
<file path=[Content_Types].xml><?xml version="1.0" encoding="utf-8"?>
<Types xmlns="http://schemas.openxmlformats.org/package/2006/content-types">
  <Override PartName="/ppt/slides/slide12.xml" ContentType="application/vnd.openxmlformats-officedocument.presentationml.slide+xml"/>
  <Override PartName="/ppt/slides/slide4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slides/slide35.xml" ContentType="application/vnd.openxmlformats-officedocument.presentationml.slide+xml"/>
  <Override PartName="/ppt/slides/slide42.xml" ContentType="application/vnd.openxmlformats-officedocument.presentationml.slide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s/slide47.xml" ContentType="application/vnd.openxmlformats-officedocument.presentationml.slide+xml"/>
  <Override PartName="/ppt/slides/slide45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s/slide50.xml" ContentType="application/vnd.openxmlformats-officedocument.presentationml.slide+xml"/>
  <Override PartName="/ppt/slides/slide23.xml" ContentType="application/vnd.openxmlformats-officedocument.presentationml.slide+xml"/>
  <Override PartName="/ppt/slides/slide54.xml" ContentType="application/vnd.openxmlformats-officedocument.presentationml.slide+xml"/>
  <Override PartName="/ppt/slides/slide5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52.xml" ContentType="application/vnd.openxmlformats-officedocument.presentationml.slide+xml"/>
  <Override PartName="/ppt/slides/slide1.xml" ContentType="application/vnd.openxmlformats-officedocument.presentationml.slide+xml"/>
  <Override PartName="/ppt/slides/slide51.xml" ContentType="application/vnd.openxmlformats-officedocument.presentationml.slide+xml"/>
  <Default Extension="xml" ContentType="application/xml"/>
  <Override PartName="/ppt/slides/slide7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slides/slide25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Override PartName="/ppt/notesSlides/notesSlide3.xml" ContentType="application/vnd.openxmlformats-officedocument.presentationml.notesSlide+xml"/>
  <Default Extension="wmf" ContentType="image/x-wmf"/>
  <Override PartName="/ppt/embeddings/Microsoft_Equation2.bin" ContentType="application/vnd.openxmlformats-officedocument.oleObject"/>
  <Override PartName="/ppt/slides/slide13.xml" ContentType="application/vnd.openxmlformats-officedocument.presentationml.slide+xml"/>
  <Override PartName="/ppt/slides/slide40.xml" ContentType="application/vnd.openxmlformats-officedocument.presentationml.slide+xml"/>
  <Override PartName="/ppt/slides/slide14.xml" ContentType="application/vnd.openxmlformats-officedocument.presentationml.slide+xml"/>
  <Override PartName="/ppt/slides/slide34.xml" ContentType="application/vnd.openxmlformats-officedocument.presentationml.slide+xml"/>
  <Override PartName="/ppt/slides/slide4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49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43.xml" ContentType="application/vnd.openxmlformats-officedocument.presentationml.slide+xml"/>
  <Override PartName="/ppt/slides/slide48.xml" ContentType="application/vnd.openxmlformats-officedocument.presentationml.slide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37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3.xml" ContentType="application/vnd.openxmlformats-officedocument.presentationml.slide+xml"/>
  <Override PartName="/ppt/presProps.xml" ContentType="application/vnd.openxmlformats-officedocument.presentationml.presProps+xml"/>
  <Default Extension="jpeg" ContentType="image/jpeg"/>
  <Default Extension="vml" ContentType="application/vnd.openxmlformats-officedocument.vmlDrawin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embeddings/Microsoft_Equation1.bin" ContentType="application/vnd.openxmlformats-officedocument.oleObject"/>
  <Override PartName="/ppt/slides/slide27.xml" ContentType="application/vnd.openxmlformats-officedocument.presentationml.slid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56.xml" ContentType="application/vnd.openxmlformats-officedocument.presentationml.slide+xml"/>
  <Override PartName="/ppt/slides/slide8.xml" ContentType="application/vnd.openxmlformats-officedocument.presentationml.slide+xml"/>
  <Override PartName="/ppt/slides/slide31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53.xml" ContentType="application/vnd.openxmlformats-officedocument.presentationml.slide+xml"/>
  <Override PartName="/ppt/embeddings/Microsoft_Equation3.bin" ContentType="application/vnd.openxmlformats-officedocument.oleObject"/>
  <Override PartName="/ppt/slides/slide24.xml" ContentType="application/vnd.openxmlformats-officedocument.presentationml.slide+xml"/>
  <Override PartName="/ppt/slides/slide39.xml" ContentType="application/vnd.openxmlformats-officedocument.presentationml.slide+xml"/>
  <Override PartName="/ppt/slides/slide32.xml" ContentType="application/vnd.openxmlformats-officedocument.presentationml.slide+xml"/>
  <Override PartName="/ppt/slides/slide55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slides/slide19.xml" ContentType="application/vnd.openxmlformats-officedocument.presentationml.slide+xml"/>
  <Override PartName="/ppt/slides/slide41.xml" ContentType="application/vnd.openxmlformats-officedocument.presentationml.slide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60"/>
  </p:notesMasterIdLst>
  <p:sldIdLst>
    <p:sldId id="307" r:id="rId2"/>
    <p:sldId id="308" r:id="rId3"/>
    <p:sldId id="309" r:id="rId4"/>
    <p:sldId id="310" r:id="rId5"/>
    <p:sldId id="312" r:id="rId6"/>
    <p:sldId id="313" r:id="rId7"/>
    <p:sldId id="311" r:id="rId8"/>
    <p:sldId id="314" r:id="rId9"/>
    <p:sldId id="261" r:id="rId10"/>
    <p:sldId id="321" r:id="rId11"/>
    <p:sldId id="320" r:id="rId12"/>
    <p:sldId id="262" r:id="rId13"/>
    <p:sldId id="263" r:id="rId14"/>
    <p:sldId id="264" r:id="rId15"/>
    <p:sldId id="265" r:id="rId16"/>
    <p:sldId id="315" r:id="rId17"/>
    <p:sldId id="269" r:id="rId18"/>
    <p:sldId id="270" r:id="rId19"/>
    <p:sldId id="271" r:id="rId20"/>
    <p:sldId id="272" r:id="rId21"/>
    <p:sldId id="273" r:id="rId22"/>
    <p:sldId id="274" r:id="rId23"/>
    <p:sldId id="277" r:id="rId24"/>
    <p:sldId id="316" r:id="rId25"/>
    <p:sldId id="278" r:id="rId26"/>
    <p:sldId id="279" r:id="rId27"/>
    <p:sldId id="317" r:id="rId28"/>
    <p:sldId id="318" r:id="rId29"/>
    <p:sldId id="319" r:id="rId30"/>
    <p:sldId id="322" r:id="rId31"/>
    <p:sldId id="281" r:id="rId32"/>
    <p:sldId id="282" r:id="rId33"/>
    <p:sldId id="283" r:id="rId34"/>
    <p:sldId id="284" r:id="rId35"/>
    <p:sldId id="286" r:id="rId36"/>
    <p:sldId id="285" r:id="rId37"/>
    <p:sldId id="287" r:id="rId38"/>
    <p:sldId id="288" r:id="rId39"/>
    <p:sldId id="289" r:id="rId40"/>
    <p:sldId id="290" r:id="rId41"/>
    <p:sldId id="335" r:id="rId42"/>
    <p:sldId id="296" r:id="rId43"/>
    <p:sldId id="299" r:id="rId44"/>
    <p:sldId id="297" r:id="rId45"/>
    <p:sldId id="298" r:id="rId46"/>
    <p:sldId id="334" r:id="rId47"/>
    <p:sldId id="275" r:id="rId48"/>
    <p:sldId id="328" r:id="rId49"/>
    <p:sldId id="329" r:id="rId50"/>
    <p:sldId id="323" r:id="rId51"/>
    <p:sldId id="324" r:id="rId52"/>
    <p:sldId id="325" r:id="rId53"/>
    <p:sldId id="326" r:id="rId54"/>
    <p:sldId id="327" r:id="rId55"/>
    <p:sldId id="330" r:id="rId56"/>
    <p:sldId id="331" r:id="rId57"/>
    <p:sldId id="332" r:id="rId58"/>
    <p:sldId id="333" r:id="rId5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-110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-110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-110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-110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-110" charset="0"/>
        <a:ea typeface="+mn-ea"/>
        <a:cs typeface="+mn-cs"/>
      </a:defRPr>
    </a:lvl5pPr>
    <a:lvl6pPr marL="2286000" algn="l" defTabSz="457200" rtl="0" eaLnBrk="1" latinLnBrk="0" hangingPunct="1">
      <a:defRPr sz="2400" b="1" kern="1200">
        <a:solidFill>
          <a:schemeClr val="tx1"/>
        </a:solidFill>
        <a:latin typeface="Times New Roman" pitchFamily="-110" charset="0"/>
        <a:ea typeface="+mn-ea"/>
        <a:cs typeface="+mn-cs"/>
      </a:defRPr>
    </a:lvl6pPr>
    <a:lvl7pPr marL="2743200" algn="l" defTabSz="457200" rtl="0" eaLnBrk="1" latinLnBrk="0" hangingPunct="1">
      <a:defRPr sz="2400" b="1" kern="1200">
        <a:solidFill>
          <a:schemeClr val="tx1"/>
        </a:solidFill>
        <a:latin typeface="Times New Roman" pitchFamily="-110" charset="0"/>
        <a:ea typeface="+mn-ea"/>
        <a:cs typeface="+mn-cs"/>
      </a:defRPr>
    </a:lvl7pPr>
    <a:lvl8pPr marL="3200400" algn="l" defTabSz="457200" rtl="0" eaLnBrk="1" latinLnBrk="0" hangingPunct="1">
      <a:defRPr sz="2400" b="1" kern="1200">
        <a:solidFill>
          <a:schemeClr val="tx1"/>
        </a:solidFill>
        <a:latin typeface="Times New Roman" pitchFamily="-110" charset="0"/>
        <a:ea typeface="+mn-ea"/>
        <a:cs typeface="+mn-cs"/>
      </a:defRPr>
    </a:lvl8pPr>
    <a:lvl9pPr marL="3657600" algn="l" defTabSz="457200" rtl="0" eaLnBrk="1" latinLnBrk="0" hangingPunct="1">
      <a:defRPr sz="2400" b="1" kern="1200">
        <a:solidFill>
          <a:schemeClr val="tx1"/>
        </a:solidFill>
        <a:latin typeface="Times New Roman" pitchFamily="-110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F9900"/>
    <a:srgbClr val="FF0000"/>
    <a:srgbClr val="0000FF"/>
    <a:srgbClr val="00CC00"/>
    <a:srgbClr val="FF822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21826" autoAdjust="0"/>
    <p:restoredTop sz="90929"/>
  </p:normalViewPr>
  <p:slideViewPr>
    <p:cSldViewPr>
      <p:cViewPr varScale="1">
        <p:scale>
          <a:sx n="106" d="100"/>
          <a:sy n="106" d="100"/>
        </p:scale>
        <p:origin x="-65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2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64" Type="http://schemas.openxmlformats.org/officeDocument/2006/relationships/theme" Target="theme/theme1.xml"/><Relationship Id="rId60" Type="http://schemas.openxmlformats.org/officeDocument/2006/relationships/notesMaster" Target="notesMasters/notesMaster1.xml"/><Relationship Id="rId39" Type="http://schemas.openxmlformats.org/officeDocument/2006/relationships/slide" Target="slides/slide38.xml"/><Relationship Id="rId7" Type="http://schemas.openxmlformats.org/officeDocument/2006/relationships/slide" Target="slides/slide6.xml"/><Relationship Id="rId43" Type="http://schemas.openxmlformats.org/officeDocument/2006/relationships/slide" Target="slides/slide42.xml"/><Relationship Id="rId25" Type="http://schemas.openxmlformats.org/officeDocument/2006/relationships/slide" Target="slides/slide24.xml"/><Relationship Id="rId10" Type="http://schemas.openxmlformats.org/officeDocument/2006/relationships/slide" Target="slides/slide9.xml"/><Relationship Id="rId50" Type="http://schemas.openxmlformats.org/officeDocument/2006/relationships/slide" Target="slides/slide49.xml"/><Relationship Id="rId63" Type="http://schemas.openxmlformats.org/officeDocument/2006/relationships/viewProps" Target="viewProps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45" Type="http://schemas.openxmlformats.org/officeDocument/2006/relationships/slide" Target="slides/slide44.xml"/><Relationship Id="rId58" Type="http://schemas.openxmlformats.org/officeDocument/2006/relationships/slide" Target="slides/slide57.xml"/><Relationship Id="rId42" Type="http://schemas.openxmlformats.org/officeDocument/2006/relationships/slide" Target="slides/slide41.xml"/><Relationship Id="rId6" Type="http://schemas.openxmlformats.org/officeDocument/2006/relationships/slide" Target="slides/slide5.xml"/><Relationship Id="rId49" Type="http://schemas.openxmlformats.org/officeDocument/2006/relationships/slide" Target="slides/slide48.xml"/><Relationship Id="rId44" Type="http://schemas.openxmlformats.org/officeDocument/2006/relationships/slide" Target="slides/slide43.xml"/><Relationship Id="rId19" Type="http://schemas.openxmlformats.org/officeDocument/2006/relationships/slide" Target="slides/slide1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46" Type="http://schemas.openxmlformats.org/officeDocument/2006/relationships/slide" Target="slides/slide45.xml"/><Relationship Id="rId57" Type="http://schemas.openxmlformats.org/officeDocument/2006/relationships/slide" Target="slides/slide56.xml"/><Relationship Id="rId59" Type="http://schemas.openxmlformats.org/officeDocument/2006/relationships/slide" Target="slides/slide58.xml"/><Relationship Id="rId35" Type="http://schemas.openxmlformats.org/officeDocument/2006/relationships/slide" Target="slides/slide34.xml"/><Relationship Id="rId51" Type="http://schemas.openxmlformats.org/officeDocument/2006/relationships/slide" Target="slides/slide50.xml"/><Relationship Id="rId55" Type="http://schemas.openxmlformats.org/officeDocument/2006/relationships/slide" Target="slides/slide54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40" Type="http://schemas.openxmlformats.org/officeDocument/2006/relationships/slide" Target="slides/slide39.xml"/><Relationship Id="rId62" Type="http://schemas.openxmlformats.org/officeDocument/2006/relationships/presProps" Target="presProps.xml"/><Relationship Id="rId36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47" Type="http://schemas.openxmlformats.org/officeDocument/2006/relationships/slide" Target="slides/slide46.xml"/><Relationship Id="rId56" Type="http://schemas.openxmlformats.org/officeDocument/2006/relationships/slide" Target="slides/slide55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2" Type="http://schemas.openxmlformats.org/officeDocument/2006/relationships/slide" Target="slides/slide51.xml"/><Relationship Id="rId65" Type="http://schemas.openxmlformats.org/officeDocument/2006/relationships/tableStyles" Target="tableStyles.xml"/><Relationship Id="rId54" Type="http://schemas.openxmlformats.org/officeDocument/2006/relationships/slide" Target="slides/slide53.xml"/><Relationship Id="rId12" Type="http://schemas.openxmlformats.org/officeDocument/2006/relationships/slide" Target="slides/slide11.xml"/><Relationship Id="rId3" Type="http://schemas.openxmlformats.org/officeDocument/2006/relationships/slide" Target="slides/slide2.xml"/><Relationship Id="rId23" Type="http://schemas.openxmlformats.org/officeDocument/2006/relationships/slide" Target="slides/slide22.xml"/><Relationship Id="rId61" Type="http://schemas.openxmlformats.org/officeDocument/2006/relationships/printerSettings" Target="printerSettings/printerSettings1.bin"/><Relationship Id="rId53" Type="http://schemas.openxmlformats.org/officeDocument/2006/relationships/slide" Target="slides/slide52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29" Type="http://schemas.openxmlformats.org/officeDocument/2006/relationships/slide" Target="slides/slide28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1" Type="http://schemas.openxmlformats.org/officeDocument/2006/relationships/slide" Target="slides/slide4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2" Type="http://schemas.openxmlformats.org/officeDocument/2006/relationships/slide" Target="slides/slide21.xml"/><Relationship Id="rId21" Type="http://schemas.openxmlformats.org/officeDocument/2006/relationships/slide" Target="slides/slide20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87BE93-E5FC-B24B-A85D-CAFCEDB2216D}" type="datetimeFigureOut">
              <a:rPr lang="en-US" smtClean="0"/>
              <a:pPr/>
              <a:t>10/27/09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B9293E-11EC-B448-AD68-A6F4D7799C6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pitchFamily="-110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507" y="4344134"/>
            <a:ext cx="5028988" cy="41139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7792" tIns="43896" rIns="87792" bIns="43896">
            <a:prstTxWarp prst="textNoShape">
              <a:avLst/>
            </a:prstTxWarp>
          </a:bodyPr>
          <a:lstStyle/>
          <a:p>
            <a:endParaRPr lang="en-US">
              <a:latin typeface="Arial" pitchFamily="-110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507" y="4344134"/>
            <a:ext cx="5028988" cy="41139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7792" tIns="43896" rIns="87792" bIns="43896">
            <a:prstTxWarp prst="textNoShape">
              <a:avLst/>
            </a:prstTxWarp>
          </a:bodyPr>
          <a:lstStyle/>
          <a:p>
            <a:endParaRPr lang="en-US">
              <a:latin typeface="Arial" pitchFamily="-110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65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6161" name="Freeform 17" descr="D:\FRONTPAGE THEMES\CITRUS\CITTEXT.PNG"/>
            <p:cNvSpPr>
              <a:spLocks/>
            </p:cNvSpPr>
            <p:nvPr/>
          </p:nvSpPr>
          <p:spPr bwMode="auto">
            <a:xfrm>
              <a:off x="0" y="0"/>
              <a:ext cx="1824" cy="4320"/>
            </a:xfrm>
            <a:custGeom>
              <a:avLst/>
              <a:gdLst/>
              <a:ahLst/>
              <a:cxnLst>
                <a:cxn ang="0">
                  <a:pos x="0" y="3840"/>
                </a:cxn>
                <a:cxn ang="0">
                  <a:pos x="0" y="0"/>
                </a:cxn>
                <a:cxn ang="0">
                  <a:pos x="1824" y="0"/>
                </a:cxn>
                <a:cxn ang="0">
                  <a:pos x="583" y="3840"/>
                </a:cxn>
                <a:cxn ang="0">
                  <a:pos x="0" y="3840"/>
                </a:cxn>
              </a:cxnLst>
              <a:rect l="0" t="0" r="r" b="b"/>
              <a:pathLst>
                <a:path w="1824" h="3840">
                  <a:moveTo>
                    <a:pt x="0" y="3840"/>
                  </a:moveTo>
                  <a:lnTo>
                    <a:pt x="0" y="0"/>
                  </a:lnTo>
                  <a:lnTo>
                    <a:pt x="1824" y="0"/>
                  </a:lnTo>
                  <a:cubicBezTo>
                    <a:pt x="74" y="1204"/>
                    <a:pt x="465" y="3655"/>
                    <a:pt x="583" y="3840"/>
                  </a:cubicBezTo>
                  <a:cubicBezTo>
                    <a:pt x="291" y="3840"/>
                    <a:pt x="0" y="3840"/>
                    <a:pt x="0" y="3840"/>
                  </a:cubicBezTo>
                  <a:close/>
                </a:path>
              </a:pathLst>
            </a:custGeom>
            <a:blipFill dpi="0" rotWithShape="0">
              <a:blip r:embed="rId2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1" name="Rectangle 7"/>
            <p:cNvSpPr>
              <a:spLocks noChangeArrowheads="1"/>
            </p:cNvSpPr>
            <p:nvPr/>
          </p:nvSpPr>
          <p:spPr bwMode="ltGray">
            <a:xfrm>
              <a:off x="1008" y="0"/>
              <a:ext cx="4752" cy="24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6152" name="Picture 8" descr="D:\FRONTPAGE THEMES\CITRUS\CITBANND.PNG"/>
            <p:cNvPicPr>
              <a:picLocks noChangeAspect="1" noChangeArrowheads="1"/>
            </p:cNvPicPr>
            <p:nvPr/>
          </p:nvPicPr>
          <p:blipFill>
            <a:blip r:embed="rId3"/>
            <a:srcRect l="30666" r="5334" b="86667"/>
            <a:stretch>
              <a:fillRect/>
            </a:stretch>
          </p:blipFill>
          <p:spPr bwMode="auto">
            <a:xfrm>
              <a:off x="1584" y="0"/>
              <a:ext cx="4176" cy="87"/>
            </a:xfrm>
            <a:prstGeom prst="rect">
              <a:avLst/>
            </a:prstGeom>
            <a:noFill/>
          </p:spPr>
        </p:pic>
        <p:sp>
          <p:nvSpPr>
            <p:cNvPr id="6153" name="Rectangle 9"/>
            <p:cNvSpPr>
              <a:spLocks noChangeArrowheads="1"/>
            </p:cNvSpPr>
            <p:nvPr/>
          </p:nvSpPr>
          <p:spPr bwMode="auto">
            <a:xfrm>
              <a:off x="1008" y="240"/>
              <a:ext cx="4752" cy="4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164" name="Group 20"/>
            <p:cNvGrpSpPr>
              <a:grpSpLocks/>
            </p:cNvGrpSpPr>
            <p:nvPr userDrawn="1"/>
          </p:nvGrpSpPr>
          <p:grpSpPr bwMode="auto">
            <a:xfrm>
              <a:off x="0" y="2256"/>
              <a:ext cx="3642" cy="94"/>
              <a:chOff x="0" y="2256"/>
              <a:chExt cx="3642" cy="94"/>
            </a:xfrm>
          </p:grpSpPr>
          <p:sp>
            <p:nvSpPr>
              <p:cNvPr id="6154" name="Freeform 10"/>
              <p:cNvSpPr>
                <a:spLocks/>
              </p:cNvSpPr>
              <p:nvPr/>
            </p:nvSpPr>
            <p:spPr bwMode="auto">
              <a:xfrm>
                <a:off x="0" y="2310"/>
                <a:ext cx="3642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642" y="0"/>
                  </a:cxn>
                </a:cxnLst>
                <a:rect l="0" t="0" r="r" b="b"/>
                <a:pathLst>
                  <a:path w="3642" h="1">
                    <a:moveTo>
                      <a:pt x="0" y="0"/>
                    </a:moveTo>
                    <a:lnTo>
                      <a:pt x="3642" y="0"/>
                    </a:ln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6159" name="Group 15"/>
              <p:cNvGrpSpPr>
                <a:grpSpLocks/>
              </p:cNvGrpSpPr>
              <p:nvPr/>
            </p:nvGrpSpPr>
            <p:grpSpPr bwMode="auto">
              <a:xfrm>
                <a:off x="960" y="2256"/>
                <a:ext cx="1678" cy="94"/>
                <a:chOff x="419" y="1193"/>
                <a:chExt cx="1678" cy="94"/>
              </a:xfrm>
            </p:grpSpPr>
            <p:sp>
              <p:nvSpPr>
                <p:cNvPr id="6155" name="Oval 11"/>
                <p:cNvSpPr>
                  <a:spLocks noChangeArrowheads="1"/>
                </p:cNvSpPr>
                <p:nvPr userDrawn="1"/>
              </p:nvSpPr>
              <p:spPr bwMode="auto">
                <a:xfrm>
                  <a:off x="419" y="1193"/>
                  <a:ext cx="94" cy="9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60784"/>
                        <a:invGamma/>
                      </a:schemeClr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156" name="Oval 12"/>
                <p:cNvSpPr>
                  <a:spLocks noChangeArrowheads="1"/>
                </p:cNvSpPr>
                <p:nvPr userDrawn="1"/>
              </p:nvSpPr>
              <p:spPr bwMode="auto">
                <a:xfrm>
                  <a:off x="947" y="1193"/>
                  <a:ext cx="94" cy="9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60784"/>
                        <a:invGamma/>
                      </a:schemeClr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157" name="Oval 13"/>
                <p:cNvSpPr>
                  <a:spLocks noChangeArrowheads="1"/>
                </p:cNvSpPr>
                <p:nvPr userDrawn="1"/>
              </p:nvSpPr>
              <p:spPr bwMode="auto">
                <a:xfrm>
                  <a:off x="1475" y="1193"/>
                  <a:ext cx="94" cy="9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60784"/>
                        <a:invGamma/>
                      </a:schemeClr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158" name="Oval 14"/>
                <p:cNvSpPr>
                  <a:spLocks noChangeArrowheads="1"/>
                </p:cNvSpPr>
                <p:nvPr userDrawn="1"/>
              </p:nvSpPr>
              <p:spPr bwMode="auto">
                <a:xfrm>
                  <a:off x="2003" y="1193"/>
                  <a:ext cx="94" cy="9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60784"/>
                        <a:invGamma/>
                      </a:schemeClr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0574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4038600"/>
            <a:ext cx="6400800" cy="1752600"/>
          </a:xfrm>
        </p:spPr>
        <p:txBody>
          <a:bodyPr/>
          <a:lstStyle>
            <a:lvl1pPr marL="0" indent="0" algn="ctr">
              <a:buFont typeface="Wingdings" pitchFamily="-110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91DAA68-0132-A145-81C5-84FE739ABEE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CADCAD9A-BAF5-1C45-B623-F244681D454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FD8C7B6-CDCF-724B-9EA3-F4D8C5D64B7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133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2133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EACEBA33-721A-E644-8AF7-694DE43F832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C07EA150-4E6E-E741-9341-DDE69C93DEB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68AD5ED-A7B3-8B42-A2E0-307CB555B26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C6CF5AF-6190-C142-B2C9-5E9036799B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28778979-AB5D-A540-A1E4-8C8B1B70126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6A537A25-9011-B946-9990-22C7070DCAD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78726F23-D256-EA41-9BD6-7AAC24E894A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62700" y="609600"/>
            <a:ext cx="19431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609600"/>
            <a:ext cx="56769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2DD1D37D-3099-4E4B-8F8E-8074C1FDC9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9" name="Group 15"/>
          <p:cNvGrpSpPr>
            <a:grpSpLocks/>
          </p:cNvGrpSpPr>
          <p:nvPr/>
        </p:nvGrpSpPr>
        <p:grpSpPr bwMode="auto">
          <a:xfrm>
            <a:off x="152400" y="0"/>
            <a:ext cx="8991600" cy="6858000"/>
            <a:chOff x="96" y="0"/>
            <a:chExt cx="5664" cy="4320"/>
          </a:xfrm>
        </p:grpSpPr>
        <p:sp>
          <p:nvSpPr>
            <p:cNvPr id="1031" name="Rectangle 7"/>
            <p:cNvSpPr>
              <a:spLocks noChangeArrowheads="1"/>
            </p:cNvSpPr>
            <p:nvPr userDrawn="1"/>
          </p:nvSpPr>
          <p:spPr bwMode="ltGray">
            <a:xfrm>
              <a:off x="1008" y="0"/>
              <a:ext cx="4752" cy="24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32" name="Picture 8" descr="D:\FRONTPAGE THEMES\CITRUS\CITBANND.PNG"/>
            <p:cNvPicPr>
              <a:picLocks noChangeAspect="1" noChangeArrowheads="1"/>
            </p:cNvPicPr>
            <p:nvPr userDrawn="1"/>
          </p:nvPicPr>
          <p:blipFill>
            <a:blip r:embed="rId13"/>
            <a:srcRect l="30666" r="5334" b="86667"/>
            <a:stretch>
              <a:fillRect/>
            </a:stretch>
          </p:blipFill>
          <p:spPr bwMode="auto">
            <a:xfrm>
              <a:off x="1584" y="0"/>
              <a:ext cx="4176" cy="87"/>
            </a:xfrm>
            <a:prstGeom prst="rect">
              <a:avLst/>
            </a:prstGeom>
            <a:noFill/>
          </p:spPr>
        </p:pic>
        <p:sp>
          <p:nvSpPr>
            <p:cNvPr id="1033" name="Rectangle 9"/>
            <p:cNvSpPr>
              <a:spLocks noChangeArrowheads="1"/>
            </p:cNvSpPr>
            <p:nvPr userDrawn="1"/>
          </p:nvSpPr>
          <p:spPr bwMode="auto">
            <a:xfrm>
              <a:off x="1008" y="240"/>
              <a:ext cx="4752" cy="4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" name="Freeform 10"/>
            <p:cNvSpPr>
              <a:spLocks/>
            </p:cNvSpPr>
            <p:nvPr userDrawn="1"/>
          </p:nvSpPr>
          <p:spPr bwMode="auto">
            <a:xfrm>
              <a:off x="96" y="1248"/>
              <a:ext cx="4320" cy="3072"/>
            </a:xfrm>
            <a:custGeom>
              <a:avLst/>
              <a:gdLst/>
              <a:ahLst/>
              <a:cxnLst>
                <a:cxn ang="0">
                  <a:pos x="0" y="3264"/>
                </a:cxn>
                <a:cxn ang="0">
                  <a:pos x="0" y="0"/>
                </a:cxn>
                <a:cxn ang="0">
                  <a:pos x="4320" y="0"/>
                </a:cxn>
              </a:cxnLst>
              <a:rect l="0" t="0" r="r" b="b"/>
              <a:pathLst>
                <a:path w="4320" h="3264">
                  <a:moveTo>
                    <a:pt x="0" y="3264"/>
                  </a:moveTo>
                  <a:lnTo>
                    <a:pt x="0" y="0"/>
                  </a:lnTo>
                  <a:lnTo>
                    <a:pt x="432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" name="Oval 11"/>
            <p:cNvSpPr>
              <a:spLocks noChangeArrowheads="1"/>
            </p:cNvSpPr>
            <p:nvPr userDrawn="1"/>
          </p:nvSpPr>
          <p:spPr bwMode="auto">
            <a:xfrm>
              <a:off x="419" y="1193"/>
              <a:ext cx="94" cy="94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60784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" name="Oval 12"/>
            <p:cNvSpPr>
              <a:spLocks noChangeArrowheads="1"/>
            </p:cNvSpPr>
            <p:nvPr userDrawn="1"/>
          </p:nvSpPr>
          <p:spPr bwMode="auto">
            <a:xfrm>
              <a:off x="947" y="1193"/>
              <a:ext cx="94" cy="94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60784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" name="Oval 13"/>
            <p:cNvSpPr>
              <a:spLocks noChangeArrowheads="1"/>
            </p:cNvSpPr>
            <p:nvPr userDrawn="1"/>
          </p:nvSpPr>
          <p:spPr bwMode="auto">
            <a:xfrm>
              <a:off x="1475" y="1193"/>
              <a:ext cx="94" cy="94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60784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" name="Oval 14"/>
            <p:cNvSpPr>
              <a:spLocks noChangeArrowheads="1"/>
            </p:cNvSpPr>
            <p:nvPr userDrawn="1"/>
          </p:nvSpPr>
          <p:spPr bwMode="auto">
            <a:xfrm>
              <a:off x="2003" y="1193"/>
              <a:ext cx="94" cy="94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60784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21336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33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718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00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80431480-1256-D049-8897-2C7F4639AF3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-110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-110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-110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-110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-110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-110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-110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-110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-110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-110" charset="2"/>
        <a:buChar char="n"/>
        <a:defRPr sz="2800">
          <a:solidFill>
            <a:schemeClr val="tx1"/>
          </a:solidFill>
          <a:latin typeface="+mn-lt"/>
          <a:ea typeface="ＭＳ Ｐゴシック" pitchFamily="-110" charset="-128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-110" charset="2"/>
        <a:buChar char="n"/>
        <a:defRPr sz="2400">
          <a:solidFill>
            <a:schemeClr val="tx1"/>
          </a:solidFill>
          <a:latin typeface="+mn-lt"/>
          <a:ea typeface="ＭＳ Ｐゴシック" pitchFamily="-110" charset="-128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-110" charset="2"/>
        <a:buChar char="n"/>
        <a:defRPr sz="2000">
          <a:solidFill>
            <a:schemeClr val="tx1"/>
          </a:solidFill>
          <a:latin typeface="+mn-lt"/>
          <a:ea typeface="ＭＳ Ｐゴシック" pitchFamily="-110" charset="-128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SzPct val="55000"/>
        <a:buFont typeface="Wingdings" pitchFamily="-110" charset="2"/>
        <a:buChar char="n"/>
        <a:defRPr sz="2000">
          <a:solidFill>
            <a:schemeClr val="tx1"/>
          </a:solidFill>
          <a:latin typeface="+mn-lt"/>
          <a:ea typeface="ＭＳ Ｐゴシック" pitchFamily="-110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55000"/>
        <a:buFont typeface="Wingdings" pitchFamily="-110" charset="2"/>
        <a:buChar char="n"/>
        <a:defRPr sz="2000">
          <a:solidFill>
            <a:schemeClr val="tx1"/>
          </a:solidFill>
          <a:latin typeface="+mn-lt"/>
          <a:ea typeface="ＭＳ Ｐゴシック" pitchFamily="-110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55000"/>
        <a:buFont typeface="Wingdings" pitchFamily="-110" charset="2"/>
        <a:buChar char="n"/>
        <a:defRPr sz="2000">
          <a:solidFill>
            <a:schemeClr val="tx1"/>
          </a:solidFill>
          <a:latin typeface="+mn-lt"/>
          <a:ea typeface="ＭＳ Ｐゴシック" pitchFamily="-110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55000"/>
        <a:buFont typeface="Wingdings" pitchFamily="-110" charset="2"/>
        <a:buChar char="n"/>
        <a:defRPr sz="2000">
          <a:solidFill>
            <a:schemeClr val="tx1"/>
          </a:solidFill>
          <a:latin typeface="+mn-lt"/>
          <a:ea typeface="ＭＳ Ｐゴシック" pitchFamily="-110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55000"/>
        <a:buFont typeface="Wingdings" pitchFamily="-110" charset="2"/>
        <a:buChar char="n"/>
        <a:defRPr sz="2000">
          <a:solidFill>
            <a:schemeClr val="tx1"/>
          </a:solidFill>
          <a:latin typeface="+mn-lt"/>
          <a:ea typeface="ＭＳ Ｐゴシック" pitchFamily="-110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7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6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3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3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3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ublic.iastate.edu/~rpolikar/WAVELETS/WTtutorial.html" TargetMode="Externa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3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2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1.bin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3.bin"/><Relationship Id="rId1" Type="http://schemas.openxmlformats.org/officeDocument/2006/relationships/vmlDrawing" Target="../drawings/vmlDrawing2.v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772400" cy="1143000"/>
          </a:xfrm>
        </p:spPr>
        <p:txBody>
          <a:bodyPr/>
          <a:lstStyle/>
          <a:p>
            <a:pPr eaLnBrk="1" hangingPunct="1"/>
            <a:r>
              <a:rPr lang="en-US" sz="3200" dirty="0" smtClean="0">
                <a:latin typeface="Helvetica" pitchFamily="-110" charset="0"/>
                <a:ea typeface="Times New Roman" pitchFamily="-110" charset="0"/>
                <a:cs typeface="Times New Roman" pitchFamily="-110" charset="0"/>
              </a:rPr>
              <a:t>Audio Retrieval</a:t>
            </a:r>
            <a:endParaRPr lang="en-US" sz="3200" dirty="0">
              <a:latin typeface="Helvetica" pitchFamily="-110" charset="0"/>
              <a:ea typeface="Times New Roman" pitchFamily="-110" charset="0"/>
              <a:cs typeface="Times New Roman" pitchFamily="-110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r" eaLnBrk="1" hangingPunct="1">
              <a:buFont typeface="Wingdings" pitchFamily="-110" charset="2"/>
              <a:buNone/>
            </a:pPr>
            <a:r>
              <a:rPr lang="en-US" dirty="0"/>
              <a:t>David Kauchak</a:t>
            </a:r>
          </a:p>
          <a:p>
            <a:pPr algn="r" eaLnBrk="1" hangingPunct="1">
              <a:buFont typeface="Wingdings" pitchFamily="-110" charset="2"/>
              <a:buNone/>
            </a:pPr>
            <a:r>
              <a:rPr lang="en-US" dirty="0"/>
              <a:t>cs160</a:t>
            </a:r>
          </a:p>
          <a:p>
            <a:pPr algn="r" eaLnBrk="1" hangingPunct="1">
              <a:buFont typeface="Wingdings" pitchFamily="-110" charset="2"/>
              <a:buNone/>
            </a:pPr>
            <a:r>
              <a:rPr lang="en-US" dirty="0"/>
              <a:t>Fall </a:t>
            </a:r>
            <a:r>
              <a:rPr lang="en-US" dirty="0" smtClean="0"/>
              <a:t>2009</a:t>
            </a:r>
            <a:endParaRPr lang="en-US" dirty="0"/>
          </a:p>
        </p:txBody>
      </p:sp>
      <p:sp>
        <p:nvSpPr>
          <p:cNvPr id="17412" name="Line 4"/>
          <p:cNvSpPr>
            <a:spLocks noChangeShapeType="1"/>
          </p:cNvSpPr>
          <p:nvPr/>
        </p:nvSpPr>
        <p:spPr bwMode="auto">
          <a:xfrm>
            <a:off x="533400" y="3429000"/>
            <a:ext cx="8077200" cy="0"/>
          </a:xfrm>
          <a:prstGeom prst="line">
            <a:avLst/>
          </a:prstGeom>
          <a:noFill/>
          <a:ln w="76200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Administrative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Assign 4 due Friday</a:t>
            </a:r>
          </a:p>
          <a:p>
            <a:r>
              <a:rPr lang="en-US" smtClean="0"/>
              <a:t>Previous scores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Audio retrieval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838200" y="3581400"/>
            <a:ext cx="533400" cy="685800"/>
            <a:chOff x="1143000" y="3048000"/>
            <a:chExt cx="533400" cy="685800"/>
          </a:xfrm>
        </p:grpSpPr>
        <p:sp>
          <p:nvSpPr>
            <p:cNvPr id="4" name="Rectangle 3"/>
            <p:cNvSpPr/>
            <p:nvPr/>
          </p:nvSpPr>
          <p:spPr bwMode="auto">
            <a:xfrm>
              <a:off x="1143000" y="3048000"/>
              <a:ext cx="533400" cy="6858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 bwMode="auto">
            <a:xfrm>
              <a:off x="1219200" y="32004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>
              <a:off x="1219200" y="32766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/>
            <p:cNvCxnSpPr/>
            <p:nvPr/>
          </p:nvCxnSpPr>
          <p:spPr bwMode="auto">
            <a:xfrm>
              <a:off x="1219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/>
            <p:cNvCxnSpPr/>
            <p:nvPr/>
          </p:nvCxnSpPr>
          <p:spPr bwMode="auto">
            <a:xfrm>
              <a:off x="1219200" y="34290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>
              <a:off x="1219200" y="35052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Connector 10"/>
            <p:cNvCxnSpPr/>
            <p:nvPr/>
          </p:nvCxnSpPr>
          <p:spPr bwMode="auto">
            <a:xfrm>
              <a:off x="1219200" y="35814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3" name="Group 12"/>
          <p:cNvGrpSpPr/>
          <p:nvPr/>
        </p:nvGrpSpPr>
        <p:grpSpPr>
          <a:xfrm>
            <a:off x="1676400" y="3962400"/>
            <a:ext cx="533400" cy="685800"/>
            <a:chOff x="1143000" y="3048000"/>
            <a:chExt cx="533400" cy="685800"/>
          </a:xfrm>
        </p:grpSpPr>
        <p:sp>
          <p:nvSpPr>
            <p:cNvPr id="14" name="Rectangle 13"/>
            <p:cNvSpPr/>
            <p:nvPr/>
          </p:nvSpPr>
          <p:spPr bwMode="auto">
            <a:xfrm>
              <a:off x="1143000" y="3048000"/>
              <a:ext cx="533400" cy="6858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 bwMode="auto">
            <a:xfrm>
              <a:off x="1219200" y="32004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/>
            <p:cNvCxnSpPr/>
            <p:nvPr/>
          </p:nvCxnSpPr>
          <p:spPr bwMode="auto">
            <a:xfrm>
              <a:off x="1219200" y="32766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>
              <a:off x="1219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/>
            <p:cNvCxnSpPr/>
            <p:nvPr/>
          </p:nvCxnSpPr>
          <p:spPr bwMode="auto">
            <a:xfrm>
              <a:off x="1219200" y="34290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/>
            <p:cNvCxnSpPr/>
            <p:nvPr/>
          </p:nvCxnSpPr>
          <p:spPr bwMode="auto">
            <a:xfrm>
              <a:off x="1219200" y="35052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traight Connector 19"/>
            <p:cNvCxnSpPr/>
            <p:nvPr/>
          </p:nvCxnSpPr>
          <p:spPr bwMode="auto">
            <a:xfrm>
              <a:off x="1219200" y="35814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1" name="Group 20"/>
          <p:cNvGrpSpPr/>
          <p:nvPr/>
        </p:nvGrpSpPr>
        <p:grpSpPr>
          <a:xfrm>
            <a:off x="990600" y="4495800"/>
            <a:ext cx="533400" cy="685800"/>
            <a:chOff x="1143000" y="3048000"/>
            <a:chExt cx="533400" cy="685800"/>
          </a:xfrm>
        </p:grpSpPr>
        <p:sp>
          <p:nvSpPr>
            <p:cNvPr id="22" name="Rectangle 21"/>
            <p:cNvSpPr/>
            <p:nvPr/>
          </p:nvSpPr>
          <p:spPr bwMode="auto">
            <a:xfrm>
              <a:off x="1143000" y="3048000"/>
              <a:ext cx="533400" cy="6858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cxnSp>
          <p:nvCxnSpPr>
            <p:cNvPr id="23" name="Straight Connector 22"/>
            <p:cNvCxnSpPr/>
            <p:nvPr/>
          </p:nvCxnSpPr>
          <p:spPr bwMode="auto">
            <a:xfrm>
              <a:off x="1219200" y="32004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/>
            <p:cNvCxnSpPr/>
            <p:nvPr/>
          </p:nvCxnSpPr>
          <p:spPr bwMode="auto">
            <a:xfrm>
              <a:off x="1219200" y="32766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/>
            <p:cNvCxnSpPr/>
            <p:nvPr/>
          </p:nvCxnSpPr>
          <p:spPr bwMode="auto">
            <a:xfrm>
              <a:off x="1219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/>
            <p:cNvCxnSpPr/>
            <p:nvPr/>
          </p:nvCxnSpPr>
          <p:spPr bwMode="auto">
            <a:xfrm>
              <a:off x="1219200" y="34290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/>
            <p:cNvCxnSpPr/>
            <p:nvPr/>
          </p:nvCxnSpPr>
          <p:spPr bwMode="auto">
            <a:xfrm>
              <a:off x="1219200" y="35052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/>
            <p:cNvCxnSpPr/>
            <p:nvPr/>
          </p:nvCxnSpPr>
          <p:spPr bwMode="auto">
            <a:xfrm>
              <a:off x="1219200" y="35814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9" name="Group 28"/>
          <p:cNvGrpSpPr/>
          <p:nvPr/>
        </p:nvGrpSpPr>
        <p:grpSpPr>
          <a:xfrm>
            <a:off x="2057400" y="4800600"/>
            <a:ext cx="533400" cy="685800"/>
            <a:chOff x="1143000" y="3048000"/>
            <a:chExt cx="533400" cy="685800"/>
          </a:xfrm>
        </p:grpSpPr>
        <p:sp>
          <p:nvSpPr>
            <p:cNvPr id="30" name="Rectangle 29"/>
            <p:cNvSpPr/>
            <p:nvPr/>
          </p:nvSpPr>
          <p:spPr bwMode="auto">
            <a:xfrm>
              <a:off x="1143000" y="3048000"/>
              <a:ext cx="533400" cy="6858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cxnSp>
          <p:nvCxnSpPr>
            <p:cNvPr id="31" name="Straight Connector 30"/>
            <p:cNvCxnSpPr/>
            <p:nvPr/>
          </p:nvCxnSpPr>
          <p:spPr bwMode="auto">
            <a:xfrm>
              <a:off x="1219200" y="32004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>
              <a:off x="1219200" y="32766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Straight Connector 32"/>
            <p:cNvCxnSpPr/>
            <p:nvPr/>
          </p:nvCxnSpPr>
          <p:spPr bwMode="auto">
            <a:xfrm>
              <a:off x="1219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1219200" y="34290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Straight Connector 34"/>
            <p:cNvCxnSpPr/>
            <p:nvPr/>
          </p:nvCxnSpPr>
          <p:spPr bwMode="auto">
            <a:xfrm>
              <a:off x="1219200" y="35052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/>
            <p:cNvCxnSpPr/>
            <p:nvPr/>
          </p:nvCxnSpPr>
          <p:spPr bwMode="auto">
            <a:xfrm>
              <a:off x="1219200" y="35814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7" name="Group 36"/>
          <p:cNvGrpSpPr/>
          <p:nvPr/>
        </p:nvGrpSpPr>
        <p:grpSpPr>
          <a:xfrm>
            <a:off x="1295400" y="5486400"/>
            <a:ext cx="533400" cy="685800"/>
            <a:chOff x="1143000" y="3048000"/>
            <a:chExt cx="533400" cy="685800"/>
          </a:xfrm>
        </p:grpSpPr>
        <p:sp>
          <p:nvSpPr>
            <p:cNvPr id="38" name="Rectangle 37"/>
            <p:cNvSpPr/>
            <p:nvPr/>
          </p:nvSpPr>
          <p:spPr bwMode="auto">
            <a:xfrm>
              <a:off x="1143000" y="3048000"/>
              <a:ext cx="533400" cy="6858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cxnSp>
          <p:nvCxnSpPr>
            <p:cNvPr id="39" name="Straight Connector 38"/>
            <p:cNvCxnSpPr/>
            <p:nvPr/>
          </p:nvCxnSpPr>
          <p:spPr bwMode="auto">
            <a:xfrm>
              <a:off x="1219200" y="32004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0" name="Straight Connector 39"/>
            <p:cNvCxnSpPr/>
            <p:nvPr/>
          </p:nvCxnSpPr>
          <p:spPr bwMode="auto">
            <a:xfrm>
              <a:off x="1219200" y="32766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/>
            <p:cNvCxnSpPr/>
            <p:nvPr/>
          </p:nvCxnSpPr>
          <p:spPr bwMode="auto">
            <a:xfrm>
              <a:off x="1219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/>
            <p:cNvCxnSpPr/>
            <p:nvPr/>
          </p:nvCxnSpPr>
          <p:spPr bwMode="auto">
            <a:xfrm>
              <a:off x="1219200" y="34290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3" name="Straight Connector 42"/>
            <p:cNvCxnSpPr/>
            <p:nvPr/>
          </p:nvCxnSpPr>
          <p:spPr bwMode="auto">
            <a:xfrm>
              <a:off x="1219200" y="35052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" name="Straight Connector 43"/>
            <p:cNvCxnSpPr/>
            <p:nvPr/>
          </p:nvCxnSpPr>
          <p:spPr bwMode="auto">
            <a:xfrm>
              <a:off x="1219200" y="35814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5" name="Group 44"/>
          <p:cNvGrpSpPr/>
          <p:nvPr/>
        </p:nvGrpSpPr>
        <p:grpSpPr>
          <a:xfrm>
            <a:off x="2133600" y="5715000"/>
            <a:ext cx="533400" cy="685800"/>
            <a:chOff x="1143000" y="3048000"/>
            <a:chExt cx="533400" cy="685800"/>
          </a:xfrm>
        </p:grpSpPr>
        <p:sp>
          <p:nvSpPr>
            <p:cNvPr id="46" name="Rectangle 45"/>
            <p:cNvSpPr/>
            <p:nvPr/>
          </p:nvSpPr>
          <p:spPr bwMode="auto">
            <a:xfrm>
              <a:off x="1143000" y="3048000"/>
              <a:ext cx="533400" cy="6858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cxnSp>
          <p:nvCxnSpPr>
            <p:cNvPr id="47" name="Straight Connector 46"/>
            <p:cNvCxnSpPr/>
            <p:nvPr/>
          </p:nvCxnSpPr>
          <p:spPr bwMode="auto">
            <a:xfrm>
              <a:off x="1219200" y="32004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8" name="Straight Connector 47"/>
            <p:cNvCxnSpPr/>
            <p:nvPr/>
          </p:nvCxnSpPr>
          <p:spPr bwMode="auto">
            <a:xfrm>
              <a:off x="1219200" y="32766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Straight Connector 48"/>
            <p:cNvCxnSpPr/>
            <p:nvPr/>
          </p:nvCxnSpPr>
          <p:spPr bwMode="auto">
            <a:xfrm>
              <a:off x="1219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" name="Straight Connector 49"/>
            <p:cNvCxnSpPr/>
            <p:nvPr/>
          </p:nvCxnSpPr>
          <p:spPr bwMode="auto">
            <a:xfrm>
              <a:off x="1219200" y="34290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1" name="Straight Connector 50"/>
            <p:cNvCxnSpPr/>
            <p:nvPr/>
          </p:nvCxnSpPr>
          <p:spPr bwMode="auto">
            <a:xfrm>
              <a:off x="1219200" y="35052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2" name="Straight Connector 51"/>
            <p:cNvCxnSpPr/>
            <p:nvPr/>
          </p:nvCxnSpPr>
          <p:spPr bwMode="auto">
            <a:xfrm>
              <a:off x="1219200" y="35814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3" name="Group 52"/>
          <p:cNvGrpSpPr/>
          <p:nvPr/>
        </p:nvGrpSpPr>
        <p:grpSpPr>
          <a:xfrm>
            <a:off x="2514600" y="3810000"/>
            <a:ext cx="533400" cy="685800"/>
            <a:chOff x="1143000" y="3048000"/>
            <a:chExt cx="533400" cy="685800"/>
          </a:xfrm>
        </p:grpSpPr>
        <p:sp>
          <p:nvSpPr>
            <p:cNvPr id="54" name="Rectangle 53"/>
            <p:cNvSpPr/>
            <p:nvPr/>
          </p:nvSpPr>
          <p:spPr bwMode="auto">
            <a:xfrm>
              <a:off x="1143000" y="3048000"/>
              <a:ext cx="533400" cy="6858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cxnSp>
          <p:nvCxnSpPr>
            <p:cNvPr id="55" name="Straight Connector 54"/>
            <p:cNvCxnSpPr/>
            <p:nvPr/>
          </p:nvCxnSpPr>
          <p:spPr bwMode="auto">
            <a:xfrm>
              <a:off x="1219200" y="32004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6" name="Straight Connector 55"/>
            <p:cNvCxnSpPr/>
            <p:nvPr/>
          </p:nvCxnSpPr>
          <p:spPr bwMode="auto">
            <a:xfrm>
              <a:off x="1219200" y="32766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7" name="Straight Connector 56"/>
            <p:cNvCxnSpPr/>
            <p:nvPr/>
          </p:nvCxnSpPr>
          <p:spPr bwMode="auto">
            <a:xfrm>
              <a:off x="1219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8" name="Straight Connector 57"/>
            <p:cNvCxnSpPr/>
            <p:nvPr/>
          </p:nvCxnSpPr>
          <p:spPr bwMode="auto">
            <a:xfrm>
              <a:off x="1219200" y="34290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9" name="Straight Connector 58"/>
            <p:cNvCxnSpPr/>
            <p:nvPr/>
          </p:nvCxnSpPr>
          <p:spPr bwMode="auto">
            <a:xfrm>
              <a:off x="1219200" y="35052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0" name="Straight Connector 59"/>
            <p:cNvCxnSpPr/>
            <p:nvPr/>
          </p:nvCxnSpPr>
          <p:spPr bwMode="auto">
            <a:xfrm>
              <a:off x="1219200" y="35814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1" name="Group 60"/>
          <p:cNvGrpSpPr/>
          <p:nvPr/>
        </p:nvGrpSpPr>
        <p:grpSpPr>
          <a:xfrm>
            <a:off x="2819400" y="4724400"/>
            <a:ext cx="533400" cy="685800"/>
            <a:chOff x="1143000" y="3048000"/>
            <a:chExt cx="533400" cy="685800"/>
          </a:xfrm>
        </p:grpSpPr>
        <p:sp>
          <p:nvSpPr>
            <p:cNvPr id="62" name="Rectangle 61"/>
            <p:cNvSpPr/>
            <p:nvPr/>
          </p:nvSpPr>
          <p:spPr bwMode="auto">
            <a:xfrm>
              <a:off x="1143000" y="3048000"/>
              <a:ext cx="533400" cy="6858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cxnSp>
          <p:nvCxnSpPr>
            <p:cNvPr id="63" name="Straight Connector 62"/>
            <p:cNvCxnSpPr/>
            <p:nvPr/>
          </p:nvCxnSpPr>
          <p:spPr bwMode="auto">
            <a:xfrm>
              <a:off x="1219200" y="32004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4" name="Straight Connector 63"/>
            <p:cNvCxnSpPr/>
            <p:nvPr/>
          </p:nvCxnSpPr>
          <p:spPr bwMode="auto">
            <a:xfrm>
              <a:off x="1219200" y="32766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5" name="Straight Connector 64"/>
            <p:cNvCxnSpPr/>
            <p:nvPr/>
          </p:nvCxnSpPr>
          <p:spPr bwMode="auto">
            <a:xfrm>
              <a:off x="1219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6" name="Straight Connector 65"/>
            <p:cNvCxnSpPr/>
            <p:nvPr/>
          </p:nvCxnSpPr>
          <p:spPr bwMode="auto">
            <a:xfrm>
              <a:off x="1219200" y="34290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" name="Straight Connector 66"/>
            <p:cNvCxnSpPr/>
            <p:nvPr/>
          </p:nvCxnSpPr>
          <p:spPr bwMode="auto">
            <a:xfrm>
              <a:off x="1219200" y="35052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8" name="Straight Connector 67"/>
            <p:cNvCxnSpPr/>
            <p:nvPr/>
          </p:nvCxnSpPr>
          <p:spPr bwMode="auto">
            <a:xfrm>
              <a:off x="1219200" y="35814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69" name="TextBox 68"/>
          <p:cNvSpPr txBox="1"/>
          <p:nvPr/>
        </p:nvSpPr>
        <p:spPr>
          <a:xfrm>
            <a:off x="940160" y="2362200"/>
            <a:ext cx="18792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text retrieval</a:t>
            </a:r>
          </a:p>
          <a:p>
            <a:r>
              <a:rPr lang="en-US" dirty="0" smtClean="0"/>
              <a:t>corpus</a:t>
            </a:r>
            <a:endParaRPr lang="en-US" dirty="0"/>
          </a:p>
        </p:txBody>
      </p:sp>
      <p:sp>
        <p:nvSpPr>
          <p:cNvPr id="70" name="TextBox 69"/>
          <p:cNvSpPr txBox="1"/>
          <p:nvPr/>
        </p:nvSpPr>
        <p:spPr>
          <a:xfrm>
            <a:off x="5664560" y="2362200"/>
            <a:ext cx="21193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audio retrieval</a:t>
            </a:r>
          </a:p>
          <a:p>
            <a:r>
              <a:rPr lang="en-US" dirty="0" smtClean="0"/>
              <a:t>corpus</a:t>
            </a:r>
            <a:endParaRPr lang="en-US" dirty="0"/>
          </a:p>
        </p:txBody>
      </p:sp>
      <p:pic>
        <p:nvPicPr>
          <p:cNvPr id="71" name="Picture 14" descr="C:\School\cs291\presentation2\wav1.bmp"/>
          <p:cNvPicPr>
            <a:picLocks noChangeAspect="1" noChangeArrowheads="1"/>
          </p:cNvPicPr>
          <p:nvPr/>
        </p:nvPicPr>
        <p:blipFill>
          <a:blip r:embed="rId2"/>
          <a:srcRect l="11263" b="7425"/>
          <a:stretch>
            <a:fillRect/>
          </a:stretch>
        </p:blipFill>
        <p:spPr bwMode="auto">
          <a:xfrm>
            <a:off x="4953000" y="3352800"/>
            <a:ext cx="1295400" cy="657633"/>
          </a:xfrm>
          <a:prstGeom prst="rect">
            <a:avLst/>
          </a:prstGeom>
          <a:noFill/>
        </p:spPr>
      </p:pic>
      <p:pic>
        <p:nvPicPr>
          <p:cNvPr id="72" name="Picture 14" descr="C:\School\cs291\presentation2\wav1.bmp"/>
          <p:cNvPicPr>
            <a:picLocks noChangeAspect="1" noChangeArrowheads="1"/>
          </p:cNvPicPr>
          <p:nvPr/>
        </p:nvPicPr>
        <p:blipFill>
          <a:blip r:embed="rId2"/>
          <a:srcRect l="11263" b="7425"/>
          <a:stretch>
            <a:fillRect/>
          </a:stretch>
        </p:blipFill>
        <p:spPr bwMode="auto">
          <a:xfrm>
            <a:off x="6629400" y="3200400"/>
            <a:ext cx="1295400" cy="657633"/>
          </a:xfrm>
          <a:prstGeom prst="rect">
            <a:avLst/>
          </a:prstGeom>
          <a:noFill/>
        </p:spPr>
      </p:pic>
      <p:pic>
        <p:nvPicPr>
          <p:cNvPr id="73" name="Picture 14" descr="C:\School\cs291\presentation2\wav1.bmp"/>
          <p:cNvPicPr>
            <a:picLocks noChangeAspect="1" noChangeArrowheads="1"/>
          </p:cNvPicPr>
          <p:nvPr/>
        </p:nvPicPr>
        <p:blipFill>
          <a:blip r:embed="rId2"/>
          <a:srcRect l="11263" b="7425"/>
          <a:stretch>
            <a:fillRect/>
          </a:stretch>
        </p:blipFill>
        <p:spPr bwMode="auto">
          <a:xfrm>
            <a:off x="5867400" y="4114800"/>
            <a:ext cx="1295400" cy="657633"/>
          </a:xfrm>
          <a:prstGeom prst="rect">
            <a:avLst/>
          </a:prstGeom>
          <a:noFill/>
        </p:spPr>
      </p:pic>
      <p:pic>
        <p:nvPicPr>
          <p:cNvPr id="74" name="Picture 14" descr="C:\School\cs291\presentation2\wav1.bmp"/>
          <p:cNvPicPr>
            <a:picLocks noChangeAspect="1" noChangeArrowheads="1"/>
          </p:cNvPicPr>
          <p:nvPr/>
        </p:nvPicPr>
        <p:blipFill>
          <a:blip r:embed="rId2"/>
          <a:srcRect l="11263" b="7425"/>
          <a:stretch>
            <a:fillRect/>
          </a:stretch>
        </p:blipFill>
        <p:spPr bwMode="auto">
          <a:xfrm>
            <a:off x="4876800" y="5057367"/>
            <a:ext cx="1295400" cy="657633"/>
          </a:xfrm>
          <a:prstGeom prst="rect">
            <a:avLst/>
          </a:prstGeom>
          <a:noFill/>
        </p:spPr>
      </p:pic>
      <p:pic>
        <p:nvPicPr>
          <p:cNvPr id="75" name="Picture 14" descr="C:\School\cs291\presentation2\wav1.bmp"/>
          <p:cNvPicPr>
            <a:picLocks noChangeAspect="1" noChangeArrowheads="1"/>
          </p:cNvPicPr>
          <p:nvPr/>
        </p:nvPicPr>
        <p:blipFill>
          <a:blip r:embed="rId2"/>
          <a:srcRect l="11263" b="7425"/>
          <a:stretch>
            <a:fillRect/>
          </a:stretch>
        </p:blipFill>
        <p:spPr bwMode="auto">
          <a:xfrm>
            <a:off x="7162800" y="4953000"/>
            <a:ext cx="1295400" cy="657633"/>
          </a:xfrm>
          <a:prstGeom prst="rect">
            <a:avLst/>
          </a:prstGeom>
          <a:noFill/>
        </p:spPr>
      </p:pic>
      <p:pic>
        <p:nvPicPr>
          <p:cNvPr id="76" name="Picture 14" descr="C:\School\cs291\presentation2\wav1.bmp"/>
          <p:cNvPicPr>
            <a:picLocks noChangeAspect="1" noChangeArrowheads="1"/>
          </p:cNvPicPr>
          <p:nvPr/>
        </p:nvPicPr>
        <p:blipFill>
          <a:blip r:embed="rId2"/>
          <a:srcRect l="11263" b="7425"/>
          <a:stretch>
            <a:fillRect/>
          </a:stretch>
        </p:blipFill>
        <p:spPr bwMode="auto">
          <a:xfrm>
            <a:off x="6172200" y="5791200"/>
            <a:ext cx="1295400" cy="6576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audio search engines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286000"/>
            <a:ext cx="4187652" cy="4038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2702" y="2286000"/>
            <a:ext cx="4555098" cy="4191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you want from an audio search engine?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133600"/>
            <a:ext cx="80772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b="1" dirty="0" smtClean="0">
                <a:solidFill>
                  <a:srgbClr val="993300"/>
                </a:solidFill>
              </a:rPr>
              <a:t>Name</a:t>
            </a:r>
            <a:r>
              <a:rPr lang="en-US" sz="2400" dirty="0" smtClean="0"/>
              <a:t>: You might know the name of the </a:t>
            </a:r>
            <a:r>
              <a:rPr lang="en-US" sz="2400" dirty="0" smtClean="0">
                <a:solidFill>
                  <a:srgbClr val="993300"/>
                </a:solidFill>
              </a:rPr>
              <a:t>song </a:t>
            </a:r>
            <a:r>
              <a:rPr lang="en-US" sz="2400" dirty="0" smtClean="0"/>
              <a:t>or the </a:t>
            </a:r>
            <a:r>
              <a:rPr lang="en-US" sz="2400" dirty="0" smtClean="0">
                <a:solidFill>
                  <a:srgbClr val="993300"/>
                </a:solidFill>
              </a:rPr>
              <a:t>artist</a:t>
            </a: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400" b="1" dirty="0" smtClean="0">
                <a:solidFill>
                  <a:srgbClr val="993300"/>
                </a:solidFill>
              </a:rPr>
              <a:t>Genre</a:t>
            </a:r>
            <a:r>
              <a:rPr lang="en-US" sz="2400" dirty="0" smtClean="0"/>
              <a:t>:  You might try “Bebop,” “Latin Jazz,” or “Rock”</a:t>
            </a:r>
          </a:p>
          <a:p>
            <a:pPr>
              <a:lnSpc>
                <a:spcPct val="90000"/>
              </a:lnSpc>
            </a:pPr>
            <a:r>
              <a:rPr lang="en-US" sz="2400" b="1" dirty="0" smtClean="0">
                <a:solidFill>
                  <a:srgbClr val="993300"/>
                </a:solidFill>
              </a:rPr>
              <a:t>Instrumentation</a:t>
            </a:r>
            <a:r>
              <a:rPr lang="en-US" sz="2400" dirty="0" smtClean="0"/>
              <a:t>: The tenor sax, guitar, and double bass are all featured in the song </a:t>
            </a:r>
          </a:p>
          <a:p>
            <a:pPr>
              <a:lnSpc>
                <a:spcPct val="90000"/>
              </a:lnSpc>
            </a:pPr>
            <a:r>
              <a:rPr lang="en-US" sz="2400" b="1" dirty="0" smtClean="0">
                <a:solidFill>
                  <a:srgbClr val="993300"/>
                </a:solidFill>
              </a:rPr>
              <a:t>Emotion</a:t>
            </a:r>
            <a:r>
              <a:rPr lang="en-US" sz="2400" dirty="0" smtClean="0"/>
              <a:t>: The song has a “cool vibe” that is “upbeat“ with an “electric texture”</a:t>
            </a:r>
          </a:p>
          <a:p>
            <a:pPr>
              <a:lnSpc>
                <a:spcPct val="9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Some other approaches to search:</a:t>
            </a:r>
          </a:p>
          <a:p>
            <a:pPr lvl="1"/>
            <a:r>
              <a:rPr lang="en-US" sz="1800" dirty="0" err="1" smtClean="0"/>
              <a:t>musicovery.com</a:t>
            </a:r>
            <a:endParaRPr lang="en-US" sz="1800" dirty="0" smtClean="0"/>
          </a:p>
          <a:p>
            <a:pPr lvl="1"/>
            <a:r>
              <a:rPr lang="en-US" sz="1800" dirty="0" err="1" smtClean="0"/>
              <a:t>pandora.com</a:t>
            </a:r>
            <a:r>
              <a:rPr lang="en-US" sz="1800" dirty="0" smtClean="0"/>
              <a:t> (song similarity)</a:t>
            </a:r>
          </a:p>
          <a:p>
            <a:pPr lvl="1"/>
            <a:r>
              <a:rPr lang="en-US" sz="1800" dirty="0" smtClean="0"/>
              <a:t>Genius (</a:t>
            </a:r>
            <a:r>
              <a:rPr lang="en-US" sz="1800" smtClean="0"/>
              <a:t>collaborative filtering)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Text Index construction</a:t>
            </a:r>
            <a:endParaRPr lang="en-US" dirty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917825" y="2184400"/>
            <a:ext cx="1196975" cy="406400"/>
            <a:chOff x="399" y="1488"/>
            <a:chExt cx="849" cy="288"/>
          </a:xfrm>
        </p:grpSpPr>
        <p:pic>
          <p:nvPicPr>
            <p:cNvPr id="71684" name="Picture 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99" y="1488"/>
              <a:ext cx="225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71685" name="Picture 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43" y="1536"/>
              <a:ext cx="225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71686" name="Picture 7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735" y="1584"/>
              <a:ext cx="225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71687" name="Picture 8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27" y="1536"/>
              <a:ext cx="225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71688" name="Picture 9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068" y="1488"/>
              <a:ext cx="180" cy="18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</p:grpSp>
      <p:sp>
        <p:nvSpPr>
          <p:cNvPr id="71689" name="Text Box 19"/>
          <p:cNvSpPr txBox="1">
            <a:spLocks noChangeArrowheads="1"/>
          </p:cNvSpPr>
          <p:nvPr/>
        </p:nvSpPr>
        <p:spPr bwMode="auto">
          <a:xfrm>
            <a:off x="381000" y="2057400"/>
            <a:ext cx="19097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ea typeface="Arial Unicode MS" pitchFamily="-110" charset="0"/>
                <a:cs typeface="Arial Unicode MS" pitchFamily="-110" charset="0"/>
              </a:rPr>
              <a:t>Documents to</a:t>
            </a:r>
          </a:p>
          <a:p>
            <a:r>
              <a:rPr lang="en-US" sz="2000" dirty="0">
                <a:ea typeface="Arial Unicode MS" pitchFamily="-110" charset="0"/>
                <a:cs typeface="Arial Unicode MS" pitchFamily="-110" charset="0"/>
              </a:rPr>
              <a:t>be indexed</a:t>
            </a:r>
          </a:p>
        </p:txBody>
      </p:sp>
      <p:sp>
        <p:nvSpPr>
          <p:cNvPr id="71690" name="Rectangle 24"/>
          <p:cNvSpPr>
            <a:spLocks noChangeArrowheads="1"/>
          </p:cNvSpPr>
          <p:nvPr/>
        </p:nvSpPr>
        <p:spPr bwMode="auto">
          <a:xfrm>
            <a:off x="5124450" y="2047875"/>
            <a:ext cx="3943350" cy="4667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latin typeface="Times New Roman" pitchFamily="-110" charset="0"/>
                <a:ea typeface="Arial Unicode MS" pitchFamily="-110" charset="0"/>
                <a:cs typeface="Arial Unicode MS" pitchFamily="-110" charset="0"/>
              </a:rPr>
              <a:t>Friends, Romans, countrymen.</a:t>
            </a:r>
          </a:p>
        </p:txBody>
      </p:sp>
      <p:sp>
        <p:nvSpPr>
          <p:cNvPr id="71692" name="AutoShape 15"/>
          <p:cNvSpPr>
            <a:spLocks noChangeArrowheads="1"/>
          </p:cNvSpPr>
          <p:nvPr/>
        </p:nvSpPr>
        <p:spPr bwMode="auto">
          <a:xfrm>
            <a:off x="2895600" y="4267200"/>
            <a:ext cx="1346200" cy="498475"/>
          </a:xfrm>
          <a:prstGeom prst="flowChartAlternateProcess">
            <a:avLst/>
          </a:prstGeom>
          <a:solidFill>
            <a:srgbClr val="FF99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ea typeface="Arial Unicode MS" pitchFamily="-110" charset="0"/>
                <a:cs typeface="Arial Unicode MS" pitchFamily="-110" charset="0"/>
              </a:rPr>
              <a:t>indexer</a:t>
            </a:r>
          </a:p>
        </p:txBody>
      </p:sp>
      <p:sp>
        <p:nvSpPr>
          <p:cNvPr id="71693" name="Text Box 23"/>
          <p:cNvSpPr txBox="1">
            <a:spLocks noChangeArrowheads="1"/>
          </p:cNvSpPr>
          <p:nvPr/>
        </p:nvSpPr>
        <p:spPr bwMode="auto">
          <a:xfrm>
            <a:off x="423863" y="5708650"/>
            <a:ext cx="19573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ea typeface="Arial Unicode MS" pitchFamily="-110" charset="0"/>
                <a:cs typeface="Arial Unicode MS" pitchFamily="-110" charset="0"/>
              </a:rPr>
              <a:t>Inverted index</a:t>
            </a:r>
          </a:p>
        </p:txBody>
      </p:sp>
      <p:sp>
        <p:nvSpPr>
          <p:cNvPr id="71694" name="Text Box 33"/>
          <p:cNvSpPr txBox="1">
            <a:spLocks noChangeArrowheads="1"/>
          </p:cNvSpPr>
          <p:nvPr/>
        </p:nvSpPr>
        <p:spPr bwMode="auto">
          <a:xfrm>
            <a:off x="2938463" y="5248275"/>
            <a:ext cx="1144587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i="1">
                <a:ea typeface="Arial Unicode MS" pitchFamily="-110" charset="0"/>
                <a:cs typeface="Arial Unicode MS" pitchFamily="-110" charset="0"/>
              </a:rPr>
              <a:t>friend</a:t>
            </a:r>
          </a:p>
        </p:txBody>
      </p:sp>
      <p:sp>
        <p:nvSpPr>
          <p:cNvPr id="71695" name="Text Box 34"/>
          <p:cNvSpPr txBox="1">
            <a:spLocks noChangeArrowheads="1"/>
          </p:cNvSpPr>
          <p:nvPr/>
        </p:nvSpPr>
        <p:spPr bwMode="auto">
          <a:xfrm>
            <a:off x="2938463" y="5781675"/>
            <a:ext cx="122555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i="1">
                <a:ea typeface="Arial Unicode MS" pitchFamily="-110" charset="0"/>
                <a:cs typeface="Arial Unicode MS" pitchFamily="-110" charset="0"/>
              </a:rPr>
              <a:t>roman</a:t>
            </a:r>
          </a:p>
        </p:txBody>
      </p:sp>
      <p:sp>
        <p:nvSpPr>
          <p:cNvPr id="71696" name="Text Box 35"/>
          <p:cNvSpPr txBox="1">
            <a:spLocks noChangeArrowheads="1"/>
          </p:cNvSpPr>
          <p:nvPr/>
        </p:nvSpPr>
        <p:spPr bwMode="auto">
          <a:xfrm>
            <a:off x="2938463" y="6315075"/>
            <a:ext cx="2085975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i="1">
                <a:ea typeface="Arial Unicode MS" pitchFamily="-110" charset="0"/>
                <a:cs typeface="Arial Unicode MS" pitchFamily="-110" charset="0"/>
              </a:rPr>
              <a:t>countryman</a:t>
            </a:r>
          </a:p>
        </p:txBody>
      </p:sp>
      <p:sp>
        <p:nvSpPr>
          <p:cNvPr id="71697" name="Text Box 39"/>
          <p:cNvSpPr txBox="1">
            <a:spLocks noChangeArrowheads="1"/>
          </p:cNvSpPr>
          <p:nvPr/>
        </p:nvSpPr>
        <p:spPr bwMode="auto">
          <a:xfrm>
            <a:off x="6224588" y="5172075"/>
            <a:ext cx="385762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ea typeface="Arial Unicode MS" pitchFamily="-110" charset="0"/>
                <a:cs typeface="Arial Unicode MS" pitchFamily="-110" charset="0"/>
              </a:rPr>
              <a:t>2</a:t>
            </a:r>
          </a:p>
        </p:txBody>
      </p:sp>
      <p:sp>
        <p:nvSpPr>
          <p:cNvPr id="71698" name="Text Box 40"/>
          <p:cNvSpPr txBox="1">
            <a:spLocks noChangeArrowheads="1"/>
          </p:cNvSpPr>
          <p:nvPr/>
        </p:nvSpPr>
        <p:spPr bwMode="auto">
          <a:xfrm>
            <a:off x="7005638" y="5172075"/>
            <a:ext cx="385762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ea typeface="Arial Unicode MS" pitchFamily="-110" charset="0"/>
                <a:cs typeface="Arial Unicode MS" pitchFamily="-110" charset="0"/>
              </a:rPr>
              <a:t>4</a:t>
            </a:r>
          </a:p>
        </p:txBody>
      </p:sp>
      <p:sp>
        <p:nvSpPr>
          <p:cNvPr id="71699" name="Text Box 41"/>
          <p:cNvSpPr txBox="1">
            <a:spLocks noChangeArrowheads="1"/>
          </p:cNvSpPr>
          <p:nvPr/>
        </p:nvSpPr>
        <p:spPr bwMode="auto">
          <a:xfrm>
            <a:off x="7026275" y="5705475"/>
            <a:ext cx="385762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ea typeface="Arial Unicode MS" pitchFamily="-110" charset="0"/>
                <a:cs typeface="Arial Unicode MS" pitchFamily="-110" charset="0"/>
              </a:rPr>
              <a:t>2</a:t>
            </a:r>
          </a:p>
        </p:txBody>
      </p:sp>
      <p:sp>
        <p:nvSpPr>
          <p:cNvPr id="71700" name="Text Box 42"/>
          <p:cNvSpPr txBox="1">
            <a:spLocks noChangeArrowheads="1"/>
          </p:cNvSpPr>
          <p:nvPr/>
        </p:nvSpPr>
        <p:spPr bwMode="auto">
          <a:xfrm>
            <a:off x="6169025" y="6248400"/>
            <a:ext cx="6096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>
                <a:ea typeface="Arial Unicode MS" pitchFamily="-110" charset="0"/>
                <a:cs typeface="Arial Unicode MS" pitchFamily="-110" charset="0"/>
              </a:rPr>
              <a:t>13</a:t>
            </a:r>
          </a:p>
        </p:txBody>
      </p:sp>
      <p:sp>
        <p:nvSpPr>
          <p:cNvPr id="71701" name="Text Box 43"/>
          <p:cNvSpPr txBox="1">
            <a:spLocks noChangeArrowheads="1"/>
          </p:cNvSpPr>
          <p:nvPr/>
        </p:nvSpPr>
        <p:spPr bwMode="auto">
          <a:xfrm>
            <a:off x="7007225" y="6238875"/>
            <a:ext cx="579437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ea typeface="Arial Unicode MS" pitchFamily="-110" charset="0"/>
                <a:cs typeface="Arial Unicode MS" pitchFamily="-110" charset="0"/>
              </a:rPr>
              <a:t>16</a:t>
            </a:r>
          </a:p>
        </p:txBody>
      </p:sp>
      <p:cxnSp>
        <p:nvCxnSpPr>
          <p:cNvPr id="71702" name="AutoShape 44"/>
          <p:cNvCxnSpPr>
            <a:cxnSpLocks noChangeShapeType="1"/>
            <a:stCxn id="71697" idx="3"/>
            <a:endCxn id="71698" idx="1"/>
          </p:cNvCxnSpPr>
          <p:nvPr/>
        </p:nvCxnSpPr>
        <p:spPr bwMode="auto">
          <a:xfrm>
            <a:off x="6610350" y="5405438"/>
            <a:ext cx="395287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71703" name="AutoShape 45"/>
          <p:cNvCxnSpPr>
            <a:cxnSpLocks noChangeShapeType="1"/>
            <a:stCxn id="71698" idx="3"/>
          </p:cNvCxnSpPr>
          <p:nvPr/>
        </p:nvCxnSpPr>
        <p:spPr bwMode="auto">
          <a:xfrm>
            <a:off x="7391400" y="5405438"/>
            <a:ext cx="3048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71704" name="Text Box 46"/>
          <p:cNvSpPr txBox="1">
            <a:spLocks noChangeArrowheads="1"/>
          </p:cNvSpPr>
          <p:nvPr/>
        </p:nvSpPr>
        <p:spPr bwMode="auto">
          <a:xfrm>
            <a:off x="6245225" y="5705475"/>
            <a:ext cx="385762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ea typeface="Arial Unicode MS" pitchFamily="-110" charset="0"/>
                <a:cs typeface="Arial Unicode MS" pitchFamily="-110" charset="0"/>
              </a:rPr>
              <a:t>1</a:t>
            </a:r>
          </a:p>
        </p:txBody>
      </p:sp>
      <p:cxnSp>
        <p:nvCxnSpPr>
          <p:cNvPr id="71705" name="AutoShape 47"/>
          <p:cNvCxnSpPr>
            <a:cxnSpLocks noChangeShapeType="1"/>
            <a:stCxn id="71704" idx="3"/>
            <a:endCxn id="71699" idx="1"/>
          </p:cNvCxnSpPr>
          <p:nvPr/>
        </p:nvCxnSpPr>
        <p:spPr bwMode="auto">
          <a:xfrm>
            <a:off x="6630988" y="5938838"/>
            <a:ext cx="395287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71706" name="AutoShape 48"/>
          <p:cNvCxnSpPr>
            <a:cxnSpLocks noChangeShapeType="1"/>
            <a:stCxn id="71699" idx="3"/>
          </p:cNvCxnSpPr>
          <p:nvPr/>
        </p:nvCxnSpPr>
        <p:spPr bwMode="auto">
          <a:xfrm>
            <a:off x="7412038" y="5938838"/>
            <a:ext cx="284162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71707" name="AutoShape 49"/>
          <p:cNvCxnSpPr>
            <a:cxnSpLocks noChangeShapeType="1"/>
            <a:stCxn id="71700" idx="3"/>
            <a:endCxn id="71701" idx="1"/>
          </p:cNvCxnSpPr>
          <p:nvPr/>
        </p:nvCxnSpPr>
        <p:spPr bwMode="auto">
          <a:xfrm flipV="1">
            <a:off x="6778625" y="6472238"/>
            <a:ext cx="228600" cy="9525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71708" name="AutoShape 28"/>
          <p:cNvSpPr>
            <a:spLocks noChangeArrowheads="1"/>
          </p:cNvSpPr>
          <p:nvPr/>
        </p:nvSpPr>
        <p:spPr bwMode="auto">
          <a:xfrm>
            <a:off x="5224463" y="5251450"/>
            <a:ext cx="533400" cy="304800"/>
          </a:xfrm>
          <a:prstGeom prst="rightArrow">
            <a:avLst>
              <a:gd name="adj1" fmla="val 50000"/>
              <a:gd name="adj2" fmla="val 4375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1709" name="AutoShape 29"/>
          <p:cNvSpPr>
            <a:spLocks noChangeArrowheads="1"/>
          </p:cNvSpPr>
          <p:nvPr/>
        </p:nvSpPr>
        <p:spPr bwMode="auto">
          <a:xfrm>
            <a:off x="5224463" y="5784850"/>
            <a:ext cx="533400" cy="304800"/>
          </a:xfrm>
          <a:prstGeom prst="rightArrow">
            <a:avLst>
              <a:gd name="adj1" fmla="val 50000"/>
              <a:gd name="adj2" fmla="val 4375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1710" name="AutoShape 30"/>
          <p:cNvSpPr>
            <a:spLocks noChangeArrowheads="1"/>
          </p:cNvSpPr>
          <p:nvPr/>
        </p:nvSpPr>
        <p:spPr bwMode="auto">
          <a:xfrm>
            <a:off x="5224463" y="6394450"/>
            <a:ext cx="533400" cy="304800"/>
          </a:xfrm>
          <a:prstGeom prst="rightArrow">
            <a:avLst>
              <a:gd name="adj1" fmla="val 50000"/>
              <a:gd name="adj2" fmla="val 4375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1711" name="AutoShape 31"/>
          <p:cNvSpPr>
            <a:spLocks noChangeArrowheads="1"/>
          </p:cNvSpPr>
          <p:nvPr/>
        </p:nvSpPr>
        <p:spPr bwMode="auto">
          <a:xfrm>
            <a:off x="3332162" y="4876800"/>
            <a:ext cx="325437" cy="228600"/>
          </a:xfrm>
          <a:prstGeom prst="downArrow">
            <a:avLst>
              <a:gd name="adj1" fmla="val 50000"/>
              <a:gd name="adj2" fmla="val 3125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1715" name="AutoShape 15"/>
          <p:cNvSpPr>
            <a:spLocks noChangeArrowheads="1"/>
          </p:cNvSpPr>
          <p:nvPr/>
        </p:nvSpPr>
        <p:spPr bwMode="auto">
          <a:xfrm>
            <a:off x="1981200" y="3124200"/>
            <a:ext cx="3003550" cy="498475"/>
          </a:xfrm>
          <a:prstGeom prst="flowChartAlternateProcess">
            <a:avLst/>
          </a:prstGeom>
          <a:solidFill>
            <a:srgbClr val="FF99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ea typeface="Arial Unicode MS" pitchFamily="-110" charset="0"/>
                <a:cs typeface="Arial Unicode MS" pitchFamily="-110" charset="0"/>
              </a:rPr>
              <a:t>text preprocessing</a:t>
            </a:r>
          </a:p>
        </p:txBody>
      </p:sp>
      <p:sp>
        <p:nvSpPr>
          <p:cNvPr id="71716" name="Rectangle 24"/>
          <p:cNvSpPr>
            <a:spLocks noChangeArrowheads="1"/>
          </p:cNvSpPr>
          <p:nvPr/>
        </p:nvSpPr>
        <p:spPr bwMode="auto">
          <a:xfrm>
            <a:off x="5195888" y="3124200"/>
            <a:ext cx="3765550" cy="4667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latin typeface="Times New Roman" pitchFamily="-110" charset="0"/>
                <a:ea typeface="Arial Unicode MS" pitchFamily="-110" charset="0"/>
                <a:cs typeface="Arial Unicode MS" pitchFamily="-110" charset="0"/>
              </a:rPr>
              <a:t>friend , roman , countrymen .</a:t>
            </a:r>
          </a:p>
        </p:txBody>
      </p:sp>
      <p:sp>
        <p:nvSpPr>
          <p:cNvPr id="37" name="AutoShape 31"/>
          <p:cNvSpPr>
            <a:spLocks noChangeArrowheads="1"/>
          </p:cNvSpPr>
          <p:nvPr/>
        </p:nvSpPr>
        <p:spPr bwMode="auto">
          <a:xfrm>
            <a:off x="3332163" y="3886200"/>
            <a:ext cx="325437" cy="228600"/>
          </a:xfrm>
          <a:prstGeom prst="downArrow">
            <a:avLst>
              <a:gd name="adj1" fmla="val 50000"/>
              <a:gd name="adj2" fmla="val 3125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8" name="AutoShape 31"/>
          <p:cNvSpPr>
            <a:spLocks noChangeArrowheads="1"/>
          </p:cNvSpPr>
          <p:nvPr/>
        </p:nvSpPr>
        <p:spPr bwMode="auto">
          <a:xfrm>
            <a:off x="3332163" y="2819400"/>
            <a:ext cx="325437" cy="228600"/>
          </a:xfrm>
          <a:prstGeom prst="downArrow">
            <a:avLst>
              <a:gd name="adj1" fmla="val 50000"/>
              <a:gd name="adj2" fmla="val 3125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/>
        </p:nvSpPr>
        <p:spPr bwMode="auto">
          <a:xfrm>
            <a:off x="2590800" y="5257800"/>
            <a:ext cx="1676400" cy="12192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10" charset="0"/>
            </a:endParaRPr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Audio Index construction</a:t>
            </a:r>
            <a:endParaRPr lang="en-US" dirty="0"/>
          </a:p>
        </p:txBody>
      </p:sp>
      <p:sp>
        <p:nvSpPr>
          <p:cNvPr id="71689" name="Text Box 19"/>
          <p:cNvSpPr txBox="1">
            <a:spLocks noChangeArrowheads="1"/>
          </p:cNvSpPr>
          <p:nvPr/>
        </p:nvSpPr>
        <p:spPr bwMode="auto">
          <a:xfrm>
            <a:off x="381000" y="2057400"/>
            <a:ext cx="165096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 smtClean="0">
                <a:ea typeface="Arial Unicode MS" pitchFamily="-110" charset="0"/>
                <a:cs typeface="Arial Unicode MS" pitchFamily="-110" charset="0"/>
              </a:rPr>
              <a:t>Audio files </a:t>
            </a:r>
            <a:r>
              <a:rPr lang="en-US" sz="2000" dirty="0">
                <a:ea typeface="Arial Unicode MS" pitchFamily="-110" charset="0"/>
                <a:cs typeface="Arial Unicode MS" pitchFamily="-110" charset="0"/>
              </a:rPr>
              <a:t>to</a:t>
            </a:r>
          </a:p>
          <a:p>
            <a:r>
              <a:rPr lang="en-US" sz="2000" dirty="0">
                <a:ea typeface="Arial Unicode MS" pitchFamily="-110" charset="0"/>
                <a:cs typeface="Arial Unicode MS" pitchFamily="-110" charset="0"/>
              </a:rPr>
              <a:t>be indexed</a:t>
            </a:r>
          </a:p>
        </p:txBody>
      </p:sp>
      <p:sp>
        <p:nvSpPr>
          <p:cNvPr id="71692" name="AutoShape 15"/>
          <p:cNvSpPr>
            <a:spLocks noChangeArrowheads="1"/>
          </p:cNvSpPr>
          <p:nvPr/>
        </p:nvSpPr>
        <p:spPr bwMode="auto">
          <a:xfrm>
            <a:off x="2895600" y="4267200"/>
            <a:ext cx="1346200" cy="498475"/>
          </a:xfrm>
          <a:prstGeom prst="flowChartAlternateProcess">
            <a:avLst/>
          </a:prstGeom>
          <a:solidFill>
            <a:srgbClr val="FF99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ea typeface="Arial Unicode MS" pitchFamily="-110" charset="0"/>
                <a:cs typeface="Arial Unicode MS" pitchFamily="-110" charset="0"/>
              </a:rPr>
              <a:t>indexer</a:t>
            </a:r>
          </a:p>
        </p:txBody>
      </p:sp>
      <p:sp>
        <p:nvSpPr>
          <p:cNvPr id="71693" name="Text Box 23"/>
          <p:cNvSpPr txBox="1">
            <a:spLocks noChangeArrowheads="1"/>
          </p:cNvSpPr>
          <p:nvPr/>
        </p:nvSpPr>
        <p:spPr bwMode="auto">
          <a:xfrm>
            <a:off x="3048000" y="5638800"/>
            <a:ext cx="82586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 smtClean="0">
                <a:ea typeface="Arial Unicode MS" pitchFamily="-110" charset="0"/>
                <a:cs typeface="Arial Unicode MS" pitchFamily="-110" charset="0"/>
              </a:rPr>
              <a:t>Index</a:t>
            </a:r>
            <a:endParaRPr lang="en-US" sz="2000" dirty="0">
              <a:ea typeface="Arial Unicode MS" pitchFamily="-110" charset="0"/>
              <a:cs typeface="Arial Unicode MS" pitchFamily="-110" charset="0"/>
            </a:endParaRPr>
          </a:p>
        </p:txBody>
      </p:sp>
      <p:sp>
        <p:nvSpPr>
          <p:cNvPr id="71711" name="AutoShape 31"/>
          <p:cNvSpPr>
            <a:spLocks noChangeArrowheads="1"/>
          </p:cNvSpPr>
          <p:nvPr/>
        </p:nvSpPr>
        <p:spPr bwMode="auto">
          <a:xfrm>
            <a:off x="3332162" y="4876800"/>
            <a:ext cx="325437" cy="228600"/>
          </a:xfrm>
          <a:prstGeom prst="downArrow">
            <a:avLst>
              <a:gd name="adj1" fmla="val 50000"/>
              <a:gd name="adj2" fmla="val 3125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1715" name="AutoShape 15"/>
          <p:cNvSpPr>
            <a:spLocks noChangeArrowheads="1"/>
          </p:cNvSpPr>
          <p:nvPr/>
        </p:nvSpPr>
        <p:spPr bwMode="auto">
          <a:xfrm>
            <a:off x="2061613" y="3118049"/>
            <a:ext cx="2842724" cy="510778"/>
          </a:xfrm>
          <a:prstGeom prst="flowChartAlternateProcess">
            <a:avLst/>
          </a:prstGeom>
          <a:solidFill>
            <a:srgbClr val="FF99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 smtClean="0">
                <a:ea typeface="Arial Unicode MS" pitchFamily="-110" charset="0"/>
                <a:cs typeface="Arial Unicode MS" pitchFamily="-110" charset="0"/>
              </a:rPr>
              <a:t>audio </a:t>
            </a:r>
            <a:r>
              <a:rPr lang="en-US" dirty="0">
                <a:ea typeface="Arial Unicode MS" pitchFamily="-110" charset="0"/>
                <a:cs typeface="Arial Unicode MS" pitchFamily="-110" charset="0"/>
              </a:rPr>
              <a:t>preprocessing</a:t>
            </a:r>
          </a:p>
        </p:txBody>
      </p:sp>
      <p:sp>
        <p:nvSpPr>
          <p:cNvPr id="37" name="AutoShape 31"/>
          <p:cNvSpPr>
            <a:spLocks noChangeArrowheads="1"/>
          </p:cNvSpPr>
          <p:nvPr/>
        </p:nvSpPr>
        <p:spPr bwMode="auto">
          <a:xfrm>
            <a:off x="3332163" y="3886200"/>
            <a:ext cx="325437" cy="228600"/>
          </a:xfrm>
          <a:prstGeom prst="downArrow">
            <a:avLst>
              <a:gd name="adj1" fmla="val 50000"/>
              <a:gd name="adj2" fmla="val 3125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8" name="AutoShape 31"/>
          <p:cNvSpPr>
            <a:spLocks noChangeArrowheads="1"/>
          </p:cNvSpPr>
          <p:nvPr/>
        </p:nvSpPr>
        <p:spPr bwMode="auto">
          <a:xfrm>
            <a:off x="3332163" y="2819400"/>
            <a:ext cx="325437" cy="228600"/>
          </a:xfrm>
          <a:prstGeom prst="downArrow">
            <a:avLst>
              <a:gd name="adj1" fmla="val 50000"/>
              <a:gd name="adj2" fmla="val 3125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2743200" y="2209800"/>
            <a:ext cx="475335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smtClean="0"/>
              <a:t>wav</a:t>
            </a:r>
            <a:endParaRPr lang="en-US" sz="1200" dirty="0"/>
          </a:p>
        </p:txBody>
      </p:sp>
      <p:sp>
        <p:nvSpPr>
          <p:cNvPr id="39" name="TextBox 38"/>
          <p:cNvSpPr txBox="1"/>
          <p:nvPr/>
        </p:nvSpPr>
        <p:spPr>
          <a:xfrm>
            <a:off x="3276600" y="2390001"/>
            <a:ext cx="492443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smtClean="0"/>
              <a:t>midi</a:t>
            </a:r>
            <a:endParaRPr lang="en-US" sz="1200" dirty="0"/>
          </a:p>
        </p:txBody>
      </p:sp>
      <p:sp>
        <p:nvSpPr>
          <p:cNvPr id="40" name="TextBox 39"/>
          <p:cNvSpPr txBox="1"/>
          <p:nvPr/>
        </p:nvSpPr>
        <p:spPr>
          <a:xfrm>
            <a:off x="3810000" y="2209800"/>
            <a:ext cx="475386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smtClean="0"/>
              <a:t>mp3</a:t>
            </a:r>
            <a:endParaRPr lang="en-US" sz="1200" dirty="0"/>
          </a:p>
        </p:txBody>
      </p:sp>
      <p:pic>
        <p:nvPicPr>
          <p:cNvPr id="41" name="Picture 14" descr="C:\School\cs291\presentation2\wav1.bmp"/>
          <p:cNvPicPr>
            <a:picLocks noChangeAspect="1" noChangeArrowheads="1"/>
          </p:cNvPicPr>
          <p:nvPr/>
        </p:nvPicPr>
        <p:blipFill>
          <a:blip r:embed="rId3"/>
          <a:srcRect l="11263" b="7425"/>
          <a:stretch>
            <a:fillRect/>
          </a:stretch>
        </p:blipFill>
        <p:spPr bwMode="auto">
          <a:xfrm>
            <a:off x="6400800" y="2057400"/>
            <a:ext cx="1143000" cy="580264"/>
          </a:xfrm>
          <a:prstGeom prst="rect">
            <a:avLst/>
          </a:prstGeom>
          <a:noFill/>
        </p:spPr>
      </p:pic>
      <p:pic>
        <p:nvPicPr>
          <p:cNvPr id="42" name="Picture 4" descr="C:\School\cs291\presentation2\wavelet_dem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6400" y="2819400"/>
            <a:ext cx="1447800" cy="1527624"/>
          </a:xfrm>
          <a:prstGeom prst="rect">
            <a:avLst/>
          </a:prstGeom>
          <a:noFill/>
        </p:spPr>
      </p:pic>
      <p:sp>
        <p:nvSpPr>
          <p:cNvPr id="43" name="TextBox 42"/>
          <p:cNvSpPr txBox="1"/>
          <p:nvPr/>
        </p:nvSpPr>
        <p:spPr>
          <a:xfrm>
            <a:off x="7239000" y="3200400"/>
            <a:ext cx="5692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slow,</a:t>
            </a:r>
          </a:p>
          <a:p>
            <a:r>
              <a:rPr lang="en-US" sz="1200" dirty="0" smtClean="0"/>
              <a:t>jazzy,</a:t>
            </a:r>
          </a:p>
          <a:p>
            <a:r>
              <a:rPr lang="en-US" sz="1200" dirty="0" smtClean="0"/>
              <a:t>punk</a:t>
            </a:r>
            <a:endParaRPr lang="en-US" sz="1200" dirty="0"/>
          </a:p>
        </p:txBody>
      </p:sp>
      <p:sp>
        <p:nvSpPr>
          <p:cNvPr id="45" name="TextBox 44"/>
          <p:cNvSpPr txBox="1"/>
          <p:nvPr/>
        </p:nvSpPr>
        <p:spPr>
          <a:xfrm>
            <a:off x="4648200" y="5257800"/>
            <a:ext cx="394132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may be keyed off of text</a:t>
            </a:r>
          </a:p>
          <a:p>
            <a:endParaRPr lang="en-US" sz="2000" dirty="0" smtClean="0">
              <a:solidFill>
                <a:srgbClr val="0000FF"/>
              </a:solidFill>
            </a:endParaRPr>
          </a:p>
          <a:p>
            <a:r>
              <a:rPr lang="en-US" sz="2000" dirty="0" smtClean="0">
                <a:solidFill>
                  <a:srgbClr val="0000FF"/>
                </a:solidFill>
              </a:rPr>
              <a:t>may be keyed off of audio features 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1981200" y="2057400"/>
            <a:ext cx="3124200" cy="21336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10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57200" y="3505200"/>
            <a:ext cx="126448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Today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Sound</a:t>
            </a:r>
            <a:endParaRPr lang="en-US" dirty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133600"/>
            <a:ext cx="7772400" cy="2286000"/>
          </a:xfrm>
        </p:spPr>
        <p:txBody>
          <a:bodyPr/>
          <a:lstStyle/>
          <a:p>
            <a:r>
              <a:rPr lang="en-US" sz="2800" dirty="0" smtClean="0"/>
              <a:t>What is sound?</a:t>
            </a:r>
          </a:p>
          <a:p>
            <a:pPr lvl="1"/>
            <a:r>
              <a:rPr lang="en-US" sz="2400" dirty="0"/>
              <a:t>A</a:t>
            </a:r>
            <a:r>
              <a:rPr lang="en-US" sz="2400" dirty="0" smtClean="0"/>
              <a:t> </a:t>
            </a:r>
            <a:r>
              <a:rPr lang="en-US" sz="2400" dirty="0"/>
              <a:t>longitudinal compression wave traveling through some medium (often, air</a:t>
            </a:r>
            <a:r>
              <a:rPr lang="en-US" sz="2400" dirty="0" smtClean="0"/>
              <a:t>)</a:t>
            </a:r>
          </a:p>
          <a:p>
            <a:pPr lvl="1"/>
            <a:r>
              <a:rPr lang="en-US" sz="2400" dirty="0" smtClean="0"/>
              <a:t>Rate of the wave is the frequency</a:t>
            </a:r>
          </a:p>
          <a:p>
            <a:pPr lvl="1"/>
            <a:r>
              <a:rPr lang="en-US" sz="2400" dirty="0" smtClean="0"/>
              <a:t>You can think of sounds as a sum of sign waves</a:t>
            </a:r>
          </a:p>
        </p:txBody>
      </p:sp>
      <p:pic>
        <p:nvPicPr>
          <p:cNvPr id="8" name="Picture 5" descr="C:\School\cs291\presentation2\figure1_5.gif"/>
          <p:cNvPicPr>
            <a:picLocks noChangeAspect="1" noChangeArrowheads="1"/>
          </p:cNvPicPr>
          <p:nvPr/>
        </p:nvPicPr>
        <p:blipFill>
          <a:blip r:embed="rId2"/>
          <a:srcRect r="36365"/>
          <a:stretch>
            <a:fillRect/>
          </a:stretch>
        </p:blipFill>
        <p:spPr bwMode="auto">
          <a:xfrm>
            <a:off x="2819400" y="4495800"/>
            <a:ext cx="2772861" cy="21701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Sound</a:t>
            </a:r>
            <a:endParaRPr lang="en-US" dirty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133600"/>
            <a:ext cx="7772400" cy="2286000"/>
          </a:xfrm>
        </p:spPr>
        <p:txBody>
          <a:bodyPr/>
          <a:lstStyle/>
          <a:p>
            <a:r>
              <a:rPr lang="en-US" sz="2400" dirty="0" smtClean="0"/>
              <a:t>How do people hear sound?</a:t>
            </a:r>
          </a:p>
          <a:p>
            <a:pPr lvl="1"/>
            <a:r>
              <a:rPr lang="en-US" sz="2000" dirty="0" smtClean="0"/>
              <a:t>The cochlea in the inner ear has hair cells that "wiggle" when certain frequency are encountered </a:t>
            </a:r>
          </a:p>
        </p:txBody>
      </p:sp>
      <p:sp>
        <p:nvSpPr>
          <p:cNvPr id="6" name="Rectangle 5"/>
          <p:cNvSpPr/>
          <p:nvPr/>
        </p:nvSpPr>
        <p:spPr>
          <a:xfrm>
            <a:off x="2057400" y="6611779"/>
            <a:ext cx="70866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smtClean="0"/>
              <a:t>http://www.bcchildrens.ca/NR/rdonlyres/8A4BAD04-A01F-4469-8CCF-EA2B58617C98/16128/theear.jpg</a:t>
            </a:r>
            <a:endParaRPr lang="en-US" sz="1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3276600"/>
            <a:ext cx="4648200" cy="32488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uiExpand="1" build="p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Digital Encoding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Like everything else for computers, we must represent audio signals digitally </a:t>
            </a:r>
          </a:p>
          <a:p>
            <a:r>
              <a:rPr lang="en-US" sz="2800" dirty="0" smtClean="0"/>
              <a:t>Encoding formats:</a:t>
            </a:r>
          </a:p>
          <a:p>
            <a:pPr lvl="1"/>
            <a:r>
              <a:rPr lang="en-US" sz="2400" dirty="0" smtClean="0"/>
              <a:t>WAV</a:t>
            </a:r>
          </a:p>
          <a:p>
            <a:pPr lvl="1"/>
            <a:r>
              <a:rPr lang="en-US" sz="2400" dirty="0" smtClean="0"/>
              <a:t>MIDI</a:t>
            </a:r>
          </a:p>
          <a:p>
            <a:pPr lvl="1"/>
            <a:r>
              <a:rPr lang="en-US" sz="2400" dirty="0" smtClean="0"/>
              <a:t>MP3</a:t>
            </a:r>
          </a:p>
          <a:p>
            <a:pPr lvl="1"/>
            <a:r>
              <a:rPr lang="en-US" sz="2400" dirty="0" smtClean="0"/>
              <a:t>Others…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WAV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133600"/>
            <a:ext cx="7772400" cy="2286000"/>
          </a:xfrm>
        </p:spPr>
        <p:txBody>
          <a:bodyPr/>
          <a:lstStyle/>
          <a:p>
            <a:r>
              <a:rPr lang="en-US" sz="2800" dirty="0"/>
              <a:t>Simple encoding</a:t>
            </a:r>
          </a:p>
          <a:p>
            <a:r>
              <a:rPr lang="en-US" sz="2800" dirty="0"/>
              <a:t>Sample sound at some interval (e.g. 44 KHz).</a:t>
            </a:r>
          </a:p>
          <a:p>
            <a:r>
              <a:rPr lang="en-US" sz="2800" dirty="0"/>
              <a:t>High sound quality</a:t>
            </a:r>
          </a:p>
          <a:p>
            <a:r>
              <a:rPr lang="en-US" sz="2800" dirty="0"/>
              <a:t>Large file sizes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304800" y="4419600"/>
            <a:ext cx="8610600" cy="1704975"/>
            <a:chOff x="304800" y="4419600"/>
            <a:chExt cx="8610600" cy="1704975"/>
          </a:xfrm>
        </p:grpSpPr>
        <p:pic>
          <p:nvPicPr>
            <p:cNvPr id="34820" name="Picture 4" descr="C:\School\cs291\presentation2\wave.bmp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04800" y="4648200"/>
              <a:ext cx="3429000" cy="1447800"/>
            </a:xfrm>
            <a:prstGeom prst="rect">
              <a:avLst/>
            </a:prstGeom>
            <a:noFill/>
          </p:spPr>
        </p:pic>
        <p:pic>
          <p:nvPicPr>
            <p:cNvPr id="34821" name="Picture 5" descr="C:\School\cs291\presentation2\wave_sampled.bmp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876800" y="4419600"/>
              <a:ext cx="4038600" cy="1704975"/>
            </a:xfrm>
            <a:prstGeom prst="rect">
              <a:avLst/>
            </a:prstGeom>
            <a:noFill/>
          </p:spPr>
        </p:pic>
        <p:sp>
          <p:nvSpPr>
            <p:cNvPr id="34822" name="Line 6"/>
            <p:cNvSpPr>
              <a:spLocks noChangeShapeType="1"/>
            </p:cNvSpPr>
            <p:nvPr/>
          </p:nvSpPr>
          <p:spPr bwMode="auto">
            <a:xfrm>
              <a:off x="3810000" y="5410200"/>
              <a:ext cx="83820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MIDI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Musical Instrument Digital Interface</a:t>
            </a:r>
          </a:p>
          <a:p>
            <a:pPr>
              <a:lnSpc>
                <a:spcPct val="90000"/>
              </a:lnSpc>
            </a:pPr>
            <a:r>
              <a:rPr lang="en-US" dirty="0"/>
              <a:t>MIDI is a language</a:t>
            </a:r>
          </a:p>
          <a:p>
            <a:pPr>
              <a:lnSpc>
                <a:spcPct val="90000"/>
              </a:lnSpc>
            </a:pPr>
            <a:r>
              <a:rPr lang="en-US" dirty="0"/>
              <a:t>Sentences describe the channel, note, loudness, etc.</a:t>
            </a:r>
          </a:p>
          <a:p>
            <a:pPr>
              <a:lnSpc>
                <a:spcPct val="90000"/>
              </a:lnSpc>
            </a:pPr>
            <a:r>
              <a:rPr lang="en-US" dirty="0"/>
              <a:t>16 channels (each can be </a:t>
            </a:r>
            <a:r>
              <a:rPr lang="en-US" dirty="0" smtClean="0"/>
              <a:t>thought </a:t>
            </a:r>
            <a:r>
              <a:rPr lang="en-US" dirty="0"/>
              <a:t>of and recorded as a separate instrument)</a:t>
            </a:r>
          </a:p>
          <a:p>
            <a:pPr>
              <a:lnSpc>
                <a:spcPct val="90000"/>
              </a:lnSpc>
            </a:pPr>
            <a:r>
              <a:rPr lang="en-US" dirty="0"/>
              <a:t>Common for audio retrieval </a:t>
            </a:r>
            <a:r>
              <a:rPr lang="en-US" dirty="0" smtClean="0"/>
              <a:t>and </a:t>
            </a:r>
            <a:r>
              <a:rPr lang="en-US" dirty="0"/>
              <a:t>classification applications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MP3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133600"/>
            <a:ext cx="7772400" cy="4724400"/>
          </a:xfrm>
        </p:spPr>
        <p:txBody>
          <a:bodyPr/>
          <a:lstStyle/>
          <a:p>
            <a:r>
              <a:rPr lang="en-US" sz="2400" dirty="0"/>
              <a:t>Common compression </a:t>
            </a:r>
            <a:r>
              <a:rPr lang="en-US" sz="2400" dirty="0" smtClean="0"/>
              <a:t>format</a:t>
            </a:r>
          </a:p>
          <a:p>
            <a:r>
              <a:rPr lang="en-US" sz="2400" dirty="0" smtClean="0"/>
              <a:t>3</a:t>
            </a:r>
            <a:r>
              <a:rPr lang="en-US" sz="2400" dirty="0"/>
              <a:t>-4 MB vs. 30-40 MB for uncompressed</a:t>
            </a:r>
          </a:p>
          <a:p>
            <a:r>
              <a:rPr lang="en-US" sz="2400" dirty="0"/>
              <a:t>Perceptual noise shaping</a:t>
            </a:r>
          </a:p>
          <a:p>
            <a:pPr lvl="1"/>
            <a:r>
              <a:rPr lang="en-US" sz="2000" dirty="0">
                <a:latin typeface="Arial" pitchFamily="-110" charset="0"/>
              </a:rPr>
              <a:t>The human ear cannot hear certain sounds</a:t>
            </a:r>
          </a:p>
          <a:p>
            <a:pPr lvl="1"/>
            <a:r>
              <a:rPr lang="en-US" sz="2000" dirty="0">
                <a:latin typeface="Arial" pitchFamily="-110" charset="0"/>
              </a:rPr>
              <a:t>Some sounds are heard better than others </a:t>
            </a:r>
          </a:p>
          <a:p>
            <a:pPr lvl="1"/>
            <a:r>
              <a:rPr lang="en-US" sz="2000" dirty="0">
                <a:latin typeface="Arial" pitchFamily="-110" charset="0"/>
              </a:rPr>
              <a:t>The louder of two sounds will be </a:t>
            </a:r>
            <a:r>
              <a:rPr lang="en-US" sz="2000" dirty="0" smtClean="0">
                <a:latin typeface="Arial" pitchFamily="-110" charset="0"/>
              </a:rPr>
              <a:t>heard</a:t>
            </a:r>
          </a:p>
          <a:p>
            <a:r>
              <a:rPr lang="en-US" sz="2400" dirty="0" err="1" smtClean="0"/>
              <a:t>Lossy</a:t>
            </a:r>
            <a:r>
              <a:rPr lang="en-US" sz="2400" dirty="0" smtClean="0"/>
              <a:t> or lossless?</a:t>
            </a:r>
          </a:p>
          <a:p>
            <a:pPr lvl="1"/>
            <a:r>
              <a:rPr lang="en-US" sz="2000" dirty="0" err="1" smtClean="0"/>
              <a:t>Lossy</a:t>
            </a:r>
            <a:r>
              <a:rPr lang="en-US" sz="2000" dirty="0" smtClean="0"/>
              <a:t> compression</a:t>
            </a:r>
          </a:p>
          <a:p>
            <a:pPr lvl="1"/>
            <a:r>
              <a:rPr lang="en-US" sz="2000" dirty="0" smtClean="0"/>
              <a:t>quality depends on the amount of compression</a:t>
            </a:r>
          </a:p>
          <a:p>
            <a:pPr lvl="1"/>
            <a:r>
              <a:rPr lang="en-US" sz="2000" dirty="0" smtClean="0"/>
              <a:t>like many compression algorithms, can have issues with randomness (e.g. clapping)</a:t>
            </a:r>
          </a:p>
          <a:p>
            <a:endParaRPr lang="en-US" sz="2800" dirty="0" smtClean="0">
              <a:latin typeface="Arial" pitchFamily="-11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MP3 Example</a:t>
            </a:r>
          </a:p>
        </p:txBody>
      </p:sp>
      <p:pic>
        <p:nvPicPr>
          <p:cNvPr id="37892" name="Picture 4" descr="C:\School\cs291\presentation2\mp3-waves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2590800"/>
            <a:ext cx="4572000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Features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447800" y="3048000"/>
            <a:ext cx="533400" cy="685800"/>
            <a:chOff x="1143000" y="3048000"/>
            <a:chExt cx="533400" cy="685800"/>
          </a:xfrm>
        </p:grpSpPr>
        <p:sp>
          <p:nvSpPr>
            <p:cNvPr id="5" name="Rectangle 4"/>
            <p:cNvSpPr/>
            <p:nvPr/>
          </p:nvSpPr>
          <p:spPr bwMode="auto">
            <a:xfrm>
              <a:off x="1143000" y="3048000"/>
              <a:ext cx="533400" cy="6858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 bwMode="auto">
            <a:xfrm>
              <a:off x="1219200" y="32004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>
              <a:off x="1219200" y="32766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/>
            <p:cNvCxnSpPr/>
            <p:nvPr/>
          </p:nvCxnSpPr>
          <p:spPr bwMode="auto">
            <a:xfrm>
              <a:off x="1219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/>
            <p:cNvCxnSpPr/>
            <p:nvPr/>
          </p:nvCxnSpPr>
          <p:spPr bwMode="auto">
            <a:xfrm>
              <a:off x="1219200" y="34290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>
              <a:off x="1219200" y="35052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Connector 10"/>
            <p:cNvCxnSpPr/>
            <p:nvPr/>
          </p:nvCxnSpPr>
          <p:spPr bwMode="auto">
            <a:xfrm>
              <a:off x="1219200" y="3581400"/>
              <a:ext cx="3810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12" name="Picture 14" descr="C:\School\cs291\presentation2\wav1.bmp"/>
          <p:cNvPicPr>
            <a:picLocks noChangeAspect="1" noChangeArrowheads="1"/>
          </p:cNvPicPr>
          <p:nvPr/>
        </p:nvPicPr>
        <p:blipFill>
          <a:blip r:embed="rId2"/>
          <a:srcRect l="11263" b="7425"/>
          <a:stretch>
            <a:fillRect/>
          </a:stretch>
        </p:blipFill>
        <p:spPr bwMode="auto">
          <a:xfrm>
            <a:off x="1066800" y="5486400"/>
            <a:ext cx="1295400" cy="657633"/>
          </a:xfrm>
          <a:prstGeom prst="rect">
            <a:avLst/>
          </a:prstGeom>
          <a:noFill/>
        </p:spPr>
      </p:pic>
      <p:sp>
        <p:nvSpPr>
          <p:cNvPr id="13" name="Right Arrow 12"/>
          <p:cNvSpPr/>
          <p:nvPr/>
        </p:nvSpPr>
        <p:spPr bwMode="auto">
          <a:xfrm>
            <a:off x="2819400" y="3124200"/>
            <a:ext cx="1143000" cy="4572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10" charset="0"/>
            </a:endParaRPr>
          </a:p>
        </p:txBody>
      </p:sp>
      <p:sp>
        <p:nvSpPr>
          <p:cNvPr id="14" name="Right Arrow 13"/>
          <p:cNvSpPr/>
          <p:nvPr/>
        </p:nvSpPr>
        <p:spPr bwMode="auto">
          <a:xfrm>
            <a:off x="2819400" y="5562600"/>
            <a:ext cx="1143000" cy="4572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10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53000" y="2514600"/>
            <a:ext cx="310854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Weight vectors  </a:t>
            </a:r>
          </a:p>
          <a:p>
            <a:pPr>
              <a:buFontTx/>
              <a:buChar char="-"/>
            </a:pPr>
            <a:r>
              <a:rPr lang="en-US" dirty="0" smtClean="0"/>
              <a:t> word frequency</a:t>
            </a:r>
          </a:p>
          <a:p>
            <a:pPr>
              <a:buFontTx/>
              <a:buChar char="-"/>
            </a:pPr>
            <a:r>
              <a:rPr lang="en-US" dirty="0" smtClean="0"/>
              <a:t> count normalization</a:t>
            </a:r>
          </a:p>
          <a:p>
            <a:pPr>
              <a:buFontTx/>
              <a:buChar char="-"/>
            </a:pPr>
            <a:r>
              <a:rPr lang="en-US" dirty="0" smtClean="0"/>
              <a:t> </a:t>
            </a:r>
            <a:r>
              <a:rPr lang="en-US" dirty="0" err="1" smtClean="0"/>
              <a:t>idf</a:t>
            </a:r>
            <a:r>
              <a:rPr lang="en-US" dirty="0" smtClean="0"/>
              <a:t> weighting</a:t>
            </a:r>
          </a:p>
          <a:p>
            <a:pPr>
              <a:buFontTx/>
              <a:buChar char="-"/>
            </a:pPr>
            <a:r>
              <a:rPr lang="en-US" dirty="0" smtClean="0"/>
              <a:t> length normalization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638800" y="4953000"/>
            <a:ext cx="69762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 smtClean="0">
                <a:solidFill>
                  <a:srgbClr val="FF0000"/>
                </a:solidFill>
              </a:rPr>
              <a:t>?</a:t>
            </a:r>
            <a:endParaRPr lang="en-US" sz="8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Tools for Feature Extraction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133600"/>
            <a:ext cx="7772400" cy="1828800"/>
          </a:xfrm>
        </p:spPr>
        <p:txBody>
          <a:bodyPr/>
          <a:lstStyle/>
          <a:p>
            <a:r>
              <a:rPr lang="en-US"/>
              <a:t>Fourier Transform (FT)</a:t>
            </a:r>
          </a:p>
          <a:p>
            <a:r>
              <a:rPr lang="en-US"/>
              <a:t>Short Term Fourier Transform (STFT)</a:t>
            </a:r>
          </a:p>
          <a:p>
            <a:r>
              <a:rPr lang="en-US"/>
              <a:t>Wavelets</a:t>
            </a:r>
          </a:p>
        </p:txBody>
      </p:sp>
      <p:pic>
        <p:nvPicPr>
          <p:cNvPr id="43012" name="Picture 4" descr="C:\School\cs291\presentation2\illustration-tools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9000" y="3657600"/>
            <a:ext cx="3143250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Fourier Transform (FT)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133600"/>
            <a:ext cx="7772400" cy="609600"/>
          </a:xfrm>
        </p:spPr>
        <p:txBody>
          <a:bodyPr/>
          <a:lstStyle/>
          <a:p>
            <a:r>
              <a:rPr lang="en-US" dirty="0"/>
              <a:t>Time-domain    Frequency-domain</a:t>
            </a:r>
          </a:p>
        </p:txBody>
      </p:sp>
      <p:sp>
        <p:nvSpPr>
          <p:cNvPr id="44036" name="Line 4"/>
          <p:cNvSpPr>
            <a:spLocks noChangeShapeType="1"/>
          </p:cNvSpPr>
          <p:nvPr/>
        </p:nvSpPr>
        <p:spPr bwMode="auto">
          <a:xfrm>
            <a:off x="3352800" y="2514600"/>
            <a:ext cx="381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4037" name="Picture 5" descr="C:\School\cs291\presentation2\figure1_5.gif"/>
          <p:cNvPicPr>
            <a:picLocks noChangeAspect="1" noChangeArrowheads="1"/>
          </p:cNvPicPr>
          <p:nvPr/>
        </p:nvPicPr>
        <p:blipFill>
          <a:blip r:embed="rId2"/>
          <a:srcRect r="36365"/>
          <a:stretch>
            <a:fillRect/>
          </a:stretch>
        </p:blipFill>
        <p:spPr bwMode="auto">
          <a:xfrm>
            <a:off x="228600" y="2859087"/>
            <a:ext cx="4038600" cy="3160713"/>
          </a:xfrm>
          <a:prstGeom prst="rect">
            <a:avLst/>
          </a:prstGeom>
          <a:noFill/>
        </p:spPr>
      </p:pic>
      <p:pic>
        <p:nvPicPr>
          <p:cNvPr id="44039" name="Picture 7" descr="C:\School\cs291\presentation2\figure1_6mod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3048000"/>
            <a:ext cx="3962400" cy="2808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/>
      <p:bldP spid="4403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Another FT Example</a:t>
            </a:r>
          </a:p>
        </p:txBody>
      </p:sp>
      <p:pic>
        <p:nvPicPr>
          <p:cNvPr id="45060" name="Picture 1028" descr="C:\School\cs291\presentation2\figure1_7.gif"/>
          <p:cNvPicPr>
            <a:picLocks noChangeAspect="1" noChangeArrowheads="1"/>
          </p:cNvPicPr>
          <p:nvPr/>
        </p:nvPicPr>
        <p:blipFill>
          <a:blip r:embed="rId2"/>
          <a:srcRect l="1515" r="3030"/>
          <a:stretch>
            <a:fillRect/>
          </a:stretch>
        </p:blipFill>
        <p:spPr bwMode="auto">
          <a:xfrm>
            <a:off x="381000" y="2133600"/>
            <a:ext cx="4495800" cy="2247900"/>
          </a:xfrm>
          <a:prstGeom prst="rect">
            <a:avLst/>
          </a:prstGeom>
          <a:noFill/>
        </p:spPr>
      </p:pic>
      <p:pic>
        <p:nvPicPr>
          <p:cNvPr id="45061" name="Picture 1029" descr="C:\School\cs291\presentation2\figure1_9.gif"/>
          <p:cNvPicPr>
            <a:picLocks noChangeAspect="1" noChangeArrowheads="1"/>
          </p:cNvPicPr>
          <p:nvPr/>
        </p:nvPicPr>
        <p:blipFill>
          <a:blip r:embed="rId3"/>
          <a:srcRect l="2530" r="3419"/>
          <a:stretch>
            <a:fillRect/>
          </a:stretch>
        </p:blipFill>
        <p:spPr bwMode="auto">
          <a:xfrm>
            <a:off x="4953000" y="3505200"/>
            <a:ext cx="4038600" cy="2981325"/>
          </a:xfrm>
          <a:prstGeom prst="rect">
            <a:avLst/>
          </a:prstGeom>
          <a:noFill/>
        </p:spPr>
      </p:pic>
      <p:sp>
        <p:nvSpPr>
          <p:cNvPr id="45062" name="Text Box 1030"/>
          <p:cNvSpPr txBox="1">
            <a:spLocks noChangeArrowheads="1"/>
          </p:cNvSpPr>
          <p:nvPr/>
        </p:nvSpPr>
        <p:spPr bwMode="auto">
          <a:xfrm>
            <a:off x="5943600" y="2438400"/>
            <a:ext cx="1143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/>
              <a:t>Time</a:t>
            </a:r>
          </a:p>
        </p:txBody>
      </p:sp>
      <p:sp>
        <p:nvSpPr>
          <p:cNvPr id="45063" name="Text Box 1031"/>
          <p:cNvSpPr txBox="1">
            <a:spLocks noChangeArrowheads="1"/>
          </p:cNvSpPr>
          <p:nvPr/>
        </p:nvSpPr>
        <p:spPr bwMode="auto">
          <a:xfrm>
            <a:off x="1524000" y="4953000"/>
            <a:ext cx="2362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/>
              <a:t>Frequency</a:t>
            </a:r>
          </a:p>
        </p:txBody>
      </p:sp>
      <p:sp>
        <p:nvSpPr>
          <p:cNvPr id="45064" name="Line 1032"/>
          <p:cNvSpPr>
            <a:spLocks noChangeShapeType="1"/>
          </p:cNvSpPr>
          <p:nvPr/>
        </p:nvSpPr>
        <p:spPr bwMode="auto">
          <a:xfrm>
            <a:off x="3657600" y="5410200"/>
            <a:ext cx="68580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5" name="Line 1033"/>
          <p:cNvSpPr>
            <a:spLocks noChangeShapeType="1"/>
          </p:cNvSpPr>
          <p:nvPr/>
        </p:nvSpPr>
        <p:spPr bwMode="auto">
          <a:xfrm flipH="1" flipV="1">
            <a:off x="5105400" y="2667000"/>
            <a:ext cx="838200" cy="76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Problem?</a:t>
            </a:r>
          </a:p>
        </p:txBody>
      </p:sp>
      <p:pic>
        <p:nvPicPr>
          <p:cNvPr id="46085" name="Picture 5" descr="C:\School\cs291\presentation2\figure1_9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10200" y="2971800"/>
            <a:ext cx="3733800" cy="2590800"/>
          </a:xfrm>
          <a:prstGeom prst="rect">
            <a:avLst/>
          </a:prstGeom>
          <a:noFill/>
        </p:spPr>
      </p:pic>
      <p:pic>
        <p:nvPicPr>
          <p:cNvPr id="46087" name="Picture 7" descr="C:\School\cs291\presentation2\figure1_6mod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3048000"/>
            <a:ext cx="3657600" cy="2592388"/>
          </a:xfrm>
          <a:prstGeom prst="rect">
            <a:avLst/>
          </a:prstGeom>
          <a:noFill/>
        </p:spPr>
      </p:pic>
      <p:sp>
        <p:nvSpPr>
          <p:cNvPr id="46088" name="Text Box 8"/>
          <p:cNvSpPr txBox="1">
            <a:spLocks noChangeArrowheads="1"/>
          </p:cNvSpPr>
          <p:nvPr/>
        </p:nvSpPr>
        <p:spPr bwMode="auto">
          <a:xfrm>
            <a:off x="4495800" y="3657600"/>
            <a:ext cx="60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5400">
                <a:sym typeface="Symbol" pitchFamily="-110" charset="2"/>
              </a:rPr>
              <a:t></a:t>
            </a:r>
            <a:endParaRPr lang="en-US" sz="5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Problem with FT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133600"/>
            <a:ext cx="7772400" cy="3810000"/>
          </a:xfrm>
        </p:spPr>
        <p:txBody>
          <a:bodyPr/>
          <a:lstStyle/>
          <a:p>
            <a:r>
              <a:rPr lang="en-US" dirty="0"/>
              <a:t>FT contains only frequency information</a:t>
            </a:r>
          </a:p>
          <a:p>
            <a:r>
              <a:rPr lang="en-US" dirty="0"/>
              <a:t>No</a:t>
            </a:r>
            <a:r>
              <a:rPr lang="en-US" dirty="0" smtClean="0"/>
              <a:t> </a:t>
            </a:r>
            <a:r>
              <a:rPr lang="en-US" b="1" dirty="0" smtClean="0"/>
              <a:t>time</a:t>
            </a:r>
            <a:r>
              <a:rPr lang="en-US" dirty="0" smtClean="0"/>
              <a:t> </a:t>
            </a:r>
            <a:r>
              <a:rPr lang="en-US" dirty="0"/>
              <a:t>information is retained</a:t>
            </a:r>
          </a:p>
          <a:p>
            <a:r>
              <a:rPr lang="en-US" dirty="0"/>
              <a:t>Works fine for stationary signals</a:t>
            </a:r>
          </a:p>
          <a:p>
            <a:r>
              <a:rPr lang="en-US" dirty="0"/>
              <a:t>Non-stationary or changing signals cause problems</a:t>
            </a:r>
          </a:p>
          <a:p>
            <a:pPr lvl="1"/>
            <a:r>
              <a:rPr lang="en-US" dirty="0"/>
              <a:t>FT shows frequencies occurring at all times instead of specific times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52800" y="5997714"/>
            <a:ext cx="16098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Ideas?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Short-Time Fourier Transform (STFT)</a:t>
            </a:r>
            <a:endParaRPr lang="en-US" dirty="0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209800"/>
            <a:ext cx="8077200" cy="1371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/>
              <a:t>Idea</a:t>
            </a:r>
            <a:r>
              <a:rPr lang="en-US" sz="2400" dirty="0"/>
              <a:t>:  Break up the signal into discrete windows</a:t>
            </a: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Treat each </a:t>
            </a:r>
            <a:r>
              <a:rPr lang="en-US" sz="2400" dirty="0"/>
              <a:t>signal within a window</a:t>
            </a:r>
            <a:r>
              <a:rPr lang="en-US" sz="2400" dirty="0" smtClean="0"/>
              <a:t> as </a:t>
            </a:r>
            <a:r>
              <a:rPr lang="en-US" sz="2400" dirty="0"/>
              <a:t>a stationary signal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Take FT over each part</a:t>
            </a:r>
          </a:p>
        </p:txBody>
      </p:sp>
      <p:pic>
        <p:nvPicPr>
          <p:cNvPr id="6" name="Picture 4" descr="C:\School\cs291\presentation2\wave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505200"/>
            <a:ext cx="3810000" cy="1608138"/>
          </a:xfrm>
          <a:prstGeom prst="rect">
            <a:avLst/>
          </a:prstGeom>
          <a:noFill/>
        </p:spPr>
      </p:pic>
      <p:pic>
        <p:nvPicPr>
          <p:cNvPr id="7" name="Picture 5" descr="C:\School\cs291\presentation2\wave_stft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429000"/>
            <a:ext cx="3581400" cy="1512888"/>
          </a:xfrm>
          <a:prstGeom prst="rect">
            <a:avLst/>
          </a:prstGeom>
          <a:noFill/>
        </p:spPr>
      </p:pic>
      <p:sp>
        <p:nvSpPr>
          <p:cNvPr id="8" name="Line 7"/>
          <p:cNvSpPr>
            <a:spLocks noChangeShapeType="1"/>
          </p:cNvSpPr>
          <p:nvPr/>
        </p:nvSpPr>
        <p:spPr bwMode="auto">
          <a:xfrm>
            <a:off x="4267200" y="434340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5" descr="C:\School\cs291\presentation2\figure1_9.gif"/>
          <p:cNvPicPr>
            <a:picLocks noChangeAspect="1" noChangeArrowheads="1"/>
          </p:cNvPicPr>
          <p:nvPr/>
        </p:nvPicPr>
        <p:blipFill>
          <a:blip r:embed="rId4"/>
          <a:srcRect r="34694"/>
          <a:stretch>
            <a:fillRect/>
          </a:stretch>
        </p:blipFill>
        <p:spPr bwMode="auto">
          <a:xfrm>
            <a:off x="4495800" y="5638800"/>
            <a:ext cx="932330" cy="990600"/>
          </a:xfrm>
          <a:prstGeom prst="rect">
            <a:avLst/>
          </a:prstGeom>
          <a:noFill/>
        </p:spPr>
      </p:pic>
      <p:pic>
        <p:nvPicPr>
          <p:cNvPr id="10" name="Picture 5" descr="C:\School\cs291\presentation2\figure1_9.gif"/>
          <p:cNvPicPr>
            <a:picLocks noChangeAspect="1" noChangeArrowheads="1"/>
          </p:cNvPicPr>
          <p:nvPr/>
        </p:nvPicPr>
        <p:blipFill>
          <a:blip r:embed="rId4"/>
          <a:srcRect r="34694"/>
          <a:stretch>
            <a:fillRect/>
          </a:stretch>
        </p:blipFill>
        <p:spPr bwMode="auto">
          <a:xfrm>
            <a:off x="5562600" y="5638800"/>
            <a:ext cx="932330" cy="990600"/>
          </a:xfrm>
          <a:prstGeom prst="rect">
            <a:avLst/>
          </a:prstGeom>
          <a:noFill/>
        </p:spPr>
      </p:pic>
      <p:pic>
        <p:nvPicPr>
          <p:cNvPr id="11" name="Picture 5" descr="C:\School\cs291\presentation2\figure1_9.gif"/>
          <p:cNvPicPr>
            <a:picLocks noChangeAspect="1" noChangeArrowheads="1"/>
          </p:cNvPicPr>
          <p:nvPr/>
        </p:nvPicPr>
        <p:blipFill>
          <a:blip r:embed="rId4"/>
          <a:srcRect r="34694"/>
          <a:stretch>
            <a:fillRect/>
          </a:stretch>
        </p:blipFill>
        <p:spPr bwMode="auto">
          <a:xfrm>
            <a:off x="6647330" y="5638800"/>
            <a:ext cx="932330" cy="990600"/>
          </a:xfrm>
          <a:prstGeom prst="rect">
            <a:avLst/>
          </a:prstGeom>
          <a:noFill/>
        </p:spPr>
      </p:pic>
      <p:cxnSp>
        <p:nvCxnSpPr>
          <p:cNvPr id="15" name="Straight Arrow Connector 14"/>
          <p:cNvCxnSpPr/>
          <p:nvPr/>
        </p:nvCxnSpPr>
        <p:spPr bwMode="auto">
          <a:xfrm rot="5400000">
            <a:off x="4953000" y="5029200"/>
            <a:ext cx="533400" cy="3810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CC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5400000">
            <a:off x="5676900" y="5219700"/>
            <a:ext cx="609600" cy="762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CC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 rot="16200000" flipH="1">
            <a:off x="6515100" y="5067300"/>
            <a:ext cx="609600" cy="3810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CC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7954951" y="6038754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STFT </a:t>
            </a:r>
            <a:r>
              <a:rPr lang="en-US" dirty="0"/>
              <a:t>Example</a:t>
            </a:r>
          </a:p>
        </p:txBody>
      </p:sp>
      <p:pic>
        <p:nvPicPr>
          <p:cNvPr id="51204" name="Picture 4" descr="C:\School\cs291\presentation2\stft_time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590800"/>
            <a:ext cx="2971800" cy="2216150"/>
          </a:xfrm>
          <a:prstGeom prst="rect">
            <a:avLst/>
          </a:prstGeom>
          <a:noFill/>
        </p:spPr>
      </p:pic>
      <p:cxnSp>
        <p:nvCxnSpPr>
          <p:cNvPr id="8" name="Straight Arrow Connector 7"/>
          <p:cNvCxnSpPr/>
          <p:nvPr/>
        </p:nvCxnSpPr>
        <p:spPr bwMode="auto">
          <a:xfrm rot="5400000" flipH="1" flipV="1">
            <a:off x="5143500" y="3390900"/>
            <a:ext cx="20574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 rot="10800000" flipV="1">
            <a:off x="4191000" y="4419600"/>
            <a:ext cx="1981200" cy="6858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>
            <a:off x="6172200" y="4419600"/>
            <a:ext cx="1905000" cy="14478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6324600" y="3048000"/>
            <a:ext cx="1274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Arial"/>
                <a:cs typeface="Arial"/>
              </a:rPr>
              <a:t>amplitude</a:t>
            </a:r>
            <a:endParaRPr lang="en-US" sz="1800" dirty="0">
              <a:latin typeface="Arial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77923" y="4583668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Arial"/>
                <a:cs typeface="Arial"/>
              </a:rPr>
              <a:t>frequency</a:t>
            </a:r>
            <a:endParaRPr lang="en-US" sz="1800" dirty="0">
              <a:latin typeface="Arial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48200" y="4191000"/>
            <a:ext cx="659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Arial"/>
                <a:cs typeface="Arial"/>
              </a:rPr>
              <a:t>time</a:t>
            </a:r>
            <a:endParaRPr lang="en-US"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STFT </a:t>
            </a:r>
            <a:r>
              <a:rPr lang="en-US" dirty="0"/>
              <a:t>Example</a:t>
            </a:r>
          </a:p>
        </p:txBody>
      </p:sp>
      <p:pic>
        <p:nvPicPr>
          <p:cNvPr id="51204" name="Picture 4" descr="C:\School\cs291\presentation2\stft_time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590800"/>
            <a:ext cx="2971800" cy="2216150"/>
          </a:xfrm>
          <a:prstGeom prst="rect">
            <a:avLst/>
          </a:prstGeom>
          <a:noFill/>
        </p:spPr>
      </p:pic>
      <p:pic>
        <p:nvPicPr>
          <p:cNvPr id="51205" name="Picture 5" descr="C:\School\cs291\presentation2\stft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2800" y="2590800"/>
            <a:ext cx="5181600" cy="3886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Problem: Resolution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133600"/>
            <a:ext cx="7772400" cy="4419600"/>
          </a:xfrm>
        </p:spPr>
        <p:txBody>
          <a:bodyPr/>
          <a:lstStyle/>
          <a:p>
            <a:r>
              <a:rPr lang="en-US" dirty="0" smtClean="0"/>
              <a:t>How do we pick the window size?</a:t>
            </a:r>
          </a:p>
          <a:p>
            <a:r>
              <a:rPr lang="en-US" dirty="0" smtClean="0"/>
              <a:t>We can vary time and frequency accuracy</a:t>
            </a:r>
          </a:p>
          <a:p>
            <a:pPr lvl="1"/>
            <a:r>
              <a:rPr lang="en-US" dirty="0"/>
              <a:t>Narrow window:  good time resolution, poor frequency resolution</a:t>
            </a:r>
          </a:p>
          <a:p>
            <a:pPr lvl="1"/>
            <a:r>
              <a:rPr lang="en-US" dirty="0"/>
              <a:t>Wide window:  good</a:t>
            </a:r>
            <a:r>
              <a:rPr lang="en-US" dirty="0" smtClean="0"/>
              <a:t> frequency </a:t>
            </a:r>
            <a:r>
              <a:rPr lang="en-US" dirty="0"/>
              <a:t>resolution, </a:t>
            </a:r>
            <a:r>
              <a:rPr lang="en-US"/>
              <a:t>poor</a:t>
            </a:r>
            <a:r>
              <a:rPr lang="en-US" smtClean="0"/>
              <a:t> time </a:t>
            </a:r>
            <a:r>
              <a:rPr lang="en-US" dirty="0" smtClean="0"/>
              <a:t>resolution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Varying the resolution</a:t>
            </a:r>
          </a:p>
        </p:txBody>
      </p:sp>
      <p:pic>
        <p:nvPicPr>
          <p:cNvPr id="53252" name="Picture 4" descr="C:\School\cs291\presentation2\stft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133600"/>
            <a:ext cx="3048000" cy="2330450"/>
          </a:xfrm>
          <a:prstGeom prst="rect">
            <a:avLst/>
          </a:prstGeom>
          <a:noFill/>
        </p:spPr>
      </p:pic>
      <p:pic>
        <p:nvPicPr>
          <p:cNvPr id="53257" name="Picture 9" descr="C:\School\cs291\presentation2\stft3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2133600"/>
            <a:ext cx="3059113" cy="2320925"/>
          </a:xfrm>
          <a:prstGeom prst="rect">
            <a:avLst/>
          </a:prstGeom>
          <a:noFill/>
        </p:spPr>
      </p:pic>
      <p:pic>
        <p:nvPicPr>
          <p:cNvPr id="53258" name="Picture 10" descr="C:\School\cs291\presentation2\stft4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0" y="4527550"/>
            <a:ext cx="3200400" cy="233045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553200" y="5410200"/>
            <a:ext cx="16472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Arial"/>
                <a:cs typeface="Arial"/>
              </a:rPr>
              <a:t>Ideas?</a:t>
            </a:r>
            <a:endParaRPr lang="en-US" sz="360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Wavelets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3429000"/>
            <a:ext cx="3679874" cy="27813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3352800"/>
            <a:ext cx="609600" cy="4607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4035056"/>
            <a:ext cx="609600" cy="4607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4720856"/>
            <a:ext cx="609600" cy="46074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5406656"/>
            <a:ext cx="609600" cy="46074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6016256"/>
            <a:ext cx="609600" cy="46074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41799" y="2528129"/>
            <a:ext cx="932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Wave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15000" y="2514600"/>
            <a:ext cx="1377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Wavelets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9598" y="2514600"/>
            <a:ext cx="4442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ym typeface="Wingdings"/>
              </a:rPr>
              <a:t>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Wavelets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133600"/>
            <a:ext cx="7772400" cy="685800"/>
          </a:xfrm>
        </p:spPr>
        <p:txBody>
          <a:bodyPr/>
          <a:lstStyle/>
          <a:p>
            <a:r>
              <a:rPr lang="en-US" sz="2800" dirty="0" smtClean="0"/>
              <a:t>Wavelets </a:t>
            </a:r>
            <a:r>
              <a:rPr lang="en-US" sz="2800" b="1" i="1" dirty="0" smtClean="0"/>
              <a:t>respond</a:t>
            </a:r>
            <a:r>
              <a:rPr lang="en-US" sz="2800" dirty="0" smtClean="0"/>
              <a:t> to signals that are similar</a:t>
            </a:r>
            <a:endParaRPr lang="en-US" sz="2800" b="1" i="1" dirty="0"/>
          </a:p>
        </p:txBody>
      </p:sp>
      <p:pic>
        <p:nvPicPr>
          <p:cNvPr id="4" name="Picture 4" descr="C:\School\cs291\presentation2\wavelet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2971800"/>
            <a:ext cx="3962400" cy="2987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Wavelet response</a:t>
            </a:r>
            <a:endParaRPr lang="en-US" dirty="0"/>
          </a:p>
        </p:txBody>
      </p:sp>
      <p:pic>
        <p:nvPicPr>
          <p:cNvPr id="4" name="Picture 4" descr="C:\School\cs291\presentation2\wavelets.jpg"/>
          <p:cNvPicPr>
            <a:picLocks noChangeAspect="1" noChangeArrowheads="1"/>
          </p:cNvPicPr>
          <p:nvPr/>
        </p:nvPicPr>
        <p:blipFill>
          <a:blip r:embed="rId2"/>
          <a:srcRect l="53846" b="51541"/>
          <a:stretch>
            <a:fillRect/>
          </a:stretch>
        </p:blipFill>
        <p:spPr bwMode="auto">
          <a:xfrm>
            <a:off x="381000" y="4800600"/>
            <a:ext cx="1828800" cy="1447800"/>
          </a:xfrm>
          <a:prstGeom prst="rect">
            <a:avLst/>
          </a:prstGeom>
          <a:noFill/>
        </p:spPr>
      </p:pic>
      <p:sp>
        <p:nvSpPr>
          <p:cNvPr id="9" name="Freeform 8"/>
          <p:cNvSpPr/>
          <p:nvPr/>
        </p:nvSpPr>
        <p:spPr bwMode="auto">
          <a:xfrm>
            <a:off x="3657600" y="3886200"/>
            <a:ext cx="3886200" cy="990600"/>
          </a:xfrm>
          <a:custGeom>
            <a:avLst/>
            <a:gdLst>
              <a:gd name="connsiteX0" fmla="*/ 0 w 4798130"/>
              <a:gd name="connsiteY0" fmla="*/ 485257 h 1379886"/>
              <a:gd name="connsiteX1" fmla="*/ 263568 w 4798130"/>
              <a:gd name="connsiteY1" fmla="*/ 1012449 h 1379886"/>
              <a:gd name="connsiteX2" fmla="*/ 407332 w 4798130"/>
              <a:gd name="connsiteY2" fmla="*/ 940559 h 1379886"/>
              <a:gd name="connsiteX3" fmla="*/ 778723 w 4798130"/>
              <a:gd name="connsiteY3" fmla="*/ 329495 h 1379886"/>
              <a:gd name="connsiteX4" fmla="*/ 1269917 w 4798130"/>
              <a:gd name="connsiteY4" fmla="*/ 1120284 h 1379886"/>
              <a:gd name="connsiteX5" fmla="*/ 1761111 w 4798130"/>
              <a:gd name="connsiteY5" fmla="*/ 173733 h 1379886"/>
              <a:gd name="connsiteX6" fmla="*/ 2372109 w 4798130"/>
              <a:gd name="connsiteY6" fmla="*/ 1359917 h 1379886"/>
              <a:gd name="connsiteX7" fmla="*/ 3031028 w 4798130"/>
              <a:gd name="connsiteY7" fmla="*/ 53917 h 1379886"/>
              <a:gd name="connsiteX8" fmla="*/ 3378458 w 4798130"/>
              <a:gd name="connsiteY8" fmla="*/ 1036413 h 1379886"/>
              <a:gd name="connsiteX9" fmla="*/ 4109259 w 4798130"/>
              <a:gd name="connsiteY9" fmla="*/ 101844 h 1379886"/>
              <a:gd name="connsiteX10" fmla="*/ 4708277 w 4798130"/>
              <a:gd name="connsiteY10" fmla="*/ 1024431 h 1379886"/>
              <a:gd name="connsiteX11" fmla="*/ 4648375 w 4798130"/>
              <a:gd name="connsiteY11" fmla="*/ 1024431 h 1379886"/>
              <a:gd name="connsiteX12" fmla="*/ 4744218 w 4798130"/>
              <a:gd name="connsiteY12" fmla="*/ 1072358 h 1379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798130" h="1379886">
                <a:moveTo>
                  <a:pt x="0" y="485257"/>
                </a:moveTo>
                <a:cubicBezTo>
                  <a:pt x="97839" y="710911"/>
                  <a:pt x="195679" y="936565"/>
                  <a:pt x="263568" y="1012449"/>
                </a:cubicBezTo>
                <a:cubicBezTo>
                  <a:pt x="331457" y="1088333"/>
                  <a:pt x="321473" y="1054385"/>
                  <a:pt x="407332" y="940559"/>
                </a:cubicBezTo>
                <a:cubicBezTo>
                  <a:pt x="493191" y="826733"/>
                  <a:pt x="634959" y="299541"/>
                  <a:pt x="778723" y="329495"/>
                </a:cubicBezTo>
                <a:cubicBezTo>
                  <a:pt x="922487" y="359449"/>
                  <a:pt x="1106186" y="1146244"/>
                  <a:pt x="1269917" y="1120284"/>
                </a:cubicBezTo>
                <a:cubicBezTo>
                  <a:pt x="1433648" y="1094324"/>
                  <a:pt x="1577412" y="133794"/>
                  <a:pt x="1761111" y="173733"/>
                </a:cubicBezTo>
                <a:cubicBezTo>
                  <a:pt x="1944810" y="213672"/>
                  <a:pt x="2160456" y="1379886"/>
                  <a:pt x="2372109" y="1359917"/>
                </a:cubicBezTo>
                <a:cubicBezTo>
                  <a:pt x="2583762" y="1339948"/>
                  <a:pt x="2863303" y="107834"/>
                  <a:pt x="3031028" y="53917"/>
                </a:cubicBezTo>
                <a:cubicBezTo>
                  <a:pt x="3198753" y="0"/>
                  <a:pt x="3198753" y="1028425"/>
                  <a:pt x="3378458" y="1036413"/>
                </a:cubicBezTo>
                <a:cubicBezTo>
                  <a:pt x="3558163" y="1044401"/>
                  <a:pt x="3887623" y="103841"/>
                  <a:pt x="4109259" y="101844"/>
                </a:cubicBezTo>
                <a:cubicBezTo>
                  <a:pt x="4330895" y="99847"/>
                  <a:pt x="4618424" y="870667"/>
                  <a:pt x="4708277" y="1024431"/>
                </a:cubicBezTo>
                <a:cubicBezTo>
                  <a:pt x="4798130" y="1178195"/>
                  <a:pt x="4642385" y="1016443"/>
                  <a:pt x="4648375" y="1024431"/>
                </a:cubicBezTo>
                <a:cubicBezTo>
                  <a:pt x="4654365" y="1032419"/>
                  <a:pt x="4744218" y="1072358"/>
                  <a:pt x="4744218" y="1072358"/>
                </a:cubicBezTo>
              </a:path>
            </a:pathLst>
          </a:custGeom>
          <a:noFill/>
          <a:ln w="38100" cap="flat" cmpd="sng" algn="ctr">
            <a:solidFill>
              <a:srgbClr val="00CC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10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" y="2209800"/>
            <a:ext cx="6400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 wavelet responds to signals that are similar to the wavelet</a:t>
            </a:r>
            <a:endParaRPr lang="en-US" sz="2800" dirty="0"/>
          </a:p>
        </p:txBody>
      </p:sp>
      <p:sp>
        <p:nvSpPr>
          <p:cNvPr id="12" name="Right Arrow 11"/>
          <p:cNvSpPr/>
          <p:nvPr/>
        </p:nvSpPr>
        <p:spPr bwMode="auto">
          <a:xfrm rot="20199842">
            <a:off x="2494670" y="4643115"/>
            <a:ext cx="838200" cy="4572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10" charset="0"/>
            </a:endParaRPr>
          </a:p>
        </p:txBody>
      </p:sp>
      <p:sp>
        <p:nvSpPr>
          <p:cNvPr id="13" name="Right Arrow 12"/>
          <p:cNvSpPr/>
          <p:nvPr/>
        </p:nvSpPr>
        <p:spPr bwMode="auto">
          <a:xfrm rot="1130827">
            <a:off x="2418469" y="5481316"/>
            <a:ext cx="838200" cy="4572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10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001000" y="4495800"/>
            <a:ext cx="69762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 smtClean="0">
                <a:solidFill>
                  <a:srgbClr val="FF0000"/>
                </a:solidFill>
              </a:rPr>
              <a:t>?</a:t>
            </a:r>
            <a:endParaRPr lang="en-US" sz="8000" dirty="0">
              <a:solidFill>
                <a:srgbClr val="FF0000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 bwMode="auto">
          <a:xfrm>
            <a:off x="3352800" y="6018212"/>
            <a:ext cx="609600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 rot="5400000" flipH="1" flipV="1">
            <a:off x="3580606" y="5637212"/>
            <a:ext cx="762794" cy="79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/>
          <p:cNvCxnSpPr/>
          <p:nvPr/>
        </p:nvCxnSpPr>
        <p:spPr bwMode="auto">
          <a:xfrm>
            <a:off x="3962400" y="5256212"/>
            <a:ext cx="609600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>
            <a:off x="4572000" y="6019800"/>
            <a:ext cx="609600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/>
          <p:nvPr/>
        </p:nvCxnSpPr>
        <p:spPr bwMode="auto">
          <a:xfrm rot="5400000" flipH="1" flipV="1">
            <a:off x="4799806" y="5638800"/>
            <a:ext cx="762794" cy="79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>
            <a:off x="5181600" y="5257800"/>
            <a:ext cx="609600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/>
          <p:nvPr/>
        </p:nvCxnSpPr>
        <p:spPr bwMode="auto">
          <a:xfrm rot="5400000" flipH="1" flipV="1">
            <a:off x="4190206" y="5638800"/>
            <a:ext cx="762794" cy="79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>
            <a:off x="5791200" y="6019800"/>
            <a:ext cx="609600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 rot="5400000" flipH="1" flipV="1">
            <a:off x="6019006" y="5638800"/>
            <a:ext cx="762794" cy="79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/>
          <p:cNvCxnSpPr/>
          <p:nvPr/>
        </p:nvCxnSpPr>
        <p:spPr bwMode="auto">
          <a:xfrm>
            <a:off x="6400800" y="5257800"/>
            <a:ext cx="609600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/>
          <p:cNvCxnSpPr/>
          <p:nvPr/>
        </p:nvCxnSpPr>
        <p:spPr bwMode="auto">
          <a:xfrm rot="5400000" flipH="1" flipV="1">
            <a:off x="5409406" y="5638800"/>
            <a:ext cx="762794" cy="79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Wavelet response</a:t>
            </a:r>
            <a:endParaRPr lang="en-US" dirty="0"/>
          </a:p>
        </p:txBody>
      </p:sp>
      <p:pic>
        <p:nvPicPr>
          <p:cNvPr id="4" name="Picture 4" descr="C:\School\cs291\presentation2\wavelets.jpg"/>
          <p:cNvPicPr>
            <a:picLocks noChangeAspect="1" noChangeArrowheads="1"/>
          </p:cNvPicPr>
          <p:nvPr/>
        </p:nvPicPr>
        <p:blipFill>
          <a:blip r:embed="rId2"/>
          <a:srcRect l="53846" b="51541"/>
          <a:stretch>
            <a:fillRect/>
          </a:stretch>
        </p:blipFill>
        <p:spPr bwMode="auto">
          <a:xfrm>
            <a:off x="381000" y="4800600"/>
            <a:ext cx="1828800" cy="1447800"/>
          </a:xfrm>
          <a:prstGeom prst="rect">
            <a:avLst/>
          </a:prstGeom>
          <a:noFill/>
        </p:spPr>
      </p:pic>
      <p:sp>
        <p:nvSpPr>
          <p:cNvPr id="9" name="Freeform 8"/>
          <p:cNvSpPr/>
          <p:nvPr/>
        </p:nvSpPr>
        <p:spPr bwMode="auto">
          <a:xfrm>
            <a:off x="3657600" y="3886200"/>
            <a:ext cx="3886200" cy="990600"/>
          </a:xfrm>
          <a:custGeom>
            <a:avLst/>
            <a:gdLst>
              <a:gd name="connsiteX0" fmla="*/ 0 w 4798130"/>
              <a:gd name="connsiteY0" fmla="*/ 485257 h 1379886"/>
              <a:gd name="connsiteX1" fmla="*/ 263568 w 4798130"/>
              <a:gd name="connsiteY1" fmla="*/ 1012449 h 1379886"/>
              <a:gd name="connsiteX2" fmla="*/ 407332 w 4798130"/>
              <a:gd name="connsiteY2" fmla="*/ 940559 h 1379886"/>
              <a:gd name="connsiteX3" fmla="*/ 778723 w 4798130"/>
              <a:gd name="connsiteY3" fmla="*/ 329495 h 1379886"/>
              <a:gd name="connsiteX4" fmla="*/ 1269917 w 4798130"/>
              <a:gd name="connsiteY4" fmla="*/ 1120284 h 1379886"/>
              <a:gd name="connsiteX5" fmla="*/ 1761111 w 4798130"/>
              <a:gd name="connsiteY5" fmla="*/ 173733 h 1379886"/>
              <a:gd name="connsiteX6" fmla="*/ 2372109 w 4798130"/>
              <a:gd name="connsiteY6" fmla="*/ 1359917 h 1379886"/>
              <a:gd name="connsiteX7" fmla="*/ 3031028 w 4798130"/>
              <a:gd name="connsiteY7" fmla="*/ 53917 h 1379886"/>
              <a:gd name="connsiteX8" fmla="*/ 3378458 w 4798130"/>
              <a:gd name="connsiteY8" fmla="*/ 1036413 h 1379886"/>
              <a:gd name="connsiteX9" fmla="*/ 4109259 w 4798130"/>
              <a:gd name="connsiteY9" fmla="*/ 101844 h 1379886"/>
              <a:gd name="connsiteX10" fmla="*/ 4708277 w 4798130"/>
              <a:gd name="connsiteY10" fmla="*/ 1024431 h 1379886"/>
              <a:gd name="connsiteX11" fmla="*/ 4648375 w 4798130"/>
              <a:gd name="connsiteY11" fmla="*/ 1024431 h 1379886"/>
              <a:gd name="connsiteX12" fmla="*/ 4744218 w 4798130"/>
              <a:gd name="connsiteY12" fmla="*/ 1072358 h 1379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798130" h="1379886">
                <a:moveTo>
                  <a:pt x="0" y="485257"/>
                </a:moveTo>
                <a:cubicBezTo>
                  <a:pt x="97839" y="710911"/>
                  <a:pt x="195679" y="936565"/>
                  <a:pt x="263568" y="1012449"/>
                </a:cubicBezTo>
                <a:cubicBezTo>
                  <a:pt x="331457" y="1088333"/>
                  <a:pt x="321473" y="1054385"/>
                  <a:pt x="407332" y="940559"/>
                </a:cubicBezTo>
                <a:cubicBezTo>
                  <a:pt x="493191" y="826733"/>
                  <a:pt x="634959" y="299541"/>
                  <a:pt x="778723" y="329495"/>
                </a:cubicBezTo>
                <a:cubicBezTo>
                  <a:pt x="922487" y="359449"/>
                  <a:pt x="1106186" y="1146244"/>
                  <a:pt x="1269917" y="1120284"/>
                </a:cubicBezTo>
                <a:cubicBezTo>
                  <a:pt x="1433648" y="1094324"/>
                  <a:pt x="1577412" y="133794"/>
                  <a:pt x="1761111" y="173733"/>
                </a:cubicBezTo>
                <a:cubicBezTo>
                  <a:pt x="1944810" y="213672"/>
                  <a:pt x="2160456" y="1379886"/>
                  <a:pt x="2372109" y="1359917"/>
                </a:cubicBezTo>
                <a:cubicBezTo>
                  <a:pt x="2583762" y="1339948"/>
                  <a:pt x="2863303" y="107834"/>
                  <a:pt x="3031028" y="53917"/>
                </a:cubicBezTo>
                <a:cubicBezTo>
                  <a:pt x="3198753" y="0"/>
                  <a:pt x="3198753" y="1028425"/>
                  <a:pt x="3378458" y="1036413"/>
                </a:cubicBezTo>
                <a:cubicBezTo>
                  <a:pt x="3558163" y="1044401"/>
                  <a:pt x="3887623" y="103841"/>
                  <a:pt x="4109259" y="101844"/>
                </a:cubicBezTo>
                <a:cubicBezTo>
                  <a:pt x="4330895" y="99847"/>
                  <a:pt x="4618424" y="870667"/>
                  <a:pt x="4708277" y="1024431"/>
                </a:cubicBezTo>
                <a:cubicBezTo>
                  <a:pt x="4798130" y="1178195"/>
                  <a:pt x="4642385" y="1016443"/>
                  <a:pt x="4648375" y="1024431"/>
                </a:cubicBezTo>
                <a:cubicBezTo>
                  <a:pt x="4654365" y="1032419"/>
                  <a:pt x="4744218" y="1072358"/>
                  <a:pt x="4744218" y="1072358"/>
                </a:cubicBezTo>
              </a:path>
            </a:pathLst>
          </a:custGeom>
          <a:noFill/>
          <a:ln w="38100" cap="flat" cmpd="sng" algn="ctr">
            <a:solidFill>
              <a:srgbClr val="00CC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10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3400" y="2438400"/>
            <a:ext cx="23680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Scale matters!</a:t>
            </a:r>
            <a:endParaRPr lang="en-US" sz="2800" dirty="0"/>
          </a:p>
        </p:txBody>
      </p:sp>
      <p:sp>
        <p:nvSpPr>
          <p:cNvPr id="12" name="Right Arrow 11"/>
          <p:cNvSpPr/>
          <p:nvPr/>
        </p:nvSpPr>
        <p:spPr bwMode="auto">
          <a:xfrm rot="20199842">
            <a:off x="2494670" y="4643115"/>
            <a:ext cx="838200" cy="4572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10" charset="0"/>
            </a:endParaRPr>
          </a:p>
        </p:txBody>
      </p:sp>
      <p:sp>
        <p:nvSpPr>
          <p:cNvPr id="13" name="Right Arrow 12"/>
          <p:cNvSpPr/>
          <p:nvPr/>
        </p:nvSpPr>
        <p:spPr bwMode="auto">
          <a:xfrm rot="1130827">
            <a:off x="2418469" y="5481316"/>
            <a:ext cx="838200" cy="4572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10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001000" y="4495800"/>
            <a:ext cx="69762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 smtClean="0">
                <a:solidFill>
                  <a:srgbClr val="FF0000"/>
                </a:solidFill>
              </a:rPr>
              <a:t>?</a:t>
            </a:r>
            <a:endParaRPr lang="en-US" sz="8000" dirty="0">
              <a:solidFill>
                <a:srgbClr val="FF0000"/>
              </a:solidFill>
            </a:endParaRPr>
          </a:p>
        </p:txBody>
      </p:sp>
      <p:sp>
        <p:nvSpPr>
          <p:cNvPr id="15" name="Freeform 14"/>
          <p:cNvSpPr/>
          <p:nvPr/>
        </p:nvSpPr>
        <p:spPr bwMode="auto">
          <a:xfrm>
            <a:off x="3429000" y="5181600"/>
            <a:ext cx="4492630" cy="1092327"/>
          </a:xfrm>
          <a:custGeom>
            <a:avLst/>
            <a:gdLst>
              <a:gd name="connsiteX0" fmla="*/ 0 w 4492630"/>
              <a:gd name="connsiteY0" fmla="*/ 503229 h 1092327"/>
              <a:gd name="connsiteX1" fmla="*/ 970408 w 4492630"/>
              <a:gd name="connsiteY1" fmla="*/ 982495 h 1092327"/>
              <a:gd name="connsiteX2" fmla="*/ 2479932 w 4492630"/>
              <a:gd name="connsiteY2" fmla="*/ 0 h 1092327"/>
              <a:gd name="connsiteX3" fmla="*/ 3845691 w 4492630"/>
              <a:gd name="connsiteY3" fmla="*/ 982495 h 1092327"/>
              <a:gd name="connsiteX4" fmla="*/ 4492630 w 4492630"/>
              <a:gd name="connsiteY4" fmla="*/ 658991 h 1092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92630" h="1092327">
                <a:moveTo>
                  <a:pt x="0" y="503229"/>
                </a:moveTo>
                <a:cubicBezTo>
                  <a:pt x="278543" y="784798"/>
                  <a:pt x="557086" y="1066367"/>
                  <a:pt x="970408" y="982495"/>
                </a:cubicBezTo>
                <a:cubicBezTo>
                  <a:pt x="1383730" y="898624"/>
                  <a:pt x="2000718" y="0"/>
                  <a:pt x="2479932" y="0"/>
                </a:cubicBezTo>
                <a:cubicBezTo>
                  <a:pt x="2959146" y="0"/>
                  <a:pt x="3510241" y="872663"/>
                  <a:pt x="3845691" y="982495"/>
                </a:cubicBezTo>
                <a:cubicBezTo>
                  <a:pt x="4181141" y="1092327"/>
                  <a:pt x="4492630" y="658991"/>
                  <a:pt x="4492630" y="658991"/>
                </a:cubicBezTo>
              </a:path>
            </a:pathLst>
          </a:cu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1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Wavelet </a:t>
            </a:r>
            <a:r>
              <a:rPr lang="en-US" dirty="0"/>
              <a:t>Transform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133600"/>
            <a:ext cx="7772400" cy="1600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Idea:  Take a wavelet and vary scale</a:t>
            </a:r>
          </a:p>
          <a:p>
            <a:pPr>
              <a:lnSpc>
                <a:spcPct val="90000"/>
              </a:lnSpc>
            </a:pPr>
            <a:r>
              <a:rPr lang="en-US" dirty="0"/>
              <a:t>Check response of varying scales on signal</a:t>
            </a:r>
          </a:p>
        </p:txBody>
      </p:sp>
      <p:pic>
        <p:nvPicPr>
          <p:cNvPr id="55300" name="Picture 4" descr="C:\School\cs291\presentation2\wavelet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0800" y="3657600"/>
            <a:ext cx="3962400" cy="2987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Wavelet Example: Scale 1</a:t>
            </a:r>
          </a:p>
        </p:txBody>
      </p:sp>
      <p:pic>
        <p:nvPicPr>
          <p:cNvPr id="56324" name="Picture 4" descr="C:\School\cs291\presentation2\wt_time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2286000"/>
            <a:ext cx="5105400" cy="43529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Wavelet Example: Scale 2</a:t>
            </a:r>
          </a:p>
        </p:txBody>
      </p:sp>
      <p:pic>
        <p:nvPicPr>
          <p:cNvPr id="57347" name="Picture 3" descr="C:\School\cs291\presentation2\wt_time4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2209800"/>
            <a:ext cx="5257800" cy="43799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Wavelet Example: Scale 3</a:t>
            </a:r>
          </a:p>
        </p:txBody>
      </p:sp>
      <p:pic>
        <p:nvPicPr>
          <p:cNvPr id="58371" name="Picture 3" descr="C:\School\cs291\presentation2\wt_time5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2209800"/>
            <a:ext cx="5410200" cy="4492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Wavelet Example</a:t>
            </a:r>
          </a:p>
        </p:txBody>
      </p:sp>
      <p:pic>
        <p:nvPicPr>
          <p:cNvPr id="60419" name="Picture 3" descr="C:\School\cs291\presentation2\wt_time6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362200"/>
            <a:ext cx="3048000" cy="2466975"/>
          </a:xfrm>
          <a:prstGeom prst="rect">
            <a:avLst/>
          </a:prstGeom>
          <a:noFill/>
        </p:spPr>
      </p:pic>
      <p:pic>
        <p:nvPicPr>
          <p:cNvPr id="60420" name="Picture 4" descr="C:\School\cs291\presentation2\wt7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5200" y="2362200"/>
            <a:ext cx="5334000" cy="4098925"/>
          </a:xfrm>
          <a:prstGeom prst="rect">
            <a:avLst/>
          </a:prstGeom>
          <a:noFill/>
        </p:spPr>
      </p:pic>
      <p:sp>
        <p:nvSpPr>
          <p:cNvPr id="60421" name="Text Box 5"/>
          <p:cNvSpPr txBox="1">
            <a:spLocks noChangeArrowheads="1"/>
          </p:cNvSpPr>
          <p:nvPr/>
        </p:nvSpPr>
        <p:spPr bwMode="auto">
          <a:xfrm>
            <a:off x="304800" y="5257800"/>
            <a:ext cx="29718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Scale = 1/frequency</a:t>
            </a:r>
          </a:p>
          <a:p>
            <a:pPr>
              <a:spcBef>
                <a:spcPct val="50000"/>
              </a:spcBef>
            </a:pPr>
            <a:r>
              <a:rPr lang="en-US"/>
              <a:t>Translation </a:t>
            </a:r>
            <a:r>
              <a:rPr lang="en-US">
                <a:sym typeface="Symbol" pitchFamily="-110" charset="2"/>
              </a:rPr>
              <a:t> Time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Discrete Wavelet Transform (DWT)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133600"/>
            <a:ext cx="7772400" cy="1828800"/>
          </a:xfrm>
        </p:spPr>
        <p:txBody>
          <a:bodyPr/>
          <a:lstStyle/>
          <a:p>
            <a:r>
              <a:rPr lang="en-US" dirty="0" smtClean="0"/>
              <a:t>Wavelets come </a:t>
            </a:r>
            <a:r>
              <a:rPr lang="en-US" dirty="0"/>
              <a:t>in pairs (high pass and low pass filter)</a:t>
            </a:r>
          </a:p>
          <a:p>
            <a:r>
              <a:rPr lang="en-US" dirty="0"/>
              <a:t>Split signal with filter and </a:t>
            </a:r>
            <a:r>
              <a:rPr lang="en-US" dirty="0" err="1"/>
              <a:t>downsample</a:t>
            </a:r>
            <a:endParaRPr lang="en-US" dirty="0"/>
          </a:p>
        </p:txBody>
      </p:sp>
      <p:pic>
        <p:nvPicPr>
          <p:cNvPr id="59397" name="Picture 5" descr="C:\School\cs291\presentation2\wavelet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3886200"/>
            <a:ext cx="4114800" cy="26146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DWT cont.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133600"/>
            <a:ext cx="7772400" cy="1066800"/>
          </a:xfrm>
        </p:spPr>
        <p:txBody>
          <a:bodyPr/>
          <a:lstStyle/>
          <a:p>
            <a:r>
              <a:rPr lang="en-US" dirty="0"/>
              <a:t>Continue this process on the</a:t>
            </a:r>
            <a:r>
              <a:rPr lang="en-US" dirty="0" smtClean="0"/>
              <a:t> low </a:t>
            </a:r>
            <a:r>
              <a:rPr lang="en-US" dirty="0"/>
              <a:t>frequency portion of the signal</a:t>
            </a:r>
          </a:p>
        </p:txBody>
      </p:sp>
      <p:pic>
        <p:nvPicPr>
          <p:cNvPr id="63493" name="Picture 5" descr="C:\School\cs291\presentation2\wavelet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3429000"/>
            <a:ext cx="7315200" cy="28781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DWT Example</a:t>
            </a:r>
          </a:p>
        </p:txBody>
      </p:sp>
      <p:pic>
        <p:nvPicPr>
          <p:cNvPr id="64516" name="Picture 4" descr="C:\School\cs291\presentation2\wavelet_dem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64368" y="2133600"/>
            <a:ext cx="4405313" cy="46482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019800" y="2133600"/>
            <a:ext cx="1074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signal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19800" y="2819400"/>
            <a:ext cx="2262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low frequency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19800" y="6096000"/>
            <a:ext cx="2403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high frequency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10" name="Up-Down Arrow 9"/>
          <p:cNvSpPr/>
          <p:nvPr/>
        </p:nvSpPr>
        <p:spPr bwMode="auto">
          <a:xfrm>
            <a:off x="7010400" y="3733800"/>
            <a:ext cx="228600" cy="1905000"/>
          </a:xfrm>
          <a:prstGeom prst="up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1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did this solve the resolution problem?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133600"/>
            <a:ext cx="8001000" cy="1143000"/>
          </a:xfrm>
        </p:spPr>
        <p:txBody>
          <a:bodyPr/>
          <a:lstStyle/>
          <a:p>
            <a:r>
              <a:rPr lang="en-US" sz="2800"/>
              <a:t>Higher frequency resolution at high frequencies</a:t>
            </a:r>
          </a:p>
          <a:p>
            <a:r>
              <a:rPr lang="en-US" sz="2800"/>
              <a:t>Higher time frequency at low frequencies</a:t>
            </a:r>
          </a:p>
        </p:txBody>
      </p:sp>
      <p:pic>
        <p:nvPicPr>
          <p:cNvPr id="65541" name="Picture 5" descr="C:\School\cs291\presentation2\wt_resolution9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3200400"/>
            <a:ext cx="4191000" cy="3438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Extraction</a:t>
            </a:r>
            <a:endParaRPr lang="en-US" dirty="0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133600"/>
            <a:ext cx="7924800" cy="4114800"/>
          </a:xfrm>
        </p:spPr>
        <p:txBody>
          <a:bodyPr/>
          <a:lstStyle/>
          <a:p>
            <a:r>
              <a:rPr lang="en-US" sz="2800" dirty="0" smtClean="0"/>
              <a:t>All these transforms help us understand how the frequencies changes over time</a:t>
            </a:r>
          </a:p>
          <a:p>
            <a:r>
              <a:rPr lang="en-US" sz="2800" dirty="0"/>
              <a:t>Features extraction:</a:t>
            </a:r>
          </a:p>
          <a:p>
            <a:pPr lvl="1"/>
            <a:r>
              <a:rPr lang="en-US" sz="2400" dirty="0"/>
              <a:t>Mel-frequency </a:t>
            </a:r>
            <a:r>
              <a:rPr lang="en-US" sz="2400" dirty="0" err="1"/>
              <a:t>cepstral</a:t>
            </a:r>
            <a:r>
              <a:rPr lang="en-US" sz="2400" dirty="0"/>
              <a:t> coefficients (</a:t>
            </a:r>
            <a:r>
              <a:rPr lang="en-US" sz="2400" dirty="0" err="1"/>
              <a:t>MFCCs</a:t>
            </a:r>
            <a:r>
              <a:rPr lang="en-US" sz="2400" dirty="0" smtClean="0"/>
              <a:t>)</a:t>
            </a:r>
          </a:p>
          <a:p>
            <a:pPr lvl="2"/>
            <a:r>
              <a:rPr lang="en-US" sz="2000" dirty="0" smtClean="0"/>
              <a:t>Attempt to mimic human ear</a:t>
            </a:r>
          </a:p>
          <a:p>
            <a:pPr lvl="1"/>
            <a:r>
              <a:rPr lang="en-US" dirty="0" smtClean="0"/>
              <a:t>Surface features (texture, timbre, instrumentation)</a:t>
            </a:r>
          </a:p>
          <a:p>
            <a:pPr lvl="2"/>
            <a:r>
              <a:rPr lang="en-US" dirty="0" smtClean="0"/>
              <a:t>Capture frequency statistics of STFT</a:t>
            </a:r>
          </a:p>
          <a:p>
            <a:pPr lvl="1"/>
            <a:r>
              <a:rPr lang="en-US" dirty="0" smtClean="0"/>
              <a:t>Rhythm features (</a:t>
            </a:r>
            <a:r>
              <a:rPr lang="en-US" dirty="0" err="1" smtClean="0"/>
              <a:t>i.e</a:t>
            </a:r>
            <a:r>
              <a:rPr lang="en-US" dirty="0" smtClean="0"/>
              <a:t> the “beat”)</a:t>
            </a:r>
          </a:p>
          <a:p>
            <a:pPr lvl="2"/>
            <a:r>
              <a:rPr lang="en-US" dirty="0" smtClean="0"/>
              <a:t>Characteristics of low-frequency wavelets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-304800" y="5943600"/>
            <a:ext cx="9677400" cy="1143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10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2976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Music Classification</a:t>
            </a:r>
            <a:endParaRPr lang="en-US" dirty="0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057400"/>
            <a:ext cx="8153400" cy="4495800"/>
          </a:xfrm>
        </p:spPr>
        <p:txBody>
          <a:bodyPr/>
          <a:lstStyle/>
          <a:p>
            <a:r>
              <a:rPr lang="en-US" sz="2800" dirty="0" smtClean="0"/>
              <a:t>Data</a:t>
            </a:r>
          </a:p>
          <a:p>
            <a:pPr lvl="1"/>
            <a:r>
              <a:rPr lang="en-US" sz="2400" dirty="0" smtClean="0"/>
              <a:t>Audio </a:t>
            </a:r>
            <a:r>
              <a:rPr lang="en-US" sz="2400" dirty="0"/>
              <a:t>collected from radio, CDs and Web</a:t>
            </a:r>
            <a:endParaRPr lang="en-US" sz="2400" dirty="0" smtClean="0"/>
          </a:p>
          <a:p>
            <a:pPr lvl="2"/>
            <a:r>
              <a:rPr lang="en-US" sz="2000" dirty="0"/>
              <a:t>G</a:t>
            </a:r>
            <a:r>
              <a:rPr lang="en-US" sz="2000" dirty="0" smtClean="0"/>
              <a:t>enres: classic, country, </a:t>
            </a:r>
            <a:r>
              <a:rPr lang="en-US" sz="2000" dirty="0" err="1" smtClean="0"/>
              <a:t>hiphop</a:t>
            </a:r>
            <a:r>
              <a:rPr lang="en-US" sz="2000" dirty="0" smtClean="0"/>
              <a:t>, jazz, rock</a:t>
            </a:r>
            <a:endParaRPr lang="en-US" sz="2800" dirty="0" smtClean="0"/>
          </a:p>
          <a:p>
            <a:pPr lvl="2"/>
            <a:r>
              <a:rPr lang="en-US" sz="2000" dirty="0"/>
              <a:t>S</a:t>
            </a:r>
            <a:r>
              <a:rPr lang="en-US" sz="2000" dirty="0" smtClean="0"/>
              <a:t>peech vs. music</a:t>
            </a:r>
          </a:p>
          <a:p>
            <a:pPr lvl="2"/>
            <a:r>
              <a:rPr lang="en-US" sz="2000" dirty="0" smtClean="0"/>
              <a:t>4-types of classical music</a:t>
            </a:r>
          </a:p>
          <a:p>
            <a:pPr lvl="1"/>
            <a:r>
              <a:rPr lang="en-US" sz="2400" dirty="0" smtClean="0"/>
              <a:t>50 </a:t>
            </a:r>
            <a:r>
              <a:rPr lang="en-US" sz="2400" dirty="0"/>
              <a:t>samples for each class, 30 sec.</a:t>
            </a:r>
            <a:r>
              <a:rPr lang="en-US" sz="2400" dirty="0" smtClean="0"/>
              <a:t> long</a:t>
            </a:r>
          </a:p>
          <a:p>
            <a:pPr lvl="1"/>
            <a:r>
              <a:rPr lang="en-US" sz="2400" dirty="0" smtClean="0"/>
              <a:t>Task is to predict the genre of the clip</a:t>
            </a:r>
          </a:p>
          <a:p>
            <a:r>
              <a:rPr lang="en-US" dirty="0" smtClean="0"/>
              <a:t>Approach</a:t>
            </a:r>
          </a:p>
          <a:p>
            <a:pPr lvl="1"/>
            <a:r>
              <a:rPr lang="en-US" dirty="0" smtClean="0"/>
              <a:t>Extract features</a:t>
            </a:r>
          </a:p>
          <a:p>
            <a:pPr lvl="1"/>
            <a:r>
              <a:rPr lang="en-US" dirty="0" smtClean="0"/>
              <a:t>Learn genre classifier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General Results</a:t>
            </a:r>
          </a:p>
        </p:txBody>
      </p:sp>
      <p:graphicFrame>
        <p:nvGraphicFramePr>
          <p:cNvPr id="76832" name="Group 32"/>
          <p:cNvGraphicFramePr>
            <a:graphicFrameLocks noGrp="1"/>
          </p:cNvGraphicFramePr>
          <p:nvPr/>
        </p:nvGraphicFramePr>
        <p:xfrm>
          <a:off x="838200" y="2286000"/>
          <a:ext cx="6096000" cy="3048000"/>
        </p:xfrm>
        <a:graphic>
          <a:graphicData uri="http://schemas.openxmlformats.org/drawingml/2006/table">
            <a:tbl>
              <a:tblPr/>
              <a:tblGrid>
                <a:gridCol w="1524000"/>
                <a:gridCol w="1524000"/>
                <a:gridCol w="1524000"/>
                <a:gridCol w="1524000"/>
              </a:tblGrid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110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Music vs. Speech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Genres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Classical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Random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50%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110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16%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110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25%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110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Classifier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110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/>
                          <a:latin typeface="Tahoma" pitchFamily="-110" charset="0"/>
                        </a:rPr>
                        <a:t>86%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CC00"/>
                        </a:solidFill>
                        <a:effectLst/>
                        <a:latin typeface="Tahoma" pitchFamily="-110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/>
                          <a:latin typeface="Tahoma" pitchFamily="-110" charset="0"/>
                        </a:rPr>
                        <a:t>62%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CC00"/>
                        </a:solidFill>
                        <a:effectLst/>
                        <a:latin typeface="Tahoma" pitchFamily="-110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/>
                          <a:latin typeface="Tahoma" pitchFamily="-110" charset="0"/>
                        </a:rPr>
                        <a:t>76%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CC00"/>
                        </a:solidFill>
                        <a:effectLst/>
                        <a:latin typeface="Tahoma" pitchFamily="-110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</a:t>
            </a:r>
            <a:r>
              <a:rPr lang="en-US" dirty="0"/>
              <a:t> </a:t>
            </a:r>
            <a:r>
              <a:rPr lang="en-US" dirty="0" smtClean="0"/>
              <a:t>Musical </a:t>
            </a:r>
            <a:r>
              <a:rPr lang="en-US" dirty="0"/>
              <a:t>Genres</a:t>
            </a:r>
          </a:p>
        </p:txBody>
      </p:sp>
      <p:graphicFrame>
        <p:nvGraphicFramePr>
          <p:cNvPr id="74899" name="Group 147"/>
          <p:cNvGraphicFramePr>
            <a:graphicFrameLocks noGrp="1"/>
          </p:cNvGraphicFramePr>
          <p:nvPr/>
        </p:nvGraphicFramePr>
        <p:xfrm>
          <a:off x="381000" y="2133600"/>
          <a:ext cx="8305800" cy="4064001"/>
        </p:xfrm>
        <a:graphic>
          <a:graphicData uri="http://schemas.openxmlformats.org/drawingml/2006/table">
            <a:tbl>
              <a:tblPr/>
              <a:tblGrid>
                <a:gridCol w="1371600"/>
                <a:gridCol w="1447800"/>
                <a:gridCol w="1447800"/>
                <a:gridCol w="1066800"/>
                <a:gridCol w="1295400"/>
                <a:gridCol w="838200"/>
                <a:gridCol w="838200"/>
              </a:tblGrid>
              <a:tr h="581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110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Classic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Country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Disco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Hiphop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Jazz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Rock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Classic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-110" charset="0"/>
                        </a:rPr>
                        <a:t>86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Country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-110" charset="0"/>
                        </a:rPr>
                        <a:t>57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Disco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-110" charset="0"/>
                        </a:rPr>
                        <a:t>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Hiphop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-110" charset="0"/>
                        </a:rPr>
                        <a:t>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-110" charset="0"/>
                        </a:rPr>
                        <a:t>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-110" charset="0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Jazz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-110" charset="0"/>
                        </a:rPr>
                        <a:t>37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-110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Rock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-110" charset="0"/>
                        </a:rPr>
                        <a:t>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-110" charset="0"/>
                        </a:rPr>
                        <a:t>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-110" charset="0"/>
                        </a:rPr>
                        <a:t>48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4900" name="Text Box 148"/>
          <p:cNvSpPr txBox="1">
            <a:spLocks noChangeArrowheads="1"/>
          </p:cNvSpPr>
          <p:nvPr/>
        </p:nvSpPr>
        <p:spPr bwMode="auto">
          <a:xfrm>
            <a:off x="2971800" y="6248400"/>
            <a:ext cx="3429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Pseudo-confusion matrix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Results:  Classical</a:t>
            </a:r>
          </a:p>
        </p:txBody>
      </p:sp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3200400" y="5791200"/>
            <a:ext cx="2514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Confusion matrix</a:t>
            </a:r>
          </a:p>
        </p:txBody>
      </p:sp>
      <p:graphicFrame>
        <p:nvGraphicFramePr>
          <p:cNvPr id="75828" name="Group 52"/>
          <p:cNvGraphicFramePr>
            <a:graphicFrameLocks noGrp="1"/>
          </p:cNvGraphicFramePr>
          <p:nvPr/>
        </p:nvGraphicFramePr>
        <p:xfrm>
          <a:off x="457200" y="3048000"/>
          <a:ext cx="8382000" cy="2286000"/>
        </p:xfrm>
        <a:graphic>
          <a:graphicData uri="http://schemas.openxmlformats.org/drawingml/2006/table">
            <a:tbl>
              <a:tblPr/>
              <a:tblGrid>
                <a:gridCol w="1676400"/>
                <a:gridCol w="1676400"/>
                <a:gridCol w="1676400"/>
                <a:gridCol w="1676400"/>
                <a:gridCol w="1676400"/>
              </a:tblGrid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110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Choral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Orchestral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Piano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String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Choral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-110" charset="0"/>
                        </a:rPr>
                        <a:t>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-110" charset="0"/>
                        </a:rPr>
                        <a:t>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Orchestral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-110" charset="0"/>
                        </a:rPr>
                        <a:t>53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Piano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-110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-110" charset="0"/>
                        </a:rPr>
                        <a:t>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String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-110" charset="0"/>
                        </a:rPr>
                        <a:t>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-110" charset="0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Google Books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Robi</a:t>
            </a:r>
            <a:r>
              <a:rPr lang="en-US" dirty="0"/>
              <a:t> </a:t>
            </a:r>
            <a:r>
              <a:rPr lang="en-US" dirty="0" err="1"/>
              <a:t>Polikar</a:t>
            </a:r>
            <a:r>
              <a:rPr lang="en-US" dirty="0"/>
              <a:t> for his</a:t>
            </a:r>
            <a:r>
              <a:rPr lang="en-US" dirty="0" smtClean="0"/>
              <a:t> old tutorial </a:t>
            </a:r>
            <a:r>
              <a:rPr lang="en-US" sz="1800" dirty="0"/>
              <a:t>(</a:t>
            </a:r>
            <a:r>
              <a:rPr lang="en-US" sz="1800" dirty="0">
                <a:hlinkClick r:id="rId2"/>
              </a:rPr>
              <a:t>http://www.public.iastate.edu/~rpolikar/WAVELETS/WTtutorial.html</a:t>
            </a:r>
            <a:r>
              <a:rPr lang="en-US" sz="1800" dirty="0" smtClean="0"/>
              <a:t>)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Musical surface features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What we’d like to do: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Represents </a:t>
            </a:r>
            <a:r>
              <a:rPr lang="en-US" sz="2400" dirty="0"/>
              <a:t>characteristics of music</a:t>
            </a:r>
          </a:p>
          <a:p>
            <a:pPr lvl="2">
              <a:lnSpc>
                <a:spcPct val="90000"/>
              </a:lnSpc>
            </a:pPr>
            <a:r>
              <a:rPr lang="en-US" sz="1800" dirty="0" smtClean="0"/>
              <a:t>Texture	</a:t>
            </a:r>
          </a:p>
          <a:p>
            <a:pPr lvl="2">
              <a:lnSpc>
                <a:spcPct val="90000"/>
              </a:lnSpc>
            </a:pPr>
            <a:r>
              <a:rPr lang="en-US" sz="1800" dirty="0" smtClean="0"/>
              <a:t>Pitch</a:t>
            </a:r>
            <a:endParaRPr lang="en-US" sz="1600" dirty="0" smtClean="0"/>
          </a:p>
          <a:p>
            <a:pPr lvl="2">
              <a:lnSpc>
                <a:spcPct val="90000"/>
              </a:lnSpc>
            </a:pPr>
            <a:r>
              <a:rPr lang="en-US" sz="1800" dirty="0" smtClean="0"/>
              <a:t>Timbre</a:t>
            </a:r>
          </a:p>
          <a:p>
            <a:pPr lvl="2">
              <a:lnSpc>
                <a:spcPct val="90000"/>
              </a:lnSpc>
            </a:pPr>
            <a:r>
              <a:rPr lang="en-US" sz="1800" dirty="0"/>
              <a:t>Instrumentation</a:t>
            </a:r>
            <a:endParaRPr lang="en-US" sz="1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We need to quantify these things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Statistics that describe frequency </a:t>
            </a:r>
            <a:r>
              <a:rPr lang="en-US" sz="2400" dirty="0"/>
              <a:t>distribution</a:t>
            </a:r>
            <a:endParaRPr lang="en-US" sz="2400" dirty="0" smtClean="0"/>
          </a:p>
          <a:p>
            <a:pPr lvl="2">
              <a:lnSpc>
                <a:spcPct val="90000"/>
              </a:lnSpc>
            </a:pPr>
            <a:r>
              <a:rPr lang="en-US" sz="1800" dirty="0" smtClean="0"/>
              <a:t>Average frequency	</a:t>
            </a:r>
          </a:p>
          <a:p>
            <a:pPr lvl="2">
              <a:lnSpc>
                <a:spcPct val="90000"/>
              </a:lnSpc>
            </a:pPr>
            <a:r>
              <a:rPr lang="en-US" sz="1800" dirty="0"/>
              <a:t>S</a:t>
            </a:r>
            <a:r>
              <a:rPr lang="en-US" sz="1800" dirty="0" smtClean="0"/>
              <a:t>hape of the distribution</a:t>
            </a:r>
          </a:p>
          <a:p>
            <a:pPr lvl="2">
              <a:lnSpc>
                <a:spcPct val="90000"/>
              </a:lnSpc>
            </a:pPr>
            <a:r>
              <a:rPr lang="en-US" sz="1800" dirty="0" smtClean="0"/>
              <a:t>Number zero Crossings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/>
              <a:t>Rhythm features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Calculating Surface Features</a:t>
            </a:r>
          </a:p>
        </p:txBody>
      </p:sp>
      <p:sp>
        <p:nvSpPr>
          <p:cNvPr id="68614" name="Text Box 6"/>
          <p:cNvSpPr txBox="1">
            <a:spLocks noChangeArrowheads="1"/>
          </p:cNvSpPr>
          <p:nvPr/>
        </p:nvSpPr>
        <p:spPr bwMode="auto">
          <a:xfrm>
            <a:off x="304800" y="23622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Signal</a:t>
            </a:r>
          </a:p>
        </p:txBody>
      </p:sp>
      <p:grpSp>
        <p:nvGrpSpPr>
          <p:cNvPr id="2" name="Group 39"/>
          <p:cNvGrpSpPr>
            <a:grpSpLocks/>
          </p:cNvGrpSpPr>
          <p:nvPr/>
        </p:nvGrpSpPr>
        <p:grpSpPr bwMode="auto">
          <a:xfrm>
            <a:off x="6553200" y="2209800"/>
            <a:ext cx="2590800" cy="1006475"/>
            <a:chOff x="4128" y="1680"/>
            <a:chExt cx="1632" cy="634"/>
          </a:xfrm>
        </p:grpSpPr>
        <p:sp>
          <p:nvSpPr>
            <p:cNvPr id="68621" name="Text Box 13"/>
            <p:cNvSpPr txBox="1">
              <a:spLocks noChangeArrowheads="1"/>
            </p:cNvSpPr>
            <p:nvPr/>
          </p:nvSpPr>
          <p:spPr bwMode="auto">
            <a:xfrm>
              <a:off x="4368" y="1680"/>
              <a:ext cx="1392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/>
                <a:t>Calculate mean and std. dev. over windows</a:t>
              </a:r>
            </a:p>
          </p:txBody>
        </p:sp>
        <p:sp>
          <p:nvSpPr>
            <p:cNvPr id="68639" name="Line 31"/>
            <p:cNvSpPr>
              <a:spLocks noChangeShapeType="1"/>
            </p:cNvSpPr>
            <p:nvPr/>
          </p:nvSpPr>
          <p:spPr bwMode="auto">
            <a:xfrm>
              <a:off x="4128" y="1968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68618" name="Picture 10" descr="C:\School\cs291\presentation2\wav2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810000"/>
            <a:ext cx="2133600" cy="1038225"/>
          </a:xfrm>
          <a:prstGeom prst="rect">
            <a:avLst/>
          </a:prstGeom>
          <a:noFill/>
        </p:spPr>
      </p:pic>
      <p:grpSp>
        <p:nvGrpSpPr>
          <p:cNvPr id="3" name="Group 36"/>
          <p:cNvGrpSpPr>
            <a:grpSpLocks/>
          </p:cNvGrpSpPr>
          <p:nvPr/>
        </p:nvGrpSpPr>
        <p:grpSpPr bwMode="auto">
          <a:xfrm>
            <a:off x="1371600" y="2209800"/>
            <a:ext cx="3048000" cy="2643188"/>
            <a:chOff x="864" y="1680"/>
            <a:chExt cx="1920" cy="1665"/>
          </a:xfrm>
        </p:grpSpPr>
        <p:sp>
          <p:nvSpPr>
            <p:cNvPr id="68616" name="Line 8"/>
            <p:cNvSpPr>
              <a:spLocks noChangeShapeType="1"/>
            </p:cNvSpPr>
            <p:nvPr/>
          </p:nvSpPr>
          <p:spPr bwMode="auto">
            <a:xfrm>
              <a:off x="864" y="1920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620" name="Text Box 12"/>
            <p:cNvSpPr txBox="1">
              <a:spLocks noChangeArrowheads="1"/>
            </p:cNvSpPr>
            <p:nvPr/>
          </p:nvSpPr>
          <p:spPr bwMode="auto">
            <a:xfrm>
              <a:off x="1104" y="1680"/>
              <a:ext cx="91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/>
                <a:t>Divide into windows</a:t>
              </a:r>
            </a:p>
          </p:txBody>
        </p:sp>
        <p:pic>
          <p:nvPicPr>
            <p:cNvPr id="68612" name="Picture 4" descr="C:\School\cs291\presentation2\wav1.bmp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632" y="2784"/>
              <a:ext cx="1152" cy="561"/>
            </a:xfrm>
            <a:prstGeom prst="rect">
              <a:avLst/>
            </a:prstGeom>
            <a:noFill/>
          </p:spPr>
        </p:pic>
        <p:sp>
          <p:nvSpPr>
            <p:cNvPr id="68625" name="Rectangle 17"/>
            <p:cNvSpPr>
              <a:spLocks noChangeArrowheads="1"/>
            </p:cNvSpPr>
            <p:nvPr/>
          </p:nvSpPr>
          <p:spPr bwMode="auto">
            <a:xfrm>
              <a:off x="864" y="2688"/>
              <a:ext cx="192" cy="62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632" name="Line 24"/>
            <p:cNvSpPr>
              <a:spLocks noChangeShapeType="1"/>
            </p:cNvSpPr>
            <p:nvPr/>
          </p:nvSpPr>
          <p:spPr bwMode="auto">
            <a:xfrm>
              <a:off x="1056" y="2928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37"/>
          <p:cNvGrpSpPr>
            <a:grpSpLocks/>
          </p:cNvGrpSpPr>
          <p:nvPr/>
        </p:nvGrpSpPr>
        <p:grpSpPr bwMode="auto">
          <a:xfrm>
            <a:off x="3124200" y="2286000"/>
            <a:ext cx="3048000" cy="2571750"/>
            <a:chOff x="1968" y="1728"/>
            <a:chExt cx="1920" cy="1620"/>
          </a:xfrm>
        </p:grpSpPr>
        <p:sp>
          <p:nvSpPr>
            <p:cNvPr id="68627" name="Text Box 19"/>
            <p:cNvSpPr txBox="1">
              <a:spLocks noChangeArrowheads="1"/>
            </p:cNvSpPr>
            <p:nvPr/>
          </p:nvSpPr>
          <p:spPr bwMode="auto">
            <a:xfrm>
              <a:off x="2208" y="1728"/>
              <a:ext cx="768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smtClean="0"/>
                <a:t>FFT </a:t>
              </a:r>
              <a:r>
                <a:rPr lang="en-US" sz="2000" dirty="0"/>
                <a:t>over window</a:t>
              </a:r>
            </a:p>
          </p:txBody>
        </p:sp>
        <p:sp>
          <p:nvSpPr>
            <p:cNvPr id="68638" name="Line 30"/>
            <p:cNvSpPr>
              <a:spLocks noChangeShapeType="1"/>
            </p:cNvSpPr>
            <p:nvPr/>
          </p:nvSpPr>
          <p:spPr bwMode="auto">
            <a:xfrm>
              <a:off x="1968" y="1920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68630" name="Picture 22" descr="C:\School\cs291\presentation2\figure1_6mod.gi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024" y="2736"/>
              <a:ext cx="864" cy="612"/>
            </a:xfrm>
            <a:prstGeom prst="rect">
              <a:avLst/>
            </a:prstGeom>
            <a:noFill/>
          </p:spPr>
        </p:pic>
        <p:sp>
          <p:nvSpPr>
            <p:cNvPr id="68640" name="Line 32"/>
            <p:cNvSpPr>
              <a:spLocks noChangeShapeType="1"/>
            </p:cNvSpPr>
            <p:nvPr/>
          </p:nvSpPr>
          <p:spPr bwMode="auto">
            <a:xfrm>
              <a:off x="2784" y="3072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38"/>
          <p:cNvGrpSpPr>
            <a:grpSpLocks/>
          </p:cNvGrpSpPr>
          <p:nvPr/>
        </p:nvGrpSpPr>
        <p:grpSpPr bwMode="auto">
          <a:xfrm>
            <a:off x="4724400" y="2133600"/>
            <a:ext cx="2819400" cy="2560638"/>
            <a:chOff x="2976" y="1632"/>
            <a:chExt cx="1776" cy="1613"/>
          </a:xfrm>
        </p:grpSpPr>
        <p:sp>
          <p:nvSpPr>
            <p:cNvPr id="68619" name="Text Box 11"/>
            <p:cNvSpPr txBox="1">
              <a:spLocks noChangeArrowheads="1"/>
            </p:cNvSpPr>
            <p:nvPr/>
          </p:nvSpPr>
          <p:spPr bwMode="auto">
            <a:xfrm>
              <a:off x="3264" y="1632"/>
              <a:ext cx="912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/>
                <a:t>Calculate feature for window</a:t>
              </a:r>
            </a:p>
          </p:txBody>
        </p:sp>
        <p:sp>
          <p:nvSpPr>
            <p:cNvPr id="68628" name="Line 20"/>
            <p:cNvSpPr>
              <a:spLocks noChangeShapeType="1"/>
            </p:cNvSpPr>
            <p:nvPr/>
          </p:nvSpPr>
          <p:spPr bwMode="auto">
            <a:xfrm>
              <a:off x="2976" y="1920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635" name="Text Box 27"/>
            <p:cNvSpPr txBox="1">
              <a:spLocks noChangeArrowheads="1"/>
            </p:cNvSpPr>
            <p:nvPr/>
          </p:nvSpPr>
          <p:spPr bwMode="auto">
            <a:xfrm>
              <a:off x="4176" y="2880"/>
              <a:ext cx="576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sym typeface="Symbol" pitchFamily="-110" charset="2"/>
                </a:rPr>
                <a:t>…</a:t>
              </a:r>
              <a:endParaRPr lang="en-US" sz="3200"/>
            </a:p>
          </p:txBody>
        </p:sp>
        <p:sp>
          <p:nvSpPr>
            <p:cNvPr id="68641" name="Line 33"/>
            <p:cNvSpPr>
              <a:spLocks noChangeShapeType="1"/>
            </p:cNvSpPr>
            <p:nvPr/>
          </p:nvSpPr>
          <p:spPr bwMode="auto">
            <a:xfrm>
              <a:off x="3984" y="3072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Surface Features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Centroid:  Measures spectral brightness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Rolloff:  Spectral Shape</a:t>
            </a:r>
          </a:p>
        </p:txBody>
      </p:sp>
      <p:graphicFrame>
        <p:nvGraphicFramePr>
          <p:cNvPr id="70660" name="Object 4"/>
          <p:cNvGraphicFramePr>
            <a:graphicFrameLocks noChangeAspect="1"/>
          </p:cNvGraphicFramePr>
          <p:nvPr/>
        </p:nvGraphicFramePr>
        <p:xfrm>
          <a:off x="3124200" y="2667000"/>
          <a:ext cx="2133600" cy="1757363"/>
        </p:xfrm>
        <a:graphic>
          <a:graphicData uri="http://schemas.openxmlformats.org/presentationml/2006/ole">
            <p:oleObj spid="_x0000_s117762" name="Equation" r:id="rId3" imgW="1079280" imgH="888840" progId="Equation.3">
              <p:embed/>
            </p:oleObj>
          </a:graphicData>
        </a:graphic>
      </p:graphicFrame>
      <p:graphicFrame>
        <p:nvGraphicFramePr>
          <p:cNvPr id="70662" name="Object 6"/>
          <p:cNvGraphicFramePr>
            <a:graphicFrameLocks noChangeAspect="1"/>
          </p:cNvGraphicFramePr>
          <p:nvPr/>
        </p:nvGraphicFramePr>
        <p:xfrm>
          <a:off x="2971800" y="5105400"/>
          <a:ext cx="2590800" cy="703263"/>
        </p:xfrm>
        <a:graphic>
          <a:graphicData uri="http://schemas.openxmlformats.org/presentationml/2006/ole">
            <p:oleObj spid="_x0000_s117763" name="Equation" r:id="rId4" imgW="1638000" imgH="444240" progId="Equation.3">
              <p:embed/>
            </p:oleObj>
          </a:graphicData>
        </a:graphic>
      </p:graphicFrame>
      <p:sp>
        <p:nvSpPr>
          <p:cNvPr id="70663" name="Text Box 7"/>
          <p:cNvSpPr txBox="1">
            <a:spLocks noChangeArrowheads="1"/>
          </p:cNvSpPr>
          <p:nvPr/>
        </p:nvSpPr>
        <p:spPr bwMode="auto">
          <a:xfrm>
            <a:off x="1066800" y="5257800"/>
            <a:ext cx="1676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R such that:</a:t>
            </a:r>
          </a:p>
        </p:txBody>
      </p:sp>
      <p:sp>
        <p:nvSpPr>
          <p:cNvPr id="70664" name="Text Box 8"/>
          <p:cNvSpPr txBox="1">
            <a:spLocks noChangeArrowheads="1"/>
          </p:cNvSpPr>
          <p:nvPr/>
        </p:nvSpPr>
        <p:spPr bwMode="auto">
          <a:xfrm>
            <a:off x="685800" y="6096000"/>
            <a:ext cx="792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M[f] = magnitude of FFT at frequency bin f over N bins</a:t>
            </a:r>
          </a:p>
        </p:txBody>
      </p:sp>
      <p:sp>
        <p:nvSpPr>
          <p:cNvPr id="70665" name="Line 9"/>
          <p:cNvSpPr>
            <a:spLocks noChangeShapeType="1"/>
          </p:cNvSpPr>
          <p:nvPr/>
        </p:nvSpPr>
        <p:spPr bwMode="auto">
          <a:xfrm>
            <a:off x="609600" y="5943600"/>
            <a:ext cx="784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More surface features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Flux:  Spectral change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Zero Crossings:  Noise in signal</a:t>
            </a:r>
          </a:p>
          <a:p>
            <a:r>
              <a:rPr lang="en-US"/>
              <a:t>Low Energy:  Percentage of windows that have energy less than average</a:t>
            </a:r>
          </a:p>
        </p:txBody>
      </p:sp>
      <p:graphicFrame>
        <p:nvGraphicFramePr>
          <p:cNvPr id="71684" name="Object 4"/>
          <p:cNvGraphicFramePr>
            <a:graphicFrameLocks noChangeAspect="1"/>
          </p:cNvGraphicFramePr>
          <p:nvPr/>
        </p:nvGraphicFramePr>
        <p:xfrm>
          <a:off x="2057400" y="2895600"/>
          <a:ext cx="2895600" cy="623888"/>
        </p:xfrm>
        <a:graphic>
          <a:graphicData uri="http://schemas.openxmlformats.org/presentationml/2006/ole">
            <p:oleObj spid="_x0000_s118786" name="Equation" r:id="rId3" imgW="1295280" imgH="279360" progId="Equation.3">
              <p:embed/>
            </p:oleObj>
          </a:graphicData>
        </a:graphic>
      </p:graphicFrame>
      <p:sp>
        <p:nvSpPr>
          <p:cNvPr id="71685" name="Text Box 5"/>
          <p:cNvSpPr txBox="1">
            <a:spLocks noChangeArrowheads="1"/>
          </p:cNvSpPr>
          <p:nvPr/>
        </p:nvSpPr>
        <p:spPr bwMode="auto">
          <a:xfrm>
            <a:off x="5562600" y="2819400"/>
            <a:ext cx="2743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Where, M</a:t>
            </a:r>
            <a:r>
              <a:rPr lang="en-US" sz="2000" baseline="-25000"/>
              <a:t>p</a:t>
            </a:r>
            <a:r>
              <a:rPr lang="en-US" sz="2000"/>
              <a:t>[f] is M[f] of the previous window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Rhythm Features</a:t>
            </a:r>
          </a:p>
        </p:txBody>
      </p:sp>
      <p:pic>
        <p:nvPicPr>
          <p:cNvPr id="72708" name="Picture 4" descr="C:\School\cs291\presentation2\rhyth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5600" y="2514600"/>
            <a:ext cx="5562600" cy="3379788"/>
          </a:xfrm>
          <a:prstGeom prst="rect">
            <a:avLst/>
          </a:prstGeom>
          <a:noFill/>
        </p:spPr>
      </p:pic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381000" y="2819400"/>
            <a:ext cx="2667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Wavelet Transform</a:t>
            </a:r>
          </a:p>
        </p:txBody>
      </p:sp>
      <p:sp>
        <p:nvSpPr>
          <p:cNvPr id="72710" name="Text Box 6"/>
          <p:cNvSpPr txBox="1">
            <a:spLocks noChangeArrowheads="1"/>
          </p:cNvSpPr>
          <p:nvPr/>
        </p:nvSpPr>
        <p:spPr bwMode="auto">
          <a:xfrm>
            <a:off x="381000" y="3429000"/>
            <a:ext cx="2819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Full Wave Rectification</a:t>
            </a:r>
          </a:p>
        </p:txBody>
      </p:sp>
      <p:sp>
        <p:nvSpPr>
          <p:cNvPr id="72711" name="Text Box 7"/>
          <p:cNvSpPr txBox="1">
            <a:spLocks noChangeArrowheads="1"/>
          </p:cNvSpPr>
          <p:nvPr/>
        </p:nvSpPr>
        <p:spPr bwMode="auto">
          <a:xfrm>
            <a:off x="381000" y="4038600"/>
            <a:ext cx="2667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Low Pass Filtering</a:t>
            </a:r>
          </a:p>
        </p:txBody>
      </p:sp>
      <p:sp>
        <p:nvSpPr>
          <p:cNvPr id="72712" name="Text Box 8"/>
          <p:cNvSpPr txBox="1">
            <a:spLocks noChangeArrowheads="1"/>
          </p:cNvSpPr>
          <p:nvPr/>
        </p:nvSpPr>
        <p:spPr bwMode="auto">
          <a:xfrm>
            <a:off x="381000" y="4648200"/>
            <a:ext cx="2667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Downsampling</a:t>
            </a:r>
          </a:p>
        </p:txBody>
      </p:sp>
      <p:sp>
        <p:nvSpPr>
          <p:cNvPr id="72713" name="Text Box 9"/>
          <p:cNvSpPr txBox="1">
            <a:spLocks noChangeArrowheads="1"/>
          </p:cNvSpPr>
          <p:nvPr/>
        </p:nvSpPr>
        <p:spPr bwMode="auto">
          <a:xfrm>
            <a:off x="381000" y="5181600"/>
            <a:ext cx="2667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Normalize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Rhythm Features cont.</a:t>
            </a:r>
          </a:p>
        </p:txBody>
      </p:sp>
      <p:pic>
        <p:nvPicPr>
          <p:cNvPr id="83972" name="Picture 4" descr="C:\School\cs291\presentation2\rhythm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0800" y="2286000"/>
            <a:ext cx="3962400" cy="850900"/>
          </a:xfrm>
          <a:prstGeom prst="rect">
            <a:avLst/>
          </a:prstGeom>
          <a:noFill/>
        </p:spPr>
      </p:pic>
      <p:sp>
        <p:nvSpPr>
          <p:cNvPr id="83973" name="Text Box 5"/>
          <p:cNvSpPr txBox="1">
            <a:spLocks noChangeArrowheads="1"/>
          </p:cNvSpPr>
          <p:nvPr/>
        </p:nvSpPr>
        <p:spPr bwMode="auto">
          <a:xfrm>
            <a:off x="762000" y="3352800"/>
            <a:ext cx="7315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0"/>
              <a:t>Autocorrelation – The cross-correlation of a signal with itself (i.e. portions of a signal with it’s neighbors)</a:t>
            </a:r>
          </a:p>
        </p:txBody>
      </p:sp>
      <p:sp>
        <p:nvSpPr>
          <p:cNvPr id="83974" name="Text Box 6"/>
          <p:cNvSpPr txBox="1">
            <a:spLocks noChangeArrowheads="1"/>
          </p:cNvSpPr>
          <p:nvPr/>
        </p:nvSpPr>
        <p:spPr bwMode="auto">
          <a:xfrm>
            <a:off x="762000" y="44196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0"/>
              <a:t>Take first 5 peaks</a:t>
            </a:r>
          </a:p>
        </p:txBody>
      </p:sp>
      <p:sp>
        <p:nvSpPr>
          <p:cNvPr id="83975" name="Text Box 7"/>
          <p:cNvSpPr txBox="1">
            <a:spLocks noChangeArrowheads="1"/>
          </p:cNvSpPr>
          <p:nvPr/>
        </p:nvSpPr>
        <p:spPr bwMode="auto">
          <a:xfrm>
            <a:off x="762000" y="5181600"/>
            <a:ext cx="525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0"/>
              <a:t>Histogram over windows of the signal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Actual Rhythm Features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133600"/>
            <a:ext cx="7772400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Using the “beat” histogram…</a:t>
            </a:r>
          </a:p>
          <a:p>
            <a:pPr lvl="1">
              <a:lnSpc>
                <a:spcPct val="90000"/>
              </a:lnSpc>
            </a:pPr>
            <a:r>
              <a:rPr lang="en-US"/>
              <a:t>Period0 - Period in bpm of first peak</a:t>
            </a:r>
          </a:p>
          <a:p>
            <a:pPr lvl="1">
              <a:lnSpc>
                <a:spcPct val="90000"/>
              </a:lnSpc>
            </a:pPr>
            <a:r>
              <a:rPr lang="en-US"/>
              <a:t>Amplitude0 - First peak divided by sum of amplitude</a:t>
            </a:r>
          </a:p>
          <a:p>
            <a:pPr lvl="1">
              <a:lnSpc>
                <a:spcPct val="90000"/>
              </a:lnSpc>
            </a:pPr>
            <a:r>
              <a:rPr lang="en-US"/>
              <a:t>RatioPeriod1 - Ratio of periodicity of first peak to second peak</a:t>
            </a:r>
          </a:p>
          <a:p>
            <a:pPr lvl="1">
              <a:lnSpc>
                <a:spcPct val="90000"/>
              </a:lnSpc>
            </a:pPr>
            <a:r>
              <a:rPr lang="en-US"/>
              <a:t>Amplitude1- Second peak divided by sum of amplitudes</a:t>
            </a:r>
          </a:p>
          <a:p>
            <a:pPr lvl="1">
              <a:lnSpc>
                <a:spcPct val="90000"/>
              </a:lnSpc>
            </a:pPr>
            <a:r>
              <a:rPr lang="en-US"/>
              <a:t>RatioPeriod2, Amplitude2, RatioPeriod3, Amplitude3</a:t>
            </a:r>
          </a:p>
          <a:p>
            <a:pPr lvl="1">
              <a:lnSpc>
                <a:spcPct val="90000"/>
              </a:lnSpc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Analysis of Features</a:t>
            </a:r>
          </a:p>
        </p:txBody>
      </p:sp>
      <p:pic>
        <p:nvPicPr>
          <p:cNvPr id="77827" name="Picture 3" descr="C:\School\cs291\presentation2\featur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2514600"/>
            <a:ext cx="5867400" cy="3263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GUI for Audio Classification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Genre Gram</a:t>
            </a:r>
          </a:p>
          <a:p>
            <a:pPr lvl="1"/>
            <a:r>
              <a:rPr lang="en-US" sz="2400"/>
              <a:t>Graphically present classification results</a:t>
            </a:r>
          </a:p>
          <a:p>
            <a:pPr lvl="1"/>
            <a:r>
              <a:rPr lang="en-US" sz="2400"/>
              <a:t>Results change in real time based on confidence</a:t>
            </a:r>
          </a:p>
          <a:p>
            <a:pPr lvl="1"/>
            <a:r>
              <a:rPr lang="en-US" sz="2400"/>
              <a:t>Texture mapped based on category</a:t>
            </a:r>
          </a:p>
          <a:p>
            <a:r>
              <a:rPr lang="en-US" sz="2800"/>
              <a:t>Genre Space</a:t>
            </a:r>
          </a:p>
          <a:p>
            <a:pPr lvl="1"/>
            <a:r>
              <a:rPr lang="en-US" sz="2400"/>
              <a:t>Plots sound collections in 3-D space</a:t>
            </a:r>
          </a:p>
          <a:p>
            <a:pPr lvl="1"/>
            <a:r>
              <a:rPr lang="en-US" sz="2400"/>
              <a:t>PCA to reduce dimensionality</a:t>
            </a:r>
          </a:p>
          <a:p>
            <a:pPr lvl="1"/>
            <a:r>
              <a:rPr lang="en-US" sz="2400"/>
              <a:t>Rotate and interact with space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Genre Gram</a:t>
            </a:r>
          </a:p>
        </p:txBody>
      </p:sp>
      <p:pic>
        <p:nvPicPr>
          <p:cNvPr id="79875" name="Picture 3" descr="C:\School\cs291\presentation2\GenreGra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2286000"/>
            <a:ext cx="5105400" cy="42338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Genre Space</a:t>
            </a:r>
          </a:p>
        </p:txBody>
      </p:sp>
      <p:pic>
        <p:nvPicPr>
          <p:cNvPr id="80899" name="Picture 3" descr="C:\School\cs291\presentation2\GenreSpac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2209800"/>
            <a:ext cx="5410200" cy="4357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itrus">
  <a:themeElements>
    <a:clrScheme name="Citrus 2">
      <a:dk1>
        <a:srgbClr val="000000"/>
      </a:dk1>
      <a:lt1>
        <a:srgbClr val="FFFFFF"/>
      </a:lt1>
      <a:dk2>
        <a:srgbClr val="000000"/>
      </a:dk2>
      <a:lt2>
        <a:srgbClr val="777777"/>
      </a:lt2>
      <a:accent1>
        <a:srgbClr val="00CC00"/>
      </a:accent1>
      <a:accent2>
        <a:srgbClr val="FF822D"/>
      </a:accent2>
      <a:accent3>
        <a:srgbClr val="FFFFFF"/>
      </a:accent3>
      <a:accent4>
        <a:srgbClr val="000000"/>
      </a:accent4>
      <a:accent5>
        <a:srgbClr val="AAE2AA"/>
      </a:accent5>
      <a:accent6>
        <a:srgbClr val="E77528"/>
      </a:accent6>
      <a:hlink>
        <a:srgbClr val="FF63B1"/>
      </a:hlink>
      <a:folHlink>
        <a:srgbClr val="B2B2B2"/>
      </a:folHlink>
    </a:clrScheme>
    <a:fontScheme name="Citru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110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110" charset="0"/>
          </a:defRPr>
        </a:defPPr>
      </a:lstStyle>
    </a:lnDef>
  </a:objectDefaults>
  <a:extraClrSchemeLst>
    <a:extraClrScheme>
      <a:clrScheme name="Citrus 1">
        <a:dk1>
          <a:srgbClr val="FC6600"/>
        </a:dk1>
        <a:lt1>
          <a:srgbClr val="C6FE82"/>
        </a:lt1>
        <a:dk2>
          <a:srgbClr val="FFFFFF"/>
        </a:dk2>
        <a:lt2>
          <a:srgbClr val="000000"/>
        </a:lt2>
        <a:accent1>
          <a:srgbClr val="00CC00"/>
        </a:accent1>
        <a:accent2>
          <a:srgbClr val="FF822D"/>
        </a:accent2>
        <a:accent3>
          <a:srgbClr val="DFFEC1"/>
        </a:accent3>
        <a:accent4>
          <a:srgbClr val="D75600"/>
        </a:accent4>
        <a:accent5>
          <a:srgbClr val="AAE2AA"/>
        </a:accent5>
        <a:accent6>
          <a:srgbClr val="E77528"/>
        </a:accent6>
        <a:hlink>
          <a:srgbClr val="FF63B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rus 2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00CC00"/>
        </a:accent1>
        <a:accent2>
          <a:srgbClr val="FF822D"/>
        </a:accent2>
        <a:accent3>
          <a:srgbClr val="FFFFFF"/>
        </a:accent3>
        <a:accent4>
          <a:srgbClr val="000000"/>
        </a:accent4>
        <a:accent5>
          <a:srgbClr val="AAE2AA"/>
        </a:accent5>
        <a:accent6>
          <a:srgbClr val="E77528"/>
        </a:accent6>
        <a:hlink>
          <a:srgbClr val="FF63B1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rus 3">
        <a:dk1>
          <a:srgbClr val="000000"/>
        </a:dk1>
        <a:lt1>
          <a:srgbClr val="FFFFFF"/>
        </a:lt1>
        <a:dk2>
          <a:srgbClr val="000000"/>
        </a:dk2>
        <a:lt2>
          <a:srgbClr val="4D4D4D"/>
        </a:lt2>
        <a:accent1>
          <a:srgbClr val="C0C0C0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rus 4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72CE86"/>
        </a:accent1>
        <a:accent2>
          <a:srgbClr val="F6B070"/>
        </a:accent2>
        <a:accent3>
          <a:srgbClr val="FFFFFF"/>
        </a:accent3>
        <a:accent4>
          <a:srgbClr val="000000"/>
        </a:accent4>
        <a:accent5>
          <a:srgbClr val="BCE3C3"/>
        </a:accent5>
        <a:accent6>
          <a:srgbClr val="DF9F65"/>
        </a:accent6>
        <a:hlink>
          <a:srgbClr val="EB9DC4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rus 5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F58F91"/>
        </a:accent1>
        <a:accent2>
          <a:srgbClr val="CE7162"/>
        </a:accent2>
        <a:accent3>
          <a:srgbClr val="FFFFFF"/>
        </a:accent3>
        <a:accent4>
          <a:srgbClr val="000000"/>
        </a:accent4>
        <a:accent5>
          <a:srgbClr val="F9C6C7"/>
        </a:accent5>
        <a:accent6>
          <a:srgbClr val="BA6658"/>
        </a:accent6>
        <a:hlink>
          <a:srgbClr val="F6CA7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rus 6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FAB774"/>
        </a:accent1>
        <a:accent2>
          <a:srgbClr val="CBACD4"/>
        </a:accent2>
        <a:accent3>
          <a:srgbClr val="FFFFFF"/>
        </a:accent3>
        <a:accent4>
          <a:srgbClr val="000000"/>
        </a:accent4>
        <a:accent5>
          <a:srgbClr val="FCD8BC"/>
        </a:accent5>
        <a:accent6>
          <a:srgbClr val="B89BC0"/>
        </a:accent6>
        <a:hlink>
          <a:srgbClr val="C2EB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rus 7">
        <a:dk1>
          <a:srgbClr val="3B6147"/>
        </a:dk1>
        <a:lt1>
          <a:srgbClr val="CED5E8"/>
        </a:lt1>
        <a:dk2>
          <a:srgbClr val="FFFFFF"/>
        </a:dk2>
        <a:lt2>
          <a:srgbClr val="777777"/>
        </a:lt2>
        <a:accent1>
          <a:srgbClr val="FEA868"/>
        </a:accent1>
        <a:accent2>
          <a:srgbClr val="9AA8D0"/>
        </a:accent2>
        <a:accent3>
          <a:srgbClr val="E3E7F2"/>
        </a:accent3>
        <a:accent4>
          <a:srgbClr val="31523B"/>
        </a:accent4>
        <a:accent5>
          <a:srgbClr val="FED1B9"/>
        </a:accent5>
        <a:accent6>
          <a:srgbClr val="8B98BC"/>
        </a:accent6>
        <a:hlink>
          <a:srgbClr val="9CE157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rus 8">
        <a:dk1>
          <a:srgbClr val="2C395E"/>
        </a:dk1>
        <a:lt1>
          <a:srgbClr val="8798C7"/>
        </a:lt1>
        <a:dk2>
          <a:srgbClr val="FFFFFF"/>
        </a:dk2>
        <a:lt2>
          <a:srgbClr val="000000"/>
        </a:lt2>
        <a:accent1>
          <a:srgbClr val="FEE168"/>
        </a:accent1>
        <a:accent2>
          <a:srgbClr val="BAE482"/>
        </a:accent2>
        <a:accent3>
          <a:srgbClr val="C3CAE0"/>
        </a:accent3>
        <a:accent4>
          <a:srgbClr val="242F4F"/>
        </a:accent4>
        <a:accent5>
          <a:srgbClr val="FEEEB9"/>
        </a:accent5>
        <a:accent6>
          <a:srgbClr val="A8CF75"/>
        </a:accent6>
        <a:hlink>
          <a:srgbClr val="EFAD6B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Designs\Citrus.pot</Template>
  <TotalTime>5167</TotalTime>
  <Words>1303</Words>
  <Application>Microsoft Macintosh PowerPoint</Application>
  <PresentationFormat>On-screen Show (4:3)</PresentationFormat>
  <Paragraphs>346</Paragraphs>
  <Slides>58</Slides>
  <Notes>3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0" baseType="lpstr">
      <vt:lpstr>Citrus</vt:lpstr>
      <vt:lpstr>Equation</vt:lpstr>
      <vt:lpstr>Audio Retrieval</vt:lpstr>
      <vt:lpstr>Administrative</vt:lpstr>
      <vt:lpstr>Final project</vt:lpstr>
      <vt:lpstr>Audio retrieval</vt:lpstr>
      <vt:lpstr>Current audio search engines</vt:lpstr>
      <vt:lpstr>What do you want from an audio search engine?</vt:lpstr>
      <vt:lpstr>Text Index construction</vt:lpstr>
      <vt:lpstr>Audio Index construction</vt:lpstr>
      <vt:lpstr>Sound</vt:lpstr>
      <vt:lpstr>Sound</vt:lpstr>
      <vt:lpstr>Digital Encoding</vt:lpstr>
      <vt:lpstr>WAV</vt:lpstr>
      <vt:lpstr>MIDI</vt:lpstr>
      <vt:lpstr>MP3</vt:lpstr>
      <vt:lpstr>MP3 Example</vt:lpstr>
      <vt:lpstr>Features</vt:lpstr>
      <vt:lpstr>Tools for Feature Extraction</vt:lpstr>
      <vt:lpstr>Fourier Transform (FT)</vt:lpstr>
      <vt:lpstr>Another FT Example</vt:lpstr>
      <vt:lpstr>Problem?</vt:lpstr>
      <vt:lpstr>Problem with FT</vt:lpstr>
      <vt:lpstr>Short-Time Fourier Transform (STFT)</vt:lpstr>
      <vt:lpstr>STFT Example</vt:lpstr>
      <vt:lpstr>STFT Example</vt:lpstr>
      <vt:lpstr>Problem: Resolution</vt:lpstr>
      <vt:lpstr>Varying the resolution</vt:lpstr>
      <vt:lpstr>Wavelets</vt:lpstr>
      <vt:lpstr>Wavelets</vt:lpstr>
      <vt:lpstr>Wavelet response</vt:lpstr>
      <vt:lpstr>Wavelet response</vt:lpstr>
      <vt:lpstr>Wavelet Transform</vt:lpstr>
      <vt:lpstr>Wavelet Example: Scale 1</vt:lpstr>
      <vt:lpstr>Wavelet Example: Scale 2</vt:lpstr>
      <vt:lpstr>Wavelet Example: Scale 3</vt:lpstr>
      <vt:lpstr>Wavelet Example</vt:lpstr>
      <vt:lpstr>Discrete Wavelet Transform (DWT)</vt:lpstr>
      <vt:lpstr>DWT cont.</vt:lpstr>
      <vt:lpstr>DWT Example</vt:lpstr>
      <vt:lpstr>How did this solve the resolution problem?</vt:lpstr>
      <vt:lpstr>Feature Extraction</vt:lpstr>
      <vt:lpstr>Slide 41</vt:lpstr>
      <vt:lpstr>Music Classification</vt:lpstr>
      <vt:lpstr>General Results</vt:lpstr>
      <vt:lpstr>Results: Musical Genres</vt:lpstr>
      <vt:lpstr>Results:  Classical</vt:lpstr>
      <vt:lpstr>Google Books</vt:lpstr>
      <vt:lpstr>Thanks</vt:lpstr>
      <vt:lpstr>Musical surface features</vt:lpstr>
      <vt:lpstr>Calculating Surface Features</vt:lpstr>
      <vt:lpstr>Surface Features</vt:lpstr>
      <vt:lpstr>More surface features</vt:lpstr>
      <vt:lpstr>Rhythm Features</vt:lpstr>
      <vt:lpstr>Rhythm Features cont.</vt:lpstr>
      <vt:lpstr>Actual Rhythm Features</vt:lpstr>
      <vt:lpstr>Analysis of Features</vt:lpstr>
      <vt:lpstr>GUI for Audio Classification</vt:lpstr>
      <vt:lpstr>Genre Gram</vt:lpstr>
      <vt:lpstr>Genre Space</vt:lpstr>
    </vt:vector>
  </TitlesOfParts>
  <Company>is a stud!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Automatic Music Genre Classification of Audio Signals  George Tzanetakis, Georg Essl &amp; Perry Cook</dc:title>
  <dc:creator>Dave Kauchak</dc:creator>
  <cp:lastModifiedBy>Dave Kauchak</cp:lastModifiedBy>
  <cp:revision>245</cp:revision>
  <cp:lastPrinted>1601-01-01T00:00:00Z</cp:lastPrinted>
  <dcterms:created xsi:type="dcterms:W3CDTF">2009-10-28T00:57:47Z</dcterms:created>
  <dcterms:modified xsi:type="dcterms:W3CDTF">2009-10-28T00:58:24Z</dcterms:modified>
</cp:coreProperties>
</file>