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embeddings/oleObject4.bin" ContentType="application/vnd.openxmlformats-officedocument.oleObject"/>
  <Override PartName="/ppt/notesSlides/notesSlide22.xml" ContentType="application/vnd.openxmlformats-officedocument.presentationml.notesSlide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notesSlides/notesSlide11.xml" ContentType="application/vnd.openxmlformats-officedocument.presentationml.notes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s/slide47.xml" ContentType="application/vnd.openxmlformats-officedocument.presentationml.slide+xml"/>
  <Override PartName="/ppt/theme/theme3.xml" ContentType="application/vnd.openxmlformats-officedocument.theme+xml"/>
  <Override PartName="/ppt/embeddings/oleObject16.bin" ContentType="application/vnd.openxmlformats-officedocument.oleObject"/>
  <Override PartName="/ppt/notesSlides/notesSlide16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embeddings/oleObject2.bin" ContentType="application/vnd.openxmlformats-officedocument.oleObject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viewProps.xml" ContentType="application/vnd.openxmlformats-officedocument.presentationml.viewProps+xml"/>
  <Default Extension="wmf" ContentType="image/x-wmf"/>
  <Override PartName="/ppt/embeddings/oleObject22.bin" ContentType="application/vnd.openxmlformats-officedocument.oleObject"/>
  <Override PartName="/ppt/notesSlides/notesSlide15.xml" ContentType="application/vnd.openxmlformats-officedocument.presentationml.notesSlide+xml"/>
  <Override PartName="/ppt/notesSlides/notesSlide4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notesSlides/notesSlide23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embeddings/oleObject3.bin" ContentType="application/vnd.openxmlformats-officedocument.oleObject"/>
  <Override PartName="/ppt/slideLayouts/slideLayout4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4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37.xml" ContentType="application/vnd.openxmlformats-officedocument.presentationml.slide+xml"/>
  <Override PartName="/ppt/embeddings/oleObject13.bin" ContentType="application/vnd.openxmlformats-officedocument.oleObject"/>
  <Override PartName="/ppt/slides/slide10.xml" ContentType="application/vnd.openxmlformats-officedocument.presentationml.slide+xml"/>
  <Override PartName="/ppt/slides/slide33.xml" ContentType="application/vnd.openxmlformats-officedocument.presentationml.slide+xml"/>
  <Override PartName="/ppt/embeddings/oleObject10.bin" ContentType="application/vnd.openxmlformats-officedocument.oleObject"/>
  <Override PartName="/ppt/presProps.xml" ContentType="application/vnd.openxmlformats-officedocument.presentationml.presProps+xml"/>
  <Default Extension="vml" ContentType="application/vnd.openxmlformats-officedocument.vmlDrawing"/>
  <Override PartName="/ppt/notesSlides/notesSlide18.xml" ContentType="application/vnd.openxmlformats-officedocument.presentationml.notesSlide+xml"/>
  <Override PartName="/ppt/embeddings/oleObject15.bin" ContentType="application/vnd.openxmlformats-officedocument.oleObject"/>
  <Default Extension="png" ContentType="image/png"/>
  <Override PartName="/ppt/slides/slide27.xml" ContentType="application/vnd.openxmlformats-officedocument.presentationml.slide+xml"/>
  <Override PartName="/ppt/embeddings/oleObject9.bin" ContentType="application/vnd.openxmlformats-officedocument.oleObject"/>
  <Override PartName="/docProps/core.xml" ContentType="application/vnd.openxmlformats-package.core-properties+xml"/>
  <Override PartName="/ppt/slides/slide31.xml" ContentType="application/vnd.openxmlformats-officedocument.presentationml.slide+xml"/>
  <Override PartName="/ppt/embeddings/oleObject11.bin" ContentType="application/vnd.openxmlformats-officedocument.oleObject"/>
  <Default Extension="bin" ContentType="application/vnd.openxmlformats-officedocument.presentationml.printerSettings"/>
  <Override PartName="/ppt/notesSlides/notesSlide10.xml" ContentType="application/vnd.openxmlformats-officedocument.presentationml.notesSlide+xml"/>
  <Override PartName="/ppt/notesSlides/notesSlide24.xml" ContentType="application/vnd.openxmlformats-officedocument.presentationml.notesSlide+xml"/>
  <Override PartName="/ppt/slides/slide12.xml" ContentType="application/vnd.openxmlformats-officedocument.presentationml.slide+xml"/>
  <Override PartName="/ppt/slides/slide19.xml" ContentType="application/vnd.openxmlformats-officedocument.presentationml.slide+xml"/>
  <Override PartName="/ppt/slides/slide41.xml" ContentType="application/vnd.openxmlformats-officedocument.presentationml.slide+xml"/>
  <Override PartName="/ppt/slides/slide46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4.xml" ContentType="application/vnd.openxmlformats-officedocument.presentationml.notesSlide+xml"/>
  <Override PartName="/ppt/theme/theme2.xml" ContentType="application/vnd.openxmlformats-officedocument.theme+xml"/>
  <Override PartName="/ppt/embeddings/oleObject18.bin" ContentType="application/vnd.openxmlformats-officedocument.oleObject"/>
  <Override PartName="/ppt/slides/slide2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35.xml" ContentType="application/vnd.openxmlformats-officedocument.presentationml.slide+xml"/>
  <Override PartName="/ppt/slides/slide42.xml" ContentType="application/vnd.openxmlformats-officedocument.presentationml.slide+xml"/>
  <Override PartName="/ppt/embeddings/oleObject20.bin" ContentType="application/vnd.openxmlformats-officedocument.oleObject"/>
  <Override PartName="/ppt/slides/slide45.xml" ContentType="application/vnd.openxmlformats-officedocument.presentationml.slide+xml"/>
  <Override PartName="/ppt/notesSlides/notesSlide21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embeddings/oleObject6.bin" ContentType="application/vnd.openxmlformats-officedocument.oleObject"/>
  <Override PartName="/ppt/embeddings/oleObject19.bin" ContentType="application/vnd.openxmlformats-officedocument.oleObject"/>
  <Override PartName="/ppt/notesSlides/notesSlide3.xml" ContentType="application/vnd.openxmlformats-officedocument.presentationml.notesSlide+xml"/>
  <Default Extension="xml" ContentType="application/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docProps/custom.xml" ContentType="application/vnd.openxmlformats-officedocument.custom-properties+xml"/>
  <Override PartName="/ppt/slides/slide25.xml" ContentType="application/vnd.openxmlformats-officedocument.presentationml.slide+xml"/>
  <Override PartName="/ppt/embeddings/oleObject5.bin" ContentType="application/vnd.openxmlformats-officedocument.oleObject"/>
  <Override PartName="/ppt/notesSlides/notesSlide19.xml" ContentType="application/vnd.openxmlformats-officedocument.presentationml.notesSlide+xml"/>
  <Override PartName="/ppt/slides/slide14.xml" ContentType="application/vnd.openxmlformats-officedocument.presentationml.slide+xml"/>
  <Override PartName="/ppt/slides/slide40.xml" ContentType="application/vnd.openxmlformats-officedocument.presentationml.slide+xml"/>
  <Override PartName="/ppt/embeddings/oleObject1.bin" ContentType="application/vnd.openxmlformats-officedocument.oleObject"/>
  <Override PartName="/ppt/slides/slide34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12.xml" ContentType="application/vnd.openxmlformats-officedocument.presentationml.notesSlide+xml"/>
  <Override PartName="/ppt/notesSlides/notesSlide5.xml" ContentType="application/vnd.openxmlformats-officedocument.presentationml.notesSlide+xml"/>
  <Override PartName="/ppt/slides/slide49.xml" ContentType="application/vnd.openxmlformats-officedocument.presentationml.slide+xml"/>
  <Override PartName="/ppt/embeddings/oleObject17.bin" ContentType="application/vnd.openxmlformats-officedocument.oleObject"/>
  <Override PartName="/ppt/slideLayouts/slideLayout1.xml" ContentType="application/vnd.openxmlformats-officedocument.presentationml.slideLayout+xml"/>
  <Override PartName="/ppt/embeddings/oleObject7.bin" ContentType="application/vnd.openxmlformats-officedocument.oleObject"/>
  <Override PartName="/ppt/slides/slide48.xml" ContentType="application/vnd.openxmlformats-officedocument.presentationml.slide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embeddings/oleObject12.bin" ContentType="application/vnd.openxmlformats-officedocument.oleObject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jpeg" ContentType="image/jpeg"/>
  <Override PartName="/ppt/embeddings/oleObject14.bin" ContentType="application/vnd.openxmlformats-officedocument.oleObject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ppt/embeddings/oleObject21.bin" ContentType="application/vnd.openxmlformats-officedocument.oleObject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rels" ContentType="application/vnd.openxmlformats-package.relationships+xml"/>
  <Override PartName="/ppt/slides/slide9.xml" ContentType="application/vnd.openxmlformats-officedocument.presentationml.slide+xml"/>
  <Override PartName="/ppt/embeddings/oleObject8.bin" ContentType="application/vnd.openxmlformats-officedocument.oleObject"/>
  <Override PartName="/ppt/slides/slide24.xml" ContentType="application/vnd.openxmlformats-officedocument.presentationml.slide+xml"/>
  <Override PartName="/ppt/slides/slide39.xml" ContentType="application/vnd.openxmlformats-officedocument.presentationml.slide+xml"/>
  <Override PartName="/ppt/slides/slide32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52" r:id="rId1"/>
  </p:sldMasterIdLst>
  <p:notesMasterIdLst>
    <p:notesMasterId r:id="rId51"/>
  </p:notesMasterIdLst>
  <p:handoutMasterIdLst>
    <p:handoutMasterId r:id="rId52"/>
  </p:handoutMasterIdLst>
  <p:sldIdLst>
    <p:sldId id="485" r:id="rId2"/>
    <p:sldId id="474" r:id="rId3"/>
    <p:sldId id="473" r:id="rId4"/>
    <p:sldId id="492" r:id="rId5"/>
    <p:sldId id="491" r:id="rId6"/>
    <p:sldId id="493" r:id="rId7"/>
    <p:sldId id="494" r:id="rId8"/>
    <p:sldId id="495" r:id="rId9"/>
    <p:sldId id="496" r:id="rId10"/>
    <p:sldId id="475" r:id="rId11"/>
    <p:sldId id="458" r:id="rId12"/>
    <p:sldId id="477" r:id="rId13"/>
    <p:sldId id="478" r:id="rId14"/>
    <p:sldId id="464" r:id="rId15"/>
    <p:sldId id="295" r:id="rId16"/>
    <p:sldId id="480" r:id="rId17"/>
    <p:sldId id="476" r:id="rId18"/>
    <p:sldId id="479" r:id="rId19"/>
    <p:sldId id="481" r:id="rId20"/>
    <p:sldId id="497" r:id="rId21"/>
    <p:sldId id="469" r:id="rId22"/>
    <p:sldId id="482" r:id="rId23"/>
    <p:sldId id="344" r:id="rId24"/>
    <p:sldId id="345" r:id="rId25"/>
    <p:sldId id="483" r:id="rId26"/>
    <p:sldId id="472" r:id="rId27"/>
    <p:sldId id="499" r:id="rId28"/>
    <p:sldId id="484" r:id="rId29"/>
    <p:sldId id="500" r:id="rId30"/>
    <p:sldId id="347" r:id="rId31"/>
    <p:sldId id="348" r:id="rId32"/>
    <p:sldId id="350" r:id="rId33"/>
    <p:sldId id="351" r:id="rId34"/>
    <p:sldId id="498" r:id="rId35"/>
    <p:sldId id="352" r:id="rId36"/>
    <p:sldId id="487" r:id="rId37"/>
    <p:sldId id="488" r:id="rId38"/>
    <p:sldId id="366" r:id="rId39"/>
    <p:sldId id="489" r:id="rId40"/>
    <p:sldId id="299" r:id="rId41"/>
    <p:sldId id="372" r:id="rId42"/>
    <p:sldId id="375" r:id="rId43"/>
    <p:sldId id="376" r:id="rId44"/>
    <p:sldId id="377" r:id="rId45"/>
    <p:sldId id="407" r:id="rId46"/>
    <p:sldId id="408" r:id="rId47"/>
    <p:sldId id="462" r:id="rId48"/>
    <p:sldId id="470" r:id="rId49"/>
    <p:sldId id="490" r:id="rId50"/>
  </p:sldIdLst>
  <p:sldSz cx="9144000" cy="6858000" type="screen4x3"/>
  <p:notesSz cx="6991350" cy="92821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-110" charset="0"/>
        <a:ea typeface="Arial" pitchFamily="-110" charset="0"/>
        <a:cs typeface="Arial" pitchFamily="-110" charset="0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-110" charset="0"/>
        <a:ea typeface="Arial" pitchFamily="-110" charset="0"/>
        <a:cs typeface="Arial" pitchFamily="-110" charset="0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-110" charset="0"/>
        <a:ea typeface="Arial" pitchFamily="-110" charset="0"/>
        <a:cs typeface="Arial" pitchFamily="-110" charset="0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-110" charset="0"/>
        <a:ea typeface="Arial" pitchFamily="-110" charset="0"/>
        <a:cs typeface="Arial" pitchFamily="-110" charset="0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-110" charset="0"/>
        <a:ea typeface="Arial" pitchFamily="-110" charset="0"/>
        <a:cs typeface="Arial" pitchFamily="-110" charset="0"/>
      </a:defRPr>
    </a:lvl5pPr>
    <a:lvl6pPr marL="2286000" algn="l" defTabSz="457200" rtl="0" eaLnBrk="1" latinLnBrk="0" hangingPunct="1">
      <a:defRPr sz="1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-110" charset="0"/>
        <a:ea typeface="Arial" pitchFamily="-110" charset="0"/>
        <a:cs typeface="Arial" pitchFamily="-110" charset="0"/>
      </a:defRPr>
    </a:lvl6pPr>
    <a:lvl7pPr marL="2743200" algn="l" defTabSz="457200" rtl="0" eaLnBrk="1" latinLnBrk="0" hangingPunct="1">
      <a:defRPr sz="1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-110" charset="0"/>
        <a:ea typeface="Arial" pitchFamily="-110" charset="0"/>
        <a:cs typeface="Arial" pitchFamily="-110" charset="0"/>
      </a:defRPr>
    </a:lvl7pPr>
    <a:lvl8pPr marL="3200400" algn="l" defTabSz="457200" rtl="0" eaLnBrk="1" latinLnBrk="0" hangingPunct="1">
      <a:defRPr sz="1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-110" charset="0"/>
        <a:ea typeface="Arial" pitchFamily="-110" charset="0"/>
        <a:cs typeface="Arial" pitchFamily="-110" charset="0"/>
      </a:defRPr>
    </a:lvl8pPr>
    <a:lvl9pPr marL="3657600" algn="l" defTabSz="457200" rtl="0" eaLnBrk="1" latinLnBrk="0" hangingPunct="1">
      <a:defRPr sz="1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-110" charset="0"/>
        <a:ea typeface="Arial" pitchFamily="-110" charset="0"/>
        <a:cs typeface="Arial" pitchFamily="-110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showPr showNarration="1">
    <p:present/>
    <p:sldAll/>
    <p:penClr>
      <a:schemeClr val="tx1"/>
    </p:penClr>
  </p:showPr>
  <p:clrMru>
    <a:srgbClr val="0066FF"/>
    <a:srgbClr val="CC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9419" autoAdjust="0"/>
    <p:restoredTop sz="94634" autoAdjust="0"/>
  </p:normalViewPr>
  <p:slideViewPr>
    <p:cSldViewPr>
      <p:cViewPr varScale="1">
        <p:scale>
          <a:sx n="111" d="100"/>
          <a:sy n="111" d="100"/>
        </p:scale>
        <p:origin x="-632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1548" y="-72"/>
      </p:cViewPr>
      <p:guideLst>
        <p:guide orient="horz" pos="2190"/>
        <p:guide pos="2865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9" Type="http://schemas.openxmlformats.org/officeDocument/2006/relationships/slide" Target="slides/slide38.xml"/><Relationship Id="rId7" Type="http://schemas.openxmlformats.org/officeDocument/2006/relationships/slide" Target="slides/slide6.xml"/><Relationship Id="rId43" Type="http://schemas.openxmlformats.org/officeDocument/2006/relationships/slide" Target="slides/slide42.xml"/><Relationship Id="rId25" Type="http://schemas.openxmlformats.org/officeDocument/2006/relationships/slide" Target="slides/slide24.xml"/><Relationship Id="rId10" Type="http://schemas.openxmlformats.org/officeDocument/2006/relationships/slide" Target="slides/slide9.xml"/><Relationship Id="rId50" Type="http://schemas.openxmlformats.org/officeDocument/2006/relationships/slide" Target="slides/slide49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45" Type="http://schemas.openxmlformats.org/officeDocument/2006/relationships/slide" Target="slides/slide44.xml"/><Relationship Id="rId42" Type="http://schemas.openxmlformats.org/officeDocument/2006/relationships/slide" Target="slides/slide41.xml"/><Relationship Id="rId6" Type="http://schemas.openxmlformats.org/officeDocument/2006/relationships/slide" Target="slides/slide5.xml"/><Relationship Id="rId49" Type="http://schemas.openxmlformats.org/officeDocument/2006/relationships/slide" Target="slides/slide48.xml"/><Relationship Id="rId44" Type="http://schemas.openxmlformats.org/officeDocument/2006/relationships/slide" Target="slides/slide43.xml"/><Relationship Id="rId19" Type="http://schemas.openxmlformats.org/officeDocument/2006/relationships/slide" Target="slides/slide1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46" Type="http://schemas.openxmlformats.org/officeDocument/2006/relationships/slide" Target="slides/slide45.xml"/><Relationship Id="rId57" Type="http://schemas.openxmlformats.org/officeDocument/2006/relationships/tableStyles" Target="tableStyles.xml"/><Relationship Id="rId35" Type="http://schemas.openxmlformats.org/officeDocument/2006/relationships/slide" Target="slides/slide34.xml"/><Relationship Id="rId51" Type="http://schemas.openxmlformats.org/officeDocument/2006/relationships/notesMaster" Target="notesMasters/notesMaster1.xml"/><Relationship Id="rId55" Type="http://schemas.openxmlformats.org/officeDocument/2006/relationships/viewProps" Target="viewProps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40" Type="http://schemas.openxmlformats.org/officeDocument/2006/relationships/slide" Target="slides/slide39.xml"/><Relationship Id="rId36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47" Type="http://schemas.openxmlformats.org/officeDocument/2006/relationships/slide" Target="slides/slide46.xml"/><Relationship Id="rId56" Type="http://schemas.openxmlformats.org/officeDocument/2006/relationships/theme" Target="theme/theme1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2" Type="http://schemas.openxmlformats.org/officeDocument/2006/relationships/handoutMaster" Target="handoutMasters/handoutMaster1.xml"/><Relationship Id="rId54" Type="http://schemas.openxmlformats.org/officeDocument/2006/relationships/presProps" Target="presProps.xml"/><Relationship Id="rId12" Type="http://schemas.openxmlformats.org/officeDocument/2006/relationships/slide" Target="slides/slide11.xml"/><Relationship Id="rId3" Type="http://schemas.openxmlformats.org/officeDocument/2006/relationships/slide" Target="slides/slide2.xml"/><Relationship Id="rId23" Type="http://schemas.openxmlformats.org/officeDocument/2006/relationships/slide" Target="slides/slide22.xml"/><Relationship Id="rId53" Type="http://schemas.openxmlformats.org/officeDocument/2006/relationships/printerSettings" Target="printerSettings/printerSettings1.bin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29" Type="http://schemas.openxmlformats.org/officeDocument/2006/relationships/slide" Target="slides/slide28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1" Type="http://schemas.openxmlformats.org/officeDocument/2006/relationships/slide" Target="slides/slide4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2" Type="http://schemas.openxmlformats.org/officeDocument/2006/relationships/slide" Target="slides/slide21.xml"/><Relationship Id="rId21" Type="http://schemas.openxmlformats.org/officeDocument/2006/relationships/slide" Target="slides/slide20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6.xml"/><Relationship Id="rId1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4" Type="http://schemas.openxmlformats.org/officeDocument/2006/relationships/image" Target="../media/image19.wmf"/><Relationship Id="rId5" Type="http://schemas.openxmlformats.org/officeDocument/2006/relationships/image" Target="../media/image20.wmf"/><Relationship Id="rId7" Type="http://schemas.openxmlformats.org/officeDocument/2006/relationships/image" Target="../media/image22.wmf"/><Relationship Id="rId1" Type="http://schemas.openxmlformats.org/officeDocument/2006/relationships/image" Target="../media/image16.wmf"/><Relationship Id="rId2" Type="http://schemas.openxmlformats.org/officeDocument/2006/relationships/image" Target="../media/image17.wmf"/><Relationship Id="rId3" Type="http://schemas.openxmlformats.org/officeDocument/2006/relationships/image" Target="../media/image18.wmf"/><Relationship Id="rId6" Type="http://schemas.openxmlformats.org/officeDocument/2006/relationships/image" Target="../media/image21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4" Type="http://schemas.openxmlformats.org/officeDocument/2006/relationships/image" Target="../media/image16.wmf"/><Relationship Id="rId5" Type="http://schemas.openxmlformats.org/officeDocument/2006/relationships/image" Target="../media/image17.wmf"/><Relationship Id="rId7" Type="http://schemas.openxmlformats.org/officeDocument/2006/relationships/image" Target="../media/image20.wmf"/><Relationship Id="rId1" Type="http://schemas.openxmlformats.org/officeDocument/2006/relationships/image" Target="../media/image32.wmf"/><Relationship Id="rId2" Type="http://schemas.openxmlformats.org/officeDocument/2006/relationships/image" Target="../media/image33.wmf"/><Relationship Id="rId9" Type="http://schemas.openxmlformats.org/officeDocument/2006/relationships/image" Target="../media/image35.wmf"/><Relationship Id="rId3" Type="http://schemas.openxmlformats.org/officeDocument/2006/relationships/image" Target="../media/image34.wmf"/><Relationship Id="rId6" Type="http://schemas.openxmlformats.org/officeDocument/2006/relationships/image" Target="../media/image1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895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defTabSz="949325" eaLnBrk="0" hangingPunct="0">
              <a:defRPr sz="1000" i="1">
                <a:effectLst/>
              </a:defRPr>
            </a:lvl1pPr>
          </a:lstStyle>
          <a:p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2400" y="0"/>
            <a:ext cx="302895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 defTabSz="949325" eaLnBrk="0" hangingPunct="0">
              <a:defRPr sz="1000" i="1">
                <a:effectLst/>
              </a:defRPr>
            </a:lvl1pPr>
          </a:lstStyle>
          <a:p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5863" y="703263"/>
            <a:ext cx="4621212" cy="34655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0275" y="4410075"/>
            <a:ext cx="5130800" cy="417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50" tIns="47625" rIns="95250" bIns="476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0"/>
            <a:r>
              <a:rPr lang="en-US"/>
              <a:t>Second level</a:t>
            </a:r>
          </a:p>
          <a:p>
            <a:pPr lvl="0"/>
            <a:r>
              <a:rPr lang="en-US"/>
              <a:t>Third level</a:t>
            </a:r>
          </a:p>
          <a:p>
            <a:pPr lvl="0"/>
            <a:r>
              <a:rPr lang="en-US"/>
              <a:t>Fourth level</a:t>
            </a:r>
          </a:p>
          <a:p>
            <a:pPr lvl="0"/>
            <a:r>
              <a:rPr lang="en-US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8563"/>
            <a:ext cx="302895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defTabSz="949325" eaLnBrk="0" hangingPunct="0">
              <a:defRPr sz="1000" i="1">
                <a:effectLst/>
              </a:defRPr>
            </a:lvl1pPr>
          </a:lstStyle>
          <a:p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2400" y="8818563"/>
            <a:ext cx="302895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 defTabSz="949325" eaLnBrk="0" hangingPunct="0">
              <a:defRPr sz="1000" i="1">
                <a:effectLst/>
              </a:defRPr>
            </a:lvl1pPr>
          </a:lstStyle>
          <a:p>
            <a:fld id="{2AB7EF85-B62C-414A-ACE1-20213FF89FD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0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0" charset="0"/>
        <a:ea typeface="ＭＳ Ｐゴシック" pitchFamily="-110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0" charset="0"/>
        <a:ea typeface="ＭＳ Ｐゴシック" pitchFamily="-110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0" charset="0"/>
        <a:ea typeface="ＭＳ Ｐゴシック" pitchFamily="-110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0" charset="0"/>
        <a:ea typeface="ＭＳ Ｐゴシック" pitchFamily="-110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pitchFamily="-107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pitchFamily="-110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664F0A-FA2E-1D48-949B-95C318B4CEB4}" type="slidenum">
              <a:rPr lang="en-US"/>
              <a:pPr/>
              <a:t>11</a:t>
            </a:fld>
            <a:endParaRPr lang="en-US"/>
          </a:p>
        </p:txBody>
      </p:sp>
      <p:sp>
        <p:nvSpPr>
          <p:cNvPr id="330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0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4EF2FE-5062-8048-9ABD-19BEAD64AAEB}" type="slidenum">
              <a:rPr lang="en-US"/>
              <a:pPr/>
              <a:t>14</a:t>
            </a:fld>
            <a:endParaRPr lang="en-US"/>
          </a:p>
        </p:txBody>
      </p:sp>
      <p:sp>
        <p:nvSpPr>
          <p:cNvPr id="344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38675" cy="3479800"/>
          </a:xfrm>
          <a:ln/>
        </p:spPr>
      </p:sp>
      <p:sp>
        <p:nvSpPr>
          <p:cNvPr id="344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4408488"/>
            <a:ext cx="5594350" cy="4176712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8C7BD0-CBFA-864B-8BF5-680888797E1C}" type="slidenum">
              <a:rPr lang="en-US"/>
              <a:pPr/>
              <a:t>15</a:t>
            </a:fld>
            <a:endParaRPr lang="en-US"/>
          </a:p>
        </p:txBody>
      </p:sp>
      <p:sp>
        <p:nvSpPr>
          <p:cNvPr id="263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Handout </a:t>
            </a:r>
            <a:r>
              <a:rPr lang="en-US" smtClean="0"/>
              <a:t>some examples!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B7EF85-B62C-414A-ACE1-20213FF89FDA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6C196E-079E-7F42-BFBD-E15B700D3F54}" type="slidenum">
              <a:rPr lang="en-US"/>
              <a:pPr/>
              <a:t>21</a:t>
            </a:fld>
            <a:endParaRPr lang="en-US"/>
          </a:p>
        </p:txBody>
      </p:sp>
      <p:sp>
        <p:nvSpPr>
          <p:cNvPr id="354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38675" cy="3479800"/>
          </a:xfrm>
          <a:ln/>
        </p:spPr>
      </p:sp>
      <p:sp>
        <p:nvSpPr>
          <p:cNvPr id="354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0275" y="4408488"/>
            <a:ext cx="5130800" cy="4176712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D237A5-2A30-7749-BF13-3FC83AC4F3E6}" type="slidenum">
              <a:rPr lang="en-US"/>
              <a:pPr/>
              <a:t>23</a:t>
            </a:fld>
            <a:endParaRPr lang="en-US"/>
          </a:p>
        </p:txBody>
      </p:sp>
      <p:sp>
        <p:nvSpPr>
          <p:cNvPr id="267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FF7769-7AFF-2749-8266-8EFBADFF1749}" type="slidenum">
              <a:rPr lang="en-US"/>
              <a:pPr/>
              <a:t>24</a:t>
            </a:fld>
            <a:endParaRPr lang="en-US"/>
          </a:p>
        </p:txBody>
      </p:sp>
      <p:sp>
        <p:nvSpPr>
          <p:cNvPr id="268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BF76C4-594F-2B46-AA7B-D21C88451D94}" type="slidenum">
              <a:rPr lang="en-US"/>
              <a:pPr/>
              <a:t>26</a:t>
            </a:fld>
            <a:endParaRPr lang="en-US"/>
          </a:p>
        </p:txBody>
      </p:sp>
      <p:sp>
        <p:nvSpPr>
          <p:cNvPr id="360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6338" y="696913"/>
            <a:ext cx="4640262" cy="3479800"/>
          </a:xfrm>
          <a:ln/>
        </p:spPr>
      </p:sp>
      <p:sp>
        <p:nvSpPr>
          <p:cNvPr id="360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0275" y="4408488"/>
            <a:ext cx="5130800" cy="4176712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A2EFA9-69F1-D349-834F-8F0161825D76}" type="slidenum">
              <a:rPr lang="en-US"/>
              <a:pPr/>
              <a:t>30</a:t>
            </a:fld>
            <a:endParaRPr lang="en-US"/>
          </a:p>
        </p:txBody>
      </p:sp>
      <p:sp>
        <p:nvSpPr>
          <p:cNvPr id="270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2B15C5-C656-B946-8563-C992AC1450A8}" type="slidenum">
              <a:rPr lang="en-US"/>
              <a:pPr/>
              <a:t>31</a:t>
            </a:fld>
            <a:endParaRPr lang="en-US"/>
          </a:p>
        </p:txBody>
      </p:sp>
      <p:sp>
        <p:nvSpPr>
          <p:cNvPr id="271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34675C-2E51-F04B-B59C-FF6F8D669606}" type="slidenum">
              <a:rPr lang="en-US"/>
              <a:pPr/>
              <a:t>32</a:t>
            </a:fld>
            <a:endParaRPr lang="en-US"/>
          </a:p>
        </p:txBody>
      </p:sp>
      <p:sp>
        <p:nvSpPr>
          <p:cNvPr id="273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EF3E80-44D4-DB4D-8EBC-34E4E79DFD36}" type="slidenum">
              <a:rPr lang="en-US"/>
              <a:pPr/>
              <a:t>33</a:t>
            </a:fld>
            <a:endParaRPr lang="en-US"/>
          </a:p>
        </p:txBody>
      </p:sp>
      <p:sp>
        <p:nvSpPr>
          <p:cNvPr id="274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88C37C-B1BF-254B-B27F-8515309C342B}" type="slidenum">
              <a:rPr lang="en-US"/>
              <a:pPr/>
              <a:t>35</a:t>
            </a:fld>
            <a:endParaRPr lang="en-US"/>
          </a:p>
        </p:txBody>
      </p:sp>
      <p:sp>
        <p:nvSpPr>
          <p:cNvPr id="275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99268F-54E7-0045-A1C9-929700286618}" type="slidenum">
              <a:rPr lang="en-US"/>
              <a:pPr/>
              <a:t>36</a:t>
            </a:fld>
            <a:endParaRPr lang="en-US"/>
          </a:p>
        </p:txBody>
      </p:sp>
      <p:sp>
        <p:nvSpPr>
          <p:cNvPr id="101378" name="Rectangle 2"/>
          <p:cNvSpPr>
            <a:spLocks noChangeArrowheads="1"/>
          </p:cNvSpPr>
          <p:nvPr/>
        </p:nvSpPr>
        <p:spPr bwMode="auto">
          <a:xfrm>
            <a:off x="3965575" y="0"/>
            <a:ext cx="3049588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379" name="Rectangle 3"/>
          <p:cNvSpPr>
            <a:spLocks noChangeArrowheads="1"/>
          </p:cNvSpPr>
          <p:nvPr/>
        </p:nvSpPr>
        <p:spPr bwMode="auto">
          <a:xfrm>
            <a:off x="3965575" y="8837613"/>
            <a:ext cx="3049588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1773" tIns="45081" rIns="91773" bIns="45081" anchor="b">
            <a:prstTxWarp prst="textNoShape">
              <a:avLst/>
            </a:prstTxWarp>
          </a:bodyPr>
          <a:lstStyle/>
          <a:p>
            <a:pPr algn="r" defTabSz="927100" eaLnBrk="0" hangingPunct="0"/>
            <a:r>
              <a:rPr lang="en-US" sz="1200">
                <a:effectLst/>
                <a:latin typeface="Times New Roman" pitchFamily="-110" charset="0"/>
              </a:rPr>
              <a:t>13</a:t>
            </a:r>
          </a:p>
        </p:txBody>
      </p:sp>
      <p:sp>
        <p:nvSpPr>
          <p:cNvPr id="101380" name="Rectangle 4"/>
          <p:cNvSpPr>
            <a:spLocks noChangeArrowheads="1"/>
          </p:cNvSpPr>
          <p:nvPr/>
        </p:nvSpPr>
        <p:spPr bwMode="auto">
          <a:xfrm>
            <a:off x="0" y="8837613"/>
            <a:ext cx="30511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381" name="Rectangle 5"/>
          <p:cNvSpPr>
            <a:spLocks noChangeArrowheads="1"/>
          </p:cNvSpPr>
          <p:nvPr/>
        </p:nvSpPr>
        <p:spPr bwMode="auto">
          <a:xfrm>
            <a:off x="0" y="0"/>
            <a:ext cx="30511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38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701675"/>
            <a:ext cx="4624388" cy="3468688"/>
          </a:xfrm>
          <a:ln cap="flat"/>
        </p:spPr>
      </p:sp>
      <p:sp>
        <p:nvSpPr>
          <p:cNvPr id="10138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418013"/>
            <a:ext cx="5111750" cy="4192587"/>
          </a:xfrm>
          <a:ln/>
        </p:spPr>
        <p:txBody>
          <a:bodyPr lIns="91773" tIns="45081" rIns="91773" bIns="4508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65265E-C7D2-C746-852A-DE1EB9975331}" type="slidenum">
              <a:rPr lang="en-US"/>
              <a:pPr/>
              <a:t>38</a:t>
            </a:fld>
            <a:endParaRPr lang="en-US"/>
          </a:p>
        </p:txBody>
      </p:sp>
      <p:sp>
        <p:nvSpPr>
          <p:cNvPr id="278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6BC6CC-2C88-9745-82B8-93511E1BF886}" type="slidenum">
              <a:rPr lang="en-US"/>
              <a:pPr/>
              <a:t>40</a:t>
            </a:fld>
            <a:endParaRPr lang="en-US"/>
          </a:p>
        </p:txBody>
      </p:sp>
      <p:sp>
        <p:nvSpPr>
          <p:cNvPr id="282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14943E-2BBA-F044-988D-0C05DA7C8CF3}" type="slidenum">
              <a:rPr lang="en-US"/>
              <a:pPr/>
              <a:t>41</a:t>
            </a:fld>
            <a:endParaRPr lang="en-US"/>
          </a:p>
        </p:txBody>
      </p:sp>
      <p:sp>
        <p:nvSpPr>
          <p:cNvPr id="285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5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999F9B-550D-984B-B74F-F4D88005B3E4}" type="slidenum">
              <a:rPr lang="en-US"/>
              <a:pPr/>
              <a:t>42</a:t>
            </a:fld>
            <a:endParaRPr lang="en-US"/>
          </a:p>
        </p:txBody>
      </p:sp>
      <p:sp>
        <p:nvSpPr>
          <p:cNvPr id="288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B00D42-6FDF-0449-A57E-F03DF7BC0640}" type="slidenum">
              <a:rPr lang="en-US"/>
              <a:pPr/>
              <a:t>43</a:t>
            </a:fld>
            <a:endParaRPr lang="en-US"/>
          </a:p>
        </p:txBody>
      </p:sp>
      <p:sp>
        <p:nvSpPr>
          <p:cNvPr id="289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9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57BC17-D8AE-CB41-8BAE-0F6E978CAA92}" type="slidenum">
              <a:rPr lang="en-US"/>
              <a:pPr/>
              <a:t>44</a:t>
            </a:fld>
            <a:endParaRPr lang="en-US"/>
          </a:p>
        </p:txBody>
      </p:sp>
      <p:sp>
        <p:nvSpPr>
          <p:cNvPr id="290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60256A-A794-8D41-B2EF-F5F1D12A1428}" type="slidenum">
              <a:rPr lang="en-US"/>
              <a:pPr/>
              <a:t>45</a:t>
            </a:fld>
            <a:endParaRPr lang="en-US"/>
          </a:p>
        </p:txBody>
      </p:sp>
      <p:sp>
        <p:nvSpPr>
          <p:cNvPr id="306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6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7BD8D7-D9FE-7D4D-AF9C-B8D3AA84B899}" type="slidenum">
              <a:rPr lang="en-US"/>
              <a:pPr/>
              <a:t>46</a:t>
            </a:fld>
            <a:endParaRPr lang="en-US"/>
          </a:p>
        </p:txBody>
      </p:sp>
      <p:sp>
        <p:nvSpPr>
          <p:cNvPr id="307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D46947-C9C9-6D4B-A535-2924CAC5F803}" type="slidenum">
              <a:rPr lang="en-US"/>
              <a:pPr/>
              <a:t>47</a:t>
            </a:fld>
            <a:endParaRPr lang="en-US"/>
          </a:p>
        </p:txBody>
      </p:sp>
      <p:sp>
        <p:nvSpPr>
          <p:cNvPr id="338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8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F7DF8F-DFEA-4847-A397-9A1FA2D9FC01}" type="slidenum">
              <a:rPr lang="en-US"/>
              <a:pPr/>
              <a:t>48</a:t>
            </a:fld>
            <a:endParaRPr lang="en-US"/>
          </a:p>
        </p:txBody>
      </p:sp>
      <p:sp>
        <p:nvSpPr>
          <p:cNvPr id="356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6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EB1C16B0-3553-444C-ACE8-C5F624B1286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DBA5C27-5041-7E4B-BE7F-D1EAC02979C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85E80A4E-674C-5A44-885D-DCF10E3BD9C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67DD0F1-CC8E-9C45-9E1B-D3C85DDB78C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75B55D5-5BF0-4644-B798-E8D94D83221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71608141-5A7B-C945-BDA7-B1ED56F4437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B139C97-3591-EE48-84F1-536D7078A9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3B40A778-F6F7-0A4D-9AAD-572B992B77C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3F07A4A-9574-4A47-B60E-456DEB36C8E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A7BF938A-75D0-6C4D-B2FA-6E0A365B080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B5FF556-8E40-9D48-964E-A850F7D795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358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/>
              </a:defRPr>
            </a:lvl1pPr>
          </a:lstStyle>
          <a:p>
            <a:endParaRPr lang="en-US"/>
          </a:p>
        </p:txBody>
      </p:sp>
      <p:sp>
        <p:nvSpPr>
          <p:cNvPr id="3235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/>
              </a:defRPr>
            </a:lvl1pPr>
          </a:lstStyle>
          <a:p>
            <a:endParaRPr lang="en-US"/>
          </a:p>
        </p:txBody>
      </p:sp>
      <p:sp>
        <p:nvSpPr>
          <p:cNvPr id="3235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/>
              </a:defRPr>
            </a:lvl1pPr>
          </a:lstStyle>
          <a:p>
            <a:fld id="{6AE62079-247C-3349-BC61-42DCB5B160A3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23591" name="Picture 7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5915025"/>
            <a:ext cx="9144000" cy="7810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 userDrawn="1"/>
        </p:nvSpPr>
        <p:spPr bwMode="auto">
          <a:xfrm>
            <a:off x="0" y="5867400"/>
            <a:ext cx="914400" cy="990600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-110" charset="0"/>
              <a:ea typeface="Arial" pitchFamily="-110" charset="0"/>
              <a:cs typeface="Arial" pitchFamily="-110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  <a:ea typeface="Arial" pitchFamily="-110" charset="0"/>
          <a:cs typeface="Arial" pitchFamily="-110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  <a:ea typeface="Arial" pitchFamily="-110" charset="0"/>
          <a:cs typeface="Arial" pitchFamily="-110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  <a:ea typeface="Arial" pitchFamily="-110" charset="0"/>
          <a:cs typeface="Arial" pitchFamily="-110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  <a:ea typeface="Arial" pitchFamily="-110" charset="0"/>
          <a:cs typeface="Arial" pitchFamily="-110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  <a:ea typeface="Arial" pitchFamily="-110" charset="0"/>
          <a:cs typeface="Arial" pitchFamily="-110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  <a:ea typeface="Arial" pitchFamily="-110" charset="0"/>
          <a:cs typeface="Arial" pitchFamily="-110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  <a:ea typeface="Arial" pitchFamily="-110" charset="0"/>
          <a:cs typeface="Arial" pitchFamily="-110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  <a:ea typeface="Arial" pitchFamily="-110" charset="0"/>
          <a:cs typeface="Arial" pitchFamily="-110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7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eg"/><Relationship Id="rId6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4" Type="http://schemas.openxmlformats.org/officeDocument/2006/relationships/oleObject" Target="../embeddings/oleObject2.bin"/><Relationship Id="rId5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9" Type="http://schemas.openxmlformats.org/officeDocument/2006/relationships/oleObject" Target="../embeddings/oleObject7.bin"/><Relationship Id="rId3" Type="http://schemas.openxmlformats.org/officeDocument/2006/relationships/oleObject" Target="../embeddings/oleObject1.bin"/><Relationship Id="rId6" Type="http://schemas.openxmlformats.org/officeDocument/2006/relationships/oleObject" Target="../embeddings/oleObject4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4" Type="http://schemas.openxmlformats.org/officeDocument/2006/relationships/image" Target="../media/image24.png"/><Relationship Id="rId10" Type="http://schemas.openxmlformats.org/officeDocument/2006/relationships/image" Target="../media/image29.png"/><Relationship Id="rId5" Type="http://schemas.openxmlformats.org/officeDocument/2006/relationships/image" Target="../media/image25.png"/><Relationship Id="rId7" Type="http://schemas.openxmlformats.org/officeDocument/2006/relationships/image" Target="../media/image27.jpeg"/><Relationship Id="rId11" Type="http://schemas.openxmlformats.org/officeDocument/2006/relationships/image" Target="../media/image30.png"/><Relationship Id="rId1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9" Type="http://schemas.openxmlformats.org/officeDocument/2006/relationships/image" Target="../media/image28.png"/><Relationship Id="rId3" Type="http://schemas.openxmlformats.org/officeDocument/2006/relationships/image" Target="../media/image23.png"/><Relationship Id="rId6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14" Type="http://schemas.openxmlformats.org/officeDocument/2006/relationships/oleObject" Target="../embeddings/oleObject18.bin"/><Relationship Id="rId4" Type="http://schemas.openxmlformats.org/officeDocument/2006/relationships/oleObject" Target="../embeddings/oleObject8.bin"/><Relationship Id="rId7" Type="http://schemas.openxmlformats.org/officeDocument/2006/relationships/oleObject" Target="../embeddings/oleObject11.bin"/><Relationship Id="rId11" Type="http://schemas.openxmlformats.org/officeDocument/2006/relationships/oleObject" Target="../embeddings/oleObject15.bin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0.bin"/><Relationship Id="rId16" Type="http://schemas.openxmlformats.org/officeDocument/2006/relationships/oleObject" Target="../embeddings/oleObject20.bin"/><Relationship Id="rId8" Type="http://schemas.openxmlformats.org/officeDocument/2006/relationships/oleObject" Target="../embeddings/oleObject12.bin"/><Relationship Id="rId13" Type="http://schemas.openxmlformats.org/officeDocument/2006/relationships/oleObject" Target="../embeddings/oleObject17.bin"/><Relationship Id="rId10" Type="http://schemas.openxmlformats.org/officeDocument/2006/relationships/oleObject" Target="../embeddings/oleObject14.bin"/><Relationship Id="rId5" Type="http://schemas.openxmlformats.org/officeDocument/2006/relationships/oleObject" Target="../embeddings/oleObject9.bin"/><Relationship Id="rId15" Type="http://schemas.openxmlformats.org/officeDocument/2006/relationships/oleObject" Target="../embeddings/oleObject19.bin"/><Relationship Id="rId12" Type="http://schemas.openxmlformats.org/officeDocument/2006/relationships/oleObject" Target="../embeddings/oleObject16.bin"/><Relationship Id="rId17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9" Type="http://schemas.openxmlformats.org/officeDocument/2006/relationships/oleObject" Target="../embeddings/oleObject13.bin"/><Relationship Id="rId3" Type="http://schemas.openxmlformats.org/officeDocument/2006/relationships/notesSlide" Target="../notesSlides/notesSlide5.xml"/><Relationship Id="rId18" Type="http://schemas.openxmlformats.org/officeDocument/2006/relationships/oleObject" Target="../embeddings/oleObject22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3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3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-152400" y="5410200"/>
            <a:ext cx="9525000" cy="1600200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-110" charset="0"/>
              <a:ea typeface="Arial" pitchFamily="-110" charset="0"/>
              <a:cs typeface="Arial" pitchFamily="-110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0"/>
            <a:ext cx="4648200" cy="64135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62000" y="6400800"/>
            <a:ext cx="8763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http://www.flickr.com/photos/56685562@N00/565216/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772400" cy="1143000"/>
          </a:xfrm>
        </p:spPr>
        <p:txBody>
          <a:bodyPr/>
          <a:lstStyle/>
          <a:p>
            <a:pPr eaLnBrk="1" hangingPunct="1"/>
            <a:r>
              <a:rPr lang="en-US" sz="3200" dirty="0" smtClean="0">
                <a:latin typeface="Helvetica" pitchFamily="-107" charset="0"/>
                <a:ea typeface="Times New Roman" pitchFamily="-107" charset="0"/>
                <a:cs typeface="Times New Roman" pitchFamily="-107" charset="0"/>
              </a:rPr>
              <a:t>Document Image Retrieval</a:t>
            </a:r>
            <a:endParaRPr lang="en-US" sz="3200" dirty="0">
              <a:latin typeface="Helvetica" pitchFamily="-107" charset="0"/>
              <a:ea typeface="Times New Roman" pitchFamily="-107" charset="0"/>
              <a:cs typeface="Times New Roman" pitchFamily="-107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r" eaLnBrk="1" hangingPunct="1">
              <a:buFont typeface="Wingdings" pitchFamily="-107" charset="2"/>
              <a:buNone/>
            </a:pPr>
            <a:r>
              <a:rPr lang="en-US" dirty="0"/>
              <a:t>David Kauchak</a:t>
            </a:r>
          </a:p>
          <a:p>
            <a:pPr algn="r" eaLnBrk="1" hangingPunct="1">
              <a:buFont typeface="Wingdings" pitchFamily="-107" charset="2"/>
              <a:buNone/>
            </a:pPr>
            <a:r>
              <a:rPr lang="en-US" dirty="0"/>
              <a:t>cs160</a:t>
            </a:r>
          </a:p>
          <a:p>
            <a:pPr algn="r" eaLnBrk="1" hangingPunct="1">
              <a:buFont typeface="Wingdings" pitchFamily="-107" charset="2"/>
              <a:buNone/>
            </a:pPr>
            <a:r>
              <a:rPr lang="en-US" dirty="0"/>
              <a:t>Fall 2009</a:t>
            </a:r>
          </a:p>
          <a:p>
            <a:pPr algn="r"/>
            <a:r>
              <a:rPr lang="en-US" sz="1300" i="1" dirty="0">
                <a:solidFill>
                  <a:srgbClr val="437085"/>
                </a:solidFill>
              </a:rPr>
              <a:t>adapted from</a:t>
            </a:r>
            <a:r>
              <a:rPr lang="en-US" sz="1300" i="1" dirty="0" smtClean="0">
                <a:solidFill>
                  <a:srgbClr val="437085"/>
                </a:solidFill>
              </a:rPr>
              <a:t>:</a:t>
            </a:r>
          </a:p>
          <a:p>
            <a:pPr algn="r"/>
            <a:r>
              <a:rPr lang="en-US" sz="1300" dirty="0" smtClean="0">
                <a:solidFill>
                  <a:srgbClr val="437085"/>
                </a:solidFill>
              </a:rPr>
              <a:t>David </a:t>
            </a:r>
            <a:r>
              <a:rPr lang="en-US" sz="1300" dirty="0" err="1" smtClean="0">
                <a:solidFill>
                  <a:srgbClr val="437085"/>
                </a:solidFill>
              </a:rPr>
              <a:t>Doermann</a:t>
            </a:r>
            <a:r>
              <a:rPr lang="en-US" sz="1300" i="1" dirty="0" smtClean="0">
                <a:solidFill>
                  <a:srgbClr val="437085"/>
                </a:solidFill>
              </a:rPr>
              <a:t/>
            </a:r>
            <a:br>
              <a:rPr lang="en-US" sz="1300" i="1" dirty="0" smtClean="0">
                <a:solidFill>
                  <a:srgbClr val="437085"/>
                </a:solidFill>
              </a:rPr>
            </a:br>
            <a:r>
              <a:rPr lang="en-US" sz="1300" dirty="0" smtClean="0"/>
              <a:t>http://terpconnect.umd.edu/~oard/teaching/796/spring04/slides/11/796s0411.ppt</a:t>
            </a:r>
            <a:endParaRPr lang="en-US" sz="1300" dirty="0">
              <a:solidFill>
                <a:schemeClr val="accent1"/>
              </a:solidFill>
            </a:endParaRPr>
          </a:p>
        </p:txBody>
      </p:sp>
      <p:sp>
        <p:nvSpPr>
          <p:cNvPr id="17412" name="Line 4"/>
          <p:cNvSpPr>
            <a:spLocks noChangeShapeType="1"/>
          </p:cNvSpPr>
          <p:nvPr/>
        </p:nvSpPr>
        <p:spPr bwMode="auto">
          <a:xfrm>
            <a:off x="533400" y="3429000"/>
            <a:ext cx="8077200" cy="0"/>
          </a:xfrm>
          <a:prstGeom prst="line">
            <a:avLst/>
          </a:prstGeom>
          <a:noFill/>
          <a:ln w="7620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 4 </a:t>
            </a:r>
            <a:r>
              <a:rPr lang="en-US" dirty="0" err="1" smtClean="0"/>
              <a:t>writeups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Overall, I was very happy</a:t>
            </a:r>
          </a:p>
          <a:p>
            <a:r>
              <a:rPr lang="en-US" dirty="0" smtClean="0"/>
              <a:t>See how big a difference the modifications make!</a:t>
            </a:r>
          </a:p>
          <a:p>
            <a:r>
              <a:rPr lang="en-US" dirty="0" smtClean="0"/>
              <a:t>Some general comments</a:t>
            </a:r>
          </a:p>
          <a:p>
            <a:pPr lvl="1"/>
            <a:r>
              <a:rPr lang="en-US" dirty="0" smtClean="0"/>
              <a:t>explain data set and characteristics</a:t>
            </a:r>
          </a:p>
          <a:p>
            <a:pPr lvl="1"/>
            <a:r>
              <a:rPr lang="en-US" dirty="0" smtClean="0"/>
              <a:t>explain your evaluation </a:t>
            </a:r>
            <a:r>
              <a:rPr lang="en-US" dirty="0" err="1" smtClean="0"/>
              <a:t>measure(s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think about the points you’re trying to make, then use the data to make that point</a:t>
            </a:r>
          </a:p>
          <a:p>
            <a:pPr lvl="1"/>
            <a:r>
              <a:rPr lang="en-US" dirty="0" smtClean="0"/>
              <a:t>comment on anything abnormal or surprising in the data</a:t>
            </a:r>
          </a:p>
          <a:p>
            <a:pPr lvl="1"/>
            <a:r>
              <a:rPr lang="en-US" dirty="0" smtClean="0"/>
              <a:t>dig deeper if you need to</a:t>
            </a:r>
          </a:p>
          <a:p>
            <a:pPr lvl="1"/>
            <a:r>
              <a:rPr lang="en-US" dirty="0" smtClean="0"/>
              <a:t>if you have multiple evaluation measures, use them to explain/understand different behavior</a:t>
            </a:r>
          </a:p>
          <a:p>
            <a:pPr lvl="1"/>
            <a:r>
              <a:rPr lang="en-US" dirty="0" smtClean="0"/>
              <a:t>try and explain why you got the results you obtained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 retrieval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Spend 15 minutes playing with three different image retrieval systems</a:t>
            </a:r>
          </a:p>
          <a:p>
            <a:pPr lvl="1"/>
            <a:r>
              <a:rPr lang="en-US" dirty="0" smtClean="0"/>
              <a:t>http://</a:t>
            </a:r>
            <a:r>
              <a:rPr lang="en-US" dirty="0" err="1" smtClean="0"/>
              <a:t>en.wikipedia.org/wiki/Image_retrieval</a:t>
            </a:r>
            <a:r>
              <a:rPr lang="en-US" dirty="0" smtClean="0"/>
              <a:t> has a number</a:t>
            </a:r>
          </a:p>
          <a:p>
            <a:pPr lvl="1"/>
            <a:r>
              <a:rPr lang="en-US" dirty="0" smtClean="0"/>
              <a:t>What works well?</a:t>
            </a:r>
          </a:p>
          <a:p>
            <a:pPr lvl="1"/>
            <a:r>
              <a:rPr lang="en-US" dirty="0" smtClean="0"/>
              <a:t>What doesn’t work well?</a:t>
            </a:r>
          </a:p>
          <a:p>
            <a:pPr lvl="1"/>
            <a:r>
              <a:rPr lang="en-US" dirty="0" smtClean="0"/>
              <a:t>Anything interesting you noticed?</a:t>
            </a:r>
          </a:p>
          <a:p>
            <a:r>
              <a:rPr lang="en-US" dirty="0" smtClean="0"/>
              <a:t>You won’t hand anything in, but we’ll start class on Monday with a discussion of the systems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/>
          <a:lstStyle/>
          <a:p>
            <a:r>
              <a:rPr lang="en-US" dirty="0" smtClean="0"/>
              <a:t>Image Retrieval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914400"/>
            <a:ext cx="7518400" cy="52197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143000" y="6019800"/>
            <a:ext cx="8077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http://infolab.stanford.edu/~wangz/project/imsearch/review/JOUR/datta_TR.pdf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Retrieval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448" y="1308100"/>
            <a:ext cx="6517352" cy="42545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43000" y="6019800"/>
            <a:ext cx="8077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http://infolab.stanford.edu/~wangz/project/imsearch/review/JOUR/datta_TR.pdf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066800"/>
            <a:ext cx="6146800" cy="50038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43000" y="6019800"/>
            <a:ext cx="8077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http://infolab.stanford.edu/~wangz/project/imsearch/review/JOUR/datta_TR.pdf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077200" cy="639762"/>
          </a:xfrm>
        </p:spPr>
        <p:txBody>
          <a:bodyPr/>
          <a:lstStyle/>
          <a:p>
            <a:r>
              <a:rPr lang="en-US" dirty="0" smtClean="0"/>
              <a:t>Information retrieval: data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1295400"/>
            <a:ext cx="22200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Text retrieval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2895600"/>
            <a:ext cx="24798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Audio retrieval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4572000"/>
            <a:ext cx="25594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Image retrieval</a:t>
            </a:r>
            <a:endParaRPr lang="en-US" sz="2800" dirty="0"/>
          </a:p>
        </p:txBody>
      </p:sp>
      <p:pic>
        <p:nvPicPr>
          <p:cNvPr id="7" name="Picture 14" descr="C:\School\cs291\presentation2\wav1.bmp"/>
          <p:cNvPicPr>
            <a:picLocks noChangeAspect="1" noChangeArrowheads="1"/>
          </p:cNvPicPr>
          <p:nvPr/>
        </p:nvPicPr>
        <p:blipFill>
          <a:blip r:embed="rId2"/>
          <a:srcRect l="11263" b="7425"/>
          <a:stretch>
            <a:fillRect/>
          </a:stretch>
        </p:blipFill>
        <p:spPr bwMode="auto">
          <a:xfrm>
            <a:off x="1066800" y="3429000"/>
            <a:ext cx="1295400" cy="657633"/>
          </a:xfrm>
          <a:prstGeom prst="rect">
            <a:avLst/>
          </a:prstGeom>
          <a:noFill/>
        </p:spPr>
      </p:pic>
      <p:pic>
        <p:nvPicPr>
          <p:cNvPr id="8" name="Picture 5" descr="C:\images\homer\surprised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5105400"/>
            <a:ext cx="838200" cy="1056000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/>
        </p:nvSpPr>
        <p:spPr bwMode="auto">
          <a:xfrm>
            <a:off x="1143000" y="1905000"/>
            <a:ext cx="914400" cy="9144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10" charset="0"/>
            </a:endParaRP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1219200" y="2514600"/>
            <a:ext cx="770467" cy="119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>
            <a:off x="1219200" y="2667000"/>
            <a:ext cx="770467" cy="119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/>
          <p:cNvCxnSpPr/>
          <p:nvPr/>
        </p:nvCxnSpPr>
        <p:spPr bwMode="auto">
          <a:xfrm>
            <a:off x="1219200" y="2362200"/>
            <a:ext cx="770467" cy="119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/>
          <p:cNvCxnSpPr/>
          <p:nvPr/>
        </p:nvCxnSpPr>
        <p:spPr bwMode="auto">
          <a:xfrm>
            <a:off x="1219200" y="2209800"/>
            <a:ext cx="770467" cy="119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1219200" y="2055812"/>
            <a:ext cx="770467" cy="119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3733800" y="914400"/>
            <a:ext cx="1895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amount of data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599870" y="914400"/>
            <a:ext cx="23941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data characteristics</a:t>
            </a:r>
            <a:endParaRPr lang="en-US" sz="2000" dirty="0">
              <a:solidFill>
                <a:srgbClr val="0000FF"/>
              </a:solidFill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3505200" y="1676400"/>
            <a:ext cx="2743200" cy="3691354"/>
            <a:chOff x="3505200" y="1676400"/>
            <a:chExt cx="2743200" cy="3691354"/>
          </a:xfrm>
        </p:grpSpPr>
        <p:grpSp>
          <p:nvGrpSpPr>
            <p:cNvPr id="36" name="Group 35"/>
            <p:cNvGrpSpPr/>
            <p:nvPr/>
          </p:nvGrpSpPr>
          <p:grpSpPr>
            <a:xfrm>
              <a:off x="3581400" y="1676400"/>
              <a:ext cx="2667000" cy="1008222"/>
              <a:chOff x="3657600" y="1734978"/>
              <a:chExt cx="2667000" cy="1008222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3657600" y="1734978"/>
                <a:ext cx="210075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trillions of web pages</a:t>
                </a:r>
                <a:endParaRPr lang="en-US" dirty="0"/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3657600" y="2158424"/>
                <a:ext cx="2667000" cy="584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within an order of magnitude in “private” data</a:t>
                </a:r>
                <a:endParaRPr lang="en-US" dirty="0"/>
              </a:p>
            </p:txBody>
          </p:sp>
        </p:grpSp>
        <p:sp>
          <p:nvSpPr>
            <p:cNvPr id="37" name="TextBox 36"/>
            <p:cNvSpPr txBox="1"/>
            <p:nvPr/>
          </p:nvSpPr>
          <p:spPr>
            <a:xfrm>
              <a:off x="3581400" y="3352800"/>
              <a:ext cx="235152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order of a few billion?</a:t>
              </a:r>
            </a:p>
            <a:p>
              <a:endParaRPr lang="en-US" dirty="0" smtClean="0"/>
            </a:p>
            <a:p>
              <a:r>
                <a:rPr lang="en-US" dirty="0" smtClean="0"/>
                <a:t>last fm has 150M songs </a:t>
              </a:r>
              <a:endParaRPr 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505200" y="5029200"/>
              <a:ext cx="22947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somewhere in between</a:t>
              </a:r>
              <a:endParaRPr lang="en-US" dirty="0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400800" y="1600200"/>
            <a:ext cx="2743200" cy="4295239"/>
            <a:chOff x="6400800" y="1600200"/>
            <a:chExt cx="2743200" cy="4295239"/>
          </a:xfrm>
        </p:grpSpPr>
        <p:sp>
          <p:nvSpPr>
            <p:cNvPr id="39" name="TextBox 38"/>
            <p:cNvSpPr txBox="1"/>
            <p:nvPr/>
          </p:nvSpPr>
          <p:spPr>
            <a:xfrm>
              <a:off x="6629400" y="1600200"/>
              <a:ext cx="227498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Font typeface="Arial"/>
                <a:buChar char="•"/>
              </a:pPr>
              <a:r>
                <a:rPr lang="en-US" dirty="0" smtClean="0"/>
                <a:t> user generated</a:t>
              </a:r>
            </a:p>
            <a:p>
              <a:pPr>
                <a:buFont typeface="Arial"/>
                <a:buChar char="•"/>
              </a:pPr>
              <a:r>
                <a:rPr lang="en-US" dirty="0" smtClean="0"/>
                <a:t> some semi-structured</a:t>
              </a:r>
            </a:p>
            <a:p>
              <a:pPr>
                <a:buFont typeface="Arial"/>
                <a:buChar char="•"/>
              </a:pPr>
              <a:r>
                <a:rPr lang="en-US" dirty="0" smtClean="0"/>
                <a:t> link structure</a:t>
              </a:r>
              <a:endParaRPr lang="en-US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6553201" y="3207602"/>
              <a:ext cx="24384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Arial"/>
                <a:buChar char="•"/>
              </a:pPr>
              <a:r>
                <a:rPr lang="en-US" dirty="0" smtClean="0"/>
                <a:t> mostly professionally generated</a:t>
              </a:r>
            </a:p>
            <a:p>
              <a:pPr>
                <a:buFont typeface="Arial"/>
                <a:buChar char="•"/>
              </a:pPr>
              <a:r>
                <a:rPr lang="en-US" dirty="0" smtClean="0"/>
                <a:t> co-occurrence statistics</a:t>
              </a:r>
              <a:endParaRPr 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400800" y="4572000"/>
              <a:ext cx="27432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Arial"/>
                <a:buChar char="•"/>
              </a:pPr>
              <a:r>
                <a:rPr lang="en-US" dirty="0" smtClean="0"/>
                <a:t> user generated</a:t>
              </a:r>
            </a:p>
            <a:p>
              <a:pPr>
                <a:buFont typeface="Arial"/>
                <a:buChar char="•"/>
              </a:pPr>
              <a:r>
                <a:rPr lang="en-US" dirty="0" smtClean="0"/>
                <a:t> becoming more </a:t>
              </a:r>
              <a:r>
                <a:rPr lang="en-US" dirty="0" err="1" smtClean="0"/>
                <a:t>prevelant</a:t>
              </a:r>
              <a:endParaRPr lang="en-US" dirty="0" smtClean="0"/>
            </a:p>
            <a:p>
              <a:pPr>
                <a:buFont typeface="Arial"/>
                <a:buChar char="•"/>
              </a:pPr>
              <a:r>
                <a:rPr lang="en-US" dirty="0" smtClean="0"/>
                <a:t> some tagging</a:t>
              </a:r>
            </a:p>
            <a:p>
              <a:pPr>
                <a:buFont typeface="Arial"/>
                <a:buChar char="•"/>
              </a:pPr>
              <a:r>
                <a:rPr lang="en-US" dirty="0" smtClean="0"/>
                <a:t> incorporated into web pages (context)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839200" cy="639762"/>
          </a:xfrm>
        </p:spPr>
        <p:txBody>
          <a:bodyPr/>
          <a:lstStyle/>
          <a:p>
            <a:r>
              <a:rPr lang="en-US" dirty="0" smtClean="0"/>
              <a:t>Information retrieval: challenges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1295400"/>
            <a:ext cx="22200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Text retrieval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2895600"/>
            <a:ext cx="24798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Audio retrieval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4572000"/>
            <a:ext cx="25594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Image retrieval</a:t>
            </a:r>
            <a:endParaRPr lang="en-US" sz="2800" dirty="0"/>
          </a:p>
        </p:txBody>
      </p:sp>
      <p:pic>
        <p:nvPicPr>
          <p:cNvPr id="7" name="Picture 14" descr="C:\School\cs291\presentation2\wav1.bmp"/>
          <p:cNvPicPr>
            <a:picLocks noChangeAspect="1" noChangeArrowheads="1"/>
          </p:cNvPicPr>
          <p:nvPr/>
        </p:nvPicPr>
        <p:blipFill>
          <a:blip r:embed="rId2"/>
          <a:srcRect l="11263" b="7425"/>
          <a:stretch>
            <a:fillRect/>
          </a:stretch>
        </p:blipFill>
        <p:spPr bwMode="auto">
          <a:xfrm>
            <a:off x="1066800" y="3429000"/>
            <a:ext cx="1295400" cy="657633"/>
          </a:xfrm>
          <a:prstGeom prst="rect">
            <a:avLst/>
          </a:prstGeom>
          <a:noFill/>
        </p:spPr>
      </p:pic>
      <p:pic>
        <p:nvPicPr>
          <p:cNvPr id="8" name="Picture 5" descr="C:\images\homer\surprised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5105400"/>
            <a:ext cx="838200" cy="1056000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/>
        </p:nvSpPr>
        <p:spPr bwMode="auto">
          <a:xfrm>
            <a:off x="1143000" y="1905000"/>
            <a:ext cx="914400" cy="9144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10" charset="0"/>
            </a:endParaRP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1219200" y="2514600"/>
            <a:ext cx="770467" cy="119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>
            <a:off x="1219200" y="2667000"/>
            <a:ext cx="770467" cy="119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/>
          <p:cNvCxnSpPr/>
          <p:nvPr/>
        </p:nvCxnSpPr>
        <p:spPr bwMode="auto">
          <a:xfrm>
            <a:off x="1219200" y="2362200"/>
            <a:ext cx="770467" cy="119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/>
          <p:cNvCxnSpPr/>
          <p:nvPr/>
        </p:nvCxnSpPr>
        <p:spPr bwMode="auto">
          <a:xfrm>
            <a:off x="1219200" y="2209800"/>
            <a:ext cx="770467" cy="119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1219200" y="2055812"/>
            <a:ext cx="770467" cy="119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3733800" y="914400"/>
            <a:ext cx="14109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challenges</a:t>
            </a:r>
            <a:endParaRPr lang="en-US" sz="2000" dirty="0">
              <a:solidFill>
                <a:srgbClr val="0000FF"/>
              </a:solidFill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3775675" y="1752600"/>
            <a:ext cx="2488843" cy="3980021"/>
            <a:chOff x="3775675" y="1752600"/>
            <a:chExt cx="2488843" cy="3980021"/>
          </a:xfrm>
        </p:grpSpPr>
        <p:sp>
          <p:nvSpPr>
            <p:cNvPr id="24" name="TextBox 23"/>
            <p:cNvSpPr txBox="1"/>
            <p:nvPr/>
          </p:nvSpPr>
          <p:spPr>
            <a:xfrm>
              <a:off x="3810000" y="1752600"/>
              <a:ext cx="2313454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Font typeface="Arial"/>
                <a:buChar char="•"/>
              </a:pPr>
              <a:r>
                <a:rPr lang="en-US" dirty="0" smtClean="0"/>
                <a:t> scale</a:t>
              </a:r>
            </a:p>
            <a:p>
              <a:pPr>
                <a:buFont typeface="Arial"/>
                <a:buChar char="•"/>
              </a:pPr>
              <a:r>
                <a:rPr lang="en-US" dirty="0" smtClean="0"/>
                <a:t> ambiguity of language</a:t>
              </a:r>
            </a:p>
            <a:p>
              <a:pPr>
                <a:buFont typeface="Arial"/>
                <a:buChar char="•"/>
              </a:pPr>
              <a:r>
                <a:rPr lang="en-US" dirty="0" smtClean="0"/>
                <a:t> link structure</a:t>
              </a:r>
            </a:p>
            <a:p>
              <a:pPr>
                <a:buFont typeface="Arial"/>
                <a:buChar char="•"/>
              </a:pPr>
              <a:r>
                <a:rPr lang="en-US" dirty="0" smtClean="0"/>
                <a:t> spam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810000" y="3124200"/>
              <a:ext cx="245451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Font typeface="Arial"/>
                <a:buChar char="•"/>
              </a:pPr>
              <a:r>
                <a:rPr lang="en-US" dirty="0" smtClean="0"/>
                <a:t> query language</a:t>
              </a:r>
            </a:p>
            <a:p>
              <a:pPr>
                <a:buFont typeface="Arial"/>
                <a:buChar char="•"/>
              </a:pPr>
              <a:r>
                <a:rPr lang="en-US" dirty="0" smtClean="0"/>
                <a:t> user interface</a:t>
              </a:r>
            </a:p>
            <a:p>
              <a:pPr>
                <a:buFont typeface="Arial"/>
                <a:buChar char="•"/>
              </a:pPr>
              <a:r>
                <a:rPr lang="en-US" dirty="0" smtClean="0"/>
                <a:t> features/pre-processing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775675" y="4655403"/>
              <a:ext cx="2454518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Font typeface="Arial"/>
                <a:buChar char="•"/>
              </a:pPr>
              <a:r>
                <a:rPr lang="en-US" dirty="0" smtClean="0"/>
                <a:t> query language</a:t>
              </a:r>
            </a:p>
            <a:p>
              <a:pPr>
                <a:buFont typeface="Arial"/>
                <a:buChar char="•"/>
              </a:pPr>
              <a:r>
                <a:rPr lang="en-US" dirty="0" smtClean="0"/>
                <a:t> user interface</a:t>
              </a:r>
            </a:p>
            <a:p>
              <a:pPr>
                <a:buFont typeface="Arial"/>
                <a:buChar char="•"/>
              </a:pPr>
              <a:r>
                <a:rPr lang="en-US" dirty="0" smtClean="0"/>
                <a:t> features/pre-processing</a:t>
              </a:r>
            </a:p>
            <a:p>
              <a:pPr>
                <a:buFont typeface="Arial"/>
                <a:buChar char="•"/>
              </a:pPr>
              <a:r>
                <a:rPr lang="en-US" dirty="0" smtClean="0"/>
                <a:t> ambiguity of pictures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6692825" y="1029773"/>
            <a:ext cx="1846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6629400" y="914400"/>
            <a:ext cx="22804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other dimensions?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What’s in a document?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1981200"/>
          </a:xfrm>
        </p:spPr>
        <p:txBody>
          <a:bodyPr/>
          <a:lstStyle/>
          <a:p>
            <a:r>
              <a:rPr lang="en-US" sz="2200"/>
              <a:t>I give you a file I downloaded</a:t>
            </a:r>
          </a:p>
          <a:p>
            <a:r>
              <a:rPr lang="en-US" sz="2200"/>
              <a:t>You know it has text in it</a:t>
            </a:r>
          </a:p>
          <a:p>
            <a:r>
              <a:rPr lang="en-US" sz="2200"/>
              <a:t>What are the challenges in determining what characters are in the document?</a:t>
            </a:r>
          </a:p>
          <a:p>
            <a:pPr lvl="1"/>
            <a:r>
              <a:rPr lang="en-US" sz="2000">
                <a:ea typeface="ＭＳ Ｐゴシック" pitchFamily="-110" charset="-128"/>
              </a:rPr>
              <a:t>File format:</a:t>
            </a:r>
          </a:p>
        </p:txBody>
      </p:sp>
      <p:pic>
        <p:nvPicPr>
          <p:cNvPr id="120836" name="Picture 4" descr="google-filetyp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276600"/>
            <a:ext cx="5029200" cy="2916238"/>
          </a:xfrm>
          <a:prstGeom prst="rect">
            <a:avLst/>
          </a:prstGeom>
          <a:noFill/>
        </p:spPr>
      </p:pic>
      <p:sp>
        <p:nvSpPr>
          <p:cNvPr id="120837" name="Rectangle 5"/>
          <p:cNvSpPr>
            <a:spLocks noChangeArrowheads="1"/>
          </p:cNvSpPr>
          <p:nvPr/>
        </p:nvSpPr>
        <p:spPr bwMode="auto">
          <a:xfrm>
            <a:off x="4724400" y="5943600"/>
            <a:ext cx="37496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>
                <a:ea typeface="ＭＳ Ｐゴシック" pitchFamily="-110" charset="-128"/>
                <a:cs typeface="ＭＳ Ｐゴシック" pitchFamily="-110" charset="-128"/>
              </a:rPr>
              <a:t>http://www.google.com/help/faq_filetypes.html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010400" y="4572000"/>
            <a:ext cx="1196975" cy="406400"/>
            <a:chOff x="399" y="1488"/>
            <a:chExt cx="849" cy="288"/>
          </a:xfrm>
        </p:grpSpPr>
        <p:pic>
          <p:nvPicPr>
            <p:cNvPr id="120839" name="Picture 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99" y="1488"/>
              <a:ext cx="225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120840" name="Picture 6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43" y="1536"/>
              <a:ext cx="225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120841" name="Picture 7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735" y="1584"/>
              <a:ext cx="225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120842" name="Picture 8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927" y="1536"/>
              <a:ext cx="225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120843" name="Picture 9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1068" y="1488"/>
              <a:ext cx="180" cy="18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document?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371600"/>
            <a:ext cx="3812596" cy="4191000"/>
          </a:xfrm>
          <a:prstGeom prst="rect">
            <a:avLst/>
          </a:prstGeom>
        </p:spPr>
      </p:pic>
      <p:pic>
        <p:nvPicPr>
          <p:cNvPr id="8" name="Picture 7" descr="google_Washington_Post_5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1524000"/>
            <a:ext cx="2286000" cy="415574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 Images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1"/>
            <a:ext cx="8229600" cy="3733800"/>
          </a:xfrm>
        </p:spPr>
        <p:txBody>
          <a:bodyPr/>
          <a:lstStyle/>
          <a:p>
            <a:r>
              <a:rPr lang="en-US" dirty="0" smtClean="0"/>
              <a:t>A document image is a document that is represented as an image, rather than some predefined format</a:t>
            </a:r>
          </a:p>
          <a:p>
            <a:r>
              <a:rPr lang="en-US" dirty="0" smtClean="0"/>
              <a:t>Like normal images, contain </a:t>
            </a:r>
            <a:r>
              <a:rPr lang="en-US" dirty="0"/>
              <a:t>p</a:t>
            </a:r>
            <a:r>
              <a:rPr lang="en-US" dirty="0" smtClean="0"/>
              <a:t>ixels </a:t>
            </a:r>
          </a:p>
          <a:p>
            <a:pPr lvl="1"/>
            <a:r>
              <a:rPr lang="en-US" dirty="0" smtClean="0"/>
              <a:t>often binary-valued (black, white)</a:t>
            </a:r>
          </a:p>
          <a:p>
            <a:pPr lvl="1"/>
            <a:r>
              <a:rPr lang="en-US" dirty="0" smtClean="0"/>
              <a:t>But </a:t>
            </a:r>
            <a:r>
              <a:rPr lang="en-US" dirty="0" err="1" smtClean="0"/>
              <a:t>greyscale</a:t>
            </a:r>
            <a:r>
              <a:rPr lang="en-US" dirty="0" smtClean="0"/>
              <a:t> or color sometimes</a:t>
            </a:r>
          </a:p>
          <a:p>
            <a:r>
              <a:rPr lang="en-US" dirty="0" smtClean="0"/>
              <a:t>300 dots per inch (dpi) gives the best results</a:t>
            </a:r>
          </a:p>
          <a:p>
            <a:pPr lvl="1"/>
            <a:r>
              <a:rPr lang="en-US" dirty="0" smtClean="0"/>
              <a:t>But images are quite large (1 MB per page)</a:t>
            </a:r>
          </a:p>
          <a:p>
            <a:pPr lvl="1"/>
            <a:r>
              <a:rPr lang="en-US" dirty="0" smtClean="0"/>
              <a:t>Faxes are normally 72 dpi</a:t>
            </a:r>
          </a:p>
          <a:p>
            <a:r>
              <a:rPr lang="en-US" dirty="0" smtClean="0"/>
              <a:t>Usually stored in TIFF or PDF format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47800" y="5181600"/>
            <a:ext cx="6365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Want to be able to process them like text files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 of document images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89037"/>
            <a:ext cx="8229600" cy="4906963"/>
          </a:xfrm>
        </p:spPr>
        <p:txBody>
          <a:bodyPr/>
          <a:lstStyle/>
          <a:p>
            <a:r>
              <a:rPr lang="en-US" dirty="0" smtClean="0"/>
              <a:t>Web</a:t>
            </a:r>
          </a:p>
          <a:p>
            <a:pPr lvl="1"/>
            <a:r>
              <a:rPr lang="en-US" dirty="0" smtClean="0"/>
              <a:t>http://</a:t>
            </a:r>
            <a:r>
              <a:rPr lang="en-US" dirty="0" err="1" smtClean="0"/>
              <a:t>dli.iiit.ac.in</a:t>
            </a:r>
            <a:r>
              <a:rPr lang="en-US" dirty="0" smtClean="0"/>
              <a:t>/</a:t>
            </a:r>
          </a:p>
          <a:p>
            <a:pPr lvl="1"/>
            <a:r>
              <a:rPr lang="en-US" dirty="0" smtClean="0"/>
              <a:t>Arabic news stories are often GIF images</a:t>
            </a:r>
          </a:p>
          <a:p>
            <a:pPr lvl="1"/>
            <a:r>
              <a:rPr lang="en-US" dirty="0" smtClean="0"/>
              <a:t>Google Books, Project Gutenberg (though these are a bit different)</a:t>
            </a:r>
          </a:p>
          <a:p>
            <a:r>
              <a:rPr lang="en-US" dirty="0" smtClean="0"/>
              <a:t>Library archives</a:t>
            </a:r>
          </a:p>
          <a:p>
            <a:r>
              <a:rPr lang="en-US" dirty="0" smtClean="0"/>
              <a:t>Other</a:t>
            </a:r>
          </a:p>
          <a:p>
            <a:pPr lvl="1"/>
            <a:r>
              <a:rPr lang="en-US" dirty="0" smtClean="0"/>
              <a:t>Tobacco Litigation Documents</a:t>
            </a:r>
          </a:p>
          <a:p>
            <a:pPr lvl="2"/>
            <a:r>
              <a:rPr lang="en-US" dirty="0" smtClean="0"/>
              <a:t>49 million page images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4876800" y="3124200"/>
            <a:ext cx="3810000" cy="3276600"/>
            <a:chOff x="240" y="192"/>
            <a:chExt cx="4408" cy="3792"/>
          </a:xfrm>
        </p:grpSpPr>
        <p:graphicFrame>
          <p:nvGraphicFramePr>
            <p:cNvPr id="5" name="Object 5"/>
            <p:cNvGraphicFramePr>
              <a:graphicFrameLocks noChangeAspect="1"/>
            </p:cNvGraphicFramePr>
            <p:nvPr/>
          </p:nvGraphicFramePr>
          <p:xfrm>
            <a:off x="488" y="1487"/>
            <a:ext cx="465" cy="672"/>
          </p:xfrm>
          <a:graphic>
            <a:graphicData uri="http://schemas.openxmlformats.org/presentationml/2006/ole">
              <p:oleObj spid="_x0000_s379906" name="Clip" r:id="rId3" imgW="2353680" imgH="3396960" progId="">
                <p:embed/>
              </p:oleObj>
            </a:graphicData>
          </a:graphic>
        </p:graphicFrame>
        <p:graphicFrame>
          <p:nvGraphicFramePr>
            <p:cNvPr id="6" name="Object 6"/>
            <p:cNvGraphicFramePr>
              <a:graphicFrameLocks noChangeAspect="1"/>
            </p:cNvGraphicFramePr>
            <p:nvPr/>
          </p:nvGraphicFramePr>
          <p:xfrm>
            <a:off x="240" y="672"/>
            <a:ext cx="960" cy="614"/>
          </p:xfrm>
          <a:graphic>
            <a:graphicData uri="http://schemas.openxmlformats.org/presentationml/2006/ole">
              <p:oleObj spid="_x0000_s379907" name="Clip" r:id="rId4" imgW="4868640" imgH="3115800" progId="">
                <p:embed/>
              </p:oleObj>
            </a:graphicData>
          </a:graphic>
        </p:graphicFrame>
        <p:graphicFrame>
          <p:nvGraphicFramePr>
            <p:cNvPr id="7" name="Object 7"/>
            <p:cNvGraphicFramePr>
              <a:graphicFrameLocks noChangeAspect="1"/>
            </p:cNvGraphicFramePr>
            <p:nvPr/>
          </p:nvGraphicFramePr>
          <p:xfrm>
            <a:off x="480" y="2880"/>
            <a:ext cx="816" cy="666"/>
          </p:xfrm>
          <a:graphic>
            <a:graphicData uri="http://schemas.openxmlformats.org/presentationml/2006/ole">
              <p:oleObj spid="_x0000_s379908" name="Clip" r:id="rId5" imgW="2266200" imgH="1849320" progId="">
                <p:embed/>
              </p:oleObj>
            </a:graphicData>
          </a:graphic>
        </p:graphicFrame>
        <p:graphicFrame>
          <p:nvGraphicFramePr>
            <p:cNvPr id="8" name="Object 8"/>
            <p:cNvGraphicFramePr>
              <a:graphicFrameLocks noChangeAspect="1"/>
            </p:cNvGraphicFramePr>
            <p:nvPr/>
          </p:nvGraphicFramePr>
          <p:xfrm>
            <a:off x="1440" y="3552"/>
            <a:ext cx="773" cy="432"/>
          </p:xfrm>
          <a:graphic>
            <a:graphicData uri="http://schemas.openxmlformats.org/presentationml/2006/ole">
              <p:oleObj spid="_x0000_s379909" name="Clip" r:id="rId6" imgW="1228320" imgH="686520" progId="">
                <p:embed/>
              </p:oleObj>
            </a:graphicData>
          </a:graphic>
        </p:graphicFrame>
        <p:graphicFrame>
          <p:nvGraphicFramePr>
            <p:cNvPr id="9" name="Object 9"/>
            <p:cNvGraphicFramePr>
              <a:graphicFrameLocks noChangeAspect="1"/>
            </p:cNvGraphicFramePr>
            <p:nvPr/>
          </p:nvGraphicFramePr>
          <p:xfrm>
            <a:off x="394" y="2360"/>
            <a:ext cx="652" cy="318"/>
          </p:xfrm>
          <a:graphic>
            <a:graphicData uri="http://schemas.openxmlformats.org/presentationml/2006/ole">
              <p:oleObj spid="_x0000_s379910" name="Clip" r:id="rId7" imgW="1035720" imgH="504720" progId="">
                <p:embed/>
              </p:oleObj>
            </a:graphicData>
          </a:graphic>
        </p:graphicFrame>
        <p:graphicFrame>
          <p:nvGraphicFramePr>
            <p:cNvPr id="10" name="Object 10"/>
            <p:cNvGraphicFramePr>
              <a:graphicFrameLocks noChangeAspect="1"/>
            </p:cNvGraphicFramePr>
            <p:nvPr/>
          </p:nvGraphicFramePr>
          <p:xfrm>
            <a:off x="1371" y="192"/>
            <a:ext cx="912" cy="526"/>
          </p:xfrm>
          <a:graphic>
            <a:graphicData uri="http://schemas.openxmlformats.org/presentationml/2006/ole">
              <p:oleObj spid="_x0000_s379911" name="Clip" r:id="rId8" imgW="2026800" imgH="1171080" progId="">
                <p:embed/>
              </p:oleObj>
            </a:graphicData>
          </a:graphic>
        </p:graphicFrame>
        <p:graphicFrame>
          <p:nvGraphicFramePr>
            <p:cNvPr id="11" name="Object 11"/>
            <p:cNvGraphicFramePr>
              <a:graphicFrameLocks noChangeAspect="1"/>
            </p:cNvGraphicFramePr>
            <p:nvPr/>
          </p:nvGraphicFramePr>
          <p:xfrm>
            <a:off x="3612" y="2208"/>
            <a:ext cx="1036" cy="818"/>
          </p:xfrm>
          <a:graphic>
            <a:graphicData uri="http://schemas.openxmlformats.org/presentationml/2006/ole">
              <p:oleObj spid="_x0000_s379912" name="Clip" r:id="rId9" imgW="5614560" imgH="2750760" progId="">
                <p:embed/>
              </p:oleObj>
            </a:graphicData>
          </a:graphic>
        </p:graphicFrame>
        <p:cxnSp>
          <p:nvCxnSpPr>
            <p:cNvPr id="12" name="AutoShape 12"/>
            <p:cNvCxnSpPr>
              <a:cxnSpLocks noChangeShapeType="1"/>
            </p:cNvCxnSpPr>
            <p:nvPr/>
          </p:nvCxnSpPr>
          <p:spPr bwMode="auto">
            <a:xfrm flipV="1">
              <a:off x="1488" y="2592"/>
              <a:ext cx="1776" cy="48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scene3d>
              <a:camera prst="legacyPerspectiveBottomRight">
                <a:rot lat="0" lon="21239999" rev="0"/>
              </a:camera>
              <a:lightRig rig="legacyHarsh3" dir="l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</p:cxnSp>
        <p:cxnSp>
          <p:nvCxnSpPr>
            <p:cNvPr id="13" name="AutoShape 13"/>
            <p:cNvCxnSpPr>
              <a:cxnSpLocks noChangeShapeType="1"/>
            </p:cNvCxnSpPr>
            <p:nvPr/>
          </p:nvCxnSpPr>
          <p:spPr bwMode="auto">
            <a:xfrm>
              <a:off x="1392" y="960"/>
              <a:ext cx="1872" cy="115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scene3d>
              <a:camera prst="legacyPerspectiveBottomRight">
                <a:rot lat="0" lon="21239999" rev="0"/>
              </a:camera>
              <a:lightRig rig="legacyHarsh3" dir="l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</p:cxnSp>
        <p:cxnSp>
          <p:nvCxnSpPr>
            <p:cNvPr id="14" name="AutoShape 14"/>
            <p:cNvCxnSpPr>
              <a:cxnSpLocks noChangeShapeType="1"/>
            </p:cNvCxnSpPr>
            <p:nvPr/>
          </p:nvCxnSpPr>
          <p:spPr bwMode="auto">
            <a:xfrm flipV="1">
              <a:off x="1248" y="2448"/>
              <a:ext cx="1920" cy="4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scene3d>
              <a:camera prst="legacyPerspectiveBottomRight">
                <a:rot lat="0" lon="21239999" rev="0"/>
              </a:camera>
              <a:lightRig rig="legacyHarsh3" dir="l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</p:cxnSp>
        <p:cxnSp>
          <p:nvCxnSpPr>
            <p:cNvPr id="15" name="AutoShape 15"/>
            <p:cNvCxnSpPr>
              <a:cxnSpLocks noChangeShapeType="1"/>
            </p:cNvCxnSpPr>
            <p:nvPr/>
          </p:nvCxnSpPr>
          <p:spPr bwMode="auto">
            <a:xfrm>
              <a:off x="1200" y="1824"/>
              <a:ext cx="1968" cy="43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scene3d>
              <a:camera prst="legacyPerspectiveBottomRight">
                <a:rot lat="0" lon="21239999" rev="0"/>
              </a:camera>
              <a:lightRig rig="legacyHarsh3" dir="l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</p:cxnSp>
        <p:cxnSp>
          <p:nvCxnSpPr>
            <p:cNvPr id="16" name="AutoShape 16"/>
            <p:cNvCxnSpPr>
              <a:cxnSpLocks noChangeShapeType="1"/>
            </p:cNvCxnSpPr>
            <p:nvPr/>
          </p:nvCxnSpPr>
          <p:spPr bwMode="auto">
            <a:xfrm>
              <a:off x="2208" y="912"/>
              <a:ext cx="1152" cy="100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scene3d>
              <a:camera prst="legacyPerspectiveBottomRight">
                <a:rot lat="0" lon="21239999" rev="0"/>
              </a:camera>
              <a:lightRig rig="legacyHarsh3" dir="l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</p:cxnSp>
        <p:cxnSp>
          <p:nvCxnSpPr>
            <p:cNvPr id="17" name="AutoShape 17"/>
            <p:cNvCxnSpPr>
              <a:cxnSpLocks noChangeShapeType="1"/>
            </p:cNvCxnSpPr>
            <p:nvPr/>
          </p:nvCxnSpPr>
          <p:spPr bwMode="auto">
            <a:xfrm flipV="1">
              <a:off x="2400" y="3072"/>
              <a:ext cx="960" cy="48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scene3d>
              <a:camera prst="legacyPerspectiveBottomRight">
                <a:rot lat="0" lon="21239999" rev="0"/>
              </a:camera>
              <a:lightRig rig="legacyHarsh3" dir="l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042" name="Picture 2" descr="ann-011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75" y="268288"/>
            <a:ext cx="1595438" cy="2066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43043" name="Picture 3" descr="image008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33788" y="265113"/>
            <a:ext cx="1597025" cy="2070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43044" name="Picture 4" descr="image003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19288" y="3390900"/>
            <a:ext cx="1597025" cy="2070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43045" name="Picture 5" descr="google_Financial_Times_0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50125" y="3114675"/>
            <a:ext cx="1595438" cy="25320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43046" name="Picture 6" descr="google_Forbes_Magazine_0"/>
          <p:cNvPicPr preferRelativeResize="0"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30625" y="3352800"/>
            <a:ext cx="1595438" cy="2133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43047" name="Picture 7" descr="google_Washington_Post_5"/>
          <p:cNvPicPr preferRelativeResize="0"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1125" y="2894013"/>
            <a:ext cx="1595438" cy="29003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43048" name="Picture 8" descr="CH01BIN"/>
          <p:cNvPicPr preferRelativeResize="0"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540375" y="3389313"/>
            <a:ext cx="1595438" cy="20732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43049" name="Picture 9" descr="dat60e00_2"/>
          <p:cNvPicPr preferRelativeResize="0"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825625" y="374650"/>
            <a:ext cx="1595438" cy="18875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43050" name="Picture 10" descr="encn0001"/>
          <p:cNvPicPr preferRelativeResize="0"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445125" y="146050"/>
            <a:ext cx="1595438" cy="2270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43051" name="Picture 11" descr="pb0001"/>
          <p:cNvPicPr preferRelativeResize="0"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254875" y="268288"/>
            <a:ext cx="1595438" cy="2066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8229600" cy="868363"/>
          </a:xfrm>
        </p:spPr>
        <p:txBody>
          <a:bodyPr/>
          <a:lstStyle/>
          <a:p>
            <a:r>
              <a:rPr lang="en-US" dirty="0"/>
              <a:t>Document Image </a:t>
            </a:r>
            <a:br>
              <a:rPr lang="en-US" dirty="0"/>
            </a:br>
            <a:r>
              <a:rPr lang="en-US" dirty="0"/>
              <a:t>Database</a:t>
            </a:r>
          </a:p>
        </p:txBody>
      </p:sp>
      <p:sp>
        <p:nvSpPr>
          <p:cNvPr id="3686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8382000" cy="3810000"/>
          </a:xfrm>
        </p:spPr>
        <p:txBody>
          <a:bodyPr/>
          <a:lstStyle/>
          <a:p>
            <a:r>
              <a:rPr lang="en-US" dirty="0"/>
              <a:t>Collection of scanned images</a:t>
            </a:r>
          </a:p>
          <a:p>
            <a:r>
              <a:rPr lang="en-US" dirty="0"/>
              <a:t>Need to be available for indexing and retrieval, abstracting, routing, editing, dissemination, </a:t>
            </a:r>
            <a:r>
              <a:rPr lang="en-US" dirty="0" smtClean="0"/>
              <a:t>interpretation</a:t>
            </a:r>
          </a:p>
          <a:p>
            <a:r>
              <a:rPr lang="en-US" dirty="0" smtClean="0"/>
              <a:t>NOTE: more needs than just searching!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36868" name="Group 1028"/>
          <p:cNvGrpSpPr>
            <a:grpSpLocks/>
          </p:cNvGrpSpPr>
          <p:nvPr/>
        </p:nvGrpSpPr>
        <p:grpSpPr bwMode="auto">
          <a:xfrm>
            <a:off x="304800" y="0"/>
            <a:ext cx="1417638" cy="1647825"/>
            <a:chOff x="1536" y="575"/>
            <a:chExt cx="893" cy="1038"/>
          </a:xfrm>
        </p:grpSpPr>
        <p:graphicFrame>
          <p:nvGraphicFramePr>
            <p:cNvPr id="36869" name="Object 1029"/>
            <p:cNvGraphicFramePr>
              <a:graphicFrameLocks noChangeAspect="1"/>
            </p:cNvGraphicFramePr>
            <p:nvPr/>
          </p:nvGraphicFramePr>
          <p:xfrm>
            <a:off x="1644" y="830"/>
            <a:ext cx="654" cy="598"/>
          </p:xfrm>
          <a:graphic>
            <a:graphicData uri="http://schemas.openxmlformats.org/presentationml/2006/ole">
              <p:oleObj spid="_x0000_s36869" name="Clip" r:id="rId4" imgW="830160" imgH="824760" progId="">
                <p:embed/>
              </p:oleObj>
            </a:graphicData>
          </a:graphic>
        </p:graphicFrame>
        <p:sp>
          <p:nvSpPr>
            <p:cNvPr id="36870" name="Text Box 1030"/>
            <p:cNvSpPr txBox="1">
              <a:spLocks noChangeArrowheads="1"/>
            </p:cNvSpPr>
            <p:nvPr/>
          </p:nvSpPr>
          <p:spPr bwMode="auto">
            <a:xfrm rot="18000000">
              <a:off x="1223" y="888"/>
              <a:ext cx="769" cy="14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lIns="92075" tIns="46038" rIns="92075" bIns="46038">
              <a:prstTxWarp prst="textNoShape">
                <a:avLst/>
              </a:prstTxWarp>
              <a:flatTx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1200" b="1">
                  <a:solidFill>
                    <a:srgbClr val="0066FF"/>
                  </a:solidFill>
                  <a:effectLst/>
                </a:rPr>
                <a:t>DOCUMENT</a:t>
              </a:r>
            </a:p>
          </p:txBody>
        </p:sp>
        <p:sp>
          <p:nvSpPr>
            <p:cNvPr id="36871" name="Text Box 1031"/>
            <p:cNvSpPr txBox="1">
              <a:spLocks noChangeArrowheads="1"/>
            </p:cNvSpPr>
            <p:nvPr/>
          </p:nvSpPr>
          <p:spPr bwMode="auto">
            <a:xfrm rot="3600000">
              <a:off x="1973" y="888"/>
              <a:ext cx="73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  <a:flatTx/>
            </a:bodyPr>
            <a:lstStyle/>
            <a:p>
              <a:pPr algn="ctr" eaLnBrk="0" hangingPunct="0"/>
              <a:r>
                <a:rPr lang="en-US" sz="1200" b="1">
                  <a:solidFill>
                    <a:srgbClr val="0066FF"/>
                  </a:solidFill>
                  <a:effectLst/>
                </a:rPr>
                <a:t>DATABASE</a:t>
              </a:r>
            </a:p>
          </p:txBody>
        </p:sp>
        <p:sp>
          <p:nvSpPr>
            <p:cNvPr id="36872" name="Text Box 1032"/>
            <p:cNvSpPr txBox="1">
              <a:spLocks noChangeArrowheads="1"/>
            </p:cNvSpPr>
            <p:nvPr/>
          </p:nvSpPr>
          <p:spPr bwMode="auto">
            <a:xfrm>
              <a:off x="1728" y="1440"/>
              <a:ext cx="483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  <a:flatTx/>
            </a:bodyPr>
            <a:lstStyle/>
            <a:p>
              <a:pPr algn="ctr" eaLnBrk="0" hangingPunct="0"/>
              <a:r>
                <a:rPr lang="en-US" sz="1200" b="1">
                  <a:solidFill>
                    <a:srgbClr val="0066FF"/>
                  </a:solidFill>
                  <a:effectLst/>
                </a:rPr>
                <a:t>IMAGE</a:t>
              </a:r>
            </a:p>
          </p:txBody>
        </p:sp>
      </p:grpSp>
      <p:grpSp>
        <p:nvGrpSpPr>
          <p:cNvPr id="36914" name="Group 1074"/>
          <p:cNvGrpSpPr>
            <a:grpSpLocks/>
          </p:cNvGrpSpPr>
          <p:nvPr/>
        </p:nvGrpSpPr>
        <p:grpSpPr bwMode="auto">
          <a:xfrm>
            <a:off x="533400" y="3429000"/>
            <a:ext cx="7962900" cy="1865313"/>
            <a:chOff x="336" y="2688"/>
            <a:chExt cx="5016" cy="1175"/>
          </a:xfrm>
        </p:grpSpPr>
        <p:grpSp>
          <p:nvGrpSpPr>
            <p:cNvPr id="36896" name="Group 1056"/>
            <p:cNvGrpSpPr>
              <a:grpSpLocks/>
            </p:cNvGrpSpPr>
            <p:nvPr/>
          </p:nvGrpSpPr>
          <p:grpSpPr bwMode="auto">
            <a:xfrm>
              <a:off x="336" y="2807"/>
              <a:ext cx="1296" cy="1056"/>
              <a:chOff x="384" y="2112"/>
              <a:chExt cx="1877" cy="1680"/>
            </a:xfrm>
          </p:grpSpPr>
          <p:graphicFrame>
            <p:nvGraphicFramePr>
              <p:cNvPr id="36885" name="Object 1045"/>
              <p:cNvGraphicFramePr>
                <a:graphicFrameLocks noChangeAspect="1"/>
              </p:cNvGraphicFramePr>
              <p:nvPr/>
            </p:nvGraphicFramePr>
            <p:xfrm>
              <a:off x="1680" y="3120"/>
              <a:ext cx="465" cy="672"/>
            </p:xfrm>
            <a:graphic>
              <a:graphicData uri="http://schemas.openxmlformats.org/presentationml/2006/ole">
                <p:oleObj spid="_x0000_s36885" name="Clip" r:id="rId5" imgW="2353680" imgH="3396960" progId="">
                  <p:embed/>
                </p:oleObj>
              </a:graphicData>
            </a:graphic>
          </p:graphicFrame>
          <p:graphicFrame>
            <p:nvGraphicFramePr>
              <p:cNvPr id="36886" name="Object 1046"/>
              <p:cNvGraphicFramePr>
                <a:graphicFrameLocks noChangeAspect="1"/>
              </p:cNvGraphicFramePr>
              <p:nvPr/>
            </p:nvGraphicFramePr>
            <p:xfrm>
              <a:off x="384" y="2976"/>
              <a:ext cx="960" cy="614"/>
            </p:xfrm>
            <a:graphic>
              <a:graphicData uri="http://schemas.openxmlformats.org/presentationml/2006/ole">
                <p:oleObj spid="_x0000_s36886" name="Clip" r:id="rId6" imgW="4868640" imgH="3115800" progId="">
                  <p:embed/>
                </p:oleObj>
              </a:graphicData>
            </a:graphic>
          </p:graphicFrame>
          <p:graphicFrame>
            <p:nvGraphicFramePr>
              <p:cNvPr id="36887" name="Object 1047"/>
              <p:cNvGraphicFramePr>
                <a:graphicFrameLocks noChangeAspect="1"/>
              </p:cNvGraphicFramePr>
              <p:nvPr/>
            </p:nvGraphicFramePr>
            <p:xfrm>
              <a:off x="1488" y="2112"/>
              <a:ext cx="773" cy="432"/>
            </p:xfrm>
            <a:graphic>
              <a:graphicData uri="http://schemas.openxmlformats.org/presentationml/2006/ole">
                <p:oleObj spid="_x0000_s36887" name="Clip" r:id="rId7" imgW="1228320" imgH="686520" progId="">
                  <p:embed/>
                </p:oleObj>
              </a:graphicData>
            </a:graphic>
          </p:graphicFrame>
          <p:graphicFrame>
            <p:nvGraphicFramePr>
              <p:cNvPr id="36888" name="Object 1048"/>
              <p:cNvGraphicFramePr>
                <a:graphicFrameLocks noChangeAspect="1"/>
              </p:cNvGraphicFramePr>
              <p:nvPr/>
            </p:nvGraphicFramePr>
            <p:xfrm>
              <a:off x="1584" y="2640"/>
              <a:ext cx="652" cy="318"/>
            </p:xfrm>
            <a:graphic>
              <a:graphicData uri="http://schemas.openxmlformats.org/presentationml/2006/ole">
                <p:oleObj spid="_x0000_s36888" name="Clip" r:id="rId8" imgW="1035720" imgH="504720" progId="">
                  <p:embed/>
                </p:oleObj>
              </a:graphicData>
            </a:graphic>
          </p:graphicFrame>
          <p:graphicFrame>
            <p:nvGraphicFramePr>
              <p:cNvPr id="36889" name="Object 1049"/>
              <p:cNvGraphicFramePr>
                <a:graphicFrameLocks noChangeAspect="1"/>
              </p:cNvGraphicFramePr>
              <p:nvPr/>
            </p:nvGraphicFramePr>
            <p:xfrm>
              <a:off x="432" y="2304"/>
              <a:ext cx="912" cy="526"/>
            </p:xfrm>
            <a:graphic>
              <a:graphicData uri="http://schemas.openxmlformats.org/presentationml/2006/ole">
                <p:oleObj spid="_x0000_s36889" name="Clip" r:id="rId9" imgW="2026800" imgH="1171080" progId="">
                  <p:embed/>
                </p:oleObj>
              </a:graphicData>
            </a:graphic>
          </p:graphicFrame>
        </p:grpSp>
        <p:grpSp>
          <p:nvGrpSpPr>
            <p:cNvPr id="36894" name="Group 1054"/>
            <p:cNvGrpSpPr>
              <a:grpSpLocks/>
            </p:cNvGrpSpPr>
            <p:nvPr/>
          </p:nvGrpSpPr>
          <p:grpSpPr bwMode="auto">
            <a:xfrm>
              <a:off x="1728" y="3024"/>
              <a:ext cx="1728" cy="576"/>
              <a:chOff x="2400" y="2688"/>
              <a:chExt cx="2733" cy="869"/>
            </a:xfrm>
          </p:grpSpPr>
          <p:graphicFrame>
            <p:nvGraphicFramePr>
              <p:cNvPr id="36878" name="Object 1038"/>
              <p:cNvGraphicFramePr>
                <a:graphicFrameLocks noChangeAspect="1"/>
              </p:cNvGraphicFramePr>
              <p:nvPr/>
            </p:nvGraphicFramePr>
            <p:xfrm>
              <a:off x="2976" y="2784"/>
              <a:ext cx="768" cy="623"/>
            </p:xfrm>
            <a:graphic>
              <a:graphicData uri="http://schemas.openxmlformats.org/presentationml/2006/ole">
                <p:oleObj spid="_x0000_s36878" name="Clip" r:id="rId10" imgW="4122720" imgH="3344400" progId="">
                  <p:embed/>
                </p:oleObj>
              </a:graphicData>
            </a:graphic>
          </p:graphicFrame>
          <p:graphicFrame>
            <p:nvGraphicFramePr>
              <p:cNvPr id="36891" name="Object 1051"/>
              <p:cNvGraphicFramePr>
                <a:graphicFrameLocks noChangeAspect="1"/>
              </p:cNvGraphicFramePr>
              <p:nvPr/>
            </p:nvGraphicFramePr>
            <p:xfrm>
              <a:off x="4512" y="2688"/>
              <a:ext cx="621" cy="869"/>
            </p:xfrm>
            <a:graphic>
              <a:graphicData uri="http://schemas.openxmlformats.org/presentationml/2006/ole">
                <p:oleObj spid="_x0000_s36891" name="Clip" r:id="rId11" imgW="2734920" imgH="3825360" progId="">
                  <p:embed/>
                </p:oleObj>
              </a:graphicData>
            </a:graphic>
          </p:graphicFrame>
          <p:sp>
            <p:nvSpPr>
              <p:cNvPr id="36892" name="Line 1052"/>
              <p:cNvSpPr>
                <a:spLocks noChangeShapeType="1"/>
              </p:cNvSpPr>
              <p:nvPr/>
            </p:nvSpPr>
            <p:spPr bwMode="auto">
              <a:xfrm>
                <a:off x="2400" y="3072"/>
                <a:ext cx="432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scene3d>
                <a:camera prst="legacyPerspectiveBottomRight">
                  <a:rot lat="0" lon="21239999" rev="0"/>
                </a:camera>
                <a:lightRig rig="legacyHarsh3" dir="l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C0C0C0"/>
                </a:extrusionClr>
              </a:sp3d>
            </p:spPr>
            <p:txBody>
              <a:bodyPr wrap="none" anchor="ctr">
                <a:prstTxWarp prst="textNoShape">
                  <a:avLst/>
                </a:prstTxWarp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6893" name="Line 1053"/>
              <p:cNvSpPr>
                <a:spLocks noChangeShapeType="1"/>
              </p:cNvSpPr>
              <p:nvPr/>
            </p:nvSpPr>
            <p:spPr bwMode="auto">
              <a:xfrm>
                <a:off x="3840" y="3072"/>
                <a:ext cx="432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scene3d>
                <a:camera prst="legacyPerspectiveBottomRight">
                  <a:rot lat="0" lon="21239999" rev="0"/>
                </a:camera>
                <a:lightRig rig="legacyHarsh3" dir="l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C0C0C0"/>
                </a:extrusionClr>
              </a:sp3d>
            </p:spPr>
            <p:txBody>
              <a:bodyPr wrap="none" anchor="ctr">
                <a:prstTxWarp prst="textNoShape">
                  <a:avLst/>
                </a:prstTxWarp>
                <a:flatTx/>
              </a:bodyPr>
              <a:lstStyle/>
              <a:p>
                <a:endParaRPr lang="en-US"/>
              </a:p>
            </p:txBody>
          </p:sp>
        </p:grpSp>
        <p:grpSp>
          <p:nvGrpSpPr>
            <p:cNvPr id="36903" name="Group 1063"/>
            <p:cNvGrpSpPr>
              <a:grpSpLocks/>
            </p:cNvGrpSpPr>
            <p:nvPr/>
          </p:nvGrpSpPr>
          <p:grpSpPr bwMode="auto">
            <a:xfrm>
              <a:off x="4032" y="2688"/>
              <a:ext cx="1320" cy="1101"/>
              <a:chOff x="3936" y="2688"/>
              <a:chExt cx="1320" cy="1101"/>
            </a:xfrm>
          </p:grpSpPr>
          <p:graphicFrame>
            <p:nvGraphicFramePr>
              <p:cNvPr id="36895" name="Object 1055"/>
              <p:cNvGraphicFramePr>
                <a:graphicFrameLocks noChangeAspect="1"/>
              </p:cNvGraphicFramePr>
              <p:nvPr/>
            </p:nvGraphicFramePr>
            <p:xfrm>
              <a:off x="3936" y="2688"/>
              <a:ext cx="744" cy="525"/>
            </p:xfrm>
            <a:graphic>
              <a:graphicData uri="http://schemas.openxmlformats.org/presentationml/2006/ole">
                <p:oleObj spid="_x0000_s36895" name="Clip" r:id="rId12" imgW="3885840" imgH="2742840" progId="">
                  <p:embed/>
                </p:oleObj>
              </a:graphicData>
            </a:graphic>
          </p:graphicFrame>
          <p:graphicFrame>
            <p:nvGraphicFramePr>
              <p:cNvPr id="36897" name="Object 1057"/>
              <p:cNvGraphicFramePr>
                <a:graphicFrameLocks noChangeAspect="1"/>
              </p:cNvGraphicFramePr>
              <p:nvPr/>
            </p:nvGraphicFramePr>
            <p:xfrm>
              <a:off x="4032" y="2784"/>
              <a:ext cx="744" cy="525"/>
            </p:xfrm>
            <a:graphic>
              <a:graphicData uri="http://schemas.openxmlformats.org/presentationml/2006/ole">
                <p:oleObj spid="_x0000_s36897" name="Clip" r:id="rId13" imgW="3885840" imgH="2742840" progId="">
                  <p:embed/>
                </p:oleObj>
              </a:graphicData>
            </a:graphic>
          </p:graphicFrame>
          <p:graphicFrame>
            <p:nvGraphicFramePr>
              <p:cNvPr id="36898" name="Object 1058"/>
              <p:cNvGraphicFramePr>
                <a:graphicFrameLocks noChangeAspect="1"/>
              </p:cNvGraphicFramePr>
              <p:nvPr/>
            </p:nvGraphicFramePr>
            <p:xfrm>
              <a:off x="4128" y="2880"/>
              <a:ext cx="744" cy="525"/>
            </p:xfrm>
            <a:graphic>
              <a:graphicData uri="http://schemas.openxmlformats.org/presentationml/2006/ole">
                <p:oleObj spid="_x0000_s36898" name="Clip" r:id="rId14" imgW="3885840" imgH="2742840" progId="">
                  <p:embed/>
                </p:oleObj>
              </a:graphicData>
            </a:graphic>
          </p:graphicFrame>
          <p:graphicFrame>
            <p:nvGraphicFramePr>
              <p:cNvPr id="36899" name="Object 1059"/>
              <p:cNvGraphicFramePr>
                <a:graphicFrameLocks noChangeAspect="1"/>
              </p:cNvGraphicFramePr>
              <p:nvPr/>
            </p:nvGraphicFramePr>
            <p:xfrm>
              <a:off x="4224" y="2976"/>
              <a:ext cx="744" cy="525"/>
            </p:xfrm>
            <a:graphic>
              <a:graphicData uri="http://schemas.openxmlformats.org/presentationml/2006/ole">
                <p:oleObj spid="_x0000_s36899" name="Clip" r:id="rId15" imgW="3885840" imgH="2742840" progId="">
                  <p:embed/>
                </p:oleObj>
              </a:graphicData>
            </a:graphic>
          </p:graphicFrame>
          <p:graphicFrame>
            <p:nvGraphicFramePr>
              <p:cNvPr id="36900" name="Object 1060"/>
              <p:cNvGraphicFramePr>
                <a:graphicFrameLocks noChangeAspect="1"/>
              </p:cNvGraphicFramePr>
              <p:nvPr/>
            </p:nvGraphicFramePr>
            <p:xfrm>
              <a:off x="4320" y="3072"/>
              <a:ext cx="744" cy="525"/>
            </p:xfrm>
            <a:graphic>
              <a:graphicData uri="http://schemas.openxmlformats.org/presentationml/2006/ole">
                <p:oleObj spid="_x0000_s36900" name="Clip" r:id="rId16" imgW="3885840" imgH="2742840" progId="">
                  <p:embed/>
                </p:oleObj>
              </a:graphicData>
            </a:graphic>
          </p:graphicFrame>
          <p:graphicFrame>
            <p:nvGraphicFramePr>
              <p:cNvPr id="36901" name="Object 1061"/>
              <p:cNvGraphicFramePr>
                <a:graphicFrameLocks noChangeAspect="1"/>
              </p:cNvGraphicFramePr>
              <p:nvPr/>
            </p:nvGraphicFramePr>
            <p:xfrm>
              <a:off x="4416" y="3168"/>
              <a:ext cx="744" cy="525"/>
            </p:xfrm>
            <a:graphic>
              <a:graphicData uri="http://schemas.openxmlformats.org/presentationml/2006/ole">
                <p:oleObj spid="_x0000_s36901" name="Clip" r:id="rId17" imgW="3885840" imgH="2742840" progId="">
                  <p:embed/>
                </p:oleObj>
              </a:graphicData>
            </a:graphic>
          </p:graphicFrame>
          <p:graphicFrame>
            <p:nvGraphicFramePr>
              <p:cNvPr id="36902" name="Object 1062"/>
              <p:cNvGraphicFramePr>
                <a:graphicFrameLocks noChangeAspect="1"/>
              </p:cNvGraphicFramePr>
              <p:nvPr/>
            </p:nvGraphicFramePr>
            <p:xfrm>
              <a:off x="4512" y="3264"/>
              <a:ext cx="744" cy="525"/>
            </p:xfrm>
            <a:graphic>
              <a:graphicData uri="http://schemas.openxmlformats.org/presentationml/2006/ole">
                <p:oleObj spid="_x0000_s36902" name="Clip" r:id="rId18" imgW="3885840" imgH="2742840" progId="">
                  <p:embed/>
                </p:oleObj>
              </a:graphicData>
            </a:graphic>
          </p:graphicFrame>
        </p:grpSp>
        <p:grpSp>
          <p:nvGrpSpPr>
            <p:cNvPr id="36913" name="Group 1073"/>
            <p:cNvGrpSpPr>
              <a:grpSpLocks/>
            </p:cNvGrpSpPr>
            <p:nvPr/>
          </p:nvGrpSpPr>
          <p:grpSpPr bwMode="auto">
            <a:xfrm>
              <a:off x="3504" y="3095"/>
              <a:ext cx="754" cy="480"/>
              <a:chOff x="3504" y="3216"/>
              <a:chExt cx="754" cy="480"/>
            </a:xfrm>
          </p:grpSpPr>
          <p:sp>
            <p:nvSpPr>
              <p:cNvPr id="36907" name="Line 1067"/>
              <p:cNvSpPr>
                <a:spLocks noChangeShapeType="1"/>
              </p:cNvSpPr>
              <p:nvPr/>
            </p:nvSpPr>
            <p:spPr bwMode="auto">
              <a:xfrm>
                <a:off x="3504" y="3216"/>
                <a:ext cx="274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scene3d>
                <a:camera prst="legacyPerspectiveBottomRight">
                  <a:rot lat="0" lon="21239999" rev="0"/>
                </a:camera>
                <a:lightRig rig="legacyHarsh3" dir="l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C0C0C0"/>
                </a:extrusionClr>
              </a:sp3d>
            </p:spPr>
            <p:txBody>
              <a:bodyPr wrap="none" anchor="ctr">
                <a:prstTxWarp prst="textNoShape">
                  <a:avLst/>
                </a:prstTxWarp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6908" name="Line 1068"/>
              <p:cNvSpPr>
                <a:spLocks noChangeShapeType="1"/>
              </p:cNvSpPr>
              <p:nvPr/>
            </p:nvSpPr>
            <p:spPr bwMode="auto">
              <a:xfrm>
                <a:off x="3600" y="3312"/>
                <a:ext cx="274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scene3d>
                <a:camera prst="legacyPerspectiveBottomRight">
                  <a:rot lat="0" lon="21239999" rev="0"/>
                </a:camera>
                <a:lightRig rig="legacyHarsh3" dir="l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C0C0C0"/>
                </a:extrusionClr>
              </a:sp3d>
            </p:spPr>
            <p:txBody>
              <a:bodyPr wrap="none" anchor="ctr">
                <a:prstTxWarp prst="textNoShape">
                  <a:avLst/>
                </a:prstTxWarp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6909" name="Line 1069"/>
              <p:cNvSpPr>
                <a:spLocks noChangeShapeType="1"/>
              </p:cNvSpPr>
              <p:nvPr/>
            </p:nvSpPr>
            <p:spPr bwMode="auto">
              <a:xfrm>
                <a:off x="3696" y="3408"/>
                <a:ext cx="274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scene3d>
                <a:camera prst="legacyPerspectiveBottomRight">
                  <a:rot lat="0" lon="21239999" rev="0"/>
                </a:camera>
                <a:lightRig rig="legacyHarsh3" dir="l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C0C0C0"/>
                </a:extrusionClr>
              </a:sp3d>
            </p:spPr>
            <p:txBody>
              <a:bodyPr wrap="none" anchor="ctr">
                <a:prstTxWarp prst="textNoShape">
                  <a:avLst/>
                </a:prstTxWarp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6910" name="Line 1070"/>
              <p:cNvSpPr>
                <a:spLocks noChangeShapeType="1"/>
              </p:cNvSpPr>
              <p:nvPr/>
            </p:nvSpPr>
            <p:spPr bwMode="auto">
              <a:xfrm>
                <a:off x="3792" y="3504"/>
                <a:ext cx="274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scene3d>
                <a:camera prst="legacyPerspectiveBottomRight">
                  <a:rot lat="0" lon="21239999" rev="0"/>
                </a:camera>
                <a:lightRig rig="legacyHarsh3" dir="l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C0C0C0"/>
                </a:extrusionClr>
              </a:sp3d>
            </p:spPr>
            <p:txBody>
              <a:bodyPr wrap="none" anchor="ctr">
                <a:prstTxWarp prst="textNoShape">
                  <a:avLst/>
                </a:prstTxWarp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6911" name="Line 1071"/>
              <p:cNvSpPr>
                <a:spLocks noChangeShapeType="1"/>
              </p:cNvSpPr>
              <p:nvPr/>
            </p:nvSpPr>
            <p:spPr bwMode="auto">
              <a:xfrm>
                <a:off x="3888" y="3600"/>
                <a:ext cx="274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scene3d>
                <a:camera prst="legacyPerspectiveBottomRight">
                  <a:rot lat="0" lon="21239999" rev="0"/>
                </a:camera>
                <a:lightRig rig="legacyHarsh3" dir="l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C0C0C0"/>
                </a:extrusionClr>
              </a:sp3d>
            </p:spPr>
            <p:txBody>
              <a:bodyPr wrap="none" anchor="ctr">
                <a:prstTxWarp prst="textNoShape">
                  <a:avLst/>
                </a:prstTxWarp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6912" name="Line 1072"/>
              <p:cNvSpPr>
                <a:spLocks noChangeShapeType="1"/>
              </p:cNvSpPr>
              <p:nvPr/>
            </p:nvSpPr>
            <p:spPr bwMode="auto">
              <a:xfrm>
                <a:off x="3984" y="3696"/>
                <a:ext cx="274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scene3d>
                <a:camera prst="legacyPerspectiveBottomRight">
                  <a:rot lat="0" lon="21239999" rev="0"/>
                </a:camera>
                <a:lightRig rig="legacyHarsh3" dir="l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C0C0C0"/>
                </a:extrusionClr>
              </a:sp3d>
            </p:spPr>
            <p:txBody>
              <a:bodyPr wrap="none" anchor="ctr">
                <a:prstTxWarp prst="textNoShape">
                  <a:avLst/>
                </a:prstTxWarp>
                <a:flatTx/>
              </a:bodyPr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2057400"/>
            <a:ext cx="65532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What are the challenges?</a:t>
            </a:r>
          </a:p>
          <a:p>
            <a:endParaRPr lang="en-US" sz="3600" dirty="0" smtClean="0">
              <a:solidFill>
                <a:srgbClr val="FF0000"/>
              </a:solidFill>
            </a:endParaRPr>
          </a:p>
          <a:p>
            <a:r>
              <a:rPr lang="en-US" sz="3600" dirty="0" smtClean="0">
                <a:solidFill>
                  <a:srgbClr val="FF0000"/>
                </a:solidFill>
              </a:rPr>
              <a:t>What are the sub-problems?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 images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06963"/>
          </a:xfrm>
        </p:spPr>
        <p:txBody>
          <a:bodyPr/>
          <a:lstStyle/>
          <a:p>
            <a:r>
              <a:rPr lang="en-US" sz="2800" dirty="0" smtClean="0"/>
              <a:t>So far, we’ve only been interested in documents as strings of text</a:t>
            </a:r>
          </a:p>
          <a:p>
            <a:r>
              <a:rPr lang="en-US" sz="2800" dirty="0" smtClean="0"/>
              <a:t>Document images introduce contain additional information</a:t>
            </a:r>
          </a:p>
          <a:p>
            <a:pPr lvl="1"/>
            <a:r>
              <a:rPr lang="en-US" sz="2400" dirty="0" smtClean="0"/>
              <a:t>embedded images</a:t>
            </a:r>
          </a:p>
          <a:p>
            <a:pPr lvl="1"/>
            <a:r>
              <a:rPr lang="en-US" sz="2400" dirty="0" smtClean="0"/>
              <a:t>formatting</a:t>
            </a:r>
          </a:p>
          <a:p>
            <a:pPr lvl="1"/>
            <a:r>
              <a:rPr lang="en-US" sz="2400" dirty="0" smtClean="0"/>
              <a:t>handwritten annotations</a:t>
            </a:r>
          </a:p>
          <a:p>
            <a:pPr lvl="1"/>
            <a:r>
              <a:rPr lang="en-US" sz="2400" dirty="0" smtClean="0"/>
              <a:t>figures/diagrams/tables</a:t>
            </a:r>
          </a:p>
          <a:p>
            <a:pPr lvl="1"/>
            <a:r>
              <a:rPr lang="en-US" sz="2400" dirty="0" smtClean="0"/>
              <a:t>classes of documents</a:t>
            </a:r>
          </a:p>
          <a:p>
            <a:pPr lvl="2"/>
            <a:r>
              <a:rPr lang="en-US" sz="2200" dirty="0" smtClean="0"/>
              <a:t>memo</a:t>
            </a:r>
          </a:p>
          <a:p>
            <a:pPr lvl="2"/>
            <a:r>
              <a:rPr lang="en-US" sz="2200" dirty="0" smtClean="0"/>
              <a:t>newspaper article</a:t>
            </a:r>
          </a:p>
          <a:p>
            <a:pPr lvl="2"/>
            <a:r>
              <a:rPr lang="en-US" sz="2200" dirty="0" smtClean="0"/>
              <a:t>book page</a:t>
            </a:r>
          </a:p>
          <a:p>
            <a:pPr lvl="1"/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They’re an image </a:t>
            </a:r>
            <a:r>
              <a:rPr lang="en-US" dirty="0" err="1" smtClean="0">
                <a:sym typeface="Wingdings"/>
              </a:rPr>
              <a:t></a:t>
            </a:r>
            <a:endParaRPr lang="en-US" dirty="0" smtClean="0">
              <a:sym typeface="Wingdings"/>
            </a:endParaRPr>
          </a:p>
          <a:p>
            <a:r>
              <a:rPr lang="en-US" dirty="0" smtClean="0">
                <a:sym typeface="Wingdings"/>
              </a:rPr>
              <a:t>Quality</a:t>
            </a:r>
          </a:p>
          <a:p>
            <a:pPr lvl="1"/>
            <a:r>
              <a:rPr lang="en-US" dirty="0" smtClean="0">
                <a:sym typeface="Wingdings"/>
              </a:rPr>
              <a:t>scan orientation</a:t>
            </a:r>
          </a:p>
          <a:p>
            <a:pPr lvl="1"/>
            <a:r>
              <a:rPr lang="en-US" dirty="0" smtClean="0">
                <a:sym typeface="Wingdings"/>
              </a:rPr>
              <a:t>noise</a:t>
            </a:r>
          </a:p>
          <a:p>
            <a:pPr lvl="1"/>
            <a:r>
              <a:rPr lang="en-US" dirty="0" smtClean="0">
                <a:sym typeface="Wingdings"/>
              </a:rPr>
              <a:t>contrast</a:t>
            </a:r>
          </a:p>
          <a:p>
            <a:r>
              <a:rPr lang="en-US" dirty="0" smtClean="0">
                <a:sym typeface="Wingdings"/>
              </a:rPr>
              <a:t>Hand-written text</a:t>
            </a:r>
          </a:p>
          <a:p>
            <a:r>
              <a:rPr lang="en-US" dirty="0" smtClean="0">
                <a:sym typeface="Wingdings"/>
              </a:rPr>
              <a:t>Hand-written diagrams</a:t>
            </a:r>
          </a:p>
          <a:p>
            <a:endParaRPr lang="en-US" dirty="0" smtClean="0">
              <a:sym typeface="Wingdings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Sub-problems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43000"/>
            <a:ext cx="8229600" cy="4906963"/>
          </a:xfrm>
        </p:spPr>
        <p:txBody>
          <a:bodyPr/>
          <a:lstStyle/>
          <a:p>
            <a:r>
              <a:rPr lang="en-US" sz="2000" dirty="0" smtClean="0"/>
              <a:t>Classification - what type of document image is this?</a:t>
            </a:r>
          </a:p>
          <a:p>
            <a:r>
              <a:rPr lang="en-US" sz="2000" dirty="0" smtClean="0"/>
              <a:t>Page segmentation</a:t>
            </a:r>
          </a:p>
          <a:p>
            <a:pPr lvl="1"/>
            <a:r>
              <a:rPr lang="en-US" sz="1800" dirty="0" smtClean="0"/>
              <a:t>structure</a:t>
            </a:r>
          </a:p>
          <a:p>
            <a:pPr lvl="1"/>
            <a:r>
              <a:rPr lang="en-US" sz="1800" dirty="0" smtClean="0"/>
              <a:t>identify images</a:t>
            </a:r>
          </a:p>
          <a:p>
            <a:pPr lvl="1"/>
            <a:r>
              <a:rPr lang="en-US" sz="1800" dirty="0" smtClean="0"/>
              <a:t>identify text</a:t>
            </a:r>
          </a:p>
          <a:p>
            <a:pPr lvl="1"/>
            <a:r>
              <a:rPr lang="en-US" sz="1800" dirty="0" smtClean="0"/>
              <a:t>identify handwritten text</a:t>
            </a:r>
          </a:p>
          <a:p>
            <a:pPr lvl="1"/>
            <a:r>
              <a:rPr lang="en-US" sz="1800" dirty="0" smtClean="0"/>
              <a:t>diagram identification</a:t>
            </a:r>
          </a:p>
          <a:p>
            <a:r>
              <a:rPr lang="en-US" sz="2000" dirty="0" smtClean="0"/>
              <a:t>Meta-data identification</a:t>
            </a:r>
          </a:p>
          <a:p>
            <a:pPr lvl="1"/>
            <a:r>
              <a:rPr lang="en-US" sz="1800" dirty="0" smtClean="0"/>
              <a:t>title, author</a:t>
            </a:r>
          </a:p>
          <a:p>
            <a:pPr lvl="1"/>
            <a:r>
              <a:rPr lang="en-US" sz="1800" dirty="0" smtClean="0"/>
              <a:t>language</a:t>
            </a:r>
          </a:p>
          <a:p>
            <a:r>
              <a:rPr lang="en-US" sz="2000" dirty="0" smtClean="0"/>
              <a:t>OCR</a:t>
            </a:r>
          </a:p>
          <a:p>
            <a:r>
              <a:rPr lang="en-US" sz="2000" dirty="0" smtClean="0"/>
              <a:t>Reading ordering</a:t>
            </a:r>
          </a:p>
          <a:p>
            <a:r>
              <a:rPr lang="en-US" sz="2000" dirty="0" smtClean="0"/>
              <a:t>Indexing</a:t>
            </a:r>
          </a:p>
          <a:p>
            <a:pPr lvl="1"/>
            <a:endParaRPr lang="en-US" sz="1800" dirty="0" smtClean="0"/>
          </a:p>
          <a:p>
            <a:pPr lvl="1"/>
            <a:endParaRPr 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we’ll discuss today…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Preprocessing issues</a:t>
            </a:r>
          </a:p>
          <a:p>
            <a:pPr lvl="1"/>
            <a:r>
              <a:rPr lang="en-US" sz="2400" dirty="0" smtClean="0"/>
              <a:t>Page Layer Segmentation</a:t>
            </a:r>
          </a:p>
          <a:p>
            <a:pPr lvl="1"/>
            <a:r>
              <a:rPr lang="en-US" sz="2400" dirty="0" smtClean="0"/>
              <a:t>OCR</a:t>
            </a:r>
          </a:p>
          <a:p>
            <a:pPr lvl="1"/>
            <a:r>
              <a:rPr lang="en-US" sz="2400" dirty="0" smtClean="0"/>
              <a:t>Reading order</a:t>
            </a:r>
          </a:p>
          <a:p>
            <a:r>
              <a:rPr lang="en-US" sz="2800" dirty="0" smtClean="0"/>
              <a:t>IR issues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Problem: Page </a:t>
            </a:r>
            <a:r>
              <a:rPr lang="en-US" sz="3600" dirty="0"/>
              <a:t>Layer Segmentation</a:t>
            </a:r>
          </a:p>
        </p:txBody>
      </p:sp>
      <p:pic>
        <p:nvPicPr>
          <p:cNvPr id="353283" name="Picture 3" descr="DocumentGenerati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1981200"/>
            <a:ext cx="6145349" cy="4419600"/>
          </a:xfrm>
          <a:prstGeom prst="rect">
            <a:avLst/>
          </a:prstGeom>
          <a:noFill/>
        </p:spPr>
      </p:pic>
      <p:sp>
        <p:nvSpPr>
          <p:cNvPr id="35328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33400" y="1219200"/>
            <a:ext cx="8382000" cy="762000"/>
          </a:xfrm>
          <a:noFill/>
          <a:ln/>
        </p:spPr>
        <p:txBody>
          <a:bodyPr/>
          <a:lstStyle/>
          <a:p>
            <a:r>
              <a:rPr lang="en-US" sz="2000" dirty="0" smtClean="0">
                <a:latin typeface="Times New Roman" pitchFamily="-110" charset="0"/>
              </a:rPr>
              <a:t>A </a:t>
            </a:r>
            <a:r>
              <a:rPr lang="en-US" sz="2000" dirty="0">
                <a:latin typeface="Times New Roman" pitchFamily="-110" charset="0"/>
              </a:rPr>
              <a:t>document </a:t>
            </a:r>
            <a:r>
              <a:rPr lang="en-US" sz="2000" dirty="0" smtClean="0">
                <a:latin typeface="Times New Roman" pitchFamily="-110" charset="0"/>
              </a:rPr>
              <a:t>consists of </a:t>
            </a:r>
            <a:r>
              <a:rPr lang="en-US" sz="2000" dirty="0">
                <a:latin typeface="Times New Roman" pitchFamily="-110" charset="0"/>
              </a:rPr>
              <a:t>many layers, such as handwriting, machine printed text, background patterns, tables, figures, noise,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68362"/>
          </a:xfrm>
        </p:spPr>
        <p:txBody>
          <a:bodyPr/>
          <a:lstStyle/>
          <a:p>
            <a:r>
              <a:rPr lang="en-US" sz="4000" dirty="0" smtClean="0"/>
              <a:t>Step 1 - segmentation</a:t>
            </a:r>
            <a:endParaRPr lang="en-US" sz="4000" dirty="0"/>
          </a:p>
        </p:txBody>
      </p:sp>
      <p:pic>
        <p:nvPicPr>
          <p:cNvPr id="4" name="Picture 4" descr="C:\School\cs291\presentation1\seg_orig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5600" y="2057400"/>
            <a:ext cx="2619375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3"/>
          <a:srcRect l="31241" t="25333" r="50906" b="46667"/>
          <a:stretch>
            <a:fillRect/>
          </a:stretch>
        </p:blipFill>
        <p:spPr bwMode="auto">
          <a:xfrm>
            <a:off x="0" y="1447800"/>
            <a:ext cx="3194050" cy="4191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pic>
        <p:nvPicPr>
          <p:cNvPr id="103427" name="Picture 3"/>
          <p:cNvPicPr>
            <a:picLocks noChangeAspect="1" noChangeArrowheads="1"/>
          </p:cNvPicPr>
          <p:nvPr/>
        </p:nvPicPr>
        <p:blipFill>
          <a:blip r:embed="rId3"/>
          <a:srcRect l="31241" t="54666" r="50906" b="18668"/>
          <a:stretch>
            <a:fillRect/>
          </a:stretch>
        </p:blipFill>
        <p:spPr bwMode="auto">
          <a:xfrm>
            <a:off x="6034088" y="1600200"/>
            <a:ext cx="3109912" cy="3886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pic>
        <p:nvPicPr>
          <p:cNvPr id="103428" name="Picture 4"/>
          <p:cNvPicPr>
            <a:picLocks noChangeAspect="1" noChangeArrowheads="1"/>
          </p:cNvPicPr>
          <p:nvPr/>
        </p:nvPicPr>
        <p:blipFill>
          <a:blip r:embed="rId3"/>
          <a:srcRect l="49092" t="25333" r="33055" b="46667"/>
          <a:stretch>
            <a:fillRect/>
          </a:stretch>
        </p:blipFill>
        <p:spPr bwMode="auto">
          <a:xfrm>
            <a:off x="2989263" y="1447800"/>
            <a:ext cx="31369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sp>
        <p:nvSpPr>
          <p:cNvPr id="10342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Segmentation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/>
          <p:cNvPicPr>
            <a:picLocks noChangeAspect="1" noChangeArrowheads="1"/>
          </p:cNvPicPr>
          <p:nvPr/>
        </p:nvPicPr>
        <p:blipFill>
          <a:blip r:embed="rId3"/>
          <a:srcRect l="67851" t="60667" r="14296" b="12666"/>
          <a:stretch>
            <a:fillRect/>
          </a:stretch>
        </p:blipFill>
        <p:spPr bwMode="auto">
          <a:xfrm>
            <a:off x="6156325" y="2057400"/>
            <a:ext cx="2987675" cy="3733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pic>
        <p:nvPicPr>
          <p:cNvPr id="104451" name="Picture 3"/>
          <p:cNvPicPr>
            <a:picLocks noChangeAspect="1" noChangeArrowheads="1"/>
          </p:cNvPicPr>
          <p:nvPr/>
        </p:nvPicPr>
        <p:blipFill>
          <a:blip r:embed="rId3"/>
          <a:srcRect l="31032" t="60667" r="51115" b="12666"/>
          <a:stretch>
            <a:fillRect/>
          </a:stretch>
        </p:blipFill>
        <p:spPr bwMode="auto">
          <a:xfrm>
            <a:off x="3124200" y="2057400"/>
            <a:ext cx="3046413" cy="3810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pic>
        <p:nvPicPr>
          <p:cNvPr id="104452" name="Picture 4"/>
          <p:cNvPicPr>
            <a:picLocks noChangeAspect="1" noChangeArrowheads="1"/>
          </p:cNvPicPr>
          <p:nvPr/>
        </p:nvPicPr>
        <p:blipFill>
          <a:blip r:embed="rId3"/>
          <a:srcRect l="48885" t="32390" r="33264" b="41194"/>
          <a:stretch>
            <a:fillRect/>
          </a:stretch>
        </p:blipFill>
        <p:spPr bwMode="auto">
          <a:xfrm>
            <a:off x="0" y="2057400"/>
            <a:ext cx="3076575" cy="3810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sp>
        <p:nvSpPr>
          <p:cNvPr id="10445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	Segmentation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 – classify the segments</a:t>
            </a:r>
            <a:endParaRPr lang="en-US" dirty="0"/>
          </a:p>
        </p:txBody>
      </p:sp>
      <p:pic>
        <p:nvPicPr>
          <p:cNvPr id="3" name="Picture 3" descr="WordClassification2_Befor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295400"/>
            <a:ext cx="2971800" cy="37642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" name="Picture 4" descr="WordClassification2_Aft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1295400"/>
            <a:ext cx="2947737" cy="3733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52400" y="1143000"/>
            <a:ext cx="1752600" cy="782638"/>
          </a:xfrm>
          <a:prstGeom prst="rect">
            <a:avLst/>
          </a:prstGeom>
          <a:noFill/>
          <a:ln w="63500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50000"/>
              </a:lnSpc>
              <a:spcBef>
                <a:spcPct val="50000"/>
              </a:spcBef>
            </a:pPr>
            <a:r>
              <a:rPr lang="en-US" sz="1800" dirty="0">
                <a:solidFill>
                  <a:srgbClr val="3333FF"/>
                </a:solidFill>
                <a:effectLst/>
                <a:latin typeface="Times New Roman" pitchFamily="-110" charset="0"/>
              </a:rPr>
              <a:t>Printed text</a:t>
            </a:r>
          </a:p>
          <a:p>
            <a:pPr eaLnBrk="0" hangingPunct="0">
              <a:lnSpc>
                <a:spcPct val="50000"/>
              </a:lnSpc>
              <a:spcBef>
                <a:spcPct val="50000"/>
              </a:spcBef>
            </a:pPr>
            <a:r>
              <a:rPr lang="en-US" sz="1800" dirty="0">
                <a:solidFill>
                  <a:srgbClr val="FF0000"/>
                </a:solidFill>
                <a:effectLst/>
                <a:latin typeface="Times New Roman" pitchFamily="-110" charset="0"/>
              </a:rPr>
              <a:t>Handwriting</a:t>
            </a:r>
          </a:p>
          <a:p>
            <a:pPr eaLnBrk="0" hangingPunct="0">
              <a:lnSpc>
                <a:spcPct val="50000"/>
              </a:lnSpc>
              <a:spcBef>
                <a:spcPct val="50000"/>
              </a:spcBef>
            </a:pPr>
            <a:r>
              <a:rPr lang="en-US" sz="1800" dirty="0">
                <a:solidFill>
                  <a:srgbClr val="66FF66"/>
                </a:solidFill>
                <a:effectLst/>
                <a:latin typeface="Times New Roman" pitchFamily="-110" charset="0"/>
              </a:rPr>
              <a:t>Noise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5400" y="5257800"/>
            <a:ext cx="69365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We can use features of the “segment” as well as positional information about the other segments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Segmentation Classification</a:t>
            </a:r>
            <a:endParaRPr lang="en-US" sz="3200" dirty="0"/>
          </a:p>
        </p:txBody>
      </p:sp>
      <p:pic>
        <p:nvPicPr>
          <p:cNvPr id="359427" name="Picture 3" descr="ZoneSegmentation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1333500"/>
            <a:ext cx="3025775" cy="396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59428" name="Picture 4" descr="ZoneSegmentation1_Aft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1333500"/>
            <a:ext cx="2997200" cy="396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59429" name="Text Box 5"/>
          <p:cNvSpPr txBox="1">
            <a:spLocks noChangeArrowheads="1"/>
          </p:cNvSpPr>
          <p:nvPr/>
        </p:nvSpPr>
        <p:spPr bwMode="auto">
          <a:xfrm>
            <a:off x="914400" y="5600700"/>
            <a:ext cx="3200400" cy="457200"/>
          </a:xfrm>
          <a:prstGeom prst="rect">
            <a:avLst/>
          </a:prstGeom>
          <a:solidFill>
            <a:srgbClr val="FFD5D6"/>
          </a:solidFill>
          <a:ln w="63500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effectLst/>
                <a:latin typeface="Times New Roman" pitchFamily="-110" charset="0"/>
              </a:rPr>
              <a:t>Before enhancement</a:t>
            </a:r>
          </a:p>
        </p:txBody>
      </p:sp>
      <p:sp>
        <p:nvSpPr>
          <p:cNvPr id="359430" name="Text Box 6"/>
          <p:cNvSpPr txBox="1">
            <a:spLocks noChangeArrowheads="1"/>
          </p:cNvSpPr>
          <p:nvPr/>
        </p:nvSpPr>
        <p:spPr bwMode="auto">
          <a:xfrm>
            <a:off x="5257800" y="5600700"/>
            <a:ext cx="3200400" cy="457200"/>
          </a:xfrm>
          <a:prstGeom prst="rect">
            <a:avLst/>
          </a:prstGeom>
          <a:solidFill>
            <a:srgbClr val="FFD5D6"/>
          </a:solidFill>
          <a:ln w="63500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dirty="0">
                <a:effectLst/>
                <a:latin typeface="Times New Roman" pitchFamily="-110" charset="0"/>
              </a:rPr>
              <a:t>After enhancement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Problem: OCR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1"/>
            <a:ext cx="8686800" cy="761999"/>
          </a:xfrm>
        </p:spPr>
        <p:txBody>
          <a:bodyPr/>
          <a:lstStyle/>
          <a:p>
            <a:r>
              <a:rPr lang="en-US" dirty="0" smtClean="0"/>
              <a:t>One of the more successful applications of computer vision</a:t>
            </a:r>
          </a:p>
        </p:txBody>
      </p:sp>
      <p:pic>
        <p:nvPicPr>
          <p:cNvPr id="5" name="Picture 10" descr="encn0001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2438400"/>
            <a:ext cx="1595438" cy="2270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Right Arrow 5"/>
          <p:cNvSpPr/>
          <p:nvPr/>
        </p:nvSpPr>
        <p:spPr bwMode="auto">
          <a:xfrm>
            <a:off x="3886200" y="3124200"/>
            <a:ext cx="1066800" cy="762000"/>
          </a:xfrm>
          <a:prstGeom prst="rightArrow">
            <a:avLst/>
          </a:prstGeom>
          <a:gradFill rotWithShape="0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-110" charset="0"/>
              <a:ea typeface="Arial" pitchFamily="-110" charset="0"/>
              <a:cs typeface="Arial" pitchFamily="-110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5638800" y="3124200"/>
            <a:ext cx="914400" cy="914400"/>
            <a:chOff x="1143000" y="1905000"/>
            <a:chExt cx="914400" cy="914400"/>
          </a:xfrm>
        </p:grpSpPr>
        <p:sp>
          <p:nvSpPr>
            <p:cNvPr id="7" name="Rectangle 6"/>
            <p:cNvSpPr/>
            <p:nvPr/>
          </p:nvSpPr>
          <p:spPr bwMode="auto">
            <a:xfrm>
              <a:off x="1143000" y="1905000"/>
              <a:ext cx="914400" cy="9144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cxnSp>
          <p:nvCxnSpPr>
            <p:cNvPr id="8" name="Straight Connector 7"/>
            <p:cNvCxnSpPr/>
            <p:nvPr/>
          </p:nvCxnSpPr>
          <p:spPr bwMode="auto">
            <a:xfrm>
              <a:off x="1219200" y="2514600"/>
              <a:ext cx="770467" cy="119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/>
            <p:cNvCxnSpPr/>
            <p:nvPr/>
          </p:nvCxnSpPr>
          <p:spPr bwMode="auto">
            <a:xfrm>
              <a:off x="1219200" y="2667000"/>
              <a:ext cx="770467" cy="119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>
              <a:off x="1219200" y="2362200"/>
              <a:ext cx="770467" cy="119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/>
            <p:cNvCxnSpPr/>
            <p:nvPr/>
          </p:nvCxnSpPr>
          <p:spPr bwMode="auto">
            <a:xfrm>
              <a:off x="1219200" y="2209800"/>
              <a:ext cx="770467" cy="119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Connector 11"/>
            <p:cNvCxnSpPr/>
            <p:nvPr/>
          </p:nvCxnSpPr>
          <p:spPr bwMode="auto">
            <a:xfrm>
              <a:off x="1219200" y="2055812"/>
              <a:ext cx="770467" cy="119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p:sp>
        <p:nvSpPr>
          <p:cNvPr id="14" name="TextBox 13"/>
          <p:cNvSpPr txBox="1"/>
          <p:nvPr/>
        </p:nvSpPr>
        <p:spPr>
          <a:xfrm>
            <a:off x="2743200" y="5334000"/>
            <a:ext cx="39375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does this happen?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OCR: One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1"/>
            <a:ext cx="8686800" cy="761999"/>
          </a:xfrm>
        </p:spPr>
        <p:txBody>
          <a:bodyPr/>
          <a:lstStyle/>
          <a:p>
            <a:r>
              <a:rPr lang="en-US" dirty="0" smtClean="0"/>
              <a:t>Pattern-matching approach</a:t>
            </a:r>
          </a:p>
          <a:p>
            <a:pPr lvl="1"/>
            <a:r>
              <a:rPr lang="en-US" dirty="0" smtClean="0"/>
              <a:t>Standard approach in commercial systems</a:t>
            </a:r>
          </a:p>
          <a:p>
            <a:pPr lvl="1"/>
            <a:r>
              <a:rPr lang="en-US" dirty="0" smtClean="0"/>
              <a:t>Segment individual characters</a:t>
            </a:r>
          </a:p>
          <a:p>
            <a:pPr lvl="1"/>
            <a:r>
              <a:rPr lang="en-US" dirty="0" smtClean="0"/>
              <a:t>Recognize using a neural network classifier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124200"/>
            <a:ext cx="7848600" cy="309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OCR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 b="58696"/>
          <a:stretch>
            <a:fillRect/>
          </a:stretch>
        </p:blipFill>
        <p:spPr>
          <a:xfrm>
            <a:off x="1714500" y="1238250"/>
            <a:ext cx="5715000" cy="18097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81400" y="5715000"/>
            <a:ext cx="141677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Ideas?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3352800"/>
            <a:ext cx="7010400" cy="152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Optical Character Recognition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1"/>
            <a:ext cx="8229600" cy="1676400"/>
          </a:xfrm>
        </p:spPr>
        <p:txBody>
          <a:bodyPr/>
          <a:lstStyle/>
          <a:p>
            <a:r>
              <a:rPr lang="en-US" dirty="0" smtClean="0"/>
              <a:t>Hidden </a:t>
            </a:r>
            <a:r>
              <a:rPr lang="en-US" dirty="0"/>
              <a:t>Markov model approach</a:t>
            </a:r>
          </a:p>
          <a:p>
            <a:pPr lvl="1"/>
            <a:r>
              <a:rPr lang="en-US" dirty="0"/>
              <a:t>Experimental approach developed at BBN</a:t>
            </a:r>
          </a:p>
          <a:p>
            <a:pPr lvl="1"/>
            <a:r>
              <a:rPr lang="en-US" dirty="0"/>
              <a:t>Segment into sub-character slices</a:t>
            </a:r>
          </a:p>
          <a:p>
            <a:pPr lvl="1"/>
            <a:r>
              <a:rPr lang="en-US" dirty="0"/>
              <a:t>Limited </a:t>
            </a:r>
            <a:r>
              <a:rPr lang="en-US" dirty="0" err="1"/>
              <a:t>lookahead</a:t>
            </a:r>
            <a:r>
              <a:rPr lang="en-US" dirty="0"/>
              <a:t> to find best character </a:t>
            </a:r>
            <a:r>
              <a:rPr lang="en-US" dirty="0" smtClean="0"/>
              <a:t>choice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810000"/>
            <a:ext cx="1600200" cy="14478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1524000" y="3886200"/>
            <a:ext cx="457200" cy="1371600"/>
          </a:xfrm>
          <a:prstGeom prst="rect">
            <a:avLst/>
          </a:prstGeom>
          <a:noFill/>
          <a:ln w="28575" cap="flat" cmpd="sng" algn="ctr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-110" charset="0"/>
              <a:ea typeface="Arial" pitchFamily="-110" charset="0"/>
              <a:cs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914400" y="3886200"/>
            <a:ext cx="609600" cy="1371600"/>
          </a:xfrm>
          <a:prstGeom prst="rect">
            <a:avLst/>
          </a:prstGeom>
          <a:noFill/>
          <a:ln w="28575" cap="flat" cmpd="sng" algn="ctr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-110" charset="0"/>
              <a:ea typeface="Arial" pitchFamily="-110" charset="0"/>
              <a:cs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981200" y="3886200"/>
            <a:ext cx="457200" cy="1371600"/>
          </a:xfrm>
          <a:prstGeom prst="rect">
            <a:avLst/>
          </a:prstGeom>
          <a:noFill/>
          <a:ln w="28575" cap="flat" cmpd="sng" algn="ctr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-110" charset="0"/>
              <a:ea typeface="Arial" pitchFamily="-110" charset="0"/>
              <a:cs typeface="Arial" pitchFamily="-110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3886200"/>
            <a:ext cx="1600200" cy="14478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auto">
          <a:xfrm>
            <a:off x="4419600" y="3962400"/>
            <a:ext cx="228600" cy="1371600"/>
          </a:xfrm>
          <a:prstGeom prst="rect">
            <a:avLst/>
          </a:prstGeom>
          <a:noFill/>
          <a:ln w="28575" cap="flat" cmpd="sng" algn="ctr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-110" charset="0"/>
              <a:ea typeface="Arial" pitchFamily="-110" charset="0"/>
              <a:cs typeface="Arial" pitchFamily="-110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3400" y="3200400"/>
            <a:ext cx="240343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Determining character segmentation is difficult!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4648200" y="3962400"/>
            <a:ext cx="228600" cy="1371600"/>
          </a:xfrm>
          <a:prstGeom prst="rect">
            <a:avLst/>
          </a:prstGeom>
          <a:noFill/>
          <a:ln w="28575" cap="flat" cmpd="sng" algn="ctr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-110" charset="0"/>
              <a:ea typeface="Arial" pitchFamily="-110" charset="0"/>
              <a:cs typeface="Arial" pitchFamily="-110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4876800" y="3962400"/>
            <a:ext cx="228600" cy="1371600"/>
          </a:xfrm>
          <a:prstGeom prst="rect">
            <a:avLst/>
          </a:prstGeom>
          <a:noFill/>
          <a:ln w="28575" cap="flat" cmpd="sng" algn="ctr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-110" charset="0"/>
              <a:ea typeface="Arial" pitchFamily="-110" charset="0"/>
              <a:cs typeface="Arial" pitchFamily="-110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5105400" y="3962400"/>
            <a:ext cx="228600" cy="1371600"/>
          </a:xfrm>
          <a:prstGeom prst="rect">
            <a:avLst/>
          </a:prstGeom>
          <a:noFill/>
          <a:ln w="28575" cap="flat" cmpd="sng" algn="ctr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-110" charset="0"/>
              <a:ea typeface="Arial" pitchFamily="-110" charset="0"/>
              <a:cs typeface="Arial" pitchFamily="-110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5334000" y="3962400"/>
            <a:ext cx="228600" cy="1371600"/>
          </a:xfrm>
          <a:prstGeom prst="rect">
            <a:avLst/>
          </a:prstGeom>
          <a:noFill/>
          <a:ln w="28575" cap="flat" cmpd="sng" algn="ctr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-110" charset="0"/>
              <a:ea typeface="Arial" pitchFamily="-110" charset="0"/>
              <a:cs typeface="Arial" pitchFamily="-110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5562600" y="3962400"/>
            <a:ext cx="228600" cy="1371600"/>
          </a:xfrm>
          <a:prstGeom prst="rect">
            <a:avLst/>
          </a:prstGeom>
          <a:noFill/>
          <a:ln w="28575" cap="flat" cmpd="sng" algn="ctr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-110" charset="0"/>
              <a:ea typeface="Arial" pitchFamily="-110" charset="0"/>
              <a:cs typeface="Arial" pitchFamily="-110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5791200" y="3962400"/>
            <a:ext cx="228600" cy="1371600"/>
          </a:xfrm>
          <a:prstGeom prst="rect">
            <a:avLst/>
          </a:prstGeom>
          <a:noFill/>
          <a:ln w="28575" cap="flat" cmpd="sng" algn="ctr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-110" charset="0"/>
              <a:ea typeface="Arial" pitchFamily="-110" charset="0"/>
              <a:cs typeface="Arial" pitchFamily="-110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91000" y="3048000"/>
            <a:ext cx="26320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dirty="0" smtClean="0">
                <a:solidFill>
                  <a:srgbClr val="FF0000"/>
                </a:solidFill>
              </a:rPr>
              <a:t> Uniform slices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rgbClr val="FF0000"/>
                </a:solidFill>
              </a:rPr>
              <a:t> View as a sequential prediction problem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OCR Accuracy Problems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81200"/>
            <a:ext cx="8382000" cy="4114800"/>
          </a:xfrm>
        </p:spPr>
        <p:txBody>
          <a:bodyPr/>
          <a:lstStyle/>
          <a:p>
            <a:r>
              <a:rPr lang="en-US"/>
              <a:t>Character segmentation errors</a:t>
            </a:r>
          </a:p>
          <a:p>
            <a:pPr lvl="1"/>
            <a:r>
              <a:rPr lang="en-US"/>
              <a:t>In English, segmentation often changes “m” to “rn”</a:t>
            </a:r>
          </a:p>
          <a:p>
            <a:r>
              <a:rPr lang="en-US"/>
              <a:t>Character confusion</a:t>
            </a:r>
          </a:p>
          <a:p>
            <a:pPr lvl="1"/>
            <a:r>
              <a:rPr lang="en-US"/>
              <a:t>Characters with similar shapes often confounded</a:t>
            </a:r>
          </a:p>
          <a:p>
            <a:r>
              <a:rPr lang="en-US"/>
              <a:t>OCR on copies is much worse than on originals</a:t>
            </a:r>
          </a:p>
          <a:p>
            <a:pPr lvl="1"/>
            <a:r>
              <a:rPr lang="en-US"/>
              <a:t>Pixel bloom, character splitting, binding bend</a:t>
            </a:r>
          </a:p>
          <a:p>
            <a:r>
              <a:rPr lang="en-US"/>
              <a:t>Uncommon fonts can cause problems</a:t>
            </a:r>
          </a:p>
          <a:p>
            <a:pPr lvl="1"/>
            <a:r>
              <a:rPr lang="en-US"/>
              <a:t>If not used to train a neural network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Improving OCR Accuracy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229600" cy="4114800"/>
          </a:xfrm>
        </p:spPr>
        <p:txBody>
          <a:bodyPr/>
          <a:lstStyle/>
          <a:p>
            <a:r>
              <a:rPr lang="en-US"/>
              <a:t>Image preprocessing</a:t>
            </a:r>
          </a:p>
          <a:p>
            <a:pPr lvl="1"/>
            <a:r>
              <a:rPr lang="en-US"/>
              <a:t>Mathematical morphology for bloom and splitting</a:t>
            </a:r>
          </a:p>
          <a:p>
            <a:pPr lvl="1"/>
            <a:r>
              <a:rPr lang="en-US"/>
              <a:t>Particularly important for degraded images</a:t>
            </a:r>
          </a:p>
          <a:p>
            <a:r>
              <a:rPr lang="en-US"/>
              <a:t>“Voting” between several OCR engines helps</a:t>
            </a:r>
          </a:p>
          <a:p>
            <a:pPr lvl="1"/>
            <a:r>
              <a:rPr lang="en-US"/>
              <a:t>Individual systems depend on specific training data</a:t>
            </a:r>
          </a:p>
          <a:p>
            <a:r>
              <a:rPr lang="en-US"/>
              <a:t>Linguistic analysis can correct some errors</a:t>
            </a:r>
          </a:p>
          <a:p>
            <a:pPr lvl="1"/>
            <a:r>
              <a:rPr lang="en-US"/>
              <a:t>Use confusion statistics, word lists, syntax, …</a:t>
            </a:r>
          </a:p>
          <a:p>
            <a:pPr lvl="1"/>
            <a:r>
              <a:rPr lang="en-US"/>
              <a:t>But more harmful errors might be introduced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OCR Speed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438400"/>
            <a:ext cx="8229600" cy="3657600"/>
          </a:xfrm>
        </p:spPr>
        <p:txBody>
          <a:bodyPr/>
          <a:lstStyle/>
          <a:p>
            <a:r>
              <a:rPr lang="en-US"/>
              <a:t>Neural networks take about 10 seconds a page</a:t>
            </a:r>
          </a:p>
          <a:p>
            <a:pPr lvl="1"/>
            <a:r>
              <a:rPr lang="en-US"/>
              <a:t>Hidden Markov models are slower</a:t>
            </a:r>
          </a:p>
          <a:p>
            <a:endParaRPr lang="en-US"/>
          </a:p>
          <a:p>
            <a:r>
              <a:rPr lang="en-US"/>
              <a:t>Voting can improve accuracy</a:t>
            </a:r>
          </a:p>
          <a:p>
            <a:pPr lvl="1"/>
            <a:r>
              <a:rPr lang="en-US"/>
              <a:t>But at a substantial speed penalty</a:t>
            </a:r>
          </a:p>
          <a:p>
            <a:endParaRPr lang="en-US"/>
          </a:p>
          <a:p>
            <a:r>
              <a:rPr lang="en-US"/>
              <a:t>Easy to speed things up with several machines</a:t>
            </a:r>
          </a:p>
          <a:p>
            <a:pPr lvl="1"/>
            <a:r>
              <a:rPr lang="en-US"/>
              <a:t>For example, by batch processing - using desktop computers at night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371600"/>
            <a:ext cx="73983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Challenge with OCR is there is a often a trade-off between speed and accuracy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Problem: Reading Order</a:t>
            </a:r>
            <a:endParaRPr lang="en-US" dirty="0"/>
          </a:p>
        </p:txBody>
      </p:sp>
      <p:pic>
        <p:nvPicPr>
          <p:cNvPr id="4" name="Picture 3" descr="google_Washington_Post_5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219200"/>
            <a:ext cx="2667000" cy="48483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237789" y="1447800"/>
            <a:ext cx="49062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is the sequence of words from this document?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91200" y="4191000"/>
            <a:ext cx="12627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Ideas?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Logical </a:t>
            </a:r>
            <a:r>
              <a:rPr lang="en-US" dirty="0"/>
              <a:t>Page Analysis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686800" cy="4114800"/>
          </a:xfrm>
        </p:spPr>
        <p:txBody>
          <a:bodyPr/>
          <a:lstStyle/>
          <a:p>
            <a:r>
              <a:rPr lang="en-US" dirty="0"/>
              <a:t>Can be hard to guess in some cases</a:t>
            </a:r>
          </a:p>
          <a:p>
            <a:pPr lvl="1"/>
            <a:r>
              <a:rPr lang="en-US" dirty="0"/>
              <a:t>Newspaper columns, figure captions, appendices, …</a:t>
            </a:r>
          </a:p>
          <a:p>
            <a:r>
              <a:rPr lang="en-US" dirty="0"/>
              <a:t>Sometimes there are explicit guides</a:t>
            </a:r>
          </a:p>
          <a:p>
            <a:pPr lvl="1"/>
            <a:r>
              <a:rPr lang="en-US" dirty="0"/>
              <a:t>“Continued on page 4” (but page 4 may be big!)</a:t>
            </a:r>
          </a:p>
          <a:p>
            <a:r>
              <a:rPr lang="en-US" dirty="0"/>
              <a:t>Structural cues can help</a:t>
            </a:r>
          </a:p>
          <a:p>
            <a:pPr lvl="1"/>
            <a:r>
              <a:rPr lang="en-US" dirty="0"/>
              <a:t>Column 1 might continue to column 2</a:t>
            </a:r>
          </a:p>
          <a:p>
            <a:r>
              <a:rPr lang="en-US" dirty="0"/>
              <a:t>Content analysis is also useful</a:t>
            </a:r>
          </a:p>
          <a:p>
            <a:pPr lvl="1"/>
            <a:r>
              <a:rPr lang="en-US" dirty="0"/>
              <a:t>Word co-occurrence statistics, syntax analysis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868363"/>
          </a:xfrm>
          <a:noFill/>
          <a:ln/>
        </p:spPr>
        <p:txBody>
          <a:bodyPr lIns="90488" tIns="44450" rIns="90488" bIns="44450"/>
          <a:lstStyle/>
          <a:p>
            <a:r>
              <a:rPr lang="en-US" dirty="0" smtClean="0"/>
              <a:t>Traditional Approach</a:t>
            </a:r>
            <a:endParaRPr lang="en-US" dirty="0"/>
          </a:p>
        </p:txBody>
      </p:sp>
      <p:sp>
        <p:nvSpPr>
          <p:cNvPr id="100355" name="Rectangle 3"/>
          <p:cNvSpPr>
            <a:spLocks noChangeArrowheads="1"/>
          </p:cNvSpPr>
          <p:nvPr/>
        </p:nvSpPr>
        <p:spPr bwMode="auto">
          <a:xfrm>
            <a:off x="4648200" y="4572000"/>
            <a:ext cx="2282825" cy="758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2400">
                <a:effectLst/>
                <a:latin typeface="Times New Roman" pitchFamily="-110" charset="0"/>
              </a:rPr>
              <a:t>Optical Character</a:t>
            </a:r>
          </a:p>
          <a:p>
            <a:pPr algn="ctr" eaLnBrk="0" hangingPunct="0"/>
            <a:r>
              <a:rPr lang="en-US" sz="2400">
                <a:effectLst/>
                <a:latin typeface="Times New Roman" pitchFamily="-110" charset="0"/>
              </a:rPr>
              <a:t>Recognition</a:t>
            </a:r>
          </a:p>
        </p:txBody>
      </p:sp>
      <p:sp>
        <p:nvSpPr>
          <p:cNvPr id="100356" name="Rectangle 4"/>
          <p:cNvSpPr>
            <a:spLocks noChangeArrowheads="1"/>
          </p:cNvSpPr>
          <p:nvPr/>
        </p:nvSpPr>
        <p:spPr bwMode="auto">
          <a:xfrm>
            <a:off x="4648200" y="2743200"/>
            <a:ext cx="2282825" cy="758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2400">
                <a:effectLst/>
                <a:latin typeface="Times New Roman" pitchFamily="-110" charset="0"/>
              </a:rPr>
              <a:t>Page </a:t>
            </a:r>
          </a:p>
          <a:p>
            <a:pPr algn="ctr" eaLnBrk="0" hangingPunct="0"/>
            <a:r>
              <a:rPr lang="en-US" sz="2400">
                <a:effectLst/>
                <a:latin typeface="Times New Roman" pitchFamily="-110" charset="0"/>
              </a:rPr>
              <a:t>Decomposition</a:t>
            </a:r>
          </a:p>
        </p:txBody>
      </p:sp>
      <p:sp>
        <p:nvSpPr>
          <p:cNvPr id="100357" name="Rectangle 5"/>
          <p:cNvSpPr>
            <a:spLocks noChangeArrowheads="1"/>
          </p:cNvSpPr>
          <p:nvPr/>
        </p:nvSpPr>
        <p:spPr bwMode="auto">
          <a:xfrm>
            <a:off x="1447800" y="2743200"/>
            <a:ext cx="2282825" cy="758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2400">
                <a:effectLst/>
                <a:latin typeface="Times New Roman" pitchFamily="-110" charset="0"/>
              </a:rPr>
              <a:t>Scanner</a:t>
            </a:r>
          </a:p>
        </p:txBody>
      </p:sp>
      <p:sp>
        <p:nvSpPr>
          <p:cNvPr id="100358" name="Line 6"/>
          <p:cNvSpPr>
            <a:spLocks noChangeShapeType="1"/>
          </p:cNvSpPr>
          <p:nvPr/>
        </p:nvSpPr>
        <p:spPr bwMode="auto">
          <a:xfrm>
            <a:off x="234950" y="3122613"/>
            <a:ext cx="12049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359" name="Line 7"/>
          <p:cNvSpPr>
            <a:spLocks noChangeShapeType="1"/>
          </p:cNvSpPr>
          <p:nvPr/>
        </p:nvSpPr>
        <p:spPr bwMode="auto">
          <a:xfrm>
            <a:off x="3740150" y="3122613"/>
            <a:ext cx="9001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360" name="Line 8"/>
          <p:cNvSpPr>
            <a:spLocks noChangeShapeType="1"/>
          </p:cNvSpPr>
          <p:nvPr/>
        </p:nvSpPr>
        <p:spPr bwMode="auto">
          <a:xfrm>
            <a:off x="6940550" y="3122613"/>
            <a:ext cx="15859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361" name="Line 9"/>
          <p:cNvSpPr>
            <a:spLocks noChangeShapeType="1"/>
          </p:cNvSpPr>
          <p:nvPr/>
        </p:nvSpPr>
        <p:spPr bwMode="auto">
          <a:xfrm>
            <a:off x="5789613" y="3511550"/>
            <a:ext cx="0" cy="10525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362" name="Rectangle 10"/>
          <p:cNvSpPr>
            <a:spLocks noChangeArrowheads="1"/>
          </p:cNvSpPr>
          <p:nvPr/>
        </p:nvSpPr>
        <p:spPr bwMode="auto">
          <a:xfrm>
            <a:off x="212725" y="2705100"/>
            <a:ext cx="1133475" cy="3635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effectLst/>
                <a:latin typeface="Times New Roman" pitchFamily="-110" charset="0"/>
              </a:rPr>
              <a:t>Document</a:t>
            </a:r>
          </a:p>
        </p:txBody>
      </p:sp>
      <p:sp>
        <p:nvSpPr>
          <p:cNvPr id="100363" name="Rectangle 11"/>
          <p:cNvSpPr>
            <a:spLocks noChangeArrowheads="1"/>
          </p:cNvSpPr>
          <p:nvPr/>
        </p:nvSpPr>
        <p:spPr bwMode="auto">
          <a:xfrm>
            <a:off x="3810000" y="2438400"/>
            <a:ext cx="752475" cy="6381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800">
                <a:effectLst/>
                <a:latin typeface="Times New Roman" pitchFamily="-110" charset="0"/>
              </a:rPr>
              <a:t>Page</a:t>
            </a:r>
          </a:p>
          <a:p>
            <a:pPr algn="ctr" eaLnBrk="0" hangingPunct="0"/>
            <a:r>
              <a:rPr lang="en-US" sz="1800">
                <a:effectLst/>
                <a:latin typeface="Times New Roman" pitchFamily="-110" charset="0"/>
              </a:rPr>
              <a:t>Image</a:t>
            </a:r>
          </a:p>
        </p:txBody>
      </p:sp>
      <p:sp>
        <p:nvSpPr>
          <p:cNvPr id="100364" name="Rectangle 12"/>
          <p:cNvSpPr>
            <a:spLocks noChangeArrowheads="1"/>
          </p:cNvSpPr>
          <p:nvPr/>
        </p:nvSpPr>
        <p:spPr bwMode="auto">
          <a:xfrm>
            <a:off x="6847801" y="2438400"/>
            <a:ext cx="1762799" cy="6437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800" dirty="0" smtClean="0">
                <a:effectLst/>
                <a:latin typeface="Times New Roman" pitchFamily="-110" charset="0"/>
              </a:rPr>
              <a:t>Structure, images, etc</a:t>
            </a:r>
            <a:endParaRPr lang="en-US" sz="1800" dirty="0">
              <a:effectLst/>
              <a:latin typeface="Times New Roman" pitchFamily="-110" charset="0"/>
            </a:endParaRPr>
          </a:p>
        </p:txBody>
      </p:sp>
      <p:sp>
        <p:nvSpPr>
          <p:cNvPr id="100365" name="Rectangle 13"/>
          <p:cNvSpPr>
            <a:spLocks noChangeArrowheads="1"/>
          </p:cNvSpPr>
          <p:nvPr/>
        </p:nvSpPr>
        <p:spPr bwMode="auto">
          <a:xfrm>
            <a:off x="7391400" y="4419600"/>
            <a:ext cx="593112" cy="3667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800" dirty="0" smtClean="0">
                <a:effectLst/>
                <a:latin typeface="Times New Roman" pitchFamily="-110" charset="0"/>
              </a:rPr>
              <a:t>Text</a:t>
            </a:r>
            <a:endParaRPr lang="en-US" sz="1800" dirty="0">
              <a:effectLst/>
              <a:latin typeface="Times New Roman" pitchFamily="-110" charset="0"/>
            </a:endParaRPr>
          </a:p>
        </p:txBody>
      </p:sp>
      <p:sp>
        <p:nvSpPr>
          <p:cNvPr id="100366" name="Line 14"/>
          <p:cNvSpPr>
            <a:spLocks noChangeShapeType="1"/>
          </p:cNvSpPr>
          <p:nvPr/>
        </p:nvSpPr>
        <p:spPr bwMode="auto">
          <a:xfrm>
            <a:off x="6940550" y="4951413"/>
            <a:ext cx="15859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367" name="Rectangle 15"/>
          <p:cNvSpPr>
            <a:spLocks noChangeArrowheads="1"/>
          </p:cNvSpPr>
          <p:nvPr/>
        </p:nvSpPr>
        <p:spPr bwMode="auto">
          <a:xfrm>
            <a:off x="5791200" y="3657600"/>
            <a:ext cx="930275" cy="6381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800">
                <a:effectLst/>
                <a:latin typeface="Times New Roman" pitchFamily="-110" charset="0"/>
              </a:rPr>
              <a:t>Text</a:t>
            </a:r>
          </a:p>
          <a:p>
            <a:pPr algn="ctr" eaLnBrk="0" hangingPunct="0"/>
            <a:r>
              <a:rPr lang="en-US" sz="1800">
                <a:effectLst/>
                <a:latin typeface="Times New Roman" pitchFamily="-110" charset="0"/>
              </a:rPr>
              <a:t>Regions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Remember our 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1"/>
            <a:ext cx="8229600" cy="3124200"/>
          </a:xfrm>
        </p:spPr>
        <p:txBody>
          <a:bodyPr/>
          <a:lstStyle/>
          <a:p>
            <a:r>
              <a:rPr lang="en-US" dirty="0" smtClean="0"/>
              <a:t>Create an IR system over image documents</a:t>
            </a:r>
          </a:p>
          <a:p>
            <a:endParaRPr lang="en-US" dirty="0" smtClean="0"/>
          </a:p>
          <a:p>
            <a:r>
              <a:rPr lang="en-US" dirty="0" smtClean="0"/>
              <a:t>Challenge: OCR is not perfect</a:t>
            </a:r>
          </a:p>
          <a:p>
            <a:pPr lvl="1">
              <a:buNone/>
            </a:pPr>
            <a:endParaRPr lang="en-US" dirty="0" smtClean="0"/>
          </a:p>
          <a:p>
            <a:pPr lvl="1"/>
            <a:r>
              <a:rPr lang="en-US" dirty="0" smtClean="0"/>
              <a:t>Success for high quality OCR (Croft et al 1994, </a:t>
            </a:r>
            <a:r>
              <a:rPr lang="en-US" dirty="0" err="1" smtClean="0"/>
              <a:t>Taghva</a:t>
            </a:r>
            <a:r>
              <a:rPr lang="en-US" dirty="0" smtClean="0"/>
              <a:t> 1994)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Limited success for poor quality OCR (1996 TREC, UNLV)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52800" y="4800600"/>
            <a:ext cx="15707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Ideas?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 dirty="0"/>
              <a:t>Proposed Solutions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76400"/>
            <a:ext cx="8839200" cy="4572000"/>
          </a:xfrm>
          <a:noFill/>
          <a:ln/>
        </p:spPr>
        <p:txBody>
          <a:bodyPr lIns="92075" tIns="46038" rIns="92075" bIns="46038"/>
          <a:lstStyle/>
          <a:p>
            <a:r>
              <a:rPr lang="en-US" sz="2800" dirty="0"/>
              <a:t>Improve </a:t>
            </a:r>
            <a:r>
              <a:rPr lang="en-US" sz="2800" dirty="0" smtClean="0"/>
              <a:t>OCR </a:t>
            </a:r>
            <a:r>
              <a:rPr lang="en-US" sz="2800" dirty="0" err="1" smtClean="0">
                <a:sym typeface="Wingdings"/>
              </a:rPr>
              <a:t></a:t>
            </a:r>
            <a:endParaRPr lang="en-US" sz="2800" dirty="0" smtClean="0"/>
          </a:p>
          <a:p>
            <a:r>
              <a:rPr lang="en-US" sz="2800" dirty="0" smtClean="0"/>
              <a:t>Again, speed is always a concern</a:t>
            </a:r>
          </a:p>
          <a:p>
            <a:r>
              <a:rPr lang="en-US" sz="2800" dirty="0" smtClean="0"/>
              <a:t>Similar to spelling correction</a:t>
            </a:r>
          </a:p>
          <a:p>
            <a:pPr lvl="1"/>
            <a:r>
              <a:rPr lang="en-US" dirty="0"/>
              <a:t>Automatic Correction </a:t>
            </a:r>
            <a:endParaRPr lang="en-US" dirty="0" smtClean="0"/>
          </a:p>
          <a:p>
            <a:pPr lvl="1"/>
            <a:r>
              <a:rPr lang="en-US" dirty="0"/>
              <a:t>C</a:t>
            </a:r>
            <a:r>
              <a:rPr lang="en-US" dirty="0" smtClean="0"/>
              <a:t>haracters N-grams</a:t>
            </a:r>
          </a:p>
          <a:p>
            <a:pPr lvl="2"/>
            <a:r>
              <a:rPr lang="en-US" dirty="0" smtClean="0"/>
              <a:t>Statistically robust to small numbers of errors</a:t>
            </a:r>
          </a:p>
          <a:p>
            <a:pPr lvl="2"/>
            <a:r>
              <a:rPr lang="en-US" dirty="0" smtClean="0"/>
              <a:t>Rapid indexing and retrieval</a:t>
            </a:r>
          </a:p>
          <a:p>
            <a:pPr lvl="2"/>
            <a:r>
              <a:rPr lang="en-US" dirty="0" smtClean="0"/>
              <a:t>Works from 70%-85% character accuracy where traditional IR fails</a:t>
            </a:r>
          </a:p>
        </p:txBody>
      </p:sp>
      <p:sp>
        <p:nvSpPr>
          <p:cNvPr id="125956" name="Rectangle 4"/>
          <p:cNvSpPr>
            <a:spLocks noChangeArrowheads="1"/>
          </p:cNvSpPr>
          <p:nvPr/>
        </p:nvSpPr>
        <p:spPr bwMode="auto">
          <a:xfrm>
            <a:off x="792163" y="1404938"/>
            <a:ext cx="1841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30000"/>
              </a:spcBef>
            </a:pPr>
            <a:endParaRPr lang="en-US" sz="2400" b="1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eaLnBrk="0" hangingPunct="0"/>
            <a:endParaRPr lang="en-US" sz="2400" b="1"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Matching with OCR errors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219200"/>
            <a:ext cx="584200" cy="825500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 bwMode="auto">
          <a:xfrm>
            <a:off x="2133600" y="1371600"/>
            <a:ext cx="533400" cy="381000"/>
          </a:xfrm>
          <a:prstGeom prst="rightArrow">
            <a:avLst/>
          </a:prstGeom>
          <a:gradFill rotWithShape="0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-110" charset="0"/>
              <a:ea typeface="Arial" pitchFamily="-110" charset="0"/>
              <a:cs typeface="Arial" pitchFamily="-110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00400" y="1295400"/>
            <a:ext cx="4699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5</a:t>
            </a:r>
            <a:endParaRPr lang="en-US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4419600" y="1447800"/>
            <a:ext cx="24847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with confidence </a:t>
            </a:r>
            <a:r>
              <a:rPr lang="en-US" sz="2000" i="1" dirty="0" smtClean="0">
                <a:solidFill>
                  <a:srgbClr val="FF0000"/>
                </a:solidFill>
              </a:rPr>
              <a:t>X%</a:t>
            </a:r>
            <a:endParaRPr lang="en-US" sz="2000" i="1" dirty="0">
              <a:solidFill>
                <a:srgbClr val="FF0000"/>
              </a:solidFill>
            </a:endParaRPr>
          </a:p>
        </p:txBody>
      </p:sp>
      <p:sp>
        <p:nvSpPr>
          <p:cNvPr id="8" name="Down Arrow 7"/>
          <p:cNvSpPr/>
          <p:nvPr/>
        </p:nvSpPr>
        <p:spPr bwMode="auto">
          <a:xfrm>
            <a:off x="1981200" y="2286000"/>
            <a:ext cx="762000" cy="838200"/>
          </a:xfrm>
          <a:prstGeom prst="downArrow">
            <a:avLst/>
          </a:prstGeom>
          <a:solidFill>
            <a:srgbClr val="333399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rgbClr val="33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-110" charset="0"/>
              <a:ea typeface="Arial" pitchFamily="-110" charset="0"/>
              <a:cs typeface="Arial" pitchFamily="-11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0" y="2438400"/>
            <a:ext cx="7721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&gt; 80%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343400" y="2438400"/>
            <a:ext cx="25910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Keep base system answer</a:t>
            </a:r>
            <a:endParaRPr lang="en-US" dirty="0"/>
          </a:p>
        </p:txBody>
      </p:sp>
      <p:sp>
        <p:nvSpPr>
          <p:cNvPr id="11" name="Down Arrow 10"/>
          <p:cNvSpPr/>
          <p:nvPr/>
        </p:nvSpPr>
        <p:spPr bwMode="auto">
          <a:xfrm>
            <a:off x="1981200" y="3581400"/>
            <a:ext cx="762000" cy="838200"/>
          </a:xfrm>
          <a:prstGeom prst="downArrow">
            <a:avLst/>
          </a:prstGeom>
          <a:solidFill>
            <a:srgbClr val="333399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rgbClr val="33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-110" charset="0"/>
              <a:ea typeface="Arial" pitchFamily="-110" charset="0"/>
              <a:cs typeface="Arial" pitchFamily="-110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48000" y="3733800"/>
            <a:ext cx="11883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75% - 80%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419600" y="3733800"/>
            <a:ext cx="1895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Character </a:t>
            </a:r>
            <a:r>
              <a:rPr lang="en-US" dirty="0" err="1" smtClean="0"/>
              <a:t>n</a:t>
            </a:r>
            <a:r>
              <a:rPr lang="en-US" dirty="0" smtClean="0"/>
              <a:t>-grams</a:t>
            </a:r>
            <a:endParaRPr lang="en-US" dirty="0"/>
          </a:p>
        </p:txBody>
      </p:sp>
      <p:sp>
        <p:nvSpPr>
          <p:cNvPr id="14" name="Down Arrow 13"/>
          <p:cNvSpPr/>
          <p:nvPr/>
        </p:nvSpPr>
        <p:spPr bwMode="auto">
          <a:xfrm>
            <a:off x="1981200" y="4800600"/>
            <a:ext cx="762000" cy="838200"/>
          </a:xfrm>
          <a:prstGeom prst="downArrow">
            <a:avLst/>
          </a:prstGeom>
          <a:solidFill>
            <a:srgbClr val="333399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rgbClr val="33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-110" charset="0"/>
              <a:ea typeface="Arial" pitchFamily="-110" charset="0"/>
              <a:cs typeface="Arial" pitchFamily="-110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48000" y="4953000"/>
            <a:ext cx="7151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&lt;75%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419600" y="4953000"/>
            <a:ext cx="3276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More intensive image techniques (e.g. shape codes)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Conversion to Text?</a:t>
            </a:r>
            <a:endParaRPr lang="en-US" dirty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524000"/>
            <a:ext cx="8382000" cy="1905000"/>
          </a:xfrm>
        </p:spPr>
        <p:txBody>
          <a:bodyPr/>
          <a:lstStyle/>
          <a:p>
            <a:r>
              <a:rPr lang="en-US"/>
              <a:t>Full Conversion often required</a:t>
            </a:r>
          </a:p>
          <a:p>
            <a:r>
              <a:rPr lang="en-US"/>
              <a:t>Conversion is difficult!</a:t>
            </a:r>
          </a:p>
          <a:p>
            <a:pPr lvl="1"/>
            <a:r>
              <a:rPr lang="en-US"/>
              <a:t>Noisy data</a:t>
            </a:r>
          </a:p>
          <a:p>
            <a:pPr lvl="1"/>
            <a:r>
              <a:rPr lang="en-US"/>
              <a:t>Complex Layouts</a:t>
            </a:r>
          </a:p>
          <a:p>
            <a:pPr lvl="1"/>
            <a:r>
              <a:rPr lang="en-US"/>
              <a:t>Non-text components</a:t>
            </a:r>
          </a:p>
          <a:p>
            <a:endParaRPr lang="en-US"/>
          </a:p>
          <a:p>
            <a:pPr>
              <a:lnSpc>
                <a:spcPct val="80000"/>
              </a:lnSpc>
            </a:pPr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381000" y="3594100"/>
            <a:ext cx="8382000" cy="25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  <a:flatTx/>
          </a:bodyPr>
          <a:lstStyle/>
          <a:p>
            <a:pPr algn="ctr" eaLnBrk="0" hangingPunct="0">
              <a:buFont typeface="Monotype Sorts" pitchFamily="-110" charset="2"/>
              <a:buNone/>
            </a:pPr>
            <a:r>
              <a:rPr lang="en-US" sz="3600" b="1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Points to Ponder</a:t>
            </a:r>
            <a:endParaRPr lang="en-US" sz="2400" b="1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eaLnBrk="0" hangingPunct="0">
              <a:lnSpc>
                <a:spcPct val="80000"/>
              </a:lnSpc>
              <a:buFont typeface="Monotype Sorts" pitchFamily="-110" charset="2"/>
              <a:buChar char="n"/>
            </a:pPr>
            <a:endParaRPr lang="en-US" sz="2400">
              <a:effectLst/>
              <a:latin typeface="Times New Roman" pitchFamily="-110" charset="0"/>
            </a:endParaRPr>
          </a:p>
          <a:p>
            <a:pPr eaLnBrk="0" hangingPunct="0">
              <a:lnSpc>
                <a:spcPct val="80000"/>
              </a:lnSpc>
              <a:buClr>
                <a:schemeClr val="tx2"/>
              </a:buClr>
              <a:buSzPct val="70000"/>
              <a:buFont typeface="Monotype Sorts" pitchFamily="-110" charset="2"/>
              <a:buChar char="n"/>
            </a:pPr>
            <a:r>
              <a:rPr lang="en-US" sz="2400" b="1">
                <a:effectLst>
                  <a:outerShdw blurRad="38100" dist="38100" dir="2700000" algn="tl">
                    <a:srgbClr val="DDDDDD"/>
                  </a:outerShdw>
                </a:effectLst>
              </a:rPr>
              <a:t> Do we really need to convert?	</a:t>
            </a:r>
          </a:p>
          <a:p>
            <a:pPr eaLnBrk="0" hangingPunct="0">
              <a:lnSpc>
                <a:spcPct val="120000"/>
              </a:lnSpc>
              <a:buClr>
                <a:schemeClr val="tx2"/>
              </a:buClr>
              <a:buSzPct val="70000"/>
              <a:buFont typeface="Monotype Sorts" pitchFamily="-110" charset="2"/>
              <a:buChar char="n"/>
            </a:pPr>
            <a:r>
              <a:rPr lang="en-US" sz="2400" b="1">
                <a:effectLst>
                  <a:outerShdw blurRad="38100" dist="38100" dir="2700000" algn="tl">
                    <a:srgbClr val="DDDDDD"/>
                  </a:outerShdw>
                </a:effectLst>
              </a:rPr>
              <a:t> Can we expect to fully describe documents without assumptions?	</a:t>
            </a:r>
          </a:p>
          <a:p>
            <a:pPr eaLnBrk="0" hangingPunct="0">
              <a:buFont typeface="Monotype Sorts" pitchFamily="-110" charset="2"/>
              <a:buChar char="n"/>
            </a:pPr>
            <a:endParaRPr lang="en-US" sz="2800" b="1"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 dirty="0" smtClean="0"/>
              <a:t>Idea: do processing on images</a:t>
            </a:r>
            <a:endParaRPr lang="en-US" dirty="0"/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6425" y="1219200"/>
            <a:ext cx="7780338" cy="4906963"/>
          </a:xfrm>
          <a:noFill/>
          <a:ln/>
        </p:spPr>
        <p:txBody>
          <a:bodyPr lIns="92075" tIns="46038" rIns="92075" bIns="46038"/>
          <a:lstStyle/>
          <a:p>
            <a:r>
              <a:rPr lang="en-US" sz="2800" dirty="0"/>
              <a:t>Characteristics</a:t>
            </a:r>
          </a:p>
          <a:p>
            <a:pPr lvl="1"/>
            <a:r>
              <a:rPr lang="en-US" sz="2400" dirty="0"/>
              <a:t>Does not require expensive OCR/Conversion	</a:t>
            </a:r>
          </a:p>
          <a:p>
            <a:pPr lvl="1"/>
            <a:r>
              <a:rPr lang="en-US" sz="2400" dirty="0"/>
              <a:t>Applicable to filtering applications</a:t>
            </a:r>
          </a:p>
          <a:p>
            <a:pPr lvl="1"/>
            <a:r>
              <a:rPr lang="en-US" sz="2400" dirty="0"/>
              <a:t>May be more robust to noise</a:t>
            </a:r>
          </a:p>
          <a:p>
            <a:pPr lvl="1">
              <a:buFontTx/>
              <a:buNone/>
            </a:pPr>
            <a:endParaRPr lang="en-US" sz="2400" dirty="0"/>
          </a:p>
          <a:p>
            <a:r>
              <a:rPr lang="en-US" sz="2800" dirty="0"/>
              <a:t>Possible Disadvantages</a:t>
            </a:r>
          </a:p>
          <a:p>
            <a:pPr lvl="1"/>
            <a:r>
              <a:rPr lang="en-US" sz="2400" dirty="0"/>
              <a:t>Application domain may be very limited</a:t>
            </a:r>
            <a:endParaRPr lang="en-US" sz="2400" dirty="0" smtClean="0"/>
          </a:p>
          <a:p>
            <a:pPr lvl="1"/>
            <a:r>
              <a:rPr lang="en-US" sz="2400" dirty="0" smtClean="0"/>
              <a:t>Indexing?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Shape Coding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1"/>
            <a:ext cx="8229600" cy="1676400"/>
          </a:xfrm>
        </p:spPr>
        <p:txBody>
          <a:bodyPr/>
          <a:lstStyle/>
          <a:p>
            <a:r>
              <a:rPr lang="en-US" dirty="0"/>
              <a:t>Approach</a:t>
            </a:r>
          </a:p>
          <a:p>
            <a:pPr lvl="1"/>
            <a:r>
              <a:rPr lang="en-US" dirty="0"/>
              <a:t>Use of Generic Character Descriptors</a:t>
            </a:r>
            <a:endParaRPr lang="en-US" dirty="0" smtClean="0"/>
          </a:p>
          <a:p>
            <a:pPr lvl="1"/>
            <a:r>
              <a:rPr lang="en-US" dirty="0" smtClean="0"/>
              <a:t>Map </a:t>
            </a:r>
            <a:r>
              <a:rPr lang="en-US" dirty="0"/>
              <a:t>Character based on Shape</a:t>
            </a:r>
            <a:r>
              <a:rPr lang="en-US" sz="1800" dirty="0"/>
              <a:t> </a:t>
            </a:r>
            <a:r>
              <a:rPr lang="en-US" dirty="0"/>
              <a:t>features including ascenders, </a:t>
            </a:r>
            <a:r>
              <a:rPr lang="en-US" dirty="0" err="1"/>
              <a:t>descenders</a:t>
            </a:r>
            <a:r>
              <a:rPr lang="en-US" dirty="0"/>
              <a:t>, punctuation and character with holes</a:t>
            </a:r>
          </a:p>
          <a:p>
            <a:pPr algn="ctr">
              <a:buFontTx/>
              <a:buNone/>
            </a:pPr>
            <a:endParaRPr lang="en-US" sz="2000" dirty="0"/>
          </a:p>
          <a:p>
            <a:pPr algn="ctr">
              <a:buFontTx/>
              <a:buNone/>
            </a:pPr>
            <a:endParaRPr lang="en-US" sz="2000" dirty="0"/>
          </a:p>
        </p:txBody>
      </p:sp>
      <p:pic>
        <p:nvPicPr>
          <p:cNvPr id="136197" name="Picture 5" descr="FIG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3200400"/>
            <a:ext cx="3009900" cy="2727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Shape Codes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31950"/>
            <a:ext cx="8001000" cy="4456113"/>
          </a:xfrm>
        </p:spPr>
        <p:txBody>
          <a:bodyPr/>
          <a:lstStyle/>
          <a:p>
            <a:r>
              <a:rPr lang="en-US" dirty="0"/>
              <a:t>Group all characters that have similar shapes</a:t>
            </a:r>
            <a:endParaRPr lang="en-US" dirty="0" smtClean="0"/>
          </a:p>
          <a:p>
            <a:pPr lvl="1"/>
            <a:r>
              <a:rPr lang="en-US" dirty="0" smtClean="0"/>
              <a:t>{</a:t>
            </a:r>
            <a:r>
              <a:rPr lang="en-US" dirty="0"/>
              <a:t>a, </a:t>
            </a:r>
            <a:r>
              <a:rPr lang="en-US" dirty="0" err="1"/>
              <a:t>c</a:t>
            </a:r>
            <a:r>
              <a:rPr lang="en-US" dirty="0"/>
              <a:t>, </a:t>
            </a:r>
            <a:r>
              <a:rPr lang="en-US" dirty="0" err="1"/>
              <a:t>e</a:t>
            </a:r>
            <a:r>
              <a:rPr lang="en-US" dirty="0"/>
              <a:t>, </a:t>
            </a:r>
            <a:r>
              <a:rPr lang="en-US" dirty="0" err="1"/>
              <a:t>n</a:t>
            </a:r>
            <a:r>
              <a:rPr lang="en-US" dirty="0"/>
              <a:t>, </a:t>
            </a:r>
            <a:r>
              <a:rPr lang="en-US" dirty="0" err="1"/>
              <a:t>o</a:t>
            </a:r>
            <a:r>
              <a:rPr lang="en-US" dirty="0"/>
              <a:t>, </a:t>
            </a:r>
            <a:r>
              <a:rPr lang="en-US" dirty="0" err="1"/>
              <a:t>r</a:t>
            </a:r>
            <a:r>
              <a:rPr lang="en-US" dirty="0"/>
              <a:t>, </a:t>
            </a:r>
            <a:r>
              <a:rPr lang="en-US" dirty="0" err="1"/>
              <a:t>s</a:t>
            </a:r>
            <a:r>
              <a:rPr lang="en-US" dirty="0"/>
              <a:t>, </a:t>
            </a:r>
            <a:r>
              <a:rPr lang="en-US" dirty="0" err="1"/>
              <a:t>u</a:t>
            </a:r>
            <a:r>
              <a:rPr lang="en-US" dirty="0"/>
              <a:t>, </a:t>
            </a:r>
            <a:r>
              <a:rPr lang="en-US" dirty="0" err="1"/>
              <a:t>v</a:t>
            </a:r>
            <a:r>
              <a:rPr lang="en-US" dirty="0"/>
              <a:t>, </a:t>
            </a:r>
            <a:r>
              <a:rPr lang="en-US" dirty="0" err="1"/>
              <a:t>x</a:t>
            </a:r>
            <a:r>
              <a:rPr lang="en-US" dirty="0"/>
              <a:t>, </a:t>
            </a:r>
            <a:r>
              <a:rPr lang="en-US" dirty="0" err="1"/>
              <a:t>z</a:t>
            </a:r>
            <a:r>
              <a:rPr lang="en-US" dirty="0"/>
              <a:t>} </a:t>
            </a:r>
          </a:p>
          <a:p>
            <a:pPr lvl="1"/>
            <a:r>
              <a:rPr lang="en-US" dirty="0"/>
              <a:t>{</a:t>
            </a:r>
            <a:r>
              <a:rPr lang="en-US" dirty="0" err="1"/>
              <a:t>b</a:t>
            </a:r>
            <a:r>
              <a:rPr lang="en-US" dirty="0"/>
              <a:t>, </a:t>
            </a:r>
            <a:r>
              <a:rPr lang="en-US" dirty="0" err="1"/>
              <a:t>d</a:t>
            </a:r>
            <a:r>
              <a:rPr lang="en-US" dirty="0"/>
              <a:t>, </a:t>
            </a:r>
            <a:r>
              <a:rPr lang="en-US" dirty="0" err="1"/>
              <a:t>h</a:t>
            </a:r>
            <a:r>
              <a:rPr lang="en-US" dirty="0"/>
              <a:t>, </a:t>
            </a:r>
            <a:r>
              <a:rPr lang="en-US" dirty="0" err="1"/>
              <a:t>k</a:t>
            </a:r>
            <a:r>
              <a:rPr lang="en-US" dirty="0"/>
              <a:t>, }</a:t>
            </a:r>
          </a:p>
          <a:p>
            <a:pPr lvl="1"/>
            <a:r>
              <a:rPr lang="en-US" dirty="0"/>
              <a:t>{</a:t>
            </a:r>
            <a:r>
              <a:rPr lang="en-US" dirty="0" err="1"/>
              <a:t>f</a:t>
            </a:r>
            <a:r>
              <a:rPr lang="en-US" dirty="0"/>
              <a:t>, </a:t>
            </a:r>
            <a:r>
              <a:rPr lang="en-US" dirty="0" err="1"/>
              <a:t>t</a:t>
            </a:r>
            <a:r>
              <a:rPr lang="en-US" dirty="0"/>
              <a:t>}</a:t>
            </a:r>
          </a:p>
          <a:p>
            <a:pPr lvl="1"/>
            <a:r>
              <a:rPr lang="en-US" dirty="0"/>
              <a:t>{</a:t>
            </a:r>
            <a:r>
              <a:rPr lang="en-US" dirty="0" err="1"/>
              <a:t>g</a:t>
            </a:r>
            <a:r>
              <a:rPr lang="en-US" dirty="0"/>
              <a:t>, </a:t>
            </a:r>
            <a:r>
              <a:rPr lang="en-US" dirty="0" err="1"/>
              <a:t>p</a:t>
            </a:r>
            <a:r>
              <a:rPr lang="en-US" dirty="0"/>
              <a:t>, </a:t>
            </a:r>
            <a:r>
              <a:rPr lang="en-US" dirty="0" err="1"/>
              <a:t>q</a:t>
            </a:r>
            <a:r>
              <a:rPr lang="en-US" dirty="0"/>
              <a:t>, </a:t>
            </a:r>
            <a:r>
              <a:rPr lang="en-US" dirty="0" err="1"/>
              <a:t>y</a:t>
            </a:r>
            <a:r>
              <a:rPr lang="en-US" dirty="0"/>
              <a:t>}</a:t>
            </a:r>
          </a:p>
          <a:p>
            <a:pPr lvl="1"/>
            <a:r>
              <a:rPr lang="en-US" dirty="0"/>
              <a:t>{</a:t>
            </a:r>
            <a:r>
              <a:rPr lang="en-US" dirty="0" err="1"/>
              <a:t>i</a:t>
            </a:r>
            <a:r>
              <a:rPr lang="en-US" dirty="0"/>
              <a:t>, </a:t>
            </a:r>
            <a:r>
              <a:rPr lang="en-US" dirty="0" err="1"/>
              <a:t>j</a:t>
            </a:r>
            <a:r>
              <a:rPr lang="en-US" dirty="0"/>
              <a:t>, </a:t>
            </a:r>
            <a:r>
              <a:rPr lang="en-US" dirty="0" err="1"/>
              <a:t>l</a:t>
            </a:r>
            <a:r>
              <a:rPr lang="en-US" dirty="0"/>
              <a:t>, </a:t>
            </a:r>
            <a:r>
              <a:rPr lang="en-US" dirty="0" smtClean="0"/>
              <a:t>1, I}</a:t>
            </a:r>
            <a:endParaRPr lang="en-US" dirty="0"/>
          </a:p>
          <a:p>
            <a:pPr lvl="1"/>
            <a:r>
              <a:rPr lang="en-US" dirty="0"/>
              <a:t>{</a:t>
            </a:r>
            <a:r>
              <a:rPr lang="en-US" dirty="0" err="1"/>
              <a:t>m</a:t>
            </a:r>
            <a:r>
              <a:rPr lang="en-US" dirty="0"/>
              <a:t>, </a:t>
            </a:r>
            <a:r>
              <a:rPr lang="en-US" dirty="0" err="1"/>
              <a:t>w</a:t>
            </a:r>
            <a:r>
              <a:rPr lang="en-US" dirty="0"/>
              <a:t>}</a:t>
            </a:r>
            <a:r>
              <a:rPr lang="en-US" dirty="0" smtClean="0"/>
              <a:t> </a:t>
            </a:r>
          </a:p>
          <a:p>
            <a:r>
              <a:rPr lang="en-US" dirty="0" smtClean="0"/>
              <a:t>Shape codes whether a subset of an image belongs to a given character set</a:t>
            </a:r>
          </a:p>
          <a:p>
            <a:r>
              <a:rPr lang="en-US" dirty="0" smtClean="0"/>
              <a:t>Sub-process later based on linguistic and/or OCR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19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Use Shape Codes?</a:t>
            </a: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Can recognize shapes faster than characters</a:t>
            </a:r>
          </a:p>
          <a:p>
            <a:pPr lvl="1"/>
            <a:r>
              <a:rPr lang="en-US"/>
              <a:t>Seconds per page, and very accurate</a:t>
            </a:r>
          </a:p>
          <a:p>
            <a:pPr lvl="1"/>
            <a:endParaRPr lang="en-US"/>
          </a:p>
          <a:p>
            <a:r>
              <a:rPr lang="en-US"/>
              <a:t>Preserves recall, but with lower precision</a:t>
            </a:r>
          </a:p>
          <a:p>
            <a:pPr lvl="1"/>
            <a:r>
              <a:rPr lang="en-US"/>
              <a:t>Useful as a first pass in any system</a:t>
            </a:r>
          </a:p>
          <a:p>
            <a:endParaRPr lang="en-US"/>
          </a:p>
          <a:p>
            <a:r>
              <a:rPr lang="en-US"/>
              <a:t>Easily extracted from JPEG-2 images</a:t>
            </a:r>
          </a:p>
          <a:p>
            <a:pPr lvl="1"/>
            <a:r>
              <a:rPr lang="en-US"/>
              <a:t>Because JPEG-2 uses object-based compression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Evaluation</a:t>
            </a:r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229600" cy="4114800"/>
          </a:xfrm>
        </p:spPr>
        <p:txBody>
          <a:bodyPr/>
          <a:lstStyle/>
          <a:p>
            <a:r>
              <a:rPr lang="en-US" dirty="0"/>
              <a:t>The usual approach: Model-based evaluation</a:t>
            </a:r>
          </a:p>
          <a:p>
            <a:pPr lvl="1"/>
            <a:r>
              <a:rPr lang="en-US" dirty="0"/>
              <a:t>Apply confusion statistics to an existing collection</a:t>
            </a:r>
          </a:p>
          <a:p>
            <a:endParaRPr lang="en-US" dirty="0"/>
          </a:p>
          <a:p>
            <a:r>
              <a:rPr lang="en-US" dirty="0"/>
              <a:t>A bit better: Print-scan evaluation</a:t>
            </a:r>
          </a:p>
          <a:p>
            <a:pPr lvl="1"/>
            <a:r>
              <a:rPr lang="en-US" dirty="0"/>
              <a:t>Scanning is slow, but availability is no problem</a:t>
            </a:r>
          </a:p>
          <a:p>
            <a:endParaRPr lang="en-US" dirty="0"/>
          </a:p>
          <a:p>
            <a:r>
              <a:rPr lang="en-US" dirty="0"/>
              <a:t>Best: Scan-only evaluation</a:t>
            </a:r>
          </a:p>
          <a:p>
            <a:pPr lvl="1"/>
            <a:r>
              <a:rPr lang="en-US" dirty="0"/>
              <a:t>Few existing IR collections have printed materials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5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Summary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Many applications benefit from image based indexing</a:t>
            </a:r>
          </a:p>
          <a:p>
            <a:pPr lvl="1"/>
            <a:r>
              <a:rPr lang="en-US"/>
              <a:t>Less discriminatory features</a:t>
            </a:r>
          </a:p>
          <a:p>
            <a:pPr lvl="1"/>
            <a:r>
              <a:rPr lang="en-US"/>
              <a:t>Features may therefore be easier to compute</a:t>
            </a:r>
          </a:p>
          <a:p>
            <a:pPr lvl="1"/>
            <a:r>
              <a:rPr lang="en-US"/>
              <a:t>More robust to noise</a:t>
            </a:r>
          </a:p>
          <a:p>
            <a:pPr lvl="1"/>
            <a:r>
              <a:rPr lang="en-US"/>
              <a:t>Often computationally more efficient</a:t>
            </a:r>
          </a:p>
          <a:p>
            <a:r>
              <a:rPr lang="en-US"/>
              <a:t>Many classical IR techniques have application for DIR</a:t>
            </a:r>
          </a:p>
          <a:p>
            <a:r>
              <a:rPr lang="en-US"/>
              <a:t>Structure as well as content are important for indexing</a:t>
            </a:r>
          </a:p>
          <a:p>
            <a:r>
              <a:rPr lang="en-US"/>
              <a:t>Preservation of structure is essential for in-depth understanding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Closing thoughts….</a:t>
            </a:r>
          </a:p>
        </p:txBody>
      </p:sp>
      <p:sp>
        <p:nvSpPr>
          <p:cNvPr id="337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else is useful?</a:t>
            </a:r>
          </a:p>
          <a:p>
            <a:pPr lvl="1"/>
            <a:r>
              <a:rPr lang="en-US" dirty="0"/>
              <a:t>Document Metadata? – Logos? Signatures?</a:t>
            </a:r>
          </a:p>
          <a:p>
            <a:pPr lvl="1"/>
            <a:endParaRPr lang="en-US" dirty="0"/>
          </a:p>
          <a:p>
            <a:r>
              <a:rPr lang="en-US" dirty="0"/>
              <a:t>Where is research heading?</a:t>
            </a:r>
          </a:p>
          <a:p>
            <a:pPr lvl="1"/>
            <a:r>
              <a:rPr lang="en-US" dirty="0"/>
              <a:t>Cameras to capture Documents?</a:t>
            </a:r>
          </a:p>
          <a:p>
            <a:endParaRPr lang="en-US" dirty="0"/>
          </a:p>
          <a:p>
            <a:r>
              <a:rPr lang="en-US" dirty="0"/>
              <a:t>What massive collections are out there?</a:t>
            </a:r>
            <a:endParaRPr lang="en-US" dirty="0" smtClean="0"/>
          </a:p>
          <a:p>
            <a:pPr lvl="1"/>
            <a:r>
              <a:rPr lang="en-US" dirty="0" smtClean="0"/>
              <a:t>Google </a:t>
            </a:r>
            <a:r>
              <a:rPr lang="en-US" dirty="0"/>
              <a:t>Books</a:t>
            </a:r>
          </a:p>
          <a:p>
            <a:pPr lvl="1"/>
            <a:r>
              <a:rPr lang="en-US" dirty="0"/>
              <a:t>Other Digital Libraries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Additional Reading</a:t>
            </a:r>
          </a:p>
        </p:txBody>
      </p:sp>
      <p:sp>
        <p:nvSpPr>
          <p:cNvPr id="355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A. </a:t>
            </a:r>
            <a:r>
              <a:rPr lang="en-US" dirty="0" err="1"/>
              <a:t>Balasubramanian</a:t>
            </a:r>
            <a:r>
              <a:rPr lang="en-US" dirty="0"/>
              <a:t>, et al.  Retrieval from Document Image Collections, </a:t>
            </a:r>
            <a:r>
              <a:rPr lang="en-US" i="1" dirty="0"/>
              <a:t>Document Analysis Systems VII</a:t>
            </a:r>
            <a:r>
              <a:rPr lang="en-US" dirty="0"/>
              <a:t>, pages 1-12, 2006.</a:t>
            </a:r>
          </a:p>
          <a:p>
            <a:endParaRPr lang="en-US" dirty="0"/>
          </a:p>
          <a:p>
            <a:r>
              <a:rPr lang="en-US" dirty="0"/>
              <a:t>D. </a:t>
            </a:r>
            <a:r>
              <a:rPr lang="en-US" dirty="0" err="1"/>
              <a:t>Doermann</a:t>
            </a:r>
            <a:r>
              <a:rPr lang="en-US" dirty="0"/>
              <a:t>. The Indexing and Retrieval of Document Images: A Survey. </a:t>
            </a:r>
            <a:r>
              <a:rPr lang="en-US" i="1" dirty="0"/>
              <a:t>Computer Vision and Image Understanding</a:t>
            </a:r>
            <a:r>
              <a:rPr lang="en-US" dirty="0"/>
              <a:t>, 70(3), pages 287-298, 1998.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 Stuff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http://www.sr.se/P1/src/sing/#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teOfLamp">
  <a:themeElements>
    <a:clrScheme name="StateOfLam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teOfLamp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bg1"/>
            </a:gs>
            <a:gs pos="100000">
              <a:schemeClr val="accent1"/>
            </a:gs>
          </a:gsLst>
          <a:lin ang="5400000" scaled="1"/>
        </a:gra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-110" charset="0"/>
            <a:ea typeface="Arial" pitchFamily="-110" charset="0"/>
            <a:cs typeface="Arial" pitchFamily="-110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bg1"/>
            </a:gs>
            <a:gs pos="100000">
              <a:schemeClr val="accent1"/>
            </a:gs>
          </a:gsLst>
          <a:lin ang="5400000" scaled="1"/>
        </a:gra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-110" charset="0"/>
            <a:ea typeface="Arial" pitchFamily="-110" charset="0"/>
            <a:cs typeface="Arial" pitchFamily="-110" charset="0"/>
          </a:defRPr>
        </a:defPPr>
      </a:lstStyle>
    </a:lnDef>
  </a:objectDefaults>
  <a:extraClrSchemeLst>
    <a:extraClrScheme>
      <a:clrScheme name="StateOfLam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teOfLam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teOfLam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teOfLam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teOfLam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teOfLam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teOfLam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teOfLam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teOfLam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teOfLam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teOfLam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teOfLam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Overview</Template>
  <TotalTime>3242</TotalTime>
  <Words>1819</Words>
  <Application>Microsoft Macintosh PowerPoint</Application>
  <PresentationFormat>On-screen Show (4:3)</PresentationFormat>
  <Paragraphs>363</Paragraphs>
  <Slides>49</Slides>
  <Notes>26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1" baseType="lpstr">
      <vt:lpstr>StateOfLamp</vt:lpstr>
      <vt:lpstr>Clip</vt:lpstr>
      <vt:lpstr>Slide 1</vt:lpstr>
      <vt:lpstr>Document Image Retrieval</vt:lpstr>
      <vt:lpstr>Assign 4 writeups</vt:lpstr>
      <vt:lpstr>Information retrieval systems</vt:lpstr>
      <vt:lpstr>Image Retrieval</vt:lpstr>
      <vt:lpstr>Image Retrieval Problems</vt:lpstr>
      <vt:lpstr>Different Systems</vt:lpstr>
      <vt:lpstr>Information retrieval: data</vt:lpstr>
      <vt:lpstr>Information retrieval: challenges</vt:lpstr>
      <vt:lpstr>What’s in a document?</vt:lpstr>
      <vt:lpstr>What is a document?</vt:lpstr>
      <vt:lpstr>Document Images</vt:lpstr>
      <vt:lpstr>Sources of document images</vt:lpstr>
      <vt:lpstr>Slide 14</vt:lpstr>
      <vt:lpstr>Document Image  Database</vt:lpstr>
      <vt:lpstr>Slide 16</vt:lpstr>
      <vt:lpstr>Document images</vt:lpstr>
      <vt:lpstr>Challenges</vt:lpstr>
      <vt:lpstr>Sub-problems</vt:lpstr>
      <vt:lpstr>Problems we’ll discuss today…</vt:lpstr>
      <vt:lpstr>Problem: Page Layer Segmentation</vt:lpstr>
      <vt:lpstr>Step 1 - segmentation</vt:lpstr>
      <vt:lpstr>Segmentation</vt:lpstr>
      <vt:lpstr> Segmentation</vt:lpstr>
      <vt:lpstr>Step 2 – classify the segments</vt:lpstr>
      <vt:lpstr>Segmentation Classification</vt:lpstr>
      <vt:lpstr>Problem: OCR</vt:lpstr>
      <vt:lpstr>OCR: One solution</vt:lpstr>
      <vt:lpstr>OCR</vt:lpstr>
      <vt:lpstr>Optical Character Recognition</vt:lpstr>
      <vt:lpstr>OCR Accuracy Problems</vt:lpstr>
      <vt:lpstr>Improving OCR Accuracy</vt:lpstr>
      <vt:lpstr>OCR Speed</vt:lpstr>
      <vt:lpstr>Problem: Reading Order</vt:lpstr>
      <vt:lpstr>Logical Page Analysis </vt:lpstr>
      <vt:lpstr>Traditional Approach</vt:lpstr>
      <vt:lpstr>Remember our goal</vt:lpstr>
      <vt:lpstr>Proposed Solutions</vt:lpstr>
      <vt:lpstr>Matching with OCR errors</vt:lpstr>
      <vt:lpstr>Conversion to Text?</vt:lpstr>
      <vt:lpstr>Idea: do processing on images</vt:lpstr>
      <vt:lpstr>Shape Coding</vt:lpstr>
      <vt:lpstr>Shape Codes</vt:lpstr>
      <vt:lpstr>Why Use Shape Codes?</vt:lpstr>
      <vt:lpstr>Evaluation</vt:lpstr>
      <vt:lpstr>Summary</vt:lpstr>
      <vt:lpstr>Closing thoughts….</vt:lpstr>
      <vt:lpstr>Additional Reading</vt:lpstr>
      <vt:lpstr>Fun Stuff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Document Image Retrieval</dc:title>
  <dc:creator>David Doermann</dc:creator>
  <cp:lastModifiedBy>Dave Kauchak</cp:lastModifiedBy>
  <cp:revision>192</cp:revision>
  <cp:lastPrinted>2009-11-09T21:41:00Z</cp:lastPrinted>
  <dcterms:created xsi:type="dcterms:W3CDTF">2009-11-09T19:02:16Z</dcterms:created>
  <dcterms:modified xsi:type="dcterms:W3CDTF">2009-11-09T21:42:01Z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2</vt:i4>
  </property>
  <property fmtid="{D5CDD505-2E9C-101B-9397-08002B2CF9AE}" pid="3" name="GraphicType">
    <vt:i4>2</vt:i4>
  </property>
  <property fmtid="{D5CDD505-2E9C-101B-9397-08002B2CF9AE}" pid="4" name="Compression">
    <vt:i4>80</vt:i4>
  </property>
  <property fmtid="{D5CDD505-2E9C-101B-9397-08002B2CF9AE}" pid="5" name="ScreenSize">
    <vt:i4>2</vt:i4>
  </property>
  <property fmtid="{D5CDD505-2E9C-101B-9397-08002B2CF9AE}" pid="6" name="ScreenUsage">
    <vt:i4>2</vt:i4>
  </property>
  <property fmtid="{D5CDD505-2E9C-101B-9397-08002B2CF9AE}" pid="7" name="MailAddress">
    <vt:lpwstr>oard@glue.umd.edu</vt:lpwstr>
  </property>
  <property fmtid="{D5CDD505-2E9C-101B-9397-08002B2CF9AE}" pid="8" name="HomePage">
    <vt:lpwstr>http://www.clis.umd.edu/courses/708a/</vt:lpwstr>
  </property>
  <property fmtid="{D5CDD505-2E9C-101B-9397-08002B2CF9AE}" pid="9" name="Other">
    <vt:lpwstr/>
  </property>
  <property fmtid="{D5CDD505-2E9C-101B-9397-08002B2CF9AE}" pid="10" name="DownloadOriginal">
    <vt:bool>true</vt:bool>
  </property>
  <property fmtid="{D5CDD505-2E9C-101B-9397-08002B2CF9AE}" pid="11" name="DownloadIEButton">
    <vt:bool>true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C:\My Documents</vt:lpwstr>
  </property>
</Properties>
</file>