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Default Extension="wmf" ContentType="image/x-wmf"/>
  <Override PartName="/ppt/notesSlides/notesSlide4.xml" ContentType="application/vnd.openxmlformats-officedocument.presentationml.notesSlide+xml"/>
  <Override PartName="/ppt/embeddings/Microsoft_Equation4.bin" ContentType="application/vnd.openxmlformats-officedocument.oleObjec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embeddings/Microsoft_Equation5.bin" ContentType="application/vnd.openxmlformats-officedocument.oleObject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1.xml" ContentType="application/vnd.openxmlformats-officedocument.presentationml.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png" ContentType="image/png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slides/slide53.xml" ContentType="application/vnd.openxmlformats-officedocument.presentationml.slide+xml"/>
  <Override PartName="/ppt/embeddings/Microsoft_Equation3.bin" ContentType="application/vnd.openxmlformats-officedocument.oleObject"/>
  <Override PartName="/ppt/slides/slide55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58.xml" ContentType="application/vnd.openxmlformats-officedocument.presentationml.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embeddings/oleObject1.bin" ContentType="application/vnd.openxmlformats-officedocument.oleObject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9.xml" ContentType="application/vnd.openxmlformats-officedocument.presentationml.slide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0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57" r:id="rId1"/>
  </p:sldMasterIdLst>
  <p:notesMasterIdLst>
    <p:notesMasterId r:id="rId64"/>
  </p:notesMasterIdLst>
  <p:handoutMasterIdLst>
    <p:handoutMasterId r:id="rId65"/>
  </p:handoutMasterIdLst>
  <p:sldIdLst>
    <p:sldId id="907" r:id="rId2"/>
    <p:sldId id="906" r:id="rId3"/>
    <p:sldId id="908" r:id="rId4"/>
    <p:sldId id="961" r:id="rId5"/>
    <p:sldId id="962" r:id="rId6"/>
    <p:sldId id="909" r:id="rId7"/>
    <p:sldId id="910" r:id="rId8"/>
    <p:sldId id="685" r:id="rId9"/>
    <p:sldId id="683" r:id="rId10"/>
    <p:sldId id="913" r:id="rId11"/>
    <p:sldId id="911" r:id="rId12"/>
    <p:sldId id="914" r:id="rId13"/>
    <p:sldId id="665" r:id="rId14"/>
    <p:sldId id="912" r:id="rId15"/>
    <p:sldId id="901" r:id="rId16"/>
    <p:sldId id="316" r:id="rId17"/>
    <p:sldId id="547" r:id="rId18"/>
    <p:sldId id="903" r:id="rId19"/>
    <p:sldId id="716" r:id="rId20"/>
    <p:sldId id="719" r:id="rId21"/>
    <p:sldId id="915" r:id="rId22"/>
    <p:sldId id="916" r:id="rId23"/>
    <p:sldId id="917" r:id="rId24"/>
    <p:sldId id="918" r:id="rId25"/>
    <p:sldId id="919" r:id="rId26"/>
    <p:sldId id="920" r:id="rId27"/>
    <p:sldId id="921" r:id="rId28"/>
    <p:sldId id="922" r:id="rId29"/>
    <p:sldId id="923" r:id="rId30"/>
    <p:sldId id="732" r:id="rId31"/>
    <p:sldId id="929" r:id="rId32"/>
    <p:sldId id="723" r:id="rId33"/>
    <p:sldId id="940" r:id="rId34"/>
    <p:sldId id="941" r:id="rId35"/>
    <p:sldId id="942" r:id="rId36"/>
    <p:sldId id="943" r:id="rId37"/>
    <p:sldId id="944" r:id="rId38"/>
    <p:sldId id="963" r:id="rId39"/>
    <p:sldId id="945" r:id="rId40"/>
    <p:sldId id="946" r:id="rId41"/>
    <p:sldId id="722" r:id="rId42"/>
    <p:sldId id="932" r:id="rId43"/>
    <p:sldId id="924" r:id="rId44"/>
    <p:sldId id="934" r:id="rId45"/>
    <p:sldId id="935" r:id="rId46"/>
    <p:sldId id="936" r:id="rId47"/>
    <p:sldId id="925" r:id="rId48"/>
    <p:sldId id="937" r:id="rId49"/>
    <p:sldId id="939" r:id="rId50"/>
    <p:sldId id="947" r:id="rId51"/>
    <p:sldId id="948" r:id="rId52"/>
    <p:sldId id="949" r:id="rId53"/>
    <p:sldId id="950" r:id="rId54"/>
    <p:sldId id="951" r:id="rId55"/>
    <p:sldId id="952" r:id="rId56"/>
    <p:sldId id="953" r:id="rId57"/>
    <p:sldId id="954" r:id="rId58"/>
    <p:sldId id="964" r:id="rId59"/>
    <p:sldId id="955" r:id="rId60"/>
    <p:sldId id="956" r:id="rId61"/>
    <p:sldId id="957" r:id="rId62"/>
    <p:sldId id="965" r:id="rId63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ED958F"/>
    <a:srgbClr val="FFFF00"/>
    <a:srgbClr val="66CCFF"/>
    <a:srgbClr val="F4F3EB"/>
    <a:srgbClr val="F0EEEB"/>
    <a:srgbClr val="00A000"/>
    <a:srgbClr val="A40508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96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36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notesMaster" Target="notesMasters/notesMaster1.xml"/><Relationship Id="rId60" Type="http://schemas.openxmlformats.org/officeDocument/2006/relationships/slide" Target="slides/slide59.xml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slide" Target="slides/slide62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69" Type="http://schemas.openxmlformats.org/officeDocument/2006/relationships/theme" Target="theme/theme1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slide" Target="slides/slide58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slide" Target="slides/slide61.xml"/><Relationship Id="rId66" Type="http://schemas.openxmlformats.org/officeDocument/2006/relationships/printerSettings" Target="printerSettings/printerSettings1.bin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handoutMaster" Target="handoutMasters/handoutMaster1.xml"/><Relationship Id="rId67" Type="http://schemas.openxmlformats.org/officeDocument/2006/relationships/presProps" Target="presProps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68" Type="http://schemas.openxmlformats.org/officeDocument/2006/relationships/viewProps" Target="viewProps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9B6AE911-06B8-D04F-8E37-F6BAE015086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0411F1F-34D3-B64E-829D-0DD76ACC9D7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6" y="4416099"/>
            <a:ext cx="5030391" cy="418245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45" tIns="45722" rIns="91445" bIns="45722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D2C33E-2F4A-8546-8E38-5004F7672ECE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11F1F-34D3-B64E-829D-0DD76ACC9D7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FCE4C-5DFA-8343-A803-1E9294BC3ABD}" type="slidenum">
              <a:rPr lang="en-US"/>
              <a:pPr/>
              <a:t>43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952FE-F062-DA4A-9111-DBE91B3DA723}" type="slidenum">
              <a:rPr lang="en-US"/>
              <a:pPr/>
              <a:t>47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55D534-0C1A-6D4D-A279-5A17D0E27CA9}" type="slidenum">
              <a:rPr lang="en-US"/>
              <a:pPr/>
              <a:t>48</a:t>
            </a:fld>
            <a:endParaRPr lang="en-US"/>
          </a:p>
        </p:txBody>
      </p:sp>
      <p:sp>
        <p:nvSpPr>
          <p:cNvPr id="573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15791"/>
            <a:ext cx="5486400" cy="4278604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49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15791"/>
            <a:ext cx="5486400" cy="4278604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4C510-A0EA-354C-B59C-D24190E38AE4}" type="slidenum">
              <a:rPr lang="en-IE"/>
              <a:pPr/>
              <a:t>52</a:t>
            </a:fld>
            <a:endParaRPr lang="en-IE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947468-6A80-1B42-A26F-45B2CA03C32B}" type="slidenum">
              <a:rPr lang="en-IE"/>
              <a:pPr/>
              <a:t>54</a:t>
            </a:fld>
            <a:endParaRPr lang="en-IE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-65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fld id="{D1C8D34D-0B3E-1A4E-9C46-FD7DCB9739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6EE4B8-1939-4945-A147-D07FF9E2C7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23B11D-29FF-4A42-BFF9-5BE52E487D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2ECE3-03AA-4B4F-A904-7D1750DBB0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1C5F0-CE62-1740-84EA-FB78232FF8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AC99D3-038B-414B-9D4E-52F1B021AC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528925-6912-2B45-9E66-A74C6316D8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9A8DE-1BA9-4942-B10F-EEA456AB4C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B33271-0498-1845-AF3A-1FC805E6D7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B3B23-D92C-0348-914D-EAF7209EBE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2920F-BDED-B047-9941-3086887101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1B872-FC73-DA4E-9D3E-4DAD511164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33D84A4A-3A8D-7C46-8497-097634FB8F1B}" type="slidenum">
              <a:rPr lang="en-IE"/>
              <a:pPr/>
              <a:t>‹#›</a:t>
            </a:fld>
            <a:endParaRPr lang="en-I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fld id="{F0FE356D-9FA8-5642-A883-7AB8DD1E367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A50021"/>
              </a:solidFill>
              <a:latin typeface="Tahoma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charset="2"/>
        <a:buChar char="n"/>
        <a:defRPr sz="26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3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image" Target="../media/image17.jpeg"/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Relationship Id="rId5" Type="http://schemas.openxmlformats.org/officeDocument/2006/relationships/image" Target="../media/image16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Relationship Id="rId6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3" Type="http://schemas.openxmlformats.org/officeDocument/2006/relationships/oleObject" Target="../embeddings/Microsoft_Equation3.bin"/><Relationship Id="rId1" Type="http://schemas.openxmlformats.org/officeDocument/2006/relationships/vmlDrawing" Target="../drawings/vmlDrawing4.v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3" Type="http://schemas.openxmlformats.org/officeDocument/2006/relationships/oleObject" Target="../embeddings/Microsoft_Equation4.bin"/><Relationship Id="rId1" Type="http://schemas.openxmlformats.org/officeDocument/2006/relationships/vmlDrawing" Target="../drawings/vmlDrawing5.v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3" Type="http://schemas.openxmlformats.org/officeDocument/2006/relationships/oleObject" Target="../embeddings/Microsoft_Equation5.bin"/><Relationship Id="rId1" Type="http://schemas.openxmlformats.org/officeDocument/2006/relationships/vmlDrawing" Target="../drawings/vmlDrawing6.v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3" Type="http://schemas.openxmlformats.org/officeDocument/2006/relationships/image" Target="../media/image30.wmf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90600"/>
            <a:ext cx="6604000" cy="3530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87770" y="6172200"/>
            <a:ext cx="3308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http://www.xkcd.com/233/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Text Clustering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David </a:t>
            </a:r>
            <a:r>
              <a:rPr lang="en-US" sz="2000" dirty="0" err="1">
                <a:ea typeface="ＭＳ Ｐゴシック" pitchFamily="-111" charset="-128"/>
              </a:rPr>
              <a:t>Kauchak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cs160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Fall 2009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  <a:t>adapted from:</a:t>
            </a:r>
            <a:b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</a:br>
            <a:r>
              <a:rPr lang="en-US" sz="1000" dirty="0">
                <a:ea typeface="ＭＳ Ｐゴシック" pitchFamily="-111" charset="-128"/>
              </a:rPr>
              <a:t>http://www.stanford.edu/class/cs276/handouts</a:t>
            </a:r>
            <a:r>
              <a:rPr lang="en-US" sz="1000" dirty="0" smtClean="0">
                <a:ea typeface="ＭＳ Ｐゴシック" pitchFamily="-111" charset="-128"/>
              </a:rPr>
              <a:t>/lecture17-clustering.ppt</a:t>
            </a:r>
            <a:endParaRPr lang="en-US" sz="1000" dirty="0">
              <a:solidFill>
                <a:schemeClr val="accent1"/>
              </a:solidFill>
              <a:ea typeface="ＭＳ Ｐゴシック" pitchFamily="-11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status reports</a:t>
            </a:r>
          </a:p>
          <a:p>
            <a:r>
              <a:rPr lang="en-US" dirty="0" smtClean="0"/>
              <a:t>Paper review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 code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4876800"/>
          </a:xfrm>
        </p:spPr>
        <p:txBody>
          <a:bodyPr/>
          <a:lstStyle/>
          <a:p>
            <a:r>
              <a:rPr lang="en-US" dirty="0" smtClean="0"/>
              <a:t>/common/cs/cs160/project/</a:t>
            </a:r>
          </a:p>
          <a:p>
            <a:pPr lvl="1"/>
            <a:r>
              <a:rPr lang="en-US" dirty="0" smtClean="0"/>
              <a:t>requires the </a:t>
            </a:r>
            <a:r>
              <a:rPr lang="en-US" dirty="0" err="1" smtClean="0"/>
              <a:t>mysql</a:t>
            </a:r>
            <a:r>
              <a:rPr lang="en-US" dirty="0" smtClean="0"/>
              <a:t>…jar</a:t>
            </a:r>
          </a:p>
          <a:p>
            <a:pPr lvl="1"/>
            <a:r>
              <a:rPr lang="en-US" dirty="0" smtClean="0"/>
              <a:t>will get into </a:t>
            </a:r>
            <a:r>
              <a:rPr lang="en-US" dirty="0" err="1" smtClean="0"/>
              <a:t>svn</a:t>
            </a:r>
            <a:r>
              <a:rPr lang="en-US" dirty="0" smtClean="0"/>
              <a:t>, but for now can look at code</a:t>
            </a:r>
          </a:p>
          <a:p>
            <a:r>
              <a:rPr lang="en-US" dirty="0" smtClean="0"/>
              <a:t>TDT data set with title and paragraph breaks</a:t>
            </a:r>
          </a:p>
          <a:p>
            <a:pPr lvl="1"/>
            <a:r>
              <a:rPr lang="en-US" dirty="0" err="1" smtClean="0"/>
              <a:t>tdt.text.title</a:t>
            </a:r>
            <a:r>
              <a:rPr lang="en-US" dirty="0" smtClean="0"/>
              <a:t> or </a:t>
            </a:r>
            <a:r>
              <a:rPr lang="en-US" dirty="0" err="1" smtClean="0"/>
              <a:t>tdt.text.p.title</a:t>
            </a:r>
            <a:r>
              <a:rPr lang="en-US" dirty="0" smtClean="0"/>
              <a:t> in main data dir</a:t>
            </a:r>
          </a:p>
          <a:p>
            <a:r>
              <a:rPr lang="en-US" dirty="0" smtClean="0"/>
              <a:t>TDT is in database</a:t>
            </a:r>
          </a:p>
          <a:p>
            <a:pPr lvl="1"/>
            <a:r>
              <a:rPr lang="en-US" dirty="0" smtClean="0"/>
              <a:t>you can access it from any where in the lab</a:t>
            </a:r>
          </a:p>
          <a:p>
            <a:pPr lvl="1"/>
            <a:r>
              <a:rPr lang="en-US" dirty="0" smtClean="0"/>
              <a:t>can add other data sets, but let me know</a:t>
            </a:r>
          </a:p>
          <a:p>
            <a:pPr lvl="2"/>
            <a:r>
              <a:rPr lang="en-US" dirty="0" smtClean="0"/>
              <a:t>need to write a </a:t>
            </a:r>
            <a:r>
              <a:rPr lang="en-US" dirty="0" err="1" smtClean="0"/>
              <a:t>DocumentReader</a:t>
            </a:r>
            <a:r>
              <a:rPr lang="en-US" dirty="0" smtClean="0"/>
              <a:t> class for it</a:t>
            </a:r>
          </a:p>
          <a:p>
            <a:pPr lvl="2"/>
            <a:r>
              <a:rPr lang="en-US" dirty="0" smtClean="0"/>
              <a:t>image datasets?</a:t>
            </a:r>
          </a:p>
          <a:p>
            <a:pPr lvl="2"/>
            <a:r>
              <a:rPr lang="en-US" dirty="0" smtClean="0"/>
              <a:t>page rank dataset?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saras.cs.pomona.edu/bursti/doc.php?id</a:t>
            </a:r>
            <a:r>
              <a:rPr lang="en-US" dirty="0" smtClean="0"/>
              <a:t>=10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 code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4876800"/>
          </a:xfrm>
        </p:spPr>
        <p:txBody>
          <a:bodyPr/>
          <a:lstStyle/>
          <a:p>
            <a:r>
              <a:rPr lang="en-US" dirty="0" smtClean="0"/>
              <a:t>broke up indexing and querying steps</a:t>
            </a:r>
          </a:p>
          <a:p>
            <a:pPr lvl="1"/>
            <a:r>
              <a:rPr lang="en-US" dirty="0" smtClean="0"/>
              <a:t>pass in an index file, instead of a set of documents</a:t>
            </a:r>
          </a:p>
          <a:p>
            <a:pPr lvl="1"/>
            <a:r>
              <a:rPr lang="en-US" dirty="0" smtClean="0"/>
              <a:t>/common/cs/cs160/project/data has one index</a:t>
            </a:r>
          </a:p>
          <a:p>
            <a:r>
              <a:rPr lang="en-US" dirty="0" smtClean="0"/>
              <a:t>Document class</a:t>
            </a:r>
          </a:p>
          <a:p>
            <a:pPr lvl="1"/>
            <a:r>
              <a:rPr lang="en-US" dirty="0" smtClean="0"/>
              <a:t>added title and </a:t>
            </a:r>
            <a:r>
              <a:rPr lang="en-US" dirty="0" err="1" smtClean="0"/>
              <a:t>url</a:t>
            </a:r>
            <a:r>
              <a:rPr lang="en-US" dirty="0" smtClean="0"/>
              <a:t> fields</a:t>
            </a:r>
          </a:p>
          <a:p>
            <a:pPr lvl="1"/>
            <a:r>
              <a:rPr lang="en-US" dirty="0" smtClean="0"/>
              <a:t>added paragraph boundaries (only works for docs in database right now)</a:t>
            </a:r>
          </a:p>
          <a:p>
            <a:r>
              <a:rPr lang="en-US" dirty="0" smtClean="0"/>
              <a:t>Added DB interfacing classes</a:t>
            </a:r>
          </a:p>
          <a:p>
            <a:pPr lvl="1"/>
            <a:r>
              <a:rPr lang="en-US" dirty="0" err="1" smtClean="0"/>
              <a:t>DBDocReader</a:t>
            </a:r>
            <a:r>
              <a:rPr lang="en-US" dirty="0" smtClean="0"/>
              <a:t> (a </a:t>
            </a:r>
            <a:r>
              <a:rPr lang="en-US" dirty="0" err="1" smtClean="0"/>
              <a:t>DocReader</a:t>
            </a:r>
            <a:r>
              <a:rPr lang="en-US" dirty="0" smtClean="0"/>
              <a:t>) for iterating through documents in the database</a:t>
            </a:r>
          </a:p>
          <a:p>
            <a:pPr lvl="1"/>
            <a:r>
              <a:rPr lang="en-US" dirty="0" err="1" smtClean="0"/>
              <a:t>DBDocFetcher</a:t>
            </a:r>
            <a:r>
              <a:rPr lang="en-US" dirty="0" smtClean="0"/>
              <a:t> to fetch documents based on document id for query time document fetching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Supervised learning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8288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Training or learning phase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24384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838200" y="3124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3733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4343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38200" y="4953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38200" y="5562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24384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9" name="Right Arrow 18"/>
          <p:cNvSpPr/>
          <p:nvPr/>
        </p:nvSpPr>
        <p:spPr bwMode="auto">
          <a:xfrm>
            <a:off x="2667000" y="3810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38400" y="47244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3657600" y="29189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57600" y="34523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57600" y="39857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57600" y="45953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61031" y="5193268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6324600" y="38100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88383" y="24384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5283783" y="22860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6019800" y="4572000"/>
            <a:ext cx="12823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 a </a:t>
            </a:r>
          </a:p>
          <a:p>
            <a:r>
              <a:rPr lang="en-US" sz="2000" dirty="0" smtClean="0"/>
              <a:t>predictive</a:t>
            </a:r>
          </a:p>
          <a:p>
            <a:r>
              <a:rPr lang="en-US" sz="2000" dirty="0" smtClean="0"/>
              <a:t>model</a:t>
            </a:r>
            <a:endParaRPr lang="en-US" sz="2000" dirty="0"/>
          </a:p>
        </p:txBody>
      </p:sp>
      <p:grpSp>
        <p:nvGrpSpPr>
          <p:cNvPr id="3" name="Group 37"/>
          <p:cNvGrpSpPr/>
          <p:nvPr/>
        </p:nvGrpSpPr>
        <p:grpSpPr>
          <a:xfrm>
            <a:off x="7391400" y="3505200"/>
            <a:ext cx="1371600" cy="1371600"/>
            <a:chOff x="7391400" y="3505200"/>
            <a:chExt cx="1371600" cy="1371600"/>
          </a:xfrm>
        </p:grpSpPr>
        <p:sp>
          <p:nvSpPr>
            <p:cNvPr id="36" name="Rounded Rectangle 3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501860" y="3943290"/>
              <a:ext cx="11849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classifier</a:t>
              </a:r>
              <a:endParaRPr lang="en-US" sz="2000" dirty="0"/>
            </a:p>
          </p:txBody>
        </p:sp>
      </p:grpSp>
      <p:sp>
        <p:nvSpPr>
          <p:cNvPr id="35" name="Rectangle 34"/>
          <p:cNvSpPr/>
          <p:nvPr/>
        </p:nvSpPr>
        <p:spPr bwMode="auto">
          <a:xfrm>
            <a:off x="1828800" y="31242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1828800" y="37338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1828800" y="43434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1828800" y="49530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1828800" y="55626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5562600" y="28956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5562600" y="34290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5562600" y="39624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562600" y="44958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562600" y="51054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1676400" y="2895600"/>
            <a:ext cx="533400" cy="3352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5410200" y="2667000"/>
            <a:ext cx="533400" cy="3352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33400" y="6248400"/>
            <a:ext cx="7689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User “supervision”, we’re given the labels (classes)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Un</a:t>
            </a:r>
            <a:r>
              <a:rPr lang="en-US" dirty="0" smtClean="0"/>
              <a:t>supervised learning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1905000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 bwMode="auto">
          <a:xfrm>
            <a:off x="838200" y="2590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200" y="3200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200" y="3810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838200" y="4419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838200" y="5029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2133600" y="3276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05000" y="4191000"/>
            <a:ext cx="112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extract</a:t>
            </a:r>
          </a:p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3124200" y="23855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24200" y="29189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24200" y="34523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24200" y="4061936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27631" y="4659868"/>
            <a:ext cx="1898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BAB932"/>
                </a:solidFill>
              </a:rPr>
              <a:t>f</a:t>
            </a:r>
            <a:r>
              <a:rPr lang="en-US" sz="2000" baseline="-25000" dirty="0" smtClean="0">
                <a:solidFill>
                  <a:srgbClr val="BAB932"/>
                </a:solidFill>
              </a:rPr>
              <a:t>1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2</a:t>
            </a:r>
            <a:r>
              <a:rPr lang="en-US" sz="2000" dirty="0" smtClean="0">
                <a:solidFill>
                  <a:srgbClr val="BAB932"/>
                </a:solidFill>
              </a:rPr>
              <a:t>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3</a:t>
            </a:r>
            <a:r>
              <a:rPr lang="en-US" sz="2000" dirty="0" smtClean="0">
                <a:solidFill>
                  <a:srgbClr val="BAB932"/>
                </a:solidFill>
              </a:rPr>
              <a:t>, …, f</a:t>
            </a:r>
            <a:r>
              <a:rPr lang="en-US" sz="2000" baseline="-25000" dirty="0" smtClean="0">
                <a:solidFill>
                  <a:srgbClr val="BAB932"/>
                </a:solidFill>
              </a:rPr>
              <a:t>n</a:t>
            </a:r>
            <a:endParaRPr lang="en-US" sz="2000" baseline="-25000" dirty="0">
              <a:solidFill>
                <a:srgbClr val="BAB932"/>
              </a:solidFill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5791200" y="3276600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54983" y="1905000"/>
            <a:ext cx="1111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features</a:t>
            </a:r>
            <a:endParaRPr lang="en-US" sz="2000" dirty="0"/>
          </a:p>
        </p:txBody>
      </p:sp>
      <p:sp>
        <p:nvSpPr>
          <p:cNvPr id="34" name="TextBox 33"/>
          <p:cNvSpPr txBox="1"/>
          <p:nvPr/>
        </p:nvSpPr>
        <p:spPr>
          <a:xfrm>
            <a:off x="5334000" y="4038600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group into classes/clusters</a:t>
            </a:r>
            <a:endParaRPr lang="en-US" sz="2000" dirty="0"/>
          </a:p>
        </p:txBody>
      </p:sp>
      <p:sp>
        <p:nvSpPr>
          <p:cNvPr id="49" name="TextBox 48"/>
          <p:cNvSpPr txBox="1"/>
          <p:nvPr/>
        </p:nvSpPr>
        <p:spPr>
          <a:xfrm>
            <a:off x="1143000" y="5638800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No</a:t>
            </a:r>
            <a:r>
              <a:rPr lang="en-US" dirty="0" smtClean="0">
                <a:solidFill>
                  <a:srgbClr val="FF0000"/>
                </a:solidFill>
              </a:rPr>
              <a:t> “supervision”, we’re only given data and want to find natural groupings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0" name="Hexagon 49"/>
          <p:cNvSpPr/>
          <p:nvPr/>
        </p:nvSpPr>
        <p:spPr bwMode="auto">
          <a:xfrm>
            <a:off x="6781800" y="2971800"/>
            <a:ext cx="1905000" cy="1371600"/>
          </a:xfrm>
          <a:prstGeom prst="hexagon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rPr>
              <a:t>Clusters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What is clustering?</a:t>
            </a:r>
          </a:p>
        </p:txBody>
      </p:sp>
      <p:sp>
        <p:nvSpPr>
          <p:cNvPr id="58982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folHlink"/>
                </a:solidFill>
              </a:rPr>
              <a:t>Clustering</a:t>
            </a:r>
            <a:r>
              <a:rPr lang="en-US" dirty="0"/>
              <a:t>: the process of grouping a set of objects into classes of similar objects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>
                <a:ea typeface="ＭＳ Ｐゴシック" charset="-128"/>
              </a:rPr>
              <a:t>Documents within a cluster should be </a:t>
            </a:r>
            <a:r>
              <a:rPr lang="en-US" sz="2600" dirty="0" smtClean="0">
                <a:ea typeface="ＭＳ Ｐゴシック" charset="-128"/>
              </a:rPr>
              <a:t>similar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>
                <a:ea typeface="ＭＳ Ｐゴシック" charset="-128"/>
              </a:rPr>
              <a:t>Documents from different clusters should be </a:t>
            </a:r>
            <a:r>
              <a:rPr lang="en-US" sz="2600" dirty="0" smtClean="0">
                <a:ea typeface="ＭＳ Ｐゴシック" charset="-128"/>
              </a:rPr>
              <a:t>dissimilar</a:t>
            </a:r>
          </a:p>
          <a:p>
            <a:pPr lvl="1" eaLnBrk="1" hangingPunct="1">
              <a:lnSpc>
                <a:spcPct val="90000"/>
              </a:lnSpc>
            </a:pPr>
            <a:endParaRPr lang="en-US" sz="2600" dirty="0" smtClean="0"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How might this be useful for IR?</a:t>
            </a:r>
            <a:endParaRPr lang="en-US" dirty="0">
              <a:solidFill>
                <a:srgbClr val="FF0000"/>
              </a:solidFill>
              <a:ea typeface="ＭＳ Ｐゴシック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304800"/>
            <a:ext cx="8077200" cy="9906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Applications of clustering in IR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t="36131"/>
          <a:stretch>
            <a:fillRect/>
          </a:stretch>
        </p:blipFill>
        <p:spPr>
          <a:xfrm>
            <a:off x="152400" y="762000"/>
            <a:ext cx="6207468" cy="1828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0" y="3352800"/>
            <a:ext cx="1676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group related docs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762000"/>
            <a:ext cx="2732809" cy="5486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rcRect l="3636"/>
          <a:stretch>
            <a:fillRect/>
          </a:stretch>
        </p:blipFill>
        <p:spPr>
          <a:xfrm>
            <a:off x="152400" y="2514600"/>
            <a:ext cx="4038600" cy="401211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56824" y="6443246"/>
            <a:ext cx="24721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http://search.carrot2.org/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For improving search recall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876800"/>
          </a:xfrm>
        </p:spPr>
        <p:txBody>
          <a:bodyPr/>
          <a:lstStyle/>
          <a:p>
            <a:pPr eaLnBrk="1" hangingPunct="1"/>
            <a:r>
              <a:rPr lang="en-US" sz="2400" i="1" dirty="0"/>
              <a:t>Cluster hypothesis</a:t>
            </a:r>
            <a:r>
              <a:rPr lang="en-US" sz="2400" dirty="0"/>
              <a:t> - Documents in the same cluster behave similarly with respect to relevance to information </a:t>
            </a:r>
            <a:r>
              <a:rPr lang="en-US" sz="2400" dirty="0" smtClean="0"/>
              <a:t>needs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To </a:t>
            </a:r>
            <a:r>
              <a:rPr lang="en-US" sz="2400" dirty="0"/>
              <a:t>improve search recall: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Cluster docs in </a:t>
            </a:r>
            <a:r>
              <a:rPr lang="en-US" dirty="0" smtClean="0">
                <a:ea typeface="ＭＳ Ｐゴシック" charset="-128"/>
              </a:rPr>
              <a:t>corpus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When a query matches a doc </a:t>
            </a:r>
            <a:r>
              <a:rPr lang="en-US" i="1" dirty="0">
                <a:ea typeface="ＭＳ Ｐゴシック" charset="-128"/>
              </a:rPr>
              <a:t>D</a:t>
            </a:r>
            <a:r>
              <a:rPr lang="en-US" dirty="0">
                <a:ea typeface="ＭＳ Ｐゴシック" charset="-128"/>
              </a:rPr>
              <a:t>, also return other docs in the cluster containing </a:t>
            </a:r>
            <a:r>
              <a:rPr lang="en-US" i="1" dirty="0" smtClean="0">
                <a:ea typeface="ＭＳ Ｐゴシック" charset="-128"/>
              </a:rPr>
              <a:t>D</a:t>
            </a:r>
          </a:p>
          <a:p>
            <a:pPr lvl="1" eaLnBrk="1" hangingPunct="1"/>
            <a:endParaRPr lang="en-US" i="1" dirty="0" smtClean="0">
              <a:ea typeface="ＭＳ Ｐゴシック" charset="-128"/>
            </a:endParaRPr>
          </a:p>
          <a:p>
            <a:pPr eaLnBrk="1" hangingPunct="1"/>
            <a:r>
              <a:rPr lang="en-US" sz="2400" dirty="0"/>
              <a:t>Hope if we do this: The query “car” will also return docs containing </a:t>
            </a:r>
            <a:r>
              <a:rPr lang="en-US" sz="2400" i="1" dirty="0" smtClean="0"/>
              <a:t>automobile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219200" y="6248400"/>
            <a:ext cx="68998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is this different from the previous slide?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Applications of clustering in IR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752600"/>
            <a:ext cx="6553200" cy="36731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56388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vary search results over clusters/topics to improve recall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Google News: automatic clustering gives an effective news presentation metaphor</a:t>
            </a:r>
          </a:p>
        </p:txBody>
      </p:sp>
      <p:pic>
        <p:nvPicPr>
          <p:cNvPr id="24579" name="Picture 2"/>
          <p:cNvPicPr>
            <a:picLocks noChangeAspect="1"/>
          </p:cNvPicPr>
          <p:nvPr/>
        </p:nvPicPr>
        <p:blipFill>
          <a:blip r:embed="rId2"/>
          <a:srcRect l="3450" t="2626" r="3960" b="6149"/>
          <a:stretch>
            <a:fillRect/>
          </a:stretch>
        </p:blipFill>
        <p:spPr bwMode="auto">
          <a:xfrm>
            <a:off x="1295400" y="1668463"/>
            <a:ext cx="6624638" cy="504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300"/>
              <a:t>For visualizing a document collection and its themes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Wise et al, “Visualizing the non-visual” PNNL</a:t>
            </a:r>
          </a:p>
          <a:p>
            <a:pPr eaLnBrk="1" hangingPunct="1"/>
            <a:r>
              <a:rPr lang="en-US" sz="2400"/>
              <a:t>ThemeScapes, Cartia</a:t>
            </a:r>
          </a:p>
          <a:p>
            <a:pPr lvl="1" eaLnBrk="1" hangingPunct="1"/>
            <a:r>
              <a:rPr lang="en-US" sz="1700">
                <a:solidFill>
                  <a:schemeClr val="folHlink"/>
                </a:solidFill>
                <a:ea typeface="ＭＳ Ｐゴシック" charset="-128"/>
              </a:rPr>
              <a:t>[Mountain height = cluster size]</a:t>
            </a:r>
            <a:endParaRPr lang="en-US" sz="1700">
              <a:ea typeface="ＭＳ Ｐゴシック" charset="-128"/>
            </a:endParaRPr>
          </a:p>
        </p:txBody>
      </p:sp>
      <p:pic>
        <p:nvPicPr>
          <p:cNvPr id="26628" name="Picture 4" descr="themeview800"/>
          <p:cNvPicPr>
            <a:picLocks noChangeAspect="1" noChangeArrowheads="1"/>
          </p:cNvPicPr>
          <p:nvPr/>
        </p:nvPicPr>
        <p:blipFill>
          <a:blip r:embed="rId2"/>
          <a:srcRect l="3448" t="2156" r="3448" b="3009"/>
          <a:stretch>
            <a:fillRect/>
          </a:stretch>
        </p:blipFill>
        <p:spPr bwMode="auto">
          <a:xfrm>
            <a:off x="0" y="3132138"/>
            <a:ext cx="4572000" cy="372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starr_repo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3143250"/>
            <a:ext cx="49530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>
                <a:ea typeface="宋体" pitchFamily="-111" charset="-122"/>
                <a:cs typeface="宋体" pitchFamily="-111" charset="-122"/>
              </a:rPr>
              <a:t>Faster vectors space search:</a:t>
            </a:r>
            <a:br>
              <a:rPr lang="en-US" altLang="zh-CN" dirty="0" smtClean="0">
                <a:ea typeface="宋体" pitchFamily="-111" charset="-122"/>
                <a:cs typeface="宋体" pitchFamily="-111" charset="-122"/>
              </a:rPr>
            </a:br>
            <a:r>
              <a:rPr lang="en-US" altLang="zh-CN" dirty="0" smtClean="0">
                <a:ea typeface="宋体" pitchFamily="-111" charset="-122"/>
                <a:cs typeface="宋体" pitchFamily="-111" charset="-122"/>
              </a:rPr>
              <a:t>cluster pruning</a:t>
            </a:r>
            <a:endParaRPr lang="en-US" altLang="zh-CN" dirty="0">
              <a:ea typeface="宋体" pitchFamily="-111" charset="-122"/>
              <a:cs typeface="宋体" pitchFamily="-111" charset="-122"/>
            </a:endParaRPr>
          </a:p>
        </p:txBody>
      </p:sp>
      <p:sp>
        <p:nvSpPr>
          <p:cNvPr id="50179" name="Oval 15"/>
          <p:cNvSpPr>
            <a:spLocks noChangeArrowheads="1"/>
          </p:cNvSpPr>
          <p:nvPr/>
        </p:nvSpPr>
        <p:spPr bwMode="auto">
          <a:xfrm>
            <a:off x="2011363" y="3173413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0" name="Oval 16"/>
          <p:cNvSpPr>
            <a:spLocks noChangeArrowheads="1"/>
          </p:cNvSpPr>
          <p:nvPr/>
        </p:nvSpPr>
        <p:spPr bwMode="auto">
          <a:xfrm>
            <a:off x="1806575" y="26844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1" name="Oval 17"/>
          <p:cNvSpPr>
            <a:spLocks noChangeArrowheads="1"/>
          </p:cNvSpPr>
          <p:nvPr/>
        </p:nvSpPr>
        <p:spPr bwMode="auto">
          <a:xfrm>
            <a:off x="2422525" y="3009900"/>
            <a:ext cx="212725" cy="252413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2" name="Oval 18"/>
          <p:cNvSpPr>
            <a:spLocks noChangeArrowheads="1"/>
          </p:cNvSpPr>
          <p:nvPr/>
        </p:nvSpPr>
        <p:spPr bwMode="auto">
          <a:xfrm>
            <a:off x="2422525" y="34163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3" name="Oval 19"/>
          <p:cNvSpPr>
            <a:spLocks noChangeArrowheads="1"/>
          </p:cNvSpPr>
          <p:nvPr/>
        </p:nvSpPr>
        <p:spPr bwMode="auto">
          <a:xfrm>
            <a:off x="1806575" y="3822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4" name="Oval 20"/>
          <p:cNvSpPr>
            <a:spLocks noChangeArrowheads="1"/>
          </p:cNvSpPr>
          <p:nvPr/>
        </p:nvSpPr>
        <p:spPr bwMode="auto">
          <a:xfrm>
            <a:off x="6743700" y="5367338"/>
            <a:ext cx="212725" cy="252412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5" name="Oval 21"/>
          <p:cNvSpPr>
            <a:spLocks noChangeArrowheads="1"/>
          </p:cNvSpPr>
          <p:nvPr/>
        </p:nvSpPr>
        <p:spPr bwMode="auto">
          <a:xfrm>
            <a:off x="5715000" y="1954213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6" name="Oval 22"/>
          <p:cNvSpPr>
            <a:spLocks noChangeArrowheads="1"/>
          </p:cNvSpPr>
          <p:nvPr/>
        </p:nvSpPr>
        <p:spPr bwMode="auto">
          <a:xfrm>
            <a:off x="5867400" y="226218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7" name="Oval 24"/>
          <p:cNvSpPr>
            <a:spLocks noChangeArrowheads="1"/>
          </p:cNvSpPr>
          <p:nvPr/>
        </p:nvSpPr>
        <p:spPr bwMode="auto">
          <a:xfrm>
            <a:off x="6950075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8" name="Oval 25"/>
          <p:cNvSpPr>
            <a:spLocks noChangeArrowheads="1"/>
          </p:cNvSpPr>
          <p:nvPr/>
        </p:nvSpPr>
        <p:spPr bwMode="auto">
          <a:xfrm>
            <a:off x="6743700" y="5854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9" name="Oval 26"/>
          <p:cNvSpPr>
            <a:spLocks noChangeArrowheads="1"/>
          </p:cNvSpPr>
          <p:nvPr/>
        </p:nvSpPr>
        <p:spPr bwMode="auto">
          <a:xfrm>
            <a:off x="7154863" y="55292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0" name="Oval 27"/>
          <p:cNvSpPr>
            <a:spLocks noChangeArrowheads="1"/>
          </p:cNvSpPr>
          <p:nvPr/>
        </p:nvSpPr>
        <p:spPr bwMode="auto">
          <a:xfrm>
            <a:off x="7154863" y="58547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1" name="Oval 28"/>
          <p:cNvSpPr>
            <a:spLocks noChangeArrowheads="1"/>
          </p:cNvSpPr>
          <p:nvPr/>
        </p:nvSpPr>
        <p:spPr bwMode="auto">
          <a:xfrm>
            <a:off x="6469063" y="2360613"/>
            <a:ext cx="212725" cy="250825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2" name="Oval 29"/>
          <p:cNvSpPr>
            <a:spLocks noChangeArrowheads="1"/>
          </p:cNvSpPr>
          <p:nvPr/>
        </p:nvSpPr>
        <p:spPr bwMode="auto">
          <a:xfrm>
            <a:off x="6743700" y="21971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3" name="Oval 30"/>
          <p:cNvSpPr>
            <a:spLocks noChangeArrowheads="1"/>
          </p:cNvSpPr>
          <p:nvPr/>
        </p:nvSpPr>
        <p:spPr bwMode="auto">
          <a:xfrm>
            <a:off x="2217738" y="4879975"/>
            <a:ext cx="212725" cy="252413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4" name="Oval 31"/>
          <p:cNvSpPr>
            <a:spLocks noChangeArrowheads="1"/>
          </p:cNvSpPr>
          <p:nvPr/>
        </p:nvSpPr>
        <p:spPr bwMode="auto">
          <a:xfrm>
            <a:off x="4275138" y="4392613"/>
            <a:ext cx="212725" cy="250825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5" name="Oval 32"/>
          <p:cNvSpPr>
            <a:spLocks noChangeArrowheads="1"/>
          </p:cNvSpPr>
          <p:nvPr/>
        </p:nvSpPr>
        <p:spPr bwMode="auto">
          <a:xfrm>
            <a:off x="2628900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6" name="Oval 33"/>
          <p:cNvSpPr>
            <a:spLocks noChangeArrowheads="1"/>
          </p:cNvSpPr>
          <p:nvPr/>
        </p:nvSpPr>
        <p:spPr bwMode="auto">
          <a:xfrm>
            <a:off x="2628900" y="4879975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7" name="Oval 34"/>
          <p:cNvSpPr>
            <a:spLocks noChangeArrowheads="1"/>
          </p:cNvSpPr>
          <p:nvPr/>
        </p:nvSpPr>
        <p:spPr bwMode="auto">
          <a:xfrm>
            <a:off x="1806575" y="51228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8" name="Oval 35"/>
          <p:cNvSpPr>
            <a:spLocks noChangeArrowheads="1"/>
          </p:cNvSpPr>
          <p:nvPr/>
        </p:nvSpPr>
        <p:spPr bwMode="auto">
          <a:xfrm>
            <a:off x="2149475" y="53673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99" name="Oval 36"/>
          <p:cNvSpPr>
            <a:spLocks noChangeArrowheads="1"/>
          </p:cNvSpPr>
          <p:nvPr/>
        </p:nvSpPr>
        <p:spPr bwMode="auto">
          <a:xfrm>
            <a:off x="4479925" y="41481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0" name="Oval 37"/>
          <p:cNvSpPr>
            <a:spLocks noChangeArrowheads="1"/>
          </p:cNvSpPr>
          <p:nvPr/>
        </p:nvSpPr>
        <p:spPr bwMode="auto">
          <a:xfrm>
            <a:off x="4686300" y="4554538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1" name="Oval 38"/>
          <p:cNvSpPr>
            <a:spLocks noChangeArrowheads="1"/>
          </p:cNvSpPr>
          <p:nvPr/>
        </p:nvSpPr>
        <p:spPr bwMode="auto">
          <a:xfrm>
            <a:off x="4479925" y="4879975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2" name="Oval 39"/>
          <p:cNvSpPr>
            <a:spLocks noChangeArrowheads="1"/>
          </p:cNvSpPr>
          <p:nvPr/>
        </p:nvSpPr>
        <p:spPr bwMode="auto">
          <a:xfrm>
            <a:off x="4068763" y="46355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3" name="Rectangle 40"/>
          <p:cNvSpPr>
            <a:spLocks noChangeArrowheads="1"/>
          </p:cNvSpPr>
          <p:nvPr/>
        </p:nvSpPr>
        <p:spPr bwMode="auto">
          <a:xfrm>
            <a:off x="5921375" y="3173413"/>
            <a:ext cx="2127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4" name="Oval 41"/>
          <p:cNvSpPr>
            <a:spLocks noChangeArrowheads="1"/>
          </p:cNvSpPr>
          <p:nvPr/>
        </p:nvSpPr>
        <p:spPr bwMode="auto">
          <a:xfrm>
            <a:off x="5715000" y="3173413"/>
            <a:ext cx="212725" cy="250825"/>
          </a:xfrm>
          <a:prstGeom prst="ellipse">
            <a:avLst/>
          </a:prstGeom>
          <a:solidFill>
            <a:srgbClr val="339966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5" name="Oval 42"/>
          <p:cNvSpPr>
            <a:spLocks noChangeArrowheads="1"/>
          </p:cNvSpPr>
          <p:nvPr/>
        </p:nvSpPr>
        <p:spPr bwMode="auto">
          <a:xfrm>
            <a:off x="1600200" y="6342063"/>
            <a:ext cx="212725" cy="252412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6" name="Oval 43"/>
          <p:cNvSpPr>
            <a:spLocks noChangeArrowheads="1"/>
          </p:cNvSpPr>
          <p:nvPr/>
        </p:nvSpPr>
        <p:spPr bwMode="auto">
          <a:xfrm>
            <a:off x="4892675" y="6342063"/>
            <a:ext cx="212725" cy="252412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07" name="Text Box 4"/>
          <p:cNvSpPr txBox="1">
            <a:spLocks noChangeArrowheads="1"/>
          </p:cNvSpPr>
          <p:nvPr/>
        </p:nvSpPr>
        <p:spPr bwMode="auto">
          <a:xfrm>
            <a:off x="5867400" y="3200400"/>
            <a:ext cx="946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altLang="zh-CN">
                <a:latin typeface="Times New Roman" pitchFamily="-111" charset="0"/>
                <a:ea typeface="宋体" pitchFamily="-111" charset="-122"/>
                <a:cs typeface="宋体" pitchFamily="-111" charset="-122"/>
              </a:rPr>
              <a:t>Query</a:t>
            </a:r>
          </a:p>
        </p:txBody>
      </p:sp>
      <p:cxnSp>
        <p:nvCxnSpPr>
          <p:cNvPr id="50208" name="AutoShape 5"/>
          <p:cNvCxnSpPr>
            <a:cxnSpLocks noChangeShapeType="1"/>
            <a:stCxn id="50207" idx="1"/>
            <a:endCxn id="50207" idx="1"/>
          </p:cNvCxnSpPr>
          <p:nvPr/>
        </p:nvCxnSpPr>
        <p:spPr bwMode="auto">
          <a:xfrm>
            <a:off x="5867400" y="34290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50209" name="Text Box 11"/>
          <p:cNvSpPr txBox="1">
            <a:spLocks noChangeArrowheads="1"/>
          </p:cNvSpPr>
          <p:nvPr/>
        </p:nvSpPr>
        <p:spPr bwMode="auto">
          <a:xfrm>
            <a:off x="1752600" y="6248400"/>
            <a:ext cx="1028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altLang="zh-CN">
                <a:latin typeface="Times New Roman" pitchFamily="-111" charset="0"/>
                <a:ea typeface="宋体" pitchFamily="-111" charset="-122"/>
                <a:cs typeface="宋体" pitchFamily="-111" charset="-122"/>
              </a:rPr>
              <a:t>Leader</a:t>
            </a:r>
          </a:p>
        </p:txBody>
      </p:sp>
      <p:sp>
        <p:nvSpPr>
          <p:cNvPr id="50210" name="Text Box 12"/>
          <p:cNvSpPr txBox="1">
            <a:spLocks noChangeArrowheads="1"/>
          </p:cNvSpPr>
          <p:nvPr/>
        </p:nvSpPr>
        <p:spPr bwMode="auto">
          <a:xfrm>
            <a:off x="5029200" y="6248400"/>
            <a:ext cx="1284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altLang="zh-CN">
                <a:latin typeface="Times New Roman" pitchFamily="-111" charset="0"/>
                <a:ea typeface="宋体" pitchFamily="-111" charset="-122"/>
                <a:cs typeface="宋体" pitchFamily="-111" charset="-122"/>
              </a:rPr>
              <a:t>Follower</a:t>
            </a:r>
          </a:p>
        </p:txBody>
      </p:sp>
      <p:sp>
        <p:nvSpPr>
          <p:cNvPr id="50211" name="Oval 13"/>
          <p:cNvSpPr>
            <a:spLocks noChangeArrowheads="1"/>
          </p:cNvSpPr>
          <p:nvPr/>
        </p:nvSpPr>
        <p:spPr bwMode="auto">
          <a:xfrm>
            <a:off x="6248400" y="2286000"/>
            <a:ext cx="76200" cy="76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0212" name="AutoShape 45"/>
          <p:cNvCxnSpPr>
            <a:cxnSpLocks noChangeShapeType="1"/>
            <a:stCxn id="50211" idx="5"/>
            <a:endCxn id="50191" idx="1"/>
          </p:cNvCxnSpPr>
          <p:nvPr/>
        </p:nvCxnSpPr>
        <p:spPr bwMode="auto">
          <a:xfrm>
            <a:off x="6313488" y="2351088"/>
            <a:ext cx="187325" cy="36512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0213" name="AutoShape 46"/>
          <p:cNvCxnSpPr>
            <a:cxnSpLocks noChangeShapeType="1"/>
            <a:stCxn id="50211" idx="6"/>
            <a:endCxn id="50192" idx="2"/>
          </p:cNvCxnSpPr>
          <p:nvPr/>
        </p:nvCxnSpPr>
        <p:spPr bwMode="auto">
          <a:xfrm>
            <a:off x="6324600" y="2324100"/>
            <a:ext cx="4095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0214" name="AutoShape 48"/>
          <p:cNvCxnSpPr>
            <a:cxnSpLocks noChangeShapeType="1"/>
            <a:stCxn id="50211" idx="0"/>
          </p:cNvCxnSpPr>
          <p:nvPr/>
        </p:nvCxnSpPr>
        <p:spPr bwMode="auto">
          <a:xfrm>
            <a:off x="6286500" y="2286000"/>
            <a:ext cx="1588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0215" name="AutoShape 50"/>
          <p:cNvCxnSpPr>
            <a:cxnSpLocks noChangeShapeType="1"/>
            <a:stCxn id="50211" idx="7"/>
          </p:cNvCxnSpPr>
          <p:nvPr/>
        </p:nvCxnSpPr>
        <p:spPr bwMode="auto">
          <a:xfrm flipH="1" flipV="1">
            <a:off x="6232525" y="2012950"/>
            <a:ext cx="80963" cy="284163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0216" name="AutoShape 51"/>
          <p:cNvCxnSpPr>
            <a:cxnSpLocks noChangeShapeType="1"/>
            <a:stCxn id="50211" idx="1"/>
            <a:endCxn id="50185" idx="6"/>
          </p:cNvCxnSpPr>
          <p:nvPr/>
        </p:nvCxnSpPr>
        <p:spPr bwMode="auto">
          <a:xfrm flipH="1" flipV="1">
            <a:off x="5937250" y="2079625"/>
            <a:ext cx="322263" cy="2174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50217" name="AutoShape 52"/>
          <p:cNvCxnSpPr>
            <a:cxnSpLocks noChangeShapeType="1"/>
            <a:stCxn id="50211" idx="1"/>
            <a:endCxn id="50186" idx="6"/>
          </p:cNvCxnSpPr>
          <p:nvPr/>
        </p:nvCxnSpPr>
        <p:spPr bwMode="auto">
          <a:xfrm flipH="1">
            <a:off x="6089650" y="2297113"/>
            <a:ext cx="169863" cy="920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1355829" name="AutoShape 53"/>
          <p:cNvCxnSpPr>
            <a:cxnSpLocks noChangeShapeType="1"/>
            <a:stCxn id="50204" idx="0"/>
            <a:endCxn id="50211" idx="3"/>
          </p:cNvCxnSpPr>
          <p:nvPr/>
        </p:nvCxnSpPr>
        <p:spPr bwMode="auto">
          <a:xfrm flipV="1">
            <a:off x="5821363" y="2351088"/>
            <a:ext cx="438150" cy="81280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dash"/>
            <a:miter lim="800000"/>
            <a:headEnd/>
            <a:tailEnd/>
          </a:ln>
        </p:spPr>
      </p:cxnSp>
      <p:sp>
        <p:nvSpPr>
          <p:cNvPr id="1355830" name="Freeform 54"/>
          <p:cNvSpPr>
            <a:spLocks/>
          </p:cNvSpPr>
          <p:nvPr/>
        </p:nvSpPr>
        <p:spPr bwMode="auto">
          <a:xfrm>
            <a:off x="5062538" y="1582738"/>
            <a:ext cx="2787650" cy="1485900"/>
          </a:xfrm>
          <a:custGeom>
            <a:avLst/>
            <a:gdLst>
              <a:gd name="T0" fmla="*/ 2147483647 w 1756"/>
              <a:gd name="T1" fmla="*/ 2147483647 h 936"/>
              <a:gd name="T2" fmla="*/ 2147483647 w 1756"/>
              <a:gd name="T3" fmla="*/ 2147483647 h 936"/>
              <a:gd name="T4" fmla="*/ 2147483647 w 1756"/>
              <a:gd name="T5" fmla="*/ 2147483647 h 936"/>
              <a:gd name="T6" fmla="*/ 2147483647 w 1756"/>
              <a:gd name="T7" fmla="*/ 2147483647 h 936"/>
              <a:gd name="T8" fmla="*/ 2147483647 w 1756"/>
              <a:gd name="T9" fmla="*/ 2147483647 h 936"/>
              <a:gd name="T10" fmla="*/ 2147483647 w 1756"/>
              <a:gd name="T11" fmla="*/ 2147483647 h 936"/>
              <a:gd name="T12" fmla="*/ 2147483647 w 1756"/>
              <a:gd name="T13" fmla="*/ 2147483647 h 936"/>
              <a:gd name="T14" fmla="*/ 2147483647 w 1756"/>
              <a:gd name="T15" fmla="*/ 2147483647 h 936"/>
              <a:gd name="T16" fmla="*/ 2147483647 w 1756"/>
              <a:gd name="T17" fmla="*/ 2147483647 h 936"/>
              <a:gd name="T18" fmla="*/ 2147483647 w 1756"/>
              <a:gd name="T19" fmla="*/ 2147483647 h 936"/>
              <a:gd name="T20" fmla="*/ 2147483647 w 1756"/>
              <a:gd name="T21" fmla="*/ 2147483647 h 936"/>
              <a:gd name="T22" fmla="*/ 2147483647 w 1756"/>
              <a:gd name="T23" fmla="*/ 2147483647 h 936"/>
              <a:gd name="T24" fmla="*/ 2147483647 w 1756"/>
              <a:gd name="T25" fmla="*/ 2147483647 h 936"/>
              <a:gd name="T26" fmla="*/ 2147483647 w 1756"/>
              <a:gd name="T27" fmla="*/ 2147483647 h 936"/>
              <a:gd name="T28" fmla="*/ 2147483647 w 1756"/>
              <a:gd name="T29" fmla="*/ 0 h 936"/>
              <a:gd name="T30" fmla="*/ 2147483647 w 1756"/>
              <a:gd name="T31" fmla="*/ 2147483647 h 936"/>
              <a:gd name="T32" fmla="*/ 2147483647 w 1756"/>
              <a:gd name="T33" fmla="*/ 2147483647 h 936"/>
              <a:gd name="T34" fmla="*/ 2147483647 w 1756"/>
              <a:gd name="T35" fmla="*/ 2147483647 h 936"/>
              <a:gd name="T36" fmla="*/ 2147483647 w 1756"/>
              <a:gd name="T37" fmla="*/ 2147483647 h 936"/>
              <a:gd name="T38" fmla="*/ 2147483647 w 1756"/>
              <a:gd name="T39" fmla="*/ 2147483647 h 936"/>
              <a:gd name="T40" fmla="*/ 2147483647 w 1756"/>
              <a:gd name="T41" fmla="*/ 2147483647 h 9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1756"/>
              <a:gd name="T64" fmla="*/ 0 h 936"/>
              <a:gd name="T65" fmla="*/ 1756 w 1756"/>
              <a:gd name="T66" fmla="*/ 936 h 9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1756" h="936">
                <a:moveTo>
                  <a:pt x="52" y="267"/>
                </a:moveTo>
                <a:cubicBezTo>
                  <a:pt x="131" y="371"/>
                  <a:pt x="0" y="200"/>
                  <a:pt x="129" y="361"/>
                </a:cubicBezTo>
                <a:cubicBezTo>
                  <a:pt x="185" y="430"/>
                  <a:pt x="219" y="505"/>
                  <a:pt x="293" y="559"/>
                </a:cubicBezTo>
                <a:cubicBezTo>
                  <a:pt x="341" y="594"/>
                  <a:pt x="412" y="601"/>
                  <a:pt x="465" y="628"/>
                </a:cubicBezTo>
                <a:cubicBezTo>
                  <a:pt x="502" y="647"/>
                  <a:pt x="538" y="671"/>
                  <a:pt x="576" y="688"/>
                </a:cubicBezTo>
                <a:cubicBezTo>
                  <a:pt x="629" y="712"/>
                  <a:pt x="687" y="731"/>
                  <a:pt x="740" y="757"/>
                </a:cubicBezTo>
                <a:cubicBezTo>
                  <a:pt x="853" y="814"/>
                  <a:pt x="965" y="884"/>
                  <a:pt x="1092" y="903"/>
                </a:cubicBezTo>
                <a:cubicBezTo>
                  <a:pt x="1188" y="936"/>
                  <a:pt x="1281" y="916"/>
                  <a:pt x="1385" y="912"/>
                </a:cubicBezTo>
                <a:cubicBezTo>
                  <a:pt x="1453" y="906"/>
                  <a:pt x="1508" y="896"/>
                  <a:pt x="1574" y="886"/>
                </a:cubicBezTo>
                <a:cubicBezTo>
                  <a:pt x="1616" y="862"/>
                  <a:pt x="1653" y="850"/>
                  <a:pt x="1686" y="817"/>
                </a:cubicBezTo>
                <a:cubicBezTo>
                  <a:pt x="1697" y="783"/>
                  <a:pt x="1737" y="722"/>
                  <a:pt x="1737" y="722"/>
                </a:cubicBezTo>
                <a:cubicBezTo>
                  <a:pt x="1742" y="702"/>
                  <a:pt x="1756" y="683"/>
                  <a:pt x="1754" y="662"/>
                </a:cubicBezTo>
                <a:cubicBezTo>
                  <a:pt x="1745" y="584"/>
                  <a:pt x="1701" y="519"/>
                  <a:pt x="1677" y="447"/>
                </a:cubicBezTo>
                <a:cubicBezTo>
                  <a:pt x="1654" y="377"/>
                  <a:pt x="1629" y="289"/>
                  <a:pt x="1582" y="232"/>
                </a:cubicBezTo>
                <a:cubicBezTo>
                  <a:pt x="1442" y="65"/>
                  <a:pt x="1160" y="16"/>
                  <a:pt x="955" y="0"/>
                </a:cubicBezTo>
                <a:cubicBezTo>
                  <a:pt x="845" y="5"/>
                  <a:pt x="759" y="14"/>
                  <a:pt x="654" y="26"/>
                </a:cubicBezTo>
                <a:cubicBezTo>
                  <a:pt x="598" y="40"/>
                  <a:pt x="539" y="51"/>
                  <a:pt x="482" y="60"/>
                </a:cubicBezTo>
                <a:cubicBezTo>
                  <a:pt x="409" y="91"/>
                  <a:pt x="328" y="111"/>
                  <a:pt x="250" y="129"/>
                </a:cubicBezTo>
                <a:cubicBezTo>
                  <a:pt x="202" y="152"/>
                  <a:pt x="153" y="180"/>
                  <a:pt x="104" y="198"/>
                </a:cubicBezTo>
                <a:cubicBezTo>
                  <a:pt x="98" y="204"/>
                  <a:pt x="90" y="208"/>
                  <a:pt x="86" y="215"/>
                </a:cubicBezTo>
                <a:cubicBezTo>
                  <a:pt x="72" y="239"/>
                  <a:pt x="86" y="267"/>
                  <a:pt x="52" y="267"/>
                </a:cubicBezTo>
                <a:close/>
              </a:path>
            </a:pathLst>
          </a:custGeom>
          <a:noFill/>
          <a:ln w="25400">
            <a:solidFill>
              <a:schemeClr val="tx1"/>
            </a:solidFill>
            <a:prstDash val="lgDashDot"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20" name="Oval 56"/>
          <p:cNvSpPr>
            <a:spLocks noChangeArrowheads="1"/>
          </p:cNvSpPr>
          <p:nvPr/>
        </p:nvSpPr>
        <p:spPr bwMode="auto">
          <a:xfrm>
            <a:off x="6172200" y="2187575"/>
            <a:ext cx="212725" cy="250825"/>
          </a:xfrm>
          <a:prstGeom prst="ellipse">
            <a:avLst/>
          </a:prstGeom>
          <a:solidFill>
            <a:srgbClr val="9933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21" name="Oval 58"/>
          <p:cNvSpPr>
            <a:spLocks noChangeArrowheads="1"/>
          </p:cNvSpPr>
          <p:nvPr/>
        </p:nvSpPr>
        <p:spPr bwMode="auto">
          <a:xfrm>
            <a:off x="6096000" y="1752600"/>
            <a:ext cx="212725" cy="252413"/>
          </a:xfrm>
          <a:prstGeom prst="ellipse">
            <a:avLst/>
          </a:prstGeom>
          <a:solidFill>
            <a:srgbClr val="000000"/>
          </a:solidFill>
          <a:ln w="20638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smtClean="0"/>
              <a:t>A data set with clear cluster structure</a:t>
            </a:r>
          </a:p>
        </p:txBody>
      </p:sp>
      <p:pic>
        <p:nvPicPr>
          <p:cNvPr id="2048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600200"/>
            <a:ext cx="561022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324600" y="2762072"/>
            <a:ext cx="3200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dirty="0">
                <a:solidFill>
                  <a:srgbClr val="FF0000"/>
                </a:solidFill>
              </a:rPr>
              <a:t>What are some of the issues for clustering?</a:t>
            </a:r>
          </a:p>
        </p:txBody>
      </p:sp>
      <p:sp>
        <p:nvSpPr>
          <p:cNvPr id="7" name="Rectangle 6"/>
          <p:cNvSpPr/>
          <p:nvPr/>
        </p:nvSpPr>
        <p:spPr>
          <a:xfrm>
            <a:off x="6324600" y="4895672"/>
            <a:ext cx="2514600" cy="1581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dirty="0">
                <a:solidFill>
                  <a:srgbClr val="FF0000"/>
                </a:solidFill>
              </a:rPr>
              <a:t>What</a:t>
            </a:r>
            <a:r>
              <a:rPr lang="en-US" dirty="0" smtClean="0">
                <a:solidFill>
                  <a:srgbClr val="FF0000"/>
                </a:solidFill>
              </a:rPr>
              <a:t> clustering algorithms have you seen/used?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Issues for clustering</a:t>
            </a:r>
          </a:p>
        </p:txBody>
      </p:sp>
      <p:sp>
        <p:nvSpPr>
          <p:cNvPr id="2969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Representation for clustering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Document representation</a:t>
            </a:r>
          </a:p>
          <a:p>
            <a:pPr lvl="2" eaLnBrk="1" hangingPunct="1"/>
            <a:r>
              <a:rPr lang="en-US" dirty="0">
                <a:ea typeface="ＭＳ Ｐゴシック" charset="-128"/>
              </a:rPr>
              <a:t>Vector space?  Normalization?</a:t>
            </a:r>
            <a:endParaRPr lang="en-US" dirty="0" smtClean="0">
              <a:ea typeface="ＭＳ Ｐゴシック" charset="-128"/>
            </a:endParaRP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Need </a:t>
            </a:r>
            <a:r>
              <a:rPr lang="en-US" dirty="0">
                <a:ea typeface="ＭＳ Ｐゴシック" charset="-128"/>
              </a:rPr>
              <a:t>a notion of similarity/distance</a:t>
            </a:r>
            <a:endParaRPr lang="en-US" dirty="0" smtClean="0">
              <a:ea typeface="ＭＳ Ｐゴシック" charset="-128"/>
            </a:endParaRPr>
          </a:p>
          <a:p>
            <a:pPr eaLnBrk="1" hangingPunct="1"/>
            <a:r>
              <a:rPr lang="en-US" dirty="0" smtClean="0"/>
              <a:t>Flat clustering or hierarchical</a:t>
            </a:r>
          </a:p>
          <a:p>
            <a:pPr eaLnBrk="1" hangingPunct="1"/>
            <a:r>
              <a:rPr lang="en-US" dirty="0" smtClean="0"/>
              <a:t>Number of clusters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Fixed a priori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Data </a:t>
            </a:r>
            <a:r>
              <a:rPr lang="en-US" dirty="0">
                <a:ea typeface="ＭＳ Ｐゴシック" charset="-128"/>
              </a:rPr>
              <a:t>driven</a:t>
            </a:r>
            <a:r>
              <a:rPr lang="en-US" dirty="0" smtClean="0">
                <a:ea typeface="ＭＳ Ｐゴシック" charset="-128"/>
              </a:rPr>
              <a:t>?</a:t>
            </a:r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Clustering Algorithms</a:t>
            </a:r>
          </a:p>
        </p:txBody>
      </p:sp>
      <p:sp>
        <p:nvSpPr>
          <p:cNvPr id="317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000" dirty="0" smtClean="0"/>
              <a:t>Flat algorithms</a:t>
            </a:r>
          </a:p>
          <a:p>
            <a:pPr lvl="1" eaLnBrk="1" hangingPunct="1"/>
            <a:r>
              <a:rPr lang="en-US" sz="2800" dirty="0" smtClean="0">
                <a:ea typeface="ＭＳ Ｐゴシック" charset="-128"/>
              </a:rPr>
              <a:t>Usually start with a random (partial) partitioning</a:t>
            </a:r>
          </a:p>
          <a:p>
            <a:pPr lvl="1" eaLnBrk="1" hangingPunct="1"/>
            <a:r>
              <a:rPr lang="en-US" sz="2800" dirty="0" smtClean="0">
                <a:ea typeface="ＭＳ Ｐゴシック" charset="-128"/>
              </a:rPr>
              <a:t>Refine it iteratively</a:t>
            </a:r>
            <a:endParaRPr lang="en-US" sz="1400" dirty="0" smtClean="0">
              <a:ea typeface="ＭＳ Ｐゴシック" charset="-128"/>
            </a:endParaRPr>
          </a:p>
          <a:p>
            <a:pPr lvl="2" eaLnBrk="1" hangingPunct="1"/>
            <a:r>
              <a:rPr lang="en-US" sz="2400" i="1" dirty="0" smtClean="0">
                <a:ea typeface="ＭＳ Ｐゴシック" charset="-128"/>
              </a:rPr>
              <a:t>K </a:t>
            </a:r>
            <a:r>
              <a:rPr lang="en-US" sz="2400" dirty="0" smtClean="0">
                <a:ea typeface="ＭＳ Ｐゴシック" charset="-128"/>
              </a:rPr>
              <a:t>means clustering</a:t>
            </a:r>
          </a:p>
          <a:p>
            <a:pPr lvl="2" eaLnBrk="1" hangingPunct="1"/>
            <a:r>
              <a:rPr lang="en-US" sz="2400" dirty="0" smtClean="0">
                <a:ea typeface="ＭＳ Ｐゴシック" charset="-128"/>
              </a:rPr>
              <a:t>Model based clustering</a:t>
            </a:r>
          </a:p>
          <a:p>
            <a:pPr lvl="1" eaLnBrk="1" hangingPunct="1"/>
            <a:r>
              <a:rPr lang="en-US" sz="2800" dirty="0" smtClean="0">
                <a:ea typeface="ＭＳ Ｐゴシック" charset="-128"/>
              </a:rPr>
              <a:t>Spectral clustering</a:t>
            </a:r>
          </a:p>
          <a:p>
            <a:pPr eaLnBrk="1" hangingPunct="1"/>
            <a:r>
              <a:rPr lang="en-US" sz="3000" dirty="0" smtClean="0"/>
              <a:t>Hierarchical algorithms</a:t>
            </a:r>
          </a:p>
          <a:p>
            <a:pPr lvl="1" eaLnBrk="1" hangingPunct="1"/>
            <a:r>
              <a:rPr lang="en-US" sz="2800" dirty="0" smtClean="0">
                <a:ea typeface="ＭＳ Ｐゴシック" charset="-128"/>
              </a:rPr>
              <a:t>Bottom-up, agglomerative</a:t>
            </a:r>
          </a:p>
          <a:p>
            <a:pPr lvl="1" eaLnBrk="1" hangingPunct="1"/>
            <a:r>
              <a:rPr lang="en-US" sz="2800" dirty="0" smtClean="0">
                <a:ea typeface="ＭＳ Ｐゴシック" charset="-128"/>
              </a:rPr>
              <a:t>Top-down, divisive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477000" y="4953000"/>
            <a:ext cx="1143000" cy="1371600"/>
            <a:chOff x="6264275" y="4102100"/>
            <a:chExt cx="2209800" cy="2286000"/>
          </a:xfrm>
        </p:grpSpPr>
        <p:sp>
          <p:nvSpPr>
            <p:cNvPr id="7" name="Line 23"/>
            <p:cNvSpPr>
              <a:spLocks noChangeShapeType="1"/>
            </p:cNvSpPr>
            <p:nvPr/>
          </p:nvSpPr>
          <p:spPr bwMode="auto">
            <a:xfrm>
              <a:off x="7026275" y="4102100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4"/>
            <p:cNvSpPr>
              <a:spLocks noChangeShapeType="1"/>
            </p:cNvSpPr>
            <p:nvPr/>
          </p:nvSpPr>
          <p:spPr bwMode="auto">
            <a:xfrm>
              <a:off x="7026275" y="41021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5"/>
            <p:cNvSpPr>
              <a:spLocks noChangeShapeType="1"/>
            </p:cNvSpPr>
            <p:nvPr/>
          </p:nvSpPr>
          <p:spPr bwMode="auto">
            <a:xfrm>
              <a:off x="8093075" y="41021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6"/>
            <p:cNvSpPr>
              <a:spLocks noChangeShapeType="1"/>
            </p:cNvSpPr>
            <p:nvPr/>
          </p:nvSpPr>
          <p:spPr bwMode="auto">
            <a:xfrm>
              <a:off x="6645275" y="46355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7"/>
            <p:cNvSpPr>
              <a:spLocks noChangeShapeType="1"/>
            </p:cNvSpPr>
            <p:nvPr/>
          </p:nvSpPr>
          <p:spPr bwMode="auto">
            <a:xfrm>
              <a:off x="6645275" y="46355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8"/>
            <p:cNvSpPr>
              <a:spLocks noChangeShapeType="1"/>
            </p:cNvSpPr>
            <p:nvPr/>
          </p:nvSpPr>
          <p:spPr bwMode="auto">
            <a:xfrm>
              <a:off x="7788275" y="51689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9"/>
            <p:cNvSpPr>
              <a:spLocks noChangeShapeType="1"/>
            </p:cNvSpPr>
            <p:nvPr/>
          </p:nvSpPr>
          <p:spPr bwMode="auto">
            <a:xfrm>
              <a:off x="6264275" y="58547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30"/>
            <p:cNvSpPr>
              <a:spLocks noChangeShapeType="1"/>
            </p:cNvSpPr>
            <p:nvPr/>
          </p:nvSpPr>
          <p:spPr bwMode="auto">
            <a:xfrm>
              <a:off x="6950075" y="58547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31"/>
            <p:cNvSpPr>
              <a:spLocks noChangeShapeType="1"/>
            </p:cNvSpPr>
            <p:nvPr/>
          </p:nvSpPr>
          <p:spPr bwMode="auto">
            <a:xfrm>
              <a:off x="6264275" y="58547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32"/>
            <p:cNvSpPr>
              <a:spLocks noChangeShapeType="1"/>
            </p:cNvSpPr>
            <p:nvPr/>
          </p:nvSpPr>
          <p:spPr bwMode="auto">
            <a:xfrm>
              <a:off x="7407275" y="4635500"/>
              <a:ext cx="0" cy="1752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33"/>
            <p:cNvSpPr>
              <a:spLocks noChangeShapeType="1"/>
            </p:cNvSpPr>
            <p:nvPr/>
          </p:nvSpPr>
          <p:spPr bwMode="auto">
            <a:xfrm>
              <a:off x="7788275" y="51689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34"/>
            <p:cNvSpPr>
              <a:spLocks noChangeShapeType="1"/>
            </p:cNvSpPr>
            <p:nvPr/>
          </p:nvSpPr>
          <p:spPr bwMode="auto">
            <a:xfrm>
              <a:off x="8474075" y="51689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Oval 25"/>
          <p:cNvSpPr/>
          <p:nvPr/>
        </p:nvSpPr>
        <p:spPr bwMode="auto">
          <a:xfrm>
            <a:off x="6172200" y="3429000"/>
            <a:ext cx="457200" cy="10668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705600" y="3124200"/>
            <a:ext cx="1219200" cy="5334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705600" y="3733800"/>
            <a:ext cx="1219200" cy="838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Hard vs. soft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Hard clustering: Each document belongs to exactly one cluster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Soft clustering: A document can belong to more than one cluster (probabilistic)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Makes more sense for applications like creating </a:t>
            </a:r>
            <a:r>
              <a:rPr lang="en-US" dirty="0" err="1" smtClean="0">
                <a:ea typeface="ＭＳ Ｐゴシック" charset="-128"/>
              </a:rPr>
              <a:t>browsable</a:t>
            </a:r>
            <a:r>
              <a:rPr lang="en-US" dirty="0" smtClean="0">
                <a:ea typeface="ＭＳ Ｐゴシック" charset="-128"/>
              </a:rPr>
              <a:t> hierarchies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</a:rPr>
              <a:t>You may want to put a pair of sneakers in two clusters: (</a:t>
            </a:r>
            <a:r>
              <a:rPr lang="en-US" dirty="0" err="1" smtClean="0">
                <a:ea typeface="ＭＳ Ｐゴシック" charset="-128"/>
              </a:rPr>
              <a:t>i</a:t>
            </a:r>
            <a:r>
              <a:rPr lang="en-US" dirty="0" smtClean="0">
                <a:ea typeface="ＭＳ Ｐゴシック" charset="-128"/>
              </a:rPr>
              <a:t>) sports apparel and (ii) shoes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Partitioning Algorithms</a:t>
            </a:r>
          </a:p>
        </p:txBody>
      </p:sp>
      <p:sp>
        <p:nvSpPr>
          <p:cNvPr id="33795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000" dirty="0" smtClean="0"/>
              <a:t>Given: </a:t>
            </a:r>
          </a:p>
          <a:p>
            <a:pPr lvl="1" eaLnBrk="1" hangingPunct="1"/>
            <a:r>
              <a:rPr lang="en-US" sz="2800" dirty="0" smtClean="0"/>
              <a:t>a set of documents</a:t>
            </a:r>
          </a:p>
          <a:p>
            <a:pPr lvl="1" eaLnBrk="1" hangingPunct="1"/>
            <a:r>
              <a:rPr lang="en-US" sz="2800" dirty="0" smtClean="0"/>
              <a:t>the number of clusters </a:t>
            </a:r>
            <a:r>
              <a:rPr lang="en-US" sz="2800" i="1" dirty="0" smtClean="0">
                <a:solidFill>
                  <a:schemeClr val="folHlink"/>
                </a:solidFill>
              </a:rPr>
              <a:t>K</a:t>
            </a:r>
            <a:r>
              <a:rPr lang="en-US" sz="2800" dirty="0" smtClean="0"/>
              <a:t> </a:t>
            </a:r>
          </a:p>
          <a:p>
            <a:pPr eaLnBrk="1" hangingPunct="1"/>
            <a:r>
              <a:rPr lang="en-US" sz="3000" dirty="0" smtClean="0"/>
              <a:t>Find</a:t>
            </a:r>
            <a:r>
              <a:rPr lang="en-US" sz="3000" dirty="0"/>
              <a:t>: a partition of </a:t>
            </a:r>
            <a:r>
              <a:rPr lang="en-US" sz="3000" i="1" dirty="0">
                <a:solidFill>
                  <a:schemeClr val="folHlink"/>
                </a:solidFill>
              </a:rPr>
              <a:t>K</a:t>
            </a:r>
            <a:r>
              <a:rPr lang="en-US" sz="3000" dirty="0"/>
              <a:t> clusters that optimizes</a:t>
            </a:r>
            <a:r>
              <a:rPr lang="en-US" sz="3000" dirty="0" smtClean="0"/>
              <a:t> a </a:t>
            </a:r>
            <a:r>
              <a:rPr lang="en-US" sz="3000" dirty="0"/>
              <a:t>partitioning criterion</a:t>
            </a:r>
          </a:p>
          <a:p>
            <a:pPr lvl="1" eaLnBrk="1" hangingPunct="1"/>
            <a:r>
              <a:rPr lang="en-US" sz="2800" dirty="0">
                <a:ea typeface="ＭＳ Ｐゴシック" charset="-128"/>
              </a:rPr>
              <a:t>Globally optimal: exhaustively enumerate all partitions</a:t>
            </a:r>
          </a:p>
          <a:p>
            <a:pPr lvl="1" eaLnBrk="1" hangingPunct="1"/>
            <a:r>
              <a:rPr lang="en-US" sz="2800" dirty="0">
                <a:ea typeface="ＭＳ Ｐゴシック" charset="-128"/>
              </a:rPr>
              <a:t>Effective heuristic methods: </a:t>
            </a:r>
            <a:r>
              <a:rPr lang="en-US" sz="2800" i="1" dirty="0">
                <a:ea typeface="ＭＳ Ｐゴシック" charset="-128"/>
              </a:rPr>
              <a:t>K</a:t>
            </a:r>
            <a:r>
              <a:rPr lang="en-US" sz="2800" dirty="0">
                <a:ea typeface="ＭＳ Ｐゴシック" charset="-128"/>
              </a:rPr>
              <a:t>-means and </a:t>
            </a:r>
            <a:r>
              <a:rPr lang="en-US" sz="2800" i="1" dirty="0">
                <a:ea typeface="ＭＳ Ｐゴシック" charset="-128"/>
              </a:rPr>
              <a:t>K</a:t>
            </a:r>
            <a:r>
              <a:rPr lang="en-US" sz="2800" dirty="0">
                <a:ea typeface="ＭＳ Ｐゴシック" charset="-128"/>
              </a:rPr>
              <a:t>-</a:t>
            </a:r>
            <a:r>
              <a:rPr lang="en-US" sz="2800" dirty="0" err="1">
                <a:ea typeface="ＭＳ Ｐゴシック" charset="-128"/>
              </a:rPr>
              <a:t>medoids</a:t>
            </a:r>
            <a:r>
              <a:rPr lang="en-US" sz="2800" dirty="0">
                <a:ea typeface="ＭＳ Ｐゴシック" charset="-128"/>
              </a:rPr>
              <a:t> algorithms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1"/>
              <a:t>K</a:t>
            </a:r>
            <a:r>
              <a:rPr lang="en-US"/>
              <a:t>-Means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667000"/>
          </a:xfrm>
        </p:spPr>
        <p:txBody>
          <a:bodyPr/>
          <a:lstStyle/>
          <a:p>
            <a:pPr eaLnBrk="1" hangingPunct="1"/>
            <a:r>
              <a:rPr lang="en-US" dirty="0" smtClean="0"/>
              <a:t>Start with some initial cluster centers randomly chosen as documents/points from the data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Iterate:</a:t>
            </a:r>
          </a:p>
          <a:p>
            <a:pPr lvl="1" eaLnBrk="1" hangingPunct="1"/>
            <a:r>
              <a:rPr lang="en-US" dirty="0" smtClean="0"/>
              <a:t>Assign/cluster each document to closest center</a:t>
            </a:r>
          </a:p>
          <a:p>
            <a:pPr lvl="1" eaLnBrk="1" hangingPunct="1"/>
            <a:r>
              <a:rPr lang="en-US" dirty="0" smtClean="0"/>
              <a:t>Recalculate centers as the mean of the points </a:t>
            </a:r>
            <a:r>
              <a:rPr lang="en-US" dirty="0"/>
              <a:t>in a cluster, </a:t>
            </a:r>
            <a:r>
              <a:rPr lang="en-US" i="1" dirty="0" err="1"/>
              <a:t>c</a:t>
            </a:r>
            <a:r>
              <a:rPr lang="en-US" dirty="0" smtClean="0"/>
              <a:t>:</a:t>
            </a: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3581400" y="5029200"/>
          <a:ext cx="2168525" cy="981075"/>
        </p:xfrm>
        <a:graphic>
          <a:graphicData uri="http://schemas.openxmlformats.org/presentationml/2006/ole">
            <p:oleObj spid="_x0000_s35842" name="Equation" r:id="rId3" imgW="927000" imgH="419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an example</a:t>
            </a:r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Initialize centers randomly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427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529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2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6323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4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5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7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8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9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0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1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2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3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4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4419600" y="3048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734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4419600" y="3048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939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7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6041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1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4" name="Text Box 18"/>
          <p:cNvSpPr txBox="1">
            <a:spLocks noChangeArrowheads="1"/>
          </p:cNvSpPr>
          <p:nvPr/>
        </p:nvSpPr>
        <p:spPr bwMode="auto">
          <a:xfrm>
            <a:off x="2971800" y="5867400"/>
            <a:ext cx="510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No changes:  Done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K-means variations/parameters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400" dirty="0" smtClean="0"/>
              <a:t>Initial (seed) </a:t>
            </a:r>
            <a:r>
              <a:rPr lang="en-US" sz="3400" dirty="0" err="1" smtClean="0"/>
              <a:t>centroids</a:t>
            </a:r>
            <a:endParaRPr lang="en-US" sz="3400" dirty="0" smtClean="0"/>
          </a:p>
          <a:p>
            <a:pPr eaLnBrk="1" hangingPunct="1"/>
            <a:r>
              <a:rPr lang="en-US" sz="3400" dirty="0" smtClean="0"/>
              <a:t>Convergence</a:t>
            </a:r>
          </a:p>
          <a:p>
            <a:pPr lvl="1" eaLnBrk="1" hangingPunct="1"/>
            <a:r>
              <a:rPr lang="en-US" sz="3200" dirty="0">
                <a:ea typeface="ＭＳ Ｐゴシック" charset="-128"/>
              </a:rPr>
              <a:t>A fixed number of </a:t>
            </a:r>
            <a:r>
              <a:rPr lang="en-US" sz="3200" dirty="0" smtClean="0">
                <a:ea typeface="ＭＳ Ｐゴシック" charset="-128"/>
              </a:rPr>
              <a:t>iterations</a:t>
            </a:r>
          </a:p>
          <a:p>
            <a:pPr lvl="1" eaLnBrk="1" hangingPunct="1"/>
            <a:r>
              <a:rPr lang="en-US" sz="3200" dirty="0">
                <a:ea typeface="ＭＳ Ｐゴシック" charset="-128"/>
              </a:rPr>
              <a:t>Doc partition </a:t>
            </a:r>
            <a:r>
              <a:rPr lang="en-US" sz="3200" dirty="0" smtClean="0">
                <a:ea typeface="ＭＳ Ｐゴシック" charset="-128"/>
              </a:rPr>
              <a:t>unchanged</a:t>
            </a:r>
          </a:p>
          <a:p>
            <a:pPr lvl="1" eaLnBrk="1" hangingPunct="1"/>
            <a:r>
              <a:rPr lang="en-US" sz="3200" dirty="0" smtClean="0">
                <a:ea typeface="ＭＳ Ｐゴシック" charset="-128"/>
              </a:rPr>
              <a:t>Cluster centers don’t change</a:t>
            </a:r>
          </a:p>
          <a:p>
            <a:pPr eaLnBrk="1" hangingPunct="1"/>
            <a:r>
              <a:rPr lang="en-US" sz="3400" dirty="0" smtClean="0"/>
              <a:t>K</a:t>
            </a:r>
            <a:endParaRPr lang="en-US" sz="3400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Initialize centers randomly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7391400" y="4191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7391400" y="3429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133600" y="5410200"/>
            <a:ext cx="4016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would happen here?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14600" y="6172200"/>
            <a:ext cx="33232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Seed selection ideas?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Seed Choice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6962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Results can vary</a:t>
            </a:r>
            <a:r>
              <a:rPr lang="en-US" dirty="0" smtClean="0"/>
              <a:t> drastically based </a:t>
            </a:r>
            <a:r>
              <a:rPr lang="en-US" dirty="0"/>
              <a:t>on random seed </a:t>
            </a:r>
            <a:r>
              <a:rPr lang="en-US" dirty="0" smtClean="0"/>
              <a:t>selection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Some seeds can result in poor convergence rate, or convergence to sub-optimal </a:t>
            </a:r>
            <a:r>
              <a:rPr lang="en-US" dirty="0" err="1" smtClean="0"/>
              <a:t>clusterings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Common heuristics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Random points in the space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Random documents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ea typeface="ＭＳ Ｐゴシック" charset="-128"/>
              </a:rPr>
              <a:t>Doc </a:t>
            </a:r>
            <a:r>
              <a:rPr lang="en-US" dirty="0">
                <a:ea typeface="ＭＳ Ｐゴシック" charset="-128"/>
              </a:rPr>
              <a:t>least similar to any existing </a:t>
            </a:r>
            <a:r>
              <a:rPr lang="en-US" dirty="0" smtClean="0">
                <a:ea typeface="ＭＳ Ｐゴシック" charset="-128"/>
              </a:rPr>
              <a:t>mean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0000CC"/>
                </a:solidFill>
                <a:ea typeface="ＭＳ Ｐゴシック" charset="-128"/>
              </a:rPr>
              <a:t>Try out multiple starting points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ea typeface="ＭＳ Ｐゴシック" charset="-128"/>
              </a:rPr>
              <a:t>Initialize with the results of another</a:t>
            </a:r>
            <a:r>
              <a:rPr lang="en-US" dirty="0" smtClean="0">
                <a:ea typeface="ＭＳ Ｐゴシック" charset="-128"/>
              </a:rPr>
              <a:t> clustering method</a:t>
            </a:r>
            <a:endParaRPr lang="en-US" dirty="0">
              <a:ea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How Many Clusters?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1524000"/>
          </a:xfrm>
        </p:spPr>
        <p:txBody>
          <a:bodyPr/>
          <a:lstStyle/>
          <a:p>
            <a:pPr eaLnBrk="1" hangingPunct="1"/>
            <a:r>
              <a:rPr lang="en-US" sz="2400" dirty="0"/>
              <a:t>Number of clusters </a:t>
            </a:r>
            <a:r>
              <a:rPr lang="en-US" sz="2400" i="1" dirty="0"/>
              <a:t>K</a:t>
            </a:r>
            <a:r>
              <a:rPr lang="en-US" sz="2400" i="1" dirty="0" smtClean="0"/>
              <a:t> </a:t>
            </a:r>
            <a:r>
              <a:rPr lang="en-US" sz="2400" dirty="0" smtClean="0"/>
              <a:t>must be provided</a:t>
            </a:r>
          </a:p>
          <a:p>
            <a:pPr eaLnBrk="1" hangingPunct="1"/>
            <a:r>
              <a:rPr lang="en-US" sz="2400" dirty="0" smtClean="0"/>
              <a:t>Somewhat application dependent</a:t>
            </a:r>
          </a:p>
          <a:p>
            <a:pPr eaLnBrk="1" hangingPunct="1"/>
            <a:r>
              <a:rPr lang="en-US" sz="2400" dirty="0" smtClean="0"/>
              <a:t>How should we determine the number of clusters?</a:t>
            </a:r>
            <a:endParaRPr lang="en-US" sz="2400" dirty="0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2743200" y="2895600"/>
            <a:ext cx="304800" cy="3048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990600" y="3276600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1524000" y="3657600"/>
            <a:ext cx="304800" cy="304800"/>
          </a:xfrm>
          <a:prstGeom prst="ellipse">
            <a:avLst/>
          </a:prstGeom>
          <a:solidFill>
            <a:srgbClr val="66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1066800" y="4038600"/>
            <a:ext cx="304800" cy="304800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762000" y="3657600"/>
            <a:ext cx="304800" cy="304800"/>
          </a:xfrm>
          <a:prstGeom prst="ellipse">
            <a:avLst/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3429000" y="3733800"/>
            <a:ext cx="304800" cy="3048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26670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971800" y="42672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7"/>
          <p:cNvSpPr>
            <a:spLocks noChangeArrowheads="1"/>
          </p:cNvSpPr>
          <p:nvPr/>
        </p:nvSpPr>
        <p:spPr bwMode="auto">
          <a:xfrm>
            <a:off x="7315200" y="2895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8"/>
          <p:cNvSpPr>
            <a:spLocks noChangeArrowheads="1"/>
          </p:cNvSpPr>
          <p:nvPr/>
        </p:nvSpPr>
        <p:spPr bwMode="auto">
          <a:xfrm>
            <a:off x="5562600" y="3276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9"/>
          <p:cNvSpPr>
            <a:spLocks noChangeArrowheads="1"/>
          </p:cNvSpPr>
          <p:nvPr/>
        </p:nvSpPr>
        <p:spPr bwMode="auto">
          <a:xfrm>
            <a:off x="6096000" y="3657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5638800" y="4038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1"/>
          <p:cNvSpPr>
            <a:spLocks noChangeArrowheads="1"/>
          </p:cNvSpPr>
          <p:nvPr/>
        </p:nvSpPr>
        <p:spPr bwMode="auto">
          <a:xfrm>
            <a:off x="5334000" y="3657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8001000" y="37338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7239000" y="35052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5"/>
          <p:cNvSpPr>
            <a:spLocks noChangeArrowheads="1"/>
          </p:cNvSpPr>
          <p:nvPr/>
        </p:nvSpPr>
        <p:spPr bwMode="auto">
          <a:xfrm>
            <a:off x="7620000" y="42672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52400" y="5029200"/>
            <a:ext cx="1595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too many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315200" y="4953000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too few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724400"/>
            <a:ext cx="2578100" cy="1905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4724400"/>
            <a:ext cx="2387600" cy="1993900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 bwMode="auto">
          <a:xfrm rot="5400000">
            <a:off x="2515394" y="4799806"/>
            <a:ext cx="38100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One approach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438400"/>
          </a:xfrm>
        </p:spPr>
        <p:txBody>
          <a:bodyPr/>
          <a:lstStyle/>
          <a:p>
            <a:r>
              <a:rPr lang="en-US" dirty="0" smtClean="0"/>
              <a:t>Assume data should be Gaussian (i.e. spherical)</a:t>
            </a:r>
          </a:p>
          <a:p>
            <a:endParaRPr lang="en-US" dirty="0" smtClean="0"/>
          </a:p>
          <a:p>
            <a:r>
              <a:rPr lang="en-US" dirty="0" smtClean="0"/>
              <a:t>Test for this</a:t>
            </a:r>
          </a:p>
          <a:p>
            <a:pPr lvl="1"/>
            <a:r>
              <a:rPr lang="en-US" dirty="0" smtClean="0"/>
              <a:t>Testing in high dimensions doesn’t work well</a:t>
            </a:r>
          </a:p>
          <a:p>
            <a:pPr lvl="1"/>
            <a:r>
              <a:rPr lang="en-US" dirty="0" smtClean="0"/>
              <a:t>Testing in lower dimensions does work well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267200"/>
            <a:ext cx="2578100" cy="1905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4267200"/>
            <a:ext cx="2387600" cy="1993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81400" y="6324600"/>
            <a:ext cx="1095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ideas?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/>
          <a:lstStyle/>
          <a:p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/>
          <a:lstStyle/>
          <a:p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590800" y="6018212"/>
            <a:ext cx="28194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2" name="Freeform 11"/>
          <p:cNvSpPr/>
          <p:nvPr/>
        </p:nvSpPr>
        <p:spPr bwMode="auto">
          <a:xfrm>
            <a:off x="2731519" y="5269931"/>
            <a:ext cx="2192404" cy="680958"/>
          </a:xfrm>
          <a:custGeom>
            <a:avLst/>
            <a:gdLst>
              <a:gd name="connsiteX0" fmla="*/ 0 w 2192404"/>
              <a:gd name="connsiteY0" fmla="*/ 649007 h 680958"/>
              <a:gd name="connsiteX1" fmla="*/ 778723 w 2192404"/>
              <a:gd name="connsiteY1" fmla="*/ 589098 h 680958"/>
              <a:gd name="connsiteX2" fmla="*/ 1126153 w 2192404"/>
              <a:gd name="connsiteY2" fmla="*/ 1997 h 680958"/>
              <a:gd name="connsiteX3" fmla="*/ 1413681 w 2192404"/>
              <a:gd name="connsiteY3" fmla="*/ 577117 h 680958"/>
              <a:gd name="connsiteX4" fmla="*/ 2192404 w 2192404"/>
              <a:gd name="connsiteY4" fmla="*/ 625043 h 680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2404" h="680958">
                <a:moveTo>
                  <a:pt x="0" y="649007"/>
                </a:moveTo>
                <a:lnTo>
                  <a:pt x="778723" y="589098"/>
                </a:lnTo>
                <a:cubicBezTo>
                  <a:pt x="966415" y="481263"/>
                  <a:pt x="1020327" y="3994"/>
                  <a:pt x="1126153" y="1997"/>
                </a:cubicBezTo>
                <a:cubicBezTo>
                  <a:pt x="1231979" y="0"/>
                  <a:pt x="1235973" y="473276"/>
                  <a:pt x="1413681" y="577117"/>
                </a:cubicBezTo>
                <a:cubicBezTo>
                  <a:pt x="1591389" y="680958"/>
                  <a:pt x="2192404" y="625043"/>
                  <a:pt x="2192404" y="625043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819400" y="3124200"/>
            <a:ext cx="381000" cy="533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/>
          <a:lstStyle/>
          <a:p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3048000" y="3505200"/>
            <a:ext cx="1371600" cy="685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2362200" y="5420400"/>
            <a:ext cx="2731519" cy="523200"/>
          </a:xfrm>
          <a:custGeom>
            <a:avLst/>
            <a:gdLst>
              <a:gd name="connsiteX0" fmla="*/ 0 w 2731519"/>
              <a:gd name="connsiteY0" fmla="*/ 501233 h 523200"/>
              <a:gd name="connsiteX1" fmla="*/ 587037 w 2731519"/>
              <a:gd name="connsiteY1" fmla="*/ 441325 h 523200"/>
              <a:gd name="connsiteX2" fmla="*/ 862585 w 2731519"/>
              <a:gd name="connsiteY2" fmla="*/ 9985 h 523200"/>
              <a:gd name="connsiteX3" fmla="*/ 1054270 w 2731519"/>
              <a:gd name="connsiteY3" fmla="*/ 381416 h 523200"/>
              <a:gd name="connsiteX4" fmla="*/ 1449622 w 2731519"/>
              <a:gd name="connsiteY4" fmla="*/ 465288 h 523200"/>
              <a:gd name="connsiteX5" fmla="*/ 1785071 w 2731519"/>
              <a:gd name="connsiteY5" fmla="*/ 381416 h 523200"/>
              <a:gd name="connsiteX6" fmla="*/ 1952796 w 2731519"/>
              <a:gd name="connsiteY6" fmla="*/ 21967 h 523200"/>
              <a:gd name="connsiteX7" fmla="*/ 2108541 w 2731519"/>
              <a:gd name="connsiteY7" fmla="*/ 357453 h 523200"/>
              <a:gd name="connsiteX8" fmla="*/ 2731519 w 2731519"/>
              <a:gd name="connsiteY8" fmla="*/ 429343 h 52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1519" h="523200">
                <a:moveTo>
                  <a:pt x="0" y="501233"/>
                </a:moveTo>
                <a:cubicBezTo>
                  <a:pt x="221636" y="512216"/>
                  <a:pt x="443273" y="523200"/>
                  <a:pt x="587037" y="441325"/>
                </a:cubicBezTo>
                <a:cubicBezTo>
                  <a:pt x="730801" y="359450"/>
                  <a:pt x="784713" y="19970"/>
                  <a:pt x="862585" y="9985"/>
                </a:cubicBezTo>
                <a:cubicBezTo>
                  <a:pt x="940457" y="0"/>
                  <a:pt x="956431" y="305532"/>
                  <a:pt x="1054270" y="381416"/>
                </a:cubicBezTo>
                <a:cubicBezTo>
                  <a:pt x="1152109" y="457300"/>
                  <a:pt x="1327822" y="465288"/>
                  <a:pt x="1449622" y="465288"/>
                </a:cubicBezTo>
                <a:cubicBezTo>
                  <a:pt x="1571422" y="465288"/>
                  <a:pt x="1701209" y="455303"/>
                  <a:pt x="1785071" y="381416"/>
                </a:cubicBezTo>
                <a:cubicBezTo>
                  <a:pt x="1868933" y="307529"/>
                  <a:pt x="1898884" y="25961"/>
                  <a:pt x="1952796" y="21967"/>
                </a:cubicBezTo>
                <a:cubicBezTo>
                  <a:pt x="2006708" y="17973"/>
                  <a:pt x="1978754" y="289557"/>
                  <a:pt x="2108541" y="357453"/>
                </a:cubicBezTo>
                <a:cubicBezTo>
                  <a:pt x="2238328" y="425349"/>
                  <a:pt x="2731519" y="429343"/>
                  <a:pt x="2731519" y="429343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/>
          <a:lstStyle/>
          <a:p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5791200"/>
            <a:ext cx="8110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The dimension of the projection is based on the data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 flipV="1">
            <a:off x="2590800" y="3657600"/>
            <a:ext cx="2133600" cy="457200"/>
          </a:xfrm>
          <a:prstGeom prst="line">
            <a:avLst/>
          </a:prstGeom>
          <a:noFill/>
          <a:ln w="38100" cap="flat" cmpd="sng" algn="ctr">
            <a:solidFill>
              <a:srgbClr val="00E4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rot="5400000" flipH="1" flipV="1">
            <a:off x="3314700" y="2857500"/>
            <a:ext cx="1981200" cy="1905000"/>
          </a:xfrm>
          <a:prstGeom prst="line">
            <a:avLst/>
          </a:prstGeom>
          <a:noFill/>
          <a:ln w="38100" cap="flat" cmpd="sng" algn="ctr">
            <a:solidFill>
              <a:srgbClr val="00E4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synthetic data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71800"/>
            <a:ext cx="7315200" cy="2095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3779" y="5212020"/>
            <a:ext cx="862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pass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10000" y="5253335"/>
            <a:ext cx="862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pass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24465" y="5257800"/>
            <a:ext cx="64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fail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Compared to other approaches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5867400"/>
            <a:ext cx="701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http://cs.baylor.edu/~hamerly/papers/nips_03.pdf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33600"/>
            <a:ext cx="8240734" cy="314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Time Complexity</a:t>
            </a:r>
          </a:p>
        </p:txBody>
      </p:sp>
      <p:sp>
        <p:nvSpPr>
          <p:cNvPr id="430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648200"/>
          </a:xfrm>
        </p:spPr>
        <p:txBody>
          <a:bodyPr/>
          <a:lstStyle/>
          <a:p>
            <a:pPr eaLnBrk="1" hangingPunct="1"/>
            <a:r>
              <a:rPr lang="en-US" dirty="0" smtClean="0"/>
              <a:t>Variables: </a:t>
            </a:r>
            <a:r>
              <a:rPr lang="en-US" i="1" dirty="0" smtClean="0"/>
              <a:t>K</a:t>
            </a:r>
            <a:r>
              <a:rPr lang="en-US" dirty="0" smtClean="0"/>
              <a:t> clusters, </a:t>
            </a:r>
            <a:r>
              <a:rPr lang="en-US" i="1" dirty="0" err="1" smtClean="0"/>
              <a:t>n</a:t>
            </a:r>
            <a:r>
              <a:rPr lang="en-US" dirty="0" smtClean="0"/>
              <a:t> documents, </a:t>
            </a:r>
            <a:br>
              <a:rPr lang="en-US" dirty="0" smtClean="0"/>
            </a:br>
            <a:r>
              <a:rPr lang="en-US" i="1" dirty="0" err="1" smtClean="0"/>
              <a:t>m</a:t>
            </a:r>
            <a:r>
              <a:rPr lang="en-US" dirty="0" smtClean="0"/>
              <a:t> dimensions, </a:t>
            </a:r>
            <a:r>
              <a:rPr lang="en-US" i="1" dirty="0" smtClean="0"/>
              <a:t>I</a:t>
            </a:r>
            <a:r>
              <a:rPr lang="en-US" dirty="0" smtClean="0"/>
              <a:t> iterations</a:t>
            </a:r>
          </a:p>
          <a:p>
            <a:pPr eaLnBrk="1" hangingPunct="1"/>
            <a:r>
              <a:rPr lang="en-US" dirty="0" smtClean="0"/>
              <a:t>What is the runtime complexity?</a:t>
            </a:r>
          </a:p>
          <a:p>
            <a:pPr lvl="1" eaLnBrk="1" hangingPunct="1"/>
            <a:r>
              <a:rPr lang="en-US" dirty="0" smtClean="0"/>
              <a:t>Computing </a:t>
            </a:r>
            <a:r>
              <a:rPr lang="en-US" dirty="0"/>
              <a:t>distance between two docs is </a:t>
            </a:r>
            <a:r>
              <a:rPr lang="en-US" dirty="0" err="1"/>
              <a:t>O</a:t>
            </a:r>
            <a:r>
              <a:rPr lang="en-US" i="1" dirty="0" err="1"/>
              <a:t>(m</a:t>
            </a:r>
            <a:r>
              <a:rPr lang="en-US" i="1" dirty="0"/>
              <a:t>)</a:t>
            </a:r>
            <a:r>
              <a:rPr lang="en-US" dirty="0"/>
              <a:t> where </a:t>
            </a:r>
            <a:r>
              <a:rPr lang="en-US" i="1" dirty="0" err="1"/>
              <a:t>m</a:t>
            </a:r>
            <a:r>
              <a:rPr lang="en-US" dirty="0"/>
              <a:t> is the dimensionality of the vectors.</a:t>
            </a:r>
          </a:p>
          <a:p>
            <a:pPr lvl="1" eaLnBrk="1" hangingPunct="1"/>
            <a:r>
              <a:rPr lang="en-US" dirty="0"/>
              <a:t>Reassigning clusters: </a:t>
            </a:r>
            <a:r>
              <a:rPr lang="en-US" dirty="0" err="1"/>
              <a:t>O</a:t>
            </a:r>
            <a:r>
              <a:rPr lang="en-US" i="1" dirty="0" err="1"/>
              <a:t>(Kn</a:t>
            </a:r>
            <a:r>
              <a:rPr lang="en-US" i="1" dirty="0"/>
              <a:t>)</a:t>
            </a:r>
            <a:r>
              <a:rPr lang="en-US" dirty="0"/>
              <a:t> distance computations, or </a:t>
            </a:r>
            <a:r>
              <a:rPr lang="en-US" dirty="0" err="1"/>
              <a:t>O</a:t>
            </a:r>
            <a:r>
              <a:rPr lang="en-US" i="1" dirty="0" err="1"/>
              <a:t>(Knm</a:t>
            </a:r>
            <a:r>
              <a:rPr lang="en-US" i="1" dirty="0" smtClean="0"/>
              <a:t>)</a:t>
            </a:r>
          </a:p>
          <a:p>
            <a:pPr lvl="1" eaLnBrk="1" hangingPunct="1"/>
            <a:r>
              <a:rPr lang="en-US" dirty="0"/>
              <a:t>Computing </a:t>
            </a:r>
            <a:r>
              <a:rPr lang="en-US" dirty="0" err="1"/>
              <a:t>centroids</a:t>
            </a:r>
            <a:r>
              <a:rPr lang="en-US" dirty="0"/>
              <a:t>: Each doc gets added once to some </a:t>
            </a:r>
            <a:r>
              <a:rPr lang="en-US" dirty="0" err="1"/>
              <a:t>centroid</a:t>
            </a:r>
            <a:r>
              <a:rPr lang="en-US" dirty="0"/>
              <a:t>: </a:t>
            </a:r>
            <a:r>
              <a:rPr lang="en-US" dirty="0" err="1"/>
              <a:t>O</a:t>
            </a:r>
            <a:r>
              <a:rPr lang="en-US" i="1" dirty="0" err="1"/>
              <a:t>(nm</a:t>
            </a:r>
            <a:r>
              <a:rPr lang="en-US" i="1" dirty="0" smtClean="0"/>
              <a:t>)</a:t>
            </a:r>
          </a:p>
          <a:p>
            <a:pPr lvl="1" eaLnBrk="1" hangingPunct="1"/>
            <a:r>
              <a:rPr lang="en-US" dirty="0"/>
              <a:t>Assume these two steps are each done once for </a:t>
            </a:r>
            <a:r>
              <a:rPr lang="en-US" i="1" dirty="0"/>
              <a:t>I</a:t>
            </a:r>
            <a:r>
              <a:rPr lang="en-US" dirty="0"/>
              <a:t> iterations:  </a:t>
            </a:r>
            <a:r>
              <a:rPr lang="en-US" dirty="0" err="1"/>
              <a:t>O</a:t>
            </a:r>
            <a:r>
              <a:rPr lang="en-US" i="1" dirty="0" err="1"/>
              <a:t>(</a:t>
            </a:r>
            <a:r>
              <a:rPr lang="en-US" i="1" dirty="0" err="1" smtClean="0"/>
              <a:t>Iknm</a:t>
            </a:r>
            <a:r>
              <a:rPr lang="en-US" i="1" dirty="0" smtClean="0"/>
              <a:t>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6248400"/>
            <a:ext cx="847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In practice, K-means converges quickly and is fairly fast 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K-means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600200"/>
          </a:xfrm>
        </p:spPr>
        <p:txBody>
          <a:bodyPr/>
          <a:lstStyle/>
          <a:p>
            <a:r>
              <a:rPr lang="en-US" dirty="0" smtClean="0"/>
              <a:t>Determining K is challenging</a:t>
            </a:r>
          </a:p>
          <a:p>
            <a:r>
              <a:rPr lang="en-US" dirty="0" smtClean="0"/>
              <a:t>Spherical assumption about the data (distance to cluster center)</a:t>
            </a:r>
          </a:p>
          <a:p>
            <a:r>
              <a:rPr lang="en-US" dirty="0" smtClean="0"/>
              <a:t>Hard clustering isn’t always right</a:t>
            </a:r>
          </a:p>
          <a:p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3048000" y="3962400"/>
            <a:ext cx="2209800" cy="2743200"/>
            <a:chOff x="3124200" y="3657600"/>
            <a:chExt cx="2209800" cy="2743200"/>
          </a:xfrm>
        </p:grpSpPr>
        <p:sp>
          <p:nvSpPr>
            <p:cNvPr id="4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clustering: </a:t>
            </a:r>
            <a:br>
              <a:rPr lang="en-US" dirty="0" smtClean="0"/>
            </a:br>
            <a:r>
              <a:rPr lang="en-US" dirty="0" smtClean="0"/>
              <a:t>mixtures </a:t>
            </a:r>
            <a:r>
              <a:rPr lang="en-US" dirty="0"/>
              <a:t>of Gaussians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57200" y="1592263"/>
            <a:ext cx="84582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Assume data came from a mixture of Gaussians (elliptical data), assign data </a:t>
            </a:r>
            <a:r>
              <a:rPr lang="en-US" dirty="0"/>
              <a:t>to cluster with</a:t>
            </a:r>
            <a:r>
              <a:rPr lang="en-US" dirty="0" smtClean="0"/>
              <a:t> a </a:t>
            </a:r>
            <a:r>
              <a:rPr lang="en-US" dirty="0"/>
              <a:t>certain</a:t>
            </a:r>
            <a:r>
              <a:rPr lang="en-US" i="1" dirty="0"/>
              <a:t> </a:t>
            </a:r>
            <a:r>
              <a:rPr lang="en-US" i="1" dirty="0" smtClean="0"/>
              <a:t>probability</a:t>
            </a:r>
            <a:endParaRPr lang="en-US" i="1" dirty="0"/>
          </a:p>
        </p:txBody>
      </p:sp>
      <p:grpSp>
        <p:nvGrpSpPr>
          <p:cNvPr id="5" name="Group 4"/>
          <p:cNvGrpSpPr/>
          <p:nvPr/>
        </p:nvGrpSpPr>
        <p:grpSpPr>
          <a:xfrm>
            <a:off x="1066800" y="3581400"/>
            <a:ext cx="2209800" cy="2743200"/>
            <a:chOff x="3124200" y="3657600"/>
            <a:chExt cx="2209800" cy="2743200"/>
          </a:xfrm>
        </p:grpSpPr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943600" y="3505200"/>
            <a:ext cx="2209800" cy="2743200"/>
            <a:chOff x="3124200" y="3657600"/>
            <a:chExt cx="2209800" cy="2743200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3" name="Oval 42"/>
          <p:cNvSpPr/>
          <p:nvPr/>
        </p:nvSpPr>
        <p:spPr bwMode="auto">
          <a:xfrm>
            <a:off x="5715000" y="3352800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7086600" y="3352800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685800" y="3429000"/>
            <a:ext cx="2895600" cy="1371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762000" y="4724400"/>
            <a:ext cx="2971800" cy="1752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41799" y="2899561"/>
            <a:ext cx="1441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6705600" y="2819400"/>
            <a:ext cx="616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 is a general framework</a:t>
            </a:r>
            <a:endParaRPr lang="en-US" dirty="0"/>
          </a:p>
        </p:txBody>
      </p:sp>
      <p:sp>
        <p:nvSpPr>
          <p:cNvPr id="7045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82000" cy="4495800"/>
          </a:xfrm>
        </p:spPr>
        <p:txBody>
          <a:bodyPr/>
          <a:lstStyle/>
          <a:p>
            <a:r>
              <a:rPr lang="en-US" sz="2800" dirty="0"/>
              <a:t>Create an initial model,</a:t>
            </a:r>
            <a:r>
              <a:rPr lang="en-US" sz="2800" dirty="0" smtClean="0"/>
              <a:t> </a:t>
            </a:r>
            <a:r>
              <a:rPr lang="el-GR" sz="28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800" dirty="0" smtClean="0"/>
              <a:t>’ </a:t>
            </a:r>
            <a:endParaRPr lang="en-US" sz="2800" dirty="0"/>
          </a:p>
          <a:p>
            <a:pPr lvl="1"/>
            <a:r>
              <a:rPr lang="en-US" sz="2400" dirty="0"/>
              <a:t>Arbitrarily, randomly, or with a small set of training </a:t>
            </a:r>
            <a:r>
              <a:rPr lang="en-US" sz="2400" dirty="0" smtClean="0"/>
              <a:t>examples</a:t>
            </a:r>
          </a:p>
          <a:p>
            <a:r>
              <a:rPr lang="en-US" sz="2800" dirty="0"/>
              <a:t>Use the model </a:t>
            </a:r>
            <a:r>
              <a:rPr lang="el-GR" sz="2800" dirty="0">
                <a:ea typeface="Times New Roman" charset="0"/>
                <a:cs typeface="Times New Roman" charset="0"/>
              </a:rPr>
              <a:t>θ</a:t>
            </a:r>
            <a:r>
              <a:rPr lang="en-US" sz="2800" dirty="0"/>
              <a:t>’ to obtain another model </a:t>
            </a:r>
            <a:r>
              <a:rPr lang="el-GR" sz="2800" dirty="0">
                <a:ea typeface="Times New Roman" charset="0"/>
                <a:cs typeface="Times New Roman" charset="0"/>
              </a:rPr>
              <a:t>θ</a:t>
            </a:r>
            <a:r>
              <a:rPr lang="en-US" sz="2800" dirty="0"/>
              <a:t> such that</a:t>
            </a:r>
          </a:p>
          <a:p>
            <a:pPr lvl="1">
              <a:buFont typeface="Wingdings" charset="2"/>
              <a:buNone/>
            </a:pPr>
            <a:r>
              <a:rPr lang="en-US" sz="2400" dirty="0"/>
              <a:t> </a:t>
            </a:r>
            <a:r>
              <a:rPr lang="el-GR" sz="3600" dirty="0">
                <a:latin typeface="Times" charset="0"/>
              </a:rPr>
              <a:t>Σ</a:t>
            </a:r>
            <a:r>
              <a:rPr lang="en-US" sz="2400" baseline="-25000" dirty="0" err="1"/>
              <a:t>i</a:t>
            </a:r>
            <a:r>
              <a:rPr lang="en-US" sz="2400" baseline="-25000" dirty="0"/>
              <a:t> </a:t>
            </a:r>
            <a:r>
              <a:rPr lang="en-US" sz="2400" dirty="0"/>
              <a:t>log P</a:t>
            </a:r>
            <a:r>
              <a:rPr lang="el-GR" sz="2400" baseline="-250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(</a:t>
            </a:r>
            <a:r>
              <a:rPr lang="en-US" sz="2400" dirty="0" err="1"/>
              <a:t>y</a:t>
            </a:r>
            <a:r>
              <a:rPr lang="en-US" sz="2400" baseline="-25000" dirty="0" err="1"/>
              <a:t>i</a:t>
            </a:r>
            <a:r>
              <a:rPr lang="en-US" sz="2400" dirty="0"/>
              <a:t>) &gt; </a:t>
            </a:r>
            <a:r>
              <a:rPr lang="el-GR" sz="3600" dirty="0">
                <a:latin typeface="Times" charset="0"/>
              </a:rPr>
              <a:t>Σ</a:t>
            </a:r>
            <a:r>
              <a:rPr lang="en-US" sz="2400" baseline="-25000" dirty="0" err="1"/>
              <a:t>i</a:t>
            </a:r>
            <a:r>
              <a:rPr lang="en-US" sz="2400" baseline="-25000" dirty="0"/>
              <a:t> </a:t>
            </a:r>
            <a:r>
              <a:rPr lang="en-US" sz="2400" dirty="0"/>
              <a:t>log P</a:t>
            </a:r>
            <a:r>
              <a:rPr lang="el-GR" sz="2400" baseline="-25000" dirty="0">
                <a:ea typeface="Times New Roman" charset="0"/>
                <a:cs typeface="Times New Roman" charset="0"/>
              </a:rPr>
              <a:t>θ</a:t>
            </a:r>
            <a:r>
              <a:rPr lang="en-US" sz="2400" baseline="-25000" dirty="0"/>
              <a:t>’</a:t>
            </a:r>
            <a:r>
              <a:rPr lang="en-US" sz="2400" dirty="0"/>
              <a:t>(</a:t>
            </a:r>
            <a:r>
              <a:rPr lang="en-US" sz="2400" dirty="0" err="1"/>
              <a:t>y</a:t>
            </a:r>
            <a:r>
              <a:rPr lang="en-US" sz="2400" baseline="-25000" dirty="0" err="1"/>
              <a:t>i</a:t>
            </a:r>
            <a:r>
              <a:rPr lang="en-US" sz="2400" dirty="0"/>
              <a:t>)</a:t>
            </a:r>
            <a:endParaRPr lang="en-US" sz="2400" dirty="0" smtClean="0"/>
          </a:p>
          <a:p>
            <a:r>
              <a:rPr lang="en-US" sz="2800" dirty="0" smtClean="0"/>
              <a:t>Let </a:t>
            </a:r>
            <a:r>
              <a:rPr lang="el-GR" sz="28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800" dirty="0" smtClean="0"/>
              <a:t>’ = </a:t>
            </a:r>
            <a:r>
              <a:rPr lang="el-GR" sz="2800" dirty="0" smtClean="0">
                <a:ea typeface="Times New Roman" charset="0"/>
                <a:cs typeface="Times New Roman" charset="0"/>
              </a:rPr>
              <a:t>θ</a:t>
            </a:r>
            <a:r>
              <a:rPr lang="en-US" sz="2800" dirty="0" smtClean="0"/>
              <a:t> and repeat </a:t>
            </a:r>
            <a:r>
              <a:rPr lang="en-US" sz="2800" dirty="0"/>
              <a:t>the above step until reaching a local </a:t>
            </a:r>
            <a:r>
              <a:rPr lang="en-US" sz="2800" dirty="0" smtClean="0"/>
              <a:t>maximum</a:t>
            </a:r>
          </a:p>
          <a:p>
            <a:pPr lvl="1"/>
            <a:r>
              <a:rPr lang="en-US" sz="2400" dirty="0"/>
              <a:t>Guaranteed to find a better model after each </a:t>
            </a:r>
            <a:r>
              <a:rPr lang="en-US" sz="2400" dirty="0" smtClean="0"/>
              <a:t>iteration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6172200"/>
            <a:ext cx="46687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Where else have you seen EM?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00600" y="4186535"/>
            <a:ext cx="3561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i.e. better models data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 and M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685800"/>
          </a:xfrm>
        </p:spPr>
        <p:txBody>
          <a:bodyPr/>
          <a:lstStyle/>
          <a:p>
            <a:r>
              <a:rPr lang="en-US" dirty="0" smtClean="0"/>
              <a:t>Use the current model to create a better model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598003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Expectation: Given the current model, figure out the expected probabilities of the documents to each cluster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4426803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Maximization: Given the probabilistic assignment of all the documents, estimate a new model, </a:t>
            </a:r>
            <a:r>
              <a:rPr lang="en-US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3588603"/>
            <a:ext cx="130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p(x|</a:t>
            </a:r>
            <a:r>
              <a:rPr lang="en-US" sz="28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8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8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5638800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660066"/>
                </a:solidFill>
              </a:rPr>
              <a:t>Each iterations increases the likelihood of the data and guaranteed to converge!</a:t>
            </a:r>
            <a:endParaRPr lang="en-US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Similar to </a:t>
            </a:r>
            <a:r>
              <a:rPr lang="en-US" i="1" dirty="0" smtClean="0"/>
              <a:t>K</a:t>
            </a:r>
            <a:r>
              <a:rPr lang="en-US" dirty="0"/>
              <a:t>-Means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667000"/>
          </a:xfrm>
        </p:spPr>
        <p:txBody>
          <a:bodyPr/>
          <a:lstStyle/>
          <a:p>
            <a:pPr eaLnBrk="1" hangingPunct="1"/>
            <a:r>
              <a:rPr lang="en-US" dirty="0" smtClean="0"/>
              <a:t>Iterate:</a:t>
            </a:r>
          </a:p>
          <a:p>
            <a:pPr lvl="1" eaLnBrk="1" hangingPunct="1"/>
            <a:r>
              <a:rPr lang="en-US" dirty="0" smtClean="0">
                <a:solidFill>
                  <a:srgbClr val="ED958F"/>
                </a:solidFill>
              </a:rPr>
              <a:t>Assign/cluster each document to closest center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>
              <a:buNone/>
            </a:pPr>
            <a:endParaRPr lang="en-US" dirty="0" smtClean="0"/>
          </a:p>
          <a:p>
            <a:pPr lvl="1" eaLnBrk="1" hangingPunct="1"/>
            <a:r>
              <a:rPr lang="en-US" dirty="0" smtClean="0">
                <a:solidFill>
                  <a:srgbClr val="ED958F"/>
                </a:solidFill>
              </a:rPr>
              <a:t>Recalculate centers as the mean of the points </a:t>
            </a:r>
            <a:r>
              <a:rPr lang="en-US" dirty="0">
                <a:solidFill>
                  <a:srgbClr val="ED958F"/>
                </a:solidFill>
              </a:rPr>
              <a:t>in a </a:t>
            </a:r>
            <a:r>
              <a:rPr lang="en-US" dirty="0" smtClean="0">
                <a:solidFill>
                  <a:srgbClr val="ED958F"/>
                </a:solidFill>
              </a:rPr>
              <a:t>cluster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2743200"/>
            <a:ext cx="502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Expectation: Given the current model, figure out the expected probabilities of the documents to each cluster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010400" y="2971800"/>
            <a:ext cx="130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p(x|</a:t>
            </a:r>
            <a:r>
              <a:rPr lang="en-US" sz="28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8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8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4953000"/>
            <a:ext cx="624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Maximization: Given the probabilistic assignment of all the documents, estimate a new model, </a:t>
            </a:r>
            <a:r>
              <a:rPr lang="en-US" sz="2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000" baseline="-25000" dirty="0" err="1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000" dirty="0" smtClean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Model: mixture of Gaussians</a:t>
            </a:r>
            <a:endParaRPr lang="en-US" dirty="0"/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905000" y="1881188"/>
          <a:ext cx="5343525" cy="652462"/>
        </p:xfrm>
        <a:graphic>
          <a:graphicData uri="http://schemas.openxmlformats.org/presentationml/2006/ole">
            <p:oleObj spid="_x0000_s106498" name="Equation" r:id="rId4" imgW="3848040" imgH="469800" progId="">
              <p:embed/>
            </p:oleObj>
          </a:graphicData>
        </a:graphic>
      </p:graphicFrame>
      <p:pic>
        <p:nvPicPr>
          <p:cNvPr id="25607" name="Picture 7" descr="filter_5"/>
          <p:cNvPicPr>
            <a:picLocks noChangeAspect="1" noChangeArrowheads="1"/>
          </p:cNvPicPr>
          <p:nvPr/>
        </p:nvPicPr>
        <p:blipFill>
          <a:blip r:embed="rId5"/>
          <a:srcRect l="17342" t="35130" r="15178" b="5251"/>
          <a:stretch>
            <a:fillRect/>
          </a:stretch>
        </p:blipFill>
        <p:spPr bwMode="auto">
          <a:xfrm>
            <a:off x="457200" y="2895600"/>
            <a:ext cx="4656137" cy="2316162"/>
          </a:xfrm>
          <a:prstGeom prst="rect">
            <a:avLst/>
          </a:prstGeom>
          <a:noFill/>
        </p:spPr>
      </p:pic>
      <p:pic>
        <p:nvPicPr>
          <p:cNvPr id="25611" name="Picture 11" descr="fig6"/>
          <p:cNvPicPr>
            <a:picLocks noChangeAspect="1" noChangeArrowheads="1"/>
          </p:cNvPicPr>
          <p:nvPr/>
        </p:nvPicPr>
        <p:blipFill>
          <a:blip r:embed="rId6"/>
          <a:srcRect l="19141" t="18224" r="10876" b="26018"/>
          <a:stretch>
            <a:fillRect/>
          </a:stretch>
        </p:blipFill>
        <p:spPr bwMode="auto">
          <a:xfrm>
            <a:off x="5965825" y="3230563"/>
            <a:ext cx="2635250" cy="1544637"/>
          </a:xfrm>
          <a:prstGeom prst="rect">
            <a:avLst/>
          </a:prstGeom>
          <a:noFill/>
        </p:spPr>
      </p:pic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410200" y="4724400"/>
            <a:ext cx="36576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/>
              <a:t>Covariance determines </a:t>
            </a:r>
          </a:p>
          <a:p>
            <a:r>
              <a:rPr lang="en-US" dirty="0"/>
              <a:t>the shape of these contours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327025" y="6046788"/>
            <a:ext cx="87639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dirty="0" smtClean="0"/>
              <a:t> </a:t>
            </a:r>
            <a:r>
              <a:rPr lang="en-US" dirty="0"/>
              <a:t>F</a:t>
            </a:r>
            <a:r>
              <a:rPr lang="en-US" dirty="0" smtClean="0"/>
              <a:t>it </a:t>
            </a:r>
            <a:r>
              <a:rPr lang="en-US" dirty="0"/>
              <a:t>these Gaussian densities to the data, one per </a:t>
            </a:r>
            <a:r>
              <a:rPr lang="en-US" dirty="0" smtClean="0"/>
              <a:t>cluster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EM example </a:t>
            </a:r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5173663" y="6156325"/>
            <a:ext cx="3277056" cy="402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1922463" y="1816100"/>
            <a:ext cx="517525" cy="509588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2767013" y="2401888"/>
            <a:ext cx="517525" cy="509587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EM example 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5173663" y="6156325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90688" y="3544888"/>
            <a:ext cx="1670050" cy="167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6813" y="3544888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22938" y="35163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K-means and EM-clustering are by far the most popular, particularly for documents</a:t>
            </a:r>
          </a:p>
          <a:p>
            <a:r>
              <a:rPr lang="en-US" dirty="0" smtClean="0"/>
              <a:t>However, they can’t handle all clustering tasks</a:t>
            </a:r>
          </a:p>
          <a:p>
            <a:endParaRPr lang="en-US" dirty="0" smtClean="0"/>
          </a:p>
          <a:p>
            <a:r>
              <a:rPr lang="en-US" dirty="0" smtClean="0"/>
              <a:t>What types of clustering problems can’t they handle?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</a:t>
            </a:r>
            <a:r>
              <a:rPr lang="en-US" dirty="0" err="1" smtClean="0"/>
              <a:t>gaussian</a:t>
            </a:r>
            <a:r>
              <a:rPr lang="en-US" dirty="0" smtClean="0"/>
              <a:t> data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057400"/>
            <a:ext cx="4398990" cy="445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334000" y="2590800"/>
            <a:ext cx="3319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is the problem?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7196" y="3678368"/>
            <a:ext cx="33196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Similar to classification: </a:t>
            </a:r>
            <a:br>
              <a:rPr lang="en-US" dirty="0" smtClean="0"/>
            </a:br>
            <a:r>
              <a:rPr lang="en-US" dirty="0" smtClean="0"/>
              <a:t>global decision vs. local decision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86400" y="5943600"/>
            <a:ext cx="2949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Spectral clustering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71" name="Freeform 43"/>
          <p:cNvSpPr>
            <a:spLocks/>
          </p:cNvSpPr>
          <p:nvPr/>
        </p:nvSpPr>
        <p:spPr bwMode="auto">
          <a:xfrm>
            <a:off x="2638425" y="4659313"/>
            <a:ext cx="941387" cy="1179512"/>
          </a:xfrm>
          <a:custGeom>
            <a:avLst/>
            <a:gdLst/>
            <a:ahLst/>
            <a:cxnLst>
              <a:cxn ang="0">
                <a:pos x="593" y="0"/>
              </a:cxn>
              <a:cxn ang="0">
                <a:pos x="0" y="380"/>
              </a:cxn>
              <a:cxn ang="0">
                <a:pos x="576" y="743"/>
              </a:cxn>
              <a:cxn ang="0">
                <a:pos x="593" y="0"/>
              </a:cxn>
            </a:cxnLst>
            <a:rect l="0" t="0" r="r" b="b"/>
            <a:pathLst>
              <a:path w="593" h="743">
                <a:moveTo>
                  <a:pt x="593" y="0"/>
                </a:moveTo>
                <a:lnTo>
                  <a:pt x="0" y="380"/>
                </a:lnTo>
                <a:lnTo>
                  <a:pt x="576" y="743"/>
                </a:lnTo>
                <a:lnTo>
                  <a:pt x="593" y="0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373" name="Freeform 45"/>
          <p:cNvSpPr>
            <a:spLocks/>
          </p:cNvSpPr>
          <p:nvPr/>
        </p:nvSpPr>
        <p:spPr bwMode="auto">
          <a:xfrm>
            <a:off x="5514975" y="4560888"/>
            <a:ext cx="1411287" cy="790575"/>
          </a:xfrm>
          <a:custGeom>
            <a:avLst/>
            <a:gdLst/>
            <a:ahLst/>
            <a:cxnLst>
              <a:cxn ang="0">
                <a:pos x="0" y="498"/>
              </a:cxn>
              <a:cxn ang="0">
                <a:pos x="307" y="0"/>
              </a:cxn>
              <a:cxn ang="0">
                <a:pos x="889" y="408"/>
              </a:cxn>
              <a:cxn ang="0">
                <a:pos x="0" y="498"/>
              </a:cxn>
            </a:cxnLst>
            <a:rect l="0" t="0" r="r" b="b"/>
            <a:pathLst>
              <a:path w="889" h="498">
                <a:moveTo>
                  <a:pt x="0" y="498"/>
                </a:moveTo>
                <a:lnTo>
                  <a:pt x="307" y="0"/>
                </a:lnTo>
                <a:lnTo>
                  <a:pt x="889" y="408"/>
                </a:lnTo>
                <a:lnTo>
                  <a:pt x="0" y="498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374" name="Line 46"/>
          <p:cNvSpPr>
            <a:spLocks noChangeShapeType="1"/>
          </p:cNvSpPr>
          <p:nvPr/>
        </p:nvSpPr>
        <p:spPr bwMode="auto">
          <a:xfrm flipV="1">
            <a:off x="3552825" y="4570413"/>
            <a:ext cx="2443162" cy="968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375" name="Line 47"/>
          <p:cNvSpPr>
            <a:spLocks noChangeShapeType="1"/>
          </p:cNvSpPr>
          <p:nvPr/>
        </p:nvSpPr>
        <p:spPr bwMode="auto">
          <a:xfrm flipV="1">
            <a:off x="3546475" y="5354638"/>
            <a:ext cx="1971675" cy="46831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344" name="Text Box 16"/>
          <p:cNvSpPr txBox="1">
            <a:spLocks noChangeArrowheads="1"/>
          </p:cNvSpPr>
          <p:nvPr/>
        </p:nvSpPr>
        <p:spPr bwMode="auto">
          <a:xfrm>
            <a:off x="4462463" y="43164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0.1</a:t>
            </a:r>
          </a:p>
        </p:txBody>
      </p:sp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4351338" y="5659438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0.2</a:t>
            </a:r>
          </a:p>
        </p:txBody>
      </p:sp>
      <p:sp>
        <p:nvSpPr>
          <p:cNvPr id="99346" name="Text Box 18"/>
          <p:cNvSpPr txBox="1">
            <a:spLocks noChangeArrowheads="1"/>
          </p:cNvSpPr>
          <p:nvPr/>
        </p:nvSpPr>
        <p:spPr bwMode="auto">
          <a:xfrm>
            <a:off x="6369050" y="45577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99347" name="Text Box 19"/>
          <p:cNvSpPr txBox="1">
            <a:spLocks noChangeArrowheads="1"/>
          </p:cNvSpPr>
          <p:nvPr/>
        </p:nvSpPr>
        <p:spPr bwMode="auto">
          <a:xfrm>
            <a:off x="6008688" y="5348288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0.7</a:t>
            </a:r>
          </a:p>
        </p:txBody>
      </p:sp>
      <p:sp>
        <p:nvSpPr>
          <p:cNvPr id="99348" name="Text Box 20"/>
          <p:cNvSpPr txBox="1">
            <a:spLocks noChangeArrowheads="1"/>
          </p:cNvSpPr>
          <p:nvPr/>
        </p:nvSpPr>
        <p:spPr bwMode="auto">
          <a:xfrm>
            <a:off x="3548063" y="50403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0.6</a:t>
            </a:r>
          </a:p>
        </p:txBody>
      </p:sp>
      <p:sp>
        <p:nvSpPr>
          <p:cNvPr id="99350" name="Text Box 22"/>
          <p:cNvSpPr txBox="1">
            <a:spLocks noChangeArrowheads="1"/>
          </p:cNvSpPr>
          <p:nvPr/>
        </p:nvSpPr>
        <p:spPr bwMode="auto">
          <a:xfrm>
            <a:off x="2657475" y="46212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99351" name="Text Box 23"/>
          <p:cNvSpPr txBox="1">
            <a:spLocks noChangeArrowheads="1"/>
          </p:cNvSpPr>
          <p:nvPr/>
        </p:nvSpPr>
        <p:spPr bwMode="auto">
          <a:xfrm>
            <a:off x="2627313" y="5583238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99376" name="Text Box 48"/>
          <p:cNvSpPr txBox="1">
            <a:spLocks noChangeArrowheads="1"/>
          </p:cNvSpPr>
          <p:nvPr/>
        </p:nvSpPr>
        <p:spPr bwMode="auto">
          <a:xfrm>
            <a:off x="5289550" y="4756150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99380" name="Rectangle 52"/>
          <p:cNvSpPr>
            <a:spLocks noChangeArrowheads="1"/>
          </p:cNvSpPr>
          <p:nvPr/>
        </p:nvSpPr>
        <p:spPr bwMode="auto">
          <a:xfrm>
            <a:off x="674688" y="3255963"/>
            <a:ext cx="8218487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charset="2"/>
              <a:buNone/>
            </a:pPr>
            <a:r>
              <a:rPr lang="en-IE" sz="2400" dirty="0">
                <a:solidFill>
                  <a:srgbClr val="0000FF"/>
                </a:solidFill>
                <a:latin typeface="Times New Roman" charset="0"/>
              </a:rPr>
              <a:t>E={w</a:t>
            </a:r>
            <a:r>
              <a:rPr lang="en-IE" sz="2400" baseline="-25000" dirty="0">
                <a:solidFill>
                  <a:srgbClr val="0000FF"/>
                </a:solidFill>
                <a:latin typeface="Times New Roman" charset="0"/>
              </a:rPr>
              <a:t>ij</a:t>
            </a:r>
            <a:r>
              <a:rPr lang="en-IE" sz="2400" dirty="0">
                <a:solidFill>
                  <a:srgbClr val="0000FF"/>
                </a:solidFill>
                <a:latin typeface="Times New Roman" charset="0"/>
              </a:rPr>
              <a:t>}</a:t>
            </a:r>
            <a:r>
              <a:rPr lang="en-IE" sz="2000" dirty="0">
                <a:solidFill>
                  <a:srgbClr val="0000FF"/>
                </a:solidFill>
                <a:latin typeface="Verdana" charset="0"/>
              </a:rPr>
              <a:t> </a:t>
            </a:r>
            <a:r>
              <a:rPr lang="en-IE" sz="2000" dirty="0">
                <a:latin typeface="Verdana" charset="0"/>
              </a:rPr>
              <a:t>	Set of weighted edges indicating pair-wise 		similarity between</a:t>
            </a:r>
            <a:r>
              <a:rPr lang="en-IE" sz="2000" dirty="0" smtClean="0">
                <a:latin typeface="Verdana" charset="0"/>
              </a:rPr>
              <a:t> documents/points</a:t>
            </a:r>
            <a:endParaRPr lang="en-US" sz="2000" dirty="0">
              <a:latin typeface="Verdana" charset="0"/>
            </a:endParaRPr>
          </a:p>
        </p:txBody>
      </p:sp>
      <p:sp>
        <p:nvSpPr>
          <p:cNvPr id="99335" name="Rectangle 7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Similarity </a:t>
            </a:r>
            <a:r>
              <a:rPr lang="en-IE" dirty="0"/>
              <a:t>Graph</a:t>
            </a:r>
            <a:endParaRPr lang="en-US" dirty="0"/>
          </a:p>
        </p:txBody>
      </p:sp>
      <p:sp>
        <p:nvSpPr>
          <p:cNvPr id="99336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965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IE" sz="2400" dirty="0"/>
              <a:t>Represent dataset as a weighted graph </a:t>
            </a:r>
            <a:r>
              <a:rPr lang="en-IE" sz="2400" i="1" dirty="0">
                <a:latin typeface="Times New Roman" charset="0"/>
              </a:rPr>
              <a:t>G(V,E)</a:t>
            </a:r>
            <a:endParaRPr lang="en-IE" sz="2400" i="1" dirty="0" smtClean="0">
              <a:latin typeface="Times New Roman" charset="0"/>
            </a:endParaRP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US" sz="2400" dirty="0" smtClean="0"/>
              <a:t>For documents</a:t>
            </a:r>
            <a:endParaRPr lang="en-US" sz="2000" dirty="0"/>
          </a:p>
        </p:txBody>
      </p:sp>
      <p:graphicFrame>
        <p:nvGraphicFramePr>
          <p:cNvPr id="99377" name="Object 49"/>
          <p:cNvGraphicFramePr>
            <a:graphicFrameLocks noChangeAspect="1"/>
          </p:cNvGraphicFramePr>
          <p:nvPr>
            <p:ph sz="half" idx="2"/>
          </p:nvPr>
        </p:nvGraphicFramePr>
        <p:xfrm>
          <a:off x="3708400" y="2027238"/>
          <a:ext cx="1905000" cy="538162"/>
        </p:xfrm>
        <a:graphic>
          <a:graphicData uri="http://schemas.openxmlformats.org/presentationml/2006/ole">
            <p:oleObj spid="_x0000_s143362" name="Equation" r:id="rId4" imgW="812520" imgH="228600" progId="Equation.3">
              <p:embed/>
            </p:oleObj>
          </a:graphicData>
        </a:graphic>
      </p:graphicFrame>
      <p:grpSp>
        <p:nvGrpSpPr>
          <p:cNvPr id="3" name="Group 53"/>
          <p:cNvGrpSpPr>
            <a:grpSpLocks/>
          </p:cNvGrpSpPr>
          <p:nvPr/>
        </p:nvGrpSpPr>
        <p:grpSpPr bwMode="auto">
          <a:xfrm>
            <a:off x="674688" y="2679700"/>
            <a:ext cx="8218487" cy="3232150"/>
            <a:chOff x="425" y="1688"/>
            <a:chExt cx="5177" cy="2036"/>
          </a:xfrm>
        </p:grpSpPr>
        <p:sp>
          <p:nvSpPr>
            <p:cNvPr id="99337" name="Oval 9"/>
            <p:cNvSpPr>
              <a:spLocks noChangeArrowheads="1"/>
            </p:cNvSpPr>
            <p:nvPr/>
          </p:nvSpPr>
          <p:spPr bwMode="auto">
            <a:xfrm>
              <a:off x="3412" y="3310"/>
              <a:ext cx="107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38" name="Oval 10"/>
            <p:cNvSpPr>
              <a:spLocks noChangeArrowheads="1"/>
            </p:cNvSpPr>
            <p:nvPr/>
          </p:nvSpPr>
          <p:spPr bwMode="auto">
            <a:xfrm>
              <a:off x="2187" y="3607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39" name="Oval 11"/>
            <p:cNvSpPr>
              <a:spLocks noChangeArrowheads="1"/>
            </p:cNvSpPr>
            <p:nvPr/>
          </p:nvSpPr>
          <p:spPr bwMode="auto">
            <a:xfrm>
              <a:off x="4274" y="3211"/>
              <a:ext cx="107" cy="11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40" name="Oval 12"/>
            <p:cNvSpPr>
              <a:spLocks noChangeArrowheads="1"/>
            </p:cNvSpPr>
            <p:nvPr/>
          </p:nvSpPr>
          <p:spPr bwMode="auto">
            <a:xfrm>
              <a:off x="1610" y="3258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41" name="Oval 13"/>
            <p:cNvSpPr>
              <a:spLocks noChangeArrowheads="1"/>
            </p:cNvSpPr>
            <p:nvPr/>
          </p:nvSpPr>
          <p:spPr bwMode="auto">
            <a:xfrm>
              <a:off x="3732" y="2827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42" name="Oval 14"/>
            <p:cNvSpPr>
              <a:spLocks noChangeArrowheads="1"/>
            </p:cNvSpPr>
            <p:nvPr/>
          </p:nvSpPr>
          <p:spPr bwMode="auto">
            <a:xfrm>
              <a:off x="2203" y="2866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62" name="Text Box 34"/>
            <p:cNvSpPr txBox="1">
              <a:spLocks noChangeArrowheads="1"/>
            </p:cNvSpPr>
            <p:nvPr/>
          </p:nvSpPr>
          <p:spPr bwMode="auto">
            <a:xfrm>
              <a:off x="2220" y="2878"/>
              <a:ext cx="91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800" b="1">
                  <a:solidFill>
                    <a:srgbClr val="000000"/>
                  </a:solidFill>
                  <a:latin typeface="Tahoma" charset="0"/>
                </a:rPr>
                <a:t>1</a:t>
              </a:r>
            </a:p>
          </p:txBody>
        </p:sp>
        <p:sp>
          <p:nvSpPr>
            <p:cNvPr id="99364" name="Text Box 36"/>
            <p:cNvSpPr txBox="1">
              <a:spLocks noChangeArrowheads="1"/>
            </p:cNvSpPr>
            <p:nvPr/>
          </p:nvSpPr>
          <p:spPr bwMode="auto">
            <a:xfrm>
              <a:off x="1647" y="3279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800" b="1">
                  <a:solidFill>
                    <a:srgbClr val="000000"/>
                  </a:solidFill>
                  <a:latin typeface="Tahoma" charset="0"/>
                </a:rPr>
                <a:t>2</a:t>
              </a:r>
            </a:p>
          </p:txBody>
        </p:sp>
        <p:sp>
          <p:nvSpPr>
            <p:cNvPr id="99365" name="Text Box 37"/>
            <p:cNvSpPr txBox="1">
              <a:spLocks noChangeArrowheads="1"/>
            </p:cNvSpPr>
            <p:nvPr/>
          </p:nvSpPr>
          <p:spPr bwMode="auto">
            <a:xfrm>
              <a:off x="2221" y="3623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800" b="1">
                  <a:solidFill>
                    <a:srgbClr val="000000"/>
                  </a:solidFill>
                  <a:latin typeface="Tahoma" charset="0"/>
                </a:rPr>
                <a:t>3</a:t>
              </a:r>
            </a:p>
          </p:txBody>
        </p:sp>
        <p:sp>
          <p:nvSpPr>
            <p:cNvPr id="99367" name="Text Box 39"/>
            <p:cNvSpPr txBox="1">
              <a:spLocks noChangeArrowheads="1"/>
            </p:cNvSpPr>
            <p:nvPr/>
          </p:nvSpPr>
          <p:spPr bwMode="auto">
            <a:xfrm>
              <a:off x="3444" y="3325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800" b="1">
                  <a:solidFill>
                    <a:srgbClr val="000000"/>
                  </a:solidFill>
                  <a:latin typeface="Tahoma" charset="0"/>
                </a:rPr>
                <a:t>4</a:t>
              </a:r>
            </a:p>
          </p:txBody>
        </p:sp>
        <p:sp>
          <p:nvSpPr>
            <p:cNvPr id="99368" name="Text Box 40"/>
            <p:cNvSpPr txBox="1">
              <a:spLocks noChangeArrowheads="1"/>
            </p:cNvSpPr>
            <p:nvPr/>
          </p:nvSpPr>
          <p:spPr bwMode="auto">
            <a:xfrm>
              <a:off x="3763" y="2845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800" b="1">
                  <a:solidFill>
                    <a:srgbClr val="000000"/>
                  </a:solidFill>
                  <a:latin typeface="Tahoma" charset="0"/>
                </a:rPr>
                <a:t>5</a:t>
              </a:r>
            </a:p>
          </p:txBody>
        </p:sp>
        <p:sp>
          <p:nvSpPr>
            <p:cNvPr id="99369" name="Text Box 41"/>
            <p:cNvSpPr txBox="1">
              <a:spLocks noChangeArrowheads="1"/>
            </p:cNvSpPr>
            <p:nvPr/>
          </p:nvSpPr>
          <p:spPr bwMode="auto">
            <a:xfrm>
              <a:off x="4306" y="3224"/>
              <a:ext cx="46" cy="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800" b="1">
                  <a:solidFill>
                    <a:srgbClr val="000000"/>
                  </a:solidFill>
                  <a:latin typeface="Tahoma" charset="0"/>
                </a:rPr>
                <a:t>6</a:t>
              </a:r>
            </a:p>
          </p:txBody>
        </p:sp>
        <p:sp>
          <p:nvSpPr>
            <p:cNvPr id="99379" name="Rectangle 51"/>
            <p:cNvSpPr>
              <a:spLocks noChangeArrowheads="1"/>
            </p:cNvSpPr>
            <p:nvPr/>
          </p:nvSpPr>
          <p:spPr bwMode="auto">
            <a:xfrm>
              <a:off x="425" y="1688"/>
              <a:ext cx="5177" cy="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charset="2"/>
                <a:buNone/>
              </a:pPr>
              <a:r>
                <a:rPr lang="en-IE" sz="2400" dirty="0">
                  <a:solidFill>
                    <a:schemeClr val="hlink"/>
                  </a:solidFill>
                  <a:latin typeface="Times New Roman" charset="0"/>
                </a:rPr>
                <a:t>V={x</a:t>
              </a:r>
              <a:r>
                <a:rPr lang="en-IE" sz="2400" baseline="-25000" dirty="0">
                  <a:solidFill>
                    <a:schemeClr val="hlink"/>
                  </a:solidFill>
                  <a:latin typeface="Times New Roman" charset="0"/>
                </a:rPr>
                <a:t>i</a:t>
              </a:r>
              <a:r>
                <a:rPr lang="en-IE" sz="2400" dirty="0">
                  <a:solidFill>
                    <a:schemeClr val="hlink"/>
                  </a:solidFill>
                  <a:latin typeface="Times New Roman" charset="0"/>
                </a:rPr>
                <a:t>}</a:t>
              </a:r>
              <a:r>
                <a:rPr lang="en-IE" sz="2000" dirty="0">
                  <a:latin typeface="Verdana" charset="0"/>
                </a:rPr>
                <a:t> 	Set of </a:t>
              </a:r>
              <a:r>
                <a:rPr lang="en-IE" sz="2400" dirty="0">
                  <a:latin typeface="Times New Roman" charset="0"/>
                </a:rPr>
                <a:t>n</a:t>
              </a:r>
              <a:r>
                <a:rPr lang="en-IE" sz="2000" dirty="0">
                  <a:latin typeface="Verdana" charset="0"/>
                </a:rPr>
                <a:t> vertices representing </a:t>
              </a:r>
              <a:r>
                <a:rPr lang="en-IE" sz="2000" dirty="0" smtClean="0">
                  <a:latin typeface="Verdana" charset="0"/>
                </a:rPr>
                <a:t>documents/points</a:t>
              </a:r>
              <a:endParaRPr lang="en-US" sz="2000" dirty="0">
                <a:latin typeface="Verdana" charset="0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362200" y="6172200"/>
            <a:ext cx="4959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clustering represent?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43" name="Oval 35"/>
          <p:cNvSpPr>
            <a:spLocks noChangeArrowheads="1"/>
          </p:cNvSpPr>
          <p:nvPr/>
        </p:nvSpPr>
        <p:spPr bwMode="auto">
          <a:xfrm>
            <a:off x="4579938" y="3998913"/>
            <a:ext cx="166687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45" name="Oval 37"/>
          <p:cNvSpPr>
            <a:spLocks noChangeArrowheads="1"/>
          </p:cNvSpPr>
          <p:nvPr/>
        </p:nvSpPr>
        <p:spPr bwMode="auto">
          <a:xfrm>
            <a:off x="4867275" y="3567113"/>
            <a:ext cx="166688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47" name="Oval 39"/>
          <p:cNvSpPr>
            <a:spLocks noChangeArrowheads="1"/>
          </p:cNvSpPr>
          <p:nvPr/>
        </p:nvSpPr>
        <p:spPr bwMode="auto">
          <a:xfrm>
            <a:off x="5378450" y="4017963"/>
            <a:ext cx="166688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42" name="Oval 34"/>
          <p:cNvSpPr>
            <a:spLocks noChangeArrowheads="1"/>
          </p:cNvSpPr>
          <p:nvPr/>
        </p:nvSpPr>
        <p:spPr bwMode="auto">
          <a:xfrm>
            <a:off x="2887663" y="3979863"/>
            <a:ext cx="166687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44" name="Oval 36"/>
          <p:cNvSpPr>
            <a:spLocks noChangeArrowheads="1"/>
          </p:cNvSpPr>
          <p:nvPr/>
        </p:nvSpPr>
        <p:spPr bwMode="auto">
          <a:xfrm>
            <a:off x="3390900" y="4205288"/>
            <a:ext cx="166688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46" name="Oval 38"/>
          <p:cNvSpPr>
            <a:spLocks noChangeArrowheads="1"/>
          </p:cNvSpPr>
          <p:nvPr/>
        </p:nvSpPr>
        <p:spPr bwMode="auto">
          <a:xfrm>
            <a:off x="3419475" y="3609975"/>
            <a:ext cx="166688" cy="1857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Graph Partitioning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975" cy="1612900"/>
          </a:xfrm>
        </p:spPr>
        <p:txBody>
          <a:bodyPr/>
          <a:lstStyle/>
          <a:p>
            <a:r>
              <a:rPr lang="en-IE" sz="2000"/>
              <a:t>Clustering can be viewed as partitioning a similarity graph</a:t>
            </a:r>
          </a:p>
          <a:p>
            <a:endParaRPr lang="en-IE" sz="2000"/>
          </a:p>
          <a:p>
            <a:r>
              <a:rPr lang="en-IE" sz="2000" i="1"/>
              <a:t>Bi-partitioning</a:t>
            </a:r>
            <a:r>
              <a:rPr lang="en-IE" sz="2000"/>
              <a:t> task:</a:t>
            </a:r>
          </a:p>
          <a:p>
            <a:pPr lvl="1"/>
            <a:r>
              <a:rPr lang="en-IE" sz="1800"/>
              <a:t>Divide vertices into two disjoint groups </a:t>
            </a:r>
            <a:r>
              <a:rPr lang="en-IE" sz="2000" i="1">
                <a:latin typeface="Times New Roman" charset="0"/>
              </a:rPr>
              <a:t>(A,B)</a:t>
            </a:r>
          </a:p>
        </p:txBody>
      </p:sp>
      <p:sp>
        <p:nvSpPr>
          <p:cNvPr id="196630" name="Text Box 22"/>
          <p:cNvSpPr txBox="1">
            <a:spLocks noChangeArrowheads="1"/>
          </p:cNvSpPr>
          <p:nvPr/>
        </p:nvSpPr>
        <p:spPr bwMode="auto">
          <a:xfrm>
            <a:off x="3441700" y="3627438"/>
            <a:ext cx="122238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900" b="1">
                <a:solidFill>
                  <a:srgbClr val="000000"/>
                </a:solidFill>
                <a:latin typeface="Tahoma" charset="0"/>
              </a:rPr>
              <a:t>1</a:t>
            </a:r>
          </a:p>
        </p:txBody>
      </p:sp>
      <p:sp>
        <p:nvSpPr>
          <p:cNvPr id="196631" name="Text Box 23"/>
          <p:cNvSpPr txBox="1">
            <a:spLocks noChangeArrowheads="1"/>
          </p:cNvSpPr>
          <p:nvPr/>
        </p:nvSpPr>
        <p:spPr bwMode="auto">
          <a:xfrm>
            <a:off x="2933700" y="4011613"/>
            <a:ext cx="6191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900" b="1">
                <a:solidFill>
                  <a:srgbClr val="000000"/>
                </a:solidFill>
                <a:latin typeface="Tahoma" charset="0"/>
              </a:rPr>
              <a:t>2</a:t>
            </a:r>
          </a:p>
        </p:txBody>
      </p:sp>
      <p:sp>
        <p:nvSpPr>
          <p:cNvPr id="196632" name="Text Box 24"/>
          <p:cNvSpPr txBox="1">
            <a:spLocks noChangeArrowheads="1"/>
          </p:cNvSpPr>
          <p:nvPr/>
        </p:nvSpPr>
        <p:spPr bwMode="auto">
          <a:xfrm>
            <a:off x="3443288" y="4229100"/>
            <a:ext cx="6191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900" b="1">
                <a:solidFill>
                  <a:srgbClr val="000000"/>
                </a:solidFill>
                <a:latin typeface="Tahoma" charset="0"/>
              </a:rPr>
              <a:t>3</a:t>
            </a:r>
          </a:p>
        </p:txBody>
      </p:sp>
      <p:sp>
        <p:nvSpPr>
          <p:cNvPr id="196633" name="Text Box 25"/>
          <p:cNvSpPr txBox="1">
            <a:spLocks noChangeArrowheads="1"/>
          </p:cNvSpPr>
          <p:nvPr/>
        </p:nvSpPr>
        <p:spPr bwMode="auto">
          <a:xfrm>
            <a:off x="4632325" y="4022725"/>
            <a:ext cx="6191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900" b="1">
                <a:solidFill>
                  <a:srgbClr val="000000"/>
                </a:solidFill>
                <a:latin typeface="Tahoma" charset="0"/>
              </a:rPr>
              <a:t>4</a:t>
            </a:r>
          </a:p>
        </p:txBody>
      </p:sp>
      <p:sp>
        <p:nvSpPr>
          <p:cNvPr id="196634" name="Text Box 26"/>
          <p:cNvSpPr txBox="1">
            <a:spLocks noChangeArrowheads="1"/>
          </p:cNvSpPr>
          <p:nvPr/>
        </p:nvSpPr>
        <p:spPr bwMode="auto">
          <a:xfrm>
            <a:off x="4916488" y="3589338"/>
            <a:ext cx="61912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900" b="1">
                <a:solidFill>
                  <a:srgbClr val="000000"/>
                </a:solidFill>
                <a:latin typeface="Tahoma" charset="0"/>
              </a:rPr>
              <a:t>5</a:t>
            </a:r>
          </a:p>
        </p:txBody>
      </p:sp>
      <p:sp>
        <p:nvSpPr>
          <p:cNvPr id="196635" name="Text Box 27"/>
          <p:cNvSpPr txBox="1">
            <a:spLocks noChangeArrowheads="1"/>
          </p:cNvSpPr>
          <p:nvPr/>
        </p:nvSpPr>
        <p:spPr bwMode="auto">
          <a:xfrm>
            <a:off x="5422900" y="4038600"/>
            <a:ext cx="61913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900" b="1">
                <a:solidFill>
                  <a:srgbClr val="000000"/>
                </a:solidFill>
                <a:latin typeface="Tahoma" charset="0"/>
              </a:rPr>
              <a:t>6</a:t>
            </a:r>
          </a:p>
        </p:txBody>
      </p:sp>
      <p:sp>
        <p:nvSpPr>
          <p:cNvPr id="196638" name="Text Box 30"/>
          <p:cNvSpPr txBox="1">
            <a:spLocks noChangeArrowheads="1"/>
          </p:cNvSpPr>
          <p:nvPr/>
        </p:nvSpPr>
        <p:spPr bwMode="auto">
          <a:xfrm>
            <a:off x="2528888" y="3357563"/>
            <a:ext cx="3143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500">
                <a:latin typeface="Verdana" charset="0"/>
              </a:rPr>
              <a:t>A</a:t>
            </a:r>
          </a:p>
        </p:txBody>
      </p:sp>
      <p:sp>
        <p:nvSpPr>
          <p:cNvPr id="196639" name="Text Box 31"/>
          <p:cNvSpPr txBox="1">
            <a:spLocks noChangeArrowheads="1"/>
          </p:cNvSpPr>
          <p:nvPr/>
        </p:nvSpPr>
        <p:spPr bwMode="auto">
          <a:xfrm>
            <a:off x="5626100" y="3390900"/>
            <a:ext cx="3143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500">
                <a:latin typeface="Verdana" charset="0"/>
              </a:rPr>
              <a:t>B</a:t>
            </a:r>
          </a:p>
        </p:txBody>
      </p:sp>
      <p:sp>
        <p:nvSpPr>
          <p:cNvPr id="196648" name="Oval 40"/>
          <p:cNvSpPr>
            <a:spLocks noChangeArrowheads="1"/>
          </p:cNvSpPr>
          <p:nvPr/>
        </p:nvSpPr>
        <p:spPr bwMode="auto">
          <a:xfrm>
            <a:off x="4433888" y="3490913"/>
            <a:ext cx="1201737" cy="1052512"/>
          </a:xfrm>
          <a:prstGeom prst="ellipse">
            <a:avLst/>
          </a:prstGeom>
          <a:solidFill>
            <a:schemeClr val="accent1">
              <a:alpha val="35001"/>
            </a:schemeClr>
          </a:solidFill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649" name="Oval 41"/>
          <p:cNvSpPr>
            <a:spLocks noChangeArrowheads="1"/>
          </p:cNvSpPr>
          <p:nvPr/>
        </p:nvSpPr>
        <p:spPr bwMode="auto">
          <a:xfrm>
            <a:off x="2771775" y="3490913"/>
            <a:ext cx="1201738" cy="1052512"/>
          </a:xfrm>
          <a:prstGeom prst="ellipse">
            <a:avLst/>
          </a:prstGeom>
          <a:solidFill>
            <a:schemeClr val="accent1">
              <a:alpha val="35001"/>
            </a:schemeClr>
          </a:solidFill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964777" y="5655341"/>
            <a:ext cx="5582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would define a good partition?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Clustering Objectives</a:t>
            </a: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1108075"/>
          </a:xfrm>
        </p:spPr>
        <p:txBody>
          <a:bodyPr/>
          <a:lstStyle/>
          <a:p>
            <a:pPr marL="609600" indent="-609600"/>
            <a:r>
              <a:rPr lang="en-IE" sz="2200" dirty="0"/>
              <a:t>Traditional definition of a “good” clustering:</a:t>
            </a:r>
          </a:p>
          <a:p>
            <a:pPr marL="990600" lvl="1" indent="-533400">
              <a:buFont typeface="Wingdings" charset="2"/>
              <a:buAutoNum type="arabicPeriod"/>
            </a:pPr>
            <a:r>
              <a:rPr lang="en-IE" sz="1800" dirty="0"/>
              <a:t>Points assigned to same cluster should be highly similar.</a:t>
            </a:r>
          </a:p>
          <a:p>
            <a:pPr marL="990600" lvl="1" indent="-533400">
              <a:buFont typeface="Wingdings" charset="2"/>
              <a:buAutoNum type="arabicPeriod"/>
            </a:pPr>
            <a:r>
              <a:rPr lang="en-IE" sz="1800" dirty="0"/>
              <a:t>Points assigned to different clusters should be highly dissimilar.</a:t>
            </a:r>
          </a:p>
        </p:txBody>
      </p:sp>
      <p:sp>
        <p:nvSpPr>
          <p:cNvPr id="64559" name="Line 47"/>
          <p:cNvSpPr>
            <a:spLocks noChangeShapeType="1"/>
          </p:cNvSpPr>
          <p:nvPr/>
        </p:nvSpPr>
        <p:spPr bwMode="auto">
          <a:xfrm flipV="1">
            <a:off x="3475038" y="3998913"/>
            <a:ext cx="2443162" cy="9683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60" name="Line 48"/>
          <p:cNvSpPr>
            <a:spLocks noChangeShapeType="1"/>
          </p:cNvSpPr>
          <p:nvPr/>
        </p:nvSpPr>
        <p:spPr bwMode="auto">
          <a:xfrm flipV="1">
            <a:off x="3468688" y="4783138"/>
            <a:ext cx="1971675" cy="46831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83" name="Rectangle 71"/>
          <p:cNvSpPr>
            <a:spLocks noChangeArrowheads="1"/>
          </p:cNvSpPr>
          <p:nvPr/>
        </p:nvSpPr>
        <p:spPr bwMode="auto">
          <a:xfrm>
            <a:off x="827088" y="6165850"/>
            <a:ext cx="7402512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70000"/>
              <a:buFont typeface="Wingdings" charset="2"/>
              <a:buNone/>
            </a:pPr>
            <a:r>
              <a:rPr lang="en-US" sz="2200">
                <a:latin typeface="Verdana" charset="0"/>
              </a:rPr>
              <a:t>2. Minimise weight of </a:t>
            </a:r>
            <a:r>
              <a:rPr lang="en-US" sz="2200">
                <a:solidFill>
                  <a:schemeClr val="accent2"/>
                </a:solidFill>
                <a:latin typeface="Verdana" charset="0"/>
              </a:rPr>
              <a:t>between-group</a:t>
            </a:r>
            <a:r>
              <a:rPr lang="en-US" sz="2200">
                <a:latin typeface="Verdana" charset="0"/>
              </a:rPr>
              <a:t> connections</a:t>
            </a:r>
          </a:p>
        </p:txBody>
      </p:sp>
      <p:sp>
        <p:nvSpPr>
          <p:cNvPr id="64561" name="Text Box 49"/>
          <p:cNvSpPr txBox="1">
            <a:spLocks noChangeArrowheads="1"/>
          </p:cNvSpPr>
          <p:nvPr/>
        </p:nvSpPr>
        <p:spPr bwMode="auto">
          <a:xfrm>
            <a:off x="4179888" y="3771900"/>
            <a:ext cx="454025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0.1</a:t>
            </a:r>
          </a:p>
        </p:txBody>
      </p:sp>
      <p:sp>
        <p:nvSpPr>
          <p:cNvPr id="64562" name="Text Box 50"/>
          <p:cNvSpPr txBox="1">
            <a:spLocks noChangeArrowheads="1"/>
          </p:cNvSpPr>
          <p:nvPr/>
        </p:nvSpPr>
        <p:spPr bwMode="auto">
          <a:xfrm>
            <a:off x="4513263" y="4991100"/>
            <a:ext cx="454025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0.2</a:t>
            </a:r>
          </a:p>
        </p:txBody>
      </p:sp>
      <p:sp>
        <p:nvSpPr>
          <p:cNvPr id="64532" name="Rectangle 20"/>
          <p:cNvSpPr>
            <a:spLocks noChangeArrowheads="1"/>
          </p:cNvSpPr>
          <p:nvPr/>
        </p:nvSpPr>
        <p:spPr bwMode="auto">
          <a:xfrm>
            <a:off x="827088" y="5734050"/>
            <a:ext cx="74025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70000"/>
              <a:buFont typeface="Wingdings" charset="2"/>
              <a:buNone/>
            </a:pPr>
            <a:r>
              <a:rPr lang="en-US" sz="2200">
                <a:latin typeface="Verdana" charset="0"/>
              </a:rPr>
              <a:t>1. Maximise weight of </a:t>
            </a:r>
            <a:r>
              <a:rPr lang="en-US" sz="2200">
                <a:solidFill>
                  <a:srgbClr val="FFFF00"/>
                </a:solidFill>
                <a:latin typeface="Verdana" charset="0"/>
              </a:rPr>
              <a:t>within-group</a:t>
            </a:r>
            <a:r>
              <a:rPr lang="en-US" sz="2200">
                <a:solidFill>
                  <a:srgbClr val="33CCFF"/>
                </a:solidFill>
                <a:latin typeface="Verdana" charset="0"/>
              </a:rPr>
              <a:t> </a:t>
            </a:r>
            <a:r>
              <a:rPr lang="en-US" sz="2200">
                <a:latin typeface="Verdana" charset="0"/>
              </a:rPr>
              <a:t>connections</a:t>
            </a:r>
          </a:p>
        </p:txBody>
      </p:sp>
      <p:sp>
        <p:nvSpPr>
          <p:cNvPr id="64557" name="Freeform 45"/>
          <p:cNvSpPr>
            <a:spLocks/>
          </p:cNvSpPr>
          <p:nvPr/>
        </p:nvSpPr>
        <p:spPr bwMode="auto">
          <a:xfrm>
            <a:off x="2560638" y="4087813"/>
            <a:ext cx="941387" cy="1179512"/>
          </a:xfrm>
          <a:custGeom>
            <a:avLst/>
            <a:gdLst/>
            <a:ahLst/>
            <a:cxnLst>
              <a:cxn ang="0">
                <a:pos x="593" y="0"/>
              </a:cxn>
              <a:cxn ang="0">
                <a:pos x="0" y="380"/>
              </a:cxn>
              <a:cxn ang="0">
                <a:pos x="576" y="743"/>
              </a:cxn>
              <a:cxn ang="0">
                <a:pos x="593" y="0"/>
              </a:cxn>
            </a:cxnLst>
            <a:rect l="0" t="0" r="r" b="b"/>
            <a:pathLst>
              <a:path w="593" h="743">
                <a:moveTo>
                  <a:pt x="593" y="0"/>
                </a:moveTo>
                <a:lnTo>
                  <a:pt x="0" y="380"/>
                </a:lnTo>
                <a:lnTo>
                  <a:pt x="576" y="743"/>
                </a:lnTo>
                <a:lnTo>
                  <a:pt x="593" y="0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58" name="Freeform 46"/>
          <p:cNvSpPr>
            <a:spLocks/>
          </p:cNvSpPr>
          <p:nvPr/>
        </p:nvSpPr>
        <p:spPr bwMode="auto">
          <a:xfrm>
            <a:off x="5437188" y="3989388"/>
            <a:ext cx="1411287" cy="790575"/>
          </a:xfrm>
          <a:custGeom>
            <a:avLst/>
            <a:gdLst/>
            <a:ahLst/>
            <a:cxnLst>
              <a:cxn ang="0">
                <a:pos x="0" y="498"/>
              </a:cxn>
              <a:cxn ang="0">
                <a:pos x="307" y="0"/>
              </a:cxn>
              <a:cxn ang="0">
                <a:pos x="889" y="408"/>
              </a:cxn>
              <a:cxn ang="0">
                <a:pos x="0" y="498"/>
              </a:cxn>
            </a:cxnLst>
            <a:rect l="0" t="0" r="r" b="b"/>
            <a:pathLst>
              <a:path w="889" h="498">
                <a:moveTo>
                  <a:pt x="0" y="498"/>
                </a:moveTo>
                <a:lnTo>
                  <a:pt x="307" y="0"/>
                </a:lnTo>
                <a:lnTo>
                  <a:pt x="889" y="408"/>
                </a:lnTo>
                <a:lnTo>
                  <a:pt x="0" y="498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63" name="Text Box 51"/>
          <p:cNvSpPr txBox="1">
            <a:spLocks noChangeArrowheads="1"/>
          </p:cNvSpPr>
          <p:nvPr/>
        </p:nvSpPr>
        <p:spPr bwMode="auto">
          <a:xfrm>
            <a:off x="6291263" y="39862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64564" name="Text Box 52"/>
          <p:cNvSpPr txBox="1">
            <a:spLocks noChangeArrowheads="1"/>
          </p:cNvSpPr>
          <p:nvPr/>
        </p:nvSpPr>
        <p:spPr bwMode="auto">
          <a:xfrm>
            <a:off x="5930900" y="4776788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0.7</a:t>
            </a:r>
          </a:p>
        </p:txBody>
      </p:sp>
      <p:sp>
        <p:nvSpPr>
          <p:cNvPr id="64565" name="Text Box 53"/>
          <p:cNvSpPr txBox="1">
            <a:spLocks noChangeArrowheads="1"/>
          </p:cNvSpPr>
          <p:nvPr/>
        </p:nvSpPr>
        <p:spPr bwMode="auto">
          <a:xfrm>
            <a:off x="3470275" y="44688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0.6</a:t>
            </a:r>
          </a:p>
        </p:txBody>
      </p:sp>
      <p:sp>
        <p:nvSpPr>
          <p:cNvPr id="64566" name="Text Box 54"/>
          <p:cNvSpPr txBox="1">
            <a:spLocks noChangeArrowheads="1"/>
          </p:cNvSpPr>
          <p:nvPr/>
        </p:nvSpPr>
        <p:spPr bwMode="auto">
          <a:xfrm>
            <a:off x="2579688" y="4049713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64567" name="Text Box 55"/>
          <p:cNvSpPr txBox="1">
            <a:spLocks noChangeArrowheads="1"/>
          </p:cNvSpPr>
          <p:nvPr/>
        </p:nvSpPr>
        <p:spPr bwMode="auto">
          <a:xfrm>
            <a:off x="2549525" y="5011738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64580" name="Text Box 68"/>
          <p:cNvSpPr txBox="1">
            <a:spLocks noChangeArrowheads="1"/>
          </p:cNvSpPr>
          <p:nvPr/>
        </p:nvSpPr>
        <p:spPr bwMode="auto">
          <a:xfrm>
            <a:off x="5211763" y="4184650"/>
            <a:ext cx="454025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IE" sz="1300">
                <a:latin typeface="Verdana" charset="0"/>
              </a:rPr>
              <a:t>0.8</a:t>
            </a:r>
          </a:p>
        </p:txBody>
      </p:sp>
      <p:sp>
        <p:nvSpPr>
          <p:cNvPr id="64568" name="Oval 56"/>
          <p:cNvSpPr>
            <a:spLocks noChangeArrowheads="1"/>
          </p:cNvSpPr>
          <p:nvPr/>
        </p:nvSpPr>
        <p:spPr bwMode="auto">
          <a:xfrm>
            <a:off x="5338763" y="4683125"/>
            <a:ext cx="169862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69" name="Oval 57"/>
          <p:cNvSpPr>
            <a:spLocks noChangeArrowheads="1"/>
          </p:cNvSpPr>
          <p:nvPr/>
        </p:nvSpPr>
        <p:spPr bwMode="auto">
          <a:xfrm>
            <a:off x="3394075" y="5154613"/>
            <a:ext cx="166687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70" name="Oval 58"/>
          <p:cNvSpPr>
            <a:spLocks noChangeArrowheads="1"/>
          </p:cNvSpPr>
          <p:nvPr/>
        </p:nvSpPr>
        <p:spPr bwMode="auto">
          <a:xfrm>
            <a:off x="6707188" y="4525963"/>
            <a:ext cx="169862" cy="1889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71" name="Oval 59"/>
          <p:cNvSpPr>
            <a:spLocks noChangeArrowheads="1"/>
          </p:cNvSpPr>
          <p:nvPr/>
        </p:nvSpPr>
        <p:spPr bwMode="auto">
          <a:xfrm>
            <a:off x="2478088" y="4600575"/>
            <a:ext cx="166687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72" name="Oval 60"/>
          <p:cNvSpPr>
            <a:spLocks noChangeArrowheads="1"/>
          </p:cNvSpPr>
          <p:nvPr/>
        </p:nvSpPr>
        <p:spPr bwMode="auto">
          <a:xfrm>
            <a:off x="5846763" y="3916363"/>
            <a:ext cx="166687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73" name="Oval 61"/>
          <p:cNvSpPr>
            <a:spLocks noChangeArrowheads="1"/>
          </p:cNvSpPr>
          <p:nvPr/>
        </p:nvSpPr>
        <p:spPr bwMode="auto">
          <a:xfrm>
            <a:off x="3419475" y="3978275"/>
            <a:ext cx="166687" cy="18573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74" name="Text Box 62"/>
          <p:cNvSpPr txBox="1">
            <a:spLocks noChangeArrowheads="1"/>
          </p:cNvSpPr>
          <p:nvPr/>
        </p:nvSpPr>
        <p:spPr bwMode="auto">
          <a:xfrm>
            <a:off x="3446463" y="3997325"/>
            <a:ext cx="144462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800" b="1">
                <a:solidFill>
                  <a:srgbClr val="000000"/>
                </a:solidFill>
                <a:latin typeface="Tahoma" charset="0"/>
              </a:rPr>
              <a:t>1</a:t>
            </a:r>
          </a:p>
        </p:txBody>
      </p:sp>
      <p:sp>
        <p:nvSpPr>
          <p:cNvPr id="64575" name="Text Box 63"/>
          <p:cNvSpPr txBox="1">
            <a:spLocks noChangeArrowheads="1"/>
          </p:cNvSpPr>
          <p:nvPr/>
        </p:nvSpPr>
        <p:spPr bwMode="auto">
          <a:xfrm>
            <a:off x="2536825" y="4633913"/>
            <a:ext cx="730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800" b="1">
                <a:solidFill>
                  <a:srgbClr val="000000"/>
                </a:solidFill>
                <a:latin typeface="Tahoma" charset="0"/>
              </a:rPr>
              <a:t>2</a:t>
            </a:r>
          </a:p>
        </p:txBody>
      </p:sp>
      <p:sp>
        <p:nvSpPr>
          <p:cNvPr id="64576" name="Text Box 64"/>
          <p:cNvSpPr txBox="1">
            <a:spLocks noChangeArrowheads="1"/>
          </p:cNvSpPr>
          <p:nvPr/>
        </p:nvSpPr>
        <p:spPr bwMode="auto">
          <a:xfrm>
            <a:off x="3448050" y="5180013"/>
            <a:ext cx="730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800" b="1">
                <a:solidFill>
                  <a:srgbClr val="000000"/>
                </a:solidFill>
                <a:latin typeface="Tahoma" charset="0"/>
              </a:rPr>
              <a:t>3</a:t>
            </a:r>
          </a:p>
        </p:txBody>
      </p:sp>
      <p:sp>
        <p:nvSpPr>
          <p:cNvPr id="64577" name="Text Box 65"/>
          <p:cNvSpPr txBox="1">
            <a:spLocks noChangeArrowheads="1"/>
          </p:cNvSpPr>
          <p:nvPr/>
        </p:nvSpPr>
        <p:spPr bwMode="auto">
          <a:xfrm>
            <a:off x="5389563" y="4706938"/>
            <a:ext cx="730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800" b="1">
                <a:solidFill>
                  <a:srgbClr val="000000"/>
                </a:solidFill>
                <a:latin typeface="Tahoma" charset="0"/>
              </a:rPr>
              <a:t>4</a:t>
            </a:r>
          </a:p>
        </p:txBody>
      </p:sp>
      <p:sp>
        <p:nvSpPr>
          <p:cNvPr id="64578" name="Text Box 66"/>
          <p:cNvSpPr txBox="1">
            <a:spLocks noChangeArrowheads="1"/>
          </p:cNvSpPr>
          <p:nvPr/>
        </p:nvSpPr>
        <p:spPr bwMode="auto">
          <a:xfrm>
            <a:off x="5895975" y="3944938"/>
            <a:ext cx="730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800" b="1">
                <a:solidFill>
                  <a:srgbClr val="000000"/>
                </a:solidFill>
                <a:latin typeface="Tahoma" charset="0"/>
              </a:rPr>
              <a:t>5</a:t>
            </a:r>
          </a:p>
        </p:txBody>
      </p:sp>
      <p:sp>
        <p:nvSpPr>
          <p:cNvPr id="64579" name="Text Box 67"/>
          <p:cNvSpPr txBox="1">
            <a:spLocks noChangeArrowheads="1"/>
          </p:cNvSpPr>
          <p:nvPr/>
        </p:nvSpPr>
        <p:spPr bwMode="auto">
          <a:xfrm>
            <a:off x="6757988" y="4546600"/>
            <a:ext cx="73025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IE" sz="800" b="1">
                <a:solidFill>
                  <a:srgbClr val="000000"/>
                </a:solidFill>
                <a:latin typeface="Tahoma" charset="0"/>
              </a:rPr>
              <a:t>6</a:t>
            </a:r>
          </a:p>
        </p:txBody>
      </p:sp>
      <p:sp>
        <p:nvSpPr>
          <p:cNvPr id="64525" name="Line 13"/>
          <p:cNvSpPr>
            <a:spLocks noChangeShapeType="1"/>
          </p:cNvSpPr>
          <p:nvPr/>
        </p:nvSpPr>
        <p:spPr bwMode="auto">
          <a:xfrm flipH="1">
            <a:off x="3954463" y="3546475"/>
            <a:ext cx="1214437" cy="1968500"/>
          </a:xfrm>
          <a:prstGeom prst="line">
            <a:avLst/>
          </a:prstGeom>
          <a:noFill/>
          <a:ln w="34925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581" name="Rectangle 69"/>
          <p:cNvSpPr>
            <a:spLocks noChangeArrowheads="1"/>
          </p:cNvSpPr>
          <p:nvPr/>
        </p:nvSpPr>
        <p:spPr bwMode="auto">
          <a:xfrm>
            <a:off x="468313" y="2852738"/>
            <a:ext cx="8424862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609600" indent="-609600">
              <a:spcBef>
                <a:spcPct val="20000"/>
              </a:spcBef>
              <a:buClr>
                <a:schemeClr val="hlink"/>
              </a:buClr>
              <a:buSzPct val="70000"/>
              <a:buFont typeface="Wingdings" charset="2"/>
              <a:buChar char="n"/>
            </a:pPr>
            <a:r>
              <a:rPr lang="en-US" sz="2200" dirty="0">
                <a:latin typeface="Verdana" charset="0"/>
              </a:rPr>
              <a:t>Apply these objectives to our graph representation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Graph Cuts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05813" cy="2260600"/>
          </a:xfrm>
        </p:spPr>
        <p:txBody>
          <a:bodyPr/>
          <a:lstStyle/>
          <a:p>
            <a:r>
              <a:rPr lang="en-IE" sz="2400"/>
              <a:t>Express partitioning objectives as a function of the “edge cut” of the partition.</a:t>
            </a:r>
          </a:p>
          <a:p>
            <a:pPr>
              <a:spcBef>
                <a:spcPct val="30000"/>
              </a:spcBef>
            </a:pPr>
            <a:r>
              <a:rPr lang="en-IE" sz="2400" i="1"/>
              <a:t>Cut:</a:t>
            </a:r>
            <a:r>
              <a:rPr lang="en-IE" sz="2400"/>
              <a:t> Set of edges with only one vertex in a group.</a:t>
            </a:r>
          </a:p>
        </p:txBody>
      </p:sp>
      <p:graphicFrame>
        <p:nvGraphicFramePr>
          <p:cNvPr id="72751" name="Object 47"/>
          <p:cNvGraphicFramePr>
            <a:graphicFrameLocks noChangeAspect="1"/>
          </p:cNvGraphicFramePr>
          <p:nvPr>
            <p:ph sz="half" idx="2"/>
          </p:nvPr>
        </p:nvGraphicFramePr>
        <p:xfrm>
          <a:off x="3276600" y="3170238"/>
          <a:ext cx="2813050" cy="835025"/>
        </p:xfrm>
        <a:graphic>
          <a:graphicData uri="http://schemas.openxmlformats.org/presentationml/2006/ole">
            <p:oleObj spid="_x0000_s148482" name="Equation" r:id="rId3" imgW="1206360" imgH="355320" progId="Equation.3">
              <p:embed/>
            </p:oleObj>
          </a:graphicData>
        </a:graphic>
      </p:graphicFrame>
      <p:grpSp>
        <p:nvGrpSpPr>
          <p:cNvPr id="2" name="Group 85"/>
          <p:cNvGrpSpPr>
            <a:grpSpLocks/>
          </p:cNvGrpSpPr>
          <p:nvPr/>
        </p:nvGrpSpPr>
        <p:grpSpPr bwMode="auto">
          <a:xfrm>
            <a:off x="928688" y="4341813"/>
            <a:ext cx="4019550" cy="1679575"/>
            <a:chOff x="585" y="2735"/>
            <a:chExt cx="2532" cy="1058"/>
          </a:xfrm>
        </p:grpSpPr>
        <p:sp>
          <p:nvSpPr>
            <p:cNvPr id="72779" name="Oval 75"/>
            <p:cNvSpPr>
              <a:spLocks noChangeArrowheads="1"/>
            </p:cNvSpPr>
            <p:nvPr/>
          </p:nvSpPr>
          <p:spPr bwMode="auto">
            <a:xfrm>
              <a:off x="2100" y="2809"/>
              <a:ext cx="1017" cy="890"/>
            </a:xfrm>
            <a:prstGeom prst="ellipse">
              <a:avLst/>
            </a:prstGeom>
            <a:solidFill>
              <a:schemeClr val="accent1">
                <a:alpha val="35001"/>
              </a:schemeClr>
            </a:solidFill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8" name="Oval 74"/>
            <p:cNvSpPr>
              <a:spLocks noChangeArrowheads="1"/>
            </p:cNvSpPr>
            <p:nvPr/>
          </p:nvSpPr>
          <p:spPr bwMode="auto">
            <a:xfrm>
              <a:off x="585" y="2888"/>
              <a:ext cx="944" cy="905"/>
            </a:xfrm>
            <a:prstGeom prst="ellipse">
              <a:avLst/>
            </a:prstGeom>
            <a:solidFill>
              <a:schemeClr val="accent1">
                <a:alpha val="35001"/>
              </a:schemeClr>
            </a:solidFill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4" name="Freeform 50"/>
            <p:cNvSpPr>
              <a:spLocks/>
            </p:cNvSpPr>
            <p:nvPr/>
          </p:nvSpPr>
          <p:spPr bwMode="auto">
            <a:xfrm>
              <a:off x="709" y="3081"/>
              <a:ext cx="504" cy="577"/>
            </a:xfrm>
            <a:custGeom>
              <a:avLst/>
              <a:gdLst/>
              <a:ahLst/>
              <a:cxnLst>
                <a:cxn ang="0">
                  <a:pos x="593" y="0"/>
                </a:cxn>
                <a:cxn ang="0">
                  <a:pos x="0" y="380"/>
                </a:cxn>
                <a:cxn ang="0">
                  <a:pos x="576" y="743"/>
                </a:cxn>
                <a:cxn ang="0">
                  <a:pos x="593" y="0"/>
                </a:cxn>
              </a:cxnLst>
              <a:rect l="0" t="0" r="r" b="b"/>
              <a:pathLst>
                <a:path w="593" h="743">
                  <a:moveTo>
                    <a:pt x="593" y="0"/>
                  </a:moveTo>
                  <a:lnTo>
                    <a:pt x="0" y="380"/>
                  </a:lnTo>
                  <a:lnTo>
                    <a:pt x="576" y="743"/>
                  </a:lnTo>
                  <a:lnTo>
                    <a:pt x="593" y="0"/>
                  </a:lnTo>
                  <a:close/>
                </a:path>
              </a:pathLst>
            </a:cu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5" name="Freeform 51"/>
            <p:cNvSpPr>
              <a:spLocks/>
            </p:cNvSpPr>
            <p:nvPr/>
          </p:nvSpPr>
          <p:spPr bwMode="auto">
            <a:xfrm>
              <a:off x="2293" y="3006"/>
              <a:ext cx="755" cy="387"/>
            </a:xfrm>
            <a:custGeom>
              <a:avLst/>
              <a:gdLst/>
              <a:ahLst/>
              <a:cxnLst>
                <a:cxn ang="0">
                  <a:pos x="0" y="498"/>
                </a:cxn>
                <a:cxn ang="0">
                  <a:pos x="307" y="0"/>
                </a:cxn>
                <a:cxn ang="0">
                  <a:pos x="889" y="408"/>
                </a:cxn>
                <a:cxn ang="0">
                  <a:pos x="0" y="498"/>
                </a:cxn>
              </a:cxnLst>
              <a:rect l="0" t="0" r="r" b="b"/>
              <a:pathLst>
                <a:path w="889" h="498">
                  <a:moveTo>
                    <a:pt x="0" y="498"/>
                  </a:moveTo>
                  <a:lnTo>
                    <a:pt x="307" y="0"/>
                  </a:lnTo>
                  <a:lnTo>
                    <a:pt x="889" y="408"/>
                  </a:lnTo>
                  <a:lnTo>
                    <a:pt x="0" y="498"/>
                  </a:lnTo>
                  <a:close/>
                </a:path>
              </a:pathLst>
            </a:cu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6" name="Line 52"/>
            <p:cNvSpPr>
              <a:spLocks noChangeShapeType="1"/>
            </p:cNvSpPr>
            <p:nvPr/>
          </p:nvSpPr>
          <p:spPr bwMode="auto">
            <a:xfrm flipV="1">
              <a:off x="1201" y="3017"/>
              <a:ext cx="1307" cy="47"/>
            </a:xfrm>
            <a:prstGeom prst="line">
              <a:avLst/>
            </a:prstGeom>
            <a:noFill/>
            <a:ln w="19050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7" name="Line 53"/>
            <p:cNvSpPr>
              <a:spLocks noChangeShapeType="1"/>
            </p:cNvSpPr>
            <p:nvPr/>
          </p:nvSpPr>
          <p:spPr bwMode="auto">
            <a:xfrm flipV="1">
              <a:off x="1215" y="3413"/>
              <a:ext cx="1055" cy="229"/>
            </a:xfrm>
            <a:prstGeom prst="line">
              <a:avLst/>
            </a:prstGeom>
            <a:noFill/>
            <a:ln w="19050">
              <a:solidFill>
                <a:srgbClr val="33CCFF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8" name="Text Box 54"/>
            <p:cNvSpPr txBox="1">
              <a:spLocks noChangeArrowheads="1"/>
            </p:cNvSpPr>
            <p:nvPr/>
          </p:nvSpPr>
          <p:spPr bwMode="auto">
            <a:xfrm>
              <a:off x="1636" y="2887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0.1</a:t>
              </a:r>
            </a:p>
          </p:txBody>
        </p:sp>
        <p:sp>
          <p:nvSpPr>
            <p:cNvPr id="72759" name="Text Box 55"/>
            <p:cNvSpPr txBox="1">
              <a:spLocks noChangeArrowheads="1"/>
            </p:cNvSpPr>
            <p:nvPr/>
          </p:nvSpPr>
          <p:spPr bwMode="auto">
            <a:xfrm>
              <a:off x="1671" y="3514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0.2</a:t>
              </a:r>
            </a:p>
          </p:txBody>
        </p:sp>
        <p:sp>
          <p:nvSpPr>
            <p:cNvPr id="72760" name="Text Box 56"/>
            <p:cNvSpPr txBox="1">
              <a:spLocks noChangeArrowheads="1"/>
            </p:cNvSpPr>
            <p:nvPr/>
          </p:nvSpPr>
          <p:spPr bwMode="auto">
            <a:xfrm>
              <a:off x="2717" y="2980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72761" name="Text Box 57"/>
            <p:cNvSpPr txBox="1">
              <a:spLocks noChangeArrowheads="1"/>
            </p:cNvSpPr>
            <p:nvPr/>
          </p:nvSpPr>
          <p:spPr bwMode="auto">
            <a:xfrm>
              <a:off x="2490" y="3430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0.7</a:t>
              </a:r>
            </a:p>
          </p:txBody>
        </p:sp>
        <p:sp>
          <p:nvSpPr>
            <p:cNvPr id="72762" name="Text Box 58"/>
            <p:cNvSpPr txBox="1">
              <a:spLocks noChangeArrowheads="1"/>
            </p:cNvSpPr>
            <p:nvPr/>
          </p:nvSpPr>
          <p:spPr bwMode="auto">
            <a:xfrm>
              <a:off x="1199" y="3228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0.6</a:t>
              </a:r>
            </a:p>
          </p:txBody>
        </p:sp>
        <p:sp>
          <p:nvSpPr>
            <p:cNvPr id="72763" name="Text Box 59"/>
            <p:cNvSpPr txBox="1">
              <a:spLocks noChangeArrowheads="1"/>
            </p:cNvSpPr>
            <p:nvPr/>
          </p:nvSpPr>
          <p:spPr bwMode="auto">
            <a:xfrm>
              <a:off x="787" y="3026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72764" name="Text Box 60"/>
            <p:cNvSpPr txBox="1">
              <a:spLocks noChangeArrowheads="1"/>
            </p:cNvSpPr>
            <p:nvPr/>
          </p:nvSpPr>
          <p:spPr bwMode="auto">
            <a:xfrm>
              <a:off x="736" y="3497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72765" name="Oval 61"/>
            <p:cNvSpPr>
              <a:spLocks noChangeArrowheads="1"/>
            </p:cNvSpPr>
            <p:nvPr/>
          </p:nvSpPr>
          <p:spPr bwMode="auto">
            <a:xfrm>
              <a:off x="2261" y="3328"/>
              <a:ext cx="91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6" name="Oval 62"/>
            <p:cNvSpPr>
              <a:spLocks noChangeArrowheads="1"/>
            </p:cNvSpPr>
            <p:nvPr/>
          </p:nvSpPr>
          <p:spPr bwMode="auto">
            <a:xfrm>
              <a:off x="1162" y="3601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7" name="Oval 63"/>
            <p:cNvSpPr>
              <a:spLocks noChangeArrowheads="1"/>
            </p:cNvSpPr>
            <p:nvPr/>
          </p:nvSpPr>
          <p:spPr bwMode="auto">
            <a:xfrm>
              <a:off x="2979" y="3283"/>
              <a:ext cx="91" cy="9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8" name="Oval 64"/>
            <p:cNvSpPr>
              <a:spLocks noChangeArrowheads="1"/>
            </p:cNvSpPr>
            <p:nvPr/>
          </p:nvSpPr>
          <p:spPr bwMode="auto">
            <a:xfrm>
              <a:off x="687" y="3324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9" name="Oval 65"/>
            <p:cNvSpPr>
              <a:spLocks noChangeArrowheads="1"/>
            </p:cNvSpPr>
            <p:nvPr/>
          </p:nvSpPr>
          <p:spPr bwMode="auto">
            <a:xfrm>
              <a:off x="2497" y="2995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0" name="Oval 66"/>
            <p:cNvSpPr>
              <a:spLocks noChangeArrowheads="1"/>
            </p:cNvSpPr>
            <p:nvPr/>
          </p:nvSpPr>
          <p:spPr bwMode="auto">
            <a:xfrm>
              <a:off x="1166" y="3016"/>
              <a:ext cx="89" cy="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1" name="Text Box 67"/>
            <p:cNvSpPr txBox="1">
              <a:spLocks noChangeArrowheads="1"/>
            </p:cNvSpPr>
            <p:nvPr/>
          </p:nvSpPr>
          <p:spPr bwMode="auto">
            <a:xfrm>
              <a:off x="1177" y="3025"/>
              <a:ext cx="77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1</a:t>
              </a:r>
            </a:p>
          </p:txBody>
        </p:sp>
        <p:sp>
          <p:nvSpPr>
            <p:cNvPr id="72772" name="Text Box 68"/>
            <p:cNvSpPr txBox="1">
              <a:spLocks noChangeArrowheads="1"/>
            </p:cNvSpPr>
            <p:nvPr/>
          </p:nvSpPr>
          <p:spPr bwMode="auto">
            <a:xfrm>
              <a:off x="718" y="3336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2</a:t>
              </a:r>
            </a:p>
          </p:txBody>
        </p:sp>
        <p:sp>
          <p:nvSpPr>
            <p:cNvPr id="72773" name="Text Box 69"/>
            <p:cNvSpPr txBox="1">
              <a:spLocks noChangeArrowheads="1"/>
            </p:cNvSpPr>
            <p:nvPr/>
          </p:nvSpPr>
          <p:spPr bwMode="auto">
            <a:xfrm>
              <a:off x="1190" y="3614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3</a:t>
              </a:r>
            </a:p>
          </p:txBody>
        </p:sp>
        <p:sp>
          <p:nvSpPr>
            <p:cNvPr id="72774" name="Text Box 70"/>
            <p:cNvSpPr txBox="1">
              <a:spLocks noChangeArrowheads="1"/>
            </p:cNvSpPr>
            <p:nvPr/>
          </p:nvSpPr>
          <p:spPr bwMode="auto">
            <a:xfrm>
              <a:off x="2293" y="3334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4</a:t>
              </a:r>
            </a:p>
          </p:txBody>
        </p:sp>
        <p:sp>
          <p:nvSpPr>
            <p:cNvPr id="72775" name="Text Box 71"/>
            <p:cNvSpPr txBox="1">
              <a:spLocks noChangeArrowheads="1"/>
            </p:cNvSpPr>
            <p:nvPr/>
          </p:nvSpPr>
          <p:spPr bwMode="auto">
            <a:xfrm>
              <a:off x="2528" y="3004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5</a:t>
              </a:r>
            </a:p>
          </p:txBody>
        </p:sp>
        <p:sp>
          <p:nvSpPr>
            <p:cNvPr id="72776" name="Text Box 72"/>
            <p:cNvSpPr txBox="1">
              <a:spLocks noChangeArrowheads="1"/>
            </p:cNvSpPr>
            <p:nvPr/>
          </p:nvSpPr>
          <p:spPr bwMode="auto">
            <a:xfrm>
              <a:off x="3011" y="3293"/>
              <a:ext cx="39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700" b="1">
                  <a:solidFill>
                    <a:srgbClr val="000000"/>
                  </a:solidFill>
                  <a:latin typeface="Tahoma" charset="0"/>
                </a:rPr>
                <a:t>6</a:t>
              </a:r>
            </a:p>
          </p:txBody>
        </p:sp>
        <p:sp>
          <p:nvSpPr>
            <p:cNvPr id="72777" name="Text Box 73"/>
            <p:cNvSpPr txBox="1">
              <a:spLocks noChangeArrowheads="1"/>
            </p:cNvSpPr>
            <p:nvPr/>
          </p:nvSpPr>
          <p:spPr bwMode="auto">
            <a:xfrm>
              <a:off x="2181" y="3045"/>
              <a:ext cx="260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100">
                  <a:latin typeface="Verdana" charset="0"/>
                </a:rPr>
                <a:t>0.8</a:t>
              </a:r>
            </a:p>
          </p:txBody>
        </p:sp>
        <p:sp>
          <p:nvSpPr>
            <p:cNvPr id="72780" name="Text Box 76"/>
            <p:cNvSpPr txBox="1">
              <a:spLocks noChangeArrowheads="1"/>
            </p:cNvSpPr>
            <p:nvPr/>
          </p:nvSpPr>
          <p:spPr bwMode="auto">
            <a:xfrm>
              <a:off x="631" y="2735"/>
              <a:ext cx="19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500">
                  <a:latin typeface="Verdana" charset="0"/>
                </a:rPr>
                <a:t>A</a:t>
              </a:r>
            </a:p>
          </p:txBody>
        </p:sp>
        <p:sp>
          <p:nvSpPr>
            <p:cNvPr id="72781" name="Text Box 77"/>
            <p:cNvSpPr txBox="1">
              <a:spLocks noChangeArrowheads="1"/>
            </p:cNvSpPr>
            <p:nvPr/>
          </p:nvSpPr>
          <p:spPr bwMode="auto">
            <a:xfrm>
              <a:off x="2077" y="2736"/>
              <a:ext cx="198" cy="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500">
                  <a:latin typeface="Verdana" charset="0"/>
                </a:rPr>
                <a:t>B</a:t>
              </a:r>
            </a:p>
          </p:txBody>
        </p:sp>
      </p:grp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5510213" y="4824413"/>
            <a:ext cx="3022600" cy="630237"/>
            <a:chOff x="3471" y="3039"/>
            <a:chExt cx="1904" cy="397"/>
          </a:xfrm>
        </p:grpSpPr>
        <p:sp>
          <p:nvSpPr>
            <p:cNvPr id="72753" name="AutoShape 49"/>
            <p:cNvSpPr>
              <a:spLocks noChangeArrowheads="1"/>
            </p:cNvSpPr>
            <p:nvPr/>
          </p:nvSpPr>
          <p:spPr bwMode="auto">
            <a:xfrm>
              <a:off x="3471" y="3039"/>
              <a:ext cx="470" cy="397"/>
            </a:xfrm>
            <a:prstGeom prst="rightArrow">
              <a:avLst>
                <a:gd name="adj1" fmla="val 50000"/>
                <a:gd name="adj2" fmla="val 29597"/>
              </a:avLst>
            </a:prstGeom>
            <a:solidFill>
              <a:schemeClr val="hlink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86" name="Text Box 82"/>
            <p:cNvSpPr txBox="1">
              <a:spLocks noChangeArrowheads="1"/>
            </p:cNvSpPr>
            <p:nvPr/>
          </p:nvSpPr>
          <p:spPr bwMode="auto">
            <a:xfrm>
              <a:off x="4005" y="3089"/>
              <a:ext cx="1370" cy="3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IE" sz="2600" i="1">
                  <a:latin typeface="Times New Roman" charset="0"/>
                </a:rPr>
                <a:t>cut(A,B) = 0.3</a:t>
              </a:r>
              <a:endParaRPr lang="el-GR" sz="2600" i="1">
                <a:latin typeface="Times New Roman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981200" y="6172200"/>
            <a:ext cx="4666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Can we use the minimum cut?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/>
              <a:t>Graph Cut Criteria</a:t>
            </a:r>
            <a:endParaRPr lang="en-IE" sz="2400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3843338" y="2209800"/>
            <a:ext cx="1384300" cy="2214563"/>
            <a:chOff x="2421" y="2084"/>
            <a:chExt cx="872" cy="1395"/>
          </a:xfrm>
        </p:grpSpPr>
        <p:sp>
          <p:nvSpPr>
            <p:cNvPr id="121880" name="Line 24"/>
            <p:cNvSpPr>
              <a:spLocks noChangeShapeType="1"/>
            </p:cNvSpPr>
            <p:nvPr/>
          </p:nvSpPr>
          <p:spPr bwMode="auto">
            <a:xfrm>
              <a:off x="2421" y="2279"/>
              <a:ext cx="214" cy="1200"/>
            </a:xfrm>
            <a:prstGeom prst="line">
              <a:avLst/>
            </a:prstGeom>
            <a:noFill/>
            <a:ln w="34925">
              <a:solidFill>
                <a:schemeClr val="folHlink"/>
              </a:solidFill>
              <a:prstDash val="dash"/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82" name="Text Box 26"/>
            <p:cNvSpPr txBox="1">
              <a:spLocks noChangeArrowheads="1"/>
            </p:cNvSpPr>
            <p:nvPr/>
          </p:nvSpPr>
          <p:spPr bwMode="auto">
            <a:xfrm>
              <a:off x="2426" y="2084"/>
              <a:ext cx="86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IE" sz="1600" b="1">
                  <a:solidFill>
                    <a:schemeClr val="folHlink"/>
                  </a:solidFill>
                  <a:latin typeface="Tahoma" charset="0"/>
                </a:rPr>
                <a:t>Optimal cut</a:t>
              </a:r>
            </a:p>
          </p:txBody>
        </p:sp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454025" y="2401888"/>
            <a:ext cx="8229600" cy="3246437"/>
            <a:chOff x="286" y="2205"/>
            <a:chExt cx="5184" cy="2045"/>
          </a:xfrm>
        </p:grpSpPr>
        <p:grpSp>
          <p:nvGrpSpPr>
            <p:cNvPr id="4" name="Group 33"/>
            <p:cNvGrpSpPr>
              <a:grpSpLocks/>
            </p:cNvGrpSpPr>
            <p:nvPr/>
          </p:nvGrpSpPr>
          <p:grpSpPr bwMode="auto">
            <a:xfrm>
              <a:off x="3443" y="2205"/>
              <a:ext cx="994" cy="848"/>
              <a:chOff x="3443" y="2205"/>
              <a:chExt cx="994" cy="848"/>
            </a:xfrm>
          </p:grpSpPr>
          <p:sp>
            <p:nvSpPr>
              <p:cNvPr id="121884" name="Freeform 28"/>
              <p:cNvSpPr>
                <a:spLocks/>
              </p:cNvSpPr>
              <p:nvPr/>
            </p:nvSpPr>
            <p:spPr bwMode="auto">
              <a:xfrm>
                <a:off x="3443" y="2349"/>
                <a:ext cx="509" cy="704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436"/>
                  </a:cxn>
                  <a:cxn ang="0">
                    <a:pos x="118" y="548"/>
                  </a:cxn>
                  <a:cxn ang="0">
                    <a:pos x="397" y="659"/>
                  </a:cxn>
                  <a:cxn ang="0">
                    <a:pos x="509" y="704"/>
                  </a:cxn>
                </a:cxnLst>
                <a:rect l="0" t="0" r="r" b="b"/>
                <a:pathLst>
                  <a:path w="509" h="704">
                    <a:moveTo>
                      <a:pt x="17" y="0"/>
                    </a:moveTo>
                    <a:cubicBezTo>
                      <a:pt x="8" y="172"/>
                      <a:pt x="0" y="345"/>
                      <a:pt x="17" y="436"/>
                    </a:cubicBezTo>
                    <a:cubicBezTo>
                      <a:pt x="34" y="527"/>
                      <a:pt x="55" y="511"/>
                      <a:pt x="118" y="548"/>
                    </a:cubicBezTo>
                    <a:cubicBezTo>
                      <a:pt x="181" y="585"/>
                      <a:pt x="332" y="633"/>
                      <a:pt x="397" y="659"/>
                    </a:cubicBezTo>
                    <a:cubicBezTo>
                      <a:pt x="462" y="685"/>
                      <a:pt x="485" y="694"/>
                      <a:pt x="509" y="704"/>
                    </a:cubicBezTo>
                  </a:path>
                </a:pathLst>
              </a:custGeom>
              <a:noFill/>
              <a:ln w="31750" cap="flat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85" name="Text Box 29"/>
              <p:cNvSpPr txBox="1">
                <a:spLocks noChangeArrowheads="1"/>
              </p:cNvSpPr>
              <p:nvPr/>
            </p:nvSpPr>
            <p:spPr bwMode="auto">
              <a:xfrm>
                <a:off x="3480" y="2205"/>
                <a:ext cx="95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r>
                  <a:rPr lang="en-IE" sz="1600" b="1">
                    <a:solidFill>
                      <a:srgbClr val="FF0000"/>
                    </a:solidFill>
                    <a:latin typeface="Tahoma" charset="0"/>
                  </a:rPr>
                  <a:t>Minimum cut</a:t>
                </a:r>
              </a:p>
            </p:txBody>
          </p:sp>
        </p:grpSp>
        <p:sp>
          <p:nvSpPr>
            <p:cNvPr id="121886" name="Rectangle 30"/>
            <p:cNvSpPr>
              <a:spLocks noChangeArrowheads="1"/>
            </p:cNvSpPr>
            <p:nvPr/>
          </p:nvSpPr>
          <p:spPr bwMode="auto">
            <a:xfrm>
              <a:off x="286" y="3454"/>
              <a:ext cx="5184" cy="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charset="2"/>
                <a:buChar char="n"/>
              </a:pPr>
              <a:r>
                <a:rPr lang="en-IE" sz="24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charset="0"/>
                </a:rPr>
                <a:t>Problem:</a:t>
              </a:r>
            </a:p>
            <a:p>
              <a:pPr marL="742950" lvl="1" indent="-28575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charset="2"/>
                <a:buChar char="n"/>
              </a:pPr>
              <a:r>
                <a:rPr lang="en-IE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charset="0"/>
                  <a:ea typeface="ＭＳ Ｐゴシック" charset="-128"/>
                </a:rPr>
                <a:t>Only considers external cluster connections</a:t>
              </a:r>
            </a:p>
            <a:p>
              <a:pPr marL="742950" lvl="1" indent="-28575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charset="2"/>
                <a:buChar char="n"/>
              </a:pPr>
              <a:r>
                <a:rPr lang="en-IE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charset="0"/>
                  <a:ea typeface="ＭＳ Ｐゴシック" charset="-128"/>
                </a:rPr>
                <a:t>Does not consider internal cluster density</a:t>
              </a:r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2317751" y="2776538"/>
            <a:ext cx="3514725" cy="1331913"/>
            <a:chOff x="1460" y="2441"/>
            <a:chExt cx="2214" cy="839"/>
          </a:xfrm>
        </p:grpSpPr>
        <p:sp>
          <p:nvSpPr>
            <p:cNvPr id="121862" name="Oval 6"/>
            <p:cNvSpPr>
              <a:spLocks noChangeArrowheads="1"/>
            </p:cNvSpPr>
            <p:nvPr/>
          </p:nvSpPr>
          <p:spPr bwMode="auto">
            <a:xfrm>
              <a:off x="1482" y="2468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64" name="Oval 8"/>
            <p:cNvSpPr>
              <a:spLocks noChangeArrowheads="1"/>
            </p:cNvSpPr>
            <p:nvPr/>
          </p:nvSpPr>
          <p:spPr bwMode="auto">
            <a:xfrm>
              <a:off x="1511" y="2732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65" name="Oval 9"/>
            <p:cNvSpPr>
              <a:spLocks noChangeArrowheads="1"/>
            </p:cNvSpPr>
            <p:nvPr/>
          </p:nvSpPr>
          <p:spPr bwMode="auto">
            <a:xfrm>
              <a:off x="1836" y="2499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66" name="Oval 10"/>
            <p:cNvSpPr>
              <a:spLocks noChangeArrowheads="1"/>
            </p:cNvSpPr>
            <p:nvPr/>
          </p:nvSpPr>
          <p:spPr bwMode="auto">
            <a:xfrm>
              <a:off x="1835" y="2850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67" name="Oval 11"/>
            <p:cNvSpPr>
              <a:spLocks noChangeArrowheads="1"/>
            </p:cNvSpPr>
            <p:nvPr/>
          </p:nvSpPr>
          <p:spPr bwMode="auto">
            <a:xfrm>
              <a:off x="2149" y="2754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68" name="Oval 12"/>
            <p:cNvSpPr>
              <a:spLocks noChangeArrowheads="1"/>
            </p:cNvSpPr>
            <p:nvPr/>
          </p:nvSpPr>
          <p:spPr bwMode="auto">
            <a:xfrm>
              <a:off x="1460" y="3035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69" name="Oval 13"/>
            <p:cNvSpPr>
              <a:spLocks noChangeArrowheads="1"/>
            </p:cNvSpPr>
            <p:nvPr/>
          </p:nvSpPr>
          <p:spPr bwMode="auto">
            <a:xfrm>
              <a:off x="1747" y="3118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0" name="Oval 14"/>
            <p:cNvSpPr>
              <a:spLocks noChangeArrowheads="1"/>
            </p:cNvSpPr>
            <p:nvPr/>
          </p:nvSpPr>
          <p:spPr bwMode="auto">
            <a:xfrm>
              <a:off x="2154" y="2441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1" name="Oval 15"/>
            <p:cNvSpPr>
              <a:spLocks noChangeArrowheads="1"/>
            </p:cNvSpPr>
            <p:nvPr/>
          </p:nvSpPr>
          <p:spPr bwMode="auto">
            <a:xfrm>
              <a:off x="2243" y="3074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2" name="Oval 16"/>
            <p:cNvSpPr>
              <a:spLocks noChangeArrowheads="1"/>
            </p:cNvSpPr>
            <p:nvPr/>
          </p:nvSpPr>
          <p:spPr bwMode="auto">
            <a:xfrm>
              <a:off x="2059" y="3163"/>
              <a:ext cx="105" cy="11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4" name="Oval 18"/>
            <p:cNvSpPr>
              <a:spLocks noChangeArrowheads="1"/>
            </p:cNvSpPr>
            <p:nvPr/>
          </p:nvSpPr>
          <p:spPr bwMode="auto">
            <a:xfrm>
              <a:off x="2669" y="2548"/>
              <a:ext cx="105" cy="11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5" name="Oval 19"/>
            <p:cNvSpPr>
              <a:spLocks noChangeArrowheads="1"/>
            </p:cNvSpPr>
            <p:nvPr/>
          </p:nvSpPr>
          <p:spPr bwMode="auto">
            <a:xfrm>
              <a:off x="2776" y="2933"/>
              <a:ext cx="105" cy="11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6" name="Oval 20"/>
            <p:cNvSpPr>
              <a:spLocks noChangeArrowheads="1"/>
            </p:cNvSpPr>
            <p:nvPr/>
          </p:nvSpPr>
          <p:spPr bwMode="auto">
            <a:xfrm>
              <a:off x="3060" y="2593"/>
              <a:ext cx="105" cy="11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7" name="Oval 21"/>
            <p:cNvSpPr>
              <a:spLocks noChangeArrowheads="1"/>
            </p:cNvSpPr>
            <p:nvPr/>
          </p:nvSpPr>
          <p:spPr bwMode="auto">
            <a:xfrm>
              <a:off x="3379" y="3067"/>
              <a:ext cx="105" cy="11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8" name="Oval 22"/>
            <p:cNvSpPr>
              <a:spLocks noChangeArrowheads="1"/>
            </p:cNvSpPr>
            <p:nvPr/>
          </p:nvSpPr>
          <p:spPr bwMode="auto">
            <a:xfrm>
              <a:off x="3569" y="2633"/>
              <a:ext cx="105" cy="11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79" name="Oval 23"/>
            <p:cNvSpPr>
              <a:spLocks noChangeArrowheads="1"/>
            </p:cNvSpPr>
            <p:nvPr/>
          </p:nvSpPr>
          <p:spPr bwMode="auto">
            <a:xfrm>
              <a:off x="3087" y="2956"/>
              <a:ext cx="105" cy="117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Graph Cut </a:t>
            </a:r>
            <a:r>
              <a:rPr lang="en-IE" dirty="0" smtClean="0"/>
              <a:t>Criteria</a:t>
            </a:r>
            <a:endParaRPr lang="en-IE" sz="2400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71625"/>
            <a:ext cx="8075613" cy="1181100"/>
          </a:xfrm>
        </p:spPr>
        <p:txBody>
          <a:bodyPr/>
          <a:lstStyle/>
          <a:p>
            <a:r>
              <a:rPr lang="en-IE" sz="2400" b="1"/>
              <a:t>Criterion: Normalised-cut </a:t>
            </a:r>
            <a:r>
              <a:rPr lang="en-IE" sz="1800"/>
              <a:t>(Shi &amp; Malik,’97)</a:t>
            </a:r>
            <a:endParaRPr lang="en-IE" sz="1800" b="1"/>
          </a:p>
          <a:p>
            <a:pPr lvl="1"/>
            <a:r>
              <a:rPr lang="en-IE" sz="2000"/>
              <a:t>Consider the connectivity between groups relative to the density of each group.</a:t>
            </a: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468313" y="3716338"/>
            <a:ext cx="807561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n"/>
            </a:pPr>
            <a:r>
              <a:rPr lang="en-IE" sz="2000" dirty="0" smtClean="0">
                <a:latin typeface="Verdana" charset="0"/>
                <a:ea typeface="ＭＳ Ｐゴシック" charset="-128"/>
              </a:rPr>
              <a:t>Normalize </a:t>
            </a:r>
            <a:r>
              <a:rPr lang="en-IE" sz="2000" dirty="0">
                <a:latin typeface="Verdana" charset="0"/>
                <a:ea typeface="ＭＳ Ｐゴシック" charset="-128"/>
              </a:rPr>
              <a:t>the association between groups by </a:t>
            </a:r>
            <a:r>
              <a:rPr lang="en-IE" sz="2000" i="1" dirty="0" smtClean="0">
                <a:latin typeface="Verdana" charset="0"/>
                <a:ea typeface="ＭＳ Ｐゴシック" charset="-128"/>
              </a:rPr>
              <a:t>volume</a:t>
            </a:r>
            <a:endParaRPr lang="en-IE" sz="2000" dirty="0" smtClean="0">
              <a:latin typeface="Verdana" charset="0"/>
              <a:ea typeface="ＭＳ Ｐゴシック" charset="-128"/>
            </a:endParaRPr>
          </a:p>
          <a:p>
            <a:pPr marL="1143000" lvl="2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n"/>
            </a:pPr>
            <a:r>
              <a:rPr lang="en-IE" sz="2000" i="1" dirty="0">
                <a:latin typeface="Times New Roman" charset="0"/>
                <a:ea typeface="ＭＳ Ｐゴシック" charset="-128"/>
              </a:rPr>
              <a:t>Vol(A)</a:t>
            </a:r>
            <a:r>
              <a:rPr lang="en-IE" dirty="0">
                <a:latin typeface="Verdana" charset="0"/>
                <a:ea typeface="ＭＳ Ｐゴシック" charset="-128"/>
              </a:rPr>
              <a:t>: The total weight of the edges originating from group </a:t>
            </a:r>
            <a:r>
              <a:rPr lang="en-IE" sz="2000" i="1" dirty="0" smtClean="0">
                <a:latin typeface="Times New Roman" charset="0"/>
                <a:ea typeface="ＭＳ Ｐゴシック" charset="-128"/>
              </a:rPr>
              <a:t>A</a:t>
            </a:r>
            <a:r>
              <a:rPr lang="en-IE" dirty="0" smtClean="0">
                <a:latin typeface="Verdana" charset="0"/>
                <a:ea typeface="ＭＳ Ｐゴシック" charset="-128"/>
              </a:rPr>
              <a:t> </a:t>
            </a:r>
            <a:endParaRPr lang="en-IE" dirty="0">
              <a:latin typeface="Verdana" charset="0"/>
              <a:ea typeface="ＭＳ Ｐゴシック" charset="-128"/>
            </a:endParaRPr>
          </a:p>
        </p:txBody>
      </p:sp>
      <p:graphicFrame>
        <p:nvGraphicFramePr>
          <p:cNvPr id="92165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1887538" y="2781300"/>
          <a:ext cx="4884737" cy="836613"/>
        </p:xfrm>
        <a:graphic>
          <a:graphicData uri="http://schemas.openxmlformats.org/presentationml/2006/ole">
            <p:oleObj spid="_x0000_s150530" name="Equation" r:id="rId3" imgW="2463480" imgH="41904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743200" y="5562600"/>
            <a:ext cx="3216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Why does this work?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Graph Cut </a:t>
            </a:r>
            <a:r>
              <a:rPr lang="en-IE" dirty="0" smtClean="0"/>
              <a:t>Criteria</a:t>
            </a:r>
            <a:endParaRPr lang="en-IE" sz="2400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71625"/>
            <a:ext cx="8075613" cy="1181100"/>
          </a:xfrm>
        </p:spPr>
        <p:txBody>
          <a:bodyPr/>
          <a:lstStyle/>
          <a:p>
            <a:r>
              <a:rPr lang="en-IE" sz="2400" b="1"/>
              <a:t>Criterion: Normalised-cut </a:t>
            </a:r>
            <a:r>
              <a:rPr lang="en-IE" sz="1800"/>
              <a:t>(Shi &amp; Malik,’97)</a:t>
            </a:r>
            <a:endParaRPr lang="en-IE" sz="1800" b="1"/>
          </a:p>
          <a:p>
            <a:pPr lvl="1"/>
            <a:r>
              <a:rPr lang="en-IE" sz="2000"/>
              <a:t>Consider the connectivity between groups relative to the density of each group.</a:t>
            </a: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468313" y="3716338"/>
            <a:ext cx="8075612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n"/>
            </a:pPr>
            <a:r>
              <a:rPr lang="en-IE" sz="2000" dirty="0" smtClean="0">
                <a:latin typeface="Verdana" charset="0"/>
                <a:ea typeface="ＭＳ Ｐゴシック" charset="-128"/>
              </a:rPr>
              <a:t>Normalize </a:t>
            </a:r>
            <a:r>
              <a:rPr lang="en-IE" sz="2000" dirty="0">
                <a:latin typeface="Verdana" charset="0"/>
                <a:ea typeface="ＭＳ Ｐゴシック" charset="-128"/>
              </a:rPr>
              <a:t>the association between groups by </a:t>
            </a:r>
            <a:r>
              <a:rPr lang="en-IE" sz="2000" i="1" dirty="0" smtClean="0">
                <a:latin typeface="Verdana" charset="0"/>
                <a:ea typeface="ＭＳ Ｐゴシック" charset="-128"/>
              </a:rPr>
              <a:t>volume</a:t>
            </a:r>
            <a:endParaRPr lang="en-IE" sz="2000" dirty="0" smtClean="0">
              <a:latin typeface="Verdana" charset="0"/>
              <a:ea typeface="ＭＳ Ｐゴシック" charset="-128"/>
            </a:endParaRPr>
          </a:p>
          <a:p>
            <a:pPr marL="1143000" lvl="2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n"/>
            </a:pPr>
            <a:r>
              <a:rPr lang="en-IE" sz="2000" i="1" dirty="0">
                <a:latin typeface="Times New Roman" charset="0"/>
                <a:ea typeface="ＭＳ Ｐゴシック" charset="-128"/>
              </a:rPr>
              <a:t>Vol(A)</a:t>
            </a:r>
            <a:r>
              <a:rPr lang="en-IE" dirty="0">
                <a:latin typeface="Verdana" charset="0"/>
                <a:ea typeface="ＭＳ Ｐゴシック" charset="-128"/>
              </a:rPr>
              <a:t>: The total weight of the edges originating from group </a:t>
            </a:r>
            <a:r>
              <a:rPr lang="en-IE" sz="2000" i="1" dirty="0" smtClean="0">
                <a:latin typeface="Times New Roman" charset="0"/>
                <a:ea typeface="ＭＳ Ｐゴシック" charset="-128"/>
              </a:rPr>
              <a:t>A</a:t>
            </a:r>
            <a:r>
              <a:rPr lang="en-IE" dirty="0" smtClean="0">
                <a:latin typeface="Verdana" charset="0"/>
                <a:ea typeface="ＭＳ Ｐゴシック" charset="-128"/>
              </a:rPr>
              <a:t> </a:t>
            </a:r>
            <a:endParaRPr lang="en-IE" dirty="0">
              <a:latin typeface="Verdana" charset="0"/>
              <a:ea typeface="ＭＳ Ｐゴシック" charset="-128"/>
            </a:endParaRPr>
          </a:p>
        </p:txBody>
      </p:sp>
      <p:graphicFrame>
        <p:nvGraphicFramePr>
          <p:cNvPr id="92165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1887538" y="2781300"/>
          <a:ext cx="4884737" cy="836613"/>
        </p:xfrm>
        <a:graphic>
          <a:graphicData uri="http://schemas.openxmlformats.org/presentationml/2006/ole">
            <p:oleObj spid="_x0000_s179202" name="Equation" r:id="rId3" imgW="2463480" imgH="41904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600" y="5105400"/>
            <a:ext cx="85459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Balance between: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  Prefers cuts that cut edges on average that are smaller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  Prefers cuts that cut more edges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 examples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775" y="1600200"/>
            <a:ext cx="87852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62013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 examples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2775" y="1600200"/>
            <a:ext cx="4721225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787525"/>
            <a:ext cx="4483100" cy="456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 examples</a:t>
            </a:r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1" y="1600201"/>
            <a:ext cx="4648756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GUI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  <a:ea typeface="Arial" pitchFamily="-65" charset="0"/>
            <a:cs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  <a:ea typeface="Arial" pitchFamily="-65" charset="0"/>
            <a:cs typeface="Arial" pitchFamily="-65" charset="0"/>
          </a:defRPr>
        </a:defPPr>
      </a:lstStyle>
    </a:lnDef>
  </a:objectDefaults>
  <a:extraClrSchemeLst>
    <a:extraClrScheme>
      <a:clrScheme name="Default Desig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17723</TotalTime>
  <Words>2122</Words>
  <Application>Microsoft Macintosh PowerPoint</Application>
  <PresentationFormat>On-screen Show (4:3)</PresentationFormat>
  <Paragraphs>365</Paragraphs>
  <Slides>62</Slides>
  <Notes>9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4" baseType="lpstr">
      <vt:lpstr>Default Design</vt:lpstr>
      <vt:lpstr>Equation</vt:lpstr>
      <vt:lpstr>Slide 1</vt:lpstr>
      <vt:lpstr>Text Clustering</vt:lpstr>
      <vt:lpstr>Administrative</vt:lpstr>
      <vt:lpstr>IR code changes</vt:lpstr>
      <vt:lpstr>IR code changes</vt:lpstr>
      <vt:lpstr>Supervised learning</vt:lpstr>
      <vt:lpstr>Unsupervised learning</vt:lpstr>
      <vt:lpstr>What is clustering?</vt:lpstr>
      <vt:lpstr>Applications of clustering in IR</vt:lpstr>
      <vt:lpstr>For improving search recall</vt:lpstr>
      <vt:lpstr>Applications of clustering in IR</vt:lpstr>
      <vt:lpstr>Google News: automatic clustering gives an effective news presentation metaphor</vt:lpstr>
      <vt:lpstr>For visualizing a document collection and its themes</vt:lpstr>
      <vt:lpstr>Faster vectors space search: cluster pruning</vt:lpstr>
      <vt:lpstr>A data set with clear cluster structure</vt:lpstr>
      <vt:lpstr>Issues for clustering</vt:lpstr>
      <vt:lpstr>Clustering Algorithms</vt:lpstr>
      <vt:lpstr>Hard vs. soft clustering</vt:lpstr>
      <vt:lpstr>Partitioning Algorithms</vt:lpstr>
      <vt:lpstr>K-Means</vt:lpstr>
      <vt:lpstr>K-means: an example</vt:lpstr>
      <vt:lpstr>K-means: Initialize centers randomly</vt:lpstr>
      <vt:lpstr>K-means: assign points to nearest center</vt:lpstr>
      <vt:lpstr>K-means: readjust centers</vt:lpstr>
      <vt:lpstr>K-means: assign points to nearest center</vt:lpstr>
      <vt:lpstr>K-means: readjust centers</vt:lpstr>
      <vt:lpstr>K-means: assign points to nearest center</vt:lpstr>
      <vt:lpstr>K-means: readjust centers</vt:lpstr>
      <vt:lpstr>K-means: assign points to nearest center</vt:lpstr>
      <vt:lpstr>K-means variations/parameters</vt:lpstr>
      <vt:lpstr>K-means: Initialize centers randomly</vt:lpstr>
      <vt:lpstr>Seed Choice</vt:lpstr>
      <vt:lpstr>How Many Clusters?</vt:lpstr>
      <vt:lpstr>One approach</vt:lpstr>
      <vt:lpstr>Project to one dimension and check</vt:lpstr>
      <vt:lpstr>Project to one dimension and check</vt:lpstr>
      <vt:lpstr>Project to one dimension and check</vt:lpstr>
      <vt:lpstr>Project to one dimension and check</vt:lpstr>
      <vt:lpstr>On synthetic data</vt:lpstr>
      <vt:lpstr>Compared to other approaches</vt:lpstr>
      <vt:lpstr>Time Complexity</vt:lpstr>
      <vt:lpstr>Problems with K-means</vt:lpstr>
      <vt:lpstr>EM clustering:  mixtures of Gaussians</vt:lpstr>
      <vt:lpstr>EM is a general framework</vt:lpstr>
      <vt:lpstr>E and M steps</vt:lpstr>
      <vt:lpstr>Similar to K-Means</vt:lpstr>
      <vt:lpstr>Model: mixture of Gaussians</vt:lpstr>
      <vt:lpstr>Slide 48</vt:lpstr>
      <vt:lpstr>Slide 49</vt:lpstr>
      <vt:lpstr>Other algorithms</vt:lpstr>
      <vt:lpstr>Non-gaussian data</vt:lpstr>
      <vt:lpstr>Similarity Graph</vt:lpstr>
      <vt:lpstr>Graph Partitioning</vt:lpstr>
      <vt:lpstr>Clustering Objectives</vt:lpstr>
      <vt:lpstr>Graph Cuts</vt:lpstr>
      <vt:lpstr>Graph Cut Criteria</vt:lpstr>
      <vt:lpstr>Graph Cut Criteria</vt:lpstr>
      <vt:lpstr>Graph Cut Criteria</vt:lpstr>
      <vt:lpstr>Spectral clustering examples</vt:lpstr>
      <vt:lpstr>Spectral clustering examples</vt:lpstr>
      <vt:lpstr>Spectral clustering examples</vt:lpstr>
      <vt:lpstr>Image GUI discussion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Dave Kauchak</cp:lastModifiedBy>
  <cp:revision>525</cp:revision>
  <cp:lastPrinted>2002-12-26T23:25:13Z</cp:lastPrinted>
  <dcterms:created xsi:type="dcterms:W3CDTF">2009-11-23T17:57:45Z</dcterms:created>
  <dcterms:modified xsi:type="dcterms:W3CDTF">2009-11-23T23:06:31Z</dcterms:modified>
</cp:coreProperties>
</file>