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charts/chart1.xml" ContentType="application/vnd.openxmlformats-officedocument.drawingml.chart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50.xml" ContentType="application/vnd.openxmlformats-officedocument.presentationml.slide+xml"/>
  <Override PartName="/ppt/slides/slide23.xml" ContentType="application/vnd.openxmlformats-officedocument.presentationml.slide+xml"/>
  <Override PartName="/ppt/slides/slide54.xml" ContentType="application/vnd.openxmlformats-officedocument.presentationml.slide+xml"/>
  <Override PartName="/ppt/slides/slide5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52.xml" ContentType="application/vnd.openxmlformats-officedocument.presentationml.slide+xml"/>
  <Override PartName="/ppt/slides/slide1.xml" ContentType="application/vnd.openxmlformats-officedocument.presentationml.slide+xml"/>
  <Override PartName="/ppt/slides/slide51.xml" ContentType="application/vnd.openxmlformats-officedocument.presentationml.slide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59.xml" ContentType="application/vnd.openxmlformats-officedocument.presentationml.slide+xml"/>
  <Override PartName="/ppt/slides/slide33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56.xml" ContentType="application/vnd.openxmlformats-officedocument.presentationml.slide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53.xml" ContentType="application/vnd.openxmlformats-officedocument.presentationml.slide+xml"/>
  <Override PartName="/ppt/slides/slide60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55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Layouts/slideLayout12.xml" ContentType="application/vnd.openxmlformats-officedocument.presentationml.slideLayout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3" r:id="rId1"/>
  </p:sldMasterIdLst>
  <p:notesMasterIdLst>
    <p:notesMasterId r:id="rId62"/>
  </p:notesMasterIdLst>
  <p:sldIdLst>
    <p:sldId id="370" r:id="rId2"/>
    <p:sldId id="371" r:id="rId3"/>
    <p:sldId id="372" r:id="rId4"/>
    <p:sldId id="373" r:id="rId5"/>
    <p:sldId id="375" r:id="rId6"/>
    <p:sldId id="376" r:id="rId7"/>
    <p:sldId id="374" r:id="rId8"/>
    <p:sldId id="377" r:id="rId9"/>
    <p:sldId id="421" r:id="rId10"/>
    <p:sldId id="379" r:id="rId11"/>
    <p:sldId id="380" r:id="rId12"/>
    <p:sldId id="385" r:id="rId13"/>
    <p:sldId id="381" r:id="rId14"/>
    <p:sldId id="382" r:id="rId15"/>
    <p:sldId id="384" r:id="rId16"/>
    <p:sldId id="386" r:id="rId17"/>
    <p:sldId id="388" r:id="rId18"/>
    <p:sldId id="389" r:id="rId19"/>
    <p:sldId id="390" r:id="rId20"/>
    <p:sldId id="391" r:id="rId21"/>
    <p:sldId id="392" r:id="rId22"/>
    <p:sldId id="393" r:id="rId23"/>
    <p:sldId id="394" r:id="rId24"/>
    <p:sldId id="395" r:id="rId25"/>
    <p:sldId id="396" r:id="rId26"/>
    <p:sldId id="397" r:id="rId27"/>
    <p:sldId id="398" r:id="rId28"/>
    <p:sldId id="399" r:id="rId29"/>
    <p:sldId id="257" r:id="rId30"/>
    <p:sldId id="258" r:id="rId31"/>
    <p:sldId id="401" r:id="rId32"/>
    <p:sldId id="357" r:id="rId33"/>
    <p:sldId id="404" r:id="rId34"/>
    <p:sldId id="405" r:id="rId35"/>
    <p:sldId id="403" r:id="rId36"/>
    <p:sldId id="406" r:id="rId37"/>
    <p:sldId id="407" r:id="rId38"/>
    <p:sldId id="261" r:id="rId39"/>
    <p:sldId id="262" r:id="rId40"/>
    <p:sldId id="408" r:id="rId41"/>
    <p:sldId id="412" r:id="rId42"/>
    <p:sldId id="413" r:id="rId43"/>
    <p:sldId id="415" r:id="rId44"/>
    <p:sldId id="416" r:id="rId45"/>
    <p:sldId id="417" r:id="rId46"/>
    <p:sldId id="414" r:id="rId47"/>
    <p:sldId id="411" r:id="rId48"/>
    <p:sldId id="426" r:id="rId49"/>
    <p:sldId id="419" r:id="rId50"/>
    <p:sldId id="409" r:id="rId51"/>
    <p:sldId id="427" r:id="rId52"/>
    <p:sldId id="420" r:id="rId53"/>
    <p:sldId id="429" r:id="rId54"/>
    <p:sldId id="424" r:id="rId55"/>
    <p:sldId id="422" r:id="rId56"/>
    <p:sldId id="423" r:id="rId57"/>
    <p:sldId id="387" r:id="rId58"/>
    <p:sldId id="430" r:id="rId59"/>
    <p:sldId id="431" r:id="rId60"/>
    <p:sldId id="402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Verdana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Verdana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Verdana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Verdan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66FF33"/>
    <a:srgbClr val="3366FF"/>
    <a:srgbClr val="CCECFF"/>
    <a:srgbClr val="0033CC"/>
    <a:srgbClr val="66CCFF"/>
    <a:srgbClr val="CC0099"/>
    <a:srgbClr val="DDDDDD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9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presProps" Target="presProps.xml"/><Relationship Id="rId60" Type="http://schemas.openxmlformats.org/officeDocument/2006/relationships/slide" Target="slides/slide59.xml"/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printerSettings" Target="printerSettings/printerSettings1.bin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slide" Target="slides/slide57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slide" Target="slides/slide56.xml"/><Relationship Id="rId59" Type="http://schemas.openxmlformats.org/officeDocument/2006/relationships/slide" Target="slides/slide58.xml"/><Relationship Id="rId35" Type="http://schemas.openxmlformats.org/officeDocument/2006/relationships/slide" Target="slides/slide34.xml"/><Relationship Id="rId51" Type="http://schemas.openxmlformats.org/officeDocument/2006/relationships/slide" Target="slides/slide50.xml"/><Relationship Id="rId55" Type="http://schemas.openxmlformats.org/officeDocument/2006/relationships/slide" Target="slides/slide54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notesMaster" Target="notesMasters/notesMaster1.xml"/><Relationship Id="rId66" Type="http://schemas.openxmlformats.org/officeDocument/2006/relationships/theme" Target="theme/theme1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slide" Target="slides/slide55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slide" Target="slides/slide51.xml"/><Relationship Id="rId65" Type="http://schemas.openxmlformats.org/officeDocument/2006/relationships/viewProps" Target="viewProps.xml"/><Relationship Id="rId67" Type="http://schemas.openxmlformats.org/officeDocument/2006/relationships/tableStyles" Target="tableStyles.xml"/><Relationship Id="rId54" Type="http://schemas.openxmlformats.org/officeDocument/2006/relationships/slide" Target="slides/slide53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slide" Target="slides/slide60.xml"/><Relationship Id="rId53" Type="http://schemas.openxmlformats.org/officeDocument/2006/relationships/slide" Target="slides/slide52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26"/>
  <c:chart>
    <c:plotArea>
      <c:layout/>
      <c:pieChart>
        <c:varyColors val="1"/>
        <c:ser>
          <c:idx val="0"/>
          <c:order val="0"/>
          <c:cat>
            <c:strRef>
              <c:f>Sheet1!$A$2:$A$5</c:f>
              <c:strCache>
                <c:ptCount val="4"/>
                <c:pt idx="0">
                  <c:v>keyword search</c:v>
                </c:pt>
                <c:pt idx="1">
                  <c:v>display</c:v>
                </c:pt>
                <c:pt idx="2">
                  <c:v>classifieds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41.0</c:v>
                </c:pt>
                <c:pt idx="1">
                  <c:v>21.0</c:v>
                </c:pt>
                <c:pt idx="2">
                  <c:v>16.0</c:v>
                </c:pt>
                <c:pt idx="3">
                  <c:v>10.0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3CDCC-82F8-8643-ACB2-2B9E5B9895E0}" type="datetimeFigureOut">
              <a:rPr lang="en-US" smtClean="0"/>
              <a:pPr/>
              <a:t>12/2/09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427A0-EE82-FA4C-A616-90DCC3E3A1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89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427A0-EE82-FA4C-A616-90DCC3E3A16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1181100" y="695325"/>
            <a:ext cx="4621213" cy="34655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44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ext Box 1"/>
          <p:cNvSpPr txBox="1">
            <a:spLocks noChangeArrowheads="1"/>
          </p:cNvSpPr>
          <p:nvPr/>
        </p:nvSpPr>
        <p:spPr bwMode="auto">
          <a:xfrm>
            <a:off x="0" y="303213"/>
            <a:ext cx="1588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634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ext Box 1"/>
          <p:cNvSpPr txBox="1">
            <a:spLocks noChangeArrowheads="1"/>
          </p:cNvSpPr>
          <p:nvPr/>
        </p:nvSpPr>
        <p:spPr bwMode="auto">
          <a:xfrm>
            <a:off x="1181100" y="696913"/>
            <a:ext cx="4648200" cy="34861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826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ext Box 1"/>
          <p:cNvSpPr txBox="1">
            <a:spLocks noChangeArrowheads="1"/>
          </p:cNvSpPr>
          <p:nvPr/>
        </p:nvSpPr>
        <p:spPr bwMode="auto">
          <a:xfrm>
            <a:off x="0" y="303213"/>
            <a:ext cx="1588" cy="15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778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ext Box 1"/>
          <p:cNvSpPr txBox="1">
            <a:spLocks noChangeArrowheads="1"/>
          </p:cNvSpPr>
          <p:nvPr/>
        </p:nvSpPr>
        <p:spPr bwMode="auto">
          <a:xfrm>
            <a:off x="1181100" y="696913"/>
            <a:ext cx="4648200" cy="34861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802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0" name="Text Box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503238" y="4316413"/>
            <a:ext cx="5851525" cy="405447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10243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44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10245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Arial" charset="0"/>
              </a:endParaRPr>
            </a:p>
          </p:txBody>
        </p:sp>
      </p:grpSp>
      <p:sp>
        <p:nvSpPr>
          <p:cNvPr id="1024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249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0250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176070E6-F1C1-9843-A02A-1B2031AEB0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9A7A229-1116-3E41-AC1B-9CB517486FB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12DB4E8-CD55-5C40-9315-41DEAE6D55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C561F94-E1F8-1244-8F94-8E3BD33BBE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E15B903-1E65-D043-AA8F-A5271749EA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E00D0D8-54CC-3040-9994-D0262335B4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32526DD2-3867-D040-AA4B-A5834B8C3D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045EE85-98DE-784C-B36F-224B768476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6747DC1D-56D0-6B4B-AD72-7D7DA53BFB0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1379F84-7D11-0049-B1DB-DE792600C96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749231F-7C5E-494C-A142-0F2C87C8B5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370013" y="1827213"/>
            <a:ext cx="7313612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fld id="{08B92F31-93D1-234D-8765-4D0047C27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9219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9220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pPr eaLnBrk="1" hangingPunct="1"/>
              <a:endParaRPr lang="en-US">
                <a:latin typeface="Arial" charset="0"/>
              </a:endParaRPr>
            </a:p>
          </p:txBody>
        </p:sp>
        <p:sp>
          <p:nvSpPr>
            <p:cNvPr id="9221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922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922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9AF094E-CEF9-5D4E-B025-7CCE10758C2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l"/>
        <a:defRPr sz="25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charset="2"/>
        <a:buChar char="¡"/>
        <a:defRPr sz="22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l"/>
        <a:defRPr sz="19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¡"/>
        <a:defRPr sz="19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¡"/>
        <a:defRPr sz="19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¡"/>
        <a:defRPr sz="19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¡"/>
        <a:defRPr sz="19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charset="2"/>
        <a:buChar char="¡"/>
        <a:defRPr sz="19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6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image" Target="../media/image12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2.png"/><Relationship Id="rId5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9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10.png"/><Relationship Id="rId5" Type="http://schemas.openxmlformats.org/officeDocument/2006/relationships/image" Target="../media/image1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7.png"/><Relationship Id="rId5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5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5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0293" name="Rectangle 5"/>
          <p:cNvSpPr>
            <a:spLocks noChangeArrowheads="1"/>
          </p:cNvSpPr>
          <p:nvPr/>
        </p:nvSpPr>
        <p:spPr bwMode="auto">
          <a:xfrm>
            <a:off x="5799138" y="6491288"/>
            <a:ext cx="33697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http://www.xkcd.com/</a:t>
            </a:r>
            <a:r>
              <a:rPr lang="en-US" dirty="0" smtClean="0"/>
              <a:t>208/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"/>
            <a:ext cx="6141944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Online Advertising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 smtClean="0"/>
              <a:t>David Kauchak</a:t>
            </a:r>
          </a:p>
          <a:p>
            <a:pPr algn="r"/>
            <a:r>
              <a:rPr lang="en-US" dirty="0" smtClean="0"/>
              <a:t>cs160</a:t>
            </a:r>
          </a:p>
          <a:p>
            <a:pPr algn="r"/>
            <a:r>
              <a:rPr lang="en-US" dirty="0" smtClean="0"/>
              <a:t>Fall 2009</a:t>
            </a:r>
          </a:p>
          <a:p>
            <a:pPr algn="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 Lunch Friday Frank West</a:t>
            </a:r>
          </a:p>
          <a:p>
            <a:pPr lvl="1"/>
            <a:r>
              <a:rPr lang="en-US" dirty="0" smtClean="0"/>
              <a:t>Jeremy Frank (class of 1990)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Project reports should be ~3 pages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SVN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827213"/>
            <a:ext cx="7769225" cy="4114800"/>
          </a:xfrm>
        </p:spPr>
        <p:txBody>
          <a:bodyPr/>
          <a:lstStyle/>
          <a:p>
            <a:r>
              <a:rPr lang="en-US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Checkout the project</a:t>
            </a:r>
          </a:p>
          <a:p>
            <a:pPr lvl="1"/>
            <a:r>
              <a:rPr lang="en-US" sz="1400" dirty="0" smtClean="0">
                <a:ea typeface="+mn-ea"/>
                <a:cs typeface="+mn-cs"/>
              </a:rPr>
              <a:t>Run the following in your “</a:t>
            </a:r>
            <a:r>
              <a:rPr lang="en-US" sz="1400" dirty="0" err="1" smtClean="0">
                <a:ea typeface="+mn-ea"/>
                <a:cs typeface="+mn-cs"/>
              </a:rPr>
              <a:t>src</a:t>
            </a:r>
            <a:r>
              <a:rPr lang="en-US" sz="1400" dirty="0" smtClean="0">
                <a:ea typeface="+mn-ea"/>
                <a:cs typeface="+mn-cs"/>
              </a:rPr>
              <a:t>” directory of eclipse (though be careful not to overwrite your existing code!!!)</a:t>
            </a:r>
            <a:endParaRPr lang="en-US" sz="1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4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svn</a:t>
            </a:r>
            <a:r>
              <a: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checkout https://svn.cs.pomona.edu/cs160-f09/search</a:t>
            </a:r>
          </a:p>
          <a:p>
            <a:pPr lvl="1"/>
            <a:r>
              <a:rPr lang="en-US" sz="1400" dirty="0" smtClean="0">
                <a:ea typeface="+mn-ea"/>
                <a:cs typeface="+mn-cs"/>
              </a:rPr>
              <a:t>refresh your eclipse project</a:t>
            </a:r>
            <a:endParaRPr lang="en-US" sz="1800" dirty="0" smtClean="0">
              <a:cs typeface="+mn-cs"/>
            </a:endParaRPr>
          </a:p>
          <a:p>
            <a:r>
              <a:rPr lang="en-US" sz="1800" dirty="0" smtClean="0"/>
              <a:t>“</a:t>
            </a:r>
            <a:r>
              <a:rPr lang="en-US" sz="1800" dirty="0" err="1" smtClean="0"/>
              <a:t>svn</a:t>
            </a:r>
            <a:r>
              <a:rPr lang="en-US" sz="1800" dirty="0" smtClean="0"/>
              <a:t> add” to add new files (added files won’t be added to the repository until you commit changes)</a:t>
            </a:r>
          </a:p>
          <a:p>
            <a:r>
              <a:rPr lang="en-US" sz="1800" dirty="0" smtClean="0">
                <a:ea typeface="+mn-ea"/>
                <a:cs typeface="+mn-cs"/>
              </a:rPr>
              <a:t>“</a:t>
            </a:r>
            <a:r>
              <a:rPr lang="en-US" sz="1800" dirty="0" err="1" smtClean="0">
                <a:ea typeface="+mn-ea"/>
                <a:cs typeface="+mn-cs"/>
              </a:rPr>
              <a:t>svn</a:t>
            </a:r>
            <a:r>
              <a:rPr lang="en-US" sz="1800" dirty="0" smtClean="0">
                <a:ea typeface="+mn-ea"/>
                <a:cs typeface="+mn-cs"/>
              </a:rPr>
              <a:t> update” gets the latest version</a:t>
            </a:r>
          </a:p>
          <a:p>
            <a:r>
              <a:rPr lang="en-US" sz="1800" dirty="0" smtClean="0"/>
              <a:t>“</a:t>
            </a:r>
            <a:r>
              <a:rPr lang="en-US" sz="1800" dirty="0" err="1" smtClean="0"/>
              <a:t>svn</a:t>
            </a:r>
            <a:r>
              <a:rPr lang="en-US" sz="1800" dirty="0" smtClean="0"/>
              <a:t> diff” will get you the difference between your local file and the </a:t>
            </a:r>
            <a:r>
              <a:rPr lang="en-US" sz="1800" dirty="0" err="1" smtClean="0"/>
              <a:t>file(s</a:t>
            </a:r>
            <a:r>
              <a:rPr lang="en-US" sz="1800" dirty="0" smtClean="0"/>
              <a:t>) in the repository</a:t>
            </a:r>
          </a:p>
          <a:p>
            <a:r>
              <a:rPr lang="en-US" sz="1800" dirty="0" smtClean="0">
                <a:ea typeface="+mn-ea"/>
                <a:cs typeface="+mn-cs"/>
              </a:rPr>
              <a:t>No changes are made to the repository until you </a:t>
            </a:r>
            <a:r>
              <a:rPr lang="en-US" sz="1800" dirty="0" smtClean="0"/>
              <a:t>commit your changes using “</a:t>
            </a:r>
            <a:r>
              <a:rPr lang="en-US" sz="1800" dirty="0" err="1" smtClean="0"/>
              <a:t>svn</a:t>
            </a:r>
            <a:r>
              <a:rPr lang="en-US" sz="1800" dirty="0" smtClean="0"/>
              <a:t> commit”</a:t>
            </a:r>
            <a:endParaRPr lang="en-US" sz="1800" dirty="0" smtClean="0">
              <a:ea typeface="+mn-ea"/>
              <a:cs typeface="+mn-cs"/>
            </a:endParaRPr>
          </a:p>
          <a:p>
            <a:pPr lvl="1"/>
            <a:r>
              <a:rPr lang="en-US" sz="1400" dirty="0" smtClean="0"/>
              <a:t>Only after you’re sure that what you’re going to commit compiles and works, should you commit your changes</a:t>
            </a:r>
            <a:endParaRPr lang="en-US" sz="1400" dirty="0" smtClean="0">
              <a:ea typeface="+mn-ea"/>
              <a:cs typeface="+mn-cs"/>
            </a:endParaRPr>
          </a:p>
          <a:p>
            <a:r>
              <a:rPr lang="en-US" sz="1800" dirty="0" smtClean="0"/>
              <a:t>To get any of the data reading files with “DB” in the name, you’ll need to link in the </a:t>
            </a:r>
            <a:r>
              <a:rPr lang="en-US" sz="1800" dirty="0" err="1" smtClean="0"/>
              <a:t>mysql</a:t>
            </a:r>
            <a:r>
              <a:rPr lang="en-US" sz="1800" dirty="0" smtClean="0"/>
              <a:t>…jar file into your build path</a:t>
            </a:r>
            <a:endParaRPr lang="en-US" sz="1800" dirty="0" smtClean="0"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advertising $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905000"/>
            <a:ext cx="7188200" cy="393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3400" y="5943600"/>
            <a:ext cx="8382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http://www.iab.net/about_the_iab/recent_press_releases/press_release_archive/press_release/pr-060509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the $ comes from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2133600" y="2286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2057400" y="5486400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100" dirty="0" err="1" smtClean="0"/>
              <a:t>http://www.informationweek.com/news/internet/reporting/showArticle.jhtml?articleID</a:t>
            </a:r>
            <a:r>
              <a:rPr lang="en-US" sz="1100" dirty="0" smtClean="0"/>
              <a:t>=207800456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 major types of online ads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05000"/>
            <a:ext cx="7313612" cy="4114800"/>
          </a:xfrm>
        </p:spPr>
        <p:txBody>
          <a:bodyPr/>
          <a:lstStyle/>
          <a:p>
            <a:r>
              <a:rPr lang="en-US" sz="2800" dirty="0" smtClean="0"/>
              <a:t>Banner ads</a:t>
            </a:r>
          </a:p>
          <a:p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Keyword linked ads</a:t>
            </a:r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Context linked ads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981200" y="2590800"/>
            <a:ext cx="6400800" cy="516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810000"/>
            <a:ext cx="3810000" cy="10713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5562600"/>
            <a:ext cx="3060700" cy="88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Banner ads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676400"/>
            <a:ext cx="6781800" cy="44378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0" y="6412468"/>
            <a:ext cx="3362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standardized set of sizes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 bwMode="auto">
          <a:xfrm rot="5400000" flipH="1" flipV="1">
            <a:off x="4762500" y="5219700"/>
            <a:ext cx="1752600" cy="6096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16200000" flipV="1">
            <a:off x="3009900" y="4533900"/>
            <a:ext cx="3124200" cy="45720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374775" y="0"/>
            <a:ext cx="7769225" cy="1343025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Ad </a:t>
            </a:r>
            <a:r>
              <a:rPr lang="en-US" dirty="0"/>
              <a:t>formats</a:t>
            </a:r>
          </a:p>
        </p:txBody>
      </p:sp>
      <p:sp>
        <p:nvSpPr>
          <p:cNvPr id="3789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917575" y="1600200"/>
            <a:ext cx="8226425" cy="5022850"/>
          </a:xfrm>
          <a:ln/>
        </p:spPr>
        <p:txBody>
          <a:bodyPr lIns="0" tIns="0" rIns="0" bIns="0"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Floating ad: An ad which moves across the user's screen or floats above the content.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 Expanding ad: An ad which changes size and which may alter the contents of the webpage.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 Polite ad: A method by which a large ad will be downloaded in smaller pieces to minimize the disruption of the content being viewed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Wallpaper ad: An ad which changes the background of the page being viewed.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Trick banner: A banner ad that looks like a dialog box with buttons. It simulates an error message or an alert.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Pop-up: A new window which opens in front of the current one, displaying an advertisement, or entire webpage.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Pop-under: Similar to a Pop-Up except that the window is loaded or sent behind the current window so that the user does not see it until they close one or more active windows.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Video ad: similar to a banner ad, except that instead of a static or animated image, actual moving video clips are displayed.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Map ad: text or graphics linked from, and appearing in or over, a location on an electronic map such as on Google Maps.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1500" dirty="0"/>
              <a:t>Mobile ad: an SMS text or multi-media message sent to a cell phone.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6477000"/>
            <a:ext cx="70198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http://people.ischool.berkeley.edu/~hal/Courses/StratTech09/Lectures/Advertising/online-advertising.ppt</a:t>
            </a:r>
            <a:endParaRPr lang="en-US" sz="1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0012" y="301625"/>
            <a:ext cx="7545387" cy="1143000"/>
          </a:xfrm>
        </p:spPr>
        <p:txBody>
          <a:bodyPr/>
          <a:lstStyle/>
          <a:p>
            <a:r>
              <a:rPr lang="en-US" dirty="0" smtClean="0"/>
              <a:t>Components for display advertising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1066800" y="5257800"/>
            <a:ext cx="2819400" cy="1066800"/>
            <a:chOff x="1143000" y="1981200"/>
            <a:chExt cx="2819400" cy="10668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3000" y="2514600"/>
              <a:ext cx="2743200" cy="41744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752600" y="1981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219200" y="1981200"/>
              <a:ext cx="2743200" cy="1066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724400" y="4876800"/>
            <a:ext cx="2971800" cy="1295400"/>
            <a:chOff x="4572000" y="4114800"/>
            <a:chExt cx="2971800" cy="1295400"/>
          </a:xfrm>
        </p:grpSpPr>
        <p:sp>
          <p:nvSpPr>
            <p:cNvPr id="12" name="TextBox 11"/>
            <p:cNvSpPr txBox="1"/>
            <p:nvPr/>
          </p:nvSpPr>
          <p:spPr>
            <a:xfrm>
              <a:off x="4724400" y="41910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724400"/>
              <a:ext cx="973922" cy="60325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7400" y="4800600"/>
              <a:ext cx="1424066" cy="3810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 bwMode="auto">
            <a:xfrm>
              <a:off x="4572000" y="4114800"/>
              <a:ext cx="2971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295400" y="2057400"/>
            <a:ext cx="1143000" cy="1447800"/>
            <a:chOff x="1524000" y="2209800"/>
            <a:chExt cx="1143000" cy="1447800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505200" y="2209800"/>
            <a:ext cx="1524000" cy="2133600"/>
            <a:chOff x="2895600" y="2743200"/>
            <a:chExt cx="1524000" cy="2133600"/>
          </a:xfrm>
        </p:grpSpPr>
        <p:sp>
          <p:nvSpPr>
            <p:cNvPr id="8" name="TextBox 7"/>
            <p:cNvSpPr txBox="1"/>
            <p:nvPr/>
          </p:nvSpPr>
          <p:spPr>
            <a:xfrm>
              <a:off x="2971800" y="274320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server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971800" y="3276600"/>
              <a:ext cx="1409700" cy="15367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 bwMode="auto">
            <a:xfrm>
              <a:off x="2895600" y="2743200"/>
              <a:ext cx="1524000" cy="21336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6096000" y="2362200"/>
            <a:ext cx="1377300" cy="1600200"/>
            <a:chOff x="6096000" y="2362200"/>
            <a:chExt cx="1377300" cy="1600200"/>
          </a:xfrm>
        </p:grpSpPr>
        <p:sp>
          <p:nvSpPr>
            <p:cNvPr id="10" name="TextBox 9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Banner ad process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>
          <a:xfrm>
            <a:off x="1219200" y="1676400"/>
            <a:ext cx="4040187" cy="4114800"/>
          </a:xfrm>
        </p:spPr>
        <p:txBody>
          <a:bodyPr/>
          <a:lstStyle/>
          <a:p>
            <a:r>
              <a:rPr lang="en-US" sz="2000" dirty="0" smtClean="0"/>
              <a:t>Advertiser “purchases inventory”</a:t>
            </a:r>
          </a:p>
          <a:p>
            <a:pPr lvl="1"/>
            <a:r>
              <a:rPr lang="en-US" sz="1800" dirty="0" smtClean="0"/>
              <a:t>directly from the publisher</a:t>
            </a:r>
          </a:p>
          <a:p>
            <a:pPr lvl="1"/>
            <a:r>
              <a:rPr lang="en-US" sz="1800" dirty="0" smtClean="0"/>
              <a:t>from an ad exchange</a:t>
            </a:r>
          </a:p>
          <a:p>
            <a:pPr lvl="2"/>
            <a:r>
              <a:rPr lang="en-US" sz="1500" dirty="0" smtClean="0"/>
              <a:t>to avoid the headache, publishers often sell inventory to an exchange</a:t>
            </a:r>
          </a:p>
          <a:p>
            <a:r>
              <a:rPr lang="en-US" sz="2000" dirty="0" smtClean="0"/>
              <a:t>Specifies a price in CPM</a:t>
            </a:r>
          </a:p>
          <a:p>
            <a:pPr lvl="1"/>
            <a:r>
              <a:rPr lang="en-US" sz="1400" dirty="0" smtClean="0"/>
              <a:t>cost per 1000 impressions</a:t>
            </a:r>
          </a:p>
          <a:p>
            <a:r>
              <a:rPr lang="en-US" sz="1800" dirty="0" smtClean="0"/>
              <a:t>Specify max impressions</a:t>
            </a:r>
          </a:p>
          <a:p>
            <a:pPr lvl="1"/>
            <a:endParaRPr lang="en-US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676400" y="5410200"/>
            <a:ext cx="2819400" cy="1066800"/>
            <a:chOff x="1143000" y="1981200"/>
            <a:chExt cx="2819400" cy="1066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2514600"/>
              <a:ext cx="2743200" cy="41744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52600" y="1981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219200" y="1981200"/>
              <a:ext cx="2743200" cy="1066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943600" y="5257800"/>
            <a:ext cx="2971800" cy="1295400"/>
            <a:chOff x="4572000" y="4114800"/>
            <a:chExt cx="2971800" cy="1295400"/>
          </a:xfrm>
        </p:grpSpPr>
        <p:sp>
          <p:nvSpPr>
            <p:cNvPr id="9" name="TextBox 8"/>
            <p:cNvSpPr txBox="1"/>
            <p:nvPr/>
          </p:nvSpPr>
          <p:spPr>
            <a:xfrm>
              <a:off x="4724400" y="41910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4724400"/>
              <a:ext cx="973922" cy="60325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4800600"/>
              <a:ext cx="1424066" cy="381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4572000" y="4114800"/>
              <a:ext cx="2971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974692" y="2209800"/>
            <a:ext cx="1377300" cy="1600200"/>
            <a:chOff x="6096000" y="2362200"/>
            <a:chExt cx="1377300" cy="1600200"/>
          </a:xfrm>
        </p:grpSpPr>
        <p:sp>
          <p:nvSpPr>
            <p:cNvPr id="14" name="TextBox 13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17" name="Down Arrow 16"/>
          <p:cNvSpPr/>
          <p:nvPr/>
        </p:nvSpPr>
        <p:spPr bwMode="auto">
          <a:xfrm rot="3052037">
            <a:off x="5153282" y="3867418"/>
            <a:ext cx="457200" cy="1596854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8" name="Down Arrow 17"/>
          <p:cNvSpPr/>
          <p:nvPr/>
        </p:nvSpPr>
        <p:spPr bwMode="auto">
          <a:xfrm rot="21428497">
            <a:off x="6577615" y="4027816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9" name="Down Arrow 18"/>
          <p:cNvSpPr/>
          <p:nvPr/>
        </p:nvSpPr>
        <p:spPr bwMode="auto">
          <a:xfrm rot="16200000">
            <a:off x="4991100" y="5393363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Banner ad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296987"/>
          </a:xfrm>
        </p:spPr>
        <p:txBody>
          <a:bodyPr/>
          <a:lstStyle/>
          <a:p>
            <a:r>
              <a:rPr lang="en-US" dirty="0" smtClean="0"/>
              <a:t>Advertiser uploads banners to banner server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828800" y="4038600"/>
            <a:ext cx="1377300" cy="1600200"/>
            <a:chOff x="6096000" y="2362200"/>
            <a:chExt cx="1377300" cy="1600200"/>
          </a:xfrm>
        </p:grpSpPr>
        <p:sp>
          <p:nvSpPr>
            <p:cNvPr id="5" name="TextBox 4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38800" y="3733800"/>
            <a:ext cx="1524000" cy="2133600"/>
            <a:chOff x="2895600" y="2743200"/>
            <a:chExt cx="1524000" cy="2133600"/>
          </a:xfrm>
        </p:grpSpPr>
        <p:sp>
          <p:nvSpPr>
            <p:cNvPr id="11" name="TextBox 10"/>
            <p:cNvSpPr txBox="1"/>
            <p:nvPr/>
          </p:nvSpPr>
          <p:spPr>
            <a:xfrm>
              <a:off x="2971800" y="274320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server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71800" y="3276600"/>
              <a:ext cx="1409700" cy="15367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 bwMode="auto">
            <a:xfrm>
              <a:off x="2895600" y="2743200"/>
              <a:ext cx="1524000" cy="21336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14" name="Down Arrow 13"/>
          <p:cNvSpPr/>
          <p:nvPr/>
        </p:nvSpPr>
        <p:spPr bwMode="auto">
          <a:xfrm rot="16200000">
            <a:off x="4152900" y="4229100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Banner ad process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295400" y="2057400"/>
            <a:ext cx="1143000" cy="1447800"/>
            <a:chOff x="1524000" y="2209800"/>
            <a:chExt cx="1143000" cy="1447800"/>
          </a:xfrm>
        </p:grpSpPr>
        <p:sp>
          <p:nvSpPr>
            <p:cNvPr id="5" name="TextBox 4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29200" y="2209800"/>
            <a:ext cx="2819400" cy="1066800"/>
            <a:chOff x="1143000" y="1981200"/>
            <a:chExt cx="2819400" cy="10668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3000" y="2514600"/>
              <a:ext cx="2743200" cy="417443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1752600" y="1981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1219200" y="1981200"/>
              <a:ext cx="2743200" cy="1066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12" name="Down Arrow 11"/>
          <p:cNvSpPr/>
          <p:nvPr/>
        </p:nvSpPr>
        <p:spPr bwMode="auto">
          <a:xfrm rot="16200000">
            <a:off x="3467100" y="2171700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905000" y="4038600"/>
            <a:ext cx="3200400" cy="2438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114800"/>
            <a:ext cx="2743200" cy="417443"/>
          </a:xfrm>
          <a:prstGeom prst="rect">
            <a:avLst/>
          </a:prstGeom>
        </p:spPr>
      </p:pic>
      <p:cxnSp>
        <p:nvCxnSpPr>
          <p:cNvPr id="16" name="Straight Connector 15"/>
          <p:cNvCxnSpPr/>
          <p:nvPr/>
        </p:nvCxnSpPr>
        <p:spPr bwMode="auto">
          <a:xfrm>
            <a:off x="2133600" y="50292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>
            <a:off x="2133600" y="51816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2133600" y="53340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2133600" y="54864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>
            <a:off x="2133600" y="56388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2133600" y="5791200"/>
            <a:ext cx="2667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>
            <a:off x="2133600" y="5943600"/>
            <a:ext cx="2667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>
            <a:off x="2133600" y="6094412"/>
            <a:ext cx="2667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V="1">
            <a:off x="2133600" y="6248400"/>
            <a:ext cx="2667000" cy="103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Rectangle 29"/>
          <p:cNvSpPr/>
          <p:nvPr/>
        </p:nvSpPr>
        <p:spPr bwMode="auto">
          <a:xfrm>
            <a:off x="2133600" y="4572000"/>
            <a:ext cx="2819400" cy="3048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4191000" y="5029200"/>
            <a:ext cx="762000" cy="6096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34000" y="4038600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User visits a page with places for ads</a:t>
            </a:r>
          </a:p>
          <a:p>
            <a:pPr>
              <a:buFontTx/>
              <a:buChar char="-"/>
            </a:pPr>
            <a:r>
              <a:rPr lang="en-US" dirty="0" smtClean="0"/>
              <a:t> Need to decide which ads to show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Banner ad process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066800" y="1981200"/>
            <a:ext cx="2819400" cy="1066800"/>
            <a:chOff x="1143000" y="1981200"/>
            <a:chExt cx="2819400" cy="10668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3000" y="2514600"/>
              <a:ext cx="2743200" cy="417443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52600" y="1981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219200" y="1981200"/>
              <a:ext cx="2743200" cy="1066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562600" y="1905000"/>
            <a:ext cx="2971800" cy="1295400"/>
            <a:chOff x="4572000" y="4114800"/>
            <a:chExt cx="2971800" cy="1295400"/>
          </a:xfrm>
        </p:grpSpPr>
        <p:sp>
          <p:nvSpPr>
            <p:cNvPr id="9" name="TextBox 8"/>
            <p:cNvSpPr txBox="1"/>
            <p:nvPr/>
          </p:nvSpPr>
          <p:spPr>
            <a:xfrm>
              <a:off x="4724400" y="41910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0" y="4724400"/>
              <a:ext cx="973922" cy="60325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7400" y="4800600"/>
              <a:ext cx="1424066" cy="3810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4572000" y="4114800"/>
              <a:ext cx="2971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13" name="Down Arrow 12"/>
          <p:cNvSpPr/>
          <p:nvPr/>
        </p:nvSpPr>
        <p:spPr bwMode="auto">
          <a:xfrm rot="16200000">
            <a:off x="4533900" y="1943100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4" name="Down Arrow 13"/>
          <p:cNvSpPr/>
          <p:nvPr/>
        </p:nvSpPr>
        <p:spPr bwMode="auto">
          <a:xfrm>
            <a:off x="6629400" y="3429000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6248400" y="4572000"/>
            <a:ext cx="1524000" cy="2133600"/>
            <a:chOff x="2895600" y="2743200"/>
            <a:chExt cx="1524000" cy="2133600"/>
          </a:xfrm>
        </p:grpSpPr>
        <p:sp>
          <p:nvSpPr>
            <p:cNvPr id="17" name="TextBox 16"/>
            <p:cNvSpPr txBox="1"/>
            <p:nvPr/>
          </p:nvSpPr>
          <p:spPr>
            <a:xfrm>
              <a:off x="2971800" y="274320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server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71800" y="3276600"/>
              <a:ext cx="1409700" cy="153670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 bwMode="auto">
            <a:xfrm>
              <a:off x="2895600" y="2743200"/>
              <a:ext cx="1524000" cy="21336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20" name="Down Arrow 19"/>
          <p:cNvSpPr/>
          <p:nvPr/>
        </p:nvSpPr>
        <p:spPr bwMode="auto">
          <a:xfrm rot="5400000">
            <a:off x="5219700" y="4991100"/>
            <a:ext cx="457200" cy="9906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1447800" y="4114800"/>
            <a:ext cx="3200400" cy="2438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4191000"/>
            <a:ext cx="2743200" cy="417443"/>
          </a:xfrm>
          <a:prstGeom prst="rect">
            <a:avLst/>
          </a:prstGeom>
        </p:spPr>
      </p:pic>
      <p:cxnSp>
        <p:nvCxnSpPr>
          <p:cNvPr id="23" name="Straight Connector 22"/>
          <p:cNvCxnSpPr/>
          <p:nvPr/>
        </p:nvCxnSpPr>
        <p:spPr bwMode="auto">
          <a:xfrm>
            <a:off x="1676400" y="51054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1676400" y="52578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1676400" y="54102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>
            <a:off x="1676400" y="55626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>
            <a:off x="1676400" y="5715000"/>
            <a:ext cx="1905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1676400" y="5867400"/>
            <a:ext cx="2667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>
            <a:off x="1676400" y="6019800"/>
            <a:ext cx="2667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>
            <a:off x="1676400" y="6170612"/>
            <a:ext cx="2667000" cy="15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V="1">
            <a:off x="1676400" y="6324600"/>
            <a:ext cx="2667000" cy="1039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2" name="Rectangle 31"/>
          <p:cNvSpPr/>
          <p:nvPr/>
        </p:nvSpPr>
        <p:spPr bwMode="auto">
          <a:xfrm>
            <a:off x="1676400" y="4648200"/>
            <a:ext cx="2819400" cy="304800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3733800" y="5105400"/>
            <a:ext cx="762000" cy="609600"/>
          </a:xfrm>
          <a:prstGeom prst="rect">
            <a:avLst/>
          </a:prstGeom>
          <a:solidFill>
            <a:srgbClr val="0000FF"/>
          </a:solidFill>
          <a:ln w="381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problems/inefficiencies with this process?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676400"/>
            <a:ext cx="7543800" cy="4114800"/>
          </a:xfrm>
        </p:spPr>
        <p:txBody>
          <a:bodyPr/>
          <a:lstStyle/>
          <a:p>
            <a:r>
              <a:rPr lang="en-US" sz="2400" dirty="0" smtClean="0"/>
              <a:t>Pricing</a:t>
            </a:r>
          </a:p>
          <a:p>
            <a:pPr lvl="1"/>
            <a:r>
              <a:rPr lang="en-US" sz="2000" dirty="0" smtClean="0"/>
              <a:t>Fairly static: difficult to change price regularly</a:t>
            </a:r>
          </a:p>
          <a:p>
            <a:pPr lvl="1"/>
            <a:r>
              <a:rPr lang="en-US" sz="2000" dirty="0" smtClean="0"/>
              <a:t>variable pricing based on user, etc</a:t>
            </a:r>
          </a:p>
          <a:p>
            <a:pPr lvl="1"/>
            <a:r>
              <a:rPr lang="en-US" sz="2000" dirty="0" err="1" smtClean="0"/>
              <a:t>cpm</a:t>
            </a:r>
            <a:r>
              <a:rPr lang="en-US" sz="2000" dirty="0" smtClean="0"/>
              <a:t> pricing doesn’t take into account clicks, revenue, etc.</a:t>
            </a:r>
          </a:p>
          <a:p>
            <a:r>
              <a:rPr lang="en-US" sz="2400" dirty="0" smtClean="0"/>
              <a:t>User targeting</a:t>
            </a:r>
          </a:p>
          <a:p>
            <a:pPr lvl="1"/>
            <a:r>
              <a:rPr lang="en-US" sz="2000" dirty="0" smtClean="0"/>
              <a:t>We’re only targeting users based on the site/page visited</a:t>
            </a:r>
          </a:p>
          <a:p>
            <a:pPr lvl="1"/>
            <a:r>
              <a:rPr lang="en-US" sz="2000" dirty="0" smtClean="0"/>
              <a:t>What about a user that visits the same page everyday (e.g. </a:t>
            </a:r>
            <a:r>
              <a:rPr lang="en-US" sz="2000" dirty="0" err="1" smtClean="0"/>
              <a:t>nytimes</a:t>
            </a:r>
            <a:r>
              <a:rPr lang="en-US" sz="2000" dirty="0" smtClean="0"/>
              <a:t>)?</a:t>
            </a:r>
          </a:p>
          <a:p>
            <a:r>
              <a:rPr lang="en-US" sz="2400" dirty="0" smtClean="0"/>
              <a:t>Banner creation is fairly static</a:t>
            </a:r>
          </a:p>
          <a:p>
            <a:pPr lvl="1"/>
            <a:r>
              <a:rPr lang="en-US" sz="2000" dirty="0" smtClean="0"/>
              <a:t>situation specific banners</a:t>
            </a:r>
          </a:p>
          <a:p>
            <a:pPr lvl="1"/>
            <a:endParaRPr lang="en-US" sz="20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01625"/>
            <a:ext cx="7313612" cy="1143000"/>
          </a:xfrm>
        </p:spPr>
        <p:txBody>
          <a:bodyPr/>
          <a:lstStyle/>
          <a:p>
            <a:r>
              <a:rPr lang="en-US" dirty="0" smtClean="0"/>
              <a:t>Current trends: user targeting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5588"/>
            <a:ext cx="7313612" cy="4265612"/>
          </a:xfrm>
        </p:spPr>
        <p:txBody>
          <a:bodyPr/>
          <a:lstStyle/>
          <a:p>
            <a:r>
              <a:rPr lang="en-US" sz="2000" dirty="0" smtClean="0"/>
              <a:t>What information might we know about a user?</a:t>
            </a:r>
            <a:endParaRPr lang="en-US" sz="1800" dirty="0" smtClean="0"/>
          </a:p>
          <a:p>
            <a:pPr lvl="1"/>
            <a:r>
              <a:rPr lang="en-US" sz="1800" dirty="0" smtClean="0"/>
              <a:t>many of the sites a user has visited</a:t>
            </a:r>
          </a:p>
          <a:p>
            <a:pPr lvl="2"/>
            <a:r>
              <a:rPr lang="en-US" sz="1800" dirty="0" smtClean="0"/>
              <a:t>cookies</a:t>
            </a:r>
          </a:p>
          <a:p>
            <a:pPr lvl="2"/>
            <a:r>
              <a:rPr lang="en-US" sz="1800" dirty="0" err="1" smtClean="0"/>
              <a:t>everytime</a:t>
            </a:r>
            <a:r>
              <a:rPr lang="en-US" sz="1800" dirty="0" smtClean="0"/>
              <a:t> an ad is shown to a user, the ad is requested and we know which site the user is at</a:t>
            </a:r>
          </a:p>
          <a:p>
            <a:pPr lvl="2"/>
            <a:r>
              <a:rPr lang="en-US" sz="1800" dirty="0" smtClean="0"/>
              <a:t>e.g. </a:t>
            </a:r>
            <a:r>
              <a:rPr lang="en-US" sz="1800" dirty="0" err="1" smtClean="0"/>
              <a:t>doubleclick</a:t>
            </a:r>
            <a:r>
              <a:rPr lang="en-US" sz="1800" dirty="0" smtClean="0"/>
              <a:t> cookie</a:t>
            </a:r>
          </a:p>
          <a:p>
            <a:pPr lvl="1"/>
            <a:r>
              <a:rPr lang="en-US" sz="1800" dirty="0" smtClean="0"/>
              <a:t>Which ads the user has seen</a:t>
            </a:r>
          </a:p>
          <a:p>
            <a:pPr lvl="1"/>
            <a:r>
              <a:rPr lang="en-US" sz="1800" dirty="0" smtClean="0"/>
              <a:t>Which ads the user has clicked on</a:t>
            </a:r>
          </a:p>
          <a:p>
            <a:pPr lvl="1"/>
            <a:r>
              <a:rPr lang="en-US" sz="1800" dirty="0" smtClean="0"/>
              <a:t>Geographic information (via IP)</a:t>
            </a:r>
          </a:p>
          <a:p>
            <a:pPr lvl="1"/>
            <a:r>
              <a:rPr lang="en-US" sz="1800" dirty="0" smtClean="0"/>
              <a:t>Demographic information (age, gender, profession, …)</a:t>
            </a:r>
          </a:p>
          <a:p>
            <a:pPr lvl="2"/>
            <a:r>
              <a:rPr lang="en-US" sz="1500" dirty="0" smtClean="0"/>
              <a:t>Signed in to Yahoo, Hotmail, etc.</a:t>
            </a:r>
          </a:p>
          <a:p>
            <a:pPr lvl="1"/>
            <a:r>
              <a:rPr lang="en-US" sz="1800" dirty="0" smtClean="0"/>
              <a:t>Day of week, time of day, part of the month</a:t>
            </a:r>
          </a:p>
          <a:p>
            <a:pPr lvl="1"/>
            <a:r>
              <a:rPr lang="en-US" sz="1800" dirty="0" smtClean="0"/>
              <a:t>Lots of other information</a:t>
            </a:r>
          </a:p>
          <a:p>
            <a:pPr lvl="2"/>
            <a:r>
              <a:rPr lang="en-US" sz="1500" dirty="0" smtClean="0"/>
              <a:t>How much money they make</a:t>
            </a:r>
          </a:p>
          <a:p>
            <a:pPr lvl="2"/>
            <a:r>
              <a:rPr lang="en-US" sz="1500" dirty="0" smtClean="0"/>
              <a:t>Whether they’ve bought anything recently</a:t>
            </a:r>
          </a:p>
          <a:p>
            <a:pPr lvl="2"/>
            <a:r>
              <a:rPr lang="en-US" sz="1500" dirty="0" smtClean="0"/>
              <a:t>Mortgage payment</a:t>
            </a:r>
          </a:p>
          <a:p>
            <a:pPr lvl="2"/>
            <a:r>
              <a:rPr lang="en-US" sz="1500" dirty="0" smtClean="0"/>
              <a:t>Habits, etc.</a:t>
            </a:r>
          </a:p>
          <a:p>
            <a:pPr lvl="2"/>
            <a:endParaRPr lang="en-US" sz="15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  <a:p>
            <a:pPr lvl="1"/>
            <a:endParaRPr lang="en-US" sz="1800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7696200" y="76200"/>
            <a:ext cx="1143000" cy="1447800"/>
            <a:chOff x="1524000" y="2209800"/>
            <a:chExt cx="1143000" cy="1447800"/>
          </a:xfrm>
        </p:grpSpPr>
        <p:sp>
          <p:nvSpPr>
            <p:cNvPr id="5" name="TextBox 4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targeting: </a:t>
            </a:r>
            <a:r>
              <a:rPr lang="en-US" dirty="0" err="1" smtClean="0"/>
              <a:t>RealAge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1" y="1676400"/>
            <a:ext cx="3886200" cy="4419599"/>
          </a:xfrm>
        </p:spPr>
        <p:txBody>
          <a:bodyPr/>
          <a:lstStyle/>
          <a:p>
            <a:r>
              <a:rPr lang="en-US" sz="2000" dirty="0" smtClean="0"/>
              <a:t>Calculate your “biological age” based on a </a:t>
            </a:r>
            <a:r>
              <a:rPr lang="en-US" sz="2000" dirty="0" err="1" smtClean="0"/>
              <a:t>questionaire</a:t>
            </a:r>
            <a:endParaRPr lang="en-US" sz="2000" dirty="0" smtClean="0"/>
          </a:p>
          <a:p>
            <a:r>
              <a:rPr lang="en-US" sz="2000" dirty="0" smtClean="0"/>
              <a:t>150 questions</a:t>
            </a:r>
          </a:p>
          <a:p>
            <a:r>
              <a:rPr lang="en-US" sz="2000" dirty="0" smtClean="0"/>
              <a:t>27 million people have taken the test</a:t>
            </a:r>
          </a:p>
          <a:p>
            <a:r>
              <a:rPr lang="en-US" sz="2000" dirty="0" smtClean="0"/>
              <a:t>Information is used for marketing purposes</a:t>
            </a: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6800" y="1676400"/>
            <a:ext cx="4056453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targeting: data aggregation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Companies aggregate this data</a:t>
            </a:r>
          </a:p>
          <a:p>
            <a:pPr lvl="1"/>
            <a:r>
              <a:rPr lang="en-US" dirty="0" err="1" smtClean="0"/>
              <a:t>Bluekai</a:t>
            </a:r>
            <a:endParaRPr lang="en-US" dirty="0" smtClean="0"/>
          </a:p>
          <a:p>
            <a:pPr lvl="1"/>
            <a:r>
              <a:rPr lang="en-US" dirty="0" err="1" smtClean="0"/>
              <a:t>Excelate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390900"/>
            <a:ext cx="2971800" cy="331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User targeting: Social networking sites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4038600"/>
            <a:ext cx="7313612" cy="1293813"/>
          </a:xfrm>
        </p:spPr>
        <p:txBody>
          <a:bodyPr/>
          <a:lstStyle/>
          <a:p>
            <a:r>
              <a:rPr lang="en-US" sz="2400" dirty="0" smtClean="0"/>
              <a:t>Sites like </a:t>
            </a:r>
            <a:r>
              <a:rPr lang="en-US" sz="2400" dirty="0" err="1" smtClean="0"/>
              <a:t>myspace</a:t>
            </a:r>
            <a:r>
              <a:rPr lang="en-US" sz="2400" dirty="0" smtClean="0"/>
              <a:t> and </a:t>
            </a:r>
            <a:r>
              <a:rPr lang="en-US" sz="2400" dirty="0" err="1" smtClean="0"/>
              <a:t>facebook</a:t>
            </a:r>
            <a:r>
              <a:rPr lang="en-US" sz="2400" dirty="0" smtClean="0"/>
              <a:t> have lots of information about users, users’ friends, etc </a:t>
            </a:r>
          </a:p>
          <a:p>
            <a:pPr lvl="1"/>
            <a:r>
              <a:rPr lang="en-US" sz="2000" dirty="0" smtClean="0"/>
              <a:t>use content on a user’s page</a:t>
            </a:r>
          </a:p>
          <a:p>
            <a:pPr lvl="1"/>
            <a:r>
              <a:rPr lang="en-US" sz="2000" dirty="0" smtClean="0"/>
              <a:t>use information about a user’s friends, e.g. purchases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438400"/>
            <a:ext cx="2324100" cy="711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1524000"/>
            <a:ext cx="21336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targeting: bottom 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525587"/>
          </a:xfrm>
        </p:spPr>
        <p:txBody>
          <a:bodyPr/>
          <a:lstStyle/>
          <a:p>
            <a:r>
              <a:rPr lang="en-US" sz="2400" dirty="0" smtClean="0"/>
              <a:t>On a per impression basis, we have lots of information about the user the ad will be shown to</a:t>
            </a:r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3962400" y="3352800"/>
            <a:ext cx="1143000" cy="1447800"/>
            <a:chOff x="1524000" y="2209800"/>
            <a:chExt cx="1143000" cy="1447800"/>
          </a:xfrm>
        </p:grpSpPr>
        <p:sp>
          <p:nvSpPr>
            <p:cNvPr id="5" name="TextBox 4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733800" y="4800600"/>
            <a:ext cx="247495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age</a:t>
            </a:r>
          </a:p>
          <a:p>
            <a:r>
              <a:rPr lang="en-US" dirty="0" smtClean="0"/>
              <a:t>gender</a:t>
            </a:r>
          </a:p>
          <a:p>
            <a:r>
              <a:rPr lang="en-US" dirty="0" smtClean="0"/>
              <a:t>location</a:t>
            </a:r>
          </a:p>
          <a:p>
            <a:r>
              <a:rPr lang="en-US" dirty="0" smtClean="0"/>
              <a:t>income</a:t>
            </a:r>
          </a:p>
          <a:p>
            <a:r>
              <a:rPr lang="en-US" dirty="0" smtClean="0"/>
              <a:t>search history</a:t>
            </a:r>
          </a:p>
          <a:p>
            <a:r>
              <a:rPr lang="en-US" dirty="0" smtClean="0"/>
              <a:t>number of ad views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Banner ad 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2820987"/>
          </a:xfrm>
        </p:spPr>
        <p:txBody>
          <a:bodyPr/>
          <a:lstStyle/>
          <a:p>
            <a:r>
              <a:rPr lang="en-US" sz="2800" dirty="0" smtClean="0"/>
              <a:t>Advertising exchange</a:t>
            </a:r>
          </a:p>
          <a:p>
            <a:pPr lvl="1"/>
            <a:r>
              <a:rPr lang="en-US" sz="2400" dirty="0" smtClean="0"/>
              <a:t>Auction-based system for purchasing ads</a:t>
            </a:r>
          </a:p>
          <a:p>
            <a:pPr lvl="1"/>
            <a:r>
              <a:rPr lang="en-US" sz="2400" dirty="0" smtClean="0"/>
              <a:t>Auction happens roughly per impression</a:t>
            </a:r>
          </a:p>
          <a:p>
            <a:pPr lvl="1"/>
            <a:r>
              <a:rPr lang="en-US" sz="2400" dirty="0" smtClean="0"/>
              <a:t>Auction targeting based on user characteristics</a:t>
            </a:r>
          </a:p>
          <a:p>
            <a:pPr lvl="1"/>
            <a:r>
              <a:rPr lang="en-US" sz="2400" dirty="0" smtClean="0"/>
              <a:t>recent trend (last year or two)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5029200"/>
            <a:ext cx="7051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$3 CPM for men, ages 20-25, CA NY FL from 12-5pm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Banner ad exchanges</a:t>
            </a:r>
            <a:endParaRPr lang="en-US" dirty="0"/>
          </a:p>
        </p:txBody>
      </p:sp>
      <p:sp>
        <p:nvSpPr>
          <p:cNvPr id="16" name="Content Placeholder 15"/>
          <p:cNvSpPr>
            <a:spLocks noGrp="1"/>
          </p:cNvSpPr>
          <p:nvPr>
            <p:ph idx="1"/>
          </p:nvPr>
        </p:nvSpPr>
        <p:spPr>
          <a:xfrm>
            <a:off x="1143000" y="1752600"/>
            <a:ext cx="7616825" cy="2668587"/>
          </a:xfrm>
        </p:spPr>
        <p:txBody>
          <a:bodyPr/>
          <a:lstStyle/>
          <a:p>
            <a:r>
              <a:rPr lang="en-US" sz="2400" dirty="0" smtClean="0"/>
              <a:t>Advertiser “uploads” bids to exchange</a:t>
            </a:r>
          </a:p>
          <a:p>
            <a:pPr lvl="1"/>
            <a:r>
              <a:rPr lang="en-US" sz="2000" dirty="0" smtClean="0"/>
              <a:t>via spreadsheet</a:t>
            </a:r>
          </a:p>
          <a:p>
            <a:pPr lvl="1"/>
            <a:r>
              <a:rPr lang="en-US" sz="2000" dirty="0" smtClean="0"/>
              <a:t>or programmatically</a:t>
            </a:r>
          </a:p>
          <a:p>
            <a:pPr lvl="1"/>
            <a:r>
              <a:rPr lang="en-US" sz="2000" dirty="0" smtClean="0"/>
              <a:t>Specify targeting</a:t>
            </a:r>
          </a:p>
          <a:p>
            <a:pPr lvl="1"/>
            <a:r>
              <a:rPr lang="en-US" sz="2000" dirty="0" smtClean="0"/>
              <a:t>Can also set thresholds on user views</a:t>
            </a:r>
            <a:endParaRPr lang="en-US" sz="2400" dirty="0" smtClean="0"/>
          </a:p>
          <a:p>
            <a:r>
              <a:rPr lang="en-US" sz="2400" dirty="0" smtClean="0"/>
              <a:t>Auction is performed by exchange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Downsides?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562600" y="5105400"/>
            <a:ext cx="2971800" cy="1295400"/>
            <a:chOff x="4572000" y="4114800"/>
            <a:chExt cx="2971800" cy="1295400"/>
          </a:xfrm>
        </p:grpSpPr>
        <p:sp>
          <p:nvSpPr>
            <p:cNvPr id="5" name="TextBox 4"/>
            <p:cNvSpPr txBox="1"/>
            <p:nvPr/>
          </p:nvSpPr>
          <p:spPr>
            <a:xfrm>
              <a:off x="4724400" y="41910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4724400"/>
              <a:ext cx="973922" cy="60325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67400" y="4800600"/>
              <a:ext cx="1424066" cy="38100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 bwMode="auto">
            <a:xfrm>
              <a:off x="4572000" y="4114800"/>
              <a:ext cx="2971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14400" y="4953000"/>
            <a:ext cx="1377300" cy="1600200"/>
            <a:chOff x="6096000" y="2362200"/>
            <a:chExt cx="1377300" cy="1600200"/>
          </a:xfrm>
        </p:grpSpPr>
        <p:sp>
          <p:nvSpPr>
            <p:cNvPr id="10" name="TextBox 9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12" name="Rectangle 11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13" name="Right Arrow 12"/>
          <p:cNvSpPr/>
          <p:nvPr/>
        </p:nvSpPr>
        <p:spPr bwMode="auto">
          <a:xfrm>
            <a:off x="2667000" y="5486400"/>
            <a:ext cx="23622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ad exchange: true auction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362200" y="1676400"/>
            <a:ext cx="1143000" cy="1447800"/>
            <a:chOff x="1524000" y="2209800"/>
            <a:chExt cx="1143000" cy="1447800"/>
          </a:xfrm>
        </p:grpSpPr>
        <p:sp>
          <p:nvSpPr>
            <p:cNvPr id="5" name="TextBox 4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65274" y="3657600"/>
            <a:ext cx="171152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age</a:t>
            </a:r>
          </a:p>
          <a:p>
            <a:r>
              <a:rPr lang="en-US" sz="1200" dirty="0" smtClean="0"/>
              <a:t>gender</a:t>
            </a:r>
          </a:p>
          <a:p>
            <a:r>
              <a:rPr lang="en-US" sz="1200" dirty="0" smtClean="0"/>
              <a:t>location</a:t>
            </a:r>
          </a:p>
          <a:p>
            <a:r>
              <a:rPr lang="en-US" sz="1200" dirty="0" smtClean="0"/>
              <a:t>income</a:t>
            </a:r>
          </a:p>
          <a:p>
            <a:r>
              <a:rPr lang="en-US" sz="1200" dirty="0" smtClean="0"/>
              <a:t>search history</a:t>
            </a:r>
          </a:p>
          <a:p>
            <a:r>
              <a:rPr lang="en-US" sz="1200" dirty="0" smtClean="0"/>
              <a:t>number of ad views</a:t>
            </a:r>
          </a:p>
          <a:p>
            <a:r>
              <a:rPr lang="en-US" sz="1200" dirty="0" smtClean="0"/>
              <a:t>…</a:t>
            </a:r>
            <a:endParaRPr lang="en-US" sz="1200" dirty="0"/>
          </a:p>
        </p:txBody>
      </p:sp>
      <p:grpSp>
        <p:nvGrpSpPr>
          <p:cNvPr id="9" name="Group 8"/>
          <p:cNvGrpSpPr/>
          <p:nvPr/>
        </p:nvGrpSpPr>
        <p:grpSpPr>
          <a:xfrm>
            <a:off x="5943600" y="2057400"/>
            <a:ext cx="2819400" cy="1066800"/>
            <a:chOff x="1143000" y="1981200"/>
            <a:chExt cx="2819400" cy="106680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43000" y="2514600"/>
              <a:ext cx="2743200" cy="41744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1752600" y="1981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1219200" y="1981200"/>
              <a:ext cx="2743200" cy="1066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562600" y="4800600"/>
            <a:ext cx="2971800" cy="1295400"/>
            <a:chOff x="4572000" y="4114800"/>
            <a:chExt cx="2971800" cy="1295400"/>
          </a:xfrm>
        </p:grpSpPr>
        <p:sp>
          <p:nvSpPr>
            <p:cNvPr id="14" name="TextBox 13"/>
            <p:cNvSpPr txBox="1"/>
            <p:nvPr/>
          </p:nvSpPr>
          <p:spPr>
            <a:xfrm>
              <a:off x="4724400" y="41910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72000" y="4724400"/>
              <a:ext cx="973922" cy="60325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7400" y="4800600"/>
              <a:ext cx="1424066" cy="381000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 bwMode="auto">
            <a:xfrm>
              <a:off x="4572000" y="4114800"/>
              <a:ext cx="2971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066800" y="4648200"/>
            <a:ext cx="1377300" cy="1600200"/>
            <a:chOff x="6096000" y="2362200"/>
            <a:chExt cx="1377300" cy="1600200"/>
          </a:xfrm>
        </p:grpSpPr>
        <p:sp>
          <p:nvSpPr>
            <p:cNvPr id="20" name="TextBox 19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23" name="Right Arrow 22"/>
          <p:cNvSpPr/>
          <p:nvPr/>
        </p:nvSpPr>
        <p:spPr bwMode="auto">
          <a:xfrm>
            <a:off x="3810000" y="2133600"/>
            <a:ext cx="19050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4" name="Right Arrow 23"/>
          <p:cNvSpPr/>
          <p:nvPr/>
        </p:nvSpPr>
        <p:spPr bwMode="auto">
          <a:xfrm>
            <a:off x="2971800" y="5715000"/>
            <a:ext cx="1905000" cy="381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5" name="Right Arrow 24"/>
          <p:cNvSpPr/>
          <p:nvPr/>
        </p:nvSpPr>
        <p:spPr bwMode="auto">
          <a:xfrm rot="5400000">
            <a:off x="6591300" y="3619500"/>
            <a:ext cx="10668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 rot="10800000">
            <a:off x="2971801" y="4953000"/>
            <a:ext cx="1905000" cy="3810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6600" y="6172200"/>
            <a:ext cx="100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bid($)</a:t>
            </a:r>
            <a:endParaRPr lang="en-US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auction: technical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need to make a decision quickly (on the order of a few hundred ms)</a:t>
            </a:r>
          </a:p>
          <a:p>
            <a:pPr lvl="1"/>
            <a:r>
              <a:rPr lang="en-US" sz="2400" dirty="0" smtClean="0"/>
              <a:t>multiple advertisers</a:t>
            </a:r>
          </a:p>
          <a:p>
            <a:pPr lvl="1"/>
            <a:r>
              <a:rPr lang="en-US" sz="2400" dirty="0" smtClean="0"/>
              <a:t>advertiser must make decision</a:t>
            </a:r>
          </a:p>
          <a:p>
            <a:pPr lvl="1"/>
            <a:r>
              <a:rPr lang="en-US" sz="2400" dirty="0" smtClean="0"/>
              <a:t>network latency</a:t>
            </a:r>
          </a:p>
          <a:p>
            <a:pPr lvl="1"/>
            <a:r>
              <a:rPr lang="en-US" sz="2400" dirty="0" smtClean="0"/>
              <a:t>perform auction</a:t>
            </a:r>
          </a:p>
          <a:p>
            <a:pPr lvl="1"/>
            <a:r>
              <a:rPr lang="en-US" sz="2400" dirty="0" smtClean="0"/>
              <a:t>this happens millions of times a day</a:t>
            </a:r>
          </a:p>
          <a:p>
            <a:pPr lvl="1"/>
            <a:r>
              <a:rPr lang="en-US" sz="2400" dirty="0" smtClean="0"/>
              <a:t>…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auction: some first attempts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76400"/>
            <a:ext cx="7313612" cy="839787"/>
          </a:xfrm>
        </p:spPr>
        <p:txBody>
          <a:bodyPr/>
          <a:lstStyle/>
          <a:p>
            <a:r>
              <a:rPr lang="en-US" sz="2400" dirty="0" err="1" smtClean="0"/>
              <a:t>Doubleclick</a:t>
            </a:r>
            <a:r>
              <a:rPr lang="en-US" sz="2400" dirty="0" smtClean="0"/>
              <a:t> “callback”</a:t>
            </a:r>
          </a:p>
          <a:p>
            <a:pPr lvl="1"/>
            <a:r>
              <a:rPr lang="en-US" sz="2000" dirty="0" smtClean="0"/>
              <a:t>specify a “bidder” based on some targeting specifications</a:t>
            </a:r>
          </a:p>
          <a:p>
            <a:pPr lvl="1"/>
            <a:r>
              <a:rPr lang="en-US" sz="2000" dirty="0" smtClean="0"/>
              <a:t>bidder only bids on impressions that match criterion</a:t>
            </a:r>
            <a:endParaRPr lang="en-US" sz="2000" dirty="0"/>
          </a:p>
        </p:txBody>
      </p:sp>
      <p:grpSp>
        <p:nvGrpSpPr>
          <p:cNvPr id="5" name="Group 4"/>
          <p:cNvGrpSpPr/>
          <p:nvPr/>
        </p:nvGrpSpPr>
        <p:grpSpPr>
          <a:xfrm>
            <a:off x="5943600" y="4648200"/>
            <a:ext cx="2971800" cy="1295400"/>
            <a:chOff x="4572000" y="4114800"/>
            <a:chExt cx="2971800" cy="1295400"/>
          </a:xfrm>
        </p:grpSpPr>
        <p:sp>
          <p:nvSpPr>
            <p:cNvPr id="6" name="TextBox 5"/>
            <p:cNvSpPr txBox="1"/>
            <p:nvPr/>
          </p:nvSpPr>
          <p:spPr>
            <a:xfrm>
              <a:off x="4724400" y="41910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38800" y="4724400"/>
              <a:ext cx="973922" cy="60325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 bwMode="auto">
            <a:xfrm>
              <a:off x="4572000" y="4114800"/>
              <a:ext cx="2971800" cy="1295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04800" y="4343400"/>
            <a:ext cx="1377300" cy="1600200"/>
            <a:chOff x="6096000" y="2362200"/>
            <a:chExt cx="1377300" cy="1600200"/>
          </a:xfrm>
        </p:grpSpPr>
        <p:sp>
          <p:nvSpPr>
            <p:cNvPr id="11" name="TextBox 10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276600" y="6172200"/>
            <a:ext cx="1001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8000"/>
                </a:solidFill>
              </a:rPr>
              <a:t>bid($)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05000" y="4038600"/>
            <a:ext cx="106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bidder1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905000" y="4876800"/>
            <a:ext cx="106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bidder2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905000" y="5867400"/>
            <a:ext cx="106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bidder3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419600" y="4114800"/>
            <a:ext cx="1398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men, 20-25</a:t>
            </a:r>
            <a:endParaRPr lang="en-US" sz="1600" dirty="0"/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2971800" y="4495800"/>
            <a:ext cx="28194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5" name="Straight Arrow Connector 24"/>
          <p:cNvCxnSpPr/>
          <p:nvPr/>
        </p:nvCxnSpPr>
        <p:spPr bwMode="auto">
          <a:xfrm>
            <a:off x="2971800" y="5105400"/>
            <a:ext cx="28194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/>
          <p:nvPr/>
        </p:nvCxnSpPr>
        <p:spPr bwMode="auto">
          <a:xfrm flipV="1">
            <a:off x="3048000" y="5638800"/>
            <a:ext cx="2743200" cy="457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/>
          <p:nvPr/>
        </p:nvCxnSpPr>
        <p:spPr bwMode="auto">
          <a:xfrm rot="10800000" flipV="1">
            <a:off x="3048000" y="5562600"/>
            <a:ext cx="2743200" cy="1524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 bwMode="auto">
          <a:xfrm rot="10800000">
            <a:off x="2971802" y="4953000"/>
            <a:ext cx="2743199" cy="22860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5" name="Straight Arrow Connector 34"/>
          <p:cNvCxnSpPr/>
          <p:nvPr/>
        </p:nvCxnSpPr>
        <p:spPr bwMode="auto">
          <a:xfrm rot="10800000">
            <a:off x="2971802" y="4267202"/>
            <a:ext cx="2743198" cy="53339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7" name="TextBox 36"/>
          <p:cNvSpPr txBox="1"/>
          <p:nvPr/>
        </p:nvSpPr>
        <p:spPr>
          <a:xfrm>
            <a:off x="4419600" y="5833646"/>
            <a:ext cx="13644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women, CA</a:t>
            </a:r>
            <a:endParaRPr lang="en-US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800600" y="5181600"/>
            <a:ext cx="466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NY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True auction: </a:t>
            </a:r>
            <a:r>
              <a:rPr lang="en-US" dirty="0" err="1" smtClean="0"/>
              <a:t>AppNexus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Ex-</a:t>
            </a:r>
            <a:r>
              <a:rPr lang="en-US" dirty="0" err="1" smtClean="0"/>
              <a:t>RightMedia</a:t>
            </a:r>
            <a:r>
              <a:rPr lang="en-US" dirty="0" smtClean="0"/>
              <a:t> folks</a:t>
            </a:r>
          </a:p>
          <a:p>
            <a:r>
              <a:rPr lang="en-US" dirty="0" smtClean="0"/>
              <a:t>Initially, cloud computing</a:t>
            </a:r>
          </a:p>
          <a:p>
            <a:r>
              <a:rPr lang="en-US" dirty="0" smtClean="0"/>
              <a:t>Advertiser runs a bidder server side</a:t>
            </a:r>
          </a:p>
          <a:p>
            <a:pPr lvl="1"/>
            <a:r>
              <a:rPr lang="en-US" dirty="0" smtClean="0"/>
              <a:t>avoid network latency</a:t>
            </a:r>
          </a:p>
          <a:p>
            <a:pPr lvl="1"/>
            <a:r>
              <a:rPr lang="en-US" dirty="0" smtClean="0"/>
              <a:t>auction is self-contained at the exchange</a:t>
            </a:r>
          </a:p>
          <a:p>
            <a:pPr lvl="1"/>
            <a:r>
              <a:rPr lang="en-US" dirty="0" smtClean="0"/>
              <a:t>Requires framework on exchange side for security, speed, etc.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Advertisers don’t care about CPM</a:t>
            </a:r>
          </a:p>
          <a:p>
            <a:pPr lvl="1"/>
            <a:r>
              <a:rPr lang="en-US" sz="2000" dirty="0" smtClean="0"/>
              <a:t>CPC (cost per click)</a:t>
            </a:r>
          </a:p>
          <a:p>
            <a:pPr lvl="1"/>
            <a:r>
              <a:rPr lang="en-US" sz="2000" dirty="0" smtClean="0"/>
              <a:t>CPA (cost per action)</a:t>
            </a:r>
          </a:p>
          <a:p>
            <a:pPr lvl="1"/>
            <a:r>
              <a:rPr lang="en-US" sz="2000" dirty="0" smtClean="0"/>
              <a:t>RPM (revenue per impression)</a:t>
            </a:r>
          </a:p>
          <a:p>
            <a:r>
              <a:rPr lang="en-US" sz="2400" dirty="0" smtClean="0"/>
              <a:t>Some work to move exchanges towards this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Challenge?</a:t>
            </a:r>
            <a:endParaRPr lang="en-US" sz="2400" dirty="0" smtClean="0"/>
          </a:p>
          <a:p>
            <a:pPr lvl="1"/>
            <a:r>
              <a:rPr lang="en-US" sz="2000" dirty="0" smtClean="0"/>
              <a:t>Need to estimate these from data</a:t>
            </a:r>
          </a:p>
          <a:p>
            <a:pPr lvl="1"/>
            <a:r>
              <a:rPr lang="en-US" sz="2000" dirty="0" smtClean="0"/>
              <a:t>Data is very sparse ~1/1000 people click</a:t>
            </a:r>
          </a:p>
          <a:p>
            <a:pPr lvl="1"/>
            <a:r>
              <a:rPr lang="en-US" sz="2000" dirty="0" smtClean="0"/>
              <a:t>Similar order of magnitude purchase (though depends on the space)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Paid search components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295400" y="2057400"/>
            <a:ext cx="1143000" cy="1447800"/>
            <a:chOff x="1524000" y="2209800"/>
            <a:chExt cx="1143000" cy="1447800"/>
          </a:xfrm>
        </p:grpSpPr>
        <p:sp>
          <p:nvSpPr>
            <p:cNvPr id="14" name="TextBox 13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172200" y="2133600"/>
            <a:ext cx="1377300" cy="1600200"/>
            <a:chOff x="6096000" y="2362200"/>
            <a:chExt cx="1377300" cy="1600200"/>
          </a:xfrm>
        </p:grpSpPr>
        <p:sp>
          <p:nvSpPr>
            <p:cNvPr id="22" name="TextBox 21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743200" y="4114800"/>
            <a:ext cx="2971800" cy="2133600"/>
            <a:chOff x="2438400" y="4267200"/>
            <a:chExt cx="2971800" cy="2133600"/>
          </a:xfrm>
        </p:grpSpPr>
        <p:sp>
          <p:nvSpPr>
            <p:cNvPr id="9" name="TextBox 8"/>
            <p:cNvSpPr txBox="1"/>
            <p:nvPr/>
          </p:nvSpPr>
          <p:spPr>
            <a:xfrm>
              <a:off x="2514600" y="42672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438400" y="4267200"/>
              <a:ext cx="2971800" cy="21336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124200" y="4648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124200" y="502920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server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6200" y="5334000"/>
              <a:ext cx="1371600" cy="548640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0800" y="5410200"/>
              <a:ext cx="1200150" cy="5021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4200" y="5943600"/>
              <a:ext cx="1447800" cy="38457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 descr="bounty_yaho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4648200"/>
            <a:ext cx="8210550" cy="933450"/>
          </a:xfrm>
          <a:prstGeom prst="rect">
            <a:avLst/>
          </a:prstGeom>
          <a:noFill/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96987" y="228600"/>
            <a:ext cx="7313613" cy="1143000"/>
          </a:xfrm>
        </p:spPr>
        <p:txBody>
          <a:bodyPr/>
          <a:lstStyle/>
          <a:p>
            <a:r>
              <a:rPr lang="en-US" dirty="0" smtClean="0"/>
              <a:t>Paid search </a:t>
            </a:r>
            <a:r>
              <a:rPr lang="en-US" dirty="0"/>
              <a:t>query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95400" y="2057400"/>
            <a:ext cx="1143000" cy="1447800"/>
            <a:chOff x="1524000" y="2209800"/>
            <a:chExt cx="1143000" cy="1447800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2362200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User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400" y="2819400"/>
              <a:ext cx="723900" cy="6604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 bwMode="auto">
            <a:xfrm>
              <a:off x="1524000" y="2209800"/>
              <a:ext cx="1143000" cy="14478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495800" y="1905000"/>
            <a:ext cx="2971800" cy="2133600"/>
            <a:chOff x="2438400" y="4267200"/>
            <a:chExt cx="2971800" cy="2133600"/>
          </a:xfrm>
        </p:grpSpPr>
        <p:sp>
          <p:nvSpPr>
            <p:cNvPr id="13" name="TextBox 12"/>
            <p:cNvSpPr txBox="1"/>
            <p:nvPr/>
          </p:nvSpPr>
          <p:spPr>
            <a:xfrm>
              <a:off x="2514600" y="42672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438400" y="4267200"/>
              <a:ext cx="2971800" cy="21336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124200" y="4648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124200" y="502920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server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86200" y="5334000"/>
              <a:ext cx="1371600" cy="54864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90800" y="5410200"/>
              <a:ext cx="1200150" cy="50219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4200" y="5943600"/>
              <a:ext cx="1447800" cy="384572"/>
            </a:xfrm>
            <a:prstGeom prst="rect">
              <a:avLst/>
            </a:prstGeom>
          </p:spPr>
        </p:pic>
      </p:grpSp>
      <p:sp>
        <p:nvSpPr>
          <p:cNvPr id="20" name="Right Arrow 19"/>
          <p:cNvSpPr/>
          <p:nvPr/>
        </p:nvSpPr>
        <p:spPr bwMode="auto">
          <a:xfrm>
            <a:off x="2895600" y="2438400"/>
            <a:ext cx="11430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48000" y="2057400"/>
            <a:ext cx="8471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7" name="Picture 5" descr="bounty_search"/>
          <p:cNvPicPr>
            <a:picLocks noChangeAspect="1" noChangeArrowheads="1"/>
          </p:cNvPicPr>
          <p:nvPr/>
        </p:nvPicPr>
        <p:blipFill>
          <a:blip r:embed="rId2"/>
          <a:srcRect r="1563" b="11458"/>
          <a:stretch>
            <a:fillRect/>
          </a:stretch>
        </p:blipFill>
        <p:spPr bwMode="auto">
          <a:xfrm>
            <a:off x="0" y="0"/>
            <a:ext cx="9144000" cy="6169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required of the advertiser?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061100" y="2971800"/>
            <a:ext cx="1377300" cy="1600200"/>
            <a:chOff x="6096000" y="2362200"/>
            <a:chExt cx="1377300" cy="1600200"/>
          </a:xfrm>
        </p:grpSpPr>
        <p:sp>
          <p:nvSpPr>
            <p:cNvPr id="5" name="TextBox 4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05400" y="2743200"/>
            <a:ext cx="2971800" cy="2133600"/>
            <a:chOff x="2438400" y="4267200"/>
            <a:chExt cx="2971800" cy="2133600"/>
          </a:xfrm>
        </p:grpSpPr>
        <p:sp>
          <p:nvSpPr>
            <p:cNvPr id="9" name="TextBox 8"/>
            <p:cNvSpPr txBox="1"/>
            <p:nvPr/>
          </p:nvSpPr>
          <p:spPr>
            <a:xfrm>
              <a:off x="2514600" y="4267200"/>
              <a:ext cx="27575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platform/exchange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438400" y="4267200"/>
              <a:ext cx="2971800" cy="21336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124200" y="4648200"/>
              <a:ext cx="12490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Publisher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24200" y="5029200"/>
              <a:ext cx="13003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 server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6200" y="5334000"/>
              <a:ext cx="1371600" cy="54864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0800" y="5410200"/>
              <a:ext cx="1200150" cy="50219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24200" y="5943600"/>
              <a:ext cx="1447800" cy="384572"/>
            </a:xfrm>
            <a:prstGeom prst="rect">
              <a:avLst/>
            </a:prstGeom>
          </p:spPr>
        </p:pic>
      </p:grpSp>
      <p:sp>
        <p:nvSpPr>
          <p:cNvPr id="16" name="Right Arrow 15"/>
          <p:cNvSpPr/>
          <p:nvPr/>
        </p:nvSpPr>
        <p:spPr bwMode="auto">
          <a:xfrm>
            <a:off x="2819400" y="3505200"/>
            <a:ext cx="1828800" cy="6096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Advertiser</a:t>
            </a:r>
            <a:endParaRPr lang="en-US" dirty="0"/>
          </a:p>
        </p:txBody>
      </p:sp>
      <p:sp>
        <p:nvSpPr>
          <p:cNvPr id="125956" name="Text Box 4"/>
          <p:cNvSpPr txBox="1">
            <a:spLocks noChangeArrowheads="1"/>
          </p:cNvSpPr>
          <p:nvPr/>
        </p:nvSpPr>
        <p:spPr bwMode="auto">
          <a:xfrm>
            <a:off x="838200" y="1981200"/>
            <a:ext cx="243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set of keywords</a:t>
            </a:r>
          </a:p>
        </p:txBody>
      </p:sp>
      <p:sp>
        <p:nvSpPr>
          <p:cNvPr id="125957" name="Text Box 5"/>
          <p:cNvSpPr txBox="1">
            <a:spLocks noChangeArrowheads="1"/>
          </p:cNvSpPr>
          <p:nvPr/>
        </p:nvSpPr>
        <p:spPr bwMode="auto">
          <a:xfrm>
            <a:off x="2438400" y="4937125"/>
            <a:ext cx="1371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ad copy</a:t>
            </a:r>
          </a:p>
        </p:txBody>
      </p:sp>
      <p:sp>
        <p:nvSpPr>
          <p:cNvPr id="125958" name="Text Box 6"/>
          <p:cNvSpPr txBox="1">
            <a:spLocks noChangeArrowheads="1"/>
          </p:cNvSpPr>
          <p:nvPr/>
        </p:nvSpPr>
        <p:spPr bwMode="auto">
          <a:xfrm>
            <a:off x="4876800" y="1736725"/>
            <a:ext cx="114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landing page</a:t>
            </a:r>
          </a:p>
        </p:txBody>
      </p:sp>
      <p:grpSp>
        <p:nvGrpSpPr>
          <p:cNvPr id="125959" name="Group 7"/>
          <p:cNvGrpSpPr>
            <a:grpSpLocks/>
          </p:cNvGrpSpPr>
          <p:nvPr/>
        </p:nvGrpSpPr>
        <p:grpSpPr bwMode="auto">
          <a:xfrm>
            <a:off x="1295400" y="2819400"/>
            <a:ext cx="838200" cy="1295400"/>
            <a:chOff x="4032" y="1440"/>
            <a:chExt cx="528" cy="816"/>
          </a:xfrm>
        </p:grpSpPr>
        <p:sp>
          <p:nvSpPr>
            <p:cNvPr id="125960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1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2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3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4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5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6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967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25968" name="Picture 16" descr="ad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5638800"/>
            <a:ext cx="5448300" cy="552450"/>
          </a:xfrm>
          <a:prstGeom prst="rect">
            <a:avLst/>
          </a:prstGeom>
          <a:noFill/>
        </p:spPr>
      </p:pic>
      <p:pic>
        <p:nvPicPr>
          <p:cNvPr id="125969" name="Picture 17" descr="bounty_l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2667000"/>
            <a:ext cx="2133600" cy="1600200"/>
          </a:xfrm>
          <a:prstGeom prst="rect">
            <a:avLst/>
          </a:prstGeom>
          <a:noFill/>
        </p:spPr>
      </p:pic>
      <p:sp>
        <p:nvSpPr>
          <p:cNvPr id="125970" name="Text Box 18"/>
          <p:cNvSpPr txBox="1">
            <a:spLocks noChangeArrowheads="1"/>
          </p:cNvSpPr>
          <p:nvPr/>
        </p:nvSpPr>
        <p:spPr bwMode="auto">
          <a:xfrm>
            <a:off x="7315200" y="4419600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bids</a:t>
            </a:r>
          </a:p>
        </p:txBody>
      </p:sp>
      <p:sp>
        <p:nvSpPr>
          <p:cNvPr id="125971" name="Text Box 19"/>
          <p:cNvSpPr txBox="1">
            <a:spLocks noChangeArrowheads="1"/>
          </p:cNvSpPr>
          <p:nvPr/>
        </p:nvSpPr>
        <p:spPr bwMode="auto">
          <a:xfrm>
            <a:off x="7239000" y="4648200"/>
            <a:ext cx="7620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8000" b="1">
                <a:solidFill>
                  <a:srgbClr val="00FF00"/>
                </a:solidFill>
              </a:rPr>
              <a:t>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bit more structure than this…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65348" y="3886200"/>
            <a:ext cx="1450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campaign1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33400" y="4875502"/>
            <a:ext cx="128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adgroup1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74556" y="4876800"/>
            <a:ext cx="128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adgroup2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98556" y="4876800"/>
            <a:ext cx="1286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adgroup3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4724400"/>
            <a:ext cx="436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64076" y="3886200"/>
            <a:ext cx="1717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0000FF"/>
                </a:solidFill>
              </a:rPr>
              <a:t>&lt;100K keywords</a:t>
            </a:r>
            <a:endParaRPr lang="en-US" sz="1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648200"/>
            <a:ext cx="1391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0000FF"/>
                </a:solidFill>
              </a:rPr>
              <a:t>&lt;100 keywords</a:t>
            </a:r>
            <a:endParaRPr lang="en-US" sz="12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2667000"/>
            <a:ext cx="2289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millions of keywords</a:t>
            </a:r>
            <a:endParaRPr lang="en-US" sz="1600" dirty="0">
              <a:solidFill>
                <a:srgbClr val="0000FF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581400" y="1752600"/>
            <a:ext cx="1377300" cy="1600200"/>
            <a:chOff x="6096000" y="2362200"/>
            <a:chExt cx="1377300" cy="1600200"/>
          </a:xfrm>
        </p:grpSpPr>
        <p:sp>
          <p:nvSpPr>
            <p:cNvPr id="14" name="TextBox 13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cxnSp>
        <p:nvCxnSpPr>
          <p:cNvPr id="18" name="Straight Connector 17"/>
          <p:cNvCxnSpPr>
            <a:endCxn id="4" idx="0"/>
          </p:cNvCxnSpPr>
          <p:nvPr/>
        </p:nvCxnSpPr>
        <p:spPr bwMode="auto">
          <a:xfrm rot="10800000" flipV="1">
            <a:off x="2890612" y="3429000"/>
            <a:ext cx="1224189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rot="16200000" flipH="1">
            <a:off x="4114800" y="3657600"/>
            <a:ext cx="533400" cy="7619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191000" y="3810000"/>
            <a:ext cx="436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cxnSp>
        <p:nvCxnSpPr>
          <p:cNvPr id="23" name="Straight Connector 22"/>
          <p:cNvCxnSpPr/>
          <p:nvPr/>
        </p:nvCxnSpPr>
        <p:spPr bwMode="auto">
          <a:xfrm rot="10800000" flipV="1">
            <a:off x="1447801" y="4343400"/>
            <a:ext cx="1224189" cy="457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>
            <a:endCxn id="6" idx="0"/>
          </p:cNvCxnSpPr>
          <p:nvPr/>
        </p:nvCxnSpPr>
        <p:spPr bwMode="auto">
          <a:xfrm rot="5400000">
            <a:off x="2668621" y="4492431"/>
            <a:ext cx="533400" cy="2353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>
            <a:endCxn id="7" idx="0"/>
          </p:cNvCxnSpPr>
          <p:nvPr/>
        </p:nvCxnSpPr>
        <p:spPr bwMode="auto">
          <a:xfrm>
            <a:off x="3510190" y="4343400"/>
            <a:ext cx="831462" cy="533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>
            <a:endCxn id="8" idx="0"/>
          </p:cNvCxnSpPr>
          <p:nvPr/>
        </p:nvCxnSpPr>
        <p:spPr bwMode="auto">
          <a:xfrm>
            <a:off x="3662590" y="4191000"/>
            <a:ext cx="2118279" cy="533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0" name="TextBox 29"/>
          <p:cNvSpPr txBox="1"/>
          <p:nvPr/>
        </p:nvSpPr>
        <p:spPr>
          <a:xfrm>
            <a:off x="11980" y="6248400"/>
            <a:ext cx="1311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1431986" y="6248400"/>
            <a:ext cx="1311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keyword2</a:t>
            </a:r>
            <a:endParaRPr lang="en-US" dirty="0"/>
          </a:p>
        </p:txBody>
      </p:sp>
      <p:cxnSp>
        <p:nvCxnSpPr>
          <p:cNvPr id="32" name="Straight Connector 31"/>
          <p:cNvCxnSpPr>
            <a:endCxn id="30" idx="0"/>
          </p:cNvCxnSpPr>
          <p:nvPr/>
        </p:nvCxnSpPr>
        <p:spPr bwMode="auto">
          <a:xfrm rot="5400000">
            <a:off x="375263" y="5626325"/>
            <a:ext cx="914400" cy="32975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rot="16200000" flipH="1">
            <a:off x="1028700" y="5524500"/>
            <a:ext cx="914401" cy="533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>
            <a:off x="1524000" y="5334001"/>
            <a:ext cx="1371600" cy="76200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2819400" y="6096000"/>
            <a:ext cx="4365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Adgroups</a:t>
            </a:r>
            <a:r>
              <a:rPr lang="en-US" dirty="0" smtClean="0"/>
              <a:t> are the key structure</a:t>
            </a:r>
          </a:p>
          <a:p>
            <a:r>
              <a:rPr lang="en-US" dirty="0" err="1" smtClean="0"/>
              <a:t>Adcopy</a:t>
            </a:r>
            <a:r>
              <a:rPr lang="en-US" dirty="0" smtClean="0"/>
              <a:t> and landing pages are associated at the </a:t>
            </a:r>
            <a:r>
              <a:rPr lang="en-US" dirty="0" err="1" smtClean="0"/>
              <a:t>adcopy</a:t>
            </a:r>
            <a:r>
              <a:rPr lang="en-US" dirty="0" smtClean="0"/>
              <a:t> level</a:t>
            </a:r>
          </a:p>
          <a:p>
            <a:r>
              <a:rPr lang="en-US" dirty="0" smtClean="0"/>
              <a:t>Keywords should be tightly themed</a:t>
            </a:r>
          </a:p>
          <a:p>
            <a:pPr lvl="1"/>
            <a:r>
              <a:rPr lang="en-US" dirty="0" smtClean="0"/>
              <a:t>promotes targeting</a:t>
            </a:r>
          </a:p>
          <a:p>
            <a:pPr lvl="1"/>
            <a:r>
              <a:rPr lang="en-US" dirty="0" smtClean="0"/>
              <a:t>makes </a:t>
            </a:r>
            <a:r>
              <a:rPr lang="en-US" dirty="0" err="1" smtClean="0"/>
              <a:t>google</a:t>
            </a:r>
            <a:r>
              <a:rPr lang="en-US" dirty="0" smtClean="0"/>
              <a:t>, yahoo, etc. happy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72FEEE4E-7DD0-D849-A45D-4531E3E4EE36}" type="slidenum">
              <a:rPr lang="en-US"/>
              <a:pPr/>
              <a:t>35</a:t>
            </a:fld>
            <a:endParaRPr lang="en-US"/>
          </a:p>
        </p:txBody>
      </p:sp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276225"/>
            <a:ext cx="8382000" cy="531813"/>
          </a:xfrm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/>
              <a:t>Creating an AdWords Ad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 l="870" t="10396" r="2608" b="17137"/>
          <a:stretch>
            <a:fillRect/>
          </a:stretch>
        </p:blipFill>
        <p:spPr bwMode="auto">
          <a:xfrm>
            <a:off x="304800" y="1143000"/>
            <a:ext cx="8458200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447800" y="1143000"/>
            <a:ext cx="3581400" cy="4572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172200" y="1066800"/>
            <a:ext cx="1828800" cy="2286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scenes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2743200"/>
            <a:ext cx="2757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 platform/exchange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1524000"/>
            <a:ext cx="6096000" cy="5334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31242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Publisher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5052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 server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810000"/>
            <a:ext cx="1371600" cy="5486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886200"/>
            <a:ext cx="1200150" cy="502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19600"/>
            <a:ext cx="1447800" cy="3845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91000" y="3657600"/>
            <a:ext cx="1068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query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2" name="Group 7"/>
          <p:cNvGrpSpPr>
            <a:grpSpLocks/>
          </p:cNvGrpSpPr>
          <p:nvPr/>
        </p:nvGrpSpPr>
        <p:grpSpPr bwMode="auto">
          <a:xfrm>
            <a:off x="2514600" y="1752600"/>
            <a:ext cx="838200" cy="1295400"/>
            <a:chOff x="4032" y="1440"/>
            <a:chExt cx="528" cy="816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86000" y="1447800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838200" y="1600200"/>
            <a:ext cx="1377300" cy="1600200"/>
            <a:chOff x="6096000" y="2362200"/>
            <a:chExt cx="1377300" cy="1600200"/>
          </a:xfrm>
        </p:grpSpPr>
        <p:sp>
          <p:nvSpPr>
            <p:cNvPr id="24" name="TextBox 23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7" name="Group 7"/>
          <p:cNvGrpSpPr>
            <a:grpSpLocks/>
          </p:cNvGrpSpPr>
          <p:nvPr/>
        </p:nvGrpSpPr>
        <p:grpSpPr bwMode="auto">
          <a:xfrm>
            <a:off x="2514600" y="3569732"/>
            <a:ext cx="838200" cy="1295400"/>
            <a:chOff x="4032" y="1440"/>
            <a:chExt cx="528" cy="816"/>
          </a:xfrm>
        </p:grpSpPr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286000" y="3124200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grpSp>
        <p:nvGrpSpPr>
          <p:cNvPr id="37" name="Group 36"/>
          <p:cNvGrpSpPr/>
          <p:nvPr/>
        </p:nvGrpSpPr>
        <p:grpSpPr>
          <a:xfrm>
            <a:off x="838200" y="3352800"/>
            <a:ext cx="1377300" cy="1600200"/>
            <a:chOff x="6096000" y="2362200"/>
            <a:chExt cx="1377300" cy="1600200"/>
          </a:xfrm>
        </p:grpSpPr>
        <p:sp>
          <p:nvSpPr>
            <p:cNvPr id="38" name="TextBox 37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41" name="Group 7"/>
          <p:cNvGrpSpPr>
            <a:grpSpLocks/>
          </p:cNvGrpSpPr>
          <p:nvPr/>
        </p:nvGrpSpPr>
        <p:grpSpPr bwMode="auto">
          <a:xfrm>
            <a:off x="2514600" y="5410200"/>
            <a:ext cx="838200" cy="1295400"/>
            <a:chOff x="4032" y="1440"/>
            <a:chExt cx="528" cy="816"/>
          </a:xfrm>
        </p:grpSpPr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362200" y="5029200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grpSp>
        <p:nvGrpSpPr>
          <p:cNvPr id="51" name="Group 50"/>
          <p:cNvGrpSpPr/>
          <p:nvPr/>
        </p:nvGrpSpPr>
        <p:grpSpPr>
          <a:xfrm>
            <a:off x="990600" y="5181600"/>
            <a:ext cx="1377300" cy="1600200"/>
            <a:chOff x="6096000" y="2362200"/>
            <a:chExt cx="1377300" cy="1600200"/>
          </a:xfrm>
        </p:grpSpPr>
        <p:sp>
          <p:nvSpPr>
            <p:cNvPr id="52" name="TextBox 51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54" name="Rectangle 53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Behind the scenes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6400" y="2743200"/>
            <a:ext cx="2757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 platform/exchange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286000" y="1524000"/>
            <a:ext cx="6096000" cy="53340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0" y="3124200"/>
            <a:ext cx="1249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Publisher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0" y="350520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Ad server</a:t>
            </a:r>
            <a:endParaRPr lang="en-US" dirty="0">
              <a:solidFill>
                <a:srgbClr val="0000FF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810000"/>
            <a:ext cx="1371600" cy="5486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886200"/>
            <a:ext cx="1200150" cy="50219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19600"/>
            <a:ext cx="1447800" cy="3845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191000" y="3657600"/>
            <a:ext cx="1068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query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2514600" y="1752600"/>
            <a:ext cx="838200" cy="1295400"/>
            <a:chOff x="4032" y="1440"/>
            <a:chExt cx="528" cy="816"/>
          </a:xfrm>
        </p:grpSpPr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86000" y="1447800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grpSp>
        <p:nvGrpSpPr>
          <p:cNvPr id="12" name="Group 22"/>
          <p:cNvGrpSpPr/>
          <p:nvPr/>
        </p:nvGrpSpPr>
        <p:grpSpPr>
          <a:xfrm>
            <a:off x="838200" y="1600200"/>
            <a:ext cx="1377300" cy="1600200"/>
            <a:chOff x="6096000" y="2362200"/>
            <a:chExt cx="1377300" cy="1600200"/>
          </a:xfrm>
        </p:grpSpPr>
        <p:sp>
          <p:nvSpPr>
            <p:cNvPr id="24" name="TextBox 23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2" name="Group 7"/>
          <p:cNvGrpSpPr>
            <a:grpSpLocks/>
          </p:cNvGrpSpPr>
          <p:nvPr/>
        </p:nvGrpSpPr>
        <p:grpSpPr bwMode="auto">
          <a:xfrm>
            <a:off x="2514600" y="3569732"/>
            <a:ext cx="838200" cy="1295400"/>
            <a:chOff x="4032" y="1440"/>
            <a:chExt cx="528" cy="816"/>
          </a:xfrm>
        </p:grpSpPr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286000" y="3124200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grpSp>
        <p:nvGrpSpPr>
          <p:cNvPr id="23" name="Group 36"/>
          <p:cNvGrpSpPr/>
          <p:nvPr/>
        </p:nvGrpSpPr>
        <p:grpSpPr>
          <a:xfrm>
            <a:off x="838200" y="3352800"/>
            <a:ext cx="1377300" cy="1600200"/>
            <a:chOff x="6096000" y="2362200"/>
            <a:chExt cx="1377300" cy="1600200"/>
          </a:xfrm>
        </p:grpSpPr>
        <p:sp>
          <p:nvSpPr>
            <p:cNvPr id="38" name="TextBox 37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40" name="Rectangle 39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grpSp>
        <p:nvGrpSpPr>
          <p:cNvPr id="27" name="Group 7"/>
          <p:cNvGrpSpPr>
            <a:grpSpLocks/>
          </p:cNvGrpSpPr>
          <p:nvPr/>
        </p:nvGrpSpPr>
        <p:grpSpPr bwMode="auto">
          <a:xfrm>
            <a:off x="2514600" y="5410200"/>
            <a:ext cx="838200" cy="1295400"/>
            <a:chOff x="4032" y="1440"/>
            <a:chExt cx="528" cy="816"/>
          </a:xfrm>
        </p:grpSpPr>
        <p:sp>
          <p:nvSpPr>
            <p:cNvPr id="42" name="Rectangle 8"/>
            <p:cNvSpPr>
              <a:spLocks noChangeArrowheads="1"/>
            </p:cNvSpPr>
            <p:nvPr/>
          </p:nvSpPr>
          <p:spPr bwMode="auto">
            <a:xfrm>
              <a:off x="4032" y="1440"/>
              <a:ext cx="528" cy="81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9"/>
            <p:cNvSpPr>
              <a:spLocks noChangeShapeType="1"/>
            </p:cNvSpPr>
            <p:nvPr/>
          </p:nvSpPr>
          <p:spPr bwMode="auto">
            <a:xfrm>
              <a:off x="4128" y="153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10"/>
            <p:cNvSpPr>
              <a:spLocks noChangeShapeType="1"/>
            </p:cNvSpPr>
            <p:nvPr/>
          </p:nvSpPr>
          <p:spPr bwMode="auto">
            <a:xfrm>
              <a:off x="4128" y="163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11"/>
            <p:cNvSpPr>
              <a:spLocks noChangeShapeType="1"/>
            </p:cNvSpPr>
            <p:nvPr/>
          </p:nvSpPr>
          <p:spPr bwMode="auto">
            <a:xfrm>
              <a:off x="4128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12"/>
            <p:cNvSpPr>
              <a:spLocks noChangeShapeType="1"/>
            </p:cNvSpPr>
            <p:nvPr/>
          </p:nvSpPr>
          <p:spPr bwMode="auto">
            <a:xfrm>
              <a:off x="4128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13"/>
            <p:cNvSpPr>
              <a:spLocks noChangeShapeType="1"/>
            </p:cNvSpPr>
            <p:nvPr/>
          </p:nvSpPr>
          <p:spPr bwMode="auto">
            <a:xfrm>
              <a:off x="4128" y="1920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14"/>
            <p:cNvSpPr>
              <a:spLocks noChangeShapeType="1"/>
            </p:cNvSpPr>
            <p:nvPr/>
          </p:nvSpPr>
          <p:spPr bwMode="auto">
            <a:xfrm>
              <a:off x="4128" y="2016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15"/>
            <p:cNvSpPr>
              <a:spLocks noChangeShapeType="1"/>
            </p:cNvSpPr>
            <p:nvPr/>
          </p:nvSpPr>
          <p:spPr bwMode="auto">
            <a:xfrm>
              <a:off x="4128" y="21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2362200" y="5029200"/>
            <a:ext cx="1284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keywords</a:t>
            </a:r>
            <a:endParaRPr lang="en-US" dirty="0"/>
          </a:p>
        </p:txBody>
      </p:sp>
      <p:grpSp>
        <p:nvGrpSpPr>
          <p:cNvPr id="37" name="Group 50"/>
          <p:cNvGrpSpPr/>
          <p:nvPr/>
        </p:nvGrpSpPr>
        <p:grpSpPr>
          <a:xfrm>
            <a:off x="990600" y="5181600"/>
            <a:ext cx="1377300" cy="1600200"/>
            <a:chOff x="6096000" y="2362200"/>
            <a:chExt cx="1377300" cy="1600200"/>
          </a:xfrm>
        </p:grpSpPr>
        <p:sp>
          <p:nvSpPr>
            <p:cNvPr id="52" name="TextBox 51"/>
            <p:cNvSpPr txBox="1"/>
            <p:nvPr/>
          </p:nvSpPr>
          <p:spPr>
            <a:xfrm>
              <a:off x="6096000" y="2362200"/>
              <a:ext cx="13773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Advertiser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48400" y="2743200"/>
              <a:ext cx="973521" cy="990600"/>
            </a:xfrm>
            <a:prstGeom prst="rect">
              <a:avLst/>
            </a:prstGeom>
          </p:spPr>
        </p:pic>
        <p:sp>
          <p:nvSpPr>
            <p:cNvPr id="54" name="Rectangle 53"/>
            <p:cNvSpPr/>
            <p:nvPr/>
          </p:nvSpPr>
          <p:spPr bwMode="auto">
            <a:xfrm>
              <a:off x="6096000" y="2362200"/>
              <a:ext cx="1371600" cy="1600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4038600" y="5486400"/>
            <a:ext cx="34613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FF00"/>
                </a:solidFill>
              </a:rPr>
              <a:t>matching problem</a:t>
            </a:r>
            <a:endParaRPr lang="en-US" sz="2800" dirty="0">
              <a:solidFill>
                <a:srgbClr val="00FF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657600" y="3429000"/>
            <a:ext cx="64629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smtClean="0">
                <a:solidFill>
                  <a:srgbClr val="00FF00"/>
                </a:solidFill>
              </a:rPr>
              <a:t>?</a:t>
            </a:r>
            <a:endParaRPr lang="en-US" sz="66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Behind the scenes</a:t>
            </a:r>
            <a:endParaRPr lang="en-US" sz="3200" dirty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57200" y="37338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advertiser </a:t>
            </a:r>
            <a:r>
              <a:rPr lang="en-US" b="1" dirty="0">
                <a:solidFill>
                  <a:srgbClr val="0000CC"/>
                </a:solidFill>
              </a:rPr>
              <a:t>A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04800" y="46482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advertiser </a:t>
            </a:r>
            <a:r>
              <a:rPr lang="en-US" b="1" dirty="0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1000" y="55626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advertiser </a:t>
            </a:r>
            <a:r>
              <a:rPr lang="en-US" b="1" dirty="0">
                <a:solidFill>
                  <a:srgbClr val="CC0099"/>
                </a:solidFill>
              </a:rPr>
              <a:t>C</a:t>
            </a:r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1981200" y="3886200"/>
            <a:ext cx="1600200" cy="152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828800" y="4724400"/>
            <a:ext cx="1752600" cy="76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 flipV="1">
            <a:off x="1981200" y="5334000"/>
            <a:ext cx="16002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2362200" y="5562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bid $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2133600" y="4800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bid $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2133600" y="3962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bid $</a:t>
            </a:r>
          </a:p>
        </p:txBody>
      </p:sp>
      <p:sp>
        <p:nvSpPr>
          <p:cNvPr id="16398" name="Rectangle 14"/>
          <p:cNvSpPr>
            <a:spLocks noChangeArrowheads="1"/>
          </p:cNvSpPr>
          <p:nvPr/>
        </p:nvSpPr>
        <p:spPr bwMode="auto">
          <a:xfrm>
            <a:off x="228600" y="3505200"/>
            <a:ext cx="3352800" cy="2667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914400" y="2590800"/>
            <a:ext cx="3505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For all the matches…</a:t>
            </a:r>
            <a:endParaRPr lang="en-US" sz="2000" dirty="0"/>
          </a:p>
        </p:txBody>
      </p:sp>
      <p:sp>
        <p:nvSpPr>
          <p:cNvPr id="16400" name="Text Box 16"/>
          <p:cNvSpPr txBox="1">
            <a:spLocks noChangeArrowheads="1"/>
          </p:cNvSpPr>
          <p:nvPr/>
        </p:nvSpPr>
        <p:spPr bwMode="auto">
          <a:xfrm>
            <a:off x="4953000" y="1981200"/>
            <a:ext cx="3276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Other data (site content, ad content, account, …)</a:t>
            </a:r>
          </a:p>
        </p:txBody>
      </p:sp>
      <p:sp>
        <p:nvSpPr>
          <p:cNvPr id="16401" name="AutoShape 17"/>
          <p:cNvSpPr>
            <a:spLocks noChangeArrowheads="1"/>
          </p:cNvSpPr>
          <p:nvPr/>
        </p:nvSpPr>
        <p:spPr bwMode="auto">
          <a:xfrm>
            <a:off x="4267200" y="4419600"/>
            <a:ext cx="457200" cy="1219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2" name="AutoShape 18"/>
          <p:cNvSpPr>
            <a:spLocks noChangeArrowheads="1"/>
          </p:cNvSpPr>
          <p:nvPr/>
        </p:nvSpPr>
        <p:spPr bwMode="auto">
          <a:xfrm rot="5400000">
            <a:off x="5867400" y="2971800"/>
            <a:ext cx="457200" cy="1219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3" name="Rectangle 19"/>
          <p:cNvSpPr>
            <a:spLocks noChangeArrowheads="1"/>
          </p:cNvSpPr>
          <p:nvPr/>
        </p:nvSpPr>
        <p:spPr bwMode="auto">
          <a:xfrm>
            <a:off x="5029200" y="4114800"/>
            <a:ext cx="19812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404" name="Text Box 20"/>
          <p:cNvSpPr txBox="1">
            <a:spLocks noChangeArrowheads="1"/>
          </p:cNvSpPr>
          <p:nvPr/>
        </p:nvSpPr>
        <p:spPr bwMode="auto">
          <a:xfrm>
            <a:off x="5334000" y="4419600"/>
            <a:ext cx="1600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Search engine ad ranking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Behind the scenes: keyword auction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57200" y="37338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Web site A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304800" y="46482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Web site B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81000" y="55626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Web site C</a:t>
            </a: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981200" y="3886200"/>
            <a:ext cx="1600200" cy="1524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 flipV="1">
            <a:off x="1828800" y="4724400"/>
            <a:ext cx="1752600" cy="762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 flipV="1">
            <a:off x="1981200" y="5334000"/>
            <a:ext cx="1600200" cy="38100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2362200" y="5562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bid $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2133600" y="48006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bid $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2133600" y="39624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folHlink"/>
                </a:solidFill>
              </a:rPr>
              <a:t>bid $</a:t>
            </a: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228600" y="3505200"/>
            <a:ext cx="3352800" cy="26670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914400" y="2590800"/>
            <a:ext cx="3505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folHlink"/>
                </a:solidFill>
              </a:rPr>
              <a:t>Site bids for keyword: </a:t>
            </a:r>
            <a:br>
              <a:rPr lang="en-US" sz="2000">
                <a:solidFill>
                  <a:schemeClr val="folHlink"/>
                </a:solidFill>
              </a:rPr>
            </a:br>
            <a:r>
              <a:rPr lang="en-US" sz="2000">
                <a:solidFill>
                  <a:schemeClr val="folHlink"/>
                </a:solidFill>
              </a:rPr>
              <a:t>“dog the bounty hunter”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4495800" y="1752600"/>
            <a:ext cx="3276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chemeClr val="folHlink"/>
                </a:solidFill>
              </a:rPr>
              <a:t>Other data (site content, ad content, account, …)</a:t>
            </a:r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>
            <a:off x="3810000" y="4191000"/>
            <a:ext cx="457200" cy="1219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 rot="5400000">
            <a:off x="5410200" y="2743200"/>
            <a:ext cx="457200" cy="1219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4572000" y="3886200"/>
            <a:ext cx="1981200" cy="1752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4876800" y="4191000"/>
            <a:ext cx="1600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Search engine ad ranking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7391400" y="46482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Web site </a:t>
            </a:r>
            <a:r>
              <a:rPr lang="en-US" b="1">
                <a:solidFill>
                  <a:srgbClr val="0000CC"/>
                </a:solidFill>
              </a:rPr>
              <a:t>A</a:t>
            </a:r>
          </a:p>
        </p:txBody>
      </p:sp>
      <p:sp>
        <p:nvSpPr>
          <p:cNvPr id="17428" name="Text Box 20"/>
          <p:cNvSpPr txBox="1">
            <a:spLocks noChangeArrowheads="1"/>
          </p:cNvSpPr>
          <p:nvPr/>
        </p:nvSpPr>
        <p:spPr bwMode="auto">
          <a:xfrm>
            <a:off x="7391400" y="38862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Web site </a:t>
            </a:r>
            <a:r>
              <a:rPr lang="en-US" b="1">
                <a:solidFill>
                  <a:srgbClr val="FF0000"/>
                </a:solidFill>
              </a:rPr>
              <a:t>B</a:t>
            </a:r>
          </a:p>
        </p:txBody>
      </p: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7391400" y="5410200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Web site </a:t>
            </a:r>
            <a:r>
              <a:rPr lang="en-US" b="1">
                <a:solidFill>
                  <a:srgbClr val="CC0099"/>
                </a:solidFill>
              </a:rPr>
              <a:t>C</a:t>
            </a:r>
          </a:p>
        </p:txBody>
      </p:sp>
      <p:sp>
        <p:nvSpPr>
          <p:cNvPr id="17430" name="AutoShape 22"/>
          <p:cNvSpPr>
            <a:spLocks noChangeArrowheads="1"/>
          </p:cNvSpPr>
          <p:nvPr/>
        </p:nvSpPr>
        <p:spPr bwMode="auto">
          <a:xfrm>
            <a:off x="6705600" y="4114800"/>
            <a:ext cx="457200" cy="12192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431" name="Text Box 23"/>
          <p:cNvSpPr txBox="1">
            <a:spLocks noChangeArrowheads="1"/>
          </p:cNvSpPr>
          <p:nvPr/>
        </p:nvSpPr>
        <p:spPr bwMode="auto">
          <a:xfrm>
            <a:off x="7391400" y="2743200"/>
            <a:ext cx="1219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Display ranking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 ad ranking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449387"/>
          </a:xfrm>
        </p:spPr>
        <p:txBody>
          <a:bodyPr/>
          <a:lstStyle/>
          <a:p>
            <a:r>
              <a:rPr lang="en-US" sz="2400" dirty="0" smtClean="0"/>
              <a:t>Bids are CPC (cost per click)</a:t>
            </a:r>
          </a:p>
          <a:p>
            <a:r>
              <a:rPr lang="en-US" sz="2400" dirty="0" smtClean="0"/>
              <a:t>How do you think Google determines ad ranking?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412072" y="3962400"/>
            <a:ext cx="8731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score = CPC  *  CTR  *  “quality score”  *  randomness</a:t>
            </a:r>
            <a:endParaRPr lang="en-US" sz="2400" dirty="0">
              <a:solidFill>
                <a:srgbClr val="0000FF"/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76200" y="4419600"/>
            <a:ext cx="9372600" cy="2101333"/>
            <a:chOff x="76200" y="4419600"/>
            <a:chExt cx="9372600" cy="2101333"/>
          </a:xfrm>
        </p:grpSpPr>
        <p:sp>
          <p:nvSpPr>
            <p:cNvPr id="5" name="TextBox 4"/>
            <p:cNvSpPr txBox="1"/>
            <p:nvPr/>
          </p:nvSpPr>
          <p:spPr>
            <a:xfrm>
              <a:off x="76200" y="4953000"/>
              <a:ext cx="37338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cost/clicks * clicks/impression = cost/impression</a:t>
              </a:r>
              <a:endParaRPr lang="en-US" sz="1600" dirty="0"/>
            </a:p>
          </p:txBody>
        </p:sp>
        <p:sp>
          <p:nvSpPr>
            <p:cNvPr id="6" name="Left Brace 5"/>
            <p:cNvSpPr/>
            <p:nvPr/>
          </p:nvSpPr>
          <p:spPr bwMode="auto">
            <a:xfrm rot="16200000">
              <a:off x="2438400" y="3581400"/>
              <a:ext cx="381000" cy="205740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  <p:sp>
          <p:nvSpPr>
            <p:cNvPr id="7" name="Left Brace 6"/>
            <p:cNvSpPr/>
            <p:nvPr/>
          </p:nvSpPr>
          <p:spPr bwMode="auto">
            <a:xfrm rot="16200000">
              <a:off x="5181600" y="3505201"/>
              <a:ext cx="381000" cy="220980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33800" y="4951273"/>
              <a:ext cx="358140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Is it a good web pages?</a:t>
              </a:r>
            </a:p>
            <a:p>
              <a:r>
                <a:rPr lang="en-US" sz="1600" dirty="0" smtClean="0"/>
                <a:t>Good </a:t>
              </a:r>
              <a:r>
                <a:rPr lang="en-US" sz="1600" dirty="0" err="1" smtClean="0"/>
                <a:t>adcopy</a:t>
              </a:r>
              <a:r>
                <a:rPr lang="en-US" sz="1600" dirty="0" smtClean="0"/>
                <a:t>?</a:t>
              </a:r>
            </a:p>
            <a:p>
              <a:r>
                <a:rPr lang="en-US" sz="1600" dirty="0" err="1" smtClean="0"/>
                <a:t>Adcopy</a:t>
              </a:r>
              <a:r>
                <a:rPr lang="en-US" sz="1600" dirty="0" smtClean="0"/>
                <a:t> related to keyword?</a:t>
              </a:r>
            </a:p>
            <a:p>
              <a:endParaRPr lang="en-US" sz="1600" dirty="0" smtClean="0"/>
            </a:p>
            <a:p>
              <a:r>
                <a:rPr lang="en-US" sz="1600" dirty="0" smtClean="0"/>
                <a:t>Enhances user experience, promoting return users</a:t>
              </a:r>
              <a:endParaRPr lang="en-US" sz="1600" dirty="0"/>
            </a:p>
          </p:txBody>
        </p:sp>
        <p:sp>
          <p:nvSpPr>
            <p:cNvPr id="9" name="Left Brace 8"/>
            <p:cNvSpPr/>
            <p:nvPr/>
          </p:nvSpPr>
          <p:spPr bwMode="auto">
            <a:xfrm rot="16200000">
              <a:off x="7810500" y="3619502"/>
              <a:ext cx="381002" cy="1981198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934200" y="5153561"/>
              <a:ext cx="2514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don’t want people reverse engineering the system</a:t>
              </a:r>
            </a:p>
            <a:p>
              <a:endParaRPr lang="en-US" sz="1600" dirty="0" smtClean="0"/>
            </a:p>
            <a:p>
              <a:r>
                <a:rPr lang="en-US" sz="1600" dirty="0" smtClean="0"/>
                <a:t>data gathering </a:t>
              </a:r>
              <a:endParaRPr lang="en-US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price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144587"/>
          </a:xfrm>
        </p:spPr>
        <p:txBody>
          <a:bodyPr/>
          <a:lstStyle/>
          <a:p>
            <a:r>
              <a:rPr lang="en-US" dirty="0" smtClean="0"/>
              <a:t>Each bidder pays what they bid</a:t>
            </a:r>
          </a:p>
          <a:p>
            <a:r>
              <a:rPr lang="en-US" dirty="0" smtClean="0"/>
              <a:t>Not used by search engines. Why?</a:t>
            </a:r>
          </a:p>
          <a:p>
            <a:r>
              <a:rPr lang="en-US" dirty="0" smtClean="0"/>
              <a:t>Don’t work well for repeat auctions!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505200" y="4495800"/>
            <a:ext cx="4876799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the bids change next time (assuming a blind auction)?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52400" y="4038600"/>
            <a:ext cx="2895600" cy="2133600"/>
            <a:chOff x="152400" y="4038600"/>
            <a:chExt cx="2895600" cy="2133600"/>
          </a:xfrm>
        </p:grpSpPr>
        <p:sp>
          <p:nvSpPr>
            <p:cNvPr id="4" name="TextBox 3"/>
            <p:cNvSpPr txBox="1"/>
            <p:nvPr/>
          </p:nvSpPr>
          <p:spPr>
            <a:xfrm>
              <a:off x="345860" y="4424978"/>
              <a:ext cx="342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57840" y="5802868"/>
              <a:ext cx="3429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41234" y="4507468"/>
              <a:ext cx="47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10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367850" y="5801670"/>
              <a:ext cx="331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52400" y="4049070"/>
              <a:ext cx="9299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Bidder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51175" y="4060738"/>
              <a:ext cx="6968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Bid1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281897" y="4038600"/>
              <a:ext cx="8023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0000FF"/>
                  </a:solidFill>
                </a:rPr>
                <a:t>value</a:t>
              </a:r>
              <a:endParaRPr lang="en-US" dirty="0">
                <a:solidFill>
                  <a:srgbClr val="0000FF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71600" y="4508666"/>
              <a:ext cx="331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9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98216" y="5802868"/>
              <a:ext cx="3314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7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1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price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144587"/>
          </a:xfrm>
        </p:spPr>
        <p:txBody>
          <a:bodyPr/>
          <a:lstStyle/>
          <a:p>
            <a:r>
              <a:rPr lang="en-US" dirty="0" smtClean="0"/>
              <a:t>Each bidder pays what they bid</a:t>
            </a:r>
          </a:p>
          <a:p>
            <a:r>
              <a:rPr lang="en-US" dirty="0" smtClean="0"/>
              <a:t>Not used by search engines. Why?</a:t>
            </a:r>
          </a:p>
          <a:p>
            <a:r>
              <a:rPr lang="en-US" dirty="0" smtClean="0"/>
              <a:t>Don’t work well for repeat auctions!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3308" y="4424978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5288" y="5802868"/>
            <a:ext cx="34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64938" y="4436959"/>
            <a:ext cx="47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801670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4049070"/>
            <a:ext cx="92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Bidder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46375" y="4060738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00600" y="4800600"/>
            <a:ext cx="348598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 is going to want to decrease it’s bid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B increase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2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2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65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19200" y="4038600"/>
            <a:ext cx="80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value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71600" y="4508666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398216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price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144587"/>
          </a:xfrm>
        </p:spPr>
        <p:txBody>
          <a:bodyPr/>
          <a:lstStyle/>
          <a:p>
            <a:r>
              <a:rPr lang="en-US" dirty="0" smtClean="0"/>
              <a:t>Each bidder pays what they bid</a:t>
            </a:r>
          </a:p>
          <a:p>
            <a:r>
              <a:rPr lang="en-US" dirty="0" smtClean="0"/>
              <a:t>Not used by search engines. Why?</a:t>
            </a:r>
          </a:p>
          <a:p>
            <a:r>
              <a:rPr lang="en-US" dirty="0" smtClean="0"/>
              <a:t>Don’t work well for repeat auctions!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64938" y="4436959"/>
            <a:ext cx="47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801670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46375" y="4060738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2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2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65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45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95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08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3308" y="4424978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495288" y="5802868"/>
            <a:ext cx="34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228600" y="4049070"/>
            <a:ext cx="92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Bidder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19200" y="4038600"/>
            <a:ext cx="80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value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71600" y="4508666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1398216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581814" y="4800600"/>
            <a:ext cx="3485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 decrease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B increase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price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144587"/>
          </a:xfrm>
        </p:spPr>
        <p:txBody>
          <a:bodyPr/>
          <a:lstStyle/>
          <a:p>
            <a:r>
              <a:rPr lang="en-US" dirty="0" smtClean="0"/>
              <a:t>Each bidder pays what they bid</a:t>
            </a:r>
          </a:p>
          <a:p>
            <a:r>
              <a:rPr lang="en-US" dirty="0" smtClean="0"/>
              <a:t>Not used by search engines. Why?</a:t>
            </a:r>
          </a:p>
          <a:p>
            <a:r>
              <a:rPr lang="en-US" dirty="0" smtClean="0"/>
              <a:t>Don’t work well for repeat auctions!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64938" y="4436959"/>
            <a:ext cx="47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801670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46375" y="4060738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2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2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65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45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95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08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88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551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3308" y="4424978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95288" y="5802868"/>
            <a:ext cx="34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228600" y="4049070"/>
            <a:ext cx="92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Bidder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19200" y="4038600"/>
            <a:ext cx="80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value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71600" y="4508666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398216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price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144587"/>
          </a:xfrm>
        </p:spPr>
        <p:txBody>
          <a:bodyPr/>
          <a:lstStyle/>
          <a:p>
            <a:r>
              <a:rPr lang="en-US" dirty="0" smtClean="0"/>
              <a:t>Each bidder pays what they bid</a:t>
            </a:r>
          </a:p>
          <a:p>
            <a:r>
              <a:rPr lang="en-US" dirty="0" smtClean="0"/>
              <a:t>Not used by search engines. Why?</a:t>
            </a:r>
          </a:p>
          <a:p>
            <a:r>
              <a:rPr lang="en-US" dirty="0" smtClean="0"/>
              <a:t>Don’t work well for repeat auctions!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064938" y="4436959"/>
            <a:ext cx="47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33600" y="5801670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046375" y="4060738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02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52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65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Bid2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45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495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408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Bid3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88384" y="443815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8800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551575" y="4061936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Bid4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907584" y="4414821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0" y="5779532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70775" y="4038600"/>
            <a:ext cx="696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Bid5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3308" y="4424978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495288" y="5802868"/>
            <a:ext cx="34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28600" y="4049070"/>
            <a:ext cx="92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Bidder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19200" y="4038600"/>
            <a:ext cx="802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value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1600" y="4508666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1398216" y="5802868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price auction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827213"/>
            <a:ext cx="7313612" cy="1144587"/>
          </a:xfrm>
        </p:spPr>
        <p:txBody>
          <a:bodyPr/>
          <a:lstStyle/>
          <a:p>
            <a:r>
              <a:rPr lang="en-US" dirty="0" smtClean="0"/>
              <a:t>Each bidder pays what they bid</a:t>
            </a:r>
          </a:p>
          <a:p>
            <a:r>
              <a:rPr lang="en-US" dirty="0" smtClean="0"/>
              <a:t>Not used by search engines. Why?</a:t>
            </a:r>
          </a:p>
          <a:p>
            <a:r>
              <a:rPr lang="en-US" dirty="0" smtClean="0"/>
              <a:t>Don’t work well for repeat auctions!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" y="3962400"/>
            <a:ext cx="432138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 general, tend to end up with unstable bids in a “</a:t>
            </a:r>
            <a:r>
              <a:rPr lang="en-US" sz="2400" dirty="0" err="1" smtClean="0">
                <a:solidFill>
                  <a:srgbClr val="0000FF"/>
                </a:solidFill>
              </a:rPr>
              <a:t>sawtooth</a:t>
            </a:r>
            <a:r>
              <a:rPr lang="en-US" sz="2400" dirty="0" smtClean="0">
                <a:solidFill>
                  <a:srgbClr val="0000FF"/>
                </a:solidFill>
              </a:rPr>
              <a:t>” pattern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9" name="Freeform 18"/>
          <p:cNvSpPr/>
          <p:nvPr/>
        </p:nvSpPr>
        <p:spPr bwMode="auto">
          <a:xfrm>
            <a:off x="4887982" y="4169616"/>
            <a:ext cx="3282615" cy="1337413"/>
          </a:xfrm>
          <a:custGeom>
            <a:avLst/>
            <a:gdLst>
              <a:gd name="connsiteX0" fmla="*/ 0 w 3282615"/>
              <a:gd name="connsiteY0" fmla="*/ 23963 h 1337413"/>
              <a:gd name="connsiteX1" fmla="*/ 646938 w 3282615"/>
              <a:gd name="connsiteY1" fmla="*/ 958533 h 1337413"/>
              <a:gd name="connsiteX2" fmla="*/ 1018329 w 3282615"/>
              <a:gd name="connsiteY2" fmla="*/ 71890 h 1337413"/>
              <a:gd name="connsiteX3" fmla="*/ 1485563 w 3282615"/>
              <a:gd name="connsiteY3" fmla="*/ 970514 h 1337413"/>
              <a:gd name="connsiteX4" fmla="*/ 1785071 w 3282615"/>
              <a:gd name="connsiteY4" fmla="*/ 23963 h 1337413"/>
              <a:gd name="connsiteX5" fmla="*/ 2264285 w 3282615"/>
              <a:gd name="connsiteY5" fmla="*/ 922588 h 1337413"/>
              <a:gd name="connsiteX6" fmla="*/ 2647656 w 3282615"/>
              <a:gd name="connsiteY6" fmla="*/ 0 h 1337413"/>
              <a:gd name="connsiteX7" fmla="*/ 3282615 w 3282615"/>
              <a:gd name="connsiteY7" fmla="*/ 994477 h 1337413"/>
              <a:gd name="connsiteX8" fmla="*/ 3282615 w 3282615"/>
              <a:gd name="connsiteY8" fmla="*/ 994477 h 133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82615" h="1337413">
                <a:moveTo>
                  <a:pt x="0" y="23963"/>
                </a:moveTo>
                <a:cubicBezTo>
                  <a:pt x="213789" y="336763"/>
                  <a:pt x="646938" y="1337413"/>
                  <a:pt x="646938" y="958533"/>
                </a:cubicBezTo>
                <a:lnTo>
                  <a:pt x="1018329" y="71890"/>
                </a:lnTo>
                <a:lnTo>
                  <a:pt x="1485563" y="970514"/>
                </a:lnTo>
                <a:lnTo>
                  <a:pt x="1785071" y="23963"/>
                </a:lnTo>
                <a:lnTo>
                  <a:pt x="2264285" y="922588"/>
                </a:lnTo>
                <a:lnTo>
                  <a:pt x="2647656" y="0"/>
                </a:lnTo>
                <a:lnTo>
                  <a:pt x="3282615" y="994477"/>
                </a:lnTo>
                <a:lnTo>
                  <a:pt x="3282615" y="994477"/>
                </a:lnTo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76800" y="5486400"/>
            <a:ext cx="3877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en-US" dirty="0" smtClean="0"/>
              <a:t> bid down when you’re winning</a:t>
            </a:r>
          </a:p>
          <a:p>
            <a:pPr>
              <a:buFontTx/>
              <a:buChar char="-"/>
            </a:pPr>
            <a:r>
              <a:rPr lang="en-US" dirty="0" smtClean="0"/>
              <a:t> bid up to get back in first</a:t>
            </a:r>
          </a:p>
          <a:p>
            <a:pPr>
              <a:buFontTx/>
              <a:buChar char="-"/>
            </a:pPr>
            <a:r>
              <a:rPr lang="en-US" dirty="0" smtClean="0"/>
              <a:t> bid back down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Auction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0013" y="1600201"/>
            <a:ext cx="7313612" cy="2133600"/>
          </a:xfrm>
        </p:spPr>
        <p:txBody>
          <a:bodyPr/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nd</a:t>
            </a:r>
            <a:r>
              <a:rPr lang="en-US" sz="2400" dirty="0" smtClean="0"/>
              <a:t> price auction</a:t>
            </a:r>
          </a:p>
          <a:p>
            <a:pPr lvl="1"/>
            <a:r>
              <a:rPr lang="en-US" sz="2000" dirty="0" smtClean="0"/>
              <a:t>Winner pays one penny more than the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place bid</a:t>
            </a:r>
          </a:p>
          <a:p>
            <a:pPr lvl="1"/>
            <a:r>
              <a:rPr lang="en-US" sz="2000" dirty="0" smtClean="0"/>
              <a:t>Slightly complicated by modified scoring</a:t>
            </a:r>
          </a:p>
          <a:p>
            <a:pPr lvl="1"/>
            <a:r>
              <a:rPr lang="en-US" sz="2000" dirty="0" smtClean="0"/>
              <a:t>Avoids </a:t>
            </a:r>
            <a:r>
              <a:rPr lang="en-US" sz="2000" dirty="0" err="1" smtClean="0"/>
              <a:t>sawtooth</a:t>
            </a:r>
            <a:r>
              <a:rPr lang="en-US" sz="2000" dirty="0" smtClean="0"/>
              <a:t> problem, but still not perfect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583207" y="4521780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60590" y="4486617"/>
            <a:ext cx="47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10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3790" y="5172417"/>
            <a:ext cx="34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36790" y="517241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5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93316" y="5955268"/>
            <a:ext cx="34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31140" y="593441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9956" y="4038600"/>
            <a:ext cx="92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Bidder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81556" y="4050268"/>
            <a:ext cx="550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Right Arrow 12"/>
          <p:cNvSpPr/>
          <p:nvPr/>
        </p:nvSpPr>
        <p:spPr bwMode="auto">
          <a:xfrm>
            <a:off x="4205556" y="4648200"/>
            <a:ext cx="762000" cy="1295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09932" y="4521780"/>
            <a:ext cx="34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87315" y="4486617"/>
            <a:ext cx="70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5.01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20515" y="5172417"/>
            <a:ext cx="342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63515" y="5172417"/>
            <a:ext cx="708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1.01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20041" y="5955268"/>
            <a:ext cx="3458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57865" y="5934417"/>
            <a:ext cx="331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36681" y="4038600"/>
            <a:ext cx="929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Bidder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08281" y="4050268"/>
            <a:ext cx="743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Price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CTR with respect to position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981200"/>
            <a:ext cx="5245100" cy="3975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6019800"/>
            <a:ext cx="6965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</a:t>
            </a:r>
            <a:r>
              <a:rPr lang="en-US" sz="2400" dirty="0" smtClean="0">
                <a:solidFill>
                  <a:srgbClr val="FF0000"/>
                </a:solidFill>
              </a:rPr>
              <a:t>ote, these are not </a:t>
            </a:r>
            <a:r>
              <a:rPr lang="en-US" sz="2400" dirty="0" err="1" smtClean="0">
                <a:solidFill>
                  <a:srgbClr val="FF0000"/>
                </a:solidFill>
              </a:rPr>
              <a:t>CTRs</a:t>
            </a:r>
            <a:r>
              <a:rPr lang="en-US" sz="2400" dirty="0" smtClean="0">
                <a:solidFill>
                  <a:srgbClr val="FF0000"/>
                </a:solidFill>
              </a:rPr>
              <a:t>, but relative </a:t>
            </a:r>
            <a:r>
              <a:rPr lang="en-US" sz="2400" dirty="0" err="1" smtClean="0">
                <a:solidFill>
                  <a:srgbClr val="FF0000"/>
                </a:solidFill>
              </a:rPr>
              <a:t>CTRs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86200" y="6553200"/>
            <a:ext cx="5130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http://www.seo-blog.com/serps-position-and-clickthroughs.php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Predicted CTR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438401"/>
            <a:ext cx="7845425" cy="3503612"/>
          </a:xfrm>
        </p:spPr>
        <p:txBody>
          <a:bodyPr/>
          <a:lstStyle/>
          <a:p>
            <a:r>
              <a:rPr lang="en-US" sz="2400" dirty="0" smtClean="0"/>
              <a:t>Any problem with using CTR of a keyword?</a:t>
            </a:r>
          </a:p>
          <a:p>
            <a:pPr lvl="1"/>
            <a:r>
              <a:rPr lang="en-US" sz="2000" dirty="0" err="1" smtClean="0"/>
              <a:t>Zipf’s</a:t>
            </a:r>
            <a:r>
              <a:rPr lang="en-US" sz="2000" dirty="0" smtClean="0"/>
              <a:t> law: most keywords get very little traffic</a:t>
            </a:r>
          </a:p>
          <a:p>
            <a:pPr lvl="1"/>
            <a:r>
              <a:rPr lang="en-US" sz="2000" dirty="0" err="1" smtClean="0"/>
              <a:t>CTRs</a:t>
            </a:r>
            <a:r>
              <a:rPr lang="en-US" sz="2000" dirty="0" smtClean="0"/>
              <a:t> are generally ~1-3%</a:t>
            </a:r>
          </a:p>
          <a:p>
            <a:pPr lvl="1"/>
            <a:r>
              <a:rPr lang="en-US" sz="2000" dirty="0" smtClean="0"/>
              <a:t>Need a lot of impressions to accurately predict CTR</a:t>
            </a:r>
          </a:p>
          <a:p>
            <a:pPr lvl="1"/>
            <a:r>
              <a:rPr lang="en-US" sz="2000" dirty="0" smtClean="0"/>
              <a:t>New advertisers, new </a:t>
            </a:r>
            <a:r>
              <a:rPr lang="en-US" sz="2000" dirty="0" err="1" smtClean="0"/>
              <a:t>adcopy</a:t>
            </a:r>
            <a:r>
              <a:rPr lang="en-US" sz="2000" dirty="0" smtClean="0"/>
              <a:t>, …</a:t>
            </a:r>
          </a:p>
          <a:p>
            <a:r>
              <a:rPr lang="en-US" sz="2400" dirty="0" smtClean="0"/>
              <a:t>Major prediction task</a:t>
            </a:r>
          </a:p>
          <a:p>
            <a:pPr lvl="1"/>
            <a:r>
              <a:rPr lang="en-US" sz="2000" dirty="0" smtClean="0"/>
              <a:t>machine learning</a:t>
            </a:r>
          </a:p>
          <a:p>
            <a:pPr lvl="1"/>
            <a:r>
              <a:rPr lang="en-US" sz="2000" dirty="0" smtClean="0"/>
              <a:t>lots of features</a:t>
            </a:r>
          </a:p>
          <a:p>
            <a:pPr lvl="1"/>
            <a:r>
              <a:rPr lang="en-US" sz="2000" dirty="0" smtClean="0"/>
              <a:t>share data within an advertiser and across advertisers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1828800"/>
            <a:ext cx="7307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score = CPC  *  </a:t>
            </a:r>
            <a:r>
              <a:rPr lang="en-US" sz="2000" dirty="0" smtClean="0">
                <a:solidFill>
                  <a:srgbClr val="FF0000"/>
                </a:solidFill>
              </a:rPr>
              <a:t>CTR</a:t>
            </a:r>
            <a:r>
              <a:rPr lang="en-US" sz="2000" dirty="0" smtClean="0">
                <a:solidFill>
                  <a:srgbClr val="0000FF"/>
                </a:solidFill>
              </a:rPr>
              <a:t>  *  “quality score”  *  randomness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0"/>
            <a:ext cx="8229600" cy="133826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 dirty="0"/>
              <a:t>Factors affecting revenue for search engine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0" y="1747838"/>
            <a:ext cx="2157413" cy="4905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Monetization</a:t>
            </a:r>
            <a:br>
              <a:rPr lang="en-GB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</a:br>
            <a:r>
              <a:rPr lang="en-GB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(RPM) 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066925" y="1706563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Revenue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Queries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066925" y="2582863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Revenue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Clicks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2066925" y="3432175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Revenue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Clicks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057400" y="4432300"/>
            <a:ext cx="18097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i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CPC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047875" y="5260975"/>
            <a:ext cx="1809750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1000"/>
              </a:spcBef>
              <a:buClr>
                <a:srgbClr val="3333C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3333CC"/>
                </a:solidFill>
                <a:latin typeface="Arial" charset="0"/>
                <a:ea typeface="DejaVu Sans" charset="0"/>
                <a:cs typeface="DejaVu Sans" charset="0"/>
              </a:rPr>
              <a:t>Price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3778250" y="2582863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Queries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3778250" y="3432175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Queries w/ Ads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Queries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5497513" y="3432175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Ads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Queries w/ Ads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7267575" y="3432175"/>
            <a:ext cx="1809750" cy="615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Ads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3759200" y="4432300"/>
            <a:ext cx="18097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i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Coverage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5526088" y="4432300"/>
            <a:ext cx="18097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i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Depth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7267575" y="4432300"/>
            <a:ext cx="18097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i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CTR per Ad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4932363" y="5260975"/>
            <a:ext cx="1187450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1000"/>
              </a:spcBef>
              <a:buClr>
                <a:srgbClr val="3333C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3333CC"/>
                </a:solidFill>
                <a:latin typeface="Arial" charset="0"/>
                <a:ea typeface="DejaVu Sans" charset="0"/>
                <a:cs typeface="DejaVu Sans" charset="0"/>
              </a:rPr>
              <a:t>Quantity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7258050" y="5243513"/>
            <a:ext cx="1809750" cy="320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1000"/>
              </a:spcBef>
              <a:buClr>
                <a:srgbClr val="3333C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600" b="1">
                <a:solidFill>
                  <a:srgbClr val="3333CC"/>
                </a:solidFill>
                <a:latin typeface="Arial" charset="0"/>
                <a:ea typeface="DejaVu Sans" charset="0"/>
                <a:cs typeface="DejaVu Sans" charset="0"/>
              </a:rPr>
              <a:t>Quality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1562100" y="1871663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>
            <a:off x="2241550" y="2009775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2241550" y="2867025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>
            <a:off x="3952875" y="2867025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5" name="Line 21"/>
          <p:cNvSpPr>
            <a:spLocks noChangeShapeType="1"/>
          </p:cNvSpPr>
          <p:nvPr/>
        </p:nvSpPr>
        <p:spPr bwMode="auto">
          <a:xfrm>
            <a:off x="3952875" y="3714750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6" name="Line 22"/>
          <p:cNvSpPr>
            <a:spLocks noChangeShapeType="1"/>
          </p:cNvSpPr>
          <p:nvPr/>
        </p:nvSpPr>
        <p:spPr bwMode="auto">
          <a:xfrm>
            <a:off x="5673725" y="3714750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7" name="Line 23"/>
          <p:cNvSpPr>
            <a:spLocks noChangeShapeType="1"/>
          </p:cNvSpPr>
          <p:nvPr/>
        </p:nvSpPr>
        <p:spPr bwMode="auto">
          <a:xfrm>
            <a:off x="7442200" y="3714750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8" name="Text Box 24"/>
          <p:cNvSpPr txBox="1">
            <a:spLocks noChangeArrowheads="1"/>
          </p:cNvSpPr>
          <p:nvPr/>
        </p:nvSpPr>
        <p:spPr bwMode="auto">
          <a:xfrm>
            <a:off x="1562100" y="272415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1562100" y="3576638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26650" name="Text Box 26"/>
          <p:cNvSpPr txBox="1">
            <a:spLocks noChangeArrowheads="1"/>
          </p:cNvSpPr>
          <p:nvPr/>
        </p:nvSpPr>
        <p:spPr bwMode="auto">
          <a:xfrm>
            <a:off x="1562100" y="4430713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26651" name="Freeform 27"/>
          <p:cNvSpPr>
            <a:spLocks noChangeArrowheads="1"/>
          </p:cNvSpPr>
          <p:nvPr/>
        </p:nvSpPr>
        <p:spPr bwMode="auto">
          <a:xfrm>
            <a:off x="4619625" y="4860925"/>
            <a:ext cx="1866900" cy="239713"/>
          </a:xfrm>
          <a:custGeom>
            <a:avLst/>
            <a:gdLst/>
            <a:ahLst/>
            <a:cxnLst>
              <a:cxn ang="0">
                <a:pos x="5186" y="0"/>
              </a:cxn>
              <a:cxn ang="0">
                <a:pos x="4754" y="366"/>
              </a:cxn>
              <a:cxn ang="0">
                <a:pos x="3025" y="366"/>
              </a:cxn>
              <a:cxn ang="0">
                <a:pos x="2593" y="733"/>
              </a:cxn>
              <a:cxn ang="0">
                <a:pos x="2161" y="366"/>
              </a:cxn>
              <a:cxn ang="0">
                <a:pos x="432" y="366"/>
              </a:cxn>
              <a:cxn ang="0">
                <a:pos x="0" y="0"/>
              </a:cxn>
            </a:cxnLst>
            <a:rect l="0" t="0" r="r" b="b"/>
            <a:pathLst>
              <a:path w="5187" h="734">
                <a:moveTo>
                  <a:pt x="5186" y="0"/>
                </a:moveTo>
                <a:cubicBezTo>
                  <a:pt x="5186" y="183"/>
                  <a:pt x="4970" y="366"/>
                  <a:pt x="4754" y="366"/>
                </a:cubicBezTo>
                <a:lnTo>
                  <a:pt x="3025" y="366"/>
                </a:lnTo>
                <a:cubicBezTo>
                  <a:pt x="2809" y="366"/>
                  <a:pt x="2593" y="550"/>
                  <a:pt x="2593" y="733"/>
                </a:cubicBezTo>
                <a:cubicBezTo>
                  <a:pt x="2593" y="550"/>
                  <a:pt x="2377" y="366"/>
                  <a:pt x="2161" y="366"/>
                </a:cubicBezTo>
                <a:lnTo>
                  <a:pt x="432" y="366"/>
                </a:lnTo>
                <a:cubicBezTo>
                  <a:pt x="216" y="366"/>
                  <a:pt x="0" y="183"/>
                  <a:pt x="0" y="0"/>
                </a:cubicBezTo>
              </a:path>
            </a:pathLst>
          </a:custGeom>
          <a:noFill/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2" name="Freeform 28"/>
          <p:cNvSpPr>
            <a:spLocks noChangeArrowheads="1"/>
          </p:cNvSpPr>
          <p:nvPr/>
        </p:nvSpPr>
        <p:spPr bwMode="auto">
          <a:xfrm>
            <a:off x="2293938" y="4914900"/>
            <a:ext cx="1319212" cy="239713"/>
          </a:xfrm>
          <a:custGeom>
            <a:avLst/>
            <a:gdLst/>
            <a:ahLst/>
            <a:cxnLst>
              <a:cxn ang="0">
                <a:pos x="3664" y="0"/>
              </a:cxn>
              <a:cxn ang="0">
                <a:pos x="3359" y="365"/>
              </a:cxn>
              <a:cxn ang="0">
                <a:pos x="2138" y="365"/>
              </a:cxn>
              <a:cxn ang="0">
                <a:pos x="1832" y="732"/>
              </a:cxn>
              <a:cxn ang="0">
                <a:pos x="1527" y="365"/>
              </a:cxn>
              <a:cxn ang="0">
                <a:pos x="306" y="365"/>
              </a:cxn>
              <a:cxn ang="0">
                <a:pos x="0" y="0"/>
              </a:cxn>
            </a:cxnLst>
            <a:rect l="0" t="0" r="r" b="b"/>
            <a:pathLst>
              <a:path w="3665" h="733">
                <a:moveTo>
                  <a:pt x="3664" y="0"/>
                </a:moveTo>
                <a:cubicBezTo>
                  <a:pt x="3664" y="182"/>
                  <a:pt x="3512" y="365"/>
                  <a:pt x="3359" y="365"/>
                </a:cubicBezTo>
                <a:lnTo>
                  <a:pt x="2138" y="365"/>
                </a:lnTo>
                <a:cubicBezTo>
                  <a:pt x="1985" y="365"/>
                  <a:pt x="1832" y="548"/>
                  <a:pt x="1832" y="732"/>
                </a:cubicBezTo>
                <a:cubicBezTo>
                  <a:pt x="1832" y="548"/>
                  <a:pt x="1680" y="365"/>
                  <a:pt x="1527" y="365"/>
                </a:cubicBezTo>
                <a:lnTo>
                  <a:pt x="306" y="365"/>
                </a:lnTo>
                <a:cubicBezTo>
                  <a:pt x="153" y="365"/>
                  <a:pt x="0" y="182"/>
                  <a:pt x="0" y="0"/>
                </a:cubicBezTo>
              </a:path>
            </a:pathLst>
          </a:custGeom>
          <a:noFill/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3" name="Freeform 29"/>
          <p:cNvSpPr>
            <a:spLocks noChangeArrowheads="1"/>
          </p:cNvSpPr>
          <p:nvPr/>
        </p:nvSpPr>
        <p:spPr bwMode="auto">
          <a:xfrm>
            <a:off x="7508875" y="4846638"/>
            <a:ext cx="1317625" cy="238125"/>
          </a:xfrm>
          <a:custGeom>
            <a:avLst/>
            <a:gdLst/>
            <a:ahLst/>
            <a:cxnLst>
              <a:cxn ang="0">
                <a:pos x="3660" y="0"/>
              </a:cxn>
              <a:cxn ang="0">
                <a:pos x="3355" y="365"/>
              </a:cxn>
              <a:cxn ang="0">
                <a:pos x="2135" y="365"/>
              </a:cxn>
              <a:cxn ang="0">
                <a:pos x="1830" y="732"/>
              </a:cxn>
              <a:cxn ang="0">
                <a:pos x="1525" y="365"/>
              </a:cxn>
              <a:cxn ang="0">
                <a:pos x="305" y="365"/>
              </a:cxn>
              <a:cxn ang="0">
                <a:pos x="0" y="0"/>
              </a:cxn>
            </a:cxnLst>
            <a:rect l="0" t="0" r="r" b="b"/>
            <a:pathLst>
              <a:path w="3661" h="733">
                <a:moveTo>
                  <a:pt x="3660" y="0"/>
                </a:moveTo>
                <a:cubicBezTo>
                  <a:pt x="3660" y="182"/>
                  <a:pt x="3508" y="365"/>
                  <a:pt x="3355" y="365"/>
                </a:cubicBezTo>
                <a:lnTo>
                  <a:pt x="2135" y="365"/>
                </a:lnTo>
                <a:cubicBezTo>
                  <a:pt x="1983" y="365"/>
                  <a:pt x="1830" y="548"/>
                  <a:pt x="1830" y="732"/>
                </a:cubicBezTo>
                <a:cubicBezTo>
                  <a:pt x="1830" y="548"/>
                  <a:pt x="1677" y="365"/>
                  <a:pt x="1525" y="365"/>
                </a:cubicBezTo>
                <a:lnTo>
                  <a:pt x="305" y="365"/>
                </a:lnTo>
                <a:cubicBezTo>
                  <a:pt x="152" y="365"/>
                  <a:pt x="0" y="182"/>
                  <a:pt x="0" y="0"/>
                </a:cubicBezTo>
              </a:path>
            </a:pathLst>
          </a:custGeom>
          <a:noFill/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>
            <a:off x="2241550" y="3714750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5" name="Freeform 31"/>
          <p:cNvSpPr>
            <a:spLocks noChangeArrowheads="1"/>
          </p:cNvSpPr>
          <p:nvPr/>
        </p:nvSpPr>
        <p:spPr bwMode="auto">
          <a:xfrm>
            <a:off x="2855913" y="4086225"/>
            <a:ext cx="217487" cy="257175"/>
          </a:xfrm>
          <a:custGeom>
            <a:avLst/>
            <a:gdLst/>
            <a:ahLst/>
            <a:cxnLst>
              <a:cxn ang="0">
                <a:pos x="151" y="0"/>
              </a:cxn>
              <a:cxn ang="0">
                <a:pos x="151" y="592"/>
              </a:cxn>
              <a:cxn ang="0">
                <a:pos x="0" y="592"/>
              </a:cxn>
              <a:cxn ang="0">
                <a:pos x="302" y="789"/>
              </a:cxn>
              <a:cxn ang="0">
                <a:pos x="604" y="592"/>
              </a:cxn>
              <a:cxn ang="0">
                <a:pos x="453" y="592"/>
              </a:cxn>
              <a:cxn ang="0">
                <a:pos x="453" y="0"/>
              </a:cxn>
              <a:cxn ang="0">
                <a:pos x="151" y="0"/>
              </a:cxn>
            </a:cxnLst>
            <a:rect l="0" t="0" r="r" b="b"/>
            <a:pathLst>
              <a:path w="605" h="790">
                <a:moveTo>
                  <a:pt x="151" y="0"/>
                </a:moveTo>
                <a:lnTo>
                  <a:pt x="151" y="592"/>
                </a:lnTo>
                <a:lnTo>
                  <a:pt x="0" y="592"/>
                </a:lnTo>
                <a:lnTo>
                  <a:pt x="302" y="789"/>
                </a:lnTo>
                <a:lnTo>
                  <a:pt x="604" y="592"/>
                </a:lnTo>
                <a:lnTo>
                  <a:pt x="453" y="592"/>
                </a:lnTo>
                <a:lnTo>
                  <a:pt x="453" y="0"/>
                </a:lnTo>
                <a:lnTo>
                  <a:pt x="151" y="0"/>
                </a:lnTo>
              </a:path>
            </a:pathLst>
          </a:custGeom>
          <a:solidFill>
            <a:srgbClr val="C0C0C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6" name="Freeform 32"/>
          <p:cNvSpPr>
            <a:spLocks noChangeArrowheads="1"/>
          </p:cNvSpPr>
          <p:nvPr/>
        </p:nvSpPr>
        <p:spPr bwMode="auto">
          <a:xfrm>
            <a:off x="4564063" y="4060825"/>
            <a:ext cx="217487" cy="257175"/>
          </a:xfrm>
          <a:custGeom>
            <a:avLst/>
            <a:gdLst/>
            <a:ahLst/>
            <a:cxnLst>
              <a:cxn ang="0">
                <a:pos x="151" y="0"/>
              </a:cxn>
              <a:cxn ang="0">
                <a:pos x="151" y="592"/>
              </a:cxn>
              <a:cxn ang="0">
                <a:pos x="0" y="592"/>
              </a:cxn>
              <a:cxn ang="0">
                <a:pos x="302" y="789"/>
              </a:cxn>
              <a:cxn ang="0">
                <a:pos x="604" y="592"/>
              </a:cxn>
              <a:cxn ang="0">
                <a:pos x="453" y="592"/>
              </a:cxn>
              <a:cxn ang="0">
                <a:pos x="453" y="0"/>
              </a:cxn>
              <a:cxn ang="0">
                <a:pos x="151" y="0"/>
              </a:cxn>
            </a:cxnLst>
            <a:rect l="0" t="0" r="r" b="b"/>
            <a:pathLst>
              <a:path w="605" h="790">
                <a:moveTo>
                  <a:pt x="151" y="0"/>
                </a:moveTo>
                <a:lnTo>
                  <a:pt x="151" y="592"/>
                </a:lnTo>
                <a:lnTo>
                  <a:pt x="0" y="592"/>
                </a:lnTo>
                <a:lnTo>
                  <a:pt x="302" y="789"/>
                </a:lnTo>
                <a:lnTo>
                  <a:pt x="604" y="592"/>
                </a:lnTo>
                <a:lnTo>
                  <a:pt x="453" y="592"/>
                </a:lnTo>
                <a:lnTo>
                  <a:pt x="453" y="0"/>
                </a:lnTo>
                <a:lnTo>
                  <a:pt x="151" y="0"/>
                </a:lnTo>
              </a:path>
            </a:pathLst>
          </a:custGeom>
          <a:solidFill>
            <a:srgbClr val="C0C0C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7" name="Freeform 33"/>
          <p:cNvSpPr>
            <a:spLocks noChangeArrowheads="1"/>
          </p:cNvSpPr>
          <p:nvPr/>
        </p:nvSpPr>
        <p:spPr bwMode="auto">
          <a:xfrm>
            <a:off x="6307138" y="4078288"/>
            <a:ext cx="217487" cy="257175"/>
          </a:xfrm>
          <a:custGeom>
            <a:avLst/>
            <a:gdLst/>
            <a:ahLst/>
            <a:cxnLst>
              <a:cxn ang="0">
                <a:pos x="151" y="0"/>
              </a:cxn>
              <a:cxn ang="0">
                <a:pos x="151" y="592"/>
              </a:cxn>
              <a:cxn ang="0">
                <a:pos x="0" y="592"/>
              </a:cxn>
              <a:cxn ang="0">
                <a:pos x="302" y="789"/>
              </a:cxn>
              <a:cxn ang="0">
                <a:pos x="604" y="592"/>
              </a:cxn>
              <a:cxn ang="0">
                <a:pos x="453" y="592"/>
              </a:cxn>
              <a:cxn ang="0">
                <a:pos x="453" y="0"/>
              </a:cxn>
              <a:cxn ang="0">
                <a:pos x="151" y="0"/>
              </a:cxn>
            </a:cxnLst>
            <a:rect l="0" t="0" r="r" b="b"/>
            <a:pathLst>
              <a:path w="605" h="790">
                <a:moveTo>
                  <a:pt x="151" y="0"/>
                </a:moveTo>
                <a:lnTo>
                  <a:pt x="151" y="592"/>
                </a:lnTo>
                <a:lnTo>
                  <a:pt x="0" y="592"/>
                </a:lnTo>
                <a:lnTo>
                  <a:pt x="302" y="789"/>
                </a:lnTo>
                <a:lnTo>
                  <a:pt x="604" y="592"/>
                </a:lnTo>
                <a:lnTo>
                  <a:pt x="453" y="592"/>
                </a:lnTo>
                <a:lnTo>
                  <a:pt x="453" y="0"/>
                </a:lnTo>
                <a:lnTo>
                  <a:pt x="151" y="0"/>
                </a:lnTo>
              </a:path>
            </a:pathLst>
          </a:custGeom>
          <a:solidFill>
            <a:srgbClr val="C0C0C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8" name="Freeform 34"/>
          <p:cNvSpPr>
            <a:spLocks noChangeArrowheads="1"/>
          </p:cNvSpPr>
          <p:nvPr/>
        </p:nvSpPr>
        <p:spPr bwMode="auto">
          <a:xfrm>
            <a:off x="8061325" y="4068763"/>
            <a:ext cx="217488" cy="257175"/>
          </a:xfrm>
          <a:custGeom>
            <a:avLst/>
            <a:gdLst/>
            <a:ahLst/>
            <a:cxnLst>
              <a:cxn ang="0">
                <a:pos x="151" y="0"/>
              </a:cxn>
              <a:cxn ang="0">
                <a:pos x="151" y="592"/>
              </a:cxn>
              <a:cxn ang="0">
                <a:pos x="0" y="592"/>
              </a:cxn>
              <a:cxn ang="0">
                <a:pos x="302" y="789"/>
              </a:cxn>
              <a:cxn ang="0">
                <a:pos x="604" y="592"/>
              </a:cxn>
              <a:cxn ang="0">
                <a:pos x="453" y="592"/>
              </a:cxn>
              <a:cxn ang="0">
                <a:pos x="453" y="0"/>
              </a:cxn>
              <a:cxn ang="0">
                <a:pos x="151" y="0"/>
              </a:cxn>
            </a:cxnLst>
            <a:rect l="0" t="0" r="r" b="b"/>
            <a:pathLst>
              <a:path w="605" h="790">
                <a:moveTo>
                  <a:pt x="151" y="0"/>
                </a:moveTo>
                <a:lnTo>
                  <a:pt x="151" y="592"/>
                </a:lnTo>
                <a:lnTo>
                  <a:pt x="0" y="592"/>
                </a:lnTo>
                <a:lnTo>
                  <a:pt x="302" y="789"/>
                </a:lnTo>
                <a:lnTo>
                  <a:pt x="604" y="592"/>
                </a:lnTo>
                <a:lnTo>
                  <a:pt x="453" y="592"/>
                </a:lnTo>
                <a:lnTo>
                  <a:pt x="453" y="0"/>
                </a:lnTo>
                <a:lnTo>
                  <a:pt x="151" y="0"/>
                </a:lnTo>
              </a:path>
            </a:pathLst>
          </a:custGeom>
          <a:solidFill>
            <a:srgbClr val="C0C0C0"/>
          </a:solidFill>
          <a:ln w="126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9" name="Text Box 35"/>
          <p:cNvSpPr txBox="1">
            <a:spLocks noChangeArrowheads="1"/>
          </p:cNvSpPr>
          <p:nvPr/>
        </p:nvSpPr>
        <p:spPr bwMode="auto">
          <a:xfrm>
            <a:off x="3336925" y="2727325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0" name="Text Box 36"/>
          <p:cNvSpPr txBox="1">
            <a:spLocks noChangeArrowheads="1"/>
          </p:cNvSpPr>
          <p:nvPr/>
        </p:nvSpPr>
        <p:spPr bwMode="auto">
          <a:xfrm>
            <a:off x="3336925" y="3576638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1" name="Text Box 37"/>
          <p:cNvSpPr txBox="1">
            <a:spLocks noChangeArrowheads="1"/>
          </p:cNvSpPr>
          <p:nvPr/>
        </p:nvSpPr>
        <p:spPr bwMode="auto">
          <a:xfrm>
            <a:off x="5056188" y="3576638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2" name="Text Box 38"/>
          <p:cNvSpPr txBox="1">
            <a:spLocks noChangeArrowheads="1"/>
          </p:cNvSpPr>
          <p:nvPr/>
        </p:nvSpPr>
        <p:spPr bwMode="auto">
          <a:xfrm>
            <a:off x="6796088" y="3576638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3" name="Text Box 39"/>
          <p:cNvSpPr txBox="1">
            <a:spLocks noChangeArrowheads="1"/>
          </p:cNvSpPr>
          <p:nvPr/>
        </p:nvSpPr>
        <p:spPr bwMode="auto">
          <a:xfrm>
            <a:off x="3335338" y="4430713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4" name="Text Box 40"/>
          <p:cNvSpPr txBox="1">
            <a:spLocks noChangeArrowheads="1"/>
          </p:cNvSpPr>
          <p:nvPr/>
        </p:nvSpPr>
        <p:spPr bwMode="auto">
          <a:xfrm>
            <a:off x="5057775" y="44323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5" name="Text Box 41"/>
          <p:cNvSpPr txBox="1">
            <a:spLocks noChangeArrowheads="1"/>
          </p:cNvSpPr>
          <p:nvPr/>
        </p:nvSpPr>
        <p:spPr bwMode="auto">
          <a:xfrm>
            <a:off x="6796088" y="44323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 </a:t>
            </a:r>
          </a:p>
        </p:txBody>
      </p:sp>
      <p:sp>
        <p:nvSpPr>
          <p:cNvPr id="26666" name="AutoShape 42"/>
          <p:cNvSpPr>
            <a:spLocks noChangeArrowheads="1"/>
          </p:cNvSpPr>
          <p:nvPr/>
        </p:nvSpPr>
        <p:spPr bwMode="auto">
          <a:xfrm>
            <a:off x="2027238" y="5207000"/>
            <a:ext cx="6985000" cy="409575"/>
          </a:xfrm>
          <a:prstGeom prst="roundRect">
            <a:avLst>
              <a:gd name="adj" fmla="val 352"/>
            </a:avLst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981200" y="6477000"/>
            <a:ext cx="70198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http://people.ischool.berkeley.edu/~hal/Courses/StratTech09/Lectures/Advertising/online-advertising.ppt</a:t>
            </a:r>
            <a:endParaRPr lang="en-US" sz="1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search engine revenue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827213"/>
            <a:ext cx="7848600" cy="4114800"/>
          </a:xfrm>
        </p:spPr>
        <p:txBody>
          <a:bodyPr/>
          <a:lstStyle/>
          <a:p>
            <a:r>
              <a:rPr lang="en-US" sz="2000" dirty="0" smtClean="0"/>
              <a:t>Increase CPC (cost per click)</a:t>
            </a:r>
          </a:p>
          <a:p>
            <a:pPr lvl="1"/>
            <a:r>
              <a:rPr lang="en-US" sz="1800" dirty="0" smtClean="0"/>
              <a:t>Increase conversion rate (i.e. post click performance)</a:t>
            </a:r>
          </a:p>
          <a:p>
            <a:pPr lvl="1"/>
            <a:r>
              <a:rPr lang="en-US" sz="1800" dirty="0" smtClean="0"/>
              <a:t>Increase competition (higher bids)</a:t>
            </a:r>
          </a:p>
          <a:p>
            <a:r>
              <a:rPr lang="en-US" sz="2200" dirty="0" smtClean="0"/>
              <a:t>Increase coverage and depth</a:t>
            </a:r>
          </a:p>
          <a:p>
            <a:pPr lvl="1"/>
            <a:r>
              <a:rPr lang="en-US" sz="1800" dirty="0" smtClean="0"/>
              <a:t>More keywords</a:t>
            </a:r>
          </a:p>
          <a:p>
            <a:pPr lvl="2"/>
            <a:r>
              <a:rPr lang="en-US" sz="1500" dirty="0" smtClean="0"/>
              <a:t>more keywords per advertiser (i.e. keyword tools)</a:t>
            </a:r>
          </a:p>
          <a:p>
            <a:pPr lvl="2"/>
            <a:r>
              <a:rPr lang="en-US" sz="1500" dirty="0" smtClean="0"/>
              <a:t>more advertisers</a:t>
            </a:r>
          </a:p>
          <a:p>
            <a:pPr lvl="1"/>
            <a:r>
              <a:rPr lang="en-US" sz="1800" dirty="0" smtClean="0"/>
              <a:t>More broadly matching keywords to queries</a:t>
            </a:r>
          </a:p>
          <a:p>
            <a:r>
              <a:rPr lang="en-US" sz="2200" dirty="0" smtClean="0"/>
              <a:t>Increase CTR (click through rate)</a:t>
            </a:r>
          </a:p>
          <a:p>
            <a:pPr lvl="1"/>
            <a:r>
              <a:rPr lang="en-US" sz="1800" dirty="0" smtClean="0"/>
              <a:t>Show more relevant ads in higher positions</a:t>
            </a:r>
          </a:p>
          <a:p>
            <a:pPr lvl="1"/>
            <a:r>
              <a:rPr lang="en-US" sz="1800" dirty="0" smtClean="0"/>
              <a:t>Encourage high quality ads</a:t>
            </a:r>
          </a:p>
          <a:p>
            <a:pPr lvl="1"/>
            <a:r>
              <a:rPr lang="en-US" sz="1800" dirty="0" smtClean="0"/>
              <a:t>Precise keyword/query matching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Advertiser margin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752600"/>
            <a:ext cx="3050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margin= revenue - cost</a:t>
            </a:r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203325" y="25908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Revenue</a:t>
            </a:r>
            <a:endParaRPr lang="en-US" sz="1400" b="1" dirty="0" smtClean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Action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914650" y="25908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Actions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Impression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9" name="Line 19"/>
          <p:cNvSpPr>
            <a:spLocks noChangeShapeType="1"/>
          </p:cNvSpPr>
          <p:nvPr/>
        </p:nvSpPr>
        <p:spPr bwMode="auto">
          <a:xfrm>
            <a:off x="1377950" y="28749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3089275" y="28749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698500" y="2732087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12" name="Text Box 35"/>
          <p:cNvSpPr txBox="1">
            <a:spLocks noChangeArrowheads="1"/>
          </p:cNvSpPr>
          <p:nvPr/>
        </p:nvSpPr>
        <p:spPr bwMode="auto">
          <a:xfrm>
            <a:off x="2473325" y="2735262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1190625" y="35052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Revenue</a:t>
            </a:r>
            <a:endParaRPr lang="en-US" sz="1400" b="1" dirty="0" smtClean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Action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2901950" y="35052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Actions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1365250" y="37893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3076575" y="37893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Text Box 24"/>
          <p:cNvSpPr txBox="1">
            <a:spLocks noChangeArrowheads="1"/>
          </p:cNvSpPr>
          <p:nvPr/>
        </p:nvSpPr>
        <p:spPr bwMode="auto">
          <a:xfrm>
            <a:off x="685800" y="3646487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23" name="Text Box 35"/>
          <p:cNvSpPr txBox="1">
            <a:spLocks noChangeArrowheads="1"/>
          </p:cNvSpPr>
          <p:nvPr/>
        </p:nvSpPr>
        <p:spPr bwMode="auto">
          <a:xfrm>
            <a:off x="2460625" y="3649662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4648200" y="35052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Impression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4822825" y="37893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Text Box 35"/>
          <p:cNvSpPr txBox="1">
            <a:spLocks noChangeArrowheads="1"/>
          </p:cNvSpPr>
          <p:nvPr/>
        </p:nvSpPr>
        <p:spPr bwMode="auto">
          <a:xfrm>
            <a:off x="4191000" y="36576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7181850" y="43434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</a:t>
            </a: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ost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</a:t>
            </a: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lick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7356475" y="46275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096000" y="2678668"/>
            <a:ext cx="842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cost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7615977" y="3593068"/>
            <a:ext cx="842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cost</a:t>
            </a:r>
            <a:endParaRPr lang="en-US" dirty="0"/>
          </a:p>
        </p:txBody>
      </p:sp>
      <p:sp>
        <p:nvSpPr>
          <p:cNvPr id="36" name="Text Box 4"/>
          <p:cNvSpPr txBox="1">
            <a:spLocks noChangeArrowheads="1"/>
          </p:cNvSpPr>
          <p:nvPr/>
        </p:nvSpPr>
        <p:spPr bwMode="auto">
          <a:xfrm>
            <a:off x="295275" y="43434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Revenue</a:t>
            </a:r>
            <a:endParaRPr lang="en-US" sz="1400" b="1" dirty="0" smtClean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Action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37" name="Text Box 8"/>
          <p:cNvSpPr txBox="1">
            <a:spLocks noChangeArrowheads="1"/>
          </p:cNvSpPr>
          <p:nvPr/>
        </p:nvSpPr>
        <p:spPr bwMode="auto">
          <a:xfrm>
            <a:off x="2006600" y="43434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Actions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>
            <a:off x="469900" y="46275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20"/>
          <p:cNvSpPr>
            <a:spLocks noChangeShapeType="1"/>
          </p:cNvSpPr>
          <p:nvPr/>
        </p:nvSpPr>
        <p:spPr bwMode="auto">
          <a:xfrm>
            <a:off x="2181225" y="46275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 Box 24"/>
          <p:cNvSpPr txBox="1">
            <a:spLocks noChangeArrowheads="1"/>
          </p:cNvSpPr>
          <p:nvPr/>
        </p:nvSpPr>
        <p:spPr bwMode="auto">
          <a:xfrm>
            <a:off x="-304800" y="4484687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= </a:t>
            </a:r>
          </a:p>
        </p:txBody>
      </p:sp>
      <p:sp>
        <p:nvSpPr>
          <p:cNvPr id="41" name="Text Box 35"/>
          <p:cNvSpPr txBox="1">
            <a:spLocks noChangeArrowheads="1"/>
          </p:cNvSpPr>
          <p:nvPr/>
        </p:nvSpPr>
        <p:spPr bwMode="auto">
          <a:xfrm>
            <a:off x="1565275" y="4487862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42" name="Text Box 8"/>
          <p:cNvSpPr txBox="1">
            <a:spLocks noChangeArrowheads="1"/>
          </p:cNvSpPr>
          <p:nvPr/>
        </p:nvSpPr>
        <p:spPr bwMode="auto">
          <a:xfrm>
            <a:off x="3752850" y="4343400"/>
            <a:ext cx="1809750" cy="62573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Clicks</a:t>
            </a:r>
          </a:p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Impression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43" name="Line 20"/>
          <p:cNvSpPr>
            <a:spLocks noChangeShapeType="1"/>
          </p:cNvSpPr>
          <p:nvPr/>
        </p:nvSpPr>
        <p:spPr bwMode="auto">
          <a:xfrm>
            <a:off x="3927475" y="4627562"/>
            <a:ext cx="1460500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Text Box 35"/>
          <p:cNvSpPr txBox="1">
            <a:spLocks noChangeArrowheads="1"/>
          </p:cNvSpPr>
          <p:nvPr/>
        </p:nvSpPr>
        <p:spPr bwMode="auto">
          <a:xfrm>
            <a:off x="3295650" y="44958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45" name="Text Box 35"/>
          <p:cNvSpPr txBox="1">
            <a:spLocks noChangeArrowheads="1"/>
          </p:cNvSpPr>
          <p:nvPr/>
        </p:nvSpPr>
        <p:spPr bwMode="auto">
          <a:xfrm>
            <a:off x="6648450" y="4419600"/>
            <a:ext cx="971550" cy="384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-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  <a:endParaRPr lang="en-US" sz="20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000" y="5334000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revenue per transaction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209800" y="5373468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conversion rate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343400" y="53340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CTR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848600" y="53340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CPC 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50" name="Text Box 35"/>
          <p:cNvSpPr txBox="1">
            <a:spLocks noChangeArrowheads="1"/>
          </p:cNvSpPr>
          <p:nvPr/>
        </p:nvSpPr>
        <p:spPr bwMode="auto">
          <a:xfrm>
            <a:off x="4286250" y="26797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887507" y="2667000"/>
            <a:ext cx="124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Impressions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6530065" y="3581400"/>
            <a:ext cx="124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Impressions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53" name="Text Box 35"/>
          <p:cNvSpPr txBox="1">
            <a:spLocks noChangeArrowheads="1"/>
          </p:cNvSpPr>
          <p:nvPr/>
        </p:nvSpPr>
        <p:spPr bwMode="auto">
          <a:xfrm>
            <a:off x="5962650" y="36576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520415" y="4492823"/>
            <a:ext cx="12423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smtClean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Impressions</a:t>
            </a:r>
            <a:endParaRPr lang="en-US" sz="1400" b="1" dirty="0">
              <a:solidFill>
                <a:srgbClr val="000000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55" name="Text Box 35"/>
          <p:cNvSpPr txBox="1">
            <a:spLocks noChangeArrowheads="1"/>
          </p:cNvSpPr>
          <p:nvPr/>
        </p:nvSpPr>
        <p:spPr bwMode="auto">
          <a:xfrm>
            <a:off x="4953000" y="4508500"/>
            <a:ext cx="97155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prstTxWarp prst="textNoShape">
              <a:avLst/>
            </a:prstTxWarp>
            <a:spAutoFit/>
          </a:bodyPr>
          <a:lstStyle/>
          <a:p>
            <a:pPr algn="ctr">
              <a:lnSpc>
                <a:spcPct val="93000"/>
              </a:lnSpc>
              <a:spcBef>
                <a:spcPts val="875"/>
              </a:spcBef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1400" b="1" dirty="0" err="1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x</a:t>
            </a:r>
            <a:r>
              <a:rPr lang="en-US" sz="1400" b="1" dirty="0"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advertiser margin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693025" cy="4114800"/>
          </a:xfrm>
        </p:spPr>
        <p:txBody>
          <a:bodyPr/>
          <a:lstStyle/>
          <a:p>
            <a:r>
              <a:rPr lang="en-US" sz="1800" dirty="0" smtClean="0"/>
              <a:t>Increase revenue per transaction</a:t>
            </a:r>
          </a:p>
          <a:p>
            <a:pPr lvl="1"/>
            <a:r>
              <a:rPr lang="en-US" sz="1600" dirty="0" smtClean="0"/>
              <a:t>sales, marketing</a:t>
            </a:r>
          </a:p>
          <a:p>
            <a:pPr lvl="1"/>
            <a:r>
              <a:rPr lang="en-US" sz="1600" dirty="0" smtClean="0"/>
              <a:t>increase price</a:t>
            </a:r>
          </a:p>
          <a:p>
            <a:r>
              <a:rPr lang="en-US" sz="1800" dirty="0" smtClean="0"/>
              <a:t>Increase conversion rate (actions per click)</a:t>
            </a:r>
          </a:p>
          <a:p>
            <a:pPr lvl="1"/>
            <a:r>
              <a:rPr lang="en-US" sz="1600" dirty="0" smtClean="0"/>
              <a:t>better landing page</a:t>
            </a:r>
          </a:p>
          <a:p>
            <a:pPr lvl="2"/>
            <a:r>
              <a:rPr lang="en-US" sz="1400" dirty="0" smtClean="0"/>
              <a:t>better offers</a:t>
            </a:r>
          </a:p>
          <a:p>
            <a:pPr lvl="1"/>
            <a:r>
              <a:rPr lang="en-US" sz="1600" dirty="0" smtClean="0"/>
              <a:t>cheaper price</a:t>
            </a:r>
          </a:p>
          <a:p>
            <a:pPr lvl="1"/>
            <a:r>
              <a:rPr lang="en-US" sz="1600" dirty="0" smtClean="0"/>
              <a:t>more offers/options</a:t>
            </a:r>
          </a:p>
          <a:p>
            <a:r>
              <a:rPr lang="en-US" sz="1800" dirty="0" smtClean="0"/>
              <a:t>Increase click through rate</a:t>
            </a:r>
          </a:p>
          <a:p>
            <a:pPr lvl="1"/>
            <a:r>
              <a:rPr lang="en-US" sz="1600" dirty="0" smtClean="0"/>
              <a:t>better </a:t>
            </a:r>
            <a:r>
              <a:rPr lang="en-US" sz="1600" dirty="0" err="1" smtClean="0"/>
              <a:t>adcopy</a:t>
            </a:r>
            <a:endParaRPr lang="en-US" sz="1600" dirty="0" smtClean="0"/>
          </a:p>
          <a:p>
            <a:r>
              <a:rPr lang="en-US" sz="1800" dirty="0" smtClean="0"/>
              <a:t>Increase impressions</a:t>
            </a:r>
          </a:p>
          <a:p>
            <a:pPr lvl="1"/>
            <a:r>
              <a:rPr lang="en-US" sz="1600" dirty="0" smtClean="0"/>
              <a:t>more keywords</a:t>
            </a:r>
          </a:p>
          <a:p>
            <a:r>
              <a:rPr lang="en-US" sz="2000" dirty="0" smtClean="0"/>
              <a:t>Decrease cost per click</a:t>
            </a:r>
          </a:p>
          <a:p>
            <a:pPr lvl="1"/>
            <a:r>
              <a:rPr lang="en-US" sz="1600" dirty="0" smtClean="0"/>
              <a:t>decrease bid</a:t>
            </a:r>
          </a:p>
          <a:p>
            <a:pPr lvl="1"/>
            <a:r>
              <a:rPr lang="en-US" sz="1600" dirty="0" smtClean="0"/>
              <a:t>increase “quality score”</a:t>
            </a:r>
          </a:p>
          <a:p>
            <a:pPr lvl="1"/>
            <a:r>
              <a:rPr lang="en-US" sz="1600" dirty="0" smtClean="0"/>
              <a:t>bid on less competitive keywords</a:t>
            </a:r>
          </a:p>
          <a:p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advertising</a:t>
            </a:r>
            <a:endParaRPr lang="en-US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 l="380" t="8122" r="1402" b="2238"/>
          <a:stretch>
            <a:fillRect/>
          </a:stretch>
        </p:blipFill>
        <p:spPr bwMode="auto">
          <a:xfrm>
            <a:off x="2362200" y="1600200"/>
            <a:ext cx="42672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990600" y="304800"/>
            <a:ext cx="77724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dirty="0"/>
              <a:t>Contextual Advertising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676400"/>
            <a:ext cx="7772400" cy="4114800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/>
              <a:t>Text ads on web pages</a:t>
            </a:r>
          </a:p>
          <a:p>
            <a:pPr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/>
              <a:t>Uses similar technology and framework to search advertising</a:t>
            </a:r>
          </a:p>
          <a:p>
            <a:pPr lvl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 smtClean="0"/>
              <a:t>Advertiser supplies keywords, </a:t>
            </a:r>
            <a:r>
              <a:rPr lang="en-GB" sz="1800" dirty="0" err="1" smtClean="0"/>
              <a:t>adgroups</a:t>
            </a:r>
            <a:r>
              <a:rPr lang="en-GB" sz="1800" dirty="0" smtClean="0"/>
              <a:t>, </a:t>
            </a:r>
            <a:r>
              <a:rPr lang="en-GB" sz="1800" dirty="0" err="1" smtClean="0"/>
              <a:t>adcopy</a:t>
            </a:r>
            <a:r>
              <a:rPr lang="en-GB" sz="1800" dirty="0" smtClean="0"/>
              <a:t>, bids</a:t>
            </a:r>
          </a:p>
          <a:p>
            <a:pPr lvl="1">
              <a:lnSpc>
                <a:spcPct val="93000"/>
              </a:lnSpc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 smtClean="0"/>
              <a:t>Rather than match queries, match text on page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/>
              <a:t>Some differences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 smtClean="0"/>
              <a:t>A lot more text, so many more matches and multiple matches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800" dirty="0" smtClean="0"/>
              <a:t>Generally </a:t>
            </a:r>
            <a:r>
              <a:rPr lang="en-GB" sz="1800" dirty="0"/>
              <a:t>lower </a:t>
            </a:r>
            <a:r>
              <a:rPr lang="en-GB" sz="1800" dirty="0" err="1"/>
              <a:t>CTRs</a:t>
            </a:r>
            <a:r>
              <a:rPr lang="en-GB" sz="1800" dirty="0"/>
              <a:t>, lower conversion performance, adjustments made in </a:t>
            </a:r>
            <a:r>
              <a:rPr lang="en-GB" sz="1800" dirty="0" smtClean="0"/>
              <a:t>payment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/>
              <a:t>Easy way for search engines to expand revenue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2000" dirty="0" smtClean="0"/>
              <a:t>Challenges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dirty="0" smtClean="0"/>
              <a:t>extracting “keywords” from a web page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sz="1600" dirty="0" smtClean="0"/>
              <a:t>be careful about matching. e.g. wouldn’t want to show a competitors ad </a:t>
            </a:r>
            <a:endParaRPr lang="en-GB" sz="16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150813"/>
            <a:ext cx="8382000" cy="685800"/>
          </a:xfrm>
          <a:ln/>
        </p:spPr>
        <p:txBody>
          <a:bodyPr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How the ads are served</a:t>
            </a:r>
            <a:endParaRPr lang="en-US" dirty="0"/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533400" y="3276600"/>
            <a:ext cx="184150" cy="290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230188" y="1450975"/>
            <a:ext cx="8626475" cy="4468813"/>
          </a:xfrm>
          <a:prstGeom prst="rect">
            <a:avLst/>
          </a:prstGeom>
          <a:solidFill>
            <a:srgbClr val="FFFFFF"/>
          </a:solidFill>
          <a:ln w="25560">
            <a:solidFill>
              <a:srgbClr val="7D7D7D"/>
            </a:solidFill>
            <a:miter lim="800000"/>
            <a:headEnd/>
            <a:tailEnd/>
          </a:ln>
          <a:effectLst>
            <a:outerShdw blurRad="63500" dist="107933" dir="2700000" algn="ctr" rotWithShape="0">
              <a:srgbClr val="AAAAAA">
                <a:alpha val="50027"/>
              </a:srgbClr>
            </a:outerShdw>
          </a:effectLst>
        </p:spPr>
        <p:txBody>
          <a:bodyPr wrap="none" lIns="90000" tIns="46800" rIns="90000" bIns="46800">
            <a:prstTxWarp prst="textNoShape">
              <a:avLst/>
            </a:prstTxWarp>
            <a:spAutoFit/>
          </a:bodyPr>
          <a:lstStyle/>
          <a:p>
            <a:pPr>
              <a:lnSpc>
                <a:spcPct val="65000"/>
              </a:lnSpc>
              <a:spcBef>
                <a:spcPts val="625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1000">
              <a:solidFill>
                <a:srgbClr val="3C3C3C"/>
              </a:solidFill>
              <a:latin typeface="Arial" charset="0"/>
              <a:ea typeface="DejaVu Sans" charset="0"/>
              <a:cs typeface="DejaVu Sans" charset="0"/>
            </a:endParaRP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function </a:t>
            </a:r>
            <a:r>
              <a:rPr lang="en-US" sz="2000">
                <a:solidFill>
                  <a:srgbClr val="3207EB"/>
                </a:solidFill>
                <a:latin typeface="Arial" charset="0"/>
                <a:ea typeface="DejaVu Sans" charset="0"/>
                <a:cs typeface="DejaVu Sans" charset="0"/>
              </a:rPr>
              <a:t>google_show_ad()</a:t>
            </a: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{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var w = window;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w.google_ad_url = 'http://pagead2.googlesyndication.com/pagead/ads?' +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                  '&amp;url=' + escape(w.google_page_url) +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                  '&amp;hl=' + w.google_language;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document.write('&lt;ifr' + 'ame' +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               ' width=' + w.google_ad_width +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               ' height=' + w.google_ad_height +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                 ' scrolling=no&gt;&lt;/ifr' + 'ame&gt;');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C3C3C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C3C3C"/>
                </a:solidFill>
                <a:latin typeface="Arial" charset="0"/>
                <a:ea typeface="DejaVu Sans" charset="0"/>
                <a:cs typeface="DejaVu Sans" charset="0"/>
              </a:rPr>
              <a:t>}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207EB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000">
                <a:solidFill>
                  <a:srgbClr val="3207EB"/>
                </a:solidFill>
                <a:latin typeface="Arial" charset="0"/>
                <a:ea typeface="DejaVu Sans" charset="0"/>
                <a:cs typeface="DejaVu Sans" charset="0"/>
              </a:rPr>
              <a:t>google_show_ad();</a:t>
            </a:r>
          </a:p>
          <a:p>
            <a:pPr>
              <a:lnSpc>
                <a:spcPct val="65000"/>
              </a:lnSpc>
              <a:spcBef>
                <a:spcPts val="1250"/>
              </a:spcBef>
              <a:buClr>
                <a:srgbClr val="3207EB"/>
              </a:buClr>
              <a:buFont typeface="Arial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000">
              <a:solidFill>
                <a:srgbClr val="3207EB"/>
              </a:solidFill>
              <a:latin typeface="Arial" charset="0"/>
              <a:ea typeface="DejaVu Sans" charset="0"/>
              <a:cs typeface="DejaVu Sans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6477000"/>
            <a:ext cx="70198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http://people.ischool.berkeley.edu/~hal/Courses/StratTech09/Lectures/Advertising/online-advertising.ppt</a:t>
            </a:r>
            <a:endParaRPr lang="en-US" sz="1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problems in online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Display (banner ads)</a:t>
            </a:r>
          </a:p>
          <a:p>
            <a:pPr lvl="1"/>
            <a:r>
              <a:rPr lang="en-US" dirty="0" smtClean="0"/>
              <a:t>Banners on the fly</a:t>
            </a:r>
          </a:p>
          <a:p>
            <a:pPr lvl="1"/>
            <a:r>
              <a:rPr lang="en-US" dirty="0" smtClean="0"/>
              <a:t>User targeting</a:t>
            </a:r>
          </a:p>
          <a:p>
            <a:pPr lvl="2"/>
            <a:r>
              <a:rPr lang="en-US" dirty="0" smtClean="0"/>
              <a:t>Predict performance based on user data</a:t>
            </a:r>
          </a:p>
          <a:p>
            <a:pPr lvl="2"/>
            <a:r>
              <a:rPr lang="en-US" dirty="0" smtClean="0"/>
              <a:t>Tracking users</a:t>
            </a:r>
          </a:p>
          <a:p>
            <a:pPr lvl="1"/>
            <a:r>
              <a:rPr lang="en-US" dirty="0" smtClean="0"/>
              <a:t>auctions</a:t>
            </a:r>
          </a:p>
          <a:p>
            <a:pPr lvl="2"/>
            <a:r>
              <a:rPr lang="en-US" dirty="0" smtClean="0"/>
              <a:t>buyer strategy</a:t>
            </a:r>
          </a:p>
          <a:p>
            <a:pPr lvl="2"/>
            <a:r>
              <a:rPr lang="en-US" dirty="0" smtClean="0"/>
              <a:t>auction holder policies</a:t>
            </a:r>
          </a:p>
          <a:p>
            <a:pPr lvl="1"/>
            <a:r>
              <a:rPr lang="en-US" dirty="0" smtClean="0"/>
              <a:t>Banner/ad selection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problems in online advertising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Paid search</a:t>
            </a:r>
          </a:p>
          <a:p>
            <a:pPr lvl="1"/>
            <a:r>
              <a:rPr lang="en-US" dirty="0" smtClean="0"/>
              <a:t>keyword generation</a:t>
            </a:r>
          </a:p>
          <a:p>
            <a:pPr lvl="1"/>
            <a:r>
              <a:rPr lang="en-US" dirty="0" err="1" smtClean="0"/>
              <a:t>adgroup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keyword performance estimation</a:t>
            </a:r>
          </a:p>
          <a:p>
            <a:pPr lvl="2"/>
            <a:r>
              <a:rPr lang="en-US" dirty="0" smtClean="0"/>
              <a:t>impressions/volume, CTR, conversion rate, rev.</a:t>
            </a:r>
          </a:p>
          <a:p>
            <a:pPr lvl="1"/>
            <a:r>
              <a:rPr lang="en-US" dirty="0" err="1" smtClean="0"/>
              <a:t>adcopy</a:t>
            </a:r>
            <a:r>
              <a:rPr lang="en-US" dirty="0" smtClean="0"/>
              <a:t> generation</a:t>
            </a:r>
          </a:p>
          <a:p>
            <a:pPr lvl="1"/>
            <a:r>
              <a:rPr lang="en-US" dirty="0" smtClean="0"/>
              <a:t>bid management</a:t>
            </a:r>
          </a:p>
          <a:p>
            <a:pPr lvl="1"/>
            <a:r>
              <a:rPr lang="en-US" dirty="0" smtClean="0"/>
              <a:t>auction mechanisms</a:t>
            </a:r>
          </a:p>
          <a:p>
            <a:pPr lvl="1"/>
            <a:r>
              <a:rPr lang="en-US" dirty="0" smtClean="0"/>
              <a:t>keyword/query matching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Misc</a:t>
            </a:r>
          </a:p>
          <a:p>
            <a:pPr lvl="1"/>
            <a:r>
              <a:rPr lang="en-US" dirty="0" smtClean="0"/>
              <a:t>Data analysis</a:t>
            </a:r>
          </a:p>
          <a:p>
            <a:pPr lvl="2"/>
            <a:r>
              <a:rPr lang="en-US" dirty="0" smtClean="0"/>
              <a:t>What works well</a:t>
            </a:r>
          </a:p>
          <a:p>
            <a:pPr lvl="2"/>
            <a:r>
              <a:rPr lang="en-US" dirty="0" smtClean="0"/>
              <a:t>Trends in the data</a:t>
            </a:r>
          </a:p>
          <a:p>
            <a:pPr lvl="2"/>
            <a:r>
              <a:rPr lang="en-US" dirty="0" smtClean="0"/>
              <a:t>Anomalies</a:t>
            </a:r>
          </a:p>
          <a:p>
            <a:pPr lvl="1"/>
            <a:r>
              <a:rPr lang="en-US" dirty="0" smtClean="0"/>
              <a:t>click fraud</a:t>
            </a:r>
          </a:p>
          <a:p>
            <a:pPr lvl="1"/>
            <a:r>
              <a:rPr lang="en-US" dirty="0" smtClean="0"/>
              <a:t>scale (many of these things must happen fast!)</a:t>
            </a:r>
          </a:p>
          <a:p>
            <a:pPr lvl="1"/>
            <a:r>
              <a:rPr lang="en-US" dirty="0" smtClean="0"/>
              <a:t>Landing page optimization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069975" y="0"/>
            <a:ext cx="7769225" cy="1343025"/>
          </a:xfrm>
          <a:ln/>
        </p:spPr>
        <p:txBody>
          <a:bodyPr lIns="0" tIns="0" rIns="0" bIns="0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/>
              <a:t>Typical </a:t>
            </a:r>
            <a:r>
              <a:rPr lang="en-US" dirty="0" err="1" smtClean="0"/>
              <a:t>CPMs</a:t>
            </a:r>
            <a:r>
              <a:rPr lang="en-US" dirty="0" smtClean="0"/>
              <a:t> in advertising</a:t>
            </a:r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069975" y="1917700"/>
            <a:ext cx="6169025" cy="4330700"/>
          </a:xfrm>
          <a:ln/>
        </p:spPr>
        <p:txBody>
          <a:bodyPr lIns="0" tIns="0" rIns="0" bIns="0"/>
          <a:lstStyle/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Outdoor: $1-5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Cable TV: $5-8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Radio: $8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Online</a:t>
            </a:r>
            <a:endParaRPr lang="en-US" sz="2000" dirty="0" smtClean="0"/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 smtClean="0"/>
              <a:t>Display </a:t>
            </a:r>
            <a:r>
              <a:rPr lang="en-US" sz="2000" dirty="0"/>
              <a:t>$5-30 CPM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Contextual: $1-$5 CPM</a:t>
            </a:r>
          </a:p>
          <a:p>
            <a:pPr lvl="1"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b="1" dirty="0"/>
              <a:t>Search: $1 to $200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Network/Local TV: $20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Magazine: $10-30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Newspaper: $30-35 CPM</a:t>
            </a:r>
          </a:p>
          <a:p>
            <a:pPr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US" sz="2000" dirty="0"/>
              <a:t>Direct Mail: $250 CPM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81200" y="6477000"/>
            <a:ext cx="701987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http://people.ischool.berkeley.edu/~hal/Courses/StratTech09/Lectures/Advertising/online-advertising.ppt</a:t>
            </a:r>
            <a:endParaRPr lang="en-US" sz="100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clipse">
  <a:themeElements>
    <a:clrScheme name="E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E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E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2826</TotalTime>
  <Words>2734</Words>
  <Application>Microsoft Macintosh PowerPoint</Application>
  <PresentationFormat>On-screen Show (4:3)</PresentationFormat>
  <Paragraphs>624</Paragraphs>
  <Slides>60</Slides>
  <Notes>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Eclipse</vt:lpstr>
      <vt:lpstr>Slide 1</vt:lpstr>
      <vt:lpstr>Online Advertising</vt:lpstr>
      <vt:lpstr>Administrative</vt:lpstr>
      <vt:lpstr>SVN</vt:lpstr>
      <vt:lpstr>Online advertising $</vt:lpstr>
      <vt:lpstr>Where the $ comes from</vt:lpstr>
      <vt:lpstr>3 major types of online ads</vt:lpstr>
      <vt:lpstr>Banner ads</vt:lpstr>
      <vt:lpstr>Ad formats</vt:lpstr>
      <vt:lpstr>Components for display advertising</vt:lpstr>
      <vt:lpstr>Banner ad process</vt:lpstr>
      <vt:lpstr>Banner ad process</vt:lpstr>
      <vt:lpstr>Banner ad process</vt:lpstr>
      <vt:lpstr>Banner ad process</vt:lpstr>
      <vt:lpstr>What are the problems/inefficiencies with this process?</vt:lpstr>
      <vt:lpstr>Current trends: user targeting</vt:lpstr>
      <vt:lpstr>User targeting: RealAge</vt:lpstr>
      <vt:lpstr>User targeting: data aggregation</vt:lpstr>
      <vt:lpstr>User targeting: Social networking sites</vt:lpstr>
      <vt:lpstr>User targeting: bottom line</vt:lpstr>
      <vt:lpstr>Banner ad pricing</vt:lpstr>
      <vt:lpstr>Banner ad exchanges</vt:lpstr>
      <vt:lpstr>Ideal ad exchange: true auction</vt:lpstr>
      <vt:lpstr>True auction: technical challenges</vt:lpstr>
      <vt:lpstr>True auction: some first attempts</vt:lpstr>
      <vt:lpstr>True auction: AppNexus</vt:lpstr>
      <vt:lpstr>Pricing</vt:lpstr>
      <vt:lpstr>Paid search components</vt:lpstr>
      <vt:lpstr>Paid search query</vt:lpstr>
      <vt:lpstr>Slide 30</vt:lpstr>
      <vt:lpstr>What is required of the advertiser?</vt:lpstr>
      <vt:lpstr>Advertiser</vt:lpstr>
      <vt:lpstr>A bit more structure than this…</vt:lpstr>
      <vt:lpstr>Adgroups</vt:lpstr>
      <vt:lpstr>Creating an AdWords Ad</vt:lpstr>
      <vt:lpstr>Behind the scenes</vt:lpstr>
      <vt:lpstr>Behind the scenes</vt:lpstr>
      <vt:lpstr>Behind the scenes</vt:lpstr>
      <vt:lpstr>Behind the scenes: keyword auction</vt:lpstr>
      <vt:lpstr>Search ad ranking</vt:lpstr>
      <vt:lpstr>1st price auction</vt:lpstr>
      <vt:lpstr>1st price auction</vt:lpstr>
      <vt:lpstr>1st price auction</vt:lpstr>
      <vt:lpstr>1st price auction</vt:lpstr>
      <vt:lpstr>1st price auction</vt:lpstr>
      <vt:lpstr>1st price auction</vt:lpstr>
      <vt:lpstr>Auction system</vt:lpstr>
      <vt:lpstr>CTR with respect to position</vt:lpstr>
      <vt:lpstr>Predicted CTR</vt:lpstr>
      <vt:lpstr>Factors affecting revenue for search engine</vt:lpstr>
      <vt:lpstr>Increasing search engine revenue</vt:lpstr>
      <vt:lpstr>Advertiser margin</vt:lpstr>
      <vt:lpstr>Increasing advertiser margin</vt:lpstr>
      <vt:lpstr>Contextual advertising</vt:lpstr>
      <vt:lpstr>Contextual Advertising</vt:lpstr>
      <vt:lpstr>How the ads are served</vt:lpstr>
      <vt:lpstr>Lots of problems in online advertising</vt:lpstr>
      <vt:lpstr>Lots of problems in online advertising</vt:lpstr>
      <vt:lpstr>Lots of problems</vt:lpstr>
      <vt:lpstr>Typical CPMs in advertising</vt:lpstr>
    </vt:vector>
  </TitlesOfParts>
  <Company>Adchemy,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Naughty Nurses vs. Dog the Bounty Hunter: An Overview of Keyword Processing Methods</dc:title>
  <dc:creator>Dave Kauchak</dc:creator>
  <cp:lastModifiedBy>Dave Kauchak</cp:lastModifiedBy>
  <cp:revision>183</cp:revision>
  <dcterms:created xsi:type="dcterms:W3CDTF">2009-12-02T17:45:37Z</dcterms:created>
  <dcterms:modified xsi:type="dcterms:W3CDTF">2009-12-02T20:24:37Z</dcterms:modified>
</cp:coreProperties>
</file>