
<file path=[Content_Types].xml><?xml version="1.0" encoding="utf-8"?>
<Types xmlns="http://schemas.openxmlformats.org/package/2006/content-types">
  <Override PartName="/ppt/slides/slide12.xml" ContentType="application/vnd.openxmlformats-officedocument.presentationml.slide+xml"/>
  <Override PartName="/ppt/slides/slide4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Default Extension="xls" ContentType="application/vnd.ms-exce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slides/slide35.xml" ContentType="application/vnd.openxmlformats-officedocument.presentationml.slide+xml"/>
  <Override PartName="/ppt/slides/slide42.xml" ContentType="application/vnd.openxmlformats-officedocument.presentationml.slide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s/slide47.xml" ContentType="application/vnd.openxmlformats-officedocument.presentationml.slide+xml"/>
  <Override PartName="/ppt/slides/slide45.xml" ContentType="application/vnd.openxmlformats-officedocument.presentationml.slide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s/slide50.xml" ContentType="application/vnd.openxmlformats-officedocument.presentationml.slide+xml"/>
  <Override PartName="/ppt/slides/slide23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embeddings/Microsoft_Equation8.bin" ContentType="application/vnd.openxmlformats-officedocument.oleObject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51.xml" ContentType="application/vnd.openxmlformats-officedocument.presentationml.slide+xml"/>
  <Default Extension="xml" ContentType="application/xml"/>
  <Override PartName="/ppt/slides/slide7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Default Extension="wmf" ContentType="image/x-wmf"/>
  <Override PartName="/ppt/slides/slide25.xml" ContentType="application/vnd.openxmlformats-officedocument.presentationml.slide+xml"/>
  <Override PartName="/ppt/embeddings/Microsoft_Equation11.bin" ContentType="application/vnd.openxmlformats-officedocument.oleObject"/>
  <Override PartName="/ppt/embeddings/Microsoft_Equation12.bin" ContentType="application/vnd.openxmlformats-officedocument.oleObject"/>
  <Override PartName="/ppt/embeddings/Microsoft_Equation4.bin" ContentType="application/vnd.openxmlformats-officedocument.oleObject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40.xml" ContentType="application/vnd.openxmlformats-officedocument.presentationml.slide+xml"/>
  <Override PartName="/ppt/slides/slide14.xml" ContentType="application/vnd.openxmlformats-officedocument.presentationml.slide+xml"/>
  <Override PartName="/ppt/embeddings/Microsoft_Equation10.bin" ContentType="application/vnd.openxmlformats-officedocument.oleObject"/>
  <Override PartName="/ppt/slides/slide34.xml" ContentType="application/vnd.openxmlformats-officedocument.presentationml.slide+xml"/>
  <Override PartName="/ppt/embeddings/Microsoft_Equation5.bin" ContentType="application/vnd.openxmlformats-officedocument.oleObject"/>
  <Override PartName="/ppt/slides/slide44.xml" ContentType="application/vnd.openxmlformats-officedocument.presentationml.slide+xml"/>
  <Default Extension="pict" ContentType="image/pict"/>
  <Override PartName="/ppt/embeddings/Microsoft_Equation7.bin" ContentType="application/vnd.openxmlformats-officedocument.oleObject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49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43.xml" ContentType="application/vnd.openxmlformats-officedocument.presentationml.slide+xml"/>
  <Override PartName="/ppt/slides/slide48.xml" ContentType="application/vnd.openxmlformats-officedocument.presentationml.slide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Layouts/slideLayout6.xml" ContentType="application/vnd.openxmlformats-officedocument.presentationml.slideLayout+xml"/>
  <Default Extension="emf" ContentType="image/x-emf"/>
  <Override PartName="/ppt/slides/slide5.xml" ContentType="application/vnd.openxmlformats-officedocument.presentationml.slide+xml"/>
  <Override PartName="/ppt/slides/slide37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3.xml" ContentType="application/vnd.openxmlformats-officedocument.presentationml.slide+xml"/>
  <Override PartName="/ppt/presProps.xml" ContentType="application/vnd.openxmlformats-officedocument.presentationml.presProps+xml"/>
  <Default Extension="vml" ContentType="application/vnd.openxmlformats-officedocument.vmlDrawing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31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Override PartName="/ppt/embeddings/Microsoft_Equation6.bin" ContentType="application/vnd.openxmlformats-officedocument.oleObject"/>
  <Default Extension="rels" ContentType="application/vnd.openxmlformats-package.relationships+xml"/>
  <Override PartName="/ppt/slides/slide9.xml" ContentType="application/vnd.openxmlformats-officedocument.presentationml.slide+xml"/>
  <Override PartName="/ppt/embeddings/Microsoft_Equation3.bin" ContentType="application/vnd.openxmlformats-officedocument.oleObject"/>
  <Override PartName="/ppt/slides/slide24.xml" ContentType="application/vnd.openxmlformats-officedocument.presentationml.slide+xml"/>
  <Override PartName="/ppt/slides/slide39.xml" ContentType="application/vnd.openxmlformats-officedocument.presentationml.slide+xml"/>
  <Override PartName="/ppt/slides/slide32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slides/slide19.xml" ContentType="application/vnd.openxmlformats-officedocument.presentationml.slide+xml"/>
  <Override PartName="/ppt/slides/slide41.xml" ContentType="application/vnd.openxmlformats-officedocument.presentationml.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57" r:id="rId1"/>
  </p:sldMasterIdLst>
  <p:notesMasterIdLst>
    <p:notesMasterId r:id="rId53"/>
  </p:notesMasterIdLst>
  <p:handoutMasterIdLst>
    <p:handoutMasterId r:id="rId54"/>
  </p:handoutMasterIdLst>
  <p:sldIdLst>
    <p:sldId id="676" r:id="rId2"/>
    <p:sldId id="677" r:id="rId3"/>
    <p:sldId id="638" r:id="rId4"/>
    <p:sldId id="639" r:id="rId5"/>
    <p:sldId id="640" r:id="rId6"/>
    <p:sldId id="641" r:id="rId7"/>
    <p:sldId id="680" r:id="rId8"/>
    <p:sldId id="681" r:id="rId9"/>
    <p:sldId id="682" r:id="rId10"/>
    <p:sldId id="678" r:id="rId11"/>
    <p:sldId id="679" r:id="rId12"/>
    <p:sldId id="683" r:id="rId13"/>
    <p:sldId id="684" r:id="rId14"/>
    <p:sldId id="685" r:id="rId15"/>
    <p:sldId id="689" r:id="rId16"/>
    <p:sldId id="687" r:id="rId17"/>
    <p:sldId id="688" r:id="rId18"/>
    <p:sldId id="690" r:id="rId19"/>
    <p:sldId id="691" r:id="rId20"/>
    <p:sldId id="692" r:id="rId21"/>
    <p:sldId id="693" r:id="rId22"/>
    <p:sldId id="699" r:id="rId23"/>
    <p:sldId id="694" r:id="rId24"/>
    <p:sldId id="695" r:id="rId25"/>
    <p:sldId id="697" r:id="rId26"/>
    <p:sldId id="708" r:id="rId27"/>
    <p:sldId id="709" r:id="rId28"/>
    <p:sldId id="696" r:id="rId29"/>
    <p:sldId id="700" r:id="rId30"/>
    <p:sldId id="698" r:id="rId31"/>
    <p:sldId id="710" r:id="rId32"/>
    <p:sldId id="652" r:id="rId33"/>
    <p:sldId id="702" r:id="rId34"/>
    <p:sldId id="656" r:id="rId35"/>
    <p:sldId id="711" r:id="rId36"/>
    <p:sldId id="654" r:id="rId37"/>
    <p:sldId id="655" r:id="rId38"/>
    <p:sldId id="704" r:id="rId39"/>
    <p:sldId id="703" r:id="rId40"/>
    <p:sldId id="657" r:id="rId41"/>
    <p:sldId id="705" r:id="rId42"/>
    <p:sldId id="659" r:id="rId43"/>
    <p:sldId id="706" r:id="rId44"/>
    <p:sldId id="651" r:id="rId45"/>
    <p:sldId id="701" r:id="rId46"/>
    <p:sldId id="669" r:id="rId47"/>
    <p:sldId id="671" r:id="rId48"/>
    <p:sldId id="672" r:id="rId49"/>
    <p:sldId id="673" r:id="rId50"/>
    <p:sldId id="707" r:id="rId51"/>
    <p:sldId id="674" r:id="rId52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itchFamily="-111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itchFamily="-111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itchFamily="-111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itchFamily="-111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itchFamily="-111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pitchFamily="-111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pitchFamily="-111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pitchFamily="-111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pitchFamily="-111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0000FF"/>
    <a:srgbClr val="F4F3EB"/>
    <a:srgbClr val="F0EEEB"/>
    <a:srgbClr val="00A000"/>
    <a:srgbClr val="A40508"/>
    <a:srgbClr val="A50021"/>
    <a:srgbClr val="CC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9834" autoAdjust="0"/>
    <p:restoredTop sz="90772" autoAdjust="0"/>
  </p:normalViewPr>
  <p:slideViewPr>
    <p:cSldViewPr>
      <p:cViewPr>
        <p:scale>
          <a:sx n="100" d="100"/>
          <a:sy n="100" d="100"/>
        </p:scale>
        <p:origin x="-920" y="-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65536" y="134578176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9" Type="http://schemas.openxmlformats.org/officeDocument/2006/relationships/slide" Target="slides/slide38.xml"/><Relationship Id="rId7" Type="http://schemas.openxmlformats.org/officeDocument/2006/relationships/slide" Target="slides/slide6.xml"/><Relationship Id="rId43" Type="http://schemas.openxmlformats.org/officeDocument/2006/relationships/slide" Target="slides/slide42.xml"/><Relationship Id="rId25" Type="http://schemas.openxmlformats.org/officeDocument/2006/relationships/slide" Target="slides/slide24.xml"/><Relationship Id="rId10" Type="http://schemas.openxmlformats.org/officeDocument/2006/relationships/slide" Target="slides/slide9.xml"/><Relationship Id="rId50" Type="http://schemas.openxmlformats.org/officeDocument/2006/relationships/slide" Target="slides/slide49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45" Type="http://schemas.openxmlformats.org/officeDocument/2006/relationships/slide" Target="slides/slide44.xml"/><Relationship Id="rId58" Type="http://schemas.openxmlformats.org/officeDocument/2006/relationships/theme" Target="theme/theme1.xml"/><Relationship Id="rId42" Type="http://schemas.openxmlformats.org/officeDocument/2006/relationships/slide" Target="slides/slide41.xml"/><Relationship Id="rId6" Type="http://schemas.openxmlformats.org/officeDocument/2006/relationships/slide" Target="slides/slide5.xml"/><Relationship Id="rId49" Type="http://schemas.openxmlformats.org/officeDocument/2006/relationships/slide" Target="slides/slide48.xml"/><Relationship Id="rId44" Type="http://schemas.openxmlformats.org/officeDocument/2006/relationships/slide" Target="slides/slide43.xml"/><Relationship Id="rId19" Type="http://schemas.openxmlformats.org/officeDocument/2006/relationships/slide" Target="slides/slide1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46" Type="http://schemas.openxmlformats.org/officeDocument/2006/relationships/slide" Target="slides/slide45.xml"/><Relationship Id="rId57" Type="http://schemas.openxmlformats.org/officeDocument/2006/relationships/viewProps" Target="viewProps.xml"/><Relationship Id="rId59" Type="http://schemas.openxmlformats.org/officeDocument/2006/relationships/tableStyles" Target="tableStyles.xml"/><Relationship Id="rId35" Type="http://schemas.openxmlformats.org/officeDocument/2006/relationships/slide" Target="slides/slide34.xml"/><Relationship Id="rId51" Type="http://schemas.openxmlformats.org/officeDocument/2006/relationships/slide" Target="slides/slide50.xml"/><Relationship Id="rId55" Type="http://schemas.openxmlformats.org/officeDocument/2006/relationships/printerSettings" Target="printerSettings/printerSettings1.bin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40" Type="http://schemas.openxmlformats.org/officeDocument/2006/relationships/slide" Target="slides/slide39.xml"/><Relationship Id="rId36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47" Type="http://schemas.openxmlformats.org/officeDocument/2006/relationships/slide" Target="slides/slide46.xml"/><Relationship Id="rId56" Type="http://schemas.openxmlformats.org/officeDocument/2006/relationships/presProps" Target="presProps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2" Type="http://schemas.openxmlformats.org/officeDocument/2006/relationships/slide" Target="slides/slide51.xml"/><Relationship Id="rId54" Type="http://schemas.openxmlformats.org/officeDocument/2006/relationships/handoutMaster" Target="handoutMasters/handoutMaster1.xml"/><Relationship Id="rId12" Type="http://schemas.openxmlformats.org/officeDocument/2006/relationships/slide" Target="slides/slide11.xml"/><Relationship Id="rId3" Type="http://schemas.openxmlformats.org/officeDocument/2006/relationships/slide" Target="slides/slide2.xml"/><Relationship Id="rId23" Type="http://schemas.openxmlformats.org/officeDocument/2006/relationships/slide" Target="slides/slide22.xml"/><Relationship Id="rId53" Type="http://schemas.openxmlformats.org/officeDocument/2006/relationships/notesMaster" Target="notesMasters/notesMaster1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29" Type="http://schemas.openxmlformats.org/officeDocument/2006/relationships/slide" Target="slides/slide28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1" Type="http://schemas.openxmlformats.org/officeDocument/2006/relationships/slide" Target="slides/slide4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2" Type="http://schemas.openxmlformats.org/officeDocument/2006/relationships/slide" Target="slides/slide21.xml"/><Relationship Id="rId21" Type="http://schemas.openxmlformats.org/officeDocument/2006/relationships/slide" Target="slides/slide2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ict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ict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ict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ict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ict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ict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pitchFamily="-111" charset="0"/>
              </a:defRPr>
            </a:lvl1pPr>
          </a:lstStyle>
          <a:p>
            <a:fld id="{E9F60804-2705-F043-A4F4-B16F520EA5A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Lucida Sans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Lucida Sans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13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Lucida Sans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E5D71E6-BB54-044F-8954-A66E8ECD83E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102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1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5235" tIns="47617" rIns="95235" bIns="47617">
            <a:prstTxWarp prst="textNoShape">
              <a:avLst/>
            </a:prstTxWarp>
          </a:bodyPr>
          <a:lstStyle/>
          <a:p>
            <a:endParaRPr lang="en-US">
              <a:latin typeface="Arial" pitchFamily="-111" charset="0"/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plot out vectors on the board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D71E6-BB54-044F-8954-A66E8ECD83EA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9144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554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910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pitchFamily="-111" charset="0"/>
              </a:defRPr>
            </a:lvl1pPr>
          </a:lstStyle>
          <a:p>
            <a:fld id="{D30ABA3E-65D3-BB47-B7EC-53D2404D4F4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41373D-CA44-FF41-9E51-FCBFFD58961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A229CD-7205-2740-A3AD-2686891ECC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FCF68E-2CAA-6E41-BD08-F34FEF2DB4B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FB305D-3714-F149-83B4-84ECF5B6B5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2188F5-8BA9-884F-9422-1711F52A7D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7CAC67-5055-8644-8516-FA8C723CF42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88E14C-4376-1F4F-9694-3A6AF0FA63A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CE0964-C4FA-C648-8765-4714720D48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3EE7C1-A9E4-864C-9E30-0F94987DA2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1300" y="381000"/>
            <a:ext cx="2019300" cy="624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381000"/>
            <a:ext cx="5905500" cy="624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DC6A4B-87E5-674D-88BF-E98B4F78A9A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4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81000"/>
            <a:ext cx="8077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26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52600"/>
            <a:ext cx="7772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452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29" name="Rectangle 1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30" name="Rectangle 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-111" charset="0"/>
              </a:defRPr>
            </a:lvl1pPr>
          </a:lstStyle>
          <a:p>
            <a:fld id="{5550E736-7CFE-E64C-A424-A85171CC392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4531" name="Rectangle 19"/>
          <p:cNvSpPr>
            <a:spLocks noChangeArrowheads="1"/>
          </p:cNvSpPr>
          <p:nvPr/>
        </p:nvSpPr>
        <p:spPr bwMode="auto">
          <a:xfrm>
            <a:off x="533400" y="1371600"/>
            <a:ext cx="8080375" cy="155575"/>
          </a:xfrm>
          <a:prstGeom prst="rect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SzPct val="60000"/>
        <a:buFont typeface="Wingdings" pitchFamily="-111" charset="2"/>
        <a:buChar char="n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Font typeface="Wingdings" pitchFamily="-111" charset="2"/>
        <a:buChar char="n"/>
        <a:defRPr sz="2400">
          <a:solidFill>
            <a:schemeClr val="tx1"/>
          </a:solidFill>
          <a:latin typeface="+mn-lt"/>
          <a:ea typeface="ＭＳ Ｐゴシック" pitchFamily="-11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-111" charset="2"/>
        <a:buChar char="n"/>
        <a:defRPr sz="2000">
          <a:solidFill>
            <a:schemeClr val="tx1"/>
          </a:solidFill>
          <a:latin typeface="+mn-lt"/>
          <a:ea typeface="ＭＳ Ｐゴシック" pitchFamily="-11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Font typeface="Wingdings" pitchFamily="-111" charset="2"/>
        <a:buChar char="n"/>
        <a:defRPr>
          <a:solidFill>
            <a:schemeClr val="tx1"/>
          </a:solidFill>
          <a:latin typeface="+mn-lt"/>
          <a:ea typeface="ＭＳ Ｐゴシック" pitchFamily="-11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-111" charset="2"/>
        <a:buChar char="n"/>
        <a:defRPr>
          <a:solidFill>
            <a:schemeClr val="tx1"/>
          </a:solidFill>
          <a:latin typeface="+mn-lt"/>
          <a:ea typeface="ＭＳ Ｐゴシック" pitchFamily="-111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xcel_97_-_2004_Worksheet1.xls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xcel_97_-_2004_Worksheet2.xls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3.bin"/><Relationship Id="rId1" Type="http://schemas.openxmlformats.org/officeDocument/2006/relationships/vmlDrawing" Target="../drawings/vmlDrawing3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4.bin"/><Relationship Id="rId1" Type="http://schemas.openxmlformats.org/officeDocument/2006/relationships/vmlDrawing" Target="../drawings/vmlDrawing4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5.bin"/><Relationship Id="rId1" Type="http://schemas.openxmlformats.org/officeDocument/2006/relationships/vmlDrawing" Target="../drawings/vmlDrawing5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6.bin"/><Relationship Id="rId1" Type="http://schemas.openxmlformats.org/officeDocument/2006/relationships/vmlDrawing" Target="../drawings/vmlDrawing6.v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7.bin"/><Relationship Id="rId1" Type="http://schemas.openxmlformats.org/officeDocument/2006/relationships/vmlDrawing" Target="../drawings/vmlDrawing7.v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8.bin"/><Relationship Id="rId1" Type="http://schemas.openxmlformats.org/officeDocument/2006/relationships/vmlDrawing" Target="../drawings/vmlDrawing8.v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xcel_97_-_2004_Worksheet9.xls"/><Relationship Id="rId1" Type="http://schemas.openxmlformats.org/officeDocument/2006/relationships/vmlDrawing" Target="../drawings/vmlDrawing9.v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10.bin"/><Relationship Id="rId1" Type="http://schemas.openxmlformats.org/officeDocument/2006/relationships/vmlDrawing" Target="../drawings/vmlDrawing10.v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11.bin"/><Relationship Id="rId1" Type="http://schemas.openxmlformats.org/officeDocument/2006/relationships/vmlDrawing" Target="../drawings/vmlDrawing11.v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12.bin"/><Relationship Id="rId1" Type="http://schemas.openxmlformats.org/officeDocument/2006/relationships/vmlDrawing" Target="../drawings/vmlDrawing12.v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16764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sz="3200" dirty="0" smtClean="0">
                <a:latin typeface="Helvetica" pitchFamily="-111" charset="0"/>
                <a:ea typeface="Times New Roman" pitchFamily="-111" charset="0"/>
                <a:cs typeface="Times New Roman" pitchFamily="-111" charset="0"/>
              </a:rPr>
              <a:t>TF-IDF</a:t>
            </a:r>
            <a:endParaRPr lang="en-US" sz="3200" dirty="0">
              <a:latin typeface="Helvetica" pitchFamily="-111" charset="0"/>
              <a:ea typeface="Times New Roman" pitchFamily="-111" charset="0"/>
              <a:cs typeface="Times New Roman" pitchFamily="-111" charset="0"/>
            </a:endParaRP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4191000"/>
            <a:ext cx="6400800" cy="1752600"/>
          </a:xfrm>
        </p:spPr>
        <p:txBody>
          <a:bodyPr/>
          <a:lstStyle/>
          <a:p>
            <a:pPr marL="0" indent="0" algn="r" eaLnBrk="1" hangingPunct="1">
              <a:buFont typeface="Wingdings" pitchFamily="-111" charset="2"/>
              <a:buNone/>
            </a:pPr>
            <a:r>
              <a:rPr lang="en-US" sz="2000" dirty="0">
                <a:ea typeface="ＭＳ Ｐゴシック" pitchFamily="-111" charset="-128"/>
              </a:rPr>
              <a:t>David </a:t>
            </a:r>
            <a:r>
              <a:rPr lang="en-US" sz="2000" dirty="0" err="1">
                <a:ea typeface="ＭＳ Ｐゴシック" pitchFamily="-111" charset="-128"/>
              </a:rPr>
              <a:t>Kauchak</a:t>
            </a:r>
            <a:endParaRPr lang="en-US" sz="2000" dirty="0">
              <a:ea typeface="ＭＳ Ｐゴシック" pitchFamily="-111" charset="-128"/>
            </a:endParaRPr>
          </a:p>
          <a:p>
            <a:pPr marL="0" indent="0" algn="r" eaLnBrk="1" hangingPunct="1">
              <a:buFont typeface="Wingdings" pitchFamily="-111" charset="2"/>
              <a:buNone/>
            </a:pPr>
            <a:r>
              <a:rPr lang="en-US" sz="2000" dirty="0">
                <a:ea typeface="ＭＳ Ｐゴシック" pitchFamily="-111" charset="-128"/>
              </a:rPr>
              <a:t>cs160</a:t>
            </a:r>
          </a:p>
          <a:p>
            <a:pPr marL="0" indent="0" algn="r" eaLnBrk="1" hangingPunct="1">
              <a:buFont typeface="Wingdings" pitchFamily="-111" charset="2"/>
              <a:buNone/>
            </a:pPr>
            <a:r>
              <a:rPr lang="en-US" sz="2000" dirty="0">
                <a:ea typeface="ＭＳ Ｐゴシック" pitchFamily="-111" charset="-128"/>
              </a:rPr>
              <a:t>Fall 2009</a:t>
            </a:r>
          </a:p>
          <a:p>
            <a:pPr marL="0" indent="0" algn="r" eaLnBrk="1" hangingPunct="1">
              <a:buFont typeface="Wingdings" pitchFamily="-111" charset="2"/>
              <a:buNone/>
            </a:pPr>
            <a:r>
              <a:rPr lang="en-US" sz="1000" i="1" dirty="0">
                <a:solidFill>
                  <a:srgbClr val="437085"/>
                </a:solidFill>
                <a:ea typeface="ＭＳ Ｐゴシック" pitchFamily="-111" charset="-128"/>
              </a:rPr>
              <a:t>adapted from:</a:t>
            </a:r>
            <a:br>
              <a:rPr lang="en-US" sz="1000" i="1" dirty="0">
                <a:solidFill>
                  <a:srgbClr val="437085"/>
                </a:solidFill>
                <a:ea typeface="ＭＳ Ｐゴシック" pitchFamily="-111" charset="-128"/>
              </a:rPr>
            </a:br>
            <a:r>
              <a:rPr lang="en-US" sz="1000" dirty="0">
                <a:ea typeface="ＭＳ Ｐゴシック" pitchFamily="-111" charset="-128"/>
              </a:rPr>
              <a:t>http://www.stanford.edu/class/cs276/handouts/</a:t>
            </a:r>
            <a:r>
              <a:rPr lang="en-US" sz="1000" dirty="0" smtClean="0">
                <a:ea typeface="ＭＳ Ｐゴシック" pitchFamily="-111" charset="-128"/>
              </a:rPr>
              <a:t>lecture6-tfidf.</a:t>
            </a:r>
            <a:r>
              <a:rPr lang="en-US" sz="1000" dirty="0">
                <a:ea typeface="ＭＳ Ｐゴシック" pitchFamily="-111" charset="-128"/>
              </a:rPr>
              <a:t>ppt</a:t>
            </a:r>
            <a:endParaRPr lang="en-US" sz="1000" dirty="0">
              <a:solidFill>
                <a:schemeClr val="accent1"/>
              </a:solidFill>
              <a:ea typeface="ＭＳ Ｐゴシック" pitchFamily="-111" charset="-128"/>
            </a:endParaRPr>
          </a:p>
        </p:txBody>
      </p:sp>
      <p:sp>
        <p:nvSpPr>
          <p:cNvPr id="123908" name="Line 4"/>
          <p:cNvSpPr>
            <a:spLocks noChangeShapeType="1"/>
          </p:cNvSpPr>
          <p:nvPr/>
        </p:nvSpPr>
        <p:spPr bwMode="auto">
          <a:xfrm>
            <a:off x="533400" y="3429000"/>
            <a:ext cx="8077200" cy="0"/>
          </a:xfrm>
          <a:prstGeom prst="line">
            <a:avLst/>
          </a:prstGeom>
          <a:noFill/>
          <a:ln w="7620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Administrative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Homework 3 available soon</a:t>
            </a:r>
          </a:p>
          <a:p>
            <a:r>
              <a:rPr lang="en-US" dirty="0" smtClean="0"/>
              <a:t>Assignment 2 available soon</a:t>
            </a:r>
          </a:p>
          <a:p>
            <a:r>
              <a:rPr lang="en-US" dirty="0" smtClean="0"/>
              <a:t>Popular media article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Ranked retrieval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7772400" cy="4876800"/>
          </a:xfrm>
        </p:spPr>
        <p:txBody>
          <a:bodyPr/>
          <a:lstStyle/>
          <a:p>
            <a:pPr eaLnBrk="1" hangingPunct="1"/>
            <a:r>
              <a:rPr lang="en-US" dirty="0"/>
              <a:t>Thus far, our queries have all been </a:t>
            </a:r>
            <a:r>
              <a:rPr lang="en-US" dirty="0" smtClean="0"/>
              <a:t>Boolean</a:t>
            </a:r>
          </a:p>
          <a:p>
            <a:pPr lvl="1" eaLnBrk="1" hangingPunct="1"/>
            <a:r>
              <a:rPr lang="en-US" dirty="0"/>
              <a:t>Documents either match or </a:t>
            </a:r>
            <a:r>
              <a:rPr lang="en-US" dirty="0" smtClean="0"/>
              <a:t>don’t</a:t>
            </a:r>
          </a:p>
          <a:p>
            <a:pPr eaLnBrk="1" hangingPunct="1"/>
            <a:r>
              <a:rPr lang="en-US" dirty="0"/>
              <a:t>Good for expert users with precise understanding of their needs and the </a:t>
            </a:r>
            <a:r>
              <a:rPr lang="en-US" dirty="0" smtClean="0"/>
              <a:t>collection</a:t>
            </a:r>
          </a:p>
          <a:p>
            <a:pPr eaLnBrk="1" hangingPunct="1"/>
            <a:r>
              <a:rPr lang="en-US" dirty="0"/>
              <a:t>Also good for applications: Applications can easily consume 1000s of </a:t>
            </a:r>
            <a:r>
              <a:rPr lang="en-US" dirty="0" smtClean="0"/>
              <a:t>results</a:t>
            </a:r>
          </a:p>
          <a:p>
            <a:pPr lvl="1" eaLnBrk="1" hangingPunct="1"/>
            <a:r>
              <a:rPr lang="en-US" dirty="0"/>
              <a:t>Not good for the majority of </a:t>
            </a:r>
            <a:r>
              <a:rPr lang="en-US" dirty="0" smtClean="0"/>
              <a:t>users</a:t>
            </a:r>
          </a:p>
          <a:p>
            <a:pPr lvl="1" eaLnBrk="1" hangingPunct="1"/>
            <a:r>
              <a:rPr lang="en-US" dirty="0"/>
              <a:t>Most users incapable of writing Boolean queries (or they are, but they think it’s too much work</a:t>
            </a:r>
            <a:r>
              <a:rPr lang="en-US" dirty="0" smtClean="0"/>
              <a:t>)</a:t>
            </a:r>
          </a:p>
          <a:p>
            <a:pPr eaLnBrk="1" hangingPunct="1"/>
            <a:r>
              <a:rPr lang="en-US" dirty="0" smtClean="0"/>
              <a:t>More importantly: most users </a:t>
            </a:r>
            <a:r>
              <a:rPr lang="en-US" dirty="0"/>
              <a:t>don’t want to wade through 1000s of </a:t>
            </a:r>
            <a:r>
              <a:rPr lang="en-US" dirty="0" smtClean="0"/>
              <a:t>results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Problem with Boolean search: feast or famine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Boolean queries often result in either too few (=0) or too many (1000s) results.</a:t>
            </a:r>
          </a:p>
          <a:p>
            <a:pPr eaLnBrk="1" hangingPunct="1"/>
            <a:r>
              <a:rPr lang="en-US" dirty="0"/>
              <a:t>Query 1: “</a:t>
            </a:r>
            <a:r>
              <a:rPr lang="en-US" i="1" dirty="0"/>
              <a:t>standard user </a:t>
            </a:r>
            <a:r>
              <a:rPr lang="en-US" i="1" dirty="0" err="1"/>
              <a:t>dlink</a:t>
            </a:r>
            <a:r>
              <a:rPr lang="en-US" i="1" dirty="0"/>
              <a:t> 650</a:t>
            </a:r>
            <a:r>
              <a:rPr lang="en-US" dirty="0"/>
              <a:t>” → 200,000 hits</a:t>
            </a:r>
          </a:p>
          <a:p>
            <a:pPr eaLnBrk="1" hangingPunct="1"/>
            <a:r>
              <a:rPr lang="en-US" dirty="0"/>
              <a:t>Query 2: “</a:t>
            </a:r>
            <a:r>
              <a:rPr lang="en-US" i="1" dirty="0"/>
              <a:t>standard user </a:t>
            </a:r>
            <a:r>
              <a:rPr lang="en-US" i="1" dirty="0" err="1"/>
              <a:t>dlink</a:t>
            </a:r>
            <a:r>
              <a:rPr lang="en-US" i="1" dirty="0"/>
              <a:t> 650 no card found</a:t>
            </a:r>
            <a:r>
              <a:rPr lang="en-US" dirty="0"/>
              <a:t>”: 0 hits</a:t>
            </a:r>
          </a:p>
          <a:p>
            <a:pPr eaLnBrk="1" hangingPunct="1"/>
            <a:r>
              <a:rPr lang="en-US" dirty="0"/>
              <a:t>It takes skill to come up with a query that produces a manageable number of </a:t>
            </a:r>
            <a:r>
              <a:rPr lang="en-US" dirty="0" smtClean="0"/>
              <a:t>hits</a:t>
            </a:r>
          </a:p>
          <a:p>
            <a:pPr eaLnBrk="1" hangingPunct="1"/>
            <a:r>
              <a:rPr lang="en-US" dirty="0"/>
              <a:t>With a ranked list of documents it does not matter how large the retrieved set </a:t>
            </a:r>
            <a:r>
              <a:rPr lang="en-US" dirty="0" smtClean="0"/>
              <a:t>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Scoring as the basis of ranked retrieval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2133600"/>
          </a:xfrm>
        </p:spPr>
        <p:txBody>
          <a:bodyPr/>
          <a:lstStyle/>
          <a:p>
            <a:pPr eaLnBrk="1" hangingPunct="1"/>
            <a:r>
              <a:rPr lang="en-US" dirty="0"/>
              <a:t>We wish to return in order the documents most likely to be useful to the searcher</a:t>
            </a:r>
            <a:endParaRPr lang="en-US" dirty="0" smtClean="0"/>
          </a:p>
          <a:p>
            <a:pPr eaLnBrk="1" hangingPunct="1"/>
            <a:r>
              <a:rPr lang="en-US" dirty="0" smtClean="0"/>
              <a:t>Assign </a:t>
            </a:r>
            <a:r>
              <a:rPr lang="en-US" dirty="0"/>
              <a:t>a score</a:t>
            </a:r>
            <a:r>
              <a:rPr lang="en-US" dirty="0" smtClean="0"/>
              <a:t> that measures </a:t>
            </a:r>
            <a:r>
              <a:rPr lang="en-US" dirty="0"/>
              <a:t>how well document and query “match</a:t>
            </a:r>
            <a:r>
              <a:rPr lang="en-US" dirty="0" smtClean="0"/>
              <a:t>”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0" y="3733800"/>
            <a:ext cx="8788400" cy="14732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5257800" y="4800600"/>
            <a:ext cx="1066800" cy="3810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Query-document matching scores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4038600"/>
          </a:xfrm>
        </p:spPr>
        <p:txBody>
          <a:bodyPr/>
          <a:lstStyle/>
          <a:p>
            <a:pPr eaLnBrk="1" hangingPunct="1"/>
            <a:r>
              <a:rPr lang="en-US" dirty="0"/>
              <a:t>We need a way of assigning a score to a query/document pair</a:t>
            </a:r>
            <a:endParaRPr lang="en-US" dirty="0" smtClean="0"/>
          </a:p>
          <a:p>
            <a:pPr eaLnBrk="1" hangingPunct="1"/>
            <a:r>
              <a:rPr lang="en-US" dirty="0" smtClean="0"/>
              <a:t>Besides whether or not a query (or query word) occurs in a document, what other indicators might be useful?</a:t>
            </a:r>
          </a:p>
          <a:p>
            <a:pPr lvl="1" eaLnBrk="1" hangingPunct="1"/>
            <a:r>
              <a:rPr lang="en-US" dirty="0" smtClean="0"/>
              <a:t>How many </a:t>
            </a:r>
            <a:r>
              <a:rPr lang="en-US" i="1" dirty="0" smtClean="0"/>
              <a:t>times</a:t>
            </a:r>
            <a:r>
              <a:rPr lang="en-US" dirty="0" smtClean="0"/>
              <a:t> the word occurs in the document</a:t>
            </a:r>
          </a:p>
          <a:p>
            <a:pPr lvl="1" eaLnBrk="1" hangingPunct="1"/>
            <a:r>
              <a:rPr lang="en-US" dirty="0" smtClean="0"/>
              <a:t>Where the word occurs</a:t>
            </a:r>
          </a:p>
          <a:p>
            <a:pPr lvl="1" eaLnBrk="1" hangingPunct="1"/>
            <a:r>
              <a:rPr lang="en-US" dirty="0" smtClean="0"/>
              <a:t>How “important” is the word – for example, </a:t>
            </a:r>
            <a:r>
              <a:rPr lang="en-US" dirty="0" smtClean="0">
                <a:solidFill>
                  <a:srgbClr val="0000FF"/>
                </a:solidFill>
              </a:rPr>
              <a:t>a</a:t>
            </a:r>
            <a:r>
              <a:rPr lang="en-US" dirty="0" smtClean="0"/>
              <a:t> vs. </a:t>
            </a:r>
            <a:r>
              <a:rPr lang="en-US" dirty="0" smtClean="0">
                <a:solidFill>
                  <a:srgbClr val="0000FF"/>
                </a:solidFill>
              </a:rPr>
              <a:t>motorcycle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Recall: </a:t>
            </a:r>
            <a:r>
              <a:rPr lang="en-US" dirty="0"/>
              <a:t>Binary term-document incidence matrix</a:t>
            </a:r>
          </a:p>
        </p:txBody>
      </p:sp>
      <p:graphicFrame>
        <p:nvGraphicFramePr>
          <p:cNvPr id="2050" name="Object 1028"/>
          <p:cNvGraphicFramePr>
            <a:graphicFrameLocks noChangeAspect="1"/>
          </p:cNvGraphicFramePr>
          <p:nvPr>
            <p:ph idx="1"/>
          </p:nvPr>
        </p:nvGraphicFramePr>
        <p:xfrm>
          <a:off x="0" y="1985963"/>
          <a:ext cx="9101138" cy="3348037"/>
        </p:xfrm>
        <a:graphic>
          <a:graphicData uri="http://schemas.openxmlformats.org/presentationml/2006/ole">
            <p:oleObj spid="_x0000_s58370" name="Worksheet" r:id="rId3" imgW="10312400" imgH="3797300" progId="Excel.Sheet.8">
              <p:embed/>
            </p:oleObj>
          </a:graphicData>
        </a:graphic>
      </p:graphicFrame>
      <p:sp>
        <p:nvSpPr>
          <p:cNvPr id="2052" name="TextBox 6"/>
          <p:cNvSpPr txBox="1">
            <a:spLocks noChangeArrowheads="1"/>
          </p:cNvSpPr>
          <p:nvPr/>
        </p:nvSpPr>
        <p:spPr bwMode="auto">
          <a:xfrm>
            <a:off x="76200" y="6096000"/>
            <a:ext cx="90947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Each document is represented by a binary vector ∈ {0,1}</a:t>
            </a:r>
            <a:r>
              <a:rPr lang="en-US" baseline="30000"/>
              <a:t>|V|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Term-document count matrices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8610600" cy="1524000"/>
          </a:xfrm>
        </p:spPr>
        <p:txBody>
          <a:bodyPr/>
          <a:lstStyle/>
          <a:p>
            <a:pPr eaLnBrk="1" hangingPunct="1"/>
            <a:r>
              <a:rPr lang="en-US" dirty="0"/>
              <a:t>Consider the number of occurrences of a term in a document: </a:t>
            </a:r>
          </a:p>
          <a:p>
            <a:pPr lvl="1" eaLnBrk="1" hangingPunct="1"/>
            <a:r>
              <a:rPr lang="en-US" dirty="0"/>
              <a:t>Each document is a count vector in </a:t>
            </a:r>
            <a:r>
              <a:rPr lang="en-US" dirty="0">
                <a:latin typeface="Lucida Sans Unicode" pitchFamily="-111" charset="-52"/>
                <a:ea typeface="Lucida Sans Unicode" pitchFamily="-111" charset="-52"/>
                <a:cs typeface="Lucida Sans Unicode" pitchFamily="-111" charset="-52"/>
              </a:rPr>
              <a:t>ℕ</a:t>
            </a:r>
            <a:r>
              <a:rPr lang="en-US" baseline="30000" dirty="0" err="1"/>
              <a:t>v</a:t>
            </a:r>
            <a:r>
              <a:rPr lang="en-US" dirty="0"/>
              <a:t>: a column below </a:t>
            </a: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76200" y="3276600"/>
          <a:ext cx="8932863" cy="2711450"/>
        </p:xfrm>
        <a:graphic>
          <a:graphicData uri="http://schemas.openxmlformats.org/presentationml/2006/ole">
            <p:oleObj spid="_x0000_s59394" name="Worksheet" r:id="rId3" imgW="11531600" imgH="3454400" progId="Excel.Sheet.8">
              <p:embed/>
            </p:oleObj>
          </a:graphicData>
        </a:graphic>
      </p:graphicFrame>
      <p:sp>
        <p:nvSpPr>
          <p:cNvPr id="3078" name="Rectangle 4"/>
          <p:cNvSpPr>
            <a:spLocks noChangeArrowheads="1"/>
          </p:cNvSpPr>
          <p:nvPr/>
        </p:nvSpPr>
        <p:spPr bwMode="auto">
          <a:xfrm>
            <a:off x="3352800" y="3321050"/>
            <a:ext cx="1371600" cy="2667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9" name="Rectangle 5"/>
          <p:cNvSpPr>
            <a:spLocks noChangeArrowheads="1"/>
          </p:cNvSpPr>
          <p:nvPr/>
        </p:nvSpPr>
        <p:spPr bwMode="auto">
          <a:xfrm>
            <a:off x="3810000" y="2667000"/>
            <a:ext cx="1752600" cy="381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62000" y="6172200"/>
            <a:ext cx="7545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information is lost with this representation?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i="1" dirty="0"/>
              <a:t>Bag of words</a:t>
            </a:r>
            <a:r>
              <a:rPr lang="en-US" i="1" dirty="0" smtClean="0"/>
              <a:t> </a:t>
            </a:r>
            <a:r>
              <a:rPr lang="en-US" dirty="0" smtClean="0"/>
              <a:t>representation</a:t>
            </a:r>
            <a:endParaRPr lang="en-US" dirty="0"/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2286000"/>
          </a:xfrm>
        </p:spPr>
        <p:txBody>
          <a:bodyPr/>
          <a:lstStyle/>
          <a:p>
            <a:pPr eaLnBrk="1" hangingPunct="1"/>
            <a:r>
              <a:rPr lang="en-US" dirty="0" smtClean="0"/>
              <a:t>Represent a document by the occurrence counts of each word</a:t>
            </a:r>
          </a:p>
          <a:p>
            <a:pPr eaLnBrk="1" hangingPunct="1"/>
            <a:r>
              <a:rPr lang="en-US" b="1" dirty="0" smtClean="0"/>
              <a:t>Ordering</a:t>
            </a:r>
            <a:r>
              <a:rPr lang="en-US" dirty="0" smtClean="0"/>
              <a:t> of words is lost</a:t>
            </a:r>
          </a:p>
          <a:p>
            <a:pPr eaLnBrk="1" hangingPunct="1"/>
            <a:r>
              <a:rPr lang="en-US" i="1" dirty="0">
                <a:solidFill>
                  <a:srgbClr val="0000FF"/>
                </a:solidFill>
              </a:rPr>
              <a:t>John is quicker than Mary</a:t>
            </a:r>
            <a:r>
              <a:rPr lang="en-US" i="1" dirty="0"/>
              <a:t> </a:t>
            </a:r>
            <a:r>
              <a:rPr lang="en-US" dirty="0"/>
              <a:t>and </a:t>
            </a:r>
            <a:r>
              <a:rPr lang="en-US" i="1" dirty="0">
                <a:solidFill>
                  <a:srgbClr val="0000FF"/>
                </a:solidFill>
              </a:rPr>
              <a:t>Mary is quicker than John</a:t>
            </a:r>
            <a:r>
              <a:rPr lang="en-US" dirty="0"/>
              <a:t> have the same </a:t>
            </a:r>
            <a:r>
              <a:rPr lang="en-US" dirty="0" smtClean="0"/>
              <a:t>vectors</a:t>
            </a:r>
          </a:p>
          <a:p>
            <a:pPr eaLnBrk="1" hangingPunct="1"/>
            <a:endParaRPr lang="en-US" dirty="0"/>
          </a:p>
        </p:txBody>
      </p:sp>
      <p:grpSp>
        <p:nvGrpSpPr>
          <p:cNvPr id="2" name="Group 12"/>
          <p:cNvGrpSpPr/>
          <p:nvPr/>
        </p:nvGrpSpPr>
        <p:grpSpPr>
          <a:xfrm>
            <a:off x="1295400" y="4572000"/>
            <a:ext cx="1524000" cy="1676400"/>
            <a:chOff x="990600" y="4572000"/>
            <a:chExt cx="1524000" cy="1676400"/>
          </a:xfrm>
        </p:grpSpPr>
        <p:sp>
          <p:nvSpPr>
            <p:cNvPr id="4" name="Rectangle 3"/>
            <p:cNvSpPr/>
            <p:nvPr/>
          </p:nvSpPr>
          <p:spPr bwMode="auto">
            <a:xfrm>
              <a:off x="990600" y="4572000"/>
              <a:ext cx="1524000" cy="16764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 bwMode="auto">
            <a:xfrm>
              <a:off x="1143000" y="4800600"/>
              <a:ext cx="1219200" cy="1588"/>
            </a:xfrm>
            <a:prstGeom prst="line">
              <a:avLst/>
            </a:prstGeom>
            <a:gradFill rotWithShape="0">
              <a:gsLst>
                <a:gs pos="0">
                  <a:srgbClr val="A50021"/>
                </a:gs>
                <a:gs pos="100000">
                  <a:schemeClr val="tx1"/>
                </a:gs>
              </a:gsLst>
              <a:lin ang="0" scaled="1"/>
            </a:gra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>
              <a:off x="1143000" y="5027612"/>
              <a:ext cx="1219200" cy="1588"/>
            </a:xfrm>
            <a:prstGeom prst="line">
              <a:avLst/>
            </a:prstGeom>
            <a:gradFill rotWithShape="0">
              <a:gsLst>
                <a:gs pos="0">
                  <a:srgbClr val="A50021"/>
                </a:gs>
                <a:gs pos="100000">
                  <a:schemeClr val="tx1"/>
                </a:gs>
              </a:gsLst>
              <a:lin ang="0" scaled="1"/>
            </a:gra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/>
            <p:cNvCxnSpPr/>
            <p:nvPr/>
          </p:nvCxnSpPr>
          <p:spPr bwMode="auto">
            <a:xfrm>
              <a:off x="1143000" y="5257800"/>
              <a:ext cx="1219200" cy="1588"/>
            </a:xfrm>
            <a:prstGeom prst="line">
              <a:avLst/>
            </a:prstGeom>
            <a:gradFill rotWithShape="0">
              <a:gsLst>
                <a:gs pos="0">
                  <a:srgbClr val="A50021"/>
                </a:gs>
                <a:gs pos="100000">
                  <a:schemeClr val="tx1"/>
                </a:gs>
              </a:gsLst>
              <a:lin ang="0" scaled="1"/>
            </a:gra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>
              <a:off x="1143000" y="5484812"/>
              <a:ext cx="1219200" cy="1588"/>
            </a:xfrm>
            <a:prstGeom prst="line">
              <a:avLst/>
            </a:prstGeom>
            <a:gradFill rotWithShape="0">
              <a:gsLst>
                <a:gs pos="0">
                  <a:srgbClr val="A50021"/>
                </a:gs>
                <a:gs pos="100000">
                  <a:schemeClr val="tx1"/>
                </a:gs>
              </a:gsLst>
              <a:lin ang="0" scaled="1"/>
            </a:gra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/>
            <p:cNvCxnSpPr/>
            <p:nvPr/>
          </p:nvCxnSpPr>
          <p:spPr bwMode="auto">
            <a:xfrm>
              <a:off x="1143000" y="5713412"/>
              <a:ext cx="1219200" cy="1588"/>
            </a:xfrm>
            <a:prstGeom prst="line">
              <a:avLst/>
            </a:prstGeom>
            <a:gradFill rotWithShape="0">
              <a:gsLst>
                <a:gs pos="0">
                  <a:srgbClr val="A50021"/>
                </a:gs>
                <a:gs pos="100000">
                  <a:schemeClr val="tx1"/>
                </a:gs>
              </a:gsLst>
              <a:lin ang="0" scaled="1"/>
            </a:gra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Connector 11"/>
            <p:cNvCxnSpPr/>
            <p:nvPr/>
          </p:nvCxnSpPr>
          <p:spPr bwMode="auto">
            <a:xfrm>
              <a:off x="1143000" y="5942012"/>
              <a:ext cx="1219200" cy="1588"/>
            </a:xfrm>
            <a:prstGeom prst="line">
              <a:avLst/>
            </a:prstGeom>
            <a:gradFill rotWithShape="0">
              <a:gsLst>
                <a:gs pos="0">
                  <a:srgbClr val="A50021"/>
                </a:gs>
                <a:gs pos="100000">
                  <a:schemeClr val="tx1"/>
                </a:gs>
              </a:gsLst>
              <a:lin ang="0" scaled="1"/>
            </a:gra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p:sp>
        <p:nvSpPr>
          <p:cNvPr id="14" name="Cube 13"/>
          <p:cNvSpPr/>
          <p:nvPr/>
        </p:nvSpPr>
        <p:spPr bwMode="auto">
          <a:xfrm>
            <a:off x="5943600" y="4572000"/>
            <a:ext cx="1143000" cy="1524000"/>
          </a:xfrm>
          <a:prstGeom prst="cube">
            <a:avLst/>
          </a:prstGeom>
          <a:solidFill>
            <a:schemeClr val="accent1">
              <a:alpha val="16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 bwMode="auto">
          <a:xfrm rot="5400000" flipH="1" flipV="1">
            <a:off x="6096000" y="5867400"/>
            <a:ext cx="76200" cy="7620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>
            <a:off x="6324600" y="5867400"/>
            <a:ext cx="1524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>
            <a:off x="6172200" y="5638800"/>
            <a:ext cx="1524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6553200" y="5562600"/>
            <a:ext cx="152400" cy="777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/>
          <p:cNvCxnSpPr/>
          <p:nvPr/>
        </p:nvCxnSpPr>
        <p:spPr bwMode="auto">
          <a:xfrm>
            <a:off x="6705600" y="5789612"/>
            <a:ext cx="152400" cy="777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 rot="5400000">
            <a:off x="6400800" y="5334000"/>
            <a:ext cx="1524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 rot="5400000" flipH="1" flipV="1">
            <a:off x="6248400" y="5257800"/>
            <a:ext cx="76200" cy="7620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>
            <a:off x="6705600" y="5410200"/>
            <a:ext cx="1524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>
            <a:off x="6248400" y="5105400"/>
            <a:ext cx="1524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/>
          <p:nvPr/>
        </p:nvCxnSpPr>
        <p:spPr bwMode="auto">
          <a:xfrm>
            <a:off x="6629400" y="5181600"/>
            <a:ext cx="1524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9" name="Right Arrow 28"/>
          <p:cNvSpPr/>
          <p:nvPr/>
        </p:nvSpPr>
        <p:spPr bwMode="auto">
          <a:xfrm>
            <a:off x="3657600" y="4953000"/>
            <a:ext cx="1524000" cy="685800"/>
          </a:xfrm>
          <a:prstGeom prst="rightArrow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Boolean queries: another view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 bwMode="auto">
          <a:xfrm>
            <a:off x="3200400" y="1828800"/>
            <a:ext cx="1524000" cy="1143000"/>
          </a:xfrm>
          <a:prstGeom prst="ellipse">
            <a:avLst/>
          </a:prstGeom>
          <a:solidFill>
            <a:srgbClr val="FF0000">
              <a:alpha val="30000"/>
            </a:srgbClr>
          </a:solidFill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05200" y="2133600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query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 bwMode="auto">
          <a:xfrm>
            <a:off x="3124200" y="4038600"/>
            <a:ext cx="1676400" cy="1066800"/>
          </a:xfrm>
          <a:prstGeom prst="ellipse">
            <a:avLst/>
          </a:prstGeom>
          <a:solidFill>
            <a:srgbClr val="000090">
              <a:alpha val="32000"/>
            </a:srgbClr>
          </a:solidFill>
          <a:ln w="38100" cap="flat" cmpd="sng" algn="ctr">
            <a:solidFill>
              <a:srgbClr val="00009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19581" y="4267200"/>
            <a:ext cx="1681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document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09601" y="56388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</a:t>
            </a:r>
            <a:r>
              <a:rPr lang="en-US" dirty="0" smtClean="0"/>
              <a:t>or </a:t>
            </a:r>
            <a:r>
              <a:rPr lang="en-US" dirty="0" smtClean="0"/>
              <a:t>the </a:t>
            </a:r>
            <a:r>
              <a:rPr lang="en-US" dirty="0" err="1" smtClean="0"/>
              <a:t>boolean</a:t>
            </a:r>
            <a:r>
              <a:rPr lang="en-US" dirty="0" smtClean="0"/>
              <a:t> representation, we can view a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query</a:t>
            </a:r>
            <a:r>
              <a:rPr lang="en-US" dirty="0" smtClean="0"/>
              <a:t>/document as a set of words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Boolean queries: another view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 bwMode="auto">
          <a:xfrm>
            <a:off x="3429000" y="2743200"/>
            <a:ext cx="1524000" cy="1143000"/>
          </a:xfrm>
          <a:prstGeom prst="ellipse">
            <a:avLst/>
          </a:prstGeom>
          <a:solidFill>
            <a:srgbClr val="FF0000">
              <a:alpha val="30000"/>
            </a:srgbClr>
          </a:solidFill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33800" y="3048000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query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 bwMode="auto">
          <a:xfrm>
            <a:off x="3352800" y="3657600"/>
            <a:ext cx="1676400" cy="1066800"/>
          </a:xfrm>
          <a:prstGeom prst="ellipse">
            <a:avLst/>
          </a:prstGeom>
          <a:solidFill>
            <a:srgbClr val="000090">
              <a:alpha val="32000"/>
            </a:srgbClr>
          </a:solidFill>
          <a:ln w="38100" cap="flat" cmpd="sng" algn="ctr">
            <a:solidFill>
              <a:srgbClr val="00009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48181" y="3886200"/>
            <a:ext cx="1681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document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524000" y="5410200"/>
            <a:ext cx="60579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 want to return those documents where there is an overlap, i.e. intersection between the two sets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be 10"/>
          <p:cNvSpPr/>
          <p:nvPr/>
        </p:nvSpPr>
        <p:spPr bwMode="auto">
          <a:xfrm>
            <a:off x="1752600" y="3276600"/>
            <a:ext cx="1981200" cy="1524000"/>
          </a:xfrm>
          <a:prstGeom prst="cube">
            <a:avLst/>
          </a:prstGeom>
          <a:solidFill>
            <a:srgbClr val="000090">
              <a:alpha val="16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Bag of words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505200" y="2590800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query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676400" y="3881735"/>
            <a:ext cx="1681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document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524000" y="5410200"/>
            <a:ext cx="6057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is the notion of “intersection” for the bag or words model?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Cube 8"/>
          <p:cNvSpPr/>
          <p:nvPr/>
        </p:nvSpPr>
        <p:spPr bwMode="auto">
          <a:xfrm>
            <a:off x="3429000" y="2057400"/>
            <a:ext cx="1371600" cy="1524000"/>
          </a:xfrm>
          <a:prstGeom prst="cube">
            <a:avLst/>
          </a:prstGeom>
          <a:solidFill>
            <a:srgbClr val="FF0000">
              <a:alpha val="16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be 10"/>
          <p:cNvSpPr/>
          <p:nvPr/>
        </p:nvSpPr>
        <p:spPr bwMode="auto">
          <a:xfrm>
            <a:off x="1752600" y="3276600"/>
            <a:ext cx="1981200" cy="1524000"/>
          </a:xfrm>
          <a:prstGeom prst="cube">
            <a:avLst/>
          </a:prstGeom>
          <a:solidFill>
            <a:srgbClr val="000090">
              <a:alpha val="16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Bag of words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505200" y="2590800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query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676400" y="3881735"/>
            <a:ext cx="1681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document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219200" y="5410200"/>
            <a:ext cx="693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Want to take into account term frequency</a:t>
            </a:r>
          </a:p>
        </p:txBody>
      </p:sp>
      <p:sp>
        <p:nvSpPr>
          <p:cNvPr id="9" name="Cube 8"/>
          <p:cNvSpPr/>
          <p:nvPr/>
        </p:nvSpPr>
        <p:spPr bwMode="auto">
          <a:xfrm>
            <a:off x="3429000" y="2057400"/>
            <a:ext cx="1371600" cy="1524000"/>
          </a:xfrm>
          <a:prstGeom prst="cube">
            <a:avLst/>
          </a:prstGeom>
          <a:solidFill>
            <a:srgbClr val="FF0000">
              <a:alpha val="16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be 10"/>
          <p:cNvSpPr/>
          <p:nvPr/>
        </p:nvSpPr>
        <p:spPr bwMode="auto">
          <a:xfrm>
            <a:off x="457200" y="3429000"/>
            <a:ext cx="1981200" cy="1524000"/>
          </a:xfrm>
          <a:prstGeom prst="cube">
            <a:avLst/>
          </a:prstGeom>
          <a:solidFill>
            <a:srgbClr val="000090">
              <a:alpha val="16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things to be careful of…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09800" y="2743200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query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4034135"/>
            <a:ext cx="1681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document</a:t>
            </a:r>
            <a:endParaRPr lang="en-US" dirty="0"/>
          </a:p>
        </p:txBody>
      </p:sp>
      <p:sp>
        <p:nvSpPr>
          <p:cNvPr id="9" name="Cube 8"/>
          <p:cNvSpPr/>
          <p:nvPr/>
        </p:nvSpPr>
        <p:spPr bwMode="auto">
          <a:xfrm>
            <a:off x="2133600" y="2209800"/>
            <a:ext cx="1371600" cy="1524000"/>
          </a:xfrm>
          <a:prstGeom prst="cube">
            <a:avLst/>
          </a:prstGeom>
          <a:solidFill>
            <a:srgbClr val="FF0000">
              <a:alpha val="16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0" name="Cube 9"/>
          <p:cNvSpPr/>
          <p:nvPr/>
        </p:nvSpPr>
        <p:spPr bwMode="auto">
          <a:xfrm>
            <a:off x="4495800" y="3124200"/>
            <a:ext cx="2438400" cy="2362200"/>
          </a:xfrm>
          <a:prstGeom prst="cube">
            <a:avLst/>
          </a:prstGeom>
          <a:solidFill>
            <a:srgbClr val="000090">
              <a:alpha val="16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53200" y="2667000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query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567381" y="4110335"/>
            <a:ext cx="1681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document</a:t>
            </a:r>
            <a:endParaRPr lang="en-US" dirty="0"/>
          </a:p>
        </p:txBody>
      </p:sp>
      <p:sp>
        <p:nvSpPr>
          <p:cNvPr id="14" name="Cube 13"/>
          <p:cNvSpPr/>
          <p:nvPr/>
        </p:nvSpPr>
        <p:spPr bwMode="auto">
          <a:xfrm>
            <a:off x="6477000" y="2133600"/>
            <a:ext cx="1371600" cy="1524000"/>
          </a:xfrm>
          <a:prstGeom prst="cube">
            <a:avLst/>
          </a:prstGeom>
          <a:solidFill>
            <a:srgbClr val="FF0000">
              <a:alpha val="16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14400" y="5715000"/>
            <a:ext cx="685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Say I take the document and simply append it to itself. What happens to the overlap?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be 10"/>
          <p:cNvSpPr/>
          <p:nvPr/>
        </p:nvSpPr>
        <p:spPr bwMode="auto">
          <a:xfrm>
            <a:off x="457200" y="3429000"/>
            <a:ext cx="1981200" cy="1524000"/>
          </a:xfrm>
          <a:prstGeom prst="cube">
            <a:avLst/>
          </a:prstGeom>
          <a:solidFill>
            <a:srgbClr val="000090">
              <a:alpha val="16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things to be careful of…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09800" y="2743200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query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4034135"/>
            <a:ext cx="1681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document</a:t>
            </a:r>
            <a:endParaRPr lang="en-US" dirty="0"/>
          </a:p>
        </p:txBody>
      </p:sp>
      <p:sp>
        <p:nvSpPr>
          <p:cNvPr id="9" name="Cube 8"/>
          <p:cNvSpPr/>
          <p:nvPr/>
        </p:nvSpPr>
        <p:spPr bwMode="auto">
          <a:xfrm>
            <a:off x="2133600" y="2209800"/>
            <a:ext cx="1371600" cy="1524000"/>
          </a:xfrm>
          <a:prstGeom prst="cube">
            <a:avLst/>
          </a:prstGeom>
          <a:solidFill>
            <a:srgbClr val="FF0000">
              <a:alpha val="16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0" name="Cube 9"/>
          <p:cNvSpPr/>
          <p:nvPr/>
        </p:nvSpPr>
        <p:spPr bwMode="auto">
          <a:xfrm>
            <a:off x="4495800" y="3124200"/>
            <a:ext cx="2438400" cy="2362200"/>
          </a:xfrm>
          <a:prstGeom prst="cube">
            <a:avLst/>
          </a:prstGeom>
          <a:solidFill>
            <a:srgbClr val="000090">
              <a:alpha val="16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53200" y="2667000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query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567381" y="4110335"/>
            <a:ext cx="1681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document</a:t>
            </a:r>
            <a:endParaRPr lang="en-US" dirty="0"/>
          </a:p>
        </p:txBody>
      </p:sp>
      <p:sp>
        <p:nvSpPr>
          <p:cNvPr id="14" name="Cube 13"/>
          <p:cNvSpPr/>
          <p:nvPr/>
        </p:nvSpPr>
        <p:spPr bwMode="auto">
          <a:xfrm>
            <a:off x="6477000" y="2133600"/>
            <a:ext cx="1371600" cy="1524000"/>
          </a:xfrm>
          <a:prstGeom prst="cube">
            <a:avLst/>
          </a:prstGeom>
          <a:solidFill>
            <a:srgbClr val="FF0000">
              <a:alpha val="16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43000" y="5486400"/>
            <a:ext cx="289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is the issue?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66800" y="609600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Need some notion of the length of a document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be 10"/>
          <p:cNvSpPr/>
          <p:nvPr/>
        </p:nvSpPr>
        <p:spPr bwMode="auto">
          <a:xfrm>
            <a:off x="457200" y="3429000"/>
            <a:ext cx="1981200" cy="1524000"/>
          </a:xfrm>
          <a:prstGeom prst="cube">
            <a:avLst/>
          </a:prstGeom>
          <a:solidFill>
            <a:srgbClr val="000090">
              <a:alpha val="16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things to be careful of…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09800" y="2743200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query</a:t>
            </a:r>
            <a:endParaRPr lang="en-US" dirty="0"/>
          </a:p>
        </p:txBody>
      </p:sp>
      <p:sp>
        <p:nvSpPr>
          <p:cNvPr id="9" name="Cube 8"/>
          <p:cNvSpPr/>
          <p:nvPr/>
        </p:nvSpPr>
        <p:spPr bwMode="auto">
          <a:xfrm>
            <a:off x="2133600" y="2209800"/>
            <a:ext cx="1371600" cy="1524000"/>
          </a:xfrm>
          <a:prstGeom prst="cube">
            <a:avLst/>
          </a:prstGeom>
          <a:solidFill>
            <a:srgbClr val="FF0000">
              <a:alpha val="16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53200" y="2667000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query</a:t>
            </a:r>
            <a:endParaRPr lang="en-US" dirty="0"/>
          </a:p>
        </p:txBody>
      </p:sp>
      <p:sp>
        <p:nvSpPr>
          <p:cNvPr id="14" name="Cube 13"/>
          <p:cNvSpPr/>
          <p:nvPr/>
        </p:nvSpPr>
        <p:spPr bwMode="auto">
          <a:xfrm>
            <a:off x="6477000" y="2133600"/>
            <a:ext cx="1371600" cy="1524000"/>
          </a:xfrm>
          <a:prstGeom prst="cube">
            <a:avLst/>
          </a:prstGeom>
          <a:solidFill>
            <a:srgbClr val="FF0000">
              <a:alpha val="16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43000" y="5638800"/>
            <a:ext cx="685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about a document that contains only frequent words, e.g. </a:t>
            </a:r>
            <a:r>
              <a:rPr lang="en-US" dirty="0" smtClean="0">
                <a:solidFill>
                  <a:srgbClr val="0000FF"/>
                </a:solidFill>
              </a:rPr>
              <a:t>the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Cube 15"/>
          <p:cNvSpPr/>
          <p:nvPr/>
        </p:nvSpPr>
        <p:spPr bwMode="auto">
          <a:xfrm>
            <a:off x="4953000" y="3429000"/>
            <a:ext cx="1981200" cy="1524000"/>
          </a:xfrm>
          <a:prstGeom prst="cube">
            <a:avLst/>
          </a:prstGeom>
          <a:solidFill>
            <a:srgbClr val="000090">
              <a:alpha val="16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1000" y="4034135"/>
            <a:ext cx="1681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document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953000" y="3962400"/>
            <a:ext cx="15409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the the the </a:t>
            </a:r>
          </a:p>
          <a:p>
            <a:r>
              <a:rPr lang="en-US" sz="2000" dirty="0" smtClean="0"/>
              <a:t>the the …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be 10"/>
          <p:cNvSpPr/>
          <p:nvPr/>
        </p:nvSpPr>
        <p:spPr bwMode="auto">
          <a:xfrm>
            <a:off x="457200" y="3429000"/>
            <a:ext cx="1981200" cy="1524000"/>
          </a:xfrm>
          <a:prstGeom prst="cube">
            <a:avLst/>
          </a:prstGeom>
          <a:solidFill>
            <a:srgbClr val="000090">
              <a:alpha val="16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things to be careful of…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09800" y="2743200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query</a:t>
            </a:r>
            <a:endParaRPr lang="en-US" dirty="0"/>
          </a:p>
        </p:txBody>
      </p:sp>
      <p:sp>
        <p:nvSpPr>
          <p:cNvPr id="9" name="Cube 8"/>
          <p:cNvSpPr/>
          <p:nvPr/>
        </p:nvSpPr>
        <p:spPr bwMode="auto">
          <a:xfrm>
            <a:off x="2133600" y="2209800"/>
            <a:ext cx="1371600" cy="1524000"/>
          </a:xfrm>
          <a:prstGeom prst="cube">
            <a:avLst/>
          </a:prstGeom>
          <a:solidFill>
            <a:srgbClr val="FF0000">
              <a:alpha val="16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53200" y="2667000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query</a:t>
            </a:r>
            <a:endParaRPr lang="en-US" dirty="0"/>
          </a:p>
        </p:txBody>
      </p:sp>
      <p:sp>
        <p:nvSpPr>
          <p:cNvPr id="14" name="Cube 13"/>
          <p:cNvSpPr/>
          <p:nvPr/>
        </p:nvSpPr>
        <p:spPr bwMode="auto">
          <a:xfrm>
            <a:off x="6477000" y="2133600"/>
            <a:ext cx="1371600" cy="1524000"/>
          </a:xfrm>
          <a:prstGeom prst="cube">
            <a:avLst/>
          </a:prstGeom>
          <a:solidFill>
            <a:srgbClr val="FF0000">
              <a:alpha val="16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66800" y="5710535"/>
            <a:ext cx="723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Need some notion of the importance of words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6" name="Cube 15"/>
          <p:cNvSpPr/>
          <p:nvPr/>
        </p:nvSpPr>
        <p:spPr bwMode="auto">
          <a:xfrm>
            <a:off x="4953000" y="3429000"/>
            <a:ext cx="1981200" cy="1524000"/>
          </a:xfrm>
          <a:prstGeom prst="cube">
            <a:avLst/>
          </a:prstGeom>
          <a:solidFill>
            <a:srgbClr val="000090">
              <a:alpha val="16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1000" y="4034135"/>
            <a:ext cx="1681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document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953000" y="3962400"/>
            <a:ext cx="15409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the the the </a:t>
            </a:r>
          </a:p>
          <a:p>
            <a:r>
              <a:rPr lang="en-US" sz="2000" dirty="0" smtClean="0"/>
              <a:t>the the …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Documents as vectors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5181600" cy="4876800"/>
          </a:xfrm>
        </p:spPr>
        <p:txBody>
          <a:bodyPr/>
          <a:lstStyle/>
          <a:p>
            <a:pPr eaLnBrk="1" hangingPunct="1"/>
            <a:r>
              <a:rPr lang="en-US" dirty="0" smtClean="0"/>
              <a:t>We </a:t>
            </a:r>
            <a:r>
              <a:rPr lang="en-US" dirty="0"/>
              <a:t>have a |V|-dimensional vector space</a:t>
            </a:r>
          </a:p>
          <a:p>
            <a:pPr eaLnBrk="1" hangingPunct="1"/>
            <a:r>
              <a:rPr lang="en-US" dirty="0"/>
              <a:t>Terms are axes of the space</a:t>
            </a:r>
          </a:p>
          <a:p>
            <a:pPr eaLnBrk="1" hangingPunct="1"/>
            <a:r>
              <a:rPr lang="en-US" dirty="0"/>
              <a:t>Documents are points or vectors in this space</a:t>
            </a:r>
          </a:p>
          <a:p>
            <a:pPr eaLnBrk="1" hangingPunct="1"/>
            <a:r>
              <a:rPr lang="en-US" dirty="0"/>
              <a:t>Very high-dimensional: hundreds of millions of dimensions when you apply this to a web search engine</a:t>
            </a:r>
          </a:p>
          <a:p>
            <a:pPr eaLnBrk="1" hangingPunct="1"/>
            <a:r>
              <a:rPr lang="en-US" dirty="0"/>
              <a:t>This is a very sparse vector - most entries are </a:t>
            </a:r>
            <a:r>
              <a:rPr lang="en-US" dirty="0" smtClean="0"/>
              <a:t>zero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5867400" y="2133600"/>
            <a:ext cx="3276600" cy="1905000"/>
            <a:chOff x="1602" y="1317"/>
            <a:chExt cx="2556" cy="1686"/>
          </a:xfrm>
        </p:grpSpPr>
        <p:pic>
          <p:nvPicPr>
            <p:cNvPr id="5" name="Picture 5" descr="RR-vs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602" y="1317"/>
              <a:ext cx="2556" cy="1686"/>
            </a:xfrm>
            <a:prstGeom prst="rect">
              <a:avLst/>
            </a:prstGeom>
            <a:noFill/>
          </p:spPr>
        </p:pic>
        <p:sp>
          <p:nvSpPr>
            <p:cNvPr id="6" name="Line 6"/>
            <p:cNvSpPr>
              <a:spLocks noChangeShapeType="1"/>
            </p:cNvSpPr>
            <p:nvPr/>
          </p:nvSpPr>
          <p:spPr bwMode="auto">
            <a:xfrm flipV="1">
              <a:off x="2112" y="1584"/>
              <a:ext cx="144" cy="672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 flipV="1">
              <a:off x="2160" y="1872"/>
              <a:ext cx="336" cy="384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 flipV="1">
              <a:off x="2160" y="2160"/>
              <a:ext cx="1200" cy="96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160" y="2304"/>
              <a:ext cx="912" cy="4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2112" y="2304"/>
              <a:ext cx="672" cy="192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Queries as vectors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1905000"/>
          </a:xfrm>
        </p:spPr>
        <p:txBody>
          <a:bodyPr/>
          <a:lstStyle/>
          <a:p>
            <a:pPr eaLnBrk="1" hangingPunct="1"/>
            <a:r>
              <a:rPr lang="en-US" u="sng" dirty="0">
                <a:solidFill>
                  <a:srgbClr val="0000FF"/>
                </a:solidFill>
              </a:rPr>
              <a:t>Key idea 1: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/>
              <a:t>Do the same for queries: represent them as vectors in the space</a:t>
            </a:r>
            <a:endParaRPr lang="en-US" dirty="0" smtClean="0"/>
          </a:p>
          <a:p>
            <a:pPr eaLnBrk="1" hangingPunct="1"/>
            <a:r>
              <a:rPr lang="en-US" u="sng" dirty="0" smtClean="0">
                <a:solidFill>
                  <a:srgbClr val="0000FF"/>
                </a:solidFill>
              </a:rPr>
              <a:t>Key idea 2: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/>
              <a:t>Rank documents according to their proximity to the query in this space</a:t>
            </a:r>
          </a:p>
          <a:p>
            <a:pPr eaLnBrk="1" hangingPunct="1"/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33400" y="3581400"/>
            <a:ext cx="5638800" cy="2667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6396335"/>
            <a:ext cx="3410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|V| dimensional space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 bwMode="auto">
          <a:xfrm>
            <a:off x="2057400" y="4419600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2209800" y="4953000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1219200" y="5105400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2362200" y="5334000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1066800" y="4648200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990600" y="4114800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4648200" y="5105400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3505200" y="4953000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3352800" y="4267200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4800600" y="4343400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38900" y="4330700"/>
            <a:ext cx="24003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How should we</a:t>
            </a:r>
            <a:r>
              <a:rPr lang="en-US" dirty="0" smtClean="0">
                <a:solidFill>
                  <a:srgbClr val="FF0000"/>
                </a:solidFill>
              </a:rPr>
              <a:t> rank documents?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uiExpand="1" build="p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Formalizing vector space proximity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n"/>
              <a:defRPr/>
            </a:pPr>
            <a:r>
              <a:rPr lang="en-US" dirty="0" smtClean="0"/>
              <a:t>We have points in a |V| dimensional space</a:t>
            </a:r>
          </a:p>
          <a:p>
            <a:pPr eaLnBrk="1" hangingPunct="1">
              <a:buFont typeface="Wingdings" pitchFamily="2" charset="2"/>
              <a:buChar char="n"/>
              <a:defRPr/>
            </a:pPr>
            <a:r>
              <a:rPr lang="en-US" dirty="0" smtClean="0"/>
              <a:t>How can we measure the proximity of documents in this space?</a:t>
            </a:r>
          </a:p>
          <a:p>
            <a:pPr eaLnBrk="1" hangingPunct="1">
              <a:buFont typeface="Wingdings" pitchFamily="2" charset="2"/>
              <a:buChar char="n"/>
              <a:defRPr/>
            </a:pPr>
            <a:endParaRPr lang="en-US" dirty="0" smtClean="0"/>
          </a:p>
          <a:p>
            <a:pPr eaLnBrk="1" hangingPunct="1">
              <a:buFont typeface="Wingdings" pitchFamily="2" charset="2"/>
              <a:buChar char="n"/>
              <a:defRPr/>
            </a:pPr>
            <a:r>
              <a:rPr lang="en-US" dirty="0" smtClean="0"/>
              <a:t>First cut: distance between two points</a:t>
            </a:r>
          </a:p>
          <a:p>
            <a:pPr eaLnBrk="1" hangingPunct="1">
              <a:buFont typeface="Wingdings" pitchFamily="2" charset="2"/>
              <a:buChar char="n"/>
              <a:defRPr/>
            </a:pPr>
            <a:r>
              <a:rPr lang="en-US" dirty="0" smtClean="0"/>
              <a:t>Euclidean distance?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315200" cy="1054100"/>
          </a:xfrm>
        </p:spPr>
        <p:txBody>
          <a:bodyPr/>
          <a:lstStyle/>
          <a:p>
            <a:pPr eaLnBrk="1" hangingPunct="1"/>
            <a:r>
              <a:rPr lang="en-US" sz="4000" b="0" dirty="0"/>
              <a:t>Why distance is a bad idea</a:t>
            </a:r>
          </a:p>
        </p:txBody>
      </p:sp>
      <p:pic>
        <p:nvPicPr>
          <p:cNvPr id="31747" name="Content Placeholder 3" descr="vs1.gif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657600" y="1600200"/>
            <a:ext cx="5257800" cy="4114800"/>
          </a:xfrm>
        </p:spPr>
      </p:pic>
      <p:sp>
        <p:nvSpPr>
          <p:cNvPr id="11" name="TextBox 10"/>
          <p:cNvSpPr txBox="1"/>
          <p:nvPr/>
        </p:nvSpPr>
        <p:spPr>
          <a:xfrm>
            <a:off x="228600" y="2743200"/>
            <a:ext cx="3276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Which document is closer using Euclidian distance?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Which do you think should be closer?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315200" cy="1054100"/>
          </a:xfrm>
        </p:spPr>
        <p:txBody>
          <a:bodyPr/>
          <a:lstStyle/>
          <a:p>
            <a:pPr eaLnBrk="1" hangingPunct="1"/>
            <a:r>
              <a:rPr lang="en-US" sz="4000" b="0" dirty="0" smtClean="0"/>
              <a:t>Issues with Euclidian distance</a:t>
            </a:r>
            <a:endParaRPr lang="en-US" sz="4000" b="0" dirty="0"/>
          </a:p>
        </p:txBody>
      </p:sp>
      <p:pic>
        <p:nvPicPr>
          <p:cNvPr id="31747" name="Content Placeholder 3" descr="vs1.gif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657600" y="1600200"/>
            <a:ext cx="5257800" cy="4114800"/>
          </a:xfrm>
        </p:spPr>
      </p:pic>
      <p:sp>
        <p:nvSpPr>
          <p:cNvPr id="31748" name="Text Placeholder 4"/>
          <p:cNvSpPr>
            <a:spLocks noGrp="1"/>
          </p:cNvSpPr>
          <p:nvPr>
            <p:ph type="body" sz="half" idx="2"/>
          </p:nvPr>
        </p:nvSpPr>
        <p:spPr>
          <a:xfrm>
            <a:off x="457200" y="1633538"/>
            <a:ext cx="3008313" cy="4691062"/>
          </a:xfrm>
        </p:spPr>
        <p:txBody>
          <a:bodyPr/>
          <a:lstStyle/>
          <a:p>
            <a:pPr eaLnBrk="1" hangingPunct="1"/>
            <a:r>
              <a:rPr lang="en-US" sz="2400" dirty="0"/>
              <a:t>The Euclidean distance between </a:t>
            </a:r>
            <a:r>
              <a:rPr lang="en-US" sz="2400" i="1" dirty="0" err="1">
                <a:solidFill>
                  <a:srgbClr val="0000FF"/>
                </a:solidFill>
              </a:rPr>
              <a:t>q</a:t>
            </a:r>
            <a:endParaRPr lang="en-US" sz="2400" i="1" dirty="0">
              <a:solidFill>
                <a:srgbClr val="0000FF"/>
              </a:solidFill>
            </a:endParaRPr>
          </a:p>
          <a:p>
            <a:pPr eaLnBrk="1" hangingPunct="1"/>
            <a:r>
              <a:rPr lang="en-US" sz="2400" dirty="0"/>
              <a:t>and </a:t>
            </a:r>
            <a:r>
              <a:rPr lang="en-US" sz="2400" i="1" dirty="0">
                <a:solidFill>
                  <a:srgbClr val="0000FF"/>
                </a:solidFill>
              </a:rPr>
              <a:t>d</a:t>
            </a:r>
            <a:r>
              <a:rPr lang="en-US" sz="2400" i="1" baseline="-25000" dirty="0">
                <a:solidFill>
                  <a:srgbClr val="0000FF"/>
                </a:solidFill>
              </a:rPr>
              <a:t>2</a:t>
            </a:r>
            <a:r>
              <a:rPr lang="en-US" sz="2400" dirty="0"/>
              <a:t> is large even though the</a:t>
            </a:r>
          </a:p>
          <a:p>
            <a:pPr eaLnBrk="1" hangingPunct="1"/>
            <a:r>
              <a:rPr lang="en-US" sz="2400" dirty="0"/>
              <a:t>distribution of terms in the query </a:t>
            </a:r>
            <a:r>
              <a:rPr lang="en-US" sz="2400" i="1" dirty="0" err="1">
                <a:solidFill>
                  <a:srgbClr val="0000FF"/>
                </a:solidFill>
              </a:rPr>
              <a:t>q</a:t>
            </a:r>
            <a:r>
              <a:rPr lang="en-US" sz="2400" i="1" dirty="0"/>
              <a:t> </a:t>
            </a:r>
            <a:r>
              <a:rPr lang="en-US" sz="2400" dirty="0"/>
              <a:t>and the distribution of</a:t>
            </a:r>
          </a:p>
          <a:p>
            <a:pPr eaLnBrk="1" hangingPunct="1"/>
            <a:r>
              <a:rPr lang="en-US" sz="2400" dirty="0"/>
              <a:t>terms in the document </a:t>
            </a:r>
            <a:r>
              <a:rPr lang="en-US" sz="2400" i="1" dirty="0">
                <a:solidFill>
                  <a:srgbClr val="0000FF"/>
                </a:solidFill>
              </a:rPr>
              <a:t>d</a:t>
            </a:r>
            <a:r>
              <a:rPr lang="en-US" sz="2400" i="1" baseline="-25000" dirty="0">
                <a:solidFill>
                  <a:srgbClr val="0000FF"/>
                </a:solidFill>
              </a:rPr>
              <a:t>2</a:t>
            </a:r>
            <a:r>
              <a:rPr lang="en-US" sz="2400" dirty="0"/>
              <a:t> are</a:t>
            </a:r>
          </a:p>
          <a:p>
            <a:pPr eaLnBrk="1" hangingPunct="1"/>
            <a:r>
              <a:rPr lang="en-US" sz="2400" dirty="0"/>
              <a:t>very similar.</a:t>
            </a:r>
          </a:p>
        </p:txBody>
      </p:sp>
      <p:cxnSp>
        <p:nvCxnSpPr>
          <p:cNvPr id="31749" name="Straight Arrow Connector 6"/>
          <p:cNvCxnSpPr>
            <a:cxnSpLocks noChangeShapeType="1"/>
          </p:cNvCxnSpPr>
          <p:nvPr/>
        </p:nvCxnSpPr>
        <p:spPr bwMode="auto">
          <a:xfrm>
            <a:off x="2971800" y="2133600"/>
            <a:ext cx="2286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arrow" w="med" len="med"/>
          </a:ln>
        </p:spPr>
      </p:cxnSp>
      <p:cxnSp>
        <p:nvCxnSpPr>
          <p:cNvPr id="31750" name="Straight Arrow Connector 7"/>
          <p:cNvCxnSpPr>
            <a:cxnSpLocks noChangeShapeType="1"/>
          </p:cNvCxnSpPr>
          <p:nvPr/>
        </p:nvCxnSpPr>
        <p:spPr bwMode="auto">
          <a:xfrm>
            <a:off x="1143000" y="2513013"/>
            <a:ext cx="228600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arrow" w="med" len="med"/>
          </a:ln>
        </p:spPr>
      </p:cxnSp>
      <p:cxnSp>
        <p:nvCxnSpPr>
          <p:cNvPr id="31751" name="Straight Arrow Connector 8"/>
          <p:cNvCxnSpPr>
            <a:cxnSpLocks noChangeShapeType="1"/>
          </p:cNvCxnSpPr>
          <p:nvPr/>
        </p:nvCxnSpPr>
        <p:spPr bwMode="auto">
          <a:xfrm>
            <a:off x="2209800" y="3732213"/>
            <a:ext cx="228600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arrow" w="med" len="med"/>
          </a:ln>
        </p:spPr>
      </p:cxnSp>
      <p:cxnSp>
        <p:nvCxnSpPr>
          <p:cNvPr id="31752" name="Straight Arrow Connector 9"/>
          <p:cNvCxnSpPr>
            <a:cxnSpLocks noChangeShapeType="1"/>
          </p:cNvCxnSpPr>
          <p:nvPr/>
        </p:nvCxnSpPr>
        <p:spPr bwMode="auto">
          <a:xfrm>
            <a:off x="1981200" y="4875213"/>
            <a:ext cx="228600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Use angle instead of distance</a:t>
            </a:r>
          </a:p>
        </p:txBody>
      </p:sp>
      <p:sp>
        <p:nvSpPr>
          <p:cNvPr id="32771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Thought experiment: take a document </a:t>
            </a:r>
            <a:r>
              <a:rPr lang="en-US" dirty="0" err="1"/>
              <a:t>d</a:t>
            </a:r>
            <a:r>
              <a:rPr lang="en-US" dirty="0"/>
              <a:t> and append it to itself. Call this document </a:t>
            </a:r>
            <a:r>
              <a:rPr lang="en-US" dirty="0" err="1"/>
              <a:t>d</a:t>
            </a:r>
            <a:r>
              <a:rPr lang="en-US" dirty="0" smtClean="0"/>
              <a:t>′</a:t>
            </a:r>
          </a:p>
          <a:p>
            <a:pPr eaLnBrk="1" hangingPunct="1"/>
            <a:r>
              <a:rPr lang="en-US" dirty="0" smtClean="0"/>
              <a:t>“</a:t>
            </a:r>
            <a:r>
              <a:rPr lang="en-US" dirty="0"/>
              <a:t>Semantically” </a:t>
            </a:r>
            <a:r>
              <a:rPr lang="en-US" dirty="0" err="1"/>
              <a:t>d</a:t>
            </a:r>
            <a:r>
              <a:rPr lang="en-US" dirty="0"/>
              <a:t> and </a:t>
            </a:r>
            <a:r>
              <a:rPr lang="en-US" dirty="0" err="1"/>
              <a:t>d</a:t>
            </a:r>
            <a:r>
              <a:rPr lang="en-US" dirty="0"/>
              <a:t>′ have the same content</a:t>
            </a:r>
          </a:p>
          <a:p>
            <a:pPr eaLnBrk="1" hangingPunct="1"/>
            <a:r>
              <a:rPr lang="en-US" dirty="0"/>
              <a:t>The Euclidean distance between the two documents can be quite large</a:t>
            </a:r>
          </a:p>
          <a:p>
            <a:pPr eaLnBrk="1" hangingPunct="1"/>
            <a:r>
              <a:rPr lang="en-US" dirty="0"/>
              <a:t>The angle between the two documents is 0, corresponding to maximal </a:t>
            </a:r>
            <a:r>
              <a:rPr lang="en-US" dirty="0" smtClean="0"/>
              <a:t>similarity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>
                <a:solidFill>
                  <a:srgbClr val="FF0000"/>
                </a:solidFill>
              </a:rPr>
              <a:t>Any other ideas?</a:t>
            </a:r>
            <a:endParaRPr lang="en-US" dirty="0" smtClean="0">
              <a:solidFill>
                <a:srgbClr val="FF0000"/>
              </a:solidFill>
            </a:endParaRPr>
          </a:p>
          <a:p>
            <a:pPr eaLnBrk="1" hangingPunct="1"/>
            <a:r>
              <a:rPr lang="en-US" dirty="0" smtClean="0">
                <a:solidFill>
                  <a:srgbClr val="0000FF"/>
                </a:solidFill>
              </a:rPr>
              <a:t>R</a:t>
            </a:r>
            <a:r>
              <a:rPr lang="en-US" dirty="0" smtClean="0">
                <a:solidFill>
                  <a:srgbClr val="0000FF"/>
                </a:solidFill>
              </a:rPr>
              <a:t>ank </a:t>
            </a:r>
            <a:r>
              <a:rPr lang="en-US" dirty="0">
                <a:solidFill>
                  <a:srgbClr val="0000FF"/>
                </a:solidFill>
              </a:rPr>
              <a:t>documents according to angle with </a:t>
            </a:r>
            <a:r>
              <a:rPr lang="en-US" dirty="0" smtClean="0">
                <a:solidFill>
                  <a:srgbClr val="0000FF"/>
                </a:solidFill>
              </a:rPr>
              <a:t>query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From angles to cosines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2667000"/>
          </a:xfrm>
        </p:spPr>
        <p:txBody>
          <a:bodyPr/>
          <a:lstStyle/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dirty="0" smtClean="0"/>
              <a:t>Cosine is a monotonically decreasing function for the interval [0</a:t>
            </a:r>
            <a:r>
              <a:rPr lang="en-US" sz="2400" baseline="30000" dirty="0" smtClean="0"/>
              <a:t>o</a:t>
            </a:r>
            <a:r>
              <a:rPr lang="en-US" sz="2400" dirty="0" smtClean="0"/>
              <a:t>, 180</a:t>
            </a:r>
            <a:r>
              <a:rPr lang="en-US" sz="2400" baseline="30000" dirty="0" smtClean="0"/>
              <a:t>o</a:t>
            </a:r>
            <a:r>
              <a:rPr lang="en-US" sz="2400" dirty="0" smtClean="0"/>
              <a:t>]</a:t>
            </a:r>
          </a:p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dirty="0" smtClean="0"/>
              <a:t>The </a:t>
            </a:r>
            <a:r>
              <a:rPr lang="en-US" sz="2400" dirty="0" smtClean="0"/>
              <a:t>following two notions are equivalent.</a:t>
            </a:r>
          </a:p>
          <a:p>
            <a:pPr lvl="1" eaLnBrk="1" hangingPunct="1">
              <a:buFont typeface="Wingdings" pitchFamily="2" charset="2"/>
              <a:buChar char="n"/>
              <a:defRPr/>
            </a:pPr>
            <a:r>
              <a:rPr lang="en-US" sz="2000" dirty="0" smtClean="0">
                <a:ea typeface="+mn-ea"/>
                <a:cs typeface="+mn-cs"/>
              </a:rPr>
              <a:t>Rank documents </a:t>
            </a:r>
            <a:r>
              <a:rPr lang="en-US" sz="2000" dirty="0" smtClean="0"/>
              <a:t>in </a:t>
            </a:r>
            <a:r>
              <a:rPr lang="en-US" sz="2000" u="sng" dirty="0" smtClean="0"/>
              <a:t>decreasing</a:t>
            </a:r>
            <a:r>
              <a:rPr lang="en-US" sz="2000" dirty="0" smtClean="0"/>
              <a:t> order of </a:t>
            </a:r>
            <a:r>
              <a:rPr lang="en-US" sz="2000" dirty="0" smtClean="0">
                <a:ea typeface="+mn-ea"/>
                <a:cs typeface="+mn-cs"/>
              </a:rPr>
              <a:t>the angle between query and document</a:t>
            </a:r>
          </a:p>
          <a:p>
            <a:pPr lvl="1" eaLnBrk="1" hangingPunct="1">
              <a:buFont typeface="Wingdings" pitchFamily="2" charset="2"/>
              <a:buChar char="n"/>
              <a:defRPr/>
            </a:pPr>
            <a:r>
              <a:rPr lang="en-US" sz="2000" dirty="0" smtClean="0">
                <a:ea typeface="+mn-ea"/>
                <a:cs typeface="+mn-cs"/>
              </a:rPr>
              <a:t>Rank documents </a:t>
            </a:r>
            <a:r>
              <a:rPr lang="en-US" sz="2000" dirty="0" smtClean="0"/>
              <a:t>in </a:t>
            </a:r>
            <a:r>
              <a:rPr lang="en-US" sz="2000" u="sng" dirty="0" smtClean="0"/>
              <a:t>increasing</a:t>
            </a:r>
            <a:r>
              <a:rPr lang="en-US" sz="2000" dirty="0" smtClean="0"/>
              <a:t> order  of </a:t>
            </a:r>
            <a:r>
              <a:rPr lang="en-US" sz="2000" dirty="0" err="1" smtClean="0">
                <a:ea typeface="+mn-ea"/>
                <a:cs typeface="+mn-cs"/>
              </a:rPr>
              <a:t>cosine(query,document</a:t>
            </a:r>
            <a:r>
              <a:rPr lang="en-US" sz="2000" dirty="0" smtClean="0">
                <a:ea typeface="+mn-ea"/>
                <a:cs typeface="+mn-cs"/>
              </a:rPr>
              <a:t>)</a:t>
            </a:r>
            <a:endParaRPr lang="en-US" sz="2000" dirty="0" smtClean="0"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 l="50174" t="13229" r="10801" b="14013"/>
          <a:stretch>
            <a:fillRect/>
          </a:stretch>
        </p:blipFill>
        <p:spPr>
          <a:xfrm>
            <a:off x="6324600" y="4038600"/>
            <a:ext cx="2133600" cy="2514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cosine(query,document)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47800" y="3048000"/>
            <a:ext cx="6096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How do we calculate the cosine between two vectors?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cosine(query,document)</a:t>
            </a:r>
          </a:p>
        </p:txBody>
      </p:sp>
      <p:graphicFrame>
        <p:nvGraphicFramePr>
          <p:cNvPr id="9218" name="Content Placeholder 3"/>
          <p:cNvGraphicFramePr>
            <a:graphicFrameLocks noChangeAspect="1"/>
          </p:cNvGraphicFramePr>
          <p:nvPr>
            <p:ph idx="1"/>
          </p:nvPr>
        </p:nvGraphicFramePr>
        <p:xfrm>
          <a:off x="1143000" y="3048000"/>
          <a:ext cx="5715000" cy="1063548"/>
        </p:xfrm>
        <a:graphic>
          <a:graphicData uri="http://schemas.openxmlformats.org/presentationml/2006/ole">
            <p:oleObj spid="_x0000_s101378" name="Equation" r:id="rId3" imgW="1638300" imgH="304800" progId="Equation.3">
              <p:embed/>
            </p:oleObj>
          </a:graphicData>
        </a:graphic>
      </p:graphicFrame>
      <p:sp>
        <p:nvSpPr>
          <p:cNvPr id="5" name="Line Callout 1 4"/>
          <p:cNvSpPr>
            <a:spLocks/>
          </p:cNvSpPr>
          <p:nvPr/>
        </p:nvSpPr>
        <p:spPr bwMode="auto">
          <a:xfrm>
            <a:off x="2514600" y="2590800"/>
            <a:ext cx="1984375" cy="461963"/>
          </a:xfrm>
          <a:prstGeom prst="borderCallout1">
            <a:avLst>
              <a:gd name="adj1" fmla="val 104463"/>
              <a:gd name="adj2" fmla="val 51190"/>
              <a:gd name="adj3" fmla="val 204176"/>
              <a:gd name="adj4" fmla="val 74931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C00000"/>
                </a:solidFill>
              </a:rPr>
              <a:t>Dot product</a:t>
            </a:r>
          </a:p>
        </p:txBody>
      </p:sp>
      <p:sp>
        <p:nvSpPr>
          <p:cNvPr id="9222" name="TextBox 10"/>
          <p:cNvSpPr txBox="1">
            <a:spLocks noChangeArrowheads="1"/>
          </p:cNvSpPr>
          <p:nvPr/>
        </p:nvSpPr>
        <p:spPr bwMode="auto">
          <a:xfrm>
            <a:off x="304800" y="5105400"/>
            <a:ext cx="8610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 err="1" smtClean="0"/>
              <a:t>cos</a:t>
            </a:r>
            <a:r>
              <a:rPr lang="en-US" dirty="0" err="1"/>
              <a:t>(</a:t>
            </a:r>
            <a:r>
              <a:rPr lang="en-US" i="1" dirty="0" err="1"/>
              <a:t>q,d</a:t>
            </a:r>
            <a:r>
              <a:rPr lang="en-US" dirty="0"/>
              <a:t>) is the cosine similarity of </a:t>
            </a:r>
            <a:r>
              <a:rPr lang="en-US" i="1" dirty="0" err="1"/>
              <a:t>q</a:t>
            </a:r>
            <a:r>
              <a:rPr lang="en-US" dirty="0"/>
              <a:t> and </a:t>
            </a:r>
            <a:r>
              <a:rPr lang="en-US" i="1" dirty="0" err="1"/>
              <a:t>d</a:t>
            </a:r>
            <a:r>
              <a:rPr lang="en-US" dirty="0"/>
              <a:t> … or,</a:t>
            </a:r>
          </a:p>
          <a:p>
            <a:r>
              <a:rPr lang="en-US" dirty="0"/>
              <a:t>equivalently, the cosine of the angle between </a:t>
            </a:r>
            <a:r>
              <a:rPr lang="en-US" i="1" dirty="0" err="1"/>
              <a:t>q</a:t>
            </a:r>
            <a:r>
              <a:rPr lang="en-US" dirty="0"/>
              <a:t> and </a:t>
            </a:r>
            <a:r>
              <a:rPr lang="en-US" i="1" dirty="0" err="1"/>
              <a:t>d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be 10"/>
          <p:cNvSpPr/>
          <p:nvPr/>
        </p:nvSpPr>
        <p:spPr bwMode="auto">
          <a:xfrm>
            <a:off x="457200" y="3429000"/>
            <a:ext cx="1981200" cy="1524000"/>
          </a:xfrm>
          <a:prstGeom prst="cube">
            <a:avLst/>
          </a:prstGeom>
          <a:solidFill>
            <a:srgbClr val="000090">
              <a:alpha val="16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things to be careful of…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09800" y="2743200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query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4034135"/>
            <a:ext cx="1681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document</a:t>
            </a:r>
            <a:endParaRPr lang="en-US" dirty="0"/>
          </a:p>
        </p:txBody>
      </p:sp>
      <p:sp>
        <p:nvSpPr>
          <p:cNvPr id="9" name="Cube 8"/>
          <p:cNvSpPr/>
          <p:nvPr/>
        </p:nvSpPr>
        <p:spPr bwMode="auto">
          <a:xfrm>
            <a:off x="2133600" y="2209800"/>
            <a:ext cx="1371600" cy="1524000"/>
          </a:xfrm>
          <a:prstGeom prst="cube">
            <a:avLst/>
          </a:prstGeom>
          <a:solidFill>
            <a:srgbClr val="FF0000">
              <a:alpha val="16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0" name="Cube 9"/>
          <p:cNvSpPr/>
          <p:nvPr/>
        </p:nvSpPr>
        <p:spPr bwMode="auto">
          <a:xfrm>
            <a:off x="4495800" y="3124200"/>
            <a:ext cx="2438400" cy="2362200"/>
          </a:xfrm>
          <a:prstGeom prst="cube">
            <a:avLst/>
          </a:prstGeom>
          <a:solidFill>
            <a:srgbClr val="000090">
              <a:alpha val="16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53200" y="2667000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query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567381" y="4110335"/>
            <a:ext cx="1681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document</a:t>
            </a:r>
            <a:endParaRPr lang="en-US" dirty="0"/>
          </a:p>
        </p:txBody>
      </p:sp>
      <p:sp>
        <p:nvSpPr>
          <p:cNvPr id="14" name="Cube 13"/>
          <p:cNvSpPr/>
          <p:nvPr/>
        </p:nvSpPr>
        <p:spPr bwMode="auto">
          <a:xfrm>
            <a:off x="6477000" y="2133600"/>
            <a:ext cx="1371600" cy="1524000"/>
          </a:xfrm>
          <a:prstGeom prst="cube">
            <a:avLst/>
          </a:prstGeom>
          <a:solidFill>
            <a:srgbClr val="FF0000">
              <a:alpha val="16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66800" y="609600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Need some notion of the length of a document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Length normalization</a:t>
            </a:r>
          </a:p>
        </p:txBody>
      </p:sp>
      <p:sp>
        <p:nvSpPr>
          <p:cNvPr id="819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A vector can be (length-) normalized by dividing each of its components by its length – for this we use the L</a:t>
            </a:r>
            <a:r>
              <a:rPr lang="en-US" baseline="-25000" dirty="0"/>
              <a:t>2</a:t>
            </a:r>
            <a:r>
              <a:rPr lang="en-US" dirty="0"/>
              <a:t> norm: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Dividing a vector by its L</a:t>
            </a:r>
            <a:r>
              <a:rPr lang="en-US" baseline="-25000" dirty="0"/>
              <a:t>2</a:t>
            </a:r>
            <a:r>
              <a:rPr lang="en-US" dirty="0"/>
              <a:t> norm makes it a unit (length) </a:t>
            </a:r>
            <a:r>
              <a:rPr lang="en-US" dirty="0" smtClean="0"/>
              <a:t>vector</a:t>
            </a:r>
          </a:p>
          <a:p>
            <a:pPr eaLnBrk="1" hangingPunct="1"/>
            <a:r>
              <a:rPr lang="en-US" dirty="0" smtClean="0">
                <a:solidFill>
                  <a:srgbClr val="FF0000"/>
                </a:solidFill>
              </a:rPr>
              <a:t>What is a “unit vector” or “unit length vector”?</a:t>
            </a:r>
            <a:endParaRPr lang="en-US" dirty="0" smtClean="0">
              <a:solidFill>
                <a:srgbClr val="FF0000"/>
              </a:solidFill>
            </a:endParaRPr>
          </a:p>
          <a:p>
            <a:pPr eaLnBrk="1" hangingPunct="1"/>
            <a:r>
              <a:rPr lang="en-US" dirty="0"/>
              <a:t>Effect on the two documents </a:t>
            </a:r>
            <a:r>
              <a:rPr lang="en-US" dirty="0" err="1"/>
              <a:t>d</a:t>
            </a:r>
            <a:r>
              <a:rPr lang="en-US" dirty="0"/>
              <a:t> and </a:t>
            </a:r>
            <a:r>
              <a:rPr lang="en-US" dirty="0" err="1"/>
              <a:t>d</a:t>
            </a:r>
            <a:r>
              <a:rPr lang="en-US" dirty="0"/>
              <a:t>′ (</a:t>
            </a:r>
            <a:r>
              <a:rPr lang="en-US" dirty="0" err="1"/>
              <a:t>d</a:t>
            </a:r>
            <a:r>
              <a:rPr lang="en-US" dirty="0"/>
              <a:t> appended to itself) from earlier slide: they have identical vectors after length-normalization.</a:t>
            </a:r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3871913" y="2590800"/>
          <a:ext cx="2087562" cy="755650"/>
        </p:xfrm>
        <a:graphic>
          <a:graphicData uri="http://schemas.openxmlformats.org/presentationml/2006/ole">
            <p:oleObj spid="_x0000_s74754" name="Equation" r:id="rId3" imgW="876240" imgH="3171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cosine(query,document)</a:t>
            </a:r>
          </a:p>
        </p:txBody>
      </p:sp>
      <p:graphicFrame>
        <p:nvGraphicFramePr>
          <p:cNvPr id="9218" name="Content Placeholder 3"/>
          <p:cNvGraphicFramePr>
            <a:graphicFrameLocks noChangeAspect="1"/>
          </p:cNvGraphicFramePr>
          <p:nvPr>
            <p:ph idx="1"/>
          </p:nvPr>
        </p:nvGraphicFramePr>
        <p:xfrm>
          <a:off x="1012825" y="2317750"/>
          <a:ext cx="7216775" cy="1492250"/>
        </p:xfrm>
        <a:graphic>
          <a:graphicData uri="http://schemas.openxmlformats.org/presentationml/2006/ole">
            <p:oleObj spid="_x0000_s77826" name="Equation" r:id="rId3" imgW="2946240" imgH="609480" progId="Equation.3">
              <p:embed/>
            </p:oleObj>
          </a:graphicData>
        </a:graphic>
      </p:graphicFrame>
      <p:sp>
        <p:nvSpPr>
          <p:cNvPr id="5" name="Line Callout 1 4"/>
          <p:cNvSpPr>
            <a:spLocks/>
          </p:cNvSpPr>
          <p:nvPr/>
        </p:nvSpPr>
        <p:spPr bwMode="auto">
          <a:xfrm>
            <a:off x="1600200" y="1676400"/>
            <a:ext cx="1984375" cy="461963"/>
          </a:xfrm>
          <a:prstGeom prst="borderCallout1">
            <a:avLst>
              <a:gd name="adj1" fmla="val 104463"/>
              <a:gd name="adj2" fmla="val 51190"/>
              <a:gd name="adj3" fmla="val 204176"/>
              <a:gd name="adj4" fmla="val 74931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C00000"/>
                </a:solidFill>
              </a:rPr>
              <a:t>Dot product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4114800" y="1676400"/>
            <a:ext cx="1981200" cy="762000"/>
            <a:chOff x="4114800" y="1676400"/>
            <a:chExt cx="1981200" cy="762000"/>
          </a:xfrm>
        </p:grpSpPr>
        <p:sp>
          <p:nvSpPr>
            <p:cNvPr id="9229" name="Line Callout 2 5"/>
            <p:cNvSpPr>
              <a:spLocks/>
            </p:cNvSpPr>
            <p:nvPr/>
          </p:nvSpPr>
          <p:spPr bwMode="auto">
            <a:xfrm>
              <a:off x="4114800" y="1676400"/>
              <a:ext cx="1981200" cy="457200"/>
            </a:xfrm>
            <a:prstGeom prst="borderCallout2">
              <a:avLst>
                <a:gd name="adj1" fmla="val 97319"/>
                <a:gd name="adj2" fmla="val 8153"/>
                <a:gd name="adj3" fmla="val 159227"/>
                <a:gd name="adj4" fmla="val 7509"/>
                <a:gd name="adj5" fmla="val 172023"/>
                <a:gd name="adj6" fmla="val 3884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solidFill>
                    <a:srgbClr val="C00000"/>
                  </a:solidFill>
                </a:rPr>
                <a:t>Unit vectors</a:t>
              </a:r>
            </a:p>
          </p:txBody>
        </p:sp>
        <p:cxnSp>
          <p:nvCxnSpPr>
            <p:cNvPr id="9230" name="Straight Connector 7"/>
            <p:cNvCxnSpPr>
              <a:cxnSpLocks noChangeShapeType="1"/>
            </p:cNvCxnSpPr>
            <p:nvPr/>
          </p:nvCxnSpPr>
          <p:spPr bwMode="auto">
            <a:xfrm rot="5400000">
              <a:off x="4572794" y="2286000"/>
              <a:ext cx="304006" cy="7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cxnSp>
      </p:grpSp>
      <p:sp>
        <p:nvSpPr>
          <p:cNvPr id="9222" name="TextBox 10"/>
          <p:cNvSpPr txBox="1">
            <a:spLocks noChangeArrowheads="1"/>
          </p:cNvSpPr>
          <p:nvPr/>
        </p:nvSpPr>
        <p:spPr bwMode="auto">
          <a:xfrm>
            <a:off x="381000" y="5181600"/>
            <a:ext cx="8610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 err="1" smtClean="0"/>
              <a:t>cos</a:t>
            </a:r>
            <a:r>
              <a:rPr lang="en-US" dirty="0" err="1"/>
              <a:t>(</a:t>
            </a:r>
            <a:r>
              <a:rPr lang="en-US" i="1" dirty="0" err="1"/>
              <a:t>q,d</a:t>
            </a:r>
            <a:r>
              <a:rPr lang="en-US" dirty="0"/>
              <a:t>) is the cosine similarity of </a:t>
            </a:r>
            <a:r>
              <a:rPr lang="en-US" i="1" dirty="0" err="1"/>
              <a:t>q</a:t>
            </a:r>
            <a:r>
              <a:rPr lang="en-US" dirty="0"/>
              <a:t> and </a:t>
            </a:r>
            <a:r>
              <a:rPr lang="en-US" i="1" dirty="0" err="1"/>
              <a:t>d</a:t>
            </a:r>
            <a:r>
              <a:rPr lang="en-US" dirty="0"/>
              <a:t> … or,</a:t>
            </a:r>
          </a:p>
          <a:p>
            <a:r>
              <a:rPr lang="en-US" dirty="0"/>
              <a:t>equivalently, the cosine of the angle between </a:t>
            </a:r>
            <a:r>
              <a:rPr lang="en-US" i="1" dirty="0" err="1"/>
              <a:t>q</a:t>
            </a:r>
            <a:r>
              <a:rPr lang="en-US" dirty="0"/>
              <a:t> and </a:t>
            </a:r>
            <a:r>
              <a:rPr lang="en-US" i="1" dirty="0" err="1"/>
              <a:t>d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3"/>
          <p:cNvSpPr>
            <a:spLocks noGrp="1"/>
          </p:cNvSpPr>
          <p:nvPr>
            <p:ph type="title"/>
          </p:nvPr>
        </p:nvSpPr>
        <p:spPr>
          <a:xfrm>
            <a:off x="533400" y="273050"/>
            <a:ext cx="8610600" cy="1162050"/>
          </a:xfrm>
        </p:spPr>
        <p:txBody>
          <a:bodyPr/>
          <a:lstStyle/>
          <a:p>
            <a:pPr eaLnBrk="1" hangingPunct="1"/>
            <a:r>
              <a:rPr lang="en-US" sz="3600" b="0" dirty="0"/>
              <a:t>Cosine similarity</a:t>
            </a:r>
            <a:r>
              <a:rPr lang="en-US" sz="3600" b="0" dirty="0" smtClean="0"/>
              <a:t> with </a:t>
            </a:r>
            <a:r>
              <a:rPr lang="en-US" sz="3600" b="0" dirty="0"/>
              <a:t>3 documents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3505200" y="2209800"/>
          <a:ext cx="5410200" cy="195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2550"/>
                <a:gridCol w="1352550"/>
                <a:gridCol w="1352550"/>
                <a:gridCol w="1352550"/>
              </a:tblGrid>
              <a:tr h="48768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SaS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PaP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WH</a:t>
                      </a:r>
                      <a:endParaRPr lang="en-US" dirty="0"/>
                    </a:p>
                  </a:txBody>
                  <a:tcPr/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lang="en-US" dirty="0" smtClean="0"/>
                        <a:t>affection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58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endParaRPr lang="en-US" dirty="0"/>
                    </a:p>
                  </a:txBody>
                  <a:tcPr/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lang="en-US" dirty="0" smtClean="0"/>
                        <a:t>jealous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lang="en-US" dirty="0"/>
                    </a:p>
                  </a:txBody>
                  <a:tcPr/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lang="en-US" dirty="0" smtClean="0"/>
                        <a:t>gossip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4851" name="Text Placeholder 5"/>
          <p:cNvSpPr>
            <a:spLocks noGrp="1"/>
          </p:cNvSpPr>
          <p:nvPr>
            <p:ph type="body" sz="half" idx="2"/>
          </p:nvPr>
        </p:nvSpPr>
        <p:spPr>
          <a:xfrm>
            <a:off x="457200" y="1633538"/>
            <a:ext cx="3008313" cy="4691062"/>
          </a:xfrm>
        </p:spPr>
        <p:txBody>
          <a:bodyPr/>
          <a:lstStyle/>
          <a:p>
            <a:pPr eaLnBrk="1" hangingPunct="1"/>
            <a:r>
              <a:rPr lang="en-US" sz="2800" dirty="0"/>
              <a:t>How similar are</a:t>
            </a:r>
          </a:p>
          <a:p>
            <a:pPr eaLnBrk="1" hangingPunct="1"/>
            <a:r>
              <a:rPr lang="en-US" sz="2800" dirty="0"/>
              <a:t>the </a:t>
            </a:r>
            <a:r>
              <a:rPr lang="en-US" sz="2800" dirty="0" smtClean="0"/>
              <a:t>novels:</a:t>
            </a:r>
          </a:p>
          <a:p>
            <a:pPr eaLnBrk="1" hangingPunct="1"/>
            <a:r>
              <a:rPr lang="en-US" sz="2800" dirty="0" err="1">
                <a:solidFill>
                  <a:srgbClr val="0000FF"/>
                </a:solidFill>
              </a:rPr>
              <a:t>SaS</a:t>
            </a:r>
            <a:r>
              <a:rPr lang="en-US" sz="2800" dirty="0"/>
              <a:t>: </a:t>
            </a:r>
            <a:r>
              <a:rPr lang="en-US" sz="2800" i="1" dirty="0"/>
              <a:t>Sense and</a:t>
            </a:r>
          </a:p>
          <a:p>
            <a:pPr eaLnBrk="1" hangingPunct="1"/>
            <a:r>
              <a:rPr lang="en-US" sz="2800" i="1" dirty="0"/>
              <a:t>Sensibility</a:t>
            </a:r>
          </a:p>
          <a:p>
            <a:pPr eaLnBrk="1" hangingPunct="1"/>
            <a:r>
              <a:rPr lang="en-US" sz="2800" dirty="0" err="1">
                <a:solidFill>
                  <a:srgbClr val="0000FF"/>
                </a:solidFill>
              </a:rPr>
              <a:t>PaP</a:t>
            </a:r>
            <a:r>
              <a:rPr lang="en-US" sz="2800" dirty="0"/>
              <a:t>: </a:t>
            </a:r>
            <a:r>
              <a:rPr lang="en-US" sz="2800" i="1" dirty="0"/>
              <a:t>Pride and</a:t>
            </a:r>
          </a:p>
          <a:p>
            <a:pPr eaLnBrk="1" hangingPunct="1"/>
            <a:r>
              <a:rPr lang="en-US" sz="2800" i="1" dirty="0"/>
              <a:t>Prejudice</a:t>
            </a:r>
            <a:r>
              <a:rPr lang="en-US" sz="2800" dirty="0"/>
              <a:t>, and</a:t>
            </a:r>
          </a:p>
          <a:p>
            <a:pPr eaLnBrk="1" hangingPunct="1"/>
            <a:r>
              <a:rPr lang="en-US" sz="2800" dirty="0">
                <a:solidFill>
                  <a:srgbClr val="0000FF"/>
                </a:solidFill>
              </a:rPr>
              <a:t>WH</a:t>
            </a:r>
            <a:r>
              <a:rPr lang="en-US" sz="2800" dirty="0"/>
              <a:t>: </a:t>
            </a:r>
            <a:r>
              <a:rPr lang="en-US" sz="2800" i="1" dirty="0"/>
              <a:t>Wuthering</a:t>
            </a:r>
          </a:p>
          <a:p>
            <a:pPr eaLnBrk="1" hangingPunct="1"/>
            <a:r>
              <a:rPr lang="en-US" sz="2800" i="1" dirty="0"/>
              <a:t>Heights</a:t>
            </a:r>
            <a:r>
              <a:rPr lang="en-US" sz="2800" dirty="0"/>
              <a:t>?</a:t>
            </a:r>
          </a:p>
        </p:txBody>
      </p:sp>
      <p:sp>
        <p:nvSpPr>
          <p:cNvPr id="34852" name="TextBox 7"/>
          <p:cNvSpPr txBox="1">
            <a:spLocks noChangeArrowheads="1"/>
          </p:cNvSpPr>
          <p:nvPr/>
        </p:nvSpPr>
        <p:spPr bwMode="auto">
          <a:xfrm>
            <a:off x="3886200" y="4800600"/>
            <a:ext cx="47482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C00000"/>
                </a:solidFill>
              </a:rPr>
              <a:t>Term frequencies (counts)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be 10"/>
          <p:cNvSpPr/>
          <p:nvPr/>
        </p:nvSpPr>
        <p:spPr bwMode="auto">
          <a:xfrm>
            <a:off x="457200" y="3429000"/>
            <a:ext cx="1981200" cy="1524000"/>
          </a:xfrm>
          <a:prstGeom prst="cube">
            <a:avLst/>
          </a:prstGeom>
          <a:solidFill>
            <a:srgbClr val="000090">
              <a:alpha val="16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things to be careful of…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09800" y="2743200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query</a:t>
            </a:r>
            <a:endParaRPr lang="en-US" dirty="0"/>
          </a:p>
        </p:txBody>
      </p:sp>
      <p:sp>
        <p:nvSpPr>
          <p:cNvPr id="9" name="Cube 8"/>
          <p:cNvSpPr/>
          <p:nvPr/>
        </p:nvSpPr>
        <p:spPr bwMode="auto">
          <a:xfrm>
            <a:off x="2133600" y="2209800"/>
            <a:ext cx="1371600" cy="1524000"/>
          </a:xfrm>
          <a:prstGeom prst="cube">
            <a:avLst/>
          </a:prstGeom>
          <a:solidFill>
            <a:srgbClr val="FF0000">
              <a:alpha val="16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53200" y="2667000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query</a:t>
            </a:r>
            <a:endParaRPr lang="en-US" dirty="0"/>
          </a:p>
        </p:txBody>
      </p:sp>
      <p:sp>
        <p:nvSpPr>
          <p:cNvPr id="14" name="Cube 13"/>
          <p:cNvSpPr/>
          <p:nvPr/>
        </p:nvSpPr>
        <p:spPr bwMode="auto">
          <a:xfrm>
            <a:off x="6477000" y="2133600"/>
            <a:ext cx="1371600" cy="1524000"/>
          </a:xfrm>
          <a:prstGeom prst="cube">
            <a:avLst/>
          </a:prstGeom>
          <a:solidFill>
            <a:srgbClr val="FF0000">
              <a:alpha val="16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66800" y="5710535"/>
            <a:ext cx="723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Need some notion of the importance of words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6" name="Cube 15"/>
          <p:cNvSpPr/>
          <p:nvPr/>
        </p:nvSpPr>
        <p:spPr bwMode="auto">
          <a:xfrm>
            <a:off x="4953000" y="3429000"/>
            <a:ext cx="1981200" cy="1524000"/>
          </a:xfrm>
          <a:prstGeom prst="cube">
            <a:avLst/>
          </a:prstGeom>
          <a:solidFill>
            <a:srgbClr val="000090">
              <a:alpha val="16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1000" y="4034135"/>
            <a:ext cx="1681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document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953000" y="3962400"/>
            <a:ext cx="15409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the the the </a:t>
            </a:r>
          </a:p>
          <a:p>
            <a:r>
              <a:rPr lang="en-US" sz="2000" dirty="0" smtClean="0"/>
              <a:t>the the …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Term importance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8534400" cy="4876800"/>
          </a:xfrm>
        </p:spPr>
        <p:txBody>
          <a:bodyPr/>
          <a:lstStyle/>
          <a:p>
            <a:pPr eaLnBrk="1" hangingPunct="1"/>
            <a:r>
              <a:rPr lang="en-US" dirty="0"/>
              <a:t>Rare terms are more informative than frequent terms</a:t>
            </a:r>
          </a:p>
          <a:p>
            <a:pPr lvl="1" eaLnBrk="1" hangingPunct="1"/>
            <a:r>
              <a:rPr lang="en-US" dirty="0"/>
              <a:t>Recall stop words</a:t>
            </a:r>
          </a:p>
          <a:p>
            <a:pPr eaLnBrk="1" hangingPunct="1"/>
            <a:r>
              <a:rPr lang="en-US" dirty="0"/>
              <a:t>Consider a term in the query that is rare in the collection (e.g.,</a:t>
            </a:r>
            <a:r>
              <a:rPr lang="en-US" dirty="0" smtClean="0"/>
              <a:t> </a:t>
            </a:r>
            <a:r>
              <a:rPr lang="en-US" i="1" dirty="0" err="1" smtClean="0"/>
              <a:t>arachnocentric</a:t>
            </a:r>
            <a:r>
              <a:rPr lang="en-US" dirty="0" smtClean="0"/>
              <a:t>)</a:t>
            </a:r>
            <a:endParaRPr lang="en-US" dirty="0"/>
          </a:p>
          <a:p>
            <a:pPr eaLnBrk="1" hangingPunct="1"/>
            <a:r>
              <a:rPr lang="en-US" dirty="0"/>
              <a:t>A document containing this term is very likely to be relevant to the query </a:t>
            </a:r>
            <a:r>
              <a:rPr lang="en-US" i="1" dirty="0" err="1"/>
              <a:t>arachnocentric</a:t>
            </a:r>
            <a:endParaRPr lang="en-US" dirty="0"/>
          </a:p>
          <a:p>
            <a:pPr eaLnBrk="1" hangingPunct="1"/>
            <a:r>
              <a:rPr lang="en-US" dirty="0"/>
              <a:t>→ We want a high weight for rare terms like </a:t>
            </a:r>
            <a:r>
              <a:rPr lang="en-US" i="1" dirty="0" err="1" smtClean="0"/>
              <a:t>arachnocentric</a:t>
            </a:r>
            <a:endParaRPr lang="en-US" i="1" dirty="0" smtClean="0"/>
          </a:p>
          <a:p>
            <a:pPr eaLnBrk="1" hangingPunct="1"/>
            <a:r>
              <a:rPr lang="en-US" dirty="0" smtClean="0">
                <a:solidFill>
                  <a:srgbClr val="FF0000"/>
                </a:solidFill>
              </a:rPr>
              <a:t>Ideas?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 frequency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will use </a:t>
            </a:r>
            <a:r>
              <a:rPr lang="en-US" u="sng" dirty="0" smtClean="0"/>
              <a:t>document frequency</a:t>
            </a:r>
            <a:r>
              <a:rPr lang="en-US" dirty="0" smtClean="0"/>
              <a:t> (</a:t>
            </a:r>
            <a:r>
              <a:rPr lang="en-US" dirty="0" err="1" smtClean="0"/>
              <a:t>df</a:t>
            </a:r>
            <a:r>
              <a:rPr lang="en-US" dirty="0" smtClean="0"/>
              <a:t>) to capture this in the score</a:t>
            </a:r>
          </a:p>
          <a:p>
            <a:endParaRPr lang="en-US" dirty="0" smtClean="0"/>
          </a:p>
          <a:p>
            <a:r>
              <a:rPr lang="en-US" dirty="0" smtClean="0"/>
              <a:t>Terms that occur in many documents are weighted less, since overlapping with these terms is very likely</a:t>
            </a:r>
          </a:p>
          <a:p>
            <a:pPr lvl="1"/>
            <a:r>
              <a:rPr lang="en-US" dirty="0" smtClean="0"/>
              <a:t>In the extreme case, take a word like </a:t>
            </a:r>
            <a:r>
              <a:rPr lang="en-US" dirty="0" smtClean="0">
                <a:solidFill>
                  <a:srgbClr val="0000FF"/>
                </a:solidFill>
              </a:rPr>
              <a:t>the</a:t>
            </a:r>
            <a:r>
              <a:rPr lang="en-US" dirty="0" smtClean="0"/>
              <a:t> that occurs in EVERY document</a:t>
            </a:r>
            <a:endParaRPr lang="en-US" dirty="0" smtClean="0">
              <a:solidFill>
                <a:srgbClr val="0000FF"/>
              </a:solidFill>
            </a:endParaRPr>
          </a:p>
          <a:p>
            <a:endParaRPr lang="en-US" dirty="0" smtClean="0"/>
          </a:p>
          <a:p>
            <a:r>
              <a:rPr lang="en-US" dirty="0" smtClean="0"/>
              <a:t>Terms that occur in only a few documents are weighted more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Collection vs. Document frequency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876800"/>
          </a:xfrm>
        </p:spPr>
        <p:txBody>
          <a:bodyPr/>
          <a:lstStyle/>
          <a:p>
            <a:pPr eaLnBrk="1" hangingPunct="1"/>
            <a:r>
              <a:rPr lang="en-US" dirty="0"/>
              <a:t>The collection frequency of </a:t>
            </a:r>
            <a:r>
              <a:rPr lang="en-US" i="1" dirty="0" err="1"/>
              <a:t>t</a:t>
            </a:r>
            <a:r>
              <a:rPr lang="en-US" dirty="0"/>
              <a:t> is the number of occurrences of </a:t>
            </a:r>
            <a:r>
              <a:rPr lang="en-US" i="1" dirty="0" err="1"/>
              <a:t>t</a:t>
            </a:r>
            <a:r>
              <a:rPr lang="en-US" dirty="0"/>
              <a:t> in the collection, counting multiple </a:t>
            </a:r>
            <a:r>
              <a:rPr lang="en-US" dirty="0" smtClean="0"/>
              <a:t>occurrences</a:t>
            </a:r>
          </a:p>
          <a:p>
            <a:pPr eaLnBrk="1" hangingPunct="1"/>
            <a:r>
              <a:rPr lang="en-US" dirty="0"/>
              <a:t>Example:</a:t>
            </a:r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Which word is a better search term (and should get a higher weight)?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143000" y="3490913"/>
          <a:ext cx="7086600" cy="22233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2514600"/>
                <a:gridCol w="3048000"/>
              </a:tblGrid>
              <a:tr h="89597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Word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Collection frequency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Document frequency</a:t>
                      </a:r>
                      <a:endParaRPr lang="en-US" dirty="0"/>
                    </a:p>
                  </a:txBody>
                  <a:tcPr/>
                </a:tc>
              </a:tr>
              <a:tr h="663685">
                <a:tc>
                  <a:txBody>
                    <a:bodyPr/>
                    <a:lstStyle/>
                    <a:p>
                      <a:r>
                        <a:rPr lang="en-US" i="1" dirty="0" smtClean="0"/>
                        <a:t>insurance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10440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3997</a:t>
                      </a:r>
                      <a:endParaRPr lang="en-US" dirty="0"/>
                    </a:p>
                  </a:txBody>
                  <a:tcPr/>
                </a:tc>
              </a:tr>
              <a:tr h="663685">
                <a:tc>
                  <a:txBody>
                    <a:bodyPr/>
                    <a:lstStyle/>
                    <a:p>
                      <a:r>
                        <a:rPr lang="en-US" i="1" dirty="0" smtClean="0"/>
                        <a:t>try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10422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8760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 frequency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1676400"/>
          </a:xfrm>
        </p:spPr>
        <p:txBody>
          <a:bodyPr/>
          <a:lstStyle/>
          <a:p>
            <a:r>
              <a:rPr lang="en-US" dirty="0" smtClean="0"/>
              <a:t>How does “importance” or “</a:t>
            </a:r>
            <a:r>
              <a:rPr lang="en-US" dirty="0" err="1" smtClean="0"/>
              <a:t>informativeness</a:t>
            </a:r>
            <a:r>
              <a:rPr lang="en-US" dirty="0" smtClean="0"/>
              <a:t>” relate to document frequency?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143000" y="3490913"/>
          <a:ext cx="7086600" cy="22233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2514600"/>
                <a:gridCol w="3048000"/>
              </a:tblGrid>
              <a:tr h="89597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Word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Collection frequency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Document frequency</a:t>
                      </a:r>
                      <a:endParaRPr lang="en-US" dirty="0"/>
                    </a:p>
                  </a:txBody>
                  <a:tcPr/>
                </a:tc>
              </a:tr>
              <a:tr h="663685">
                <a:tc>
                  <a:txBody>
                    <a:bodyPr/>
                    <a:lstStyle/>
                    <a:p>
                      <a:r>
                        <a:rPr lang="en-US" i="1" dirty="0" smtClean="0"/>
                        <a:t>insurance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10440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3997</a:t>
                      </a:r>
                      <a:endParaRPr lang="en-US" dirty="0"/>
                    </a:p>
                  </a:txBody>
                  <a:tcPr/>
                </a:tc>
              </a:tr>
              <a:tr h="663685">
                <a:tc>
                  <a:txBody>
                    <a:bodyPr/>
                    <a:lstStyle/>
                    <a:p>
                      <a:r>
                        <a:rPr lang="en-US" i="1" dirty="0" smtClean="0"/>
                        <a:t>try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10422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8760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Inverse document frequency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err="1"/>
              <a:t>df</a:t>
            </a:r>
            <a:r>
              <a:rPr lang="en-US" i="1" baseline="-25000" dirty="0" err="1"/>
              <a:t>t</a:t>
            </a:r>
            <a:r>
              <a:rPr lang="en-US" dirty="0"/>
              <a:t> is the </a:t>
            </a:r>
            <a:r>
              <a:rPr lang="en-US" u="sng" dirty="0"/>
              <a:t>document </a:t>
            </a:r>
            <a:r>
              <a:rPr lang="en-US" dirty="0"/>
              <a:t>frequency of </a:t>
            </a:r>
            <a:r>
              <a:rPr lang="en-US" i="1" dirty="0" err="1"/>
              <a:t>t</a:t>
            </a:r>
            <a:r>
              <a:rPr lang="en-US" dirty="0"/>
              <a:t>: the number of documents that contain </a:t>
            </a:r>
            <a:r>
              <a:rPr lang="en-US" i="1" dirty="0" err="1"/>
              <a:t>t</a:t>
            </a:r>
            <a:endParaRPr lang="en-US" dirty="0"/>
          </a:p>
          <a:p>
            <a:pPr lvl="1" eaLnBrk="1" hangingPunct="1"/>
            <a:r>
              <a:rPr lang="en-US" dirty="0" err="1"/>
              <a:t>df</a:t>
            </a:r>
            <a:r>
              <a:rPr lang="en-US" dirty="0"/>
              <a:t> is a measure of the </a:t>
            </a:r>
            <a:r>
              <a:rPr lang="en-US" dirty="0" err="1"/>
              <a:t>informativeness</a:t>
            </a:r>
            <a:r>
              <a:rPr lang="en-US" dirty="0"/>
              <a:t> of </a:t>
            </a:r>
            <a:r>
              <a:rPr lang="en-US" i="1" dirty="0" err="1"/>
              <a:t>t</a:t>
            </a:r>
            <a:endParaRPr lang="en-US" i="1" dirty="0"/>
          </a:p>
          <a:p>
            <a:pPr eaLnBrk="1" hangingPunct="1"/>
            <a:r>
              <a:rPr lang="en-US" dirty="0"/>
              <a:t>We define the </a:t>
            </a:r>
            <a:r>
              <a:rPr lang="en-US" dirty="0" err="1"/>
              <a:t>idf</a:t>
            </a:r>
            <a:r>
              <a:rPr lang="en-US" dirty="0"/>
              <a:t> (inverse document frequency) of </a:t>
            </a:r>
            <a:r>
              <a:rPr lang="en-US" i="1" dirty="0" err="1"/>
              <a:t>t</a:t>
            </a:r>
            <a:r>
              <a:rPr lang="en-US" dirty="0"/>
              <a:t> by</a:t>
            </a:r>
            <a:endParaRPr lang="en-US" dirty="0" smtClean="0"/>
          </a:p>
          <a:p>
            <a:pPr eaLnBrk="1" hangingPunct="1">
              <a:buFont typeface="Wingdings" pitchFamily="-111" charset="2"/>
              <a:buNone/>
            </a:pPr>
            <a:endParaRPr lang="en-US" dirty="0" smtClean="0"/>
          </a:p>
          <a:p>
            <a:pPr eaLnBrk="1" hangingPunct="1">
              <a:buFont typeface="Wingdings" pitchFamily="-111" charset="2"/>
              <a:buNone/>
            </a:pPr>
            <a:endParaRPr lang="en-US" dirty="0" smtClean="0"/>
          </a:p>
          <a:p>
            <a:pPr eaLnBrk="1" hangingPunct="1">
              <a:buFont typeface="Wingdings" pitchFamily="-111" charset="2"/>
              <a:buNone/>
            </a:pPr>
            <a:endParaRPr lang="en-US" dirty="0" smtClean="0"/>
          </a:p>
          <a:p>
            <a:pPr eaLnBrk="1" hangingPunct="1"/>
            <a:r>
              <a:rPr lang="en-US" dirty="0"/>
              <a:t>We use log </a:t>
            </a:r>
            <a:r>
              <a:rPr lang="en-US" i="1" dirty="0"/>
              <a:t>N</a:t>
            </a:r>
            <a:r>
              <a:rPr lang="en-US" dirty="0"/>
              <a:t>/</a:t>
            </a:r>
            <a:r>
              <a:rPr lang="en-US" dirty="0" err="1"/>
              <a:t>df</a:t>
            </a:r>
            <a:r>
              <a:rPr lang="en-US" i="1" baseline="-25000" dirty="0" err="1"/>
              <a:t>t</a:t>
            </a:r>
            <a:r>
              <a:rPr lang="en-US" dirty="0"/>
              <a:t> instead of </a:t>
            </a:r>
            <a:r>
              <a:rPr lang="en-US" i="1" dirty="0"/>
              <a:t>N</a:t>
            </a:r>
            <a:r>
              <a:rPr lang="en-US" dirty="0"/>
              <a:t>/</a:t>
            </a:r>
            <a:r>
              <a:rPr lang="en-US" dirty="0" err="1"/>
              <a:t>df</a:t>
            </a:r>
            <a:r>
              <a:rPr lang="en-US" i="1" baseline="-25000" dirty="0" err="1"/>
              <a:t>t</a:t>
            </a:r>
            <a:r>
              <a:rPr lang="en-US" dirty="0"/>
              <a:t> to “dampen” the effect of </a:t>
            </a:r>
            <a:r>
              <a:rPr lang="en-US" dirty="0" err="1" smtClean="0"/>
              <a:t>idf</a:t>
            </a:r>
            <a:endParaRPr lang="en-US" dirty="0"/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2422525" y="4313238"/>
          <a:ext cx="3155950" cy="560387"/>
        </p:xfrm>
        <a:graphic>
          <a:graphicData uri="http://schemas.openxmlformats.org/presentationml/2006/ole">
            <p:oleObj spid="_x0000_s5122" name="Equation" r:id="rId3" imgW="1003300" imgH="177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idf example, suppose </a:t>
            </a:r>
            <a:r>
              <a:rPr lang="en-US" i="1"/>
              <a:t>N</a:t>
            </a:r>
            <a:r>
              <a:rPr lang="en-US"/>
              <a:t>= 1 million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52400" y="1752600"/>
          <a:ext cx="8915400" cy="3122616"/>
        </p:xfrm>
        <a:graphic>
          <a:graphicData uri="http://schemas.openxmlformats.org/drawingml/2006/table">
            <a:tbl>
              <a:tblPr/>
              <a:tblGrid>
                <a:gridCol w="2971800"/>
                <a:gridCol w="2971800"/>
                <a:gridCol w="2971800"/>
              </a:tblGrid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term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df</a:t>
                      </a:r>
                      <a:r>
                        <a:rPr kumimoji="0" lang="en-US" sz="1800" b="1" i="1" u="none" strike="noStrike" cap="none" normalizeH="0" baseline="-25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t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idf</a:t>
                      </a:r>
                      <a:r>
                        <a:rPr kumimoji="0" lang="en-US" sz="1800" b="1" i="1" u="none" strike="noStrike" cap="none" normalizeH="0" baseline="-25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t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calpurnia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animal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sunday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fly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under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the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1,000,000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</a:tbl>
          </a:graphicData>
        </a:graphic>
      </p:graphicFrame>
      <p:sp>
        <p:nvSpPr>
          <p:cNvPr id="26661" name="TextBox 4"/>
          <p:cNvSpPr txBox="1">
            <a:spLocks noChangeArrowheads="1"/>
          </p:cNvSpPr>
          <p:nvPr/>
        </p:nvSpPr>
        <p:spPr bwMode="auto">
          <a:xfrm>
            <a:off x="596900" y="5562600"/>
            <a:ext cx="80137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There is one idf value for each term </a:t>
            </a:r>
            <a:r>
              <a:rPr lang="en-US" i="1"/>
              <a:t>t</a:t>
            </a:r>
            <a:r>
              <a:rPr lang="en-US"/>
              <a:t> in a collection.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idf example, suppose </a:t>
            </a:r>
            <a:r>
              <a:rPr lang="en-US" i="1"/>
              <a:t>N</a:t>
            </a:r>
            <a:r>
              <a:rPr lang="en-US"/>
              <a:t>= 1 million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52400" y="1752600"/>
          <a:ext cx="8915400" cy="3122616"/>
        </p:xfrm>
        <a:graphic>
          <a:graphicData uri="http://schemas.openxmlformats.org/drawingml/2006/table">
            <a:tbl>
              <a:tblPr/>
              <a:tblGrid>
                <a:gridCol w="2971800"/>
                <a:gridCol w="2971800"/>
                <a:gridCol w="2971800"/>
              </a:tblGrid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term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df</a:t>
                      </a:r>
                      <a:r>
                        <a:rPr kumimoji="0" lang="en-US" sz="1800" b="1" i="1" u="none" strike="noStrike" cap="none" normalizeH="0" baseline="-25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t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idf</a:t>
                      </a:r>
                      <a:r>
                        <a:rPr kumimoji="0" lang="en-US" sz="1800" b="1" i="1" u="none" strike="noStrike" cap="none" normalizeH="0" baseline="-25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t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calpurnia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animal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sunday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fly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under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the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1,000,000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</a:tbl>
          </a:graphicData>
        </a:graphic>
      </p:graphicFrame>
      <p:sp>
        <p:nvSpPr>
          <p:cNvPr id="26661" name="TextBox 4"/>
          <p:cNvSpPr txBox="1">
            <a:spLocks noChangeArrowheads="1"/>
          </p:cNvSpPr>
          <p:nvPr/>
        </p:nvSpPr>
        <p:spPr bwMode="auto">
          <a:xfrm>
            <a:off x="596900" y="5562600"/>
            <a:ext cx="844173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if we didn’t use the log to dampen the weighting?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idf example, suppose </a:t>
            </a:r>
            <a:r>
              <a:rPr lang="en-US" i="1"/>
              <a:t>N</a:t>
            </a:r>
            <a:r>
              <a:rPr lang="en-US"/>
              <a:t>= 1 million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52400" y="1752600"/>
          <a:ext cx="8915400" cy="3122616"/>
        </p:xfrm>
        <a:graphic>
          <a:graphicData uri="http://schemas.openxmlformats.org/drawingml/2006/table">
            <a:tbl>
              <a:tblPr/>
              <a:tblGrid>
                <a:gridCol w="2971800"/>
                <a:gridCol w="2971800"/>
                <a:gridCol w="2971800"/>
              </a:tblGrid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term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df</a:t>
                      </a:r>
                      <a:r>
                        <a:rPr kumimoji="0" lang="en-US" sz="1800" b="1" i="1" u="none" strike="noStrike" cap="none" normalizeH="0" baseline="-25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t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idf</a:t>
                      </a:r>
                      <a:r>
                        <a:rPr kumimoji="0" lang="en-US" sz="1800" b="1" i="1" u="none" strike="noStrike" cap="none" normalizeH="0" baseline="-25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t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calpurnia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1,000,000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animal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10,000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sunday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1,000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fly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under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the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1,000,000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</a:tbl>
          </a:graphicData>
        </a:graphic>
      </p:graphicFrame>
      <p:sp>
        <p:nvSpPr>
          <p:cNvPr id="26661" name="TextBox 4"/>
          <p:cNvSpPr txBox="1">
            <a:spLocks noChangeArrowheads="1"/>
          </p:cNvSpPr>
          <p:nvPr/>
        </p:nvSpPr>
        <p:spPr bwMode="auto">
          <a:xfrm>
            <a:off x="596900" y="5562600"/>
            <a:ext cx="844173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if we didn’t use the log to dampen the weighting?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Putting it all together</a:t>
            </a:r>
            <a:endParaRPr lang="en-US" dirty="0"/>
          </a:p>
        </p:txBody>
      </p:sp>
      <p:sp>
        <p:nvSpPr>
          <p:cNvPr id="6148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458200" cy="4876800"/>
          </a:xfrm>
        </p:spPr>
        <p:txBody>
          <a:bodyPr/>
          <a:lstStyle/>
          <a:p>
            <a:pPr eaLnBrk="1" hangingPunct="1"/>
            <a:r>
              <a:rPr lang="en-US" dirty="0" smtClean="0"/>
              <a:t>We have a notion of term frequency overlap</a:t>
            </a:r>
          </a:p>
          <a:p>
            <a:pPr eaLnBrk="1" hangingPunct="1"/>
            <a:r>
              <a:rPr lang="en-US" dirty="0" smtClean="0"/>
              <a:t>We have a notion of term importance</a:t>
            </a:r>
          </a:p>
          <a:p>
            <a:pPr eaLnBrk="1" hangingPunct="1"/>
            <a:r>
              <a:rPr lang="en-US" dirty="0" smtClean="0"/>
              <a:t>We have a similarity measure (cosine similarity)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Can we put all of  these together?</a:t>
            </a:r>
          </a:p>
          <a:p>
            <a:pPr lvl="1" eaLnBrk="1" hangingPunct="1"/>
            <a:r>
              <a:rPr lang="en-US" dirty="0" smtClean="0"/>
              <a:t>Define a weighting for each term</a:t>
            </a:r>
          </a:p>
          <a:p>
            <a:pPr lvl="1" eaLnBrk="1" hangingPunct="1"/>
            <a:r>
              <a:rPr lang="en-US" dirty="0" smtClean="0"/>
              <a:t>The </a:t>
            </a:r>
            <a:r>
              <a:rPr lang="en-US" dirty="0" err="1"/>
              <a:t>tf-idf</a:t>
            </a:r>
            <a:r>
              <a:rPr lang="en-US" dirty="0"/>
              <a:t> weight of a term is the product of its </a:t>
            </a:r>
            <a:r>
              <a:rPr lang="en-US" dirty="0" err="1"/>
              <a:t>tf</a:t>
            </a:r>
            <a:r>
              <a:rPr lang="en-US" dirty="0"/>
              <a:t> weight and its </a:t>
            </a:r>
            <a:r>
              <a:rPr lang="en-US" dirty="0" err="1"/>
              <a:t>idf</a:t>
            </a:r>
            <a:r>
              <a:rPr lang="en-US" dirty="0"/>
              <a:t> </a:t>
            </a:r>
            <a:r>
              <a:rPr lang="en-US" dirty="0" smtClean="0"/>
              <a:t>weight</a:t>
            </a:r>
          </a:p>
          <a:p>
            <a:pPr eaLnBrk="1" hangingPunct="1">
              <a:buFont typeface="Wingdings" pitchFamily="-111" charset="2"/>
              <a:buNone/>
            </a:pPr>
            <a:endParaRPr lang="en-US" dirty="0" smtClean="0"/>
          </a:p>
          <a:p>
            <a:pPr eaLnBrk="1" hangingPunct="1"/>
            <a:endParaRPr lang="en-US" dirty="0"/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2286000" y="5638800"/>
          <a:ext cx="4025900" cy="652463"/>
        </p:xfrm>
        <a:graphic>
          <a:graphicData uri="http://schemas.openxmlformats.org/presentationml/2006/ole">
            <p:oleObj spid="_x0000_s6146" name="Equation" r:id="rId3" imgW="1333500" imgH="2159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tf-idf</a:t>
            </a:r>
            <a:r>
              <a:rPr lang="en-US" dirty="0" smtClean="0"/>
              <a:t> weighting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Best known weighting scheme in information </a:t>
            </a:r>
            <a:r>
              <a:rPr lang="en-US" dirty="0" smtClean="0"/>
              <a:t>retrieval</a:t>
            </a:r>
          </a:p>
          <a:p>
            <a:pPr eaLnBrk="1" hangingPunct="1"/>
            <a:r>
              <a:rPr lang="en-US" dirty="0" smtClean="0"/>
              <a:t>Increases with the number of occurrences within a document</a:t>
            </a:r>
          </a:p>
          <a:p>
            <a:pPr eaLnBrk="1" hangingPunct="1"/>
            <a:r>
              <a:rPr lang="en-US" dirty="0" smtClean="0"/>
              <a:t>Increases with the rarity of the term in the </a:t>
            </a:r>
            <a:r>
              <a:rPr lang="en-US" dirty="0" smtClean="0"/>
              <a:t>collection</a:t>
            </a:r>
          </a:p>
          <a:p>
            <a:pPr eaLnBrk="1" hangingPunct="1"/>
            <a:r>
              <a:rPr lang="en-US" dirty="0" smtClean="0"/>
              <a:t>Works surprisingly well!</a:t>
            </a:r>
          </a:p>
          <a:p>
            <a:pPr eaLnBrk="1" hangingPunct="1"/>
            <a:r>
              <a:rPr lang="en-US" dirty="0" smtClean="0"/>
              <a:t>Works in many other application domains</a:t>
            </a:r>
          </a:p>
        </p:txBody>
      </p:sp>
      <p:graphicFrame>
        <p:nvGraphicFramePr>
          <p:cNvPr id="86019" name="Object 2"/>
          <p:cNvGraphicFramePr>
            <a:graphicFrameLocks noChangeAspect="1"/>
          </p:cNvGraphicFramePr>
          <p:nvPr/>
        </p:nvGraphicFramePr>
        <p:xfrm>
          <a:off x="2209800" y="1981200"/>
          <a:ext cx="4025900" cy="652463"/>
        </p:xfrm>
        <a:graphic>
          <a:graphicData uri="http://schemas.openxmlformats.org/presentationml/2006/ole">
            <p:oleObj spid="_x0000_s86019" name="Equation" r:id="rId3" imgW="1333500" imgH="2159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Binary → count → weight matrix</a:t>
            </a:r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120650" y="1905000"/>
          <a:ext cx="8947150" cy="2678113"/>
        </p:xfrm>
        <a:graphic>
          <a:graphicData uri="http://schemas.openxmlformats.org/presentationml/2006/ole">
            <p:oleObj spid="_x0000_s7170" name="Worksheet" r:id="rId3" imgW="11506200" imgH="3454400" progId="Excel.Sheet.8">
              <p:embed/>
            </p:oleObj>
          </a:graphicData>
        </a:graphic>
      </p:graphicFrame>
      <p:sp>
        <p:nvSpPr>
          <p:cNvPr id="7172" name="TextBox 8"/>
          <p:cNvSpPr txBox="1">
            <a:spLocks noChangeArrowheads="1"/>
          </p:cNvSpPr>
          <p:nvPr/>
        </p:nvSpPr>
        <p:spPr bwMode="auto">
          <a:xfrm>
            <a:off x="609600" y="4960937"/>
            <a:ext cx="8001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/>
              <a:t>Each document is now represented by a real-valued vector of </a:t>
            </a:r>
            <a:r>
              <a:rPr lang="en-US" dirty="0" err="1"/>
              <a:t>tf-idf</a:t>
            </a:r>
            <a:r>
              <a:rPr lang="en-US" dirty="0"/>
              <a:t> weights ∈ </a:t>
            </a:r>
            <a:r>
              <a:rPr lang="en-US" dirty="0">
                <a:latin typeface="Palatino Linotype" pitchFamily="18" charset="0"/>
              </a:rPr>
              <a:t>R</a:t>
            </a:r>
            <a:r>
              <a:rPr lang="en-US" baseline="30000" dirty="0"/>
              <a:t>|V|</a:t>
            </a:r>
          </a:p>
        </p:txBody>
      </p:sp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609600" y="5943600"/>
            <a:ext cx="8001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 smtClean="0"/>
              <a:t>We then calculate the similarity using cosine similarity with these vectors</a:t>
            </a:r>
            <a:endParaRPr lang="en-US" baseline="30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Burstiness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Take a rare word like </a:t>
            </a:r>
            <a:r>
              <a:rPr lang="en-US" i="1" dirty="0" err="1" smtClean="0">
                <a:solidFill>
                  <a:srgbClr val="0000FF"/>
                </a:solidFill>
              </a:rPr>
              <a:t>arachnocentric</a:t>
            </a:r>
            <a:endParaRPr lang="en-US" dirty="0" smtClean="0"/>
          </a:p>
          <a:p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/>
              <a:t>What is the likelihood that </a:t>
            </a:r>
            <a:r>
              <a:rPr lang="en-US" i="1" dirty="0" err="1" smtClean="0">
                <a:solidFill>
                  <a:srgbClr val="0000FF"/>
                </a:solidFill>
              </a:rPr>
              <a:t>arachnocentric</a:t>
            </a:r>
            <a:r>
              <a:rPr lang="en-US" dirty="0" smtClean="0">
                <a:solidFill>
                  <a:srgbClr val="000000"/>
                </a:solidFill>
              </a:rPr>
              <a:t> occurs in a document?</a:t>
            </a:r>
          </a:p>
          <a:p>
            <a:endParaRPr lang="en-US" dirty="0" smtClean="0">
              <a:solidFill>
                <a:srgbClr val="000000"/>
              </a:solidFill>
            </a:endParaRPr>
          </a:p>
          <a:p>
            <a:r>
              <a:rPr lang="en-US" dirty="0" smtClean="0">
                <a:solidFill>
                  <a:srgbClr val="000000"/>
                </a:solidFill>
              </a:rPr>
              <a:t>Given that you’ve seen it once, what is the likelihood that you’ll see it again?</a:t>
            </a:r>
          </a:p>
          <a:p>
            <a:endParaRPr lang="en-US" dirty="0" smtClean="0">
              <a:solidFill>
                <a:srgbClr val="000000"/>
              </a:solidFill>
            </a:endParaRPr>
          </a:p>
          <a:p>
            <a:r>
              <a:rPr lang="en-US" dirty="0" smtClean="0">
                <a:solidFill>
                  <a:srgbClr val="000000"/>
                </a:solidFill>
              </a:rPr>
              <a:t>Does this have any impact on our model?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Log-frequency weighting</a:t>
            </a:r>
          </a:p>
        </p:txBody>
      </p:sp>
      <p:sp>
        <p:nvSpPr>
          <p:cNvPr id="410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Want to</a:t>
            </a:r>
            <a:r>
              <a:rPr lang="en-US" dirty="0" smtClean="0"/>
              <a:t> </a:t>
            </a:r>
            <a:r>
              <a:rPr lang="en-US" dirty="0" smtClean="0"/>
              <a:t>reduce</a:t>
            </a:r>
            <a:r>
              <a:rPr lang="en-US" dirty="0" smtClean="0"/>
              <a:t> </a:t>
            </a:r>
            <a:r>
              <a:rPr lang="en-US" dirty="0" smtClean="0"/>
              <a:t>the effect of multiple occurrences of a term</a:t>
            </a:r>
          </a:p>
          <a:p>
            <a:pPr eaLnBrk="1" hangingPunct="1"/>
            <a:r>
              <a:rPr lang="en-US" dirty="0" smtClean="0"/>
              <a:t>A document about “Clinton” will have “Clinton” </a:t>
            </a:r>
            <a:r>
              <a:rPr lang="en-US" dirty="0" err="1" smtClean="0"/>
              <a:t>occuring</a:t>
            </a:r>
            <a:r>
              <a:rPr lang="en-US" dirty="0" smtClean="0"/>
              <a:t> many times</a:t>
            </a:r>
          </a:p>
          <a:p>
            <a:pPr eaLnBrk="1" hangingPunct="1"/>
            <a:r>
              <a:rPr lang="en-US" dirty="0" smtClean="0"/>
              <a:t>Rather than use the frequency, us the log of the frequency</a:t>
            </a:r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/>
              <a:t>0 → 0, 1 → 1, 2 → 1.3, 10 → 2, 1000 → 4, etc</a:t>
            </a:r>
            <a:r>
              <a:rPr lang="en-US" dirty="0" smtClean="0"/>
              <a:t>.</a:t>
            </a:r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1271588" y="4594225"/>
          <a:ext cx="5907087" cy="1196975"/>
        </p:xfrm>
        <a:graphic>
          <a:graphicData uri="http://schemas.openxmlformats.org/presentationml/2006/ole">
            <p:oleObj spid="_x0000_s4098" name="Equation" r:id="rId3" imgW="2120900" imgH="431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3"/>
          <p:cNvSpPr>
            <a:spLocks noGrp="1"/>
          </p:cNvSpPr>
          <p:nvPr>
            <p:ph type="title"/>
          </p:nvPr>
        </p:nvSpPr>
        <p:spPr>
          <a:xfrm>
            <a:off x="533400" y="273050"/>
            <a:ext cx="8610600" cy="1162050"/>
          </a:xfrm>
        </p:spPr>
        <p:txBody>
          <a:bodyPr/>
          <a:lstStyle/>
          <a:p>
            <a:pPr eaLnBrk="1" hangingPunct="1"/>
            <a:r>
              <a:rPr lang="en-US" sz="3600" b="0" dirty="0"/>
              <a:t>Cosine </a:t>
            </a:r>
            <a:r>
              <a:rPr lang="en-US" sz="3600" b="0" dirty="0" smtClean="0"/>
              <a:t>similarity</a:t>
            </a:r>
            <a:r>
              <a:rPr lang="en-US" sz="3600" b="0" dirty="0" smtClean="0"/>
              <a:t> with</a:t>
            </a:r>
            <a:r>
              <a:rPr lang="en-US" sz="3600" b="0" dirty="0" smtClean="0"/>
              <a:t> </a:t>
            </a:r>
            <a:r>
              <a:rPr lang="en-US" sz="3600" b="0" dirty="0"/>
              <a:t>3 documents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3505200" y="2209800"/>
          <a:ext cx="5410200" cy="195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2550"/>
                <a:gridCol w="1352550"/>
                <a:gridCol w="1352550"/>
                <a:gridCol w="1352550"/>
              </a:tblGrid>
              <a:tr h="48768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SaS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PaP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WH</a:t>
                      </a:r>
                      <a:endParaRPr lang="en-US" dirty="0"/>
                    </a:p>
                  </a:txBody>
                  <a:tcPr/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lang="en-US" dirty="0" smtClean="0"/>
                        <a:t>affection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58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endParaRPr lang="en-US" dirty="0"/>
                    </a:p>
                  </a:txBody>
                  <a:tcPr/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lang="en-US" dirty="0" smtClean="0"/>
                        <a:t>jealous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lang="en-US" dirty="0"/>
                    </a:p>
                  </a:txBody>
                  <a:tcPr/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lang="en-US" dirty="0" smtClean="0"/>
                        <a:t>gossip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4851" name="Text Placeholder 5"/>
          <p:cNvSpPr>
            <a:spLocks noGrp="1"/>
          </p:cNvSpPr>
          <p:nvPr>
            <p:ph type="body" sz="half" idx="2"/>
          </p:nvPr>
        </p:nvSpPr>
        <p:spPr>
          <a:xfrm>
            <a:off x="457200" y="1633538"/>
            <a:ext cx="3008313" cy="4691062"/>
          </a:xfrm>
        </p:spPr>
        <p:txBody>
          <a:bodyPr/>
          <a:lstStyle/>
          <a:p>
            <a:pPr eaLnBrk="1" hangingPunct="1"/>
            <a:r>
              <a:rPr lang="en-US" sz="2800" dirty="0"/>
              <a:t>How similar are</a:t>
            </a:r>
          </a:p>
          <a:p>
            <a:pPr eaLnBrk="1" hangingPunct="1"/>
            <a:r>
              <a:rPr lang="en-US" sz="2800" dirty="0"/>
              <a:t>the </a:t>
            </a:r>
            <a:r>
              <a:rPr lang="en-US" sz="2800" dirty="0" smtClean="0"/>
              <a:t>novels:</a:t>
            </a:r>
          </a:p>
          <a:p>
            <a:pPr eaLnBrk="1" hangingPunct="1"/>
            <a:r>
              <a:rPr lang="en-US" sz="2800" dirty="0" err="1">
                <a:solidFill>
                  <a:srgbClr val="0000FF"/>
                </a:solidFill>
              </a:rPr>
              <a:t>SaS</a:t>
            </a:r>
            <a:r>
              <a:rPr lang="en-US" sz="2800" dirty="0"/>
              <a:t>: </a:t>
            </a:r>
            <a:r>
              <a:rPr lang="en-US" sz="2800" i="1" dirty="0"/>
              <a:t>Sense and</a:t>
            </a:r>
          </a:p>
          <a:p>
            <a:pPr eaLnBrk="1" hangingPunct="1"/>
            <a:r>
              <a:rPr lang="en-US" sz="2800" i="1" dirty="0"/>
              <a:t>Sensibility</a:t>
            </a:r>
          </a:p>
          <a:p>
            <a:pPr eaLnBrk="1" hangingPunct="1"/>
            <a:r>
              <a:rPr lang="en-US" sz="2800" dirty="0" err="1">
                <a:solidFill>
                  <a:srgbClr val="0000FF"/>
                </a:solidFill>
              </a:rPr>
              <a:t>PaP</a:t>
            </a:r>
            <a:r>
              <a:rPr lang="en-US" sz="2800" dirty="0"/>
              <a:t>: </a:t>
            </a:r>
            <a:r>
              <a:rPr lang="en-US" sz="2800" i="1" dirty="0"/>
              <a:t>Pride and</a:t>
            </a:r>
          </a:p>
          <a:p>
            <a:pPr eaLnBrk="1" hangingPunct="1"/>
            <a:r>
              <a:rPr lang="en-US" sz="2800" i="1" dirty="0"/>
              <a:t>Prejudice</a:t>
            </a:r>
            <a:r>
              <a:rPr lang="en-US" sz="2800" dirty="0"/>
              <a:t>, and</a:t>
            </a:r>
          </a:p>
          <a:p>
            <a:pPr eaLnBrk="1" hangingPunct="1"/>
            <a:r>
              <a:rPr lang="en-US" sz="2800" dirty="0">
                <a:solidFill>
                  <a:srgbClr val="0000FF"/>
                </a:solidFill>
              </a:rPr>
              <a:t>WH</a:t>
            </a:r>
            <a:r>
              <a:rPr lang="en-US" sz="2800" dirty="0"/>
              <a:t>: </a:t>
            </a:r>
            <a:r>
              <a:rPr lang="en-US" sz="2800" i="1" dirty="0"/>
              <a:t>Wuthering</a:t>
            </a:r>
          </a:p>
          <a:p>
            <a:pPr eaLnBrk="1" hangingPunct="1"/>
            <a:r>
              <a:rPr lang="en-US" sz="2800" i="1" dirty="0"/>
              <a:t>Heights</a:t>
            </a:r>
            <a:r>
              <a:rPr lang="en-US" sz="2800" dirty="0"/>
              <a:t>?</a:t>
            </a:r>
          </a:p>
        </p:txBody>
      </p:sp>
      <p:sp>
        <p:nvSpPr>
          <p:cNvPr id="34852" name="TextBox 7"/>
          <p:cNvSpPr txBox="1">
            <a:spLocks noChangeArrowheads="1"/>
          </p:cNvSpPr>
          <p:nvPr/>
        </p:nvSpPr>
        <p:spPr bwMode="auto">
          <a:xfrm>
            <a:off x="3886200" y="4800600"/>
            <a:ext cx="47482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Term frequencies (counts)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3 documents example contd.</a:t>
            </a:r>
          </a:p>
        </p:txBody>
      </p:sp>
      <p:sp>
        <p:nvSpPr>
          <p:cNvPr id="35843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C00000"/>
                </a:solidFill>
              </a:rPr>
              <a:t>Log frequency weighting</a:t>
            </a:r>
          </a:p>
        </p:txBody>
      </p:sp>
      <p:graphicFrame>
        <p:nvGraphicFramePr>
          <p:cNvPr id="13" name="Content Placeholder 12"/>
          <p:cNvGraphicFramePr>
            <a:graphicFrameLocks noGrp="1"/>
          </p:cNvGraphicFramePr>
          <p:nvPr>
            <p:ph sz="half" idx="2"/>
          </p:nvPr>
        </p:nvGraphicFramePr>
        <p:xfrm>
          <a:off x="228600" y="2438400"/>
          <a:ext cx="4191000" cy="1857375"/>
        </p:xfrm>
        <a:graphic>
          <a:graphicData uri="http://schemas.openxmlformats.org/drawingml/2006/table">
            <a:tbl>
              <a:tblPr/>
              <a:tblGrid>
                <a:gridCol w="1185863"/>
                <a:gridCol w="909637"/>
                <a:gridCol w="1047750"/>
                <a:gridCol w="104775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-111" charset="0"/>
                        </a:rPr>
                        <a:t>term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-111" charset="0"/>
                        </a:rPr>
                        <a:t>SaS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-111" charset="0"/>
                        </a:rPr>
                        <a:t>PaP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-111" charset="0"/>
                        </a:rPr>
                        <a:t>WH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affection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3.06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2.76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2.30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jealous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2.00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1.85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2.04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gossip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1.30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1.78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wuthering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2.58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</a:tbl>
          </a:graphicData>
        </a:graphic>
      </p:graphicFrame>
      <p:sp>
        <p:nvSpPr>
          <p:cNvPr id="11" name="Text Placeholder 10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00000"/>
                </a:solidFill>
              </a:rPr>
              <a:t>After normalization</a:t>
            </a:r>
          </a:p>
        </p:txBody>
      </p:sp>
      <p:graphicFrame>
        <p:nvGraphicFramePr>
          <p:cNvPr id="14" name="Content Placeholder 13"/>
          <p:cNvGraphicFramePr>
            <a:graphicFrameLocks noGrp="1"/>
          </p:cNvGraphicFramePr>
          <p:nvPr>
            <p:ph sz="quarter" idx="4"/>
          </p:nvPr>
        </p:nvGraphicFramePr>
        <p:xfrm>
          <a:off x="4645025" y="2438400"/>
          <a:ext cx="4268312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6980"/>
                <a:gridCol w="1010444"/>
                <a:gridCol w="1010444"/>
                <a:gridCol w="101044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SaS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PaP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WH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affection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0.789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0.832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0.524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jealous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0.515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0.555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0.465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gossip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0.335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0.405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wuthering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0.588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76200" y="4397375"/>
            <a:ext cx="8556625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solidFill>
                  <a:srgbClr val="0000FF"/>
                </a:solidFill>
              </a:rPr>
              <a:t>cos(SaS,PaP</a:t>
            </a:r>
            <a:r>
              <a:rPr lang="en-US" dirty="0">
                <a:solidFill>
                  <a:srgbClr val="0000FF"/>
                </a:solidFill>
              </a:rPr>
              <a:t>) </a:t>
            </a:r>
            <a:r>
              <a:rPr lang="en-US" dirty="0"/>
              <a:t>≈</a:t>
            </a:r>
          </a:p>
          <a:p>
            <a:r>
              <a:rPr lang="en-US" dirty="0"/>
              <a:t>0.789 ∗ 0.832 + 0.515 ∗ 0.555 + 0.335 ∗ 0.0 + 0.0 ∗ 0.0</a:t>
            </a:r>
          </a:p>
          <a:p>
            <a:r>
              <a:rPr lang="en-US" dirty="0"/>
              <a:t>≈ </a:t>
            </a:r>
            <a:r>
              <a:rPr lang="en-US" dirty="0">
                <a:solidFill>
                  <a:srgbClr val="C00000"/>
                </a:solidFill>
              </a:rPr>
              <a:t>0.94</a:t>
            </a:r>
            <a:endParaRPr lang="en-US" dirty="0"/>
          </a:p>
          <a:p>
            <a:r>
              <a:rPr lang="en-US" dirty="0" err="1">
                <a:solidFill>
                  <a:srgbClr val="0000FF"/>
                </a:solidFill>
              </a:rPr>
              <a:t>cos(SaS,WH</a:t>
            </a:r>
            <a:r>
              <a:rPr lang="en-US" dirty="0">
                <a:solidFill>
                  <a:srgbClr val="0000FF"/>
                </a:solidFill>
              </a:rPr>
              <a:t>)</a:t>
            </a:r>
            <a:r>
              <a:rPr lang="en-US" dirty="0"/>
              <a:t> ≈ </a:t>
            </a:r>
            <a:r>
              <a:rPr lang="en-US" dirty="0">
                <a:solidFill>
                  <a:srgbClr val="C00000"/>
                </a:solidFill>
              </a:rPr>
              <a:t>0.79</a:t>
            </a:r>
          </a:p>
          <a:p>
            <a:r>
              <a:rPr lang="en-US" dirty="0" err="1">
                <a:solidFill>
                  <a:srgbClr val="0000FF"/>
                </a:solidFill>
              </a:rPr>
              <a:t>cos(PaP,WH</a:t>
            </a:r>
            <a:r>
              <a:rPr lang="en-US" dirty="0">
                <a:solidFill>
                  <a:srgbClr val="0000FF"/>
                </a:solidFill>
              </a:rPr>
              <a:t>) </a:t>
            </a:r>
            <a:r>
              <a:rPr lang="en-US" dirty="0"/>
              <a:t>≈ </a:t>
            </a:r>
            <a:r>
              <a:rPr lang="en-US" dirty="0">
                <a:solidFill>
                  <a:srgbClr val="C00000"/>
                </a:solidFill>
              </a:rPr>
              <a:t>0.69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tf-idf weighting has many variants</a:t>
            </a:r>
          </a:p>
        </p:txBody>
      </p:sp>
      <p:pic>
        <p:nvPicPr>
          <p:cNvPr id="37891" name="Content Placeholder 7" descr="table1.gif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3188" y="1592263"/>
            <a:ext cx="8888412" cy="2751137"/>
          </a:xfrm>
        </p:spPr>
      </p:pic>
      <p:sp>
        <p:nvSpPr>
          <p:cNvPr id="37892" name="Rectangle 8"/>
          <p:cNvSpPr>
            <a:spLocks noChangeArrowheads="1"/>
          </p:cNvSpPr>
          <p:nvPr/>
        </p:nvSpPr>
        <p:spPr bwMode="auto">
          <a:xfrm>
            <a:off x="152400" y="1828800"/>
            <a:ext cx="7772400" cy="381000"/>
          </a:xfrm>
          <a:prstGeom prst="rect">
            <a:avLst/>
          </a:prstGeom>
          <a:solidFill>
            <a:schemeClr val="accent1">
              <a:alpha val="509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893" name="TextBox 10"/>
          <p:cNvSpPr txBox="1">
            <a:spLocks noChangeArrowheads="1"/>
          </p:cNvSpPr>
          <p:nvPr/>
        </p:nvSpPr>
        <p:spPr bwMode="auto">
          <a:xfrm>
            <a:off x="228600" y="5105400"/>
            <a:ext cx="83867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Columns headed ‘n’ are acronyms for weight schemes.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020763" y="6019800"/>
            <a:ext cx="67516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0000FF"/>
                </a:solidFill>
              </a:rPr>
              <a:t>Why is the base of the log in idf immaterial?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Weighting may differ in queries vs documents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/>
              <a:t>Many search engines allow for different weightings for queries vs documents</a:t>
            </a:r>
          </a:p>
          <a:p>
            <a:pPr eaLnBrk="1" hangingPunct="1"/>
            <a:r>
              <a:rPr lang="en-US"/>
              <a:t>To denote the combination in use in an engine, we use the notation qqq.ddd with the acronyms from the previous table</a:t>
            </a:r>
          </a:p>
          <a:p>
            <a:pPr eaLnBrk="1" hangingPunct="1"/>
            <a:r>
              <a:rPr lang="en-US"/>
              <a:t>Example: ltn.ltc means:</a:t>
            </a:r>
          </a:p>
          <a:p>
            <a:pPr eaLnBrk="1" hangingPunct="1"/>
            <a:r>
              <a:rPr lang="en-US"/>
              <a:t>Query: logarithmic tf (l in leftmost column), idf (t in second column), no normalization …</a:t>
            </a:r>
          </a:p>
          <a:p>
            <a:pPr eaLnBrk="1" hangingPunct="1"/>
            <a:r>
              <a:rPr lang="en-US"/>
              <a:t>Document logarithmic tf, no idf and cosine normalization</a:t>
            </a:r>
          </a:p>
        </p:txBody>
      </p:sp>
      <p:sp>
        <p:nvSpPr>
          <p:cNvPr id="4" name="Up Arrow Callout 3"/>
          <p:cNvSpPr>
            <a:spLocks noChangeArrowheads="1"/>
          </p:cNvSpPr>
          <p:nvPr/>
        </p:nvSpPr>
        <p:spPr bwMode="auto">
          <a:xfrm>
            <a:off x="3695700" y="5638800"/>
            <a:ext cx="2857500" cy="706438"/>
          </a:xfrm>
          <a:prstGeom prst="upArrowCallout">
            <a:avLst>
              <a:gd name="adj1" fmla="val 25019"/>
              <a:gd name="adj2" fmla="val 25037"/>
              <a:gd name="adj3" fmla="val 25000"/>
              <a:gd name="adj4" fmla="val 64977"/>
            </a:avLst>
          </a:prstGeom>
          <a:solidFill>
            <a:schemeClr val="accent1">
              <a:alpha val="39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r>
              <a:rPr lang="en-US"/>
              <a:t>Is this a bad idea?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/>
              <a:t>tf-idf</a:t>
            </a:r>
            <a:r>
              <a:rPr lang="en-US" dirty="0"/>
              <a:t> example: </a:t>
            </a:r>
            <a:r>
              <a:rPr lang="en-US" dirty="0" err="1"/>
              <a:t>ltn.</a:t>
            </a:r>
            <a:r>
              <a:rPr lang="en-US" dirty="0" err="1" smtClean="0"/>
              <a:t>lnc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(log </a:t>
            </a:r>
            <a:r>
              <a:rPr lang="en-US" dirty="0" err="1" smtClean="0"/>
              <a:t>idf</a:t>
            </a:r>
            <a:r>
              <a:rPr lang="en-US" dirty="0" smtClean="0"/>
              <a:t> none . log none cosine)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6200" y="2514600"/>
          <a:ext cx="8229600" cy="2238375"/>
        </p:xfrm>
        <a:graphic>
          <a:graphicData uri="http://schemas.openxmlformats.org/drawingml/2006/table">
            <a:tbl>
              <a:tblPr/>
              <a:tblGrid>
                <a:gridCol w="1219200"/>
                <a:gridCol w="762000"/>
                <a:gridCol w="762000"/>
                <a:gridCol w="914400"/>
                <a:gridCol w="533400"/>
                <a:gridCol w="762000"/>
                <a:gridCol w="762000"/>
                <a:gridCol w="838200"/>
                <a:gridCol w="914400"/>
                <a:gridCol w="7620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-111" charset="0"/>
                        </a:rPr>
                        <a:t>Term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-111" charset="0"/>
                        </a:rPr>
                        <a:t>Query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-111" charset="0"/>
                        </a:rPr>
                        <a:t>Document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-111" charset="0"/>
                        </a:rPr>
                        <a:t>Prod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tf-raw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tf-wt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df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idf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wt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tf-raw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tf-wt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n’lized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auto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5000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2.3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best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50000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car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2.0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2.0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insurance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3.0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3.0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</a:tbl>
          </a:graphicData>
        </a:graphic>
      </p:graphicFrame>
      <p:sp>
        <p:nvSpPr>
          <p:cNvPr id="10323" name="TextBox 4"/>
          <p:cNvSpPr txBox="1">
            <a:spLocks noChangeArrowheads="1"/>
          </p:cNvSpPr>
          <p:nvPr/>
        </p:nvSpPr>
        <p:spPr bwMode="auto">
          <a:xfrm>
            <a:off x="838200" y="1600200"/>
            <a:ext cx="630237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Document: </a:t>
            </a:r>
            <a:r>
              <a:rPr lang="en-US" i="1"/>
              <a:t>car insurance auto insurance</a:t>
            </a:r>
          </a:p>
          <a:p>
            <a:r>
              <a:rPr lang="en-US"/>
              <a:t>Query: </a:t>
            </a:r>
            <a:r>
              <a:rPr lang="en-US" i="1"/>
              <a:t>best car insurance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1905000" y="5334000"/>
            <a:ext cx="4800600" cy="482600"/>
            <a:chOff x="2133600" y="5694855"/>
            <a:chExt cx="4800600" cy="481810"/>
          </a:xfrm>
        </p:grpSpPr>
        <p:sp>
          <p:nvSpPr>
            <p:cNvPr id="10327" name="TextBox 8"/>
            <p:cNvSpPr txBox="1">
              <a:spLocks noChangeArrowheads="1"/>
            </p:cNvSpPr>
            <p:nvPr/>
          </p:nvSpPr>
          <p:spPr bwMode="auto">
            <a:xfrm>
              <a:off x="2133600" y="5715000"/>
              <a:ext cx="210185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Doc length =</a:t>
              </a:r>
            </a:p>
          </p:txBody>
        </p:sp>
        <p:graphicFrame>
          <p:nvGraphicFramePr>
            <p:cNvPr id="10242" name="Object 2"/>
            <p:cNvGraphicFramePr>
              <a:graphicFrameLocks noChangeAspect="1"/>
            </p:cNvGraphicFramePr>
            <p:nvPr/>
          </p:nvGraphicFramePr>
          <p:xfrm>
            <a:off x="4165600" y="5694855"/>
            <a:ext cx="2768600" cy="477345"/>
          </p:xfrm>
          <a:graphic>
            <a:graphicData uri="http://schemas.openxmlformats.org/presentationml/2006/ole">
              <p:oleObj spid="_x0000_s10242" name="Equation" r:id="rId3" imgW="1473120" imgH="25380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tf-idf example: ltn.lnc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6200" y="2514600"/>
          <a:ext cx="8229600" cy="2238375"/>
        </p:xfrm>
        <a:graphic>
          <a:graphicData uri="http://schemas.openxmlformats.org/drawingml/2006/table">
            <a:tbl>
              <a:tblPr/>
              <a:tblGrid>
                <a:gridCol w="1219200"/>
                <a:gridCol w="762000"/>
                <a:gridCol w="762000"/>
                <a:gridCol w="914400"/>
                <a:gridCol w="533400"/>
                <a:gridCol w="762000"/>
                <a:gridCol w="762000"/>
                <a:gridCol w="838200"/>
                <a:gridCol w="914400"/>
                <a:gridCol w="7620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-111" charset="0"/>
                        </a:rPr>
                        <a:t>Term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-111" charset="0"/>
                        </a:rPr>
                        <a:t>Query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-111" charset="0"/>
                        </a:rPr>
                        <a:t>Document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-111" charset="0"/>
                        </a:rPr>
                        <a:t>Prod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tf-raw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tf-wt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df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idf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wt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tf-raw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tf-wt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n’lized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auto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5000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2.3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0.52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best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50000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car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2.0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2.0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0.52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1.04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insurance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3.0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3.0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0.677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2.04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</a:tbl>
          </a:graphicData>
        </a:graphic>
      </p:graphicFrame>
      <p:sp>
        <p:nvSpPr>
          <p:cNvPr id="10323" name="TextBox 4"/>
          <p:cNvSpPr txBox="1">
            <a:spLocks noChangeArrowheads="1"/>
          </p:cNvSpPr>
          <p:nvPr/>
        </p:nvSpPr>
        <p:spPr bwMode="auto">
          <a:xfrm>
            <a:off x="838200" y="1600200"/>
            <a:ext cx="630237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Document: </a:t>
            </a:r>
            <a:r>
              <a:rPr lang="en-US" i="1"/>
              <a:t>car insurance auto insurance</a:t>
            </a:r>
          </a:p>
          <a:p>
            <a:r>
              <a:rPr lang="en-US"/>
              <a:t>Query: </a:t>
            </a:r>
            <a:r>
              <a:rPr lang="en-US" i="1"/>
              <a:t>best car insurance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924050" y="5883275"/>
            <a:ext cx="47815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C00000"/>
                </a:solidFill>
              </a:rPr>
              <a:t>Score = 0+0+1.04+2.04 = 3.08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1905000" y="5354178"/>
            <a:ext cx="4895850" cy="462422"/>
            <a:chOff x="2133600" y="5715000"/>
            <a:chExt cx="4895850" cy="461665"/>
          </a:xfrm>
        </p:grpSpPr>
        <p:sp>
          <p:nvSpPr>
            <p:cNvPr id="10327" name="TextBox 8"/>
            <p:cNvSpPr txBox="1">
              <a:spLocks noChangeArrowheads="1"/>
            </p:cNvSpPr>
            <p:nvPr/>
          </p:nvSpPr>
          <p:spPr bwMode="auto">
            <a:xfrm>
              <a:off x="2133600" y="5715000"/>
              <a:ext cx="210185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Doc length =</a:t>
              </a:r>
            </a:p>
          </p:txBody>
        </p:sp>
        <p:graphicFrame>
          <p:nvGraphicFramePr>
            <p:cNvPr id="10242" name="Object 2"/>
            <p:cNvGraphicFramePr>
              <a:graphicFrameLocks noChangeAspect="1"/>
            </p:cNvGraphicFramePr>
            <p:nvPr/>
          </p:nvGraphicFramePr>
          <p:xfrm>
            <a:off x="4070350" y="5729723"/>
            <a:ext cx="2959100" cy="405735"/>
          </p:xfrm>
          <a:graphic>
            <a:graphicData uri="http://schemas.openxmlformats.org/presentationml/2006/ole">
              <p:oleObj spid="_x0000_s88066" name="Equation" r:id="rId3" imgW="1574800" imgH="21590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Summary – vector space ranking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305800" cy="4876800"/>
          </a:xfrm>
        </p:spPr>
        <p:txBody>
          <a:bodyPr/>
          <a:lstStyle/>
          <a:p>
            <a:pPr eaLnBrk="1" hangingPunct="1"/>
            <a:r>
              <a:rPr lang="en-US"/>
              <a:t>Represent the query as a weighted tf-idf vector</a:t>
            </a:r>
          </a:p>
          <a:p>
            <a:pPr eaLnBrk="1" hangingPunct="1"/>
            <a:r>
              <a:rPr lang="en-US"/>
              <a:t>Represent each document as a weighted tf-idf vector</a:t>
            </a:r>
          </a:p>
          <a:p>
            <a:pPr eaLnBrk="1" hangingPunct="1"/>
            <a:r>
              <a:rPr lang="en-US"/>
              <a:t>Compute the cosine similarity score for the query vector and each document vector</a:t>
            </a:r>
          </a:p>
          <a:p>
            <a:pPr eaLnBrk="1" hangingPunct="1"/>
            <a:r>
              <a:rPr lang="en-US"/>
              <a:t>Rank documents with respect to the query by score</a:t>
            </a:r>
          </a:p>
          <a:p>
            <a:pPr eaLnBrk="1" hangingPunct="1"/>
            <a:r>
              <a:rPr lang="en-US"/>
              <a:t>Return the top </a:t>
            </a:r>
            <a:r>
              <a:rPr lang="en-US" i="1"/>
              <a:t>K</a:t>
            </a:r>
            <a:r>
              <a:rPr lang="en-US"/>
              <a:t> (e.g., </a:t>
            </a:r>
            <a:r>
              <a:rPr lang="en-US" i="1"/>
              <a:t>K</a:t>
            </a:r>
            <a:r>
              <a:rPr lang="en-US"/>
              <a:t> = 10) to the user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Sans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Sans" pitchFamily="34" charset="0"/>
          </a:defRPr>
        </a:defPPr>
      </a:lstStyle>
    </a:lnDef>
  </a:objectDefaults>
  <a:extraClrSchemeLst>
    <a:extraClrScheme>
      <a:clrScheme name="Default Design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8276</TotalTime>
  <Words>2316</Words>
  <Application>Microsoft Macintosh PowerPoint</Application>
  <PresentationFormat>On-screen Show (4:3)</PresentationFormat>
  <Paragraphs>525</Paragraphs>
  <Slides>51</Slides>
  <Notes>2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51</vt:i4>
      </vt:variant>
    </vt:vector>
  </HeadingPairs>
  <TitlesOfParts>
    <vt:vector size="55" baseType="lpstr">
      <vt:lpstr>Default Design</vt:lpstr>
      <vt:lpstr>Worksheet</vt:lpstr>
      <vt:lpstr>Equation</vt:lpstr>
      <vt:lpstr>Microsoft Equation</vt:lpstr>
      <vt:lpstr>TF-IDF</vt:lpstr>
      <vt:lpstr>Administrative</vt:lpstr>
      <vt:lpstr>Ranked retrieval</vt:lpstr>
      <vt:lpstr>Problem with Boolean search: feast or famine</vt:lpstr>
      <vt:lpstr>Scoring as the basis of ranked retrieval</vt:lpstr>
      <vt:lpstr>Query-document matching scores</vt:lpstr>
      <vt:lpstr>Recall: Binary term-document incidence matrix</vt:lpstr>
      <vt:lpstr>Term-document count matrices</vt:lpstr>
      <vt:lpstr>Bag of words representation</vt:lpstr>
      <vt:lpstr>Boolean queries: another view</vt:lpstr>
      <vt:lpstr>Boolean queries: another view</vt:lpstr>
      <vt:lpstr>Bag of words</vt:lpstr>
      <vt:lpstr>Bag of words</vt:lpstr>
      <vt:lpstr>Some things to be careful of…</vt:lpstr>
      <vt:lpstr>Some things to be careful of…</vt:lpstr>
      <vt:lpstr>Some things to be careful of…</vt:lpstr>
      <vt:lpstr>Some things to be careful of…</vt:lpstr>
      <vt:lpstr>Documents as vectors</vt:lpstr>
      <vt:lpstr>Queries as vectors</vt:lpstr>
      <vt:lpstr>Formalizing vector space proximity</vt:lpstr>
      <vt:lpstr>Why distance is a bad idea</vt:lpstr>
      <vt:lpstr>Issues with Euclidian distance</vt:lpstr>
      <vt:lpstr>Use angle instead of distance</vt:lpstr>
      <vt:lpstr>From angles to cosines</vt:lpstr>
      <vt:lpstr>cosine(query,document)</vt:lpstr>
      <vt:lpstr>cosine(query,document)</vt:lpstr>
      <vt:lpstr>Some things to be careful of…</vt:lpstr>
      <vt:lpstr>Length normalization</vt:lpstr>
      <vt:lpstr>cosine(query,document)</vt:lpstr>
      <vt:lpstr>Cosine similarity with 3 documents</vt:lpstr>
      <vt:lpstr>Some things to be careful of…</vt:lpstr>
      <vt:lpstr>Term importance</vt:lpstr>
      <vt:lpstr>Document frequency</vt:lpstr>
      <vt:lpstr>Collection vs. Document frequency</vt:lpstr>
      <vt:lpstr>Document frequency</vt:lpstr>
      <vt:lpstr>Inverse document frequency</vt:lpstr>
      <vt:lpstr>idf example, suppose N= 1 million</vt:lpstr>
      <vt:lpstr>idf example, suppose N= 1 million</vt:lpstr>
      <vt:lpstr>idf example, suppose N= 1 million</vt:lpstr>
      <vt:lpstr>Putting it all together</vt:lpstr>
      <vt:lpstr>tf-idf weighting</vt:lpstr>
      <vt:lpstr>Binary → count → weight matrix</vt:lpstr>
      <vt:lpstr>Burstiness</vt:lpstr>
      <vt:lpstr>Log-frequency weighting</vt:lpstr>
      <vt:lpstr>Cosine similarity with 3 documents</vt:lpstr>
      <vt:lpstr>3 documents example contd.</vt:lpstr>
      <vt:lpstr>tf-idf weighting has many variants</vt:lpstr>
      <vt:lpstr>Weighting may differ in queries vs documents</vt:lpstr>
      <vt:lpstr>tf-idf example: ltn.lnc (log idf none . log none cosine)</vt:lpstr>
      <vt:lpstr>tf-idf example: ltn.lnc</vt:lpstr>
      <vt:lpstr>Summary – vector space ranking</vt:lpstr>
    </vt:vector>
  </TitlesOfParts>
  <Company>Stanford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Christopher Manning</dc:creator>
  <cp:lastModifiedBy>Dave Kauchak</cp:lastModifiedBy>
  <cp:revision>575</cp:revision>
  <cp:lastPrinted>1601-01-01T00:00:00Z</cp:lastPrinted>
  <dcterms:created xsi:type="dcterms:W3CDTF">2009-09-16T16:20:06Z</dcterms:created>
  <dcterms:modified xsi:type="dcterms:W3CDTF">2009-09-16T19:21:44Z</dcterms:modified>
</cp:coreProperties>
</file>