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embeddings/oleObject5.bin" ContentType="application/vnd.openxmlformats-officedocument.oleObject"/>
  <Override PartName="/ppt/embeddings/oleObject6.bin" ContentType="application/vnd.openxmlformats-officedocument.oleObject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embeddings/oleObject7.bin" ContentType="application/vnd.openxmlformats-officedocument.oleObject"/>
  <Override PartName="/ppt/embeddings/oleObject8.bin" ContentType="application/vnd.openxmlformats-officedocument.oleObject"/>
  <Override PartName="/ppt/embeddings/oleObject9.bin" ContentType="application/vnd.openxmlformats-officedocument.oleObject"/>
  <Override PartName="/ppt/embeddings/Microsoft_Equation1.bin" ContentType="application/vnd.openxmlformats-officedocument.oleObject"/>
  <Override PartName="/ppt/notesSlides/notesSlide6.xml" ContentType="application/vnd.openxmlformats-officedocument.presentationml.notesSlide+xml"/>
  <Override PartName="/ppt/embeddings/Microsoft_Equation2.bin" ContentType="application/vnd.openxmlformats-officedocument.oleObject"/>
  <Override PartName="/ppt/embeddings/Microsoft_Equation3.bin" ContentType="application/vnd.openxmlformats-officedocument.oleObject"/>
  <Override PartName="/ppt/notesSlides/notesSlide7.xml" ContentType="application/vnd.openxmlformats-officedocument.presentationml.notesSlide+xml"/>
  <Override PartName="/ppt/embeddings/Microsoft_Equation4.bin" ContentType="application/vnd.openxmlformats-officedocument.oleObject"/>
  <Override PartName="/ppt/embeddings/oleObject10.bin" ContentType="application/vnd.openxmlformats-officedocument.oleObject"/>
  <Override PartName="/ppt/embeddings/oleObject11.bin" ContentType="application/vnd.openxmlformats-officedocument.oleObject"/>
  <Override PartName="/ppt/embeddings/Microsoft_Equation5.bin" ContentType="application/vnd.openxmlformats-officedocument.oleObject"/>
  <Override PartName="/ppt/embeddings/oleObject12.bin" ContentType="application/vnd.openxmlformats-officedocument.oleObject"/>
  <Override PartName="/ppt/embeddings/Microsoft_Equation6.bin" ContentType="application/vnd.openxmlformats-officedocument.oleObject"/>
  <Override PartName="/ppt/embeddings/Microsoft_Equation7.bin" ContentType="application/vnd.openxmlformats-officedocument.oleObject"/>
  <Override PartName="/ppt/embeddings/oleObject13.bin" ContentType="application/vnd.openxmlformats-officedocument.oleObject"/>
  <Override PartName="/ppt/embeddings/Microsoft_Equation8.bin" ContentType="application/vnd.openxmlformats-officedocument.oleObject"/>
  <Override PartName="/ppt/embeddings/Microsoft_Equation9.bin" ContentType="application/vnd.openxmlformats-officedocument.oleObject"/>
  <Override PartName="/ppt/notesSlides/notesSlide8.xml" ContentType="application/vnd.openxmlformats-officedocument.presentationml.notesSlide+xml"/>
  <Override PartName="/ppt/embeddings/Microsoft_Equation10.bin" ContentType="application/vnd.openxmlformats-officedocument.oleObject"/>
  <Override PartName="/ppt/embeddings/oleObject14.bin" ContentType="application/vnd.openxmlformats-officedocument.oleObject"/>
  <Override PartName="/ppt/embeddings/Microsoft_Equation11.bin" ContentType="application/vnd.openxmlformats-officedocument.oleObject"/>
  <Override PartName="/ppt/embeddings/oleObject15.bin" ContentType="application/vnd.openxmlformats-officedocument.oleObject"/>
  <Override PartName="/ppt/embeddings/oleObject16.bin" ContentType="application/vnd.openxmlformats-officedocument.oleObject"/>
  <Override PartName="/ppt/embeddings/oleObject17.bin" ContentType="application/vnd.openxmlformats-officedocument.oleObject"/>
  <Override PartName="/ppt/embeddings/Microsoft_Equation12.bin" ContentType="application/vnd.openxmlformats-officedocument.oleObject"/>
  <Override PartName="/ppt/embeddings/Microsoft_Equation13.bin" ContentType="application/vnd.openxmlformats-officedocument.oleObject"/>
  <Override PartName="/ppt/notesSlides/notesSlide9.xml" ContentType="application/vnd.openxmlformats-officedocument.presentationml.notesSlide+xml"/>
  <Override PartName="/ppt/embeddings/oleObject18.bin" ContentType="application/vnd.openxmlformats-officedocument.oleObject"/>
  <Override PartName="/ppt/embeddings/Microsoft_Equation14.bin" ContentType="application/vnd.openxmlformats-officedocument.oleObject"/>
  <Override PartName="/ppt/embeddings/Microsoft_Equation15.bin" ContentType="application/vnd.openxmlformats-officedocument.oleObject"/>
  <Override PartName="/ppt/notesSlides/notesSlide10.xml" ContentType="application/vnd.openxmlformats-officedocument.presentationml.notesSlide+xml"/>
  <Override PartName="/ppt/embeddings/oleObject19.bin" ContentType="application/vnd.openxmlformats-officedocument.oleObject"/>
  <Override PartName="/ppt/embeddings/Microsoft_Equation16.bin" ContentType="application/vnd.openxmlformats-officedocument.oleObject"/>
  <Override PartName="/ppt/notesSlides/notesSlide11.xml" ContentType="application/vnd.openxmlformats-officedocument.presentationml.notesSlide+xml"/>
  <Override PartName="/ppt/embeddings/oleObject20.bin" ContentType="application/vnd.openxmlformats-officedocument.oleObject"/>
  <Override PartName="/ppt/embeddings/Microsoft_Equation17.bin" ContentType="application/vnd.openxmlformats-officedocument.oleObject"/>
  <Override PartName="/ppt/embeddings/Microsoft_Equation18.bin" ContentType="application/vnd.openxmlformats-officedocument.oleObject"/>
  <Override PartName="/ppt/embeddings/Microsoft_Equation19.bin" ContentType="application/vnd.openxmlformats-officedocument.oleObject"/>
  <Override PartName="/ppt/embeddings/oleObject21.bin" ContentType="application/vnd.openxmlformats-officedocument.oleObject"/>
  <Override PartName="/ppt/embeddings/Microsoft_Equation20.bin" ContentType="application/vnd.openxmlformats-officedocument.oleObject"/>
  <Override PartName="/ppt/notesSlides/notesSlide12.xml" ContentType="application/vnd.openxmlformats-officedocument.presentationml.notesSlide+xml"/>
  <Override PartName="/ppt/embeddings/Microsoft_Equation21.bin" ContentType="application/vnd.openxmlformats-officedocument.oleObject"/>
  <Override PartName="/ppt/embeddings/oleObject22.bin" ContentType="application/vnd.openxmlformats-officedocument.oleObject"/>
  <Override PartName="/ppt/embeddings/Microsoft_Equation22.bin" ContentType="application/vnd.openxmlformats-officedocument.oleObject"/>
  <Override PartName="/ppt/embeddings/Microsoft_Equation23.bin" ContentType="application/vnd.openxmlformats-officedocument.oleObject"/>
  <Override PartName="/ppt/embeddings/oleObject23.bin" ContentType="application/vnd.openxmlformats-officedocument.oleObject"/>
  <Override PartName="/ppt/embeddings/Microsoft_Equation24.bin" ContentType="application/vnd.openxmlformats-officedocument.oleObject"/>
  <Override PartName="/ppt/embeddings/oleObject24.bin" ContentType="application/vnd.openxmlformats-officedocument.oleObject"/>
  <Override PartName="/ppt/embeddings/oleObject25.bin" ContentType="application/vnd.openxmlformats-officedocument.oleObject"/>
  <Override PartName="/ppt/embeddings/Microsoft_Equation25.bin" ContentType="application/vnd.openxmlformats-officedocument.oleObject"/>
  <Override PartName="/ppt/embeddings/oleObject26.bin" ContentType="application/vnd.openxmlformats-officedocument.oleObject"/>
  <Override PartName="/ppt/embeddings/Microsoft_Equation26.bin" ContentType="application/vnd.openxmlformats-officedocument.oleObject"/>
  <Override PartName="/ppt/embeddings/oleObject27.bin" ContentType="application/vnd.openxmlformats-officedocument.oleObject"/>
  <Override PartName="/ppt/embeddings/oleObject28.bin" ContentType="application/vnd.openxmlformats-officedocument.oleObject"/>
  <Override PartName="/ppt/embeddings/Microsoft_Equation27.bin" ContentType="application/vnd.openxmlformats-officedocument.oleObject"/>
  <Override PartName="/ppt/embeddings/Microsoft_Equation28.bin" ContentType="application/vnd.openxmlformats-officedocument.oleObject"/>
  <Override PartName="/ppt/embeddings/Microsoft_Equation29.bin" ContentType="application/vnd.openxmlformats-officedocument.oleObject"/>
  <Override PartName="/ppt/embeddings/Microsoft_Equation30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76"/>
  </p:notesMasterIdLst>
  <p:sldIdLst>
    <p:sldId id="256" r:id="rId2"/>
    <p:sldId id="391" r:id="rId3"/>
    <p:sldId id="450" r:id="rId4"/>
    <p:sldId id="449" r:id="rId5"/>
    <p:sldId id="451" r:id="rId6"/>
    <p:sldId id="452" r:id="rId7"/>
    <p:sldId id="453" r:id="rId8"/>
    <p:sldId id="454" r:id="rId9"/>
    <p:sldId id="455" r:id="rId10"/>
    <p:sldId id="456" r:id="rId11"/>
    <p:sldId id="457" r:id="rId12"/>
    <p:sldId id="458" r:id="rId13"/>
    <p:sldId id="459" r:id="rId14"/>
    <p:sldId id="460" r:id="rId15"/>
    <p:sldId id="387" r:id="rId16"/>
    <p:sldId id="388" r:id="rId17"/>
    <p:sldId id="389" r:id="rId18"/>
    <p:sldId id="390" r:id="rId19"/>
    <p:sldId id="393" r:id="rId20"/>
    <p:sldId id="394" r:id="rId21"/>
    <p:sldId id="395" r:id="rId22"/>
    <p:sldId id="396" r:id="rId23"/>
    <p:sldId id="397" r:id="rId24"/>
    <p:sldId id="398" r:id="rId25"/>
    <p:sldId id="399" r:id="rId26"/>
    <p:sldId id="400" r:id="rId27"/>
    <p:sldId id="401" r:id="rId28"/>
    <p:sldId id="402" r:id="rId29"/>
    <p:sldId id="403" r:id="rId30"/>
    <p:sldId id="404" r:id="rId31"/>
    <p:sldId id="405" r:id="rId32"/>
    <p:sldId id="406" r:id="rId33"/>
    <p:sldId id="407" r:id="rId34"/>
    <p:sldId id="408" r:id="rId35"/>
    <p:sldId id="409" r:id="rId36"/>
    <p:sldId id="410" r:id="rId37"/>
    <p:sldId id="411" r:id="rId38"/>
    <p:sldId id="412" r:id="rId39"/>
    <p:sldId id="413" r:id="rId40"/>
    <p:sldId id="414" r:id="rId41"/>
    <p:sldId id="415" r:id="rId42"/>
    <p:sldId id="416" r:id="rId43"/>
    <p:sldId id="417" r:id="rId44"/>
    <p:sldId id="418" r:id="rId45"/>
    <p:sldId id="419" r:id="rId46"/>
    <p:sldId id="420" r:id="rId47"/>
    <p:sldId id="421" r:id="rId48"/>
    <p:sldId id="422" r:id="rId49"/>
    <p:sldId id="423" r:id="rId50"/>
    <p:sldId id="424" r:id="rId51"/>
    <p:sldId id="425" r:id="rId52"/>
    <p:sldId id="426" r:id="rId53"/>
    <p:sldId id="427" r:id="rId54"/>
    <p:sldId id="428" r:id="rId55"/>
    <p:sldId id="429" r:id="rId56"/>
    <p:sldId id="430" r:id="rId57"/>
    <p:sldId id="431" r:id="rId58"/>
    <p:sldId id="432" r:id="rId59"/>
    <p:sldId id="433" r:id="rId60"/>
    <p:sldId id="434" r:id="rId61"/>
    <p:sldId id="435" r:id="rId62"/>
    <p:sldId id="436" r:id="rId63"/>
    <p:sldId id="437" r:id="rId64"/>
    <p:sldId id="438" r:id="rId65"/>
    <p:sldId id="439" r:id="rId66"/>
    <p:sldId id="440" r:id="rId67"/>
    <p:sldId id="441" r:id="rId68"/>
    <p:sldId id="442" r:id="rId69"/>
    <p:sldId id="443" r:id="rId70"/>
    <p:sldId id="444" r:id="rId71"/>
    <p:sldId id="445" r:id="rId72"/>
    <p:sldId id="446" r:id="rId73"/>
    <p:sldId id="447" r:id="rId74"/>
    <p:sldId id="448" r:id="rId7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3" d="100"/>
          <a:sy n="83" d="100"/>
        </p:scale>
        <p:origin x="-1232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79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80" Type="http://schemas.openxmlformats.org/officeDocument/2006/relationships/theme" Target="theme/theme1.xml"/><Relationship Id="rId81" Type="http://schemas.openxmlformats.org/officeDocument/2006/relationships/tableStyles" Target="tableStyles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notesMaster" Target="notesMasters/notesMaster1.xml"/><Relationship Id="rId77" Type="http://schemas.openxmlformats.org/officeDocument/2006/relationships/printerSettings" Target="printerSettings/printerSettings1.bin"/><Relationship Id="rId78" Type="http://schemas.openxmlformats.org/officeDocument/2006/relationships/presProps" Target="presProps.xml"/><Relationship Id="rId79" Type="http://schemas.openxmlformats.org/officeDocument/2006/relationships/viewProps" Target="viewProps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Relationship Id="rId2" Type="http://schemas.openxmlformats.org/officeDocument/2006/relationships/image" Target="../media/image6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Relationship Id="rId2" Type="http://schemas.openxmlformats.org/officeDocument/2006/relationships/image" Target="../media/image8.e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4" Type="http://schemas.openxmlformats.org/officeDocument/2006/relationships/image" Target="../media/image23.emf"/><Relationship Id="rId1" Type="http://schemas.openxmlformats.org/officeDocument/2006/relationships/image" Target="../media/image20.emf"/><Relationship Id="rId2" Type="http://schemas.openxmlformats.org/officeDocument/2006/relationships/image" Target="../media/image21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Relationship Id="rId2" Type="http://schemas.openxmlformats.org/officeDocument/2006/relationships/image" Target="../media/image25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emf"/><Relationship Id="rId2" Type="http://schemas.openxmlformats.org/officeDocument/2006/relationships/image" Target="../media/image28.emf"/><Relationship Id="rId3" Type="http://schemas.openxmlformats.org/officeDocument/2006/relationships/image" Target="../media/image29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emf"/><Relationship Id="rId2" Type="http://schemas.openxmlformats.org/officeDocument/2006/relationships/image" Target="../media/image31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emf"/><Relationship Id="rId2" Type="http://schemas.openxmlformats.org/officeDocument/2006/relationships/image" Target="../media/image34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emf"/><Relationship Id="rId2" Type="http://schemas.openxmlformats.org/officeDocument/2006/relationships/image" Target="../media/image39.e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4" Type="http://schemas.openxmlformats.org/officeDocument/2006/relationships/image" Target="../media/image43.emf"/><Relationship Id="rId1" Type="http://schemas.openxmlformats.org/officeDocument/2006/relationships/image" Target="../media/image40.emf"/><Relationship Id="rId2" Type="http://schemas.openxmlformats.org/officeDocument/2006/relationships/image" Target="../media/image41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emf"/><Relationship Id="rId2" Type="http://schemas.openxmlformats.org/officeDocument/2006/relationships/image" Target="../media/image46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7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8.emf"/><Relationship Id="rId2" Type="http://schemas.openxmlformats.org/officeDocument/2006/relationships/image" Target="../media/image49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50.emf"/><Relationship Id="rId2" Type="http://schemas.openxmlformats.org/officeDocument/2006/relationships/image" Target="../media/image51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2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3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4.emf"/><Relationship Id="rId2" Type="http://schemas.openxmlformats.org/officeDocument/2006/relationships/image" Target="../media/image55.e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7.e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8.emf"/><Relationship Id="rId2" Type="http://schemas.openxmlformats.org/officeDocument/2006/relationships/image" Target="../media/image59.e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60.e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61.emf"/><Relationship Id="rId2" Type="http://schemas.openxmlformats.org/officeDocument/2006/relationships/image" Target="../media/image62.e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63.emf"/><Relationship Id="rId2" Type="http://schemas.openxmlformats.org/officeDocument/2006/relationships/image" Target="../media/image64.emf"/><Relationship Id="rId3" Type="http://schemas.openxmlformats.org/officeDocument/2006/relationships/image" Target="../media/image65.e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66.emf"/><Relationship Id="rId2" Type="http://schemas.openxmlformats.org/officeDocument/2006/relationships/image" Target="../media/image67.emf"/></Relationships>
</file>

<file path=ppt/drawings/_rels/vmlDrawing30.vml.rels><?xml version="1.0" encoding="UTF-8" standalone="yes"?>
<Relationships xmlns="http://schemas.openxmlformats.org/package/2006/relationships"><Relationship Id="rId3" Type="http://schemas.openxmlformats.org/officeDocument/2006/relationships/image" Target="../media/image70.emf"/><Relationship Id="rId4" Type="http://schemas.openxmlformats.org/officeDocument/2006/relationships/image" Target="../media/image71.emf"/><Relationship Id="rId1" Type="http://schemas.openxmlformats.org/officeDocument/2006/relationships/image" Target="../media/image68.emf"/><Relationship Id="rId2" Type="http://schemas.openxmlformats.org/officeDocument/2006/relationships/image" Target="../media/image69.emf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2.emf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6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33036D-6C87-C144-9F20-632B6105FC1E}" type="datetimeFigureOut">
              <a:rPr lang="en-US" smtClean="0"/>
              <a:pPr/>
              <a:t>11/1/11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31B958-A927-EA46-82E8-92FF4B0E5C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00307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0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6BA059-17F0-CC4F-8FF8-BA1C866D42D9}" type="slidenum">
              <a:rPr lang="en-US"/>
              <a:pPr/>
              <a:t>19</a:t>
            </a:fld>
            <a:endParaRPr lang="en-US"/>
          </a:p>
        </p:txBody>
      </p:sp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6BA059-17F0-CC4F-8FF8-BA1C866D42D9}" type="slidenum">
              <a:rPr lang="en-US"/>
              <a:pPr/>
              <a:t>20</a:t>
            </a:fld>
            <a:endParaRPr lang="en-US"/>
          </a:p>
        </p:txBody>
      </p:sp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6BA059-17F0-CC4F-8FF8-BA1C866D42D9}" type="slidenum">
              <a:rPr lang="en-US"/>
              <a:pPr/>
              <a:t>21</a:t>
            </a:fld>
            <a:endParaRPr lang="en-US"/>
          </a:p>
        </p:txBody>
      </p:sp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-</a:t>
            </a:r>
            <a:r>
              <a:rPr lang="en-US" baseline="0" dirty="0" smtClean="0"/>
              <a:t> once we have the features, often nice to think about these as just data points in some </a:t>
            </a:r>
            <a:r>
              <a:rPr lang="en-US" baseline="0" dirty="0" err="1" smtClean="0"/>
              <a:t>m</a:t>
            </a:r>
            <a:r>
              <a:rPr lang="en-US" baseline="0" dirty="0" smtClean="0"/>
              <a:t>-dimensional space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936AC1-1689-AE4A-82A5-3982CB343106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936AC1-1689-AE4A-82A5-3982CB343106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5D8DAB-610F-7C41-A9E0-6C28E79E7C58}" type="slidenum">
              <a:rPr lang="en-US" smtClean="0"/>
              <a:pPr/>
              <a:t>42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 smtClean="0"/>
              <a:t>as</a:t>
            </a:r>
            <a:r>
              <a:rPr lang="en-US" baseline="0" dirty="0" smtClean="0"/>
              <a:t> we talked about before, often much easier to estimate P(L|D) vs. P(D|L)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sometimes nicer to break it into two separate models so we don’t have to handle everything in a singe model and instead, use two simpler models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31B958-A927-EA46-82E8-92FF4B0E5CB3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7153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B5E0ADE-2696-504F-9E53-19713EA0704E}" type="slidenum">
              <a:rPr lang="en-US"/>
              <a:pPr/>
              <a:t>49</a:t>
            </a:fld>
            <a:endParaRPr lang="en-US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This graph is from</a:t>
            </a:r>
          </a:p>
          <a:p>
            <a:r>
              <a:rPr lang="en-US" dirty="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http://</a:t>
            </a:r>
            <a:r>
              <a:rPr lang="en-US" dirty="0" err="1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www.cs.utexas.edu/users/jp/research/email.paper.pdf</a:t>
            </a:r>
            <a:endParaRPr lang="en-US" dirty="0">
              <a:latin typeface="Arial" pitchFamily="-110" charset="0"/>
              <a:ea typeface="ＭＳ Ｐゴシック" pitchFamily="-110" charset="-128"/>
              <a:cs typeface="ＭＳ Ｐゴシック" pitchFamily="-110" charset="-128"/>
            </a:endParaRPr>
          </a:p>
          <a:p>
            <a:r>
              <a:rPr lang="en-US" b="1" dirty="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Naive-</a:t>
            </a:r>
            <a:r>
              <a:rPr lang="en-US" b="1" dirty="0" err="1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Bayes</a:t>
            </a:r>
            <a:r>
              <a:rPr lang="en-US" b="1" dirty="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 vs. Rule-Learning in Classification of Email</a:t>
            </a:r>
          </a:p>
          <a:p>
            <a:r>
              <a:rPr lang="en-US" dirty="0"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Jefferson Provost, UT Austin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- squared error is optimal if we assume that the data was actually generated from a line with </a:t>
            </a:r>
            <a:r>
              <a:rPr lang="en-US" dirty="0" err="1" smtClean="0"/>
              <a:t>gaussian</a:t>
            </a:r>
            <a:r>
              <a:rPr lang="en-US" dirty="0" smtClean="0"/>
              <a:t> data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85E063-BD86-A24D-8676-37A35E7CCE3C}" type="slidenum">
              <a:rPr lang="en-US" smtClean="0"/>
              <a:pPr/>
              <a:t>57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- squared error is optimal if we assume that the data was actually generated from a line with </a:t>
            </a:r>
            <a:r>
              <a:rPr lang="en-US" dirty="0" err="1" smtClean="0"/>
              <a:t>gaussian</a:t>
            </a:r>
            <a:r>
              <a:rPr lang="en-US" dirty="0" smtClean="0"/>
              <a:t> data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85E063-BD86-A24D-8676-37A35E7CCE3C}" type="slidenum">
              <a:rPr lang="en-US" smtClean="0"/>
              <a:pPr/>
              <a:t>59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- squared error is optimal if we assume that the data was actually generated from a line with </a:t>
            </a:r>
            <a:r>
              <a:rPr lang="en-US" dirty="0" err="1" smtClean="0"/>
              <a:t>gaussian</a:t>
            </a:r>
            <a:r>
              <a:rPr lang="en-US" dirty="0" smtClean="0"/>
              <a:t> data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85E063-BD86-A24D-8676-37A35E7CCE3C}" type="slidenum">
              <a:rPr lang="en-US" smtClean="0"/>
              <a:pPr/>
              <a:t>60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 could</a:t>
            </a:r>
            <a:r>
              <a:rPr lang="en-US" baseline="0" dirty="0" smtClean="0"/>
              <a:t> just train a model with our labels between 0 and 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936AC1-1689-AE4A-82A5-3982CB343106}" type="slidenum">
              <a:rPr lang="en-US" smtClean="0"/>
              <a:pPr/>
              <a:t>64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D946ACE8-63DF-9F4D-BC2B-A77DBA62BA53}" type="datetimeFigureOut">
              <a:rPr lang="en-US" smtClean="0"/>
              <a:pPr/>
              <a:t>11/1/11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78EC7BC-B940-C347-9B22-3DB5DE10D6C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6ACE8-63DF-9F4D-BC2B-A77DBA62BA53}" type="datetimeFigureOut">
              <a:rPr lang="en-US" smtClean="0"/>
              <a:pPr/>
              <a:t>11/1/11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78EC7BC-B940-C347-9B22-3DB5DE10D6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6ACE8-63DF-9F4D-BC2B-A77DBA62BA53}" type="datetimeFigureOut">
              <a:rPr lang="en-US" smtClean="0"/>
              <a:pPr/>
              <a:t>11/1/11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578EC7BC-B940-C347-9B22-3DB5DE10D6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D946ACE8-63DF-9F4D-BC2B-A77DBA62BA53}" type="datetimeFigureOut">
              <a:rPr lang="en-US" smtClean="0"/>
              <a:pPr/>
              <a:t>11/1/11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578EC7BC-B940-C347-9B22-3DB5DE10D6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D946ACE8-63DF-9F4D-BC2B-A77DBA62BA53}" type="datetimeFigureOut">
              <a:rPr lang="en-US" smtClean="0"/>
              <a:pPr/>
              <a:t>11/1/11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578EC7BC-B940-C347-9B22-3DB5DE10D6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6ACE8-63DF-9F4D-BC2B-A77DBA62BA53}" type="datetimeFigureOut">
              <a:rPr lang="en-US" smtClean="0"/>
              <a:pPr/>
              <a:t>11/1/11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78EC7BC-B940-C347-9B22-3DB5DE10D6C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6ACE8-63DF-9F4D-BC2B-A77DBA62BA53}" type="datetimeFigureOut">
              <a:rPr lang="en-US" smtClean="0"/>
              <a:pPr/>
              <a:t>11/1/11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78EC7BC-B940-C347-9B22-3DB5DE10D6C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6ACE8-63DF-9F4D-BC2B-A77DBA62BA53}" type="datetimeFigureOut">
              <a:rPr lang="en-US" smtClean="0"/>
              <a:pPr/>
              <a:t>11/1/11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78EC7BC-B940-C347-9B22-3DB5DE10D6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D946ACE8-63DF-9F4D-BC2B-A77DBA62BA53}" type="datetimeFigureOut">
              <a:rPr lang="en-US" smtClean="0"/>
              <a:pPr/>
              <a:t>11/1/11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578EC7BC-B940-C347-9B22-3DB5DE10D6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6ACE8-63DF-9F4D-BC2B-A77DBA62BA53}" type="datetimeFigureOut">
              <a:rPr lang="en-US" smtClean="0"/>
              <a:pPr/>
              <a:t>11/1/11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EC7BC-B940-C347-9B22-3DB5DE10D6C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D946ACE8-63DF-9F4D-BC2B-A77DBA62BA53}" type="datetimeFigureOut">
              <a:rPr lang="en-US" smtClean="0"/>
              <a:pPr/>
              <a:t>11/1/11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578EC7BC-B940-C347-9B22-3DB5DE10D6C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D946ACE8-63DF-9F4D-BC2B-A77DBA62BA53}" type="datetimeFigureOut">
              <a:rPr lang="en-US" smtClean="0"/>
              <a:pPr/>
              <a:t>11/1/11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578EC7BC-B940-C347-9B22-3DB5DE10D6C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3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4" Type="http://schemas.openxmlformats.org/officeDocument/2006/relationships/image" Target="../media/image4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4" Type="http://schemas.openxmlformats.org/officeDocument/2006/relationships/image" Target="../media/image5.emf"/><Relationship Id="rId5" Type="http://schemas.openxmlformats.org/officeDocument/2006/relationships/oleObject" Target="../embeddings/oleObject4.bin"/><Relationship Id="rId6" Type="http://schemas.openxmlformats.org/officeDocument/2006/relationships/image" Target="../media/image6.e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4" Type="http://schemas.openxmlformats.org/officeDocument/2006/relationships/image" Target="../media/image7.emf"/><Relationship Id="rId5" Type="http://schemas.openxmlformats.org/officeDocument/2006/relationships/oleObject" Target="../embeddings/oleObject6.bin"/><Relationship Id="rId6" Type="http://schemas.openxmlformats.org/officeDocument/2006/relationships/image" Target="../media/image8.em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hyperlink" Target="http://seed.ucsd.edu/~mindreader/" TargetMode="Externa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6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6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9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4" Type="http://schemas.openxmlformats.org/officeDocument/2006/relationships/image" Target="../media/image20.emf"/><Relationship Id="rId5" Type="http://schemas.openxmlformats.org/officeDocument/2006/relationships/oleObject" Target="../embeddings/oleObject8.bin"/><Relationship Id="rId6" Type="http://schemas.openxmlformats.org/officeDocument/2006/relationships/image" Target="../media/image21.emf"/><Relationship Id="rId7" Type="http://schemas.openxmlformats.org/officeDocument/2006/relationships/oleObject" Target="../embeddings/oleObject9.bin"/><Relationship Id="rId8" Type="http://schemas.openxmlformats.org/officeDocument/2006/relationships/image" Target="../media/image22.emf"/><Relationship Id="rId9" Type="http://schemas.openxmlformats.org/officeDocument/2006/relationships/oleObject" Target="../embeddings/Microsoft_Equation1.bin"/><Relationship Id="rId10" Type="http://schemas.openxmlformats.org/officeDocument/2006/relationships/image" Target="../media/image23.emf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4" Type="http://schemas.openxmlformats.org/officeDocument/2006/relationships/oleObject" Target="../embeddings/Microsoft_Equation2.bin"/><Relationship Id="rId5" Type="http://schemas.openxmlformats.org/officeDocument/2006/relationships/image" Target="../media/image24.emf"/><Relationship Id="rId6" Type="http://schemas.openxmlformats.org/officeDocument/2006/relationships/oleObject" Target="../embeddings/Microsoft_Equation3.bin"/><Relationship Id="rId7" Type="http://schemas.openxmlformats.org/officeDocument/2006/relationships/image" Target="../media/image25.emf"/><Relationship Id="rId1" Type="http://schemas.openxmlformats.org/officeDocument/2006/relationships/vmlDrawing" Target="../drawings/vmlDrawing6.vml"/><Relationship Id="rId2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4" Type="http://schemas.openxmlformats.org/officeDocument/2006/relationships/oleObject" Target="../embeddings/Microsoft_Equation4.bin"/><Relationship Id="rId5" Type="http://schemas.openxmlformats.org/officeDocument/2006/relationships/image" Target="../media/image26.emf"/><Relationship Id="rId1" Type="http://schemas.openxmlformats.org/officeDocument/2006/relationships/vmlDrawing" Target="../drawings/vmlDrawing7.vml"/><Relationship Id="rId2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4" Type="http://schemas.openxmlformats.org/officeDocument/2006/relationships/image" Target="../media/image27.emf"/><Relationship Id="rId5" Type="http://schemas.openxmlformats.org/officeDocument/2006/relationships/oleObject" Target="../embeddings/oleObject11.bin"/><Relationship Id="rId6" Type="http://schemas.openxmlformats.org/officeDocument/2006/relationships/image" Target="../media/image28.emf"/><Relationship Id="rId7" Type="http://schemas.openxmlformats.org/officeDocument/2006/relationships/oleObject" Target="../embeddings/Microsoft_Equation5.bin"/><Relationship Id="rId8" Type="http://schemas.openxmlformats.org/officeDocument/2006/relationships/image" Target="../media/image29.emf"/><Relationship Id="rId1" Type="http://schemas.openxmlformats.org/officeDocument/2006/relationships/vmlDrawing" Target="../drawings/vmlDrawing8.vml"/><Relationship Id="rId2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4" Type="http://schemas.openxmlformats.org/officeDocument/2006/relationships/image" Target="../media/image30.emf"/><Relationship Id="rId5" Type="http://schemas.openxmlformats.org/officeDocument/2006/relationships/oleObject" Target="../embeddings/Microsoft_Equation6.bin"/><Relationship Id="rId6" Type="http://schemas.openxmlformats.org/officeDocument/2006/relationships/image" Target="../media/image31.emf"/><Relationship Id="rId1" Type="http://schemas.openxmlformats.org/officeDocument/2006/relationships/vmlDrawing" Target="../drawings/vmlDrawing9.vml"/><Relationship Id="rId2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7.bin"/><Relationship Id="rId4" Type="http://schemas.openxmlformats.org/officeDocument/2006/relationships/image" Target="../media/image32.emf"/><Relationship Id="rId1" Type="http://schemas.openxmlformats.org/officeDocument/2006/relationships/vmlDrawing" Target="../drawings/vmlDrawing10.vml"/><Relationship Id="rId2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4" Type="http://schemas.openxmlformats.org/officeDocument/2006/relationships/image" Target="../media/image33.emf"/><Relationship Id="rId5" Type="http://schemas.openxmlformats.org/officeDocument/2006/relationships/oleObject" Target="../embeddings/Microsoft_Equation8.bin"/><Relationship Id="rId6" Type="http://schemas.openxmlformats.org/officeDocument/2006/relationships/image" Target="../media/image34.emf"/><Relationship Id="rId1" Type="http://schemas.openxmlformats.org/officeDocument/2006/relationships/vmlDrawing" Target="../drawings/vmlDrawing11.vml"/><Relationship Id="rId2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9.bin"/><Relationship Id="rId4" Type="http://schemas.openxmlformats.org/officeDocument/2006/relationships/image" Target="../media/image35.emf"/><Relationship Id="rId1" Type="http://schemas.openxmlformats.org/officeDocument/2006/relationships/vmlDrawing" Target="../drawings/vmlDrawing12.vml"/><Relationship Id="rId2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6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10.bin"/><Relationship Id="rId4" Type="http://schemas.openxmlformats.org/officeDocument/2006/relationships/image" Target="../media/image37.emf"/><Relationship Id="rId1" Type="http://schemas.openxmlformats.org/officeDocument/2006/relationships/vmlDrawing" Target="../drawings/vmlDrawing13.vml"/><Relationship Id="rId2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4" Type="http://schemas.openxmlformats.org/officeDocument/2006/relationships/image" Target="../media/image38.emf"/><Relationship Id="rId5" Type="http://schemas.openxmlformats.org/officeDocument/2006/relationships/oleObject" Target="../embeddings/Microsoft_Equation11.bin"/><Relationship Id="rId6" Type="http://schemas.openxmlformats.org/officeDocument/2006/relationships/image" Target="../media/image39.emf"/><Relationship Id="rId1" Type="http://schemas.openxmlformats.org/officeDocument/2006/relationships/vmlDrawing" Target="../drawings/vmlDrawing14.vml"/><Relationship Id="rId2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4" Type="http://schemas.openxmlformats.org/officeDocument/2006/relationships/image" Target="../media/image40.emf"/><Relationship Id="rId5" Type="http://schemas.openxmlformats.org/officeDocument/2006/relationships/oleObject" Target="../embeddings/oleObject16.bin"/><Relationship Id="rId6" Type="http://schemas.openxmlformats.org/officeDocument/2006/relationships/image" Target="../media/image41.emf"/><Relationship Id="rId7" Type="http://schemas.openxmlformats.org/officeDocument/2006/relationships/oleObject" Target="../embeddings/oleObject17.bin"/><Relationship Id="rId8" Type="http://schemas.openxmlformats.org/officeDocument/2006/relationships/image" Target="../media/image42.emf"/><Relationship Id="rId9" Type="http://schemas.openxmlformats.org/officeDocument/2006/relationships/oleObject" Target="../embeddings/Microsoft_Equation12.bin"/><Relationship Id="rId10" Type="http://schemas.openxmlformats.org/officeDocument/2006/relationships/image" Target="../media/image43.emf"/><Relationship Id="rId1" Type="http://schemas.openxmlformats.org/officeDocument/2006/relationships/vmlDrawing" Target="../drawings/vmlDrawing15.vml"/><Relationship Id="rId2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13.bin"/><Relationship Id="rId4" Type="http://schemas.openxmlformats.org/officeDocument/2006/relationships/image" Target="../media/image44.emf"/><Relationship Id="rId1" Type="http://schemas.openxmlformats.org/officeDocument/2006/relationships/vmlDrawing" Target="../drawings/vmlDrawing16.vml"/><Relationship Id="rId2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4" Type="http://schemas.openxmlformats.org/officeDocument/2006/relationships/oleObject" Target="../embeddings/oleObject18.bin"/><Relationship Id="rId5" Type="http://schemas.openxmlformats.org/officeDocument/2006/relationships/image" Target="../media/image45.emf"/><Relationship Id="rId6" Type="http://schemas.openxmlformats.org/officeDocument/2006/relationships/oleObject" Target="../embeddings/Microsoft_Equation14.bin"/><Relationship Id="rId7" Type="http://schemas.openxmlformats.org/officeDocument/2006/relationships/image" Target="../media/image46.emf"/><Relationship Id="rId1" Type="http://schemas.openxmlformats.org/officeDocument/2006/relationships/vmlDrawing" Target="../drawings/vmlDrawing17.vml"/><Relationship Id="rId2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15.bin"/><Relationship Id="rId4" Type="http://schemas.openxmlformats.org/officeDocument/2006/relationships/image" Target="../media/image47.emf"/><Relationship Id="rId1" Type="http://schemas.openxmlformats.org/officeDocument/2006/relationships/vmlDrawing" Target="../drawings/vmlDrawing18.vml"/><Relationship Id="rId2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4" Type="http://schemas.openxmlformats.org/officeDocument/2006/relationships/oleObject" Target="../embeddings/oleObject19.bin"/><Relationship Id="rId5" Type="http://schemas.openxmlformats.org/officeDocument/2006/relationships/image" Target="../media/image48.emf"/><Relationship Id="rId6" Type="http://schemas.openxmlformats.org/officeDocument/2006/relationships/oleObject" Target="../embeddings/Microsoft_Equation16.bin"/><Relationship Id="rId7" Type="http://schemas.openxmlformats.org/officeDocument/2006/relationships/image" Target="../media/image49.emf"/><Relationship Id="rId1" Type="http://schemas.openxmlformats.org/officeDocument/2006/relationships/vmlDrawing" Target="../drawings/vmlDrawing19.vml"/><Relationship Id="rId2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4" Type="http://schemas.openxmlformats.org/officeDocument/2006/relationships/oleObject" Target="../embeddings/oleObject20.bin"/><Relationship Id="rId5" Type="http://schemas.openxmlformats.org/officeDocument/2006/relationships/image" Target="../media/image50.emf"/><Relationship Id="rId6" Type="http://schemas.openxmlformats.org/officeDocument/2006/relationships/oleObject" Target="../embeddings/Microsoft_Equation17.bin"/><Relationship Id="rId7" Type="http://schemas.openxmlformats.org/officeDocument/2006/relationships/image" Target="../media/image51.emf"/><Relationship Id="rId1" Type="http://schemas.openxmlformats.org/officeDocument/2006/relationships/vmlDrawing" Target="../drawings/vmlDrawing20.vml"/><Relationship Id="rId2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18.bin"/><Relationship Id="rId4" Type="http://schemas.openxmlformats.org/officeDocument/2006/relationships/image" Target="../media/image52.emf"/><Relationship Id="rId1" Type="http://schemas.openxmlformats.org/officeDocument/2006/relationships/vmlDrawing" Target="../drawings/vmlDrawing21.vml"/><Relationship Id="rId2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19.bin"/><Relationship Id="rId4" Type="http://schemas.openxmlformats.org/officeDocument/2006/relationships/image" Target="../media/image53.emf"/><Relationship Id="rId1" Type="http://schemas.openxmlformats.org/officeDocument/2006/relationships/vmlDrawing" Target="../drawings/vmlDrawing22.vml"/><Relationship Id="rId2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4" Type="http://schemas.openxmlformats.org/officeDocument/2006/relationships/image" Target="../media/image54.emf"/><Relationship Id="rId5" Type="http://schemas.openxmlformats.org/officeDocument/2006/relationships/oleObject" Target="../embeddings/Microsoft_Equation20.bin"/><Relationship Id="rId6" Type="http://schemas.openxmlformats.org/officeDocument/2006/relationships/image" Target="../media/image55.emf"/><Relationship Id="rId1" Type="http://schemas.openxmlformats.org/officeDocument/2006/relationships/vmlDrawing" Target="../drawings/vmlDrawing23.vml"/><Relationship Id="rId2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hyperlink" Target="http://xkcd.com/114/" TargetMode="External"/><Relationship Id="rId4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21.bin"/><Relationship Id="rId4" Type="http://schemas.openxmlformats.org/officeDocument/2006/relationships/image" Target="../media/image57.emf"/><Relationship Id="rId1" Type="http://schemas.openxmlformats.org/officeDocument/2006/relationships/vmlDrawing" Target="../drawings/vmlDrawing24.vml"/><Relationship Id="rId2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4" Type="http://schemas.openxmlformats.org/officeDocument/2006/relationships/image" Target="../media/image58.emf"/><Relationship Id="rId5" Type="http://schemas.openxmlformats.org/officeDocument/2006/relationships/oleObject" Target="../embeddings/Microsoft_Equation22.bin"/><Relationship Id="rId6" Type="http://schemas.openxmlformats.org/officeDocument/2006/relationships/image" Target="../media/image59.emf"/><Relationship Id="rId1" Type="http://schemas.openxmlformats.org/officeDocument/2006/relationships/vmlDrawing" Target="../drawings/vmlDrawing25.vml"/><Relationship Id="rId2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23.bin"/><Relationship Id="rId4" Type="http://schemas.openxmlformats.org/officeDocument/2006/relationships/image" Target="../media/image60.emf"/><Relationship Id="rId1" Type="http://schemas.openxmlformats.org/officeDocument/2006/relationships/vmlDrawing" Target="../drawings/vmlDrawing26.vml"/><Relationship Id="rId2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4" Type="http://schemas.openxmlformats.org/officeDocument/2006/relationships/image" Target="../media/image61.emf"/><Relationship Id="rId5" Type="http://schemas.openxmlformats.org/officeDocument/2006/relationships/oleObject" Target="../embeddings/Microsoft_Equation24.bin"/><Relationship Id="rId6" Type="http://schemas.openxmlformats.org/officeDocument/2006/relationships/image" Target="../media/image62.emf"/><Relationship Id="rId1" Type="http://schemas.openxmlformats.org/officeDocument/2006/relationships/vmlDrawing" Target="../drawings/vmlDrawing27.vml"/><Relationship Id="rId2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4" Type="http://schemas.openxmlformats.org/officeDocument/2006/relationships/image" Target="../media/image63.emf"/><Relationship Id="rId5" Type="http://schemas.openxmlformats.org/officeDocument/2006/relationships/oleObject" Target="../embeddings/oleObject25.bin"/><Relationship Id="rId6" Type="http://schemas.openxmlformats.org/officeDocument/2006/relationships/image" Target="../media/image64.emf"/><Relationship Id="rId7" Type="http://schemas.openxmlformats.org/officeDocument/2006/relationships/oleObject" Target="../embeddings/Microsoft_Equation25.bin"/><Relationship Id="rId8" Type="http://schemas.openxmlformats.org/officeDocument/2006/relationships/image" Target="../media/image65.emf"/><Relationship Id="rId1" Type="http://schemas.openxmlformats.org/officeDocument/2006/relationships/vmlDrawing" Target="../drawings/vmlDrawing28.vml"/><Relationship Id="rId2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4" Type="http://schemas.openxmlformats.org/officeDocument/2006/relationships/image" Target="../media/image66.emf"/><Relationship Id="rId5" Type="http://schemas.openxmlformats.org/officeDocument/2006/relationships/oleObject" Target="../embeddings/Microsoft_Equation26.bin"/><Relationship Id="rId6" Type="http://schemas.openxmlformats.org/officeDocument/2006/relationships/image" Target="../media/image67.emf"/><Relationship Id="rId1" Type="http://schemas.openxmlformats.org/officeDocument/2006/relationships/vmlDrawing" Target="../drawings/vmlDrawing29.vml"/><Relationship Id="rId2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4" Type="http://schemas.openxmlformats.org/officeDocument/2006/relationships/image" Target="../media/image68.emf"/><Relationship Id="rId5" Type="http://schemas.openxmlformats.org/officeDocument/2006/relationships/oleObject" Target="../embeddings/oleObject28.bin"/><Relationship Id="rId6" Type="http://schemas.openxmlformats.org/officeDocument/2006/relationships/image" Target="../media/image69.emf"/><Relationship Id="rId7" Type="http://schemas.openxmlformats.org/officeDocument/2006/relationships/oleObject" Target="../embeddings/Microsoft_Equation27.bin"/><Relationship Id="rId8" Type="http://schemas.openxmlformats.org/officeDocument/2006/relationships/image" Target="../media/image70.emf"/><Relationship Id="rId9" Type="http://schemas.openxmlformats.org/officeDocument/2006/relationships/oleObject" Target="../embeddings/Microsoft_Equation28.bin"/><Relationship Id="rId10" Type="http://schemas.openxmlformats.org/officeDocument/2006/relationships/image" Target="../media/image71.emf"/><Relationship Id="rId1" Type="http://schemas.openxmlformats.org/officeDocument/2006/relationships/vmlDrawing" Target="../drawings/vmlDrawing30.vml"/><Relationship Id="rId2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4" Type="http://schemas.openxmlformats.org/officeDocument/2006/relationships/oleObject" Target="../embeddings/Microsoft_Equation29.bin"/><Relationship Id="rId5" Type="http://schemas.openxmlformats.org/officeDocument/2006/relationships/image" Target="../media/image72.emf"/><Relationship Id="rId1" Type="http://schemas.openxmlformats.org/officeDocument/2006/relationships/vmlDrawing" Target="../drawings/vmlDrawing31.vml"/><Relationship Id="rId2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4.png"/><Relationship Id="rId3" Type="http://schemas.openxmlformats.org/officeDocument/2006/relationships/image" Target="../media/image75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30.bin"/><Relationship Id="rId4" Type="http://schemas.openxmlformats.org/officeDocument/2006/relationships/image" Target="../media/image76.emf"/><Relationship Id="rId1" Type="http://schemas.openxmlformats.org/officeDocument/2006/relationships/vmlDrawing" Target="../drawings/vmlDrawing32.vml"/><Relationship Id="rId2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90932" y="4038600"/>
            <a:ext cx="6648268" cy="1828800"/>
          </a:xfrm>
        </p:spPr>
        <p:txBody>
          <a:bodyPr/>
          <a:lstStyle/>
          <a:p>
            <a:r>
              <a:rPr lang="en-US" dirty="0" smtClean="0"/>
              <a:t>Machine Learning basics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David Kauchak</a:t>
            </a:r>
            <a:br>
              <a:rPr lang="en-US" dirty="0" smtClean="0"/>
            </a:br>
            <a:r>
              <a:rPr lang="en-US" dirty="0" smtClean="0"/>
              <a:t>CS457 Fall 2011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Admin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Assignment 4</a:t>
            </a:r>
          </a:p>
          <a:p>
            <a:pPr lvl="1"/>
            <a:r>
              <a:rPr lang="en-US" dirty="0" smtClean="0"/>
              <a:t>How’d it go?</a:t>
            </a:r>
          </a:p>
          <a:p>
            <a:pPr lvl="1"/>
            <a:r>
              <a:rPr lang="en-US" dirty="0" smtClean="0"/>
              <a:t>How much time?</a:t>
            </a:r>
          </a:p>
          <a:p>
            <a:r>
              <a:rPr lang="en-US" dirty="0" smtClean="0"/>
              <a:t>Assignment 5</a:t>
            </a:r>
          </a:p>
          <a:p>
            <a:pPr lvl="1"/>
            <a:r>
              <a:rPr lang="en-US" dirty="0" smtClean="0"/>
              <a:t>Last assignment!</a:t>
            </a:r>
          </a:p>
          <a:p>
            <a:pPr lvl="1"/>
            <a:r>
              <a:rPr lang="en-US" dirty="0" smtClean="0"/>
              <a:t>“Written” part due Friday</a:t>
            </a:r>
          </a:p>
          <a:p>
            <a:pPr lvl="1"/>
            <a:r>
              <a:rPr lang="en-US" dirty="0" smtClean="0"/>
              <a:t>Rest, due next Friday</a:t>
            </a:r>
          </a:p>
          <a:p>
            <a:r>
              <a:rPr lang="en-US" dirty="0" smtClean="0"/>
              <a:t>Read article for discussion on Thursday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87150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Final project ideas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smtClean="0"/>
              <a:t>spelling correction</a:t>
            </a:r>
          </a:p>
          <a:p>
            <a:r>
              <a:rPr lang="en-US" dirty="0" smtClean="0"/>
              <a:t>part of speech tagger</a:t>
            </a:r>
          </a:p>
          <a:p>
            <a:r>
              <a:rPr lang="en-US" dirty="0" smtClean="0"/>
              <a:t>text </a:t>
            </a:r>
            <a:r>
              <a:rPr lang="en-US" dirty="0" err="1" smtClean="0"/>
              <a:t>chunker</a:t>
            </a:r>
            <a:endParaRPr lang="en-US" dirty="0" smtClean="0"/>
          </a:p>
          <a:p>
            <a:r>
              <a:rPr lang="en-US" dirty="0" smtClean="0"/>
              <a:t>dialogue generation</a:t>
            </a:r>
          </a:p>
          <a:p>
            <a:r>
              <a:rPr lang="en-US" dirty="0" smtClean="0"/>
              <a:t>pronoun resolution</a:t>
            </a:r>
          </a:p>
          <a:p>
            <a:r>
              <a:rPr lang="en-US" dirty="0" smtClean="0"/>
              <a:t>compare word similarity measures (more than the ones we’re looking at for assign. 5)</a:t>
            </a:r>
          </a:p>
          <a:p>
            <a:r>
              <a:rPr lang="en-US" dirty="0" smtClean="0"/>
              <a:t>word sense disambiguation</a:t>
            </a:r>
          </a:p>
          <a:p>
            <a:r>
              <a:rPr lang="en-US" dirty="0" smtClean="0"/>
              <a:t>machine translation</a:t>
            </a:r>
          </a:p>
          <a:p>
            <a:pPr lvl="1"/>
            <a:r>
              <a:rPr lang="en-US" dirty="0" smtClean="0"/>
              <a:t>compare sentence alignment techniques</a:t>
            </a:r>
          </a:p>
          <a:p>
            <a:r>
              <a:rPr lang="en-US" dirty="0" smtClean="0"/>
              <a:t>information retrieval</a:t>
            </a:r>
          </a:p>
          <a:p>
            <a:r>
              <a:rPr lang="en-US" dirty="0" smtClean="0"/>
              <a:t>information extraction</a:t>
            </a:r>
          </a:p>
          <a:p>
            <a:r>
              <a:rPr lang="en-US" dirty="0" smtClean="0"/>
              <a:t>question answering</a:t>
            </a:r>
          </a:p>
          <a:p>
            <a:r>
              <a:rPr lang="en-US" dirty="0" smtClean="0"/>
              <a:t>summarization</a:t>
            </a:r>
          </a:p>
          <a:p>
            <a:r>
              <a:rPr lang="en-US" dirty="0" smtClean="0"/>
              <a:t>speech recognition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64906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Final project ideas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sz="2400" dirty="0" smtClean="0"/>
              <a:t>pick a text classification task</a:t>
            </a:r>
          </a:p>
          <a:p>
            <a:pPr lvl="1"/>
            <a:r>
              <a:rPr lang="en-US" sz="2000" dirty="0" smtClean="0"/>
              <a:t>evaluate different machine learning methods</a:t>
            </a:r>
          </a:p>
          <a:p>
            <a:pPr lvl="1"/>
            <a:r>
              <a:rPr lang="en-US" sz="2000" dirty="0" smtClean="0"/>
              <a:t>implement a machine learning method</a:t>
            </a:r>
          </a:p>
          <a:p>
            <a:pPr lvl="1"/>
            <a:r>
              <a:rPr lang="en-US" sz="2000" dirty="0" smtClean="0"/>
              <a:t>analyze different feature categories</a:t>
            </a:r>
          </a:p>
          <a:p>
            <a:r>
              <a:rPr lang="en-US" sz="2300" dirty="0" err="1" smtClean="0"/>
              <a:t>n</a:t>
            </a:r>
            <a:r>
              <a:rPr lang="en-US" sz="2300" dirty="0" smtClean="0"/>
              <a:t>-gram language modeling</a:t>
            </a:r>
          </a:p>
          <a:p>
            <a:pPr lvl="1"/>
            <a:r>
              <a:rPr lang="en-US" sz="2000" dirty="0" smtClean="0"/>
              <a:t>implement and compare other smoothing techniques</a:t>
            </a:r>
          </a:p>
          <a:p>
            <a:pPr lvl="1"/>
            <a:r>
              <a:rPr lang="en-US" sz="2000" dirty="0" smtClean="0"/>
              <a:t>implement alternative models</a:t>
            </a:r>
          </a:p>
          <a:p>
            <a:r>
              <a:rPr lang="en-US" sz="2300" dirty="0" smtClean="0"/>
              <a:t>parsing</a:t>
            </a:r>
          </a:p>
          <a:p>
            <a:pPr lvl="1"/>
            <a:r>
              <a:rPr lang="en-US" sz="2000" dirty="0" smtClean="0"/>
              <a:t>PCFG-based language modeling</a:t>
            </a:r>
          </a:p>
          <a:p>
            <a:pPr lvl="1"/>
            <a:r>
              <a:rPr lang="en-US" sz="2000" dirty="0" smtClean="0"/>
              <a:t>lexicalized PCFG (with smoothing)</a:t>
            </a:r>
          </a:p>
          <a:p>
            <a:pPr lvl="1"/>
            <a:r>
              <a:rPr lang="en-US" sz="2000" dirty="0" smtClean="0"/>
              <a:t>true </a:t>
            </a:r>
            <a:r>
              <a:rPr lang="en-US" sz="2000" dirty="0" err="1" smtClean="0"/>
              <a:t>n</a:t>
            </a:r>
            <a:r>
              <a:rPr lang="en-US" sz="2000" dirty="0" smtClean="0"/>
              <a:t>-best list generation</a:t>
            </a:r>
          </a:p>
          <a:p>
            <a:pPr lvl="1"/>
            <a:r>
              <a:rPr lang="en-US" sz="2000" dirty="0" smtClean="0"/>
              <a:t>parse output </a:t>
            </a:r>
            <a:r>
              <a:rPr lang="en-US" sz="2000" dirty="0" err="1" smtClean="0"/>
              <a:t>reranking</a:t>
            </a:r>
            <a:endParaRPr lang="en-US" sz="2300" dirty="0" smtClean="0"/>
          </a:p>
          <a:p>
            <a:pPr lvl="1"/>
            <a:r>
              <a:rPr lang="en-US" sz="2000" dirty="0" smtClean="0"/>
              <a:t>implement another parsing approach and compare</a:t>
            </a:r>
          </a:p>
          <a:p>
            <a:pPr lvl="1"/>
            <a:r>
              <a:rPr lang="en-US" sz="2000" dirty="0" smtClean="0"/>
              <a:t>parsing non-traditional domains (e.g. twitter)</a:t>
            </a:r>
            <a:endParaRPr lang="en-US" sz="2300" dirty="0" smtClean="0"/>
          </a:p>
          <a:p>
            <a:r>
              <a:rPr lang="en-US" sz="2300" dirty="0" smtClean="0"/>
              <a:t>EM</a:t>
            </a:r>
          </a:p>
          <a:p>
            <a:pPr lvl="1"/>
            <a:r>
              <a:rPr lang="en-US" sz="2000" dirty="0" smtClean="0"/>
              <a:t>word-alignment for text-to-text translation</a:t>
            </a:r>
          </a:p>
          <a:p>
            <a:pPr lvl="1"/>
            <a:r>
              <a:rPr lang="en-US" sz="2000" dirty="0" smtClean="0"/>
              <a:t>grammar induction </a:t>
            </a:r>
          </a:p>
        </p:txBody>
      </p:sp>
    </p:spTree>
    <p:extLst>
      <p:ext uri="{BB962C8B-B14F-4D97-AF65-F5344CB8AC3E}">
        <p14:creationId xmlns:p14="http://schemas.microsoft.com/office/powerpoint/2010/main" val="28907575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Word similarity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7164590" cy="4495800"/>
          </a:xfrm>
        </p:spPr>
        <p:txBody>
          <a:bodyPr/>
          <a:lstStyle/>
          <a:p>
            <a:r>
              <a:rPr lang="en-US" dirty="0" smtClean="0"/>
              <a:t>Four general categories</a:t>
            </a:r>
          </a:p>
          <a:p>
            <a:pPr lvl="1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Character-based</a:t>
            </a:r>
          </a:p>
          <a:p>
            <a:pPr lvl="2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turned vs.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</a:rPr>
              <a:t>truned</a:t>
            </a:r>
            <a:endParaRPr lang="en-US" dirty="0" smtClean="0">
              <a:solidFill>
                <a:schemeClr val="bg1">
                  <a:lumMod val="65000"/>
                </a:schemeClr>
              </a:solidFill>
            </a:endParaRPr>
          </a:p>
          <a:p>
            <a:pPr lvl="2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cognates (night,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</a:rPr>
              <a:t>nacht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</a:rPr>
              <a:t>nicht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</a:rPr>
              <a:t>natt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</a:rPr>
              <a:t>nat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</a:rPr>
              <a:t>noc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</a:rPr>
              <a:t>noch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)</a:t>
            </a:r>
          </a:p>
          <a:p>
            <a:pPr lvl="1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Semantic web-based (e.g. </a:t>
            </a:r>
            <a:r>
              <a:rPr lang="en-US" dirty="0" err="1" smtClean="0">
                <a:solidFill>
                  <a:schemeClr val="bg1">
                    <a:lumMod val="65000"/>
                  </a:schemeClr>
                </a:solidFill>
              </a:rPr>
              <a:t>WordNet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)</a:t>
            </a:r>
          </a:p>
          <a:p>
            <a:pPr lvl="1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Dictionary-based</a:t>
            </a:r>
          </a:p>
          <a:p>
            <a:pPr lvl="1"/>
            <a:r>
              <a:rPr lang="en-US" dirty="0" smtClean="0">
                <a:solidFill>
                  <a:srgbClr val="0000FF"/>
                </a:solidFill>
              </a:rPr>
              <a:t>Distributional similarity-based</a:t>
            </a:r>
          </a:p>
          <a:p>
            <a:pPr lvl="2"/>
            <a:r>
              <a:rPr lang="en-US" dirty="0" smtClean="0"/>
              <a:t>similar words occur in similar contexts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40471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Corpus-based approaches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95903" y="2316665"/>
            <a:ext cx="19594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aardvark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0553" y="1536096"/>
            <a:ext cx="14435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Word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87169" y="1536096"/>
            <a:ext cx="28876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ANY</a:t>
            </a:r>
            <a:r>
              <a:rPr lang="en-US" sz="2400" dirty="0" smtClean="0">
                <a:solidFill>
                  <a:srgbClr val="0000FF"/>
                </a:solidFill>
              </a:rPr>
              <a:t> blurb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95903" y="4064000"/>
            <a:ext cx="19594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beagle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95903" y="5829905"/>
            <a:ext cx="19594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dog</a:t>
            </a:r>
            <a:endParaRPr lang="en-US" dirty="0">
              <a:solidFill>
                <a:srgbClr val="FF6600"/>
              </a:solidFill>
            </a:endParaRPr>
          </a:p>
        </p:txBody>
      </p:sp>
      <p:grpSp>
        <p:nvGrpSpPr>
          <p:cNvPr id="16" name="Group 13"/>
          <p:cNvGrpSpPr/>
          <p:nvPr/>
        </p:nvGrpSpPr>
        <p:grpSpPr>
          <a:xfrm>
            <a:off x="4959050" y="2066748"/>
            <a:ext cx="834572" cy="1052285"/>
            <a:chOff x="1669143" y="3531810"/>
            <a:chExt cx="834572" cy="1052285"/>
          </a:xfrm>
        </p:grpSpPr>
        <p:sp>
          <p:nvSpPr>
            <p:cNvPr id="28" name="Rectangle 3"/>
            <p:cNvSpPr/>
            <p:nvPr/>
          </p:nvSpPr>
          <p:spPr>
            <a:xfrm>
              <a:off x="1669143" y="3531810"/>
              <a:ext cx="834572" cy="1052285"/>
            </a:xfrm>
            <a:prstGeom prst="rect">
              <a:avLst/>
            </a:prstGeom>
            <a:noFill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9" name="Straight Connector 28"/>
            <p:cNvCxnSpPr/>
            <p:nvPr/>
          </p:nvCxnSpPr>
          <p:spPr>
            <a:xfrm>
              <a:off x="1765903" y="367695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1773163" y="381725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1768328" y="395756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1773163" y="408334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1780423" y="422365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1775588" y="436395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Group 13"/>
          <p:cNvGrpSpPr/>
          <p:nvPr/>
        </p:nvGrpSpPr>
        <p:grpSpPr>
          <a:xfrm>
            <a:off x="4946955" y="3610427"/>
            <a:ext cx="834572" cy="1052285"/>
            <a:chOff x="1669143" y="3531810"/>
            <a:chExt cx="834572" cy="1052285"/>
          </a:xfrm>
        </p:grpSpPr>
        <p:sp>
          <p:nvSpPr>
            <p:cNvPr id="36" name="Rectangle 3"/>
            <p:cNvSpPr/>
            <p:nvPr/>
          </p:nvSpPr>
          <p:spPr>
            <a:xfrm>
              <a:off x="1669143" y="3531810"/>
              <a:ext cx="834572" cy="1052285"/>
            </a:xfrm>
            <a:prstGeom prst="rect">
              <a:avLst/>
            </a:prstGeom>
            <a:noFill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7" name="Straight Connector 36"/>
            <p:cNvCxnSpPr/>
            <p:nvPr/>
          </p:nvCxnSpPr>
          <p:spPr>
            <a:xfrm>
              <a:off x="1765903" y="367695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>
              <a:off x="1773163" y="381725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>
              <a:off x="1768328" y="395756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>
              <a:off x="1773163" y="408334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>
              <a:off x="1780423" y="422365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>
              <a:off x="1775588" y="436395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" name="Group 13"/>
          <p:cNvGrpSpPr/>
          <p:nvPr/>
        </p:nvGrpSpPr>
        <p:grpSpPr>
          <a:xfrm>
            <a:off x="4946955" y="5340047"/>
            <a:ext cx="834572" cy="1052285"/>
            <a:chOff x="1669143" y="3531810"/>
            <a:chExt cx="834572" cy="1052285"/>
          </a:xfrm>
        </p:grpSpPr>
        <p:sp>
          <p:nvSpPr>
            <p:cNvPr id="44" name="Rectangle 3"/>
            <p:cNvSpPr/>
            <p:nvPr/>
          </p:nvSpPr>
          <p:spPr>
            <a:xfrm>
              <a:off x="1669143" y="3531810"/>
              <a:ext cx="834572" cy="1052285"/>
            </a:xfrm>
            <a:prstGeom prst="rect">
              <a:avLst/>
            </a:prstGeom>
            <a:noFill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5" name="Straight Connector 44"/>
            <p:cNvCxnSpPr/>
            <p:nvPr/>
          </p:nvCxnSpPr>
          <p:spPr>
            <a:xfrm>
              <a:off x="1765903" y="367695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>
              <a:off x="1773163" y="381725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>
              <a:off x="1768328" y="395756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>
              <a:off x="1773163" y="408334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>
              <a:off x="1780423" y="4223654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>
              <a:off x="1775588" y="4363959"/>
              <a:ext cx="592668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487476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Corpus-based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12648" y="1971524"/>
            <a:ext cx="792659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</a:t>
            </a:r>
            <a:r>
              <a:rPr lang="en-US" b="1" i="1" dirty="0" smtClean="0">
                <a:solidFill>
                  <a:srgbClr val="FF0000"/>
                </a:solidFill>
              </a:rPr>
              <a:t>Beagle</a:t>
            </a:r>
            <a:r>
              <a:rPr lang="en-US" dirty="0" smtClean="0"/>
              <a:t> is a breed of small to medium-sized dog. A member of the Hound Group, it is similar in appearance to the Foxhound but smaller, with shorter leg</a:t>
            </a:r>
          </a:p>
          <a:p>
            <a:endParaRPr lang="en-US" dirty="0" smtClean="0"/>
          </a:p>
          <a:p>
            <a:r>
              <a:rPr lang="en-US" b="1" i="1" dirty="0" smtClean="0">
                <a:solidFill>
                  <a:srgbClr val="FF0000"/>
                </a:solidFill>
              </a:rPr>
              <a:t>Beagles</a:t>
            </a:r>
            <a:r>
              <a:rPr lang="en-US" dirty="0" smtClean="0"/>
              <a:t> are intelligent, and are popular as pets because of their size, even temper, and lack of inherited health problems.</a:t>
            </a:r>
          </a:p>
          <a:p>
            <a:endParaRPr lang="en-US" dirty="0" smtClean="0"/>
          </a:p>
          <a:p>
            <a:r>
              <a:rPr lang="en-US" dirty="0" smtClean="0"/>
              <a:t>Dogs of similar size and purpose to the modern </a:t>
            </a:r>
            <a:r>
              <a:rPr lang="en-US" b="1" i="1" dirty="0" smtClean="0">
                <a:solidFill>
                  <a:srgbClr val="FF0000"/>
                </a:solidFill>
              </a:rPr>
              <a:t>Beagle</a:t>
            </a:r>
            <a:r>
              <a:rPr lang="en-US" dirty="0" smtClean="0"/>
              <a:t> can be traced in Ancient Greece[2] back to around the 5th century BC.</a:t>
            </a:r>
          </a:p>
          <a:p>
            <a:endParaRPr lang="en-US" dirty="0" smtClean="0"/>
          </a:p>
          <a:p>
            <a:r>
              <a:rPr lang="en-US" dirty="0" smtClean="0"/>
              <a:t>From medieval times, </a:t>
            </a:r>
            <a:r>
              <a:rPr lang="en-US" b="1" i="1" dirty="0" smtClean="0">
                <a:solidFill>
                  <a:srgbClr val="FF0000"/>
                </a:solidFill>
              </a:rPr>
              <a:t>beagle</a:t>
            </a:r>
            <a:r>
              <a:rPr lang="en-US" dirty="0" smtClean="0"/>
              <a:t> was used as a generic description for the smaller hounds, though these dogs differed considerably from the modern breed.</a:t>
            </a:r>
          </a:p>
          <a:p>
            <a:endParaRPr lang="en-US" dirty="0" smtClean="0"/>
          </a:p>
          <a:p>
            <a:r>
              <a:rPr lang="en-US" dirty="0" smtClean="0"/>
              <a:t>In the 1840s, a standard </a:t>
            </a:r>
            <a:r>
              <a:rPr lang="en-US" b="1" i="1" dirty="0" smtClean="0">
                <a:solidFill>
                  <a:srgbClr val="FF0000"/>
                </a:solidFill>
              </a:rPr>
              <a:t>Beagle</a:t>
            </a:r>
            <a:r>
              <a:rPr lang="en-US" dirty="0" smtClean="0"/>
              <a:t> type was beginning to develop: the distinction between the North Country Beagle and Southern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80748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Corpus-based: feature extraction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"/>
          </p:nvPr>
        </p:nvSpPr>
        <p:spPr>
          <a:xfrm>
            <a:off x="612648" y="2684036"/>
            <a:ext cx="8153400" cy="3411964"/>
          </a:xfrm>
        </p:spPr>
        <p:txBody>
          <a:bodyPr>
            <a:normAutofit/>
          </a:bodyPr>
          <a:lstStyle/>
          <a:p>
            <a:r>
              <a:rPr lang="en-US" sz="2400" dirty="0" smtClean="0"/>
              <a:t>We’d like to utilize or vector-based approach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How could we we create a vector from these occurrences?</a:t>
            </a:r>
            <a:endParaRPr lang="en-US" sz="2400" dirty="0" smtClean="0"/>
          </a:p>
          <a:p>
            <a:pPr lvl="1"/>
            <a:r>
              <a:rPr lang="en-US" sz="2000" dirty="0" smtClean="0">
                <a:solidFill>
                  <a:srgbClr val="000000"/>
                </a:solidFill>
              </a:rPr>
              <a:t>collect word counts from all documents with the word in it</a:t>
            </a:r>
          </a:p>
          <a:p>
            <a:pPr lvl="1"/>
            <a:r>
              <a:rPr lang="en-US" sz="2000" dirty="0" smtClean="0">
                <a:solidFill>
                  <a:srgbClr val="000000"/>
                </a:solidFill>
              </a:rPr>
              <a:t>collect word counts from all sentences with the word in it</a:t>
            </a:r>
          </a:p>
          <a:p>
            <a:pPr lvl="1"/>
            <a:r>
              <a:rPr lang="en-US" sz="2000" dirty="0" smtClean="0">
                <a:solidFill>
                  <a:srgbClr val="000000"/>
                </a:solidFill>
              </a:rPr>
              <a:t>collect all word counts from all words within </a:t>
            </a:r>
            <a:r>
              <a:rPr lang="en-US" sz="2000" b="1" i="1" dirty="0" smtClean="0">
                <a:solidFill>
                  <a:srgbClr val="000000"/>
                </a:solidFill>
              </a:rPr>
              <a:t>X</a:t>
            </a:r>
            <a:r>
              <a:rPr lang="en-US" sz="2000" dirty="0" smtClean="0">
                <a:solidFill>
                  <a:srgbClr val="000000"/>
                </a:solidFill>
              </a:rPr>
              <a:t> words of the word</a:t>
            </a:r>
          </a:p>
          <a:p>
            <a:pPr lvl="1"/>
            <a:r>
              <a:rPr lang="en-US" sz="2000" dirty="0" smtClean="0">
                <a:solidFill>
                  <a:srgbClr val="000000"/>
                </a:solidFill>
              </a:rPr>
              <a:t>collect all words counts from words in specific relationship: subject-object, etc.</a:t>
            </a: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12648" y="1740644"/>
            <a:ext cx="79265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</a:t>
            </a:r>
            <a:r>
              <a:rPr lang="en-US" b="1" i="1" dirty="0" smtClean="0">
                <a:solidFill>
                  <a:srgbClr val="FF0000"/>
                </a:solidFill>
              </a:rPr>
              <a:t>Beagle</a:t>
            </a:r>
            <a:r>
              <a:rPr lang="en-US" dirty="0" smtClean="0"/>
              <a:t> is a breed of small to medium-sized dog. A member of the Hound Group, it is similar in appearance to the Foxhound but smaller, with shorter leg</a:t>
            </a:r>
          </a:p>
        </p:txBody>
      </p:sp>
    </p:spTree>
    <p:extLst>
      <p:ext uri="{BB962C8B-B14F-4D97-AF65-F5344CB8AC3E}">
        <p14:creationId xmlns:p14="http://schemas.microsoft.com/office/powerpoint/2010/main" val="2400588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Word-context co-occurrence vectors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12648" y="1971524"/>
            <a:ext cx="792659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8000"/>
                </a:solidFill>
              </a:rPr>
              <a:t>The</a:t>
            </a:r>
            <a:r>
              <a:rPr lang="en-US" dirty="0" smtClean="0"/>
              <a:t> </a:t>
            </a:r>
            <a:r>
              <a:rPr lang="en-US" b="1" i="1" dirty="0" smtClean="0">
                <a:solidFill>
                  <a:srgbClr val="FF0000"/>
                </a:solidFill>
              </a:rPr>
              <a:t>Beagle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008000"/>
                </a:solidFill>
              </a:rPr>
              <a:t>is a breed</a:t>
            </a:r>
            <a:r>
              <a:rPr lang="en-US" dirty="0" smtClean="0"/>
              <a:t> 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of small to medium-sized dog. A member of the Hound Group, it is similar in appearance to the Foxhound but smaller, with shorter leg</a:t>
            </a:r>
          </a:p>
          <a:p>
            <a:endParaRPr lang="en-US" dirty="0" smtClean="0"/>
          </a:p>
          <a:p>
            <a:r>
              <a:rPr lang="en-US" b="1" i="1" dirty="0" smtClean="0">
                <a:solidFill>
                  <a:srgbClr val="FF0000"/>
                </a:solidFill>
              </a:rPr>
              <a:t>Beagles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008000"/>
                </a:solidFill>
              </a:rPr>
              <a:t>are intelligent, and</a:t>
            </a:r>
            <a:r>
              <a:rPr lang="en-US" dirty="0" smtClean="0"/>
              <a:t> 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are popular as pets because of their size, even temper, and lack of inherited health problems.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rgbClr val="BFBFBF"/>
                </a:solidFill>
              </a:rPr>
              <a:t>Dogs of similar size and purpose </a:t>
            </a:r>
            <a:r>
              <a:rPr lang="en-US" dirty="0" smtClean="0">
                <a:solidFill>
                  <a:srgbClr val="008000"/>
                </a:solidFill>
              </a:rPr>
              <a:t>to the modern</a:t>
            </a:r>
            <a:r>
              <a:rPr lang="en-US" dirty="0" smtClean="0"/>
              <a:t> </a:t>
            </a:r>
            <a:r>
              <a:rPr lang="en-US" b="1" i="1" dirty="0" smtClean="0">
                <a:solidFill>
                  <a:srgbClr val="FF0000"/>
                </a:solidFill>
              </a:rPr>
              <a:t>Beagle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008000"/>
                </a:solidFill>
              </a:rPr>
              <a:t>can be traced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BFBFBF"/>
                </a:solidFill>
              </a:rPr>
              <a:t>in Ancient Greece[2] back to around the 5th century BC.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rgbClr val="008000"/>
                </a:solidFill>
              </a:rPr>
              <a:t>From medieval times,</a:t>
            </a:r>
            <a:r>
              <a:rPr lang="en-US" dirty="0" smtClean="0"/>
              <a:t> </a:t>
            </a:r>
            <a:r>
              <a:rPr lang="en-US" b="1" i="1" dirty="0" smtClean="0">
                <a:solidFill>
                  <a:srgbClr val="FF0000"/>
                </a:solidFill>
              </a:rPr>
              <a:t>beagle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008000"/>
                </a:solidFill>
              </a:rPr>
              <a:t>was used as</a:t>
            </a:r>
            <a:r>
              <a:rPr lang="en-US" dirty="0" smtClean="0">
                <a:solidFill>
                  <a:srgbClr val="BFBFBF"/>
                </a:solidFill>
              </a:rPr>
              <a:t> a generic description for the smaller hounds, though these dogs differed considerably from the modern breed.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rgbClr val="BFBFBF"/>
                </a:solidFill>
              </a:rPr>
              <a:t>In the </a:t>
            </a:r>
            <a:r>
              <a:rPr lang="en-US" dirty="0" smtClean="0">
                <a:solidFill>
                  <a:srgbClr val="008000"/>
                </a:solidFill>
              </a:rPr>
              <a:t>1840s, a standard</a:t>
            </a:r>
            <a:r>
              <a:rPr lang="en-US" dirty="0" smtClean="0"/>
              <a:t> </a:t>
            </a:r>
            <a:r>
              <a:rPr lang="en-US" b="1" i="1" dirty="0" smtClean="0">
                <a:solidFill>
                  <a:srgbClr val="FF0000"/>
                </a:solidFill>
              </a:rPr>
              <a:t>Beagle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008000"/>
                </a:solidFill>
              </a:rPr>
              <a:t>type was beginning</a:t>
            </a:r>
            <a:r>
              <a:rPr lang="en-US" dirty="0" smtClean="0">
                <a:solidFill>
                  <a:srgbClr val="BFBFBF"/>
                </a:solidFill>
              </a:rPr>
              <a:t> to develop: the distinction between the North Country Beagle and Southern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20708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Word-context co-occurrence vectors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55410" y="2552095"/>
            <a:ext cx="4539923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8000"/>
                </a:solidFill>
              </a:rPr>
              <a:t>The</a:t>
            </a:r>
            <a:r>
              <a:rPr lang="en-US" dirty="0" smtClean="0"/>
              <a:t> </a:t>
            </a:r>
            <a:r>
              <a:rPr lang="en-US" b="1" i="1" dirty="0" smtClean="0">
                <a:solidFill>
                  <a:srgbClr val="FF0000"/>
                </a:solidFill>
              </a:rPr>
              <a:t>Beagle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008000"/>
                </a:solidFill>
              </a:rPr>
              <a:t>is a breed</a:t>
            </a:r>
            <a:endParaRPr lang="en-US" dirty="0" smtClean="0">
              <a:solidFill>
                <a:schemeClr val="bg1">
                  <a:lumMod val="75000"/>
                </a:schemeClr>
              </a:solidFill>
            </a:endParaRPr>
          </a:p>
          <a:p>
            <a:endParaRPr lang="en-US" dirty="0" smtClean="0"/>
          </a:p>
          <a:p>
            <a:r>
              <a:rPr lang="en-US" b="1" i="1" dirty="0" smtClean="0">
                <a:solidFill>
                  <a:srgbClr val="FF0000"/>
                </a:solidFill>
              </a:rPr>
              <a:t>Beagles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008000"/>
                </a:solidFill>
              </a:rPr>
              <a:t>are intelligent, and</a:t>
            </a:r>
            <a:endParaRPr lang="en-US" dirty="0" smtClean="0">
              <a:solidFill>
                <a:schemeClr val="bg1">
                  <a:lumMod val="75000"/>
                </a:schemeClr>
              </a:solidFill>
            </a:endParaRPr>
          </a:p>
          <a:p>
            <a:endParaRPr lang="en-US" dirty="0" smtClean="0"/>
          </a:p>
          <a:p>
            <a:r>
              <a:rPr lang="en-US" dirty="0" smtClean="0">
                <a:solidFill>
                  <a:srgbClr val="008000"/>
                </a:solidFill>
              </a:rPr>
              <a:t>to the modern</a:t>
            </a:r>
            <a:r>
              <a:rPr lang="en-US" dirty="0" smtClean="0"/>
              <a:t> </a:t>
            </a:r>
            <a:r>
              <a:rPr lang="en-US" b="1" i="1" dirty="0" smtClean="0">
                <a:solidFill>
                  <a:srgbClr val="FF0000"/>
                </a:solidFill>
              </a:rPr>
              <a:t>Beagle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008000"/>
                </a:solidFill>
              </a:rPr>
              <a:t>can be traced</a:t>
            </a:r>
            <a:endParaRPr lang="en-US" dirty="0" smtClean="0">
              <a:solidFill>
                <a:srgbClr val="BFBFBF"/>
              </a:solidFill>
            </a:endParaRPr>
          </a:p>
          <a:p>
            <a:endParaRPr lang="en-US" dirty="0" smtClean="0"/>
          </a:p>
          <a:p>
            <a:r>
              <a:rPr lang="en-US" dirty="0" smtClean="0">
                <a:solidFill>
                  <a:srgbClr val="008000"/>
                </a:solidFill>
              </a:rPr>
              <a:t>From medieval times,</a:t>
            </a:r>
            <a:r>
              <a:rPr lang="en-US" dirty="0" smtClean="0"/>
              <a:t> </a:t>
            </a:r>
            <a:r>
              <a:rPr lang="en-US" b="1" i="1" dirty="0" smtClean="0">
                <a:solidFill>
                  <a:srgbClr val="FF0000"/>
                </a:solidFill>
              </a:rPr>
              <a:t>beagle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008000"/>
                </a:solidFill>
              </a:rPr>
              <a:t>was used as</a:t>
            </a:r>
          </a:p>
          <a:p>
            <a:endParaRPr lang="en-US" dirty="0" smtClean="0">
              <a:solidFill>
                <a:srgbClr val="008000"/>
              </a:solidFill>
            </a:endParaRPr>
          </a:p>
          <a:p>
            <a:r>
              <a:rPr lang="en-US" dirty="0" smtClean="0">
                <a:solidFill>
                  <a:srgbClr val="008000"/>
                </a:solidFill>
              </a:rPr>
              <a:t>1840s, a standard</a:t>
            </a:r>
            <a:r>
              <a:rPr lang="en-US" dirty="0" smtClean="0"/>
              <a:t> </a:t>
            </a:r>
            <a:r>
              <a:rPr lang="en-US" b="1" i="1" dirty="0" smtClean="0">
                <a:solidFill>
                  <a:srgbClr val="FF0000"/>
                </a:solidFill>
              </a:rPr>
              <a:t>Beagle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008000"/>
                </a:solidFill>
              </a:rPr>
              <a:t>type was beginning</a:t>
            </a:r>
            <a:endParaRPr lang="en-US" dirty="0"/>
          </a:p>
        </p:txBody>
      </p:sp>
      <p:sp>
        <p:nvSpPr>
          <p:cNvPr id="5" name="Right Arrow 4"/>
          <p:cNvSpPr/>
          <p:nvPr/>
        </p:nvSpPr>
        <p:spPr>
          <a:xfrm>
            <a:off x="4717143" y="3556001"/>
            <a:ext cx="810381" cy="471714"/>
          </a:xfrm>
          <a:prstGeom prst="rightArrow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6035524" y="2552095"/>
            <a:ext cx="1959428" cy="2862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the:			2</a:t>
            </a:r>
          </a:p>
          <a:p>
            <a:r>
              <a:rPr lang="en-US" dirty="0" smtClean="0"/>
              <a:t>is:			1</a:t>
            </a:r>
          </a:p>
          <a:p>
            <a:r>
              <a:rPr lang="en-US" dirty="0" smtClean="0"/>
              <a:t>a:			2</a:t>
            </a:r>
          </a:p>
          <a:p>
            <a:r>
              <a:rPr lang="en-US" dirty="0" smtClean="0"/>
              <a:t>breed:		1</a:t>
            </a:r>
          </a:p>
          <a:p>
            <a:r>
              <a:rPr lang="en-US" dirty="0" smtClean="0"/>
              <a:t>are:			1</a:t>
            </a:r>
          </a:p>
          <a:p>
            <a:r>
              <a:rPr lang="en-US" dirty="0" smtClean="0"/>
              <a:t>intelligent:	1</a:t>
            </a:r>
          </a:p>
          <a:p>
            <a:r>
              <a:rPr lang="en-US" dirty="0" smtClean="0"/>
              <a:t>and:			1</a:t>
            </a:r>
          </a:p>
          <a:p>
            <a:r>
              <a:rPr lang="en-US" dirty="0" smtClean="0"/>
              <a:t>to:			1</a:t>
            </a:r>
          </a:p>
          <a:p>
            <a:r>
              <a:rPr lang="en-US" dirty="0" smtClean="0"/>
              <a:t>modern:		1</a:t>
            </a:r>
          </a:p>
          <a:p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076095" y="5975048"/>
            <a:ext cx="46899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Often do some preprocessing like lowercasing and removing stop words</a:t>
            </a:r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99226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Corpus-based similarity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57791" y="1607986"/>
            <a:ext cx="76425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err="1" smtClean="0"/>
              <a:t>sim(</a:t>
            </a:r>
            <a:r>
              <a:rPr lang="en-US" sz="4800" i="1" dirty="0" err="1" smtClean="0">
                <a:solidFill>
                  <a:srgbClr val="0000FF"/>
                </a:solidFill>
              </a:rPr>
              <a:t>dog</a:t>
            </a:r>
            <a:r>
              <a:rPr lang="en-US" sz="4800" i="1" dirty="0" smtClean="0"/>
              <a:t>,</a:t>
            </a:r>
            <a:r>
              <a:rPr lang="en-US" sz="4800" i="1" dirty="0" smtClean="0">
                <a:solidFill>
                  <a:srgbClr val="0000FF"/>
                </a:solidFill>
              </a:rPr>
              <a:t> beagle</a:t>
            </a:r>
            <a:r>
              <a:rPr lang="en-US" sz="4800" dirty="0" smtClean="0"/>
              <a:t>) = </a:t>
            </a:r>
            <a:endParaRPr lang="en-US" sz="4800" dirty="0">
              <a:latin typeface="Arial"/>
              <a:cs typeface="Arial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57791" y="2603478"/>
            <a:ext cx="76425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err="1" smtClean="0"/>
              <a:t>sim(</a:t>
            </a:r>
            <a:r>
              <a:rPr lang="en-US" sz="2800" i="1" dirty="0" err="1" smtClean="0">
                <a:solidFill>
                  <a:srgbClr val="0000FF"/>
                </a:solidFill>
              </a:rPr>
              <a:t>context_vector(dog</a:t>
            </a:r>
            <a:r>
              <a:rPr lang="en-US" sz="2800" i="1" dirty="0" smtClean="0">
                <a:solidFill>
                  <a:srgbClr val="0000FF"/>
                </a:solidFill>
              </a:rPr>
              <a:t>)</a:t>
            </a:r>
            <a:r>
              <a:rPr lang="en-US" sz="4800" i="1" dirty="0" smtClean="0"/>
              <a:t>,</a:t>
            </a:r>
            <a:r>
              <a:rPr lang="en-US" sz="4800" i="1" dirty="0" smtClean="0">
                <a:solidFill>
                  <a:srgbClr val="0000FF"/>
                </a:solidFill>
              </a:rPr>
              <a:t> </a:t>
            </a:r>
            <a:r>
              <a:rPr lang="en-US" sz="2800" i="1" dirty="0" err="1" smtClean="0">
                <a:solidFill>
                  <a:srgbClr val="0000FF"/>
                </a:solidFill>
              </a:rPr>
              <a:t>context_vector(beagle</a:t>
            </a:r>
            <a:r>
              <a:rPr lang="en-US" sz="2800" i="1" dirty="0" smtClean="0">
                <a:solidFill>
                  <a:srgbClr val="0000FF"/>
                </a:solidFill>
              </a:rPr>
              <a:t>)</a:t>
            </a:r>
            <a:r>
              <a:rPr lang="en-US" sz="4800" dirty="0" smtClean="0"/>
              <a:t>)</a:t>
            </a:r>
            <a:endParaRPr lang="en-US" sz="4800" dirty="0">
              <a:latin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491239" y="3434475"/>
            <a:ext cx="1959428" cy="2862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the:			2</a:t>
            </a:r>
          </a:p>
          <a:p>
            <a:r>
              <a:rPr lang="en-US" dirty="0" smtClean="0"/>
              <a:t>is:			1</a:t>
            </a:r>
          </a:p>
          <a:p>
            <a:r>
              <a:rPr lang="en-US" dirty="0" smtClean="0"/>
              <a:t>a:			2</a:t>
            </a:r>
          </a:p>
          <a:p>
            <a:r>
              <a:rPr lang="en-US" dirty="0" smtClean="0"/>
              <a:t>breed:		1</a:t>
            </a:r>
          </a:p>
          <a:p>
            <a:r>
              <a:rPr lang="en-US" dirty="0" smtClean="0"/>
              <a:t>are:			1</a:t>
            </a:r>
          </a:p>
          <a:p>
            <a:r>
              <a:rPr lang="en-US" dirty="0" smtClean="0"/>
              <a:t>intelligent:	1</a:t>
            </a:r>
          </a:p>
          <a:p>
            <a:r>
              <a:rPr lang="en-US" dirty="0" smtClean="0"/>
              <a:t>and:			1</a:t>
            </a:r>
          </a:p>
          <a:p>
            <a:r>
              <a:rPr lang="en-US" dirty="0" smtClean="0"/>
              <a:t>to:			1</a:t>
            </a:r>
          </a:p>
          <a:p>
            <a:r>
              <a:rPr lang="en-US" dirty="0" smtClean="0"/>
              <a:t>modern:		1</a:t>
            </a:r>
          </a:p>
          <a:p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882020" y="3434475"/>
            <a:ext cx="195942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the:			5</a:t>
            </a:r>
          </a:p>
          <a:p>
            <a:r>
              <a:rPr lang="en-US" dirty="0" smtClean="0"/>
              <a:t>is:			1</a:t>
            </a:r>
          </a:p>
          <a:p>
            <a:r>
              <a:rPr lang="en-US" dirty="0" smtClean="0"/>
              <a:t>a:			4</a:t>
            </a:r>
          </a:p>
          <a:p>
            <a:r>
              <a:rPr lang="en-US" dirty="0" smtClean="0"/>
              <a:t>breeds:		2</a:t>
            </a:r>
          </a:p>
          <a:p>
            <a:r>
              <a:rPr lang="en-US" dirty="0" smtClean="0"/>
              <a:t>are:			1</a:t>
            </a:r>
          </a:p>
          <a:p>
            <a:r>
              <a:rPr lang="en-US" dirty="0" smtClean="0"/>
              <a:t>intelligent:	5</a:t>
            </a:r>
          </a:p>
          <a:p>
            <a:r>
              <a:rPr lang="en-US" dirty="0" smtClean="0"/>
              <a:t>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13254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Another feature weighting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48874" y="1600200"/>
            <a:ext cx="8417174" cy="1679637"/>
          </a:xfrm>
        </p:spPr>
        <p:txBody>
          <a:bodyPr>
            <a:normAutofit/>
          </a:bodyPr>
          <a:lstStyle/>
          <a:p>
            <a:r>
              <a:rPr lang="en-US" sz="2400" dirty="0"/>
              <a:t>TFIDF weighting takes into account the general importance of a feature</a:t>
            </a:r>
          </a:p>
          <a:p>
            <a:r>
              <a:rPr lang="en-US" sz="2400" dirty="0"/>
              <a:t>For distributional similarity, we have the feature (</a:t>
            </a:r>
            <a:r>
              <a:rPr lang="en-US" sz="2400" i="1" dirty="0">
                <a:solidFill>
                  <a:srgbClr val="660066"/>
                </a:solidFill>
              </a:rPr>
              <a:t>f</a:t>
            </a:r>
            <a:r>
              <a:rPr lang="en-US" sz="2400" i="1" baseline="-25000" dirty="0">
                <a:solidFill>
                  <a:srgbClr val="660066"/>
                </a:solidFill>
              </a:rPr>
              <a:t>i</a:t>
            </a:r>
            <a:r>
              <a:rPr lang="en-US" sz="2400" i="1" dirty="0"/>
              <a:t>)</a:t>
            </a:r>
            <a:r>
              <a:rPr lang="en-US" sz="2400" dirty="0"/>
              <a:t>, but we also have the word itself (</a:t>
            </a:r>
            <a:r>
              <a:rPr lang="en-US" sz="2400" b="1" i="1" dirty="0">
                <a:solidFill>
                  <a:srgbClr val="008000"/>
                </a:solidFill>
              </a:rPr>
              <a:t>w</a:t>
            </a:r>
            <a:r>
              <a:rPr lang="en-US" sz="2400" dirty="0"/>
              <a:t>) that we can use for </a:t>
            </a:r>
            <a:r>
              <a:rPr lang="en-US" sz="2400" dirty="0" smtClean="0"/>
              <a:t>information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771746" y="3316383"/>
            <a:ext cx="76425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 smtClean="0"/>
              <a:t>sim</a:t>
            </a:r>
            <a:r>
              <a:rPr lang="en-US" sz="4400" dirty="0" smtClean="0"/>
              <a:t>(</a:t>
            </a:r>
            <a:r>
              <a:rPr lang="en-US" sz="2400" i="1" dirty="0" err="1" smtClean="0">
                <a:solidFill>
                  <a:srgbClr val="0000FF"/>
                </a:solidFill>
              </a:rPr>
              <a:t>context_vector</a:t>
            </a:r>
            <a:r>
              <a:rPr lang="en-US" sz="2400" i="1" dirty="0" smtClean="0">
                <a:solidFill>
                  <a:srgbClr val="0000FF"/>
                </a:solidFill>
              </a:rPr>
              <a:t>(</a:t>
            </a:r>
            <a:r>
              <a:rPr lang="en-US" sz="2400" b="1" i="1" dirty="0" smtClean="0">
                <a:solidFill>
                  <a:srgbClr val="008000"/>
                </a:solidFill>
              </a:rPr>
              <a:t>dog</a:t>
            </a:r>
            <a:r>
              <a:rPr lang="en-US" sz="2400" i="1" dirty="0" smtClean="0">
                <a:solidFill>
                  <a:srgbClr val="0000FF"/>
                </a:solidFill>
              </a:rPr>
              <a:t>)</a:t>
            </a:r>
            <a:r>
              <a:rPr lang="en-US" sz="4400" i="1" dirty="0" smtClean="0"/>
              <a:t>,</a:t>
            </a:r>
            <a:r>
              <a:rPr lang="en-US" sz="4400" i="1" dirty="0" smtClean="0">
                <a:solidFill>
                  <a:srgbClr val="0000FF"/>
                </a:solidFill>
              </a:rPr>
              <a:t> </a:t>
            </a:r>
            <a:r>
              <a:rPr lang="en-US" sz="2400" i="1" dirty="0" err="1" smtClean="0">
                <a:solidFill>
                  <a:srgbClr val="0000FF"/>
                </a:solidFill>
              </a:rPr>
              <a:t>context_vector</a:t>
            </a:r>
            <a:r>
              <a:rPr lang="en-US" sz="2400" i="1" dirty="0" smtClean="0">
                <a:solidFill>
                  <a:srgbClr val="0000FF"/>
                </a:solidFill>
              </a:rPr>
              <a:t>(</a:t>
            </a:r>
            <a:r>
              <a:rPr lang="en-US" sz="2400" b="1" i="1" dirty="0" smtClean="0">
                <a:solidFill>
                  <a:srgbClr val="008000"/>
                </a:solidFill>
              </a:rPr>
              <a:t>beagle</a:t>
            </a:r>
            <a:r>
              <a:rPr lang="en-US" sz="2400" i="1" dirty="0" smtClean="0">
                <a:solidFill>
                  <a:srgbClr val="0000FF"/>
                </a:solidFill>
              </a:rPr>
              <a:t>)</a:t>
            </a:r>
            <a:r>
              <a:rPr lang="en-US" sz="4400" dirty="0" smtClean="0"/>
              <a:t>)</a:t>
            </a:r>
            <a:endParaRPr lang="en-US" sz="4400" dirty="0">
              <a:latin typeface="Arial"/>
              <a:cs typeface="Arial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505194" y="4147380"/>
            <a:ext cx="1959428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660066"/>
                </a:solidFill>
              </a:rPr>
              <a:t>the:			2</a:t>
            </a:r>
          </a:p>
          <a:p>
            <a:r>
              <a:rPr lang="en-US" sz="1600" dirty="0" smtClean="0">
                <a:solidFill>
                  <a:srgbClr val="660066"/>
                </a:solidFill>
              </a:rPr>
              <a:t>is:			1</a:t>
            </a:r>
          </a:p>
          <a:p>
            <a:r>
              <a:rPr lang="en-US" sz="1600" dirty="0" smtClean="0">
                <a:solidFill>
                  <a:srgbClr val="660066"/>
                </a:solidFill>
              </a:rPr>
              <a:t>a:			2</a:t>
            </a:r>
          </a:p>
          <a:p>
            <a:r>
              <a:rPr lang="en-US" sz="1600" dirty="0" smtClean="0">
                <a:solidFill>
                  <a:srgbClr val="660066"/>
                </a:solidFill>
              </a:rPr>
              <a:t>breed:		1</a:t>
            </a:r>
          </a:p>
          <a:p>
            <a:r>
              <a:rPr lang="en-US" sz="1600" dirty="0" smtClean="0">
                <a:solidFill>
                  <a:srgbClr val="660066"/>
                </a:solidFill>
              </a:rPr>
              <a:t>are:			1</a:t>
            </a:r>
          </a:p>
          <a:p>
            <a:r>
              <a:rPr lang="en-US" sz="1600" dirty="0" smtClean="0">
                <a:solidFill>
                  <a:srgbClr val="660066"/>
                </a:solidFill>
              </a:rPr>
              <a:t>intelligent:	1</a:t>
            </a:r>
          </a:p>
          <a:p>
            <a:r>
              <a:rPr lang="en-US" sz="1600" dirty="0" smtClean="0">
                <a:solidFill>
                  <a:srgbClr val="660066"/>
                </a:solidFill>
              </a:rPr>
              <a:t>and:			1</a:t>
            </a:r>
          </a:p>
          <a:p>
            <a:r>
              <a:rPr lang="en-US" sz="1600" dirty="0" smtClean="0">
                <a:solidFill>
                  <a:srgbClr val="660066"/>
                </a:solidFill>
              </a:rPr>
              <a:t>to:			1</a:t>
            </a:r>
          </a:p>
          <a:p>
            <a:r>
              <a:rPr lang="en-US" sz="1600" dirty="0" smtClean="0">
                <a:solidFill>
                  <a:srgbClr val="660066"/>
                </a:solidFill>
              </a:rPr>
              <a:t>modern:		1</a:t>
            </a:r>
          </a:p>
          <a:p>
            <a:r>
              <a:rPr lang="en-US" sz="1600" dirty="0" smtClean="0">
                <a:solidFill>
                  <a:srgbClr val="660066"/>
                </a:solidFill>
              </a:rPr>
              <a:t>…</a:t>
            </a:r>
            <a:endParaRPr lang="en-US" sz="1600" dirty="0">
              <a:solidFill>
                <a:srgbClr val="660066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95975" y="4147380"/>
            <a:ext cx="1959428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660066"/>
                </a:solidFill>
              </a:rPr>
              <a:t>the:			5</a:t>
            </a:r>
          </a:p>
          <a:p>
            <a:r>
              <a:rPr lang="en-US" sz="1600" dirty="0" smtClean="0">
                <a:solidFill>
                  <a:srgbClr val="660066"/>
                </a:solidFill>
              </a:rPr>
              <a:t>is:			1</a:t>
            </a:r>
          </a:p>
          <a:p>
            <a:r>
              <a:rPr lang="en-US" sz="1600" dirty="0" smtClean="0">
                <a:solidFill>
                  <a:srgbClr val="660066"/>
                </a:solidFill>
              </a:rPr>
              <a:t>a:			4</a:t>
            </a:r>
          </a:p>
          <a:p>
            <a:r>
              <a:rPr lang="en-US" sz="1600" dirty="0" smtClean="0">
                <a:solidFill>
                  <a:srgbClr val="660066"/>
                </a:solidFill>
              </a:rPr>
              <a:t>breeds:		2</a:t>
            </a:r>
          </a:p>
          <a:p>
            <a:r>
              <a:rPr lang="en-US" sz="1600" dirty="0" smtClean="0">
                <a:solidFill>
                  <a:srgbClr val="660066"/>
                </a:solidFill>
              </a:rPr>
              <a:t>are:			1</a:t>
            </a:r>
          </a:p>
          <a:p>
            <a:r>
              <a:rPr lang="en-US" sz="1600" dirty="0" smtClean="0">
                <a:solidFill>
                  <a:srgbClr val="660066"/>
                </a:solidFill>
              </a:rPr>
              <a:t>intelligent:	5</a:t>
            </a:r>
          </a:p>
          <a:p>
            <a:r>
              <a:rPr lang="en-US" sz="1600" dirty="0" smtClean="0">
                <a:solidFill>
                  <a:srgbClr val="660066"/>
                </a:solidFill>
              </a:rPr>
              <a:t>…</a:t>
            </a:r>
            <a:endParaRPr lang="en-US" sz="1600" dirty="0">
              <a:solidFill>
                <a:srgbClr val="66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6284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Another feature weighting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71746" y="3316383"/>
            <a:ext cx="76425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 smtClean="0"/>
              <a:t>sim</a:t>
            </a:r>
            <a:r>
              <a:rPr lang="en-US" sz="4400" dirty="0" smtClean="0"/>
              <a:t>(</a:t>
            </a:r>
            <a:r>
              <a:rPr lang="en-US" sz="2400" i="1" dirty="0" err="1" smtClean="0">
                <a:solidFill>
                  <a:srgbClr val="0000FF"/>
                </a:solidFill>
              </a:rPr>
              <a:t>context_vector</a:t>
            </a:r>
            <a:r>
              <a:rPr lang="en-US" sz="2400" i="1" dirty="0" smtClean="0">
                <a:solidFill>
                  <a:srgbClr val="0000FF"/>
                </a:solidFill>
              </a:rPr>
              <a:t>(</a:t>
            </a:r>
            <a:r>
              <a:rPr lang="en-US" sz="2400" b="1" i="1" dirty="0" smtClean="0">
                <a:solidFill>
                  <a:srgbClr val="008000"/>
                </a:solidFill>
              </a:rPr>
              <a:t>dog</a:t>
            </a:r>
            <a:r>
              <a:rPr lang="en-US" sz="2400" i="1" dirty="0" smtClean="0">
                <a:solidFill>
                  <a:srgbClr val="0000FF"/>
                </a:solidFill>
              </a:rPr>
              <a:t>)</a:t>
            </a:r>
            <a:r>
              <a:rPr lang="en-US" sz="4400" i="1" dirty="0" smtClean="0"/>
              <a:t>,</a:t>
            </a:r>
            <a:r>
              <a:rPr lang="en-US" sz="4400" i="1" dirty="0" smtClean="0">
                <a:solidFill>
                  <a:srgbClr val="0000FF"/>
                </a:solidFill>
              </a:rPr>
              <a:t> </a:t>
            </a:r>
            <a:r>
              <a:rPr lang="en-US" sz="2400" i="1" dirty="0" err="1" smtClean="0">
                <a:solidFill>
                  <a:srgbClr val="0000FF"/>
                </a:solidFill>
              </a:rPr>
              <a:t>context_vector</a:t>
            </a:r>
            <a:r>
              <a:rPr lang="en-US" sz="2400" i="1" dirty="0" smtClean="0">
                <a:solidFill>
                  <a:srgbClr val="0000FF"/>
                </a:solidFill>
              </a:rPr>
              <a:t>(</a:t>
            </a:r>
            <a:r>
              <a:rPr lang="en-US" sz="2400" b="1" i="1" dirty="0" smtClean="0">
                <a:solidFill>
                  <a:srgbClr val="008000"/>
                </a:solidFill>
              </a:rPr>
              <a:t>beagle</a:t>
            </a:r>
            <a:r>
              <a:rPr lang="en-US" sz="2400" i="1" dirty="0" smtClean="0">
                <a:solidFill>
                  <a:srgbClr val="0000FF"/>
                </a:solidFill>
              </a:rPr>
              <a:t>)</a:t>
            </a:r>
            <a:r>
              <a:rPr lang="en-US" sz="4400" dirty="0" smtClean="0"/>
              <a:t>)</a:t>
            </a:r>
            <a:endParaRPr lang="en-US" sz="4400" dirty="0">
              <a:latin typeface="Arial"/>
              <a:cs typeface="Arial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505194" y="4147380"/>
            <a:ext cx="1959428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660066"/>
                </a:solidFill>
              </a:rPr>
              <a:t>the:			2</a:t>
            </a:r>
          </a:p>
          <a:p>
            <a:r>
              <a:rPr lang="en-US" sz="1600" dirty="0" smtClean="0">
                <a:solidFill>
                  <a:srgbClr val="660066"/>
                </a:solidFill>
              </a:rPr>
              <a:t>is:			1</a:t>
            </a:r>
          </a:p>
          <a:p>
            <a:r>
              <a:rPr lang="en-US" sz="1600" dirty="0" smtClean="0">
                <a:solidFill>
                  <a:srgbClr val="660066"/>
                </a:solidFill>
              </a:rPr>
              <a:t>a:			2</a:t>
            </a:r>
          </a:p>
          <a:p>
            <a:r>
              <a:rPr lang="en-US" sz="1600" dirty="0" smtClean="0">
                <a:solidFill>
                  <a:srgbClr val="660066"/>
                </a:solidFill>
              </a:rPr>
              <a:t>breed:		1</a:t>
            </a:r>
          </a:p>
          <a:p>
            <a:r>
              <a:rPr lang="en-US" sz="1600" dirty="0" smtClean="0">
                <a:solidFill>
                  <a:srgbClr val="660066"/>
                </a:solidFill>
              </a:rPr>
              <a:t>are:			1</a:t>
            </a:r>
          </a:p>
          <a:p>
            <a:r>
              <a:rPr lang="en-US" sz="1600" dirty="0" smtClean="0">
                <a:solidFill>
                  <a:srgbClr val="660066"/>
                </a:solidFill>
              </a:rPr>
              <a:t>intelligent:	1</a:t>
            </a:r>
          </a:p>
          <a:p>
            <a:r>
              <a:rPr lang="en-US" sz="1600" dirty="0" smtClean="0">
                <a:solidFill>
                  <a:srgbClr val="660066"/>
                </a:solidFill>
              </a:rPr>
              <a:t>and:			1</a:t>
            </a:r>
          </a:p>
          <a:p>
            <a:r>
              <a:rPr lang="en-US" sz="1600" dirty="0" smtClean="0">
                <a:solidFill>
                  <a:srgbClr val="660066"/>
                </a:solidFill>
              </a:rPr>
              <a:t>to:			1</a:t>
            </a:r>
          </a:p>
          <a:p>
            <a:r>
              <a:rPr lang="en-US" sz="1600" dirty="0" smtClean="0">
                <a:solidFill>
                  <a:srgbClr val="660066"/>
                </a:solidFill>
              </a:rPr>
              <a:t>modern:		1</a:t>
            </a:r>
          </a:p>
          <a:p>
            <a:r>
              <a:rPr lang="en-US" sz="1600" dirty="0" smtClean="0">
                <a:solidFill>
                  <a:srgbClr val="660066"/>
                </a:solidFill>
              </a:rPr>
              <a:t>…</a:t>
            </a:r>
            <a:endParaRPr lang="en-US" sz="1600" dirty="0">
              <a:solidFill>
                <a:srgbClr val="660066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95975" y="4147380"/>
            <a:ext cx="1959428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660066"/>
                </a:solidFill>
              </a:rPr>
              <a:t>the:			5</a:t>
            </a:r>
          </a:p>
          <a:p>
            <a:r>
              <a:rPr lang="en-US" sz="1600" dirty="0" smtClean="0">
                <a:solidFill>
                  <a:srgbClr val="660066"/>
                </a:solidFill>
              </a:rPr>
              <a:t>is:			1</a:t>
            </a:r>
          </a:p>
          <a:p>
            <a:r>
              <a:rPr lang="en-US" sz="1600" dirty="0" smtClean="0">
                <a:solidFill>
                  <a:srgbClr val="660066"/>
                </a:solidFill>
              </a:rPr>
              <a:t>a:			4</a:t>
            </a:r>
          </a:p>
          <a:p>
            <a:r>
              <a:rPr lang="en-US" sz="1600" dirty="0" smtClean="0">
                <a:solidFill>
                  <a:srgbClr val="660066"/>
                </a:solidFill>
              </a:rPr>
              <a:t>breeds:		2</a:t>
            </a:r>
          </a:p>
          <a:p>
            <a:r>
              <a:rPr lang="en-US" sz="1600" dirty="0" smtClean="0">
                <a:solidFill>
                  <a:srgbClr val="660066"/>
                </a:solidFill>
              </a:rPr>
              <a:t>are:			1</a:t>
            </a:r>
          </a:p>
          <a:p>
            <a:r>
              <a:rPr lang="en-US" sz="1600" dirty="0" smtClean="0">
                <a:solidFill>
                  <a:srgbClr val="660066"/>
                </a:solidFill>
              </a:rPr>
              <a:t>intelligent:	5</a:t>
            </a:r>
          </a:p>
          <a:p>
            <a:r>
              <a:rPr lang="en-US" sz="1600" dirty="0" smtClean="0">
                <a:solidFill>
                  <a:srgbClr val="660066"/>
                </a:solidFill>
              </a:rPr>
              <a:t>…</a:t>
            </a:r>
            <a:endParaRPr lang="en-US" sz="1600" dirty="0">
              <a:solidFill>
                <a:srgbClr val="660066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71746" y="2135386"/>
            <a:ext cx="66928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Feature weighting ideas given this additional information?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69533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Another feature weighting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71746" y="3316383"/>
            <a:ext cx="76425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 smtClean="0"/>
              <a:t>sim</a:t>
            </a:r>
            <a:r>
              <a:rPr lang="en-US" sz="4400" dirty="0" smtClean="0"/>
              <a:t>(</a:t>
            </a:r>
            <a:r>
              <a:rPr lang="en-US" sz="2400" i="1" dirty="0" err="1" smtClean="0">
                <a:solidFill>
                  <a:srgbClr val="0000FF"/>
                </a:solidFill>
              </a:rPr>
              <a:t>context_vector</a:t>
            </a:r>
            <a:r>
              <a:rPr lang="en-US" sz="2400" i="1" dirty="0" smtClean="0">
                <a:solidFill>
                  <a:srgbClr val="0000FF"/>
                </a:solidFill>
              </a:rPr>
              <a:t>(</a:t>
            </a:r>
            <a:r>
              <a:rPr lang="en-US" sz="2400" b="1" i="1" dirty="0" smtClean="0">
                <a:solidFill>
                  <a:srgbClr val="008000"/>
                </a:solidFill>
              </a:rPr>
              <a:t>dog</a:t>
            </a:r>
            <a:r>
              <a:rPr lang="en-US" sz="2400" i="1" dirty="0" smtClean="0">
                <a:solidFill>
                  <a:srgbClr val="0000FF"/>
                </a:solidFill>
              </a:rPr>
              <a:t>)</a:t>
            </a:r>
            <a:r>
              <a:rPr lang="en-US" sz="4400" i="1" dirty="0" smtClean="0"/>
              <a:t>,</a:t>
            </a:r>
            <a:r>
              <a:rPr lang="en-US" sz="4400" i="1" dirty="0" smtClean="0">
                <a:solidFill>
                  <a:srgbClr val="0000FF"/>
                </a:solidFill>
              </a:rPr>
              <a:t> </a:t>
            </a:r>
            <a:r>
              <a:rPr lang="en-US" sz="2400" i="1" dirty="0" err="1" smtClean="0">
                <a:solidFill>
                  <a:srgbClr val="0000FF"/>
                </a:solidFill>
              </a:rPr>
              <a:t>context_vector</a:t>
            </a:r>
            <a:r>
              <a:rPr lang="en-US" sz="2400" i="1" dirty="0" smtClean="0">
                <a:solidFill>
                  <a:srgbClr val="0000FF"/>
                </a:solidFill>
              </a:rPr>
              <a:t>(</a:t>
            </a:r>
            <a:r>
              <a:rPr lang="en-US" sz="2400" b="1" i="1" dirty="0" smtClean="0">
                <a:solidFill>
                  <a:srgbClr val="008000"/>
                </a:solidFill>
              </a:rPr>
              <a:t>beagle</a:t>
            </a:r>
            <a:r>
              <a:rPr lang="en-US" sz="2400" i="1" dirty="0" smtClean="0">
                <a:solidFill>
                  <a:srgbClr val="0000FF"/>
                </a:solidFill>
              </a:rPr>
              <a:t>)</a:t>
            </a:r>
            <a:r>
              <a:rPr lang="en-US" sz="4400" dirty="0" smtClean="0"/>
              <a:t>)</a:t>
            </a:r>
            <a:endParaRPr lang="en-US" sz="4400" dirty="0">
              <a:latin typeface="Arial"/>
              <a:cs typeface="Arial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505194" y="4147380"/>
            <a:ext cx="1959428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660066"/>
                </a:solidFill>
              </a:rPr>
              <a:t>the:			2</a:t>
            </a:r>
          </a:p>
          <a:p>
            <a:r>
              <a:rPr lang="en-US" sz="1600" dirty="0" smtClean="0">
                <a:solidFill>
                  <a:srgbClr val="660066"/>
                </a:solidFill>
              </a:rPr>
              <a:t>is:			1</a:t>
            </a:r>
          </a:p>
          <a:p>
            <a:r>
              <a:rPr lang="en-US" sz="1600" dirty="0" smtClean="0">
                <a:solidFill>
                  <a:srgbClr val="660066"/>
                </a:solidFill>
              </a:rPr>
              <a:t>a:			2</a:t>
            </a:r>
          </a:p>
          <a:p>
            <a:r>
              <a:rPr lang="en-US" sz="1600" dirty="0" smtClean="0">
                <a:solidFill>
                  <a:srgbClr val="660066"/>
                </a:solidFill>
              </a:rPr>
              <a:t>breed:		1</a:t>
            </a:r>
          </a:p>
          <a:p>
            <a:r>
              <a:rPr lang="en-US" sz="1600" dirty="0" smtClean="0">
                <a:solidFill>
                  <a:srgbClr val="660066"/>
                </a:solidFill>
              </a:rPr>
              <a:t>are:			1</a:t>
            </a:r>
          </a:p>
          <a:p>
            <a:r>
              <a:rPr lang="en-US" sz="1600" dirty="0" smtClean="0">
                <a:solidFill>
                  <a:srgbClr val="660066"/>
                </a:solidFill>
              </a:rPr>
              <a:t>intelligent:	1</a:t>
            </a:r>
          </a:p>
          <a:p>
            <a:r>
              <a:rPr lang="en-US" sz="1600" dirty="0" smtClean="0">
                <a:solidFill>
                  <a:srgbClr val="660066"/>
                </a:solidFill>
              </a:rPr>
              <a:t>and:			1</a:t>
            </a:r>
          </a:p>
          <a:p>
            <a:r>
              <a:rPr lang="en-US" sz="1600" dirty="0" smtClean="0">
                <a:solidFill>
                  <a:srgbClr val="660066"/>
                </a:solidFill>
              </a:rPr>
              <a:t>to:			1</a:t>
            </a:r>
          </a:p>
          <a:p>
            <a:r>
              <a:rPr lang="en-US" sz="1600" dirty="0" smtClean="0">
                <a:solidFill>
                  <a:srgbClr val="660066"/>
                </a:solidFill>
              </a:rPr>
              <a:t>modern:		1</a:t>
            </a:r>
          </a:p>
          <a:p>
            <a:r>
              <a:rPr lang="en-US" sz="1600" dirty="0" smtClean="0">
                <a:solidFill>
                  <a:srgbClr val="660066"/>
                </a:solidFill>
              </a:rPr>
              <a:t>…</a:t>
            </a:r>
            <a:endParaRPr lang="en-US" sz="1600" dirty="0">
              <a:solidFill>
                <a:srgbClr val="660066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95975" y="4147380"/>
            <a:ext cx="1959428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660066"/>
                </a:solidFill>
              </a:rPr>
              <a:t>the:			5</a:t>
            </a:r>
          </a:p>
          <a:p>
            <a:r>
              <a:rPr lang="en-US" sz="1600" dirty="0" smtClean="0">
                <a:solidFill>
                  <a:srgbClr val="660066"/>
                </a:solidFill>
              </a:rPr>
              <a:t>is:			1</a:t>
            </a:r>
          </a:p>
          <a:p>
            <a:r>
              <a:rPr lang="en-US" sz="1600" dirty="0" smtClean="0">
                <a:solidFill>
                  <a:srgbClr val="660066"/>
                </a:solidFill>
              </a:rPr>
              <a:t>a:			4</a:t>
            </a:r>
          </a:p>
          <a:p>
            <a:r>
              <a:rPr lang="en-US" sz="1600" dirty="0" smtClean="0">
                <a:solidFill>
                  <a:srgbClr val="660066"/>
                </a:solidFill>
              </a:rPr>
              <a:t>breeds:		2</a:t>
            </a:r>
          </a:p>
          <a:p>
            <a:r>
              <a:rPr lang="en-US" sz="1600" dirty="0" smtClean="0">
                <a:solidFill>
                  <a:srgbClr val="660066"/>
                </a:solidFill>
              </a:rPr>
              <a:t>are:			1</a:t>
            </a:r>
          </a:p>
          <a:p>
            <a:r>
              <a:rPr lang="en-US" sz="1600" dirty="0" smtClean="0">
                <a:solidFill>
                  <a:srgbClr val="660066"/>
                </a:solidFill>
              </a:rPr>
              <a:t>intelligent:	5</a:t>
            </a:r>
          </a:p>
          <a:p>
            <a:r>
              <a:rPr lang="en-US" sz="1600" dirty="0" smtClean="0">
                <a:solidFill>
                  <a:srgbClr val="660066"/>
                </a:solidFill>
              </a:rPr>
              <a:t>…</a:t>
            </a:r>
            <a:endParaRPr lang="en-US" sz="1600" dirty="0">
              <a:solidFill>
                <a:srgbClr val="660066"/>
              </a:solidFill>
            </a:endParaRPr>
          </a:p>
        </p:txBody>
      </p:sp>
      <p:sp>
        <p:nvSpPr>
          <p:cNvPr id="9" name="Content Placeholder 2"/>
          <p:cNvSpPr>
            <a:spLocks noGrp="1"/>
          </p:cNvSpPr>
          <p:nvPr>
            <p:ph sz="quarter" idx="1"/>
          </p:nvPr>
        </p:nvSpPr>
        <p:spPr>
          <a:xfrm>
            <a:off x="530778" y="1588105"/>
            <a:ext cx="8153400" cy="44958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count </a:t>
            </a:r>
            <a:r>
              <a:rPr lang="en-US" sz="2400" i="1" dirty="0" smtClean="0">
                <a:solidFill>
                  <a:srgbClr val="008000"/>
                </a:solidFill>
              </a:rPr>
              <a:t>how likely </a:t>
            </a:r>
            <a:r>
              <a:rPr lang="en-US" sz="2400" dirty="0" smtClean="0"/>
              <a:t>feature </a:t>
            </a:r>
            <a:r>
              <a:rPr lang="en-US" sz="2400" i="1" dirty="0" smtClean="0"/>
              <a:t>f</a:t>
            </a:r>
            <a:r>
              <a:rPr lang="en-US" sz="2400" i="1" baseline="-25000" dirty="0" smtClean="0"/>
              <a:t>i</a:t>
            </a:r>
            <a:r>
              <a:rPr lang="en-US" sz="2400" dirty="0" smtClean="0"/>
              <a:t> and word </a:t>
            </a:r>
            <a:r>
              <a:rPr lang="en-US" sz="2400" i="1" dirty="0" smtClean="0"/>
              <a:t>w</a:t>
            </a:r>
            <a:r>
              <a:rPr lang="en-US" sz="2400" dirty="0" smtClean="0"/>
              <a:t> are to occur together</a:t>
            </a:r>
          </a:p>
          <a:p>
            <a:pPr lvl="1"/>
            <a:r>
              <a:rPr lang="en-US" sz="2400" dirty="0" smtClean="0"/>
              <a:t>incorporates co-occurrence</a:t>
            </a:r>
          </a:p>
          <a:p>
            <a:pPr lvl="1"/>
            <a:r>
              <a:rPr lang="en-US" sz="2400" dirty="0" smtClean="0"/>
              <a:t>but also incorporates how often </a:t>
            </a:r>
            <a:r>
              <a:rPr lang="en-US" sz="2400" i="1" dirty="0" err="1" smtClean="0"/>
              <a:t>w</a:t>
            </a:r>
            <a:r>
              <a:rPr lang="en-US" sz="2400" dirty="0" smtClean="0"/>
              <a:t> and </a:t>
            </a:r>
            <a:r>
              <a:rPr lang="en-US" sz="2400" i="1" dirty="0" err="1" smtClean="0"/>
              <a:t>f</a:t>
            </a:r>
            <a:r>
              <a:rPr lang="en-US" sz="2400" i="1" baseline="-25000" dirty="0" err="1" smtClean="0"/>
              <a:t>i</a:t>
            </a:r>
            <a:r>
              <a:rPr lang="en-US" sz="2400" dirty="0" smtClean="0"/>
              <a:t> occur in other instances</a:t>
            </a:r>
          </a:p>
          <a:p>
            <a:pPr lvl="3">
              <a:buNone/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8878330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Mutual information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 bit more probability </a:t>
            </a:r>
            <a:r>
              <a:rPr lang="en-US" dirty="0" err="1" smtClean="0">
                <a:sym typeface="Wingdings"/>
              </a:rPr>
              <a:t></a:t>
            </a:r>
            <a:endParaRPr lang="en-US" dirty="0" smtClean="0">
              <a:sym typeface="Wingdings"/>
            </a:endParaRPr>
          </a:p>
          <a:p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1623784" y="2386994"/>
          <a:ext cx="4484311" cy="8704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9" name="Equation" r:id="rId3" imgW="2159000" imgH="419100" progId="Equation.3">
                  <p:embed/>
                </p:oleObj>
              </mc:Choice>
              <mc:Fallback>
                <p:oleObj name="Equation" r:id="rId3" imgW="2159000" imgH="419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23784" y="2386994"/>
                        <a:ext cx="4484311" cy="87048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86190" y="4107896"/>
            <a:ext cx="79798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When will this be high and when will this be low?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53500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Mutual information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 bit more probability </a:t>
            </a:r>
            <a:r>
              <a:rPr lang="en-US" dirty="0" err="1" smtClean="0">
                <a:sym typeface="Wingdings"/>
              </a:rPr>
              <a:t></a:t>
            </a:r>
            <a:endParaRPr lang="en-US" dirty="0" smtClean="0">
              <a:sym typeface="Wingdings"/>
            </a:endParaRPr>
          </a:p>
          <a:p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1623784" y="2386994"/>
          <a:ext cx="4484311" cy="8704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1263" name="Equation" r:id="rId3" imgW="2159000" imgH="419100" progId="Equation.3">
                  <p:embed/>
                </p:oleObj>
              </mc:Choice>
              <mc:Fallback>
                <p:oleObj name="Equation" r:id="rId3" imgW="2159000" imgH="419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23784" y="2386994"/>
                        <a:ext cx="4484311" cy="87048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47524" y="3435048"/>
            <a:ext cx="7979858" cy="3108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en-US" sz="2800" dirty="0" smtClean="0">
                <a:solidFill>
                  <a:srgbClr val="0000FF"/>
                </a:solidFill>
              </a:rPr>
              <a:t> if </a:t>
            </a:r>
            <a:r>
              <a:rPr lang="en-US" sz="2800" dirty="0" err="1" smtClean="0">
                <a:solidFill>
                  <a:srgbClr val="0000FF"/>
                </a:solidFill>
              </a:rPr>
              <a:t>x</a:t>
            </a:r>
            <a:r>
              <a:rPr lang="en-US" sz="2800" dirty="0" smtClean="0">
                <a:solidFill>
                  <a:srgbClr val="0000FF"/>
                </a:solidFill>
              </a:rPr>
              <a:t> and </a:t>
            </a:r>
            <a:r>
              <a:rPr lang="en-US" sz="2800" dirty="0" err="1" smtClean="0">
                <a:solidFill>
                  <a:srgbClr val="0000FF"/>
                </a:solidFill>
              </a:rPr>
              <a:t>y</a:t>
            </a:r>
            <a:r>
              <a:rPr lang="en-US" sz="2800" dirty="0" smtClean="0">
                <a:solidFill>
                  <a:srgbClr val="0000FF"/>
                </a:solidFill>
              </a:rPr>
              <a:t> are independent (i.e. one occurring doesn’t impact the other occurring) </a:t>
            </a:r>
            <a:r>
              <a:rPr lang="en-US" sz="2800" dirty="0" err="1" smtClean="0">
                <a:solidFill>
                  <a:srgbClr val="0000FF"/>
                </a:solidFill>
              </a:rPr>
              <a:t>p(x,y</a:t>
            </a:r>
            <a:r>
              <a:rPr lang="en-US" sz="2800" dirty="0" smtClean="0">
                <a:solidFill>
                  <a:srgbClr val="0000FF"/>
                </a:solidFill>
              </a:rPr>
              <a:t>) = </a:t>
            </a:r>
            <a:r>
              <a:rPr lang="en-US" sz="2800" dirty="0" err="1" smtClean="0">
                <a:solidFill>
                  <a:srgbClr val="0000FF"/>
                </a:solidFill>
              </a:rPr>
              <a:t>p(x)p(y</a:t>
            </a:r>
            <a:r>
              <a:rPr lang="en-US" sz="2800" dirty="0" smtClean="0">
                <a:solidFill>
                  <a:srgbClr val="0000FF"/>
                </a:solidFill>
              </a:rPr>
              <a:t>) and the sum is 0</a:t>
            </a:r>
          </a:p>
          <a:p>
            <a:pPr>
              <a:buFontTx/>
              <a:buChar char="-"/>
            </a:pPr>
            <a:r>
              <a:rPr lang="en-US" sz="2800" dirty="0" smtClean="0">
                <a:solidFill>
                  <a:srgbClr val="0000FF"/>
                </a:solidFill>
              </a:rPr>
              <a:t> if they’re dependent then </a:t>
            </a:r>
            <a:r>
              <a:rPr lang="en-US" sz="2800" dirty="0" err="1" smtClean="0">
                <a:solidFill>
                  <a:srgbClr val="0000FF"/>
                </a:solidFill>
              </a:rPr>
              <a:t>p(x,y</a:t>
            </a:r>
            <a:r>
              <a:rPr lang="en-US" sz="2800" dirty="0" smtClean="0">
                <a:solidFill>
                  <a:srgbClr val="0000FF"/>
                </a:solidFill>
              </a:rPr>
              <a:t>) = </a:t>
            </a:r>
            <a:r>
              <a:rPr lang="en-US" sz="2800" dirty="0" err="1" smtClean="0">
                <a:solidFill>
                  <a:srgbClr val="0000FF"/>
                </a:solidFill>
              </a:rPr>
              <a:t>p(x)p(y|x</a:t>
            </a:r>
            <a:r>
              <a:rPr lang="en-US" sz="2800" dirty="0" smtClean="0">
                <a:solidFill>
                  <a:srgbClr val="0000FF"/>
                </a:solidFill>
              </a:rPr>
              <a:t>) = </a:t>
            </a:r>
            <a:r>
              <a:rPr lang="en-US" sz="2800" dirty="0" err="1" smtClean="0">
                <a:solidFill>
                  <a:srgbClr val="0000FF"/>
                </a:solidFill>
              </a:rPr>
              <a:t>p(y)p(x|y</a:t>
            </a:r>
            <a:r>
              <a:rPr lang="en-US" sz="2800" dirty="0" smtClean="0">
                <a:solidFill>
                  <a:srgbClr val="0000FF"/>
                </a:solidFill>
              </a:rPr>
              <a:t>) then we get </a:t>
            </a:r>
            <a:r>
              <a:rPr lang="en-US" sz="2800" dirty="0" err="1" smtClean="0">
                <a:solidFill>
                  <a:srgbClr val="0000FF"/>
                </a:solidFill>
              </a:rPr>
              <a:t>p(y|x)/p(y</a:t>
            </a:r>
            <a:r>
              <a:rPr lang="en-US" sz="2800" dirty="0" smtClean="0">
                <a:solidFill>
                  <a:srgbClr val="0000FF"/>
                </a:solidFill>
              </a:rPr>
              <a:t>) (i.e. how much more likely are we to see </a:t>
            </a:r>
            <a:r>
              <a:rPr lang="en-US" sz="2800" dirty="0" err="1" smtClean="0">
                <a:solidFill>
                  <a:srgbClr val="0000FF"/>
                </a:solidFill>
              </a:rPr>
              <a:t>y</a:t>
            </a:r>
            <a:r>
              <a:rPr lang="en-US" sz="2800" dirty="0" smtClean="0">
                <a:solidFill>
                  <a:srgbClr val="0000FF"/>
                </a:solidFill>
              </a:rPr>
              <a:t> given </a:t>
            </a:r>
            <a:r>
              <a:rPr lang="en-US" sz="2800" dirty="0" err="1" smtClean="0">
                <a:solidFill>
                  <a:srgbClr val="0000FF"/>
                </a:solidFill>
              </a:rPr>
              <a:t>x</a:t>
            </a:r>
            <a:r>
              <a:rPr lang="en-US" sz="2800" dirty="0" smtClean="0">
                <a:solidFill>
                  <a:srgbClr val="0000FF"/>
                </a:solidFill>
              </a:rPr>
              <a:t> has a particular value) or vice versa </a:t>
            </a:r>
            <a:r>
              <a:rPr lang="en-US" sz="2800" dirty="0" err="1" smtClean="0">
                <a:solidFill>
                  <a:srgbClr val="0000FF"/>
                </a:solidFill>
              </a:rPr>
              <a:t>p(x|y)/p(x</a:t>
            </a:r>
            <a:r>
              <a:rPr lang="en-US" sz="2800" dirty="0" smtClean="0">
                <a:solidFill>
                  <a:srgbClr val="0000FF"/>
                </a:solidFill>
              </a:rPr>
              <a:t>) 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70141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Point-wise </a:t>
            </a:r>
            <a:r>
              <a:rPr lang="en-US" dirty="0" smtClean="0"/>
              <a:t>mutual information</a:t>
            </a:r>
            <a:endParaRPr lang="en-US" dirty="0"/>
          </a:p>
        </p:txBody>
      </p:sp>
      <p:graphicFrame>
        <p:nvGraphicFramePr>
          <p:cNvPr id="118786" name="Object 2"/>
          <p:cNvGraphicFramePr>
            <a:graphicFrameLocks noChangeAspect="1"/>
          </p:cNvGraphicFramePr>
          <p:nvPr/>
        </p:nvGraphicFramePr>
        <p:xfrm>
          <a:off x="1394203" y="2648403"/>
          <a:ext cx="4484687" cy="869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2301" name="Equation" r:id="rId3" imgW="2159000" imgH="419100" progId="Equation.3">
                  <p:embed/>
                </p:oleObj>
              </mc:Choice>
              <mc:Fallback>
                <p:oleObj name="Equation" r:id="rId3" imgW="2159000" imgH="419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94203" y="2648403"/>
                        <a:ext cx="4484687" cy="869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8787" name="Object 3"/>
          <p:cNvGraphicFramePr>
            <a:graphicFrameLocks noChangeAspect="1"/>
          </p:cNvGraphicFramePr>
          <p:nvPr/>
        </p:nvGraphicFramePr>
        <p:xfrm>
          <a:off x="1463373" y="4622189"/>
          <a:ext cx="3270250" cy="817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2302" name="Equation" r:id="rId5" imgW="1574800" imgH="393700" progId="Equation.3">
                  <p:embed/>
                </p:oleObj>
              </mc:Choice>
              <mc:Fallback>
                <p:oleObj name="Equation" r:id="rId5" imgW="1574800" imgH="393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63373" y="4622189"/>
                        <a:ext cx="3270250" cy="8175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14476" y="1959431"/>
            <a:ext cx="38220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Mutual information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14476" y="3953829"/>
            <a:ext cx="55644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Point-wise </a:t>
            </a:r>
            <a:r>
              <a:rPr lang="en-US" sz="2800" dirty="0" smtClean="0">
                <a:solidFill>
                  <a:srgbClr val="0000FF"/>
                </a:solidFill>
              </a:rPr>
              <a:t>mutual information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470952" y="2648403"/>
            <a:ext cx="22950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How related are two variables (i.e. over all possible values/events)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470952" y="4344004"/>
            <a:ext cx="22950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How related are two events/values</a:t>
            </a:r>
            <a:endParaRPr lang="en-US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86348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PMI weighting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822752"/>
          </a:xfrm>
        </p:spPr>
        <p:txBody>
          <a:bodyPr>
            <a:normAutofit/>
          </a:bodyPr>
          <a:lstStyle/>
          <a:p>
            <a:r>
              <a:rPr lang="en-US" sz="2400" dirty="0" smtClean="0"/>
              <a:t>Mutual information is often used for feature selection in many problem areas</a:t>
            </a:r>
          </a:p>
          <a:p>
            <a:r>
              <a:rPr lang="en-US" sz="2400" dirty="0" smtClean="0"/>
              <a:t>PMI weighting weights co-occurrences based on their correlation (i.e. high PMI)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612648" y="3422952"/>
            <a:ext cx="34471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 err="1" smtClean="0">
                <a:solidFill>
                  <a:srgbClr val="0000FF"/>
                </a:solidFill>
              </a:rPr>
              <a:t>context_vector(beagle</a:t>
            </a:r>
            <a:r>
              <a:rPr lang="en-US" sz="2800" i="1" dirty="0" smtClean="0">
                <a:solidFill>
                  <a:srgbClr val="0000FF"/>
                </a:solidFill>
              </a:rPr>
              <a:t>)</a:t>
            </a:r>
            <a:endParaRPr lang="en-US" sz="4800" dirty="0">
              <a:latin typeface="Arial"/>
              <a:cs typeface="Arial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01638" y="3946172"/>
            <a:ext cx="1959428" cy="2862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the:			2</a:t>
            </a:r>
          </a:p>
          <a:p>
            <a:r>
              <a:rPr lang="en-US" dirty="0" smtClean="0"/>
              <a:t>is:			1</a:t>
            </a:r>
          </a:p>
          <a:p>
            <a:r>
              <a:rPr lang="en-US" dirty="0" smtClean="0"/>
              <a:t>a:			2</a:t>
            </a:r>
          </a:p>
          <a:p>
            <a:r>
              <a:rPr lang="en-US" dirty="0" smtClean="0"/>
              <a:t>breed:		1</a:t>
            </a:r>
          </a:p>
          <a:p>
            <a:r>
              <a:rPr lang="en-US" dirty="0" smtClean="0"/>
              <a:t>are:			1</a:t>
            </a:r>
          </a:p>
          <a:p>
            <a:r>
              <a:rPr lang="en-US" dirty="0" smtClean="0"/>
              <a:t>intelligent:	1</a:t>
            </a:r>
          </a:p>
          <a:p>
            <a:r>
              <a:rPr lang="en-US" dirty="0" smtClean="0"/>
              <a:t>and:			1</a:t>
            </a:r>
          </a:p>
          <a:p>
            <a:r>
              <a:rPr lang="en-US" dirty="0" smtClean="0"/>
              <a:t>to:			1</a:t>
            </a:r>
          </a:p>
          <a:p>
            <a:r>
              <a:rPr lang="en-US" dirty="0" smtClean="0"/>
              <a:t>modern:		1</a:t>
            </a:r>
          </a:p>
          <a:p>
            <a:r>
              <a:rPr lang="en-US" dirty="0" smtClean="0"/>
              <a:t>…</a:t>
            </a:r>
            <a:endParaRPr lang="en-US" dirty="0"/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2902857" y="3946172"/>
            <a:ext cx="1935238" cy="202495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Object 8"/>
          <p:cNvGraphicFramePr>
            <a:graphicFrameLocks noChangeAspect="1"/>
          </p:cNvGraphicFramePr>
          <p:nvPr/>
        </p:nvGraphicFramePr>
        <p:xfrm>
          <a:off x="4874380" y="3613754"/>
          <a:ext cx="1669641" cy="5228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3323" name="Equation" r:id="rId3" imgW="1257300" imgH="393700" progId="Equation.3">
                  <p:embed/>
                </p:oleObj>
              </mc:Choice>
              <mc:Fallback>
                <p:oleObj name="Equation" r:id="rId3" imgW="1257300" imgH="393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74380" y="3613754"/>
                        <a:ext cx="1669641" cy="52281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0" name="Straight Arrow Connector 9"/>
          <p:cNvCxnSpPr/>
          <p:nvPr/>
        </p:nvCxnSpPr>
        <p:spPr>
          <a:xfrm flipV="1">
            <a:off x="2902857" y="4763811"/>
            <a:ext cx="1935238" cy="202495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19811" name="Object 3"/>
          <p:cNvGraphicFramePr>
            <a:graphicFrameLocks noChangeAspect="1"/>
          </p:cNvGraphicFramePr>
          <p:nvPr/>
        </p:nvGraphicFramePr>
        <p:xfrm>
          <a:off x="4851400" y="4498975"/>
          <a:ext cx="1873250" cy="523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3324" name="Equation" r:id="rId5" imgW="1409700" imgH="393700" progId="Equation.3">
                  <p:embed/>
                </p:oleObj>
              </mc:Choice>
              <mc:Fallback>
                <p:oleObj name="Equation" r:id="rId5" imgW="1409700" imgH="393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51400" y="4498975"/>
                        <a:ext cx="1873250" cy="5238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6724650" y="3490240"/>
            <a:ext cx="16565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this would likely be lower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797220" y="4356260"/>
            <a:ext cx="16565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this would likely be higher</a:t>
            </a:r>
            <a:endParaRPr lang="en-US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65567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solidFill>
                  <a:srgbClr val="009900"/>
                </a:solidFill>
              </a:rPr>
              <a:t>The mind-reading game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34340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sz="2400" dirty="0" smtClean="0"/>
              <a:t>How good are you at guessing random numbers?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2400" dirty="0" smtClean="0"/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b="1" dirty="0" smtClean="0">
                <a:solidFill>
                  <a:schemeClr val="hlink"/>
                </a:solidFill>
                <a:latin typeface="Courier New" charset="0"/>
              </a:rPr>
              <a:t>Repeat 100 times: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b="1" dirty="0" smtClean="0">
                <a:solidFill>
                  <a:schemeClr val="hlink"/>
                </a:solidFill>
                <a:latin typeface="Courier New" charset="0"/>
              </a:rPr>
              <a:t>	Computer guesses whether you’ll type 0/1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b="1" dirty="0" smtClean="0">
                <a:solidFill>
                  <a:schemeClr val="hlink"/>
                </a:solidFill>
                <a:latin typeface="Courier New" charset="0"/>
              </a:rPr>
              <a:t>	You type 0 or 1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2400" dirty="0" smtClean="0"/>
          </a:p>
          <a:p>
            <a:pPr>
              <a:lnSpc>
                <a:spcPct val="90000"/>
              </a:lnSpc>
              <a:buFontTx/>
              <a:buNone/>
            </a:pPr>
            <a:endParaRPr lang="en-US" sz="2400" dirty="0" smtClean="0"/>
          </a:p>
          <a:p>
            <a:pPr>
              <a:lnSpc>
                <a:spcPct val="90000"/>
              </a:lnSpc>
              <a:buNone/>
            </a:pPr>
            <a:r>
              <a:rPr lang="en-US" sz="2400" dirty="0" smtClean="0">
                <a:hlinkClick r:id="rId3"/>
              </a:rPr>
              <a:t>http://seed.ucsd.edu/~mindreader/</a:t>
            </a:r>
            <a:endParaRPr lang="en-US" sz="2400" dirty="0" smtClean="0"/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dirty="0" smtClean="0"/>
              <a:t>[</a:t>
            </a:r>
            <a:r>
              <a:rPr lang="en-US" sz="2400" dirty="0"/>
              <a:t>written by Y. Freund and R. </a:t>
            </a:r>
            <a:r>
              <a:rPr lang="en-US" sz="2400" dirty="0" err="1"/>
              <a:t>Schapire</a:t>
            </a:r>
            <a:r>
              <a:rPr lang="en-US" sz="2400" dirty="0"/>
              <a:t>]</a:t>
            </a:r>
            <a:endParaRPr lang="en-US" sz="2400" dirty="0" smtClean="0"/>
          </a:p>
          <a:p>
            <a:pPr>
              <a:lnSpc>
                <a:spcPct val="90000"/>
              </a:lnSpc>
              <a:buFontTx/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901719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9900"/>
                </a:solidFill>
              </a:rPr>
              <a:t>The mind-reading game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43000"/>
            <a:ext cx="8229600" cy="60960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sz="2800" dirty="0" smtClean="0"/>
              <a:t>The </a:t>
            </a:r>
            <a:r>
              <a:rPr lang="en-US" sz="2800" dirty="0"/>
              <a:t>computer is right much more than half the time</a:t>
            </a:r>
            <a:r>
              <a:rPr lang="en-US" sz="2800" dirty="0" smtClean="0"/>
              <a:t>…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1774447"/>
            <a:ext cx="5791200" cy="4778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19176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9900"/>
                </a:solidFill>
              </a:rPr>
              <a:t>The mind-reading game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34340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sz="2800" dirty="0" smtClean="0"/>
              <a:t>The </a:t>
            </a:r>
            <a:r>
              <a:rPr lang="en-US" sz="2800" dirty="0"/>
              <a:t>computer is right much more than half the time</a:t>
            </a:r>
            <a:r>
              <a:rPr lang="en-US" sz="2800" dirty="0" smtClean="0"/>
              <a:t>…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2800" dirty="0" smtClean="0"/>
          </a:p>
          <a:p>
            <a:pPr>
              <a:lnSpc>
                <a:spcPct val="90000"/>
              </a:lnSpc>
              <a:buFontTx/>
              <a:buNone/>
            </a:pPr>
            <a:r>
              <a:rPr lang="en-US" sz="2800" i="1" dirty="0" smtClean="0">
                <a:solidFill>
                  <a:srgbClr val="FF0000"/>
                </a:solidFill>
              </a:rPr>
              <a:t>Strategy</a:t>
            </a:r>
            <a:r>
              <a:rPr lang="en-US" sz="2800" dirty="0">
                <a:solidFill>
                  <a:srgbClr val="FF0000"/>
                </a:solidFill>
              </a:rPr>
              <a:t>: computer predicts next keystroke based on the last few (maintains weights on different patterns</a:t>
            </a:r>
            <a:r>
              <a:rPr lang="en-US" sz="2800" dirty="0" smtClean="0">
                <a:solidFill>
                  <a:srgbClr val="FF0000"/>
                </a:solidFill>
              </a:rPr>
              <a:t>)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2800" dirty="0" smtClean="0">
              <a:solidFill>
                <a:srgbClr val="FF0000"/>
              </a:solidFill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2800" dirty="0" smtClean="0">
                <a:solidFill>
                  <a:srgbClr val="0000FF"/>
                </a:solidFill>
              </a:rPr>
              <a:t>There are patterns everywhere… even in “randomness”!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9838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machine learning?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Lot’s of data</a:t>
            </a:r>
          </a:p>
          <a:p>
            <a:r>
              <a:rPr lang="en-US" dirty="0" smtClean="0"/>
              <a:t>Hand-written rules just don’t do it</a:t>
            </a:r>
          </a:p>
          <a:p>
            <a:r>
              <a:rPr lang="en-US" dirty="0" smtClean="0"/>
              <a:t>Performance is much better than what people can do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Why not just study machine learning?</a:t>
            </a:r>
          </a:p>
          <a:p>
            <a:pPr lvl="1"/>
            <a:r>
              <a:rPr lang="en-US" dirty="0" smtClean="0"/>
              <a:t>Domain knowledge/expertise is still very important</a:t>
            </a:r>
          </a:p>
          <a:p>
            <a:pPr lvl="1"/>
            <a:r>
              <a:rPr lang="en-US" dirty="0" smtClean="0"/>
              <a:t>What types of features to use</a:t>
            </a:r>
          </a:p>
          <a:p>
            <a:pPr lvl="1"/>
            <a:r>
              <a:rPr lang="en-US" dirty="0" smtClean="0"/>
              <a:t>What models are important</a:t>
            </a:r>
          </a:p>
          <a:p>
            <a:pPr>
              <a:buNone/>
            </a:pP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33103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Machine learning problems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Lots of different types of problems</a:t>
            </a:r>
          </a:p>
          <a:p>
            <a:pPr lvl="1"/>
            <a:r>
              <a:rPr lang="en-US" dirty="0" smtClean="0"/>
              <a:t>What data is available:</a:t>
            </a:r>
          </a:p>
          <a:p>
            <a:pPr lvl="2"/>
            <a:r>
              <a:rPr lang="en-US" dirty="0" smtClean="0"/>
              <a:t>Supervised, unsupervised, semi-supervised, reinforcement learning</a:t>
            </a:r>
          </a:p>
          <a:p>
            <a:pPr lvl="1"/>
            <a:r>
              <a:rPr lang="en-US" dirty="0" smtClean="0"/>
              <a:t>How are we getting the data:</a:t>
            </a:r>
          </a:p>
          <a:p>
            <a:pPr lvl="2"/>
            <a:r>
              <a:rPr lang="en-US" dirty="0" smtClean="0"/>
              <a:t>online vs. offline learning</a:t>
            </a:r>
          </a:p>
          <a:p>
            <a:pPr lvl="1"/>
            <a:r>
              <a:rPr lang="en-US" dirty="0" smtClean="0"/>
              <a:t>Type of model:</a:t>
            </a:r>
          </a:p>
          <a:p>
            <a:pPr lvl="2"/>
            <a:r>
              <a:rPr lang="en-US" dirty="0" smtClean="0"/>
              <a:t>generative vs. </a:t>
            </a:r>
            <a:r>
              <a:rPr lang="en-US" dirty="0" err="1" smtClean="0"/>
              <a:t>disciminative</a:t>
            </a:r>
            <a:endParaRPr lang="en-US" dirty="0" smtClean="0"/>
          </a:p>
          <a:p>
            <a:pPr lvl="2"/>
            <a:r>
              <a:rPr lang="en-US" dirty="0" smtClean="0"/>
              <a:t>parametric vs. non-parametric</a:t>
            </a:r>
          </a:p>
          <a:p>
            <a:pPr lvl="2"/>
            <a:r>
              <a:rPr lang="en-US" dirty="0" smtClean="0"/>
              <a:t>SVM, NB, decision tree, </a:t>
            </a:r>
            <a:r>
              <a:rPr lang="en-US" dirty="0" err="1" smtClean="0"/>
              <a:t>k</a:t>
            </a:r>
            <a:r>
              <a:rPr lang="en-US" dirty="0" smtClean="0"/>
              <a:t>-means</a:t>
            </a:r>
          </a:p>
          <a:p>
            <a:pPr lvl="1"/>
            <a:r>
              <a:rPr lang="en-US" dirty="0" smtClean="0"/>
              <a:t>What are we trying to predict:</a:t>
            </a:r>
          </a:p>
          <a:p>
            <a:pPr lvl="2"/>
            <a:r>
              <a:rPr lang="en-US" dirty="0" smtClean="0">
                <a:solidFill>
                  <a:srgbClr val="0000FF"/>
                </a:solidFill>
              </a:rPr>
              <a:t>classification vs. regression</a:t>
            </a:r>
          </a:p>
        </p:txBody>
      </p:sp>
    </p:spTree>
    <p:extLst>
      <p:ext uri="{BB962C8B-B14F-4D97-AF65-F5344CB8AC3E}">
        <p14:creationId xmlns:p14="http://schemas.microsoft.com/office/powerpoint/2010/main" val="31140351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Unsupervised learning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5798" y="3431117"/>
            <a:ext cx="1993900" cy="19177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5448" y="1526117"/>
            <a:ext cx="1943100" cy="1905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0200" y="1526117"/>
            <a:ext cx="1676400" cy="16891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5248" y="1691217"/>
            <a:ext cx="2590800" cy="1524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79448" y="3575050"/>
            <a:ext cx="2870200" cy="16383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1679448" y="6016260"/>
            <a:ext cx="504201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err="1" smtClean="0">
                <a:solidFill>
                  <a:srgbClr val="0000FF"/>
                </a:solidFill>
              </a:rPr>
              <a:t>Unupervised</a:t>
            </a:r>
            <a:r>
              <a:rPr lang="en-US" sz="2000" dirty="0" smtClean="0">
                <a:solidFill>
                  <a:srgbClr val="0000FF"/>
                </a:solidFill>
              </a:rPr>
              <a:t> learning: given data, but no labels</a:t>
            </a:r>
            <a:endParaRPr lang="en-US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91102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Unsupervised learning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Much easier to get our hands on unlabeled data</a:t>
            </a:r>
          </a:p>
          <a:p>
            <a:r>
              <a:rPr lang="en-US" dirty="0" smtClean="0"/>
              <a:t>Examples:</a:t>
            </a:r>
            <a:endParaRPr lang="en-US" dirty="0" smtClean="0"/>
          </a:p>
          <a:p>
            <a:pPr lvl="1"/>
            <a:r>
              <a:rPr lang="en-US" dirty="0" smtClean="0"/>
              <a:t>learn </a:t>
            </a:r>
            <a:r>
              <a:rPr lang="en-US" dirty="0" smtClean="0"/>
              <a:t>clusters/groups without any label</a:t>
            </a:r>
          </a:p>
          <a:p>
            <a:pPr lvl="1"/>
            <a:r>
              <a:rPr lang="en-US" dirty="0" smtClean="0"/>
              <a:t>learn </a:t>
            </a:r>
            <a:r>
              <a:rPr lang="en-US" dirty="0" smtClean="0"/>
              <a:t>grammar probabilities without trees</a:t>
            </a:r>
          </a:p>
          <a:p>
            <a:pPr lvl="1"/>
            <a:r>
              <a:rPr lang="en-US" dirty="0" smtClean="0"/>
              <a:t>learn </a:t>
            </a:r>
            <a:r>
              <a:rPr lang="en-US" dirty="0" smtClean="0"/>
              <a:t>HMM probabilities without labels</a:t>
            </a:r>
          </a:p>
          <a:p>
            <a:r>
              <a:rPr lang="en-US" dirty="0" smtClean="0"/>
              <a:t>Because there is no label, often can get odd results</a:t>
            </a:r>
          </a:p>
          <a:p>
            <a:pPr lvl="1"/>
            <a:r>
              <a:rPr lang="en-US" dirty="0" smtClean="0"/>
              <a:t>unsupervised grammar </a:t>
            </a:r>
            <a:r>
              <a:rPr lang="en-US" dirty="0" smtClean="0"/>
              <a:t>learned </a:t>
            </a:r>
            <a:r>
              <a:rPr lang="en-US" dirty="0" smtClean="0"/>
              <a:t>often </a:t>
            </a:r>
            <a:r>
              <a:rPr lang="en-US" dirty="0" smtClean="0"/>
              <a:t>has little relation to linguistically motivated grammar</a:t>
            </a:r>
          </a:p>
          <a:p>
            <a:pPr lvl="1"/>
            <a:r>
              <a:rPr lang="en-US" dirty="0" smtClean="0"/>
              <a:t>may cluster bananas/apples or green/red/yellow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22948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Supervised learning</a:t>
            </a:r>
            <a:endParaRPr lang="en-US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370" y="3618890"/>
            <a:ext cx="1993900" cy="19177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370" y="1566325"/>
            <a:ext cx="1943100" cy="1905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06170" y="1718725"/>
            <a:ext cx="1676400" cy="16891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2770" y="1566325"/>
            <a:ext cx="2590800" cy="1524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2770" y="3166525"/>
            <a:ext cx="2870200" cy="16383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156300" y="6096000"/>
            <a:ext cx="723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Supervised learning: given labeled data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27700" y="5543245"/>
            <a:ext cx="2590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0090"/>
                </a:solidFill>
              </a:rPr>
              <a:t>APPLES</a:t>
            </a:r>
            <a:endParaRPr lang="en-US" sz="2800" b="1" dirty="0">
              <a:solidFill>
                <a:srgbClr val="00009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804500" y="5467045"/>
            <a:ext cx="2590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0090"/>
                </a:solidFill>
              </a:rPr>
              <a:t>BANANAS</a:t>
            </a:r>
            <a:endParaRPr lang="en-US" sz="2800" b="1" dirty="0">
              <a:solidFill>
                <a:srgbClr val="000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24289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Supervised learning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381000" y="1650396"/>
            <a:ext cx="8229600" cy="1295400"/>
          </a:xfrm>
        </p:spPr>
        <p:txBody>
          <a:bodyPr/>
          <a:lstStyle/>
          <a:p>
            <a:r>
              <a:rPr lang="en-US" dirty="0" smtClean="0"/>
              <a:t>Given labeled examples, learn to label unlabeled examples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838200" y="6096000"/>
            <a:ext cx="7772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Supervised learning: learn to classify unlabeled</a:t>
            </a:r>
            <a:endParaRPr lang="en-US" sz="2800" dirty="0">
              <a:solidFill>
                <a:srgbClr val="0000FF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2590800"/>
            <a:ext cx="1816100" cy="20193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895600" y="3352800"/>
            <a:ext cx="5257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0090"/>
                </a:solidFill>
              </a:rPr>
              <a:t>APPLE or BANANA?</a:t>
            </a:r>
            <a:endParaRPr lang="en-US" sz="2800" b="1" dirty="0">
              <a:solidFill>
                <a:srgbClr val="000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5661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Supervised learning: training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209800" y="2057400"/>
            <a:ext cx="7264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Data</a:t>
            </a:r>
            <a:endParaRPr lang="en-US" sz="2000" dirty="0"/>
          </a:p>
        </p:txBody>
      </p:sp>
      <p:sp>
        <p:nvSpPr>
          <p:cNvPr id="5" name="Rectangle 4"/>
          <p:cNvSpPr/>
          <p:nvPr/>
        </p:nvSpPr>
        <p:spPr bwMode="auto">
          <a:xfrm>
            <a:off x="2362200" y="27432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2362200" y="33528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2362200" y="39624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2362200" y="45720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2362200" y="51816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124200" y="2057400"/>
            <a:ext cx="8122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Label</a:t>
            </a:r>
            <a:endParaRPr lang="en-US" sz="2000" dirty="0"/>
          </a:p>
        </p:txBody>
      </p:sp>
      <p:sp>
        <p:nvSpPr>
          <p:cNvPr id="11" name="TextBox 10"/>
          <p:cNvSpPr txBox="1"/>
          <p:nvPr/>
        </p:nvSpPr>
        <p:spPr>
          <a:xfrm>
            <a:off x="3361044" y="275486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3361044" y="33528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3361044" y="39624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3361044" y="458366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3352800" y="51816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23" name="Right Arrow 22"/>
          <p:cNvSpPr/>
          <p:nvPr/>
        </p:nvSpPr>
        <p:spPr bwMode="auto">
          <a:xfrm>
            <a:off x="4114800" y="3251537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810000" y="4013537"/>
            <a:ext cx="128234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train a </a:t>
            </a:r>
          </a:p>
          <a:p>
            <a:r>
              <a:rPr lang="en-US" sz="2000" dirty="0" smtClean="0"/>
              <a:t>predictive</a:t>
            </a:r>
          </a:p>
          <a:p>
            <a:r>
              <a:rPr lang="en-US" sz="2000" dirty="0" smtClean="0"/>
              <a:t>model</a:t>
            </a:r>
            <a:endParaRPr lang="en-US" sz="2000" dirty="0"/>
          </a:p>
        </p:txBody>
      </p:sp>
      <p:grpSp>
        <p:nvGrpSpPr>
          <p:cNvPr id="3" name="Group 37"/>
          <p:cNvGrpSpPr/>
          <p:nvPr/>
        </p:nvGrpSpPr>
        <p:grpSpPr>
          <a:xfrm>
            <a:off x="5181600" y="2946737"/>
            <a:ext cx="1371600" cy="1371600"/>
            <a:chOff x="7391400" y="3505200"/>
            <a:chExt cx="1371600" cy="1371600"/>
          </a:xfrm>
        </p:grpSpPr>
        <p:sp>
          <p:nvSpPr>
            <p:cNvPr id="33" name="Rounded Rectangle 32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7501860" y="3943290"/>
              <a:ext cx="80996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model</a:t>
              </a:r>
              <a:endParaRPr lang="en-US" sz="2000" dirty="0"/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1905000" y="1524000"/>
            <a:ext cx="19646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Labeled data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54001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Supervised learning: testing/classifying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278804" y="1828800"/>
            <a:ext cx="19101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Unlabeled data</a:t>
            </a:r>
            <a:endParaRPr lang="en-US" sz="2000" dirty="0"/>
          </a:p>
        </p:txBody>
      </p:sp>
      <p:sp>
        <p:nvSpPr>
          <p:cNvPr id="6" name="Rectangle 5"/>
          <p:cNvSpPr/>
          <p:nvPr/>
        </p:nvSpPr>
        <p:spPr bwMode="auto">
          <a:xfrm>
            <a:off x="1812204" y="2514600"/>
            <a:ext cx="609600" cy="381000"/>
          </a:xfrm>
          <a:prstGeom prst="rect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1812204" y="3124200"/>
            <a:ext cx="609600" cy="381000"/>
          </a:xfrm>
          <a:prstGeom prst="rect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1812204" y="3733800"/>
            <a:ext cx="609600" cy="381000"/>
          </a:xfrm>
          <a:prstGeom prst="rect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1812204" y="4343400"/>
            <a:ext cx="609600" cy="381000"/>
          </a:xfrm>
          <a:prstGeom prst="rect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1812204" y="4953000"/>
            <a:ext cx="609600" cy="381000"/>
          </a:xfrm>
          <a:prstGeom prst="rect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8" name="Right Arrow 17"/>
          <p:cNvSpPr/>
          <p:nvPr/>
        </p:nvSpPr>
        <p:spPr bwMode="auto">
          <a:xfrm>
            <a:off x="3352800" y="3200400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332043" y="4724400"/>
            <a:ext cx="115435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predict</a:t>
            </a:r>
          </a:p>
          <a:p>
            <a:r>
              <a:rPr lang="en-US" sz="2000" dirty="0" smtClean="0"/>
              <a:t>the label</a:t>
            </a:r>
          </a:p>
        </p:txBody>
      </p:sp>
      <p:grpSp>
        <p:nvGrpSpPr>
          <p:cNvPr id="3" name="Group 37"/>
          <p:cNvGrpSpPr/>
          <p:nvPr/>
        </p:nvGrpSpPr>
        <p:grpSpPr>
          <a:xfrm>
            <a:off x="4191000" y="2971800"/>
            <a:ext cx="1371600" cy="1371600"/>
            <a:chOff x="7391400" y="3505200"/>
            <a:chExt cx="1371600" cy="1371600"/>
          </a:xfrm>
        </p:grpSpPr>
        <p:sp>
          <p:nvSpPr>
            <p:cNvPr id="22" name="Rounded Rectangle 21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7501860" y="3943290"/>
              <a:ext cx="80996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model</a:t>
              </a:r>
              <a:endParaRPr lang="en-US" sz="2000" dirty="0"/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6400800" y="1905000"/>
            <a:ext cx="8547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labels</a:t>
            </a:r>
            <a:endParaRPr lang="en-US" sz="2000" dirty="0"/>
          </a:p>
        </p:txBody>
      </p:sp>
      <p:sp>
        <p:nvSpPr>
          <p:cNvPr id="25" name="TextBox 24"/>
          <p:cNvSpPr txBox="1"/>
          <p:nvPr/>
        </p:nvSpPr>
        <p:spPr>
          <a:xfrm>
            <a:off x="6629400" y="2385536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6629400" y="28956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6629400" y="34290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6637644" y="40386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29" name="TextBox 28"/>
          <p:cNvSpPr txBox="1"/>
          <p:nvPr/>
        </p:nvSpPr>
        <p:spPr>
          <a:xfrm>
            <a:off x="6637644" y="46482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30" name="Right Arrow 29"/>
          <p:cNvSpPr/>
          <p:nvPr/>
        </p:nvSpPr>
        <p:spPr bwMode="auto">
          <a:xfrm>
            <a:off x="5791200" y="3200400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50356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Feature based learning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52400" y="1828800"/>
            <a:ext cx="58674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00FF"/>
                </a:solidFill>
              </a:rPr>
              <a:t>Training or learning phase</a:t>
            </a:r>
            <a:endParaRPr lang="en-US" sz="3200" dirty="0">
              <a:solidFill>
                <a:srgbClr val="0000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4800" y="2438400"/>
            <a:ext cx="12681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Raw data</a:t>
            </a:r>
            <a:endParaRPr lang="en-US" sz="2000" dirty="0"/>
          </a:p>
        </p:txBody>
      </p:sp>
      <p:sp>
        <p:nvSpPr>
          <p:cNvPr id="8" name="Rectangle 7"/>
          <p:cNvSpPr/>
          <p:nvPr/>
        </p:nvSpPr>
        <p:spPr bwMode="auto">
          <a:xfrm>
            <a:off x="838200" y="31242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838200" y="37338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838200" y="43434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838200" y="49530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838200" y="55626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600200" y="2438400"/>
            <a:ext cx="8122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Label</a:t>
            </a:r>
            <a:endParaRPr lang="en-US" sz="2000" dirty="0"/>
          </a:p>
        </p:txBody>
      </p:sp>
      <p:sp>
        <p:nvSpPr>
          <p:cNvPr id="14" name="TextBox 13"/>
          <p:cNvSpPr txBox="1"/>
          <p:nvPr/>
        </p:nvSpPr>
        <p:spPr>
          <a:xfrm>
            <a:off x="1837044" y="313586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1837044" y="37338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1837044" y="43434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1837044" y="496466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1828800" y="55626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9" name="Right Arrow 18"/>
          <p:cNvSpPr/>
          <p:nvPr/>
        </p:nvSpPr>
        <p:spPr bwMode="auto">
          <a:xfrm>
            <a:off x="2667000" y="3810000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438400" y="4724400"/>
            <a:ext cx="112422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extract</a:t>
            </a:r>
          </a:p>
          <a:p>
            <a:r>
              <a:rPr lang="en-US" sz="2000" dirty="0" smtClean="0"/>
              <a:t>features</a:t>
            </a:r>
            <a:endParaRPr lang="en-US" sz="2000" dirty="0"/>
          </a:p>
        </p:txBody>
      </p:sp>
      <p:sp>
        <p:nvSpPr>
          <p:cNvPr id="21" name="TextBox 20"/>
          <p:cNvSpPr txBox="1"/>
          <p:nvPr/>
        </p:nvSpPr>
        <p:spPr>
          <a:xfrm>
            <a:off x="3810000" y="2918936"/>
            <a:ext cx="1527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BAB932"/>
                </a:solidFill>
              </a:rPr>
              <a:t>f</a:t>
            </a:r>
            <a:r>
              <a:rPr lang="en-US" baseline="-25000" dirty="0" smtClean="0">
                <a:solidFill>
                  <a:srgbClr val="BAB932"/>
                </a:solidFill>
              </a:rPr>
              <a:t>1</a:t>
            </a:r>
            <a:r>
              <a:rPr lang="en-US" dirty="0" smtClean="0">
                <a:solidFill>
                  <a:srgbClr val="BAB932"/>
                </a:solidFill>
              </a:rPr>
              <a:t>, f</a:t>
            </a:r>
            <a:r>
              <a:rPr lang="en-US" baseline="-25000" dirty="0" smtClean="0">
                <a:solidFill>
                  <a:srgbClr val="BAB932"/>
                </a:solidFill>
              </a:rPr>
              <a:t>2</a:t>
            </a:r>
            <a:r>
              <a:rPr lang="en-US" dirty="0" smtClean="0">
                <a:solidFill>
                  <a:srgbClr val="BAB932"/>
                </a:solidFill>
              </a:rPr>
              <a:t>, f</a:t>
            </a:r>
            <a:r>
              <a:rPr lang="en-US" baseline="-25000" dirty="0" smtClean="0">
                <a:solidFill>
                  <a:srgbClr val="BAB932"/>
                </a:solidFill>
              </a:rPr>
              <a:t>3</a:t>
            </a:r>
            <a:r>
              <a:rPr lang="en-US" dirty="0" smtClean="0">
                <a:solidFill>
                  <a:srgbClr val="BAB932"/>
                </a:solidFill>
              </a:rPr>
              <a:t>, …, f</a:t>
            </a:r>
            <a:r>
              <a:rPr lang="en-US" baseline="-25000" dirty="0" smtClean="0">
                <a:solidFill>
                  <a:srgbClr val="BAB932"/>
                </a:solidFill>
              </a:rPr>
              <a:t>m</a:t>
            </a:r>
            <a:endParaRPr lang="en-US" baseline="-25000" dirty="0">
              <a:solidFill>
                <a:srgbClr val="BAB932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810000" y="3452336"/>
            <a:ext cx="1527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BAB932"/>
                </a:solidFill>
              </a:rPr>
              <a:t>f</a:t>
            </a:r>
            <a:r>
              <a:rPr lang="en-US" baseline="-25000" dirty="0" smtClean="0">
                <a:solidFill>
                  <a:srgbClr val="BAB932"/>
                </a:solidFill>
              </a:rPr>
              <a:t>1</a:t>
            </a:r>
            <a:r>
              <a:rPr lang="en-US" dirty="0" smtClean="0">
                <a:solidFill>
                  <a:srgbClr val="BAB932"/>
                </a:solidFill>
              </a:rPr>
              <a:t>, f</a:t>
            </a:r>
            <a:r>
              <a:rPr lang="en-US" baseline="-25000" dirty="0" smtClean="0">
                <a:solidFill>
                  <a:srgbClr val="BAB932"/>
                </a:solidFill>
              </a:rPr>
              <a:t>2</a:t>
            </a:r>
            <a:r>
              <a:rPr lang="en-US" dirty="0" smtClean="0">
                <a:solidFill>
                  <a:srgbClr val="BAB932"/>
                </a:solidFill>
              </a:rPr>
              <a:t>, f</a:t>
            </a:r>
            <a:r>
              <a:rPr lang="en-US" baseline="-25000" dirty="0" smtClean="0">
                <a:solidFill>
                  <a:srgbClr val="BAB932"/>
                </a:solidFill>
              </a:rPr>
              <a:t>3</a:t>
            </a:r>
            <a:r>
              <a:rPr lang="en-US" dirty="0" smtClean="0">
                <a:solidFill>
                  <a:srgbClr val="BAB932"/>
                </a:solidFill>
              </a:rPr>
              <a:t>, …, f</a:t>
            </a:r>
            <a:r>
              <a:rPr lang="en-US" baseline="-25000" dirty="0" smtClean="0">
                <a:solidFill>
                  <a:srgbClr val="BAB932"/>
                </a:solidFill>
              </a:rPr>
              <a:t>m</a:t>
            </a:r>
            <a:endParaRPr lang="en-US" baseline="-25000" dirty="0">
              <a:solidFill>
                <a:srgbClr val="BAB932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810000" y="3985736"/>
            <a:ext cx="1527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BAB932"/>
                </a:solidFill>
              </a:rPr>
              <a:t>f</a:t>
            </a:r>
            <a:r>
              <a:rPr lang="en-US" baseline="-25000" dirty="0" smtClean="0">
                <a:solidFill>
                  <a:srgbClr val="BAB932"/>
                </a:solidFill>
              </a:rPr>
              <a:t>1</a:t>
            </a:r>
            <a:r>
              <a:rPr lang="en-US" dirty="0" smtClean="0">
                <a:solidFill>
                  <a:srgbClr val="BAB932"/>
                </a:solidFill>
              </a:rPr>
              <a:t>, f</a:t>
            </a:r>
            <a:r>
              <a:rPr lang="en-US" baseline="-25000" dirty="0" smtClean="0">
                <a:solidFill>
                  <a:srgbClr val="BAB932"/>
                </a:solidFill>
              </a:rPr>
              <a:t>2</a:t>
            </a:r>
            <a:r>
              <a:rPr lang="en-US" dirty="0" smtClean="0">
                <a:solidFill>
                  <a:srgbClr val="BAB932"/>
                </a:solidFill>
              </a:rPr>
              <a:t>, f</a:t>
            </a:r>
            <a:r>
              <a:rPr lang="en-US" baseline="-25000" dirty="0" smtClean="0">
                <a:solidFill>
                  <a:srgbClr val="BAB932"/>
                </a:solidFill>
              </a:rPr>
              <a:t>3</a:t>
            </a:r>
            <a:r>
              <a:rPr lang="en-US" dirty="0" smtClean="0">
                <a:solidFill>
                  <a:srgbClr val="BAB932"/>
                </a:solidFill>
              </a:rPr>
              <a:t>, …, f</a:t>
            </a:r>
            <a:r>
              <a:rPr lang="en-US" baseline="-25000" dirty="0" smtClean="0">
                <a:solidFill>
                  <a:srgbClr val="BAB932"/>
                </a:solidFill>
              </a:rPr>
              <a:t>m</a:t>
            </a:r>
            <a:endParaRPr lang="en-US" baseline="-25000" dirty="0">
              <a:solidFill>
                <a:srgbClr val="BAB932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810000" y="4595336"/>
            <a:ext cx="1527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BAB932"/>
                </a:solidFill>
              </a:rPr>
              <a:t>f</a:t>
            </a:r>
            <a:r>
              <a:rPr lang="en-US" baseline="-25000" dirty="0" smtClean="0">
                <a:solidFill>
                  <a:srgbClr val="BAB932"/>
                </a:solidFill>
              </a:rPr>
              <a:t>1</a:t>
            </a:r>
            <a:r>
              <a:rPr lang="en-US" dirty="0" smtClean="0">
                <a:solidFill>
                  <a:srgbClr val="BAB932"/>
                </a:solidFill>
              </a:rPr>
              <a:t>, f</a:t>
            </a:r>
            <a:r>
              <a:rPr lang="en-US" baseline="-25000" dirty="0" smtClean="0">
                <a:solidFill>
                  <a:srgbClr val="BAB932"/>
                </a:solidFill>
              </a:rPr>
              <a:t>2</a:t>
            </a:r>
            <a:r>
              <a:rPr lang="en-US" dirty="0" smtClean="0">
                <a:solidFill>
                  <a:srgbClr val="BAB932"/>
                </a:solidFill>
              </a:rPr>
              <a:t>, f</a:t>
            </a:r>
            <a:r>
              <a:rPr lang="en-US" baseline="-25000" dirty="0" smtClean="0">
                <a:solidFill>
                  <a:srgbClr val="BAB932"/>
                </a:solidFill>
              </a:rPr>
              <a:t>3</a:t>
            </a:r>
            <a:r>
              <a:rPr lang="en-US" dirty="0" smtClean="0">
                <a:solidFill>
                  <a:srgbClr val="BAB932"/>
                </a:solidFill>
              </a:rPr>
              <a:t>, …, f</a:t>
            </a:r>
            <a:r>
              <a:rPr lang="en-US" baseline="-25000" dirty="0" smtClean="0">
                <a:solidFill>
                  <a:srgbClr val="BAB932"/>
                </a:solidFill>
              </a:rPr>
              <a:t>m</a:t>
            </a:r>
            <a:endParaRPr lang="en-US" baseline="-25000" dirty="0">
              <a:solidFill>
                <a:srgbClr val="BAB932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813431" y="5193268"/>
            <a:ext cx="1527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BAB932"/>
                </a:solidFill>
              </a:rPr>
              <a:t>f</a:t>
            </a:r>
            <a:r>
              <a:rPr lang="en-US" baseline="-25000" dirty="0" smtClean="0">
                <a:solidFill>
                  <a:srgbClr val="BAB932"/>
                </a:solidFill>
              </a:rPr>
              <a:t>1</a:t>
            </a:r>
            <a:r>
              <a:rPr lang="en-US" dirty="0" smtClean="0">
                <a:solidFill>
                  <a:srgbClr val="BAB932"/>
                </a:solidFill>
              </a:rPr>
              <a:t>, f</a:t>
            </a:r>
            <a:r>
              <a:rPr lang="en-US" baseline="-25000" dirty="0" smtClean="0">
                <a:solidFill>
                  <a:srgbClr val="BAB932"/>
                </a:solidFill>
              </a:rPr>
              <a:t>2</a:t>
            </a:r>
            <a:r>
              <a:rPr lang="en-US" dirty="0" smtClean="0">
                <a:solidFill>
                  <a:srgbClr val="BAB932"/>
                </a:solidFill>
              </a:rPr>
              <a:t>, f</a:t>
            </a:r>
            <a:r>
              <a:rPr lang="en-US" baseline="-25000" dirty="0" smtClean="0">
                <a:solidFill>
                  <a:srgbClr val="BAB932"/>
                </a:solidFill>
              </a:rPr>
              <a:t>3</a:t>
            </a:r>
            <a:r>
              <a:rPr lang="en-US" dirty="0" smtClean="0">
                <a:solidFill>
                  <a:srgbClr val="BAB932"/>
                </a:solidFill>
              </a:rPr>
              <a:t>, …, f</a:t>
            </a:r>
            <a:r>
              <a:rPr lang="en-US" baseline="-25000" dirty="0" smtClean="0">
                <a:solidFill>
                  <a:srgbClr val="BAB932"/>
                </a:solidFill>
              </a:rPr>
              <a:t>m</a:t>
            </a:r>
            <a:endParaRPr lang="en-US" baseline="-25000" dirty="0">
              <a:solidFill>
                <a:srgbClr val="BAB932"/>
              </a:solidFill>
            </a:endParaRPr>
          </a:p>
        </p:txBody>
      </p:sp>
      <p:sp>
        <p:nvSpPr>
          <p:cNvPr id="26" name="Right Arrow 25"/>
          <p:cNvSpPr/>
          <p:nvPr/>
        </p:nvSpPr>
        <p:spPr bwMode="auto">
          <a:xfrm>
            <a:off x="6477000" y="3810000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140783" y="2438400"/>
            <a:ext cx="11114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features</a:t>
            </a:r>
            <a:endParaRPr lang="en-US" sz="2000" dirty="0"/>
          </a:p>
        </p:txBody>
      </p:sp>
      <p:sp>
        <p:nvSpPr>
          <p:cNvPr id="28" name="TextBox 27"/>
          <p:cNvSpPr txBox="1"/>
          <p:nvPr/>
        </p:nvSpPr>
        <p:spPr>
          <a:xfrm>
            <a:off x="5436183" y="2438400"/>
            <a:ext cx="8122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Label</a:t>
            </a:r>
            <a:endParaRPr lang="en-US" sz="2000" dirty="0"/>
          </a:p>
        </p:txBody>
      </p:sp>
      <p:sp>
        <p:nvSpPr>
          <p:cNvPr id="29" name="TextBox 28"/>
          <p:cNvSpPr txBox="1"/>
          <p:nvPr/>
        </p:nvSpPr>
        <p:spPr>
          <a:xfrm>
            <a:off x="5706756" y="2918936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5706756" y="34290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5706756" y="39624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32" name="TextBox 31"/>
          <p:cNvSpPr txBox="1"/>
          <p:nvPr/>
        </p:nvSpPr>
        <p:spPr>
          <a:xfrm>
            <a:off x="5715000" y="46482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5715000" y="52578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6172200" y="4572000"/>
            <a:ext cx="128234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train a </a:t>
            </a:r>
          </a:p>
          <a:p>
            <a:r>
              <a:rPr lang="en-US" sz="2000" dirty="0" smtClean="0"/>
              <a:t>predictive</a:t>
            </a:r>
          </a:p>
          <a:p>
            <a:r>
              <a:rPr lang="en-US" sz="2000" dirty="0" smtClean="0"/>
              <a:t>model</a:t>
            </a:r>
            <a:endParaRPr lang="en-US" sz="2000" dirty="0"/>
          </a:p>
        </p:txBody>
      </p:sp>
      <p:grpSp>
        <p:nvGrpSpPr>
          <p:cNvPr id="3" name="Group 37"/>
          <p:cNvGrpSpPr/>
          <p:nvPr/>
        </p:nvGrpSpPr>
        <p:grpSpPr>
          <a:xfrm>
            <a:off x="7543800" y="3505200"/>
            <a:ext cx="1371600" cy="1371600"/>
            <a:chOff x="7391400" y="3505200"/>
            <a:chExt cx="1371600" cy="1371600"/>
          </a:xfrm>
        </p:grpSpPr>
        <p:sp>
          <p:nvSpPr>
            <p:cNvPr id="36" name="Rounded Rectangle 35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7501860" y="3943290"/>
              <a:ext cx="118494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classifier</a:t>
              </a:r>
              <a:endParaRPr lang="en-US" sz="2000" dirty="0"/>
            </a:p>
          </p:txBody>
        </p:sp>
      </p:grpSp>
    </p:spTree>
    <p:extLst>
      <p:ext uri="{BB962C8B-B14F-4D97-AF65-F5344CB8AC3E}">
        <p14:creationId xmlns:p14="http://schemas.microsoft.com/office/powerpoint/2010/main" val="42882983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Feature based learning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52400" y="1828800"/>
            <a:ext cx="58674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00FF"/>
                </a:solidFill>
              </a:rPr>
              <a:t>Testing or classification phase</a:t>
            </a:r>
            <a:endParaRPr lang="en-US" sz="3200" dirty="0">
              <a:solidFill>
                <a:srgbClr val="0000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4800" y="2438400"/>
            <a:ext cx="12681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Raw data</a:t>
            </a:r>
            <a:endParaRPr lang="en-US" sz="2000" dirty="0"/>
          </a:p>
        </p:txBody>
      </p:sp>
      <p:sp>
        <p:nvSpPr>
          <p:cNvPr id="8" name="Rectangle 7"/>
          <p:cNvSpPr/>
          <p:nvPr/>
        </p:nvSpPr>
        <p:spPr bwMode="auto">
          <a:xfrm>
            <a:off x="838200" y="3124200"/>
            <a:ext cx="609600" cy="381000"/>
          </a:xfrm>
          <a:prstGeom prst="rect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838200" y="3733800"/>
            <a:ext cx="609600" cy="381000"/>
          </a:xfrm>
          <a:prstGeom prst="rect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838200" y="4343400"/>
            <a:ext cx="609600" cy="381000"/>
          </a:xfrm>
          <a:prstGeom prst="rect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838200" y="4953000"/>
            <a:ext cx="609600" cy="381000"/>
          </a:xfrm>
          <a:prstGeom prst="rect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838200" y="5562600"/>
            <a:ext cx="609600" cy="381000"/>
          </a:xfrm>
          <a:prstGeom prst="rect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9" name="Right Arrow 18"/>
          <p:cNvSpPr/>
          <p:nvPr/>
        </p:nvSpPr>
        <p:spPr bwMode="auto">
          <a:xfrm>
            <a:off x="1905000" y="3810000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676400" y="4724400"/>
            <a:ext cx="112422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extract</a:t>
            </a:r>
          </a:p>
          <a:p>
            <a:r>
              <a:rPr lang="en-US" sz="2000" dirty="0" smtClean="0"/>
              <a:t>features</a:t>
            </a:r>
            <a:endParaRPr lang="en-US" sz="2000" dirty="0"/>
          </a:p>
        </p:txBody>
      </p:sp>
      <p:sp>
        <p:nvSpPr>
          <p:cNvPr id="21" name="TextBox 20"/>
          <p:cNvSpPr txBox="1"/>
          <p:nvPr/>
        </p:nvSpPr>
        <p:spPr>
          <a:xfrm>
            <a:off x="3031404" y="3071336"/>
            <a:ext cx="1527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f</a:t>
            </a:r>
            <a:r>
              <a:rPr lang="en-US" baseline="-25000" dirty="0" smtClean="0">
                <a:solidFill>
                  <a:srgbClr val="FF0000"/>
                </a:solidFill>
              </a:rPr>
              <a:t>1</a:t>
            </a:r>
            <a:r>
              <a:rPr lang="en-US" dirty="0" smtClean="0">
                <a:solidFill>
                  <a:srgbClr val="FF0000"/>
                </a:solidFill>
              </a:rPr>
              <a:t>, f</a:t>
            </a:r>
            <a:r>
              <a:rPr lang="en-US" baseline="-25000" dirty="0" smtClean="0">
                <a:solidFill>
                  <a:srgbClr val="FF0000"/>
                </a:solidFill>
              </a:rPr>
              <a:t>2</a:t>
            </a:r>
            <a:r>
              <a:rPr lang="en-US" dirty="0" smtClean="0">
                <a:solidFill>
                  <a:srgbClr val="FF0000"/>
                </a:solidFill>
              </a:rPr>
              <a:t>, f</a:t>
            </a:r>
            <a:r>
              <a:rPr lang="en-US" baseline="-25000" dirty="0" smtClean="0">
                <a:solidFill>
                  <a:srgbClr val="FF0000"/>
                </a:solidFill>
              </a:rPr>
              <a:t>3</a:t>
            </a:r>
            <a:r>
              <a:rPr lang="en-US" dirty="0" smtClean="0">
                <a:solidFill>
                  <a:srgbClr val="FF0000"/>
                </a:solidFill>
              </a:rPr>
              <a:t>, …, f</a:t>
            </a:r>
            <a:r>
              <a:rPr lang="en-US" baseline="-25000" dirty="0" smtClean="0">
                <a:solidFill>
                  <a:srgbClr val="FF0000"/>
                </a:solidFill>
              </a:rPr>
              <a:t>m</a:t>
            </a:r>
            <a:endParaRPr lang="en-US" baseline="-25000" dirty="0">
              <a:solidFill>
                <a:srgbClr val="FF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031404" y="3604736"/>
            <a:ext cx="1527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f</a:t>
            </a:r>
            <a:r>
              <a:rPr lang="en-US" baseline="-25000" dirty="0" smtClean="0">
                <a:solidFill>
                  <a:srgbClr val="FF0000"/>
                </a:solidFill>
              </a:rPr>
              <a:t>1</a:t>
            </a:r>
            <a:r>
              <a:rPr lang="en-US" dirty="0" smtClean="0">
                <a:solidFill>
                  <a:srgbClr val="FF0000"/>
                </a:solidFill>
              </a:rPr>
              <a:t>, f</a:t>
            </a:r>
            <a:r>
              <a:rPr lang="en-US" baseline="-25000" dirty="0" smtClean="0">
                <a:solidFill>
                  <a:srgbClr val="FF0000"/>
                </a:solidFill>
              </a:rPr>
              <a:t>2</a:t>
            </a:r>
            <a:r>
              <a:rPr lang="en-US" dirty="0" smtClean="0">
                <a:solidFill>
                  <a:srgbClr val="FF0000"/>
                </a:solidFill>
              </a:rPr>
              <a:t>, f</a:t>
            </a:r>
            <a:r>
              <a:rPr lang="en-US" baseline="-25000" dirty="0" smtClean="0">
                <a:solidFill>
                  <a:srgbClr val="FF0000"/>
                </a:solidFill>
              </a:rPr>
              <a:t>3</a:t>
            </a:r>
            <a:r>
              <a:rPr lang="en-US" dirty="0" smtClean="0">
                <a:solidFill>
                  <a:srgbClr val="FF0000"/>
                </a:solidFill>
              </a:rPr>
              <a:t>, …, f</a:t>
            </a:r>
            <a:r>
              <a:rPr lang="en-US" baseline="-25000" dirty="0" smtClean="0">
                <a:solidFill>
                  <a:srgbClr val="FF0000"/>
                </a:solidFill>
              </a:rPr>
              <a:t>m</a:t>
            </a:r>
            <a:endParaRPr lang="en-US" baseline="-25000" dirty="0">
              <a:solidFill>
                <a:srgbClr val="FF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031404" y="4138136"/>
            <a:ext cx="1527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f</a:t>
            </a:r>
            <a:r>
              <a:rPr lang="en-US" baseline="-25000" dirty="0" smtClean="0">
                <a:solidFill>
                  <a:srgbClr val="FF0000"/>
                </a:solidFill>
              </a:rPr>
              <a:t>1</a:t>
            </a:r>
            <a:r>
              <a:rPr lang="en-US" dirty="0" smtClean="0">
                <a:solidFill>
                  <a:srgbClr val="FF0000"/>
                </a:solidFill>
              </a:rPr>
              <a:t>, f</a:t>
            </a:r>
            <a:r>
              <a:rPr lang="en-US" baseline="-25000" dirty="0" smtClean="0">
                <a:solidFill>
                  <a:srgbClr val="FF0000"/>
                </a:solidFill>
              </a:rPr>
              <a:t>2</a:t>
            </a:r>
            <a:r>
              <a:rPr lang="en-US" dirty="0" smtClean="0">
                <a:solidFill>
                  <a:srgbClr val="FF0000"/>
                </a:solidFill>
              </a:rPr>
              <a:t>, f</a:t>
            </a:r>
            <a:r>
              <a:rPr lang="en-US" baseline="-25000" dirty="0" smtClean="0">
                <a:solidFill>
                  <a:srgbClr val="FF0000"/>
                </a:solidFill>
              </a:rPr>
              <a:t>3</a:t>
            </a:r>
            <a:r>
              <a:rPr lang="en-US" dirty="0" smtClean="0">
                <a:solidFill>
                  <a:srgbClr val="FF0000"/>
                </a:solidFill>
              </a:rPr>
              <a:t>, …, f</a:t>
            </a:r>
            <a:r>
              <a:rPr lang="en-US" baseline="-25000" dirty="0" smtClean="0">
                <a:solidFill>
                  <a:srgbClr val="FF0000"/>
                </a:solidFill>
              </a:rPr>
              <a:t>m</a:t>
            </a:r>
            <a:endParaRPr lang="en-US" baseline="-25000" dirty="0">
              <a:solidFill>
                <a:srgbClr val="FF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031404" y="4747736"/>
            <a:ext cx="1527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f</a:t>
            </a:r>
            <a:r>
              <a:rPr lang="en-US" baseline="-25000" dirty="0" smtClean="0">
                <a:solidFill>
                  <a:srgbClr val="FF0000"/>
                </a:solidFill>
              </a:rPr>
              <a:t>1</a:t>
            </a:r>
            <a:r>
              <a:rPr lang="en-US" dirty="0" smtClean="0">
                <a:solidFill>
                  <a:srgbClr val="FF0000"/>
                </a:solidFill>
              </a:rPr>
              <a:t>, f</a:t>
            </a:r>
            <a:r>
              <a:rPr lang="en-US" baseline="-25000" dirty="0" smtClean="0">
                <a:solidFill>
                  <a:srgbClr val="FF0000"/>
                </a:solidFill>
              </a:rPr>
              <a:t>2</a:t>
            </a:r>
            <a:r>
              <a:rPr lang="en-US" dirty="0" smtClean="0">
                <a:solidFill>
                  <a:srgbClr val="FF0000"/>
                </a:solidFill>
              </a:rPr>
              <a:t>, f</a:t>
            </a:r>
            <a:r>
              <a:rPr lang="en-US" baseline="-25000" dirty="0" smtClean="0">
                <a:solidFill>
                  <a:srgbClr val="FF0000"/>
                </a:solidFill>
              </a:rPr>
              <a:t>3</a:t>
            </a:r>
            <a:r>
              <a:rPr lang="en-US" dirty="0" smtClean="0">
                <a:solidFill>
                  <a:srgbClr val="FF0000"/>
                </a:solidFill>
              </a:rPr>
              <a:t>, …, f</a:t>
            </a:r>
            <a:r>
              <a:rPr lang="en-US" baseline="-25000" dirty="0" smtClean="0">
                <a:solidFill>
                  <a:srgbClr val="FF0000"/>
                </a:solidFill>
              </a:rPr>
              <a:t>m</a:t>
            </a:r>
            <a:endParaRPr lang="en-US" baseline="-25000" dirty="0">
              <a:solidFill>
                <a:srgbClr val="FF0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034835" y="5345668"/>
            <a:ext cx="1527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f</a:t>
            </a:r>
            <a:r>
              <a:rPr lang="en-US" baseline="-25000" dirty="0" smtClean="0">
                <a:solidFill>
                  <a:srgbClr val="FF0000"/>
                </a:solidFill>
              </a:rPr>
              <a:t>1</a:t>
            </a:r>
            <a:r>
              <a:rPr lang="en-US" dirty="0" smtClean="0">
                <a:solidFill>
                  <a:srgbClr val="FF0000"/>
                </a:solidFill>
              </a:rPr>
              <a:t>, f</a:t>
            </a:r>
            <a:r>
              <a:rPr lang="en-US" baseline="-25000" dirty="0" smtClean="0">
                <a:solidFill>
                  <a:srgbClr val="FF0000"/>
                </a:solidFill>
              </a:rPr>
              <a:t>2</a:t>
            </a:r>
            <a:r>
              <a:rPr lang="en-US" dirty="0" smtClean="0">
                <a:solidFill>
                  <a:srgbClr val="FF0000"/>
                </a:solidFill>
              </a:rPr>
              <a:t>, f</a:t>
            </a:r>
            <a:r>
              <a:rPr lang="en-US" baseline="-25000" dirty="0" smtClean="0">
                <a:solidFill>
                  <a:srgbClr val="FF0000"/>
                </a:solidFill>
              </a:rPr>
              <a:t>3</a:t>
            </a:r>
            <a:r>
              <a:rPr lang="en-US" dirty="0" smtClean="0">
                <a:solidFill>
                  <a:srgbClr val="FF0000"/>
                </a:solidFill>
              </a:rPr>
              <a:t>, …, f</a:t>
            </a:r>
            <a:r>
              <a:rPr lang="en-US" baseline="-25000" dirty="0" smtClean="0">
                <a:solidFill>
                  <a:srgbClr val="FF0000"/>
                </a:solidFill>
              </a:rPr>
              <a:t>m</a:t>
            </a:r>
            <a:endParaRPr lang="en-US" baseline="-25000" dirty="0">
              <a:solidFill>
                <a:srgbClr val="FF0000"/>
              </a:solidFill>
            </a:endParaRPr>
          </a:p>
        </p:txBody>
      </p:sp>
      <p:sp>
        <p:nvSpPr>
          <p:cNvPr id="26" name="Right Arrow 25"/>
          <p:cNvSpPr/>
          <p:nvPr/>
        </p:nvSpPr>
        <p:spPr bwMode="auto">
          <a:xfrm>
            <a:off x="4936404" y="3810000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362187" y="2590800"/>
            <a:ext cx="11114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features</a:t>
            </a:r>
            <a:endParaRPr lang="en-US" sz="2000" dirty="0"/>
          </a:p>
        </p:txBody>
      </p:sp>
      <p:sp>
        <p:nvSpPr>
          <p:cNvPr id="34" name="TextBox 33"/>
          <p:cNvSpPr txBox="1"/>
          <p:nvPr/>
        </p:nvSpPr>
        <p:spPr>
          <a:xfrm>
            <a:off x="4784004" y="4953000"/>
            <a:ext cx="115435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predict</a:t>
            </a:r>
          </a:p>
          <a:p>
            <a:r>
              <a:rPr lang="en-US" sz="2000" dirty="0" smtClean="0"/>
              <a:t>the label</a:t>
            </a:r>
          </a:p>
        </p:txBody>
      </p:sp>
      <p:grpSp>
        <p:nvGrpSpPr>
          <p:cNvPr id="3" name="Group 37"/>
          <p:cNvGrpSpPr/>
          <p:nvPr/>
        </p:nvGrpSpPr>
        <p:grpSpPr>
          <a:xfrm>
            <a:off x="5774604" y="3581400"/>
            <a:ext cx="1371600" cy="1371600"/>
            <a:chOff x="7391400" y="3505200"/>
            <a:chExt cx="1371600" cy="1371600"/>
          </a:xfrm>
        </p:grpSpPr>
        <p:sp>
          <p:nvSpPr>
            <p:cNvPr id="36" name="Rounded Rectangle 35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7501860" y="3943290"/>
              <a:ext cx="118494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classifier</a:t>
              </a:r>
              <a:endParaRPr lang="en-US" sz="2000" dirty="0"/>
            </a:p>
          </p:txBody>
        </p:sp>
      </p:grpSp>
      <p:sp>
        <p:nvSpPr>
          <p:cNvPr id="35" name="TextBox 34"/>
          <p:cNvSpPr txBox="1"/>
          <p:nvPr/>
        </p:nvSpPr>
        <p:spPr>
          <a:xfrm>
            <a:off x="7984404" y="2514600"/>
            <a:ext cx="8547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labels</a:t>
            </a:r>
            <a:endParaRPr lang="en-US" sz="2000" dirty="0"/>
          </a:p>
        </p:txBody>
      </p:sp>
      <p:sp>
        <p:nvSpPr>
          <p:cNvPr id="43" name="TextBox 42"/>
          <p:cNvSpPr txBox="1"/>
          <p:nvPr/>
        </p:nvSpPr>
        <p:spPr>
          <a:xfrm>
            <a:off x="8213004" y="2995136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8213004" y="35052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45" name="TextBox 44"/>
          <p:cNvSpPr txBox="1"/>
          <p:nvPr/>
        </p:nvSpPr>
        <p:spPr>
          <a:xfrm>
            <a:off x="8213004" y="40386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46" name="TextBox 45"/>
          <p:cNvSpPr txBox="1"/>
          <p:nvPr/>
        </p:nvSpPr>
        <p:spPr>
          <a:xfrm>
            <a:off x="8221248" y="46482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47" name="TextBox 46"/>
          <p:cNvSpPr txBox="1"/>
          <p:nvPr/>
        </p:nvSpPr>
        <p:spPr>
          <a:xfrm>
            <a:off x="8221248" y="52578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48" name="Right Arrow 47"/>
          <p:cNvSpPr/>
          <p:nvPr/>
        </p:nvSpPr>
        <p:spPr bwMode="auto">
          <a:xfrm>
            <a:off x="7374804" y="3810000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92707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Feature examples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04800" y="1729619"/>
            <a:ext cx="12681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Raw data</a:t>
            </a:r>
            <a:endParaRPr lang="en-US" sz="2000" dirty="0"/>
          </a:p>
        </p:txBody>
      </p:sp>
      <p:grpSp>
        <p:nvGrpSpPr>
          <p:cNvPr id="13" name="Group 12"/>
          <p:cNvGrpSpPr/>
          <p:nvPr/>
        </p:nvGrpSpPr>
        <p:grpSpPr>
          <a:xfrm>
            <a:off x="612648" y="2370667"/>
            <a:ext cx="960348" cy="1100666"/>
            <a:chOff x="612648" y="2370667"/>
            <a:chExt cx="960348" cy="1100666"/>
          </a:xfrm>
        </p:grpSpPr>
        <p:sp>
          <p:nvSpPr>
            <p:cNvPr id="5" name="Rectangle 4"/>
            <p:cNvSpPr/>
            <p:nvPr/>
          </p:nvSpPr>
          <p:spPr>
            <a:xfrm>
              <a:off x="612648" y="2370667"/>
              <a:ext cx="960348" cy="1100666"/>
            </a:xfrm>
            <a:prstGeom prst="rect">
              <a:avLst/>
            </a:prstGeom>
            <a:noFill/>
            <a:ln>
              <a:solidFill>
                <a:schemeClr val="tx1">
                  <a:lumMod val="95000"/>
                  <a:lumOff val="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" name="Straight Connector 6"/>
            <p:cNvCxnSpPr/>
            <p:nvPr/>
          </p:nvCxnSpPr>
          <p:spPr>
            <a:xfrm>
              <a:off x="798286" y="257628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805546" y="27407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812806" y="28931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805546" y="301896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812806" y="31834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820066" y="33358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13"/>
          <p:cNvGrpSpPr/>
          <p:nvPr/>
        </p:nvGrpSpPr>
        <p:grpSpPr>
          <a:xfrm>
            <a:off x="612648" y="3822932"/>
            <a:ext cx="960348" cy="1100666"/>
            <a:chOff x="612648" y="2370667"/>
            <a:chExt cx="960348" cy="1100666"/>
          </a:xfrm>
        </p:grpSpPr>
        <p:sp>
          <p:nvSpPr>
            <p:cNvPr id="15" name="Rectangle 14"/>
            <p:cNvSpPr/>
            <p:nvPr/>
          </p:nvSpPr>
          <p:spPr>
            <a:xfrm>
              <a:off x="612648" y="2370667"/>
              <a:ext cx="960348" cy="1100666"/>
            </a:xfrm>
            <a:prstGeom prst="rect">
              <a:avLst/>
            </a:prstGeom>
            <a:noFill/>
            <a:ln>
              <a:solidFill>
                <a:schemeClr val="tx1">
                  <a:lumMod val="95000"/>
                  <a:lumOff val="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6" name="Straight Connector 15"/>
            <p:cNvCxnSpPr/>
            <p:nvPr/>
          </p:nvCxnSpPr>
          <p:spPr>
            <a:xfrm>
              <a:off x="798286" y="257628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805546" y="27407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812806" y="28931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805546" y="301896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>
              <a:off x="812806" y="31834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820066" y="33358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/>
          <p:cNvGrpSpPr/>
          <p:nvPr/>
        </p:nvGrpSpPr>
        <p:grpSpPr>
          <a:xfrm>
            <a:off x="616880" y="5280781"/>
            <a:ext cx="960348" cy="1100666"/>
            <a:chOff x="612648" y="2370667"/>
            <a:chExt cx="960348" cy="1100666"/>
          </a:xfrm>
        </p:grpSpPr>
        <p:sp>
          <p:nvSpPr>
            <p:cNvPr id="23" name="Rectangle 22"/>
            <p:cNvSpPr/>
            <p:nvPr/>
          </p:nvSpPr>
          <p:spPr>
            <a:xfrm>
              <a:off x="612648" y="2370667"/>
              <a:ext cx="960348" cy="1100666"/>
            </a:xfrm>
            <a:prstGeom prst="rect">
              <a:avLst/>
            </a:prstGeom>
            <a:noFill/>
            <a:ln>
              <a:solidFill>
                <a:schemeClr val="tx1">
                  <a:lumMod val="95000"/>
                  <a:lumOff val="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4" name="Straight Connector 23"/>
            <p:cNvCxnSpPr/>
            <p:nvPr/>
          </p:nvCxnSpPr>
          <p:spPr>
            <a:xfrm>
              <a:off x="798286" y="257628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805546" y="27407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812806" y="28931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>
              <a:off x="805546" y="301896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>
              <a:off x="812806" y="31834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820066" y="33358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TextBox 29"/>
          <p:cNvSpPr txBox="1"/>
          <p:nvPr/>
        </p:nvSpPr>
        <p:spPr>
          <a:xfrm>
            <a:off x="4257524" y="1729619"/>
            <a:ext cx="26125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Features?</a:t>
            </a:r>
            <a:endParaRPr lang="en-US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20375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Feature examples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04800" y="1729619"/>
            <a:ext cx="12681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Raw data</a:t>
            </a:r>
            <a:endParaRPr lang="en-US" sz="2000" dirty="0"/>
          </a:p>
        </p:txBody>
      </p:sp>
      <p:grpSp>
        <p:nvGrpSpPr>
          <p:cNvPr id="3" name="Group 12"/>
          <p:cNvGrpSpPr/>
          <p:nvPr/>
        </p:nvGrpSpPr>
        <p:grpSpPr>
          <a:xfrm>
            <a:off x="612648" y="2370667"/>
            <a:ext cx="960348" cy="1100666"/>
            <a:chOff x="612648" y="2370667"/>
            <a:chExt cx="960348" cy="1100666"/>
          </a:xfrm>
        </p:grpSpPr>
        <p:sp>
          <p:nvSpPr>
            <p:cNvPr id="5" name="Rectangle 4"/>
            <p:cNvSpPr/>
            <p:nvPr/>
          </p:nvSpPr>
          <p:spPr>
            <a:xfrm>
              <a:off x="612648" y="2370667"/>
              <a:ext cx="960348" cy="1100666"/>
            </a:xfrm>
            <a:prstGeom prst="rect">
              <a:avLst/>
            </a:prstGeom>
            <a:noFill/>
            <a:ln>
              <a:solidFill>
                <a:schemeClr val="tx1">
                  <a:lumMod val="95000"/>
                  <a:lumOff val="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" name="Straight Connector 6"/>
            <p:cNvCxnSpPr/>
            <p:nvPr/>
          </p:nvCxnSpPr>
          <p:spPr>
            <a:xfrm>
              <a:off x="798286" y="257628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805546" y="27407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812806" y="28931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805546" y="301896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812806" y="31834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820066" y="33358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Group 13"/>
          <p:cNvGrpSpPr/>
          <p:nvPr/>
        </p:nvGrpSpPr>
        <p:grpSpPr>
          <a:xfrm>
            <a:off x="612648" y="3822932"/>
            <a:ext cx="960348" cy="1100666"/>
            <a:chOff x="612648" y="2370667"/>
            <a:chExt cx="960348" cy="1100666"/>
          </a:xfrm>
        </p:grpSpPr>
        <p:sp>
          <p:nvSpPr>
            <p:cNvPr id="15" name="Rectangle 14"/>
            <p:cNvSpPr/>
            <p:nvPr/>
          </p:nvSpPr>
          <p:spPr>
            <a:xfrm>
              <a:off x="612648" y="2370667"/>
              <a:ext cx="960348" cy="1100666"/>
            </a:xfrm>
            <a:prstGeom prst="rect">
              <a:avLst/>
            </a:prstGeom>
            <a:noFill/>
            <a:ln>
              <a:solidFill>
                <a:schemeClr val="tx1">
                  <a:lumMod val="95000"/>
                  <a:lumOff val="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6" name="Straight Connector 15"/>
            <p:cNvCxnSpPr/>
            <p:nvPr/>
          </p:nvCxnSpPr>
          <p:spPr>
            <a:xfrm>
              <a:off x="798286" y="257628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805546" y="27407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812806" y="28931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805546" y="301896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>
              <a:off x="812806" y="31834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820066" y="33358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 21"/>
          <p:cNvGrpSpPr/>
          <p:nvPr/>
        </p:nvGrpSpPr>
        <p:grpSpPr>
          <a:xfrm>
            <a:off x="616880" y="5280781"/>
            <a:ext cx="960348" cy="1100666"/>
            <a:chOff x="612648" y="2370667"/>
            <a:chExt cx="960348" cy="1100666"/>
          </a:xfrm>
        </p:grpSpPr>
        <p:sp>
          <p:nvSpPr>
            <p:cNvPr id="23" name="Rectangle 22"/>
            <p:cNvSpPr/>
            <p:nvPr/>
          </p:nvSpPr>
          <p:spPr>
            <a:xfrm>
              <a:off x="612648" y="2370667"/>
              <a:ext cx="960348" cy="1100666"/>
            </a:xfrm>
            <a:prstGeom prst="rect">
              <a:avLst/>
            </a:prstGeom>
            <a:noFill/>
            <a:ln>
              <a:solidFill>
                <a:schemeClr val="tx1">
                  <a:lumMod val="95000"/>
                  <a:lumOff val="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4" name="Straight Connector 23"/>
            <p:cNvCxnSpPr/>
            <p:nvPr/>
          </p:nvCxnSpPr>
          <p:spPr>
            <a:xfrm>
              <a:off x="798286" y="257628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805546" y="27407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812806" y="28931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>
              <a:off x="805546" y="301896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>
              <a:off x="812806" y="31834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820066" y="33358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TextBox 29"/>
          <p:cNvSpPr txBox="1"/>
          <p:nvPr/>
        </p:nvSpPr>
        <p:spPr>
          <a:xfrm>
            <a:off x="4257524" y="1729619"/>
            <a:ext cx="26125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Features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42" name="Text Box 14"/>
          <p:cNvSpPr txBox="1">
            <a:spLocks noChangeArrowheads="1"/>
          </p:cNvSpPr>
          <p:nvPr/>
        </p:nvSpPr>
        <p:spPr bwMode="auto">
          <a:xfrm>
            <a:off x="4449845" y="3832985"/>
            <a:ext cx="3581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dirty="0" smtClean="0">
                <a:latin typeface="Verdana" pitchFamily="34" charset="0"/>
              </a:rPr>
              <a:t>(1, </a:t>
            </a:r>
            <a:r>
              <a:rPr lang="en-US" dirty="0">
                <a:latin typeface="Verdana" pitchFamily="34" charset="0"/>
              </a:rPr>
              <a:t>1, 1, 0, 0, 1, 0, 0, …)</a:t>
            </a:r>
          </a:p>
        </p:txBody>
      </p:sp>
      <p:sp>
        <p:nvSpPr>
          <p:cNvPr id="43" name="Text Box 16"/>
          <p:cNvSpPr txBox="1">
            <a:spLocks noChangeArrowheads="1"/>
          </p:cNvSpPr>
          <p:nvPr/>
        </p:nvSpPr>
        <p:spPr bwMode="auto">
          <a:xfrm rot="17992015">
            <a:off x="3680702" y="4754528"/>
            <a:ext cx="1752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/>
              <a:t>clinton</a:t>
            </a:r>
          </a:p>
        </p:txBody>
      </p:sp>
      <p:sp>
        <p:nvSpPr>
          <p:cNvPr id="44" name="Text Box 17"/>
          <p:cNvSpPr txBox="1">
            <a:spLocks noChangeArrowheads="1"/>
          </p:cNvSpPr>
          <p:nvPr/>
        </p:nvSpPr>
        <p:spPr bwMode="auto">
          <a:xfrm rot="17992015">
            <a:off x="3985502" y="4754528"/>
            <a:ext cx="1752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/>
              <a:t>said</a:t>
            </a:r>
          </a:p>
        </p:txBody>
      </p:sp>
      <p:sp>
        <p:nvSpPr>
          <p:cNvPr id="45" name="Text Box 18"/>
          <p:cNvSpPr txBox="1">
            <a:spLocks noChangeArrowheads="1"/>
          </p:cNvSpPr>
          <p:nvPr/>
        </p:nvSpPr>
        <p:spPr bwMode="auto">
          <a:xfrm rot="17992015">
            <a:off x="4366502" y="4754528"/>
            <a:ext cx="1752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dirty="0" err="1" smtClean="0"/>
              <a:t>california</a:t>
            </a:r>
            <a:endParaRPr lang="en-US" dirty="0"/>
          </a:p>
        </p:txBody>
      </p:sp>
      <p:sp>
        <p:nvSpPr>
          <p:cNvPr id="46" name="Text Box 19"/>
          <p:cNvSpPr txBox="1">
            <a:spLocks noChangeArrowheads="1"/>
          </p:cNvSpPr>
          <p:nvPr/>
        </p:nvSpPr>
        <p:spPr bwMode="auto">
          <a:xfrm rot="17992015">
            <a:off x="4671302" y="4754528"/>
            <a:ext cx="1752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/>
              <a:t>across</a:t>
            </a:r>
          </a:p>
        </p:txBody>
      </p:sp>
      <p:sp>
        <p:nvSpPr>
          <p:cNvPr id="47" name="Text Box 20"/>
          <p:cNvSpPr txBox="1">
            <a:spLocks noChangeArrowheads="1"/>
          </p:cNvSpPr>
          <p:nvPr/>
        </p:nvSpPr>
        <p:spPr bwMode="auto">
          <a:xfrm rot="17992015">
            <a:off x="4976102" y="4754528"/>
            <a:ext cx="1752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/>
              <a:t>tv</a:t>
            </a:r>
          </a:p>
        </p:txBody>
      </p:sp>
      <p:sp>
        <p:nvSpPr>
          <p:cNvPr id="48" name="Text Box 21"/>
          <p:cNvSpPr txBox="1">
            <a:spLocks noChangeArrowheads="1"/>
          </p:cNvSpPr>
          <p:nvPr/>
        </p:nvSpPr>
        <p:spPr bwMode="auto">
          <a:xfrm rot="17992015">
            <a:off x="5280902" y="4754528"/>
            <a:ext cx="1752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/>
              <a:t>wrong</a:t>
            </a:r>
          </a:p>
        </p:txBody>
      </p:sp>
      <p:sp>
        <p:nvSpPr>
          <p:cNvPr id="49" name="Text Box 22"/>
          <p:cNvSpPr txBox="1">
            <a:spLocks noChangeArrowheads="1"/>
          </p:cNvSpPr>
          <p:nvPr/>
        </p:nvSpPr>
        <p:spPr bwMode="auto">
          <a:xfrm rot="17992015">
            <a:off x="5661902" y="4754528"/>
            <a:ext cx="1752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/>
              <a:t>capital</a:t>
            </a:r>
          </a:p>
        </p:txBody>
      </p:sp>
      <p:sp>
        <p:nvSpPr>
          <p:cNvPr id="50" name="Text Box 23"/>
          <p:cNvSpPr txBox="1">
            <a:spLocks noChangeArrowheads="1"/>
          </p:cNvSpPr>
          <p:nvPr/>
        </p:nvSpPr>
        <p:spPr bwMode="auto">
          <a:xfrm rot="17992015">
            <a:off x="3390189" y="4754529"/>
            <a:ext cx="1752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/>
              <a:t>banana</a:t>
            </a:r>
          </a:p>
        </p:txBody>
      </p:sp>
      <p:sp>
        <p:nvSpPr>
          <p:cNvPr id="51" name="Text Box 24"/>
          <p:cNvSpPr txBox="1">
            <a:spLocks noChangeArrowheads="1"/>
          </p:cNvSpPr>
          <p:nvPr/>
        </p:nvSpPr>
        <p:spPr bwMode="auto">
          <a:xfrm>
            <a:off x="4283947" y="2279613"/>
            <a:ext cx="3200400" cy="9255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FF6600"/>
                </a:solidFill>
              </a:rPr>
              <a:t>Clinton said banana repeatedly last week on </a:t>
            </a:r>
            <a:r>
              <a:rPr lang="en-US" dirty="0" err="1">
                <a:solidFill>
                  <a:srgbClr val="FF6600"/>
                </a:solidFill>
              </a:rPr>
              <a:t>tv</a:t>
            </a:r>
            <a:r>
              <a:rPr lang="en-US" dirty="0">
                <a:solidFill>
                  <a:srgbClr val="FF6600"/>
                </a:solidFill>
              </a:rPr>
              <a:t>, “banana, banana, banana”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357410" y="5500083"/>
            <a:ext cx="46141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Occurrence of words</a:t>
            </a:r>
            <a:endParaRPr lang="en-US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79194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Feature examples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04800" y="1729619"/>
            <a:ext cx="12681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Raw data</a:t>
            </a:r>
            <a:endParaRPr lang="en-US" sz="2000" dirty="0"/>
          </a:p>
        </p:txBody>
      </p:sp>
      <p:grpSp>
        <p:nvGrpSpPr>
          <p:cNvPr id="3" name="Group 12"/>
          <p:cNvGrpSpPr/>
          <p:nvPr/>
        </p:nvGrpSpPr>
        <p:grpSpPr>
          <a:xfrm>
            <a:off x="612648" y="2370667"/>
            <a:ext cx="960348" cy="1100666"/>
            <a:chOff x="612648" y="2370667"/>
            <a:chExt cx="960348" cy="1100666"/>
          </a:xfrm>
        </p:grpSpPr>
        <p:sp>
          <p:nvSpPr>
            <p:cNvPr id="5" name="Rectangle 4"/>
            <p:cNvSpPr/>
            <p:nvPr/>
          </p:nvSpPr>
          <p:spPr>
            <a:xfrm>
              <a:off x="612648" y="2370667"/>
              <a:ext cx="960348" cy="1100666"/>
            </a:xfrm>
            <a:prstGeom prst="rect">
              <a:avLst/>
            </a:prstGeom>
            <a:noFill/>
            <a:ln>
              <a:solidFill>
                <a:schemeClr val="tx1">
                  <a:lumMod val="95000"/>
                  <a:lumOff val="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" name="Straight Connector 6"/>
            <p:cNvCxnSpPr/>
            <p:nvPr/>
          </p:nvCxnSpPr>
          <p:spPr>
            <a:xfrm>
              <a:off x="798286" y="257628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805546" y="27407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812806" y="28931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805546" y="301896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812806" y="31834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820066" y="33358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Group 13"/>
          <p:cNvGrpSpPr/>
          <p:nvPr/>
        </p:nvGrpSpPr>
        <p:grpSpPr>
          <a:xfrm>
            <a:off x="612648" y="3822932"/>
            <a:ext cx="960348" cy="1100666"/>
            <a:chOff x="612648" y="2370667"/>
            <a:chExt cx="960348" cy="1100666"/>
          </a:xfrm>
        </p:grpSpPr>
        <p:sp>
          <p:nvSpPr>
            <p:cNvPr id="15" name="Rectangle 14"/>
            <p:cNvSpPr/>
            <p:nvPr/>
          </p:nvSpPr>
          <p:spPr>
            <a:xfrm>
              <a:off x="612648" y="2370667"/>
              <a:ext cx="960348" cy="1100666"/>
            </a:xfrm>
            <a:prstGeom prst="rect">
              <a:avLst/>
            </a:prstGeom>
            <a:noFill/>
            <a:ln>
              <a:solidFill>
                <a:schemeClr val="tx1">
                  <a:lumMod val="95000"/>
                  <a:lumOff val="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6" name="Straight Connector 15"/>
            <p:cNvCxnSpPr/>
            <p:nvPr/>
          </p:nvCxnSpPr>
          <p:spPr>
            <a:xfrm>
              <a:off x="798286" y="257628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805546" y="27407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812806" y="28931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805546" y="301896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>
              <a:off x="812806" y="31834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820066" y="33358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 21"/>
          <p:cNvGrpSpPr/>
          <p:nvPr/>
        </p:nvGrpSpPr>
        <p:grpSpPr>
          <a:xfrm>
            <a:off x="616880" y="5280781"/>
            <a:ext cx="960348" cy="1100666"/>
            <a:chOff x="612648" y="2370667"/>
            <a:chExt cx="960348" cy="1100666"/>
          </a:xfrm>
        </p:grpSpPr>
        <p:sp>
          <p:nvSpPr>
            <p:cNvPr id="23" name="Rectangle 22"/>
            <p:cNvSpPr/>
            <p:nvPr/>
          </p:nvSpPr>
          <p:spPr>
            <a:xfrm>
              <a:off x="612648" y="2370667"/>
              <a:ext cx="960348" cy="1100666"/>
            </a:xfrm>
            <a:prstGeom prst="rect">
              <a:avLst/>
            </a:prstGeom>
            <a:noFill/>
            <a:ln>
              <a:solidFill>
                <a:schemeClr val="tx1">
                  <a:lumMod val="95000"/>
                  <a:lumOff val="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4" name="Straight Connector 23"/>
            <p:cNvCxnSpPr/>
            <p:nvPr/>
          </p:nvCxnSpPr>
          <p:spPr>
            <a:xfrm>
              <a:off x="798286" y="257628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805546" y="27407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812806" y="28931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>
              <a:off x="805546" y="301896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>
              <a:off x="812806" y="31834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820066" y="33358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TextBox 29"/>
          <p:cNvSpPr txBox="1"/>
          <p:nvPr/>
        </p:nvSpPr>
        <p:spPr>
          <a:xfrm>
            <a:off x="4257524" y="1729619"/>
            <a:ext cx="26125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Features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42" name="Text Box 14"/>
          <p:cNvSpPr txBox="1">
            <a:spLocks noChangeArrowheads="1"/>
          </p:cNvSpPr>
          <p:nvPr/>
        </p:nvSpPr>
        <p:spPr bwMode="auto">
          <a:xfrm>
            <a:off x="4449845" y="3832985"/>
            <a:ext cx="3581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dirty="0">
                <a:latin typeface="Verdana" pitchFamily="34" charset="0"/>
              </a:rPr>
              <a:t>(</a:t>
            </a:r>
            <a:r>
              <a:rPr lang="en-US" dirty="0">
                <a:solidFill>
                  <a:srgbClr val="FF0000"/>
                </a:solidFill>
                <a:latin typeface="Verdana" pitchFamily="34" charset="0"/>
              </a:rPr>
              <a:t>4</a:t>
            </a:r>
            <a:r>
              <a:rPr lang="en-US" dirty="0">
                <a:latin typeface="Verdana" pitchFamily="34" charset="0"/>
              </a:rPr>
              <a:t>, 1, 1, 0, 0, 1, 0, 0, …)</a:t>
            </a:r>
          </a:p>
        </p:txBody>
      </p:sp>
      <p:sp>
        <p:nvSpPr>
          <p:cNvPr id="43" name="Text Box 16"/>
          <p:cNvSpPr txBox="1">
            <a:spLocks noChangeArrowheads="1"/>
          </p:cNvSpPr>
          <p:nvPr/>
        </p:nvSpPr>
        <p:spPr bwMode="auto">
          <a:xfrm rot="17992015">
            <a:off x="3680702" y="4754528"/>
            <a:ext cx="1752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/>
              <a:t>clinton</a:t>
            </a:r>
          </a:p>
        </p:txBody>
      </p:sp>
      <p:sp>
        <p:nvSpPr>
          <p:cNvPr id="44" name="Text Box 17"/>
          <p:cNvSpPr txBox="1">
            <a:spLocks noChangeArrowheads="1"/>
          </p:cNvSpPr>
          <p:nvPr/>
        </p:nvSpPr>
        <p:spPr bwMode="auto">
          <a:xfrm rot="17992015">
            <a:off x="3985502" y="4754528"/>
            <a:ext cx="1752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/>
              <a:t>said</a:t>
            </a:r>
          </a:p>
        </p:txBody>
      </p:sp>
      <p:sp>
        <p:nvSpPr>
          <p:cNvPr id="45" name="Text Box 18"/>
          <p:cNvSpPr txBox="1">
            <a:spLocks noChangeArrowheads="1"/>
          </p:cNvSpPr>
          <p:nvPr/>
        </p:nvSpPr>
        <p:spPr bwMode="auto">
          <a:xfrm rot="17992015">
            <a:off x="4366502" y="4754528"/>
            <a:ext cx="1752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dirty="0" err="1" smtClean="0"/>
              <a:t>california</a:t>
            </a:r>
            <a:endParaRPr lang="en-US" dirty="0"/>
          </a:p>
        </p:txBody>
      </p:sp>
      <p:sp>
        <p:nvSpPr>
          <p:cNvPr id="46" name="Text Box 19"/>
          <p:cNvSpPr txBox="1">
            <a:spLocks noChangeArrowheads="1"/>
          </p:cNvSpPr>
          <p:nvPr/>
        </p:nvSpPr>
        <p:spPr bwMode="auto">
          <a:xfrm rot="17992015">
            <a:off x="4671302" y="4754528"/>
            <a:ext cx="1752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/>
              <a:t>across</a:t>
            </a:r>
          </a:p>
        </p:txBody>
      </p:sp>
      <p:sp>
        <p:nvSpPr>
          <p:cNvPr id="47" name="Text Box 20"/>
          <p:cNvSpPr txBox="1">
            <a:spLocks noChangeArrowheads="1"/>
          </p:cNvSpPr>
          <p:nvPr/>
        </p:nvSpPr>
        <p:spPr bwMode="auto">
          <a:xfrm rot="17992015">
            <a:off x="4976102" y="4754528"/>
            <a:ext cx="1752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/>
              <a:t>tv</a:t>
            </a:r>
          </a:p>
        </p:txBody>
      </p:sp>
      <p:sp>
        <p:nvSpPr>
          <p:cNvPr id="48" name="Text Box 21"/>
          <p:cNvSpPr txBox="1">
            <a:spLocks noChangeArrowheads="1"/>
          </p:cNvSpPr>
          <p:nvPr/>
        </p:nvSpPr>
        <p:spPr bwMode="auto">
          <a:xfrm rot="17992015">
            <a:off x="5280902" y="4754528"/>
            <a:ext cx="1752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/>
              <a:t>wrong</a:t>
            </a:r>
          </a:p>
        </p:txBody>
      </p:sp>
      <p:sp>
        <p:nvSpPr>
          <p:cNvPr id="49" name="Text Box 22"/>
          <p:cNvSpPr txBox="1">
            <a:spLocks noChangeArrowheads="1"/>
          </p:cNvSpPr>
          <p:nvPr/>
        </p:nvSpPr>
        <p:spPr bwMode="auto">
          <a:xfrm rot="17992015">
            <a:off x="5661902" y="4754528"/>
            <a:ext cx="1752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/>
              <a:t>capital</a:t>
            </a:r>
          </a:p>
        </p:txBody>
      </p:sp>
      <p:sp>
        <p:nvSpPr>
          <p:cNvPr id="50" name="Text Box 23"/>
          <p:cNvSpPr txBox="1">
            <a:spLocks noChangeArrowheads="1"/>
          </p:cNvSpPr>
          <p:nvPr/>
        </p:nvSpPr>
        <p:spPr bwMode="auto">
          <a:xfrm rot="17992015">
            <a:off x="3390189" y="4754529"/>
            <a:ext cx="1752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/>
              <a:t>banana</a:t>
            </a:r>
          </a:p>
        </p:txBody>
      </p:sp>
      <p:sp>
        <p:nvSpPr>
          <p:cNvPr id="51" name="Text Box 24"/>
          <p:cNvSpPr txBox="1">
            <a:spLocks noChangeArrowheads="1"/>
          </p:cNvSpPr>
          <p:nvPr/>
        </p:nvSpPr>
        <p:spPr bwMode="auto">
          <a:xfrm>
            <a:off x="4283947" y="2279613"/>
            <a:ext cx="3200400" cy="9255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FF6600"/>
                </a:solidFill>
              </a:rPr>
              <a:t>Clinton said banana repeatedly last week on </a:t>
            </a:r>
            <a:r>
              <a:rPr lang="en-US" dirty="0" err="1">
                <a:solidFill>
                  <a:srgbClr val="FF6600"/>
                </a:solidFill>
              </a:rPr>
              <a:t>tv</a:t>
            </a:r>
            <a:r>
              <a:rPr lang="en-US" dirty="0">
                <a:solidFill>
                  <a:srgbClr val="FF6600"/>
                </a:solidFill>
              </a:rPr>
              <a:t>, “banana, banana, banana”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357410" y="5500083"/>
            <a:ext cx="46141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Frequency of word occurrence</a:t>
            </a:r>
            <a:endParaRPr lang="en-US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93721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Feature examples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04800" y="1729619"/>
            <a:ext cx="12681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Raw data</a:t>
            </a:r>
            <a:endParaRPr lang="en-US" sz="2000" dirty="0"/>
          </a:p>
        </p:txBody>
      </p:sp>
      <p:grpSp>
        <p:nvGrpSpPr>
          <p:cNvPr id="3" name="Group 12"/>
          <p:cNvGrpSpPr/>
          <p:nvPr/>
        </p:nvGrpSpPr>
        <p:grpSpPr>
          <a:xfrm>
            <a:off x="612648" y="2370667"/>
            <a:ext cx="960348" cy="1100666"/>
            <a:chOff x="612648" y="2370667"/>
            <a:chExt cx="960348" cy="1100666"/>
          </a:xfrm>
        </p:grpSpPr>
        <p:sp>
          <p:nvSpPr>
            <p:cNvPr id="5" name="Rectangle 4"/>
            <p:cNvSpPr/>
            <p:nvPr/>
          </p:nvSpPr>
          <p:spPr>
            <a:xfrm>
              <a:off x="612648" y="2370667"/>
              <a:ext cx="960348" cy="1100666"/>
            </a:xfrm>
            <a:prstGeom prst="rect">
              <a:avLst/>
            </a:prstGeom>
            <a:noFill/>
            <a:ln>
              <a:solidFill>
                <a:schemeClr val="tx1">
                  <a:lumMod val="95000"/>
                  <a:lumOff val="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" name="Straight Connector 6"/>
            <p:cNvCxnSpPr/>
            <p:nvPr/>
          </p:nvCxnSpPr>
          <p:spPr>
            <a:xfrm>
              <a:off x="798286" y="257628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805546" y="27407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812806" y="28931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805546" y="301896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812806" y="31834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820066" y="33358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Group 13"/>
          <p:cNvGrpSpPr/>
          <p:nvPr/>
        </p:nvGrpSpPr>
        <p:grpSpPr>
          <a:xfrm>
            <a:off x="612648" y="3822932"/>
            <a:ext cx="960348" cy="1100666"/>
            <a:chOff x="612648" y="2370667"/>
            <a:chExt cx="960348" cy="1100666"/>
          </a:xfrm>
        </p:grpSpPr>
        <p:sp>
          <p:nvSpPr>
            <p:cNvPr id="15" name="Rectangle 14"/>
            <p:cNvSpPr/>
            <p:nvPr/>
          </p:nvSpPr>
          <p:spPr>
            <a:xfrm>
              <a:off x="612648" y="2370667"/>
              <a:ext cx="960348" cy="1100666"/>
            </a:xfrm>
            <a:prstGeom prst="rect">
              <a:avLst/>
            </a:prstGeom>
            <a:noFill/>
            <a:ln>
              <a:solidFill>
                <a:schemeClr val="tx1">
                  <a:lumMod val="95000"/>
                  <a:lumOff val="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6" name="Straight Connector 15"/>
            <p:cNvCxnSpPr/>
            <p:nvPr/>
          </p:nvCxnSpPr>
          <p:spPr>
            <a:xfrm>
              <a:off x="798286" y="257628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805546" y="27407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812806" y="28931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805546" y="301896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>
              <a:off x="812806" y="31834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820066" y="33358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 21"/>
          <p:cNvGrpSpPr/>
          <p:nvPr/>
        </p:nvGrpSpPr>
        <p:grpSpPr>
          <a:xfrm>
            <a:off x="616880" y="5280781"/>
            <a:ext cx="960348" cy="1100666"/>
            <a:chOff x="612648" y="2370667"/>
            <a:chExt cx="960348" cy="1100666"/>
          </a:xfrm>
        </p:grpSpPr>
        <p:sp>
          <p:nvSpPr>
            <p:cNvPr id="23" name="Rectangle 22"/>
            <p:cNvSpPr/>
            <p:nvPr/>
          </p:nvSpPr>
          <p:spPr>
            <a:xfrm>
              <a:off x="612648" y="2370667"/>
              <a:ext cx="960348" cy="1100666"/>
            </a:xfrm>
            <a:prstGeom prst="rect">
              <a:avLst/>
            </a:prstGeom>
            <a:noFill/>
            <a:ln>
              <a:solidFill>
                <a:schemeClr val="tx1">
                  <a:lumMod val="95000"/>
                  <a:lumOff val="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4" name="Straight Connector 23"/>
            <p:cNvCxnSpPr/>
            <p:nvPr/>
          </p:nvCxnSpPr>
          <p:spPr>
            <a:xfrm>
              <a:off x="798286" y="257628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805546" y="27407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812806" y="28931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>
              <a:off x="805546" y="301896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>
              <a:off x="812806" y="31834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820066" y="33358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TextBox 29"/>
          <p:cNvSpPr txBox="1"/>
          <p:nvPr/>
        </p:nvSpPr>
        <p:spPr>
          <a:xfrm>
            <a:off x="4257524" y="1729619"/>
            <a:ext cx="26125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Features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42" name="Text Box 14"/>
          <p:cNvSpPr txBox="1">
            <a:spLocks noChangeArrowheads="1"/>
          </p:cNvSpPr>
          <p:nvPr/>
        </p:nvSpPr>
        <p:spPr bwMode="auto">
          <a:xfrm>
            <a:off x="4449845" y="3832985"/>
            <a:ext cx="3581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dirty="0" smtClean="0">
                <a:latin typeface="Verdana" pitchFamily="34" charset="0"/>
              </a:rPr>
              <a:t>(1, </a:t>
            </a:r>
            <a:r>
              <a:rPr lang="en-US" dirty="0">
                <a:latin typeface="Verdana" pitchFamily="34" charset="0"/>
              </a:rPr>
              <a:t>1, 1, 0, 0, 1, 0, 0, …)</a:t>
            </a:r>
          </a:p>
        </p:txBody>
      </p:sp>
      <p:sp>
        <p:nvSpPr>
          <p:cNvPr id="43" name="Text Box 16"/>
          <p:cNvSpPr txBox="1">
            <a:spLocks noChangeArrowheads="1"/>
          </p:cNvSpPr>
          <p:nvPr/>
        </p:nvSpPr>
        <p:spPr bwMode="auto">
          <a:xfrm rot="17992015">
            <a:off x="3680702" y="4754528"/>
            <a:ext cx="1752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dirty="0" err="1" smtClean="0"/>
              <a:t>clinton</a:t>
            </a:r>
            <a:r>
              <a:rPr lang="en-US" dirty="0" smtClean="0"/>
              <a:t> said</a:t>
            </a:r>
            <a:endParaRPr lang="en-US" dirty="0"/>
          </a:p>
        </p:txBody>
      </p:sp>
      <p:sp>
        <p:nvSpPr>
          <p:cNvPr id="44" name="Text Box 17"/>
          <p:cNvSpPr txBox="1">
            <a:spLocks noChangeArrowheads="1"/>
          </p:cNvSpPr>
          <p:nvPr/>
        </p:nvSpPr>
        <p:spPr bwMode="auto">
          <a:xfrm rot="17992015">
            <a:off x="3985502" y="4754528"/>
            <a:ext cx="1752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dirty="0" smtClean="0"/>
              <a:t>said banana</a:t>
            </a:r>
            <a:endParaRPr lang="en-US" dirty="0"/>
          </a:p>
        </p:txBody>
      </p:sp>
      <p:sp>
        <p:nvSpPr>
          <p:cNvPr id="45" name="Text Box 18"/>
          <p:cNvSpPr txBox="1">
            <a:spLocks noChangeArrowheads="1"/>
          </p:cNvSpPr>
          <p:nvPr/>
        </p:nvSpPr>
        <p:spPr bwMode="auto">
          <a:xfrm rot="17992015">
            <a:off x="4366502" y="4754528"/>
            <a:ext cx="1752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dirty="0" err="1" smtClean="0"/>
              <a:t>california</a:t>
            </a:r>
            <a:r>
              <a:rPr lang="en-US" dirty="0" smtClean="0"/>
              <a:t> schools</a:t>
            </a:r>
            <a:endParaRPr lang="en-US" dirty="0"/>
          </a:p>
        </p:txBody>
      </p:sp>
      <p:sp>
        <p:nvSpPr>
          <p:cNvPr id="46" name="Text Box 19"/>
          <p:cNvSpPr txBox="1">
            <a:spLocks noChangeArrowheads="1"/>
          </p:cNvSpPr>
          <p:nvPr/>
        </p:nvSpPr>
        <p:spPr bwMode="auto">
          <a:xfrm rot="17992015">
            <a:off x="4671302" y="4754528"/>
            <a:ext cx="1752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dirty="0" smtClean="0"/>
              <a:t>across the</a:t>
            </a:r>
            <a:endParaRPr lang="en-US" dirty="0"/>
          </a:p>
        </p:txBody>
      </p:sp>
      <p:sp>
        <p:nvSpPr>
          <p:cNvPr id="47" name="Text Box 20"/>
          <p:cNvSpPr txBox="1">
            <a:spLocks noChangeArrowheads="1"/>
          </p:cNvSpPr>
          <p:nvPr/>
        </p:nvSpPr>
        <p:spPr bwMode="auto">
          <a:xfrm rot="17992015">
            <a:off x="4976102" y="4754528"/>
            <a:ext cx="1752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dirty="0" err="1" smtClean="0"/>
              <a:t>tv</a:t>
            </a:r>
            <a:r>
              <a:rPr lang="en-US" dirty="0" smtClean="0"/>
              <a:t> banana</a:t>
            </a:r>
            <a:endParaRPr lang="en-US" dirty="0"/>
          </a:p>
        </p:txBody>
      </p:sp>
      <p:sp>
        <p:nvSpPr>
          <p:cNvPr id="48" name="Text Box 21"/>
          <p:cNvSpPr txBox="1">
            <a:spLocks noChangeArrowheads="1"/>
          </p:cNvSpPr>
          <p:nvPr/>
        </p:nvSpPr>
        <p:spPr bwMode="auto">
          <a:xfrm rot="17992015">
            <a:off x="5280902" y="4754528"/>
            <a:ext cx="1752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dirty="0" smtClean="0"/>
              <a:t>wrong way</a:t>
            </a:r>
            <a:endParaRPr lang="en-US" dirty="0"/>
          </a:p>
        </p:txBody>
      </p:sp>
      <p:sp>
        <p:nvSpPr>
          <p:cNvPr id="49" name="Text Box 22"/>
          <p:cNvSpPr txBox="1">
            <a:spLocks noChangeArrowheads="1"/>
          </p:cNvSpPr>
          <p:nvPr/>
        </p:nvSpPr>
        <p:spPr bwMode="auto">
          <a:xfrm rot="17992015">
            <a:off x="5661902" y="4754528"/>
            <a:ext cx="1752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dirty="0" smtClean="0"/>
              <a:t>capital city</a:t>
            </a:r>
            <a:endParaRPr lang="en-US" dirty="0"/>
          </a:p>
        </p:txBody>
      </p:sp>
      <p:sp>
        <p:nvSpPr>
          <p:cNvPr id="50" name="Text Box 23"/>
          <p:cNvSpPr txBox="1">
            <a:spLocks noChangeArrowheads="1"/>
          </p:cNvSpPr>
          <p:nvPr/>
        </p:nvSpPr>
        <p:spPr bwMode="auto">
          <a:xfrm rot="17992015">
            <a:off x="3028598" y="4962544"/>
            <a:ext cx="223536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dirty="0" smtClean="0"/>
              <a:t>banana repeatedly</a:t>
            </a:r>
            <a:endParaRPr lang="en-US" dirty="0"/>
          </a:p>
        </p:txBody>
      </p:sp>
      <p:sp>
        <p:nvSpPr>
          <p:cNvPr id="51" name="Text Box 24"/>
          <p:cNvSpPr txBox="1">
            <a:spLocks noChangeArrowheads="1"/>
          </p:cNvSpPr>
          <p:nvPr/>
        </p:nvSpPr>
        <p:spPr bwMode="auto">
          <a:xfrm>
            <a:off x="4283947" y="2279613"/>
            <a:ext cx="3200400" cy="9255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FF6600"/>
                </a:solidFill>
              </a:rPr>
              <a:t>Clinton said banana repeatedly last week on </a:t>
            </a:r>
            <a:r>
              <a:rPr lang="en-US" dirty="0" err="1">
                <a:solidFill>
                  <a:srgbClr val="FF6600"/>
                </a:solidFill>
              </a:rPr>
              <a:t>tv</a:t>
            </a:r>
            <a:r>
              <a:rPr lang="en-US" dirty="0">
                <a:solidFill>
                  <a:srgbClr val="FF6600"/>
                </a:solidFill>
              </a:rPr>
              <a:t>, “banana, banana, banana”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357410" y="5847453"/>
            <a:ext cx="46141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Occurrence of bigrams</a:t>
            </a:r>
            <a:endParaRPr lang="en-US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70720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Lots of other features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POS: occurrence, counts, sequence</a:t>
            </a:r>
          </a:p>
          <a:p>
            <a:r>
              <a:rPr lang="en-US" dirty="0" smtClean="0"/>
              <a:t>Constituents</a:t>
            </a:r>
          </a:p>
          <a:p>
            <a:r>
              <a:rPr lang="en-US" dirty="0" smtClean="0"/>
              <a:t>Whether ‘V1agra’ occurred 15 times</a:t>
            </a:r>
          </a:p>
          <a:p>
            <a:r>
              <a:rPr lang="en-US" dirty="0" smtClean="0"/>
              <a:t>Whether ‘banana’ occurred more times than ‘apple’</a:t>
            </a:r>
          </a:p>
          <a:p>
            <a:r>
              <a:rPr lang="en-US" dirty="0" smtClean="0"/>
              <a:t>If the document has a number in it</a:t>
            </a:r>
          </a:p>
          <a:p>
            <a:r>
              <a:rPr lang="en-US" dirty="0" smtClean="0"/>
              <a:t>…</a:t>
            </a:r>
          </a:p>
          <a:p>
            <a:r>
              <a:rPr lang="en-US" dirty="0" smtClean="0"/>
              <a:t>Features are very important, but we’re going to focus on the models today</a:t>
            </a:r>
          </a:p>
        </p:txBody>
      </p:sp>
    </p:spTree>
    <p:extLst>
      <p:ext uri="{BB962C8B-B14F-4D97-AF65-F5344CB8AC3E}">
        <p14:creationId xmlns:p14="http://schemas.microsoft.com/office/powerpoint/2010/main" val="5221416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Power of feature-base methods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617133"/>
          </a:xfrm>
        </p:spPr>
        <p:txBody>
          <a:bodyPr/>
          <a:lstStyle/>
          <a:p>
            <a:r>
              <a:rPr lang="en-US" dirty="0" smtClean="0"/>
              <a:t>General purpose: any domain where we can represent a data point as a set of features, we can use the method</a:t>
            </a:r>
            <a:endParaRPr lang="en-US" dirty="0"/>
          </a:p>
        </p:txBody>
      </p:sp>
      <p:pic>
        <p:nvPicPr>
          <p:cNvPr id="4" name="Picture 14" descr="C:\School\cs291\presentation2\wav1.bmp"/>
          <p:cNvPicPr>
            <a:picLocks noChangeAspect="1" noChangeArrowheads="1"/>
          </p:cNvPicPr>
          <p:nvPr/>
        </p:nvPicPr>
        <p:blipFill>
          <a:blip r:embed="rId2"/>
          <a:srcRect l="11263" b="7425"/>
          <a:stretch>
            <a:fillRect/>
          </a:stretch>
        </p:blipFill>
        <p:spPr bwMode="auto">
          <a:xfrm>
            <a:off x="1066799" y="4240591"/>
            <a:ext cx="2058487" cy="1045028"/>
          </a:xfrm>
          <a:prstGeom prst="rect">
            <a:avLst/>
          </a:prstGeom>
          <a:noFill/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6567" y="3396645"/>
            <a:ext cx="1560124" cy="188897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6235" y="3699329"/>
            <a:ext cx="2242980" cy="1586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2790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The feature space</a:t>
            </a:r>
          </a:p>
        </p:txBody>
      </p:sp>
      <p:sp>
        <p:nvSpPr>
          <p:cNvPr id="24580" name="Oval 3"/>
          <p:cNvSpPr>
            <a:spLocks noChangeArrowheads="1"/>
          </p:cNvSpPr>
          <p:nvPr/>
        </p:nvSpPr>
        <p:spPr bwMode="auto">
          <a:xfrm>
            <a:off x="1905000" y="252186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81" name="Oval 4"/>
          <p:cNvSpPr>
            <a:spLocks noChangeArrowheads="1"/>
          </p:cNvSpPr>
          <p:nvPr/>
        </p:nvSpPr>
        <p:spPr bwMode="auto">
          <a:xfrm>
            <a:off x="4114800" y="320766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82" name="Oval 5"/>
          <p:cNvSpPr>
            <a:spLocks noChangeArrowheads="1"/>
          </p:cNvSpPr>
          <p:nvPr/>
        </p:nvSpPr>
        <p:spPr bwMode="auto">
          <a:xfrm>
            <a:off x="4648200" y="473166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83" name="Oval 6"/>
          <p:cNvSpPr>
            <a:spLocks noChangeArrowheads="1"/>
          </p:cNvSpPr>
          <p:nvPr/>
        </p:nvSpPr>
        <p:spPr bwMode="auto">
          <a:xfrm>
            <a:off x="2057400" y="305526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84" name="Oval 7"/>
          <p:cNvSpPr>
            <a:spLocks noChangeArrowheads="1"/>
          </p:cNvSpPr>
          <p:nvPr/>
        </p:nvSpPr>
        <p:spPr bwMode="auto">
          <a:xfrm>
            <a:off x="2209800" y="412206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85" name="Oval 8"/>
          <p:cNvSpPr>
            <a:spLocks noChangeArrowheads="1"/>
          </p:cNvSpPr>
          <p:nvPr/>
        </p:nvSpPr>
        <p:spPr bwMode="auto">
          <a:xfrm>
            <a:off x="3124200" y="252186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86" name="Oval 9"/>
          <p:cNvSpPr>
            <a:spLocks noChangeArrowheads="1"/>
          </p:cNvSpPr>
          <p:nvPr/>
        </p:nvSpPr>
        <p:spPr bwMode="auto">
          <a:xfrm>
            <a:off x="1600200" y="351246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87" name="Oval 10"/>
          <p:cNvSpPr>
            <a:spLocks noChangeArrowheads="1"/>
          </p:cNvSpPr>
          <p:nvPr/>
        </p:nvSpPr>
        <p:spPr bwMode="auto">
          <a:xfrm>
            <a:off x="2667000" y="328386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88" name="Oval 11"/>
          <p:cNvSpPr>
            <a:spLocks noChangeArrowheads="1"/>
          </p:cNvSpPr>
          <p:nvPr/>
        </p:nvSpPr>
        <p:spPr bwMode="auto">
          <a:xfrm>
            <a:off x="3352800" y="290286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89" name="Oval 12"/>
          <p:cNvSpPr>
            <a:spLocks noChangeArrowheads="1"/>
          </p:cNvSpPr>
          <p:nvPr/>
        </p:nvSpPr>
        <p:spPr bwMode="auto">
          <a:xfrm>
            <a:off x="2971800" y="412206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90" name="Oval 13"/>
          <p:cNvSpPr>
            <a:spLocks noChangeArrowheads="1"/>
          </p:cNvSpPr>
          <p:nvPr/>
        </p:nvSpPr>
        <p:spPr bwMode="auto">
          <a:xfrm>
            <a:off x="4267200" y="229326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91" name="Oval 14"/>
          <p:cNvSpPr>
            <a:spLocks noChangeArrowheads="1"/>
          </p:cNvSpPr>
          <p:nvPr/>
        </p:nvSpPr>
        <p:spPr bwMode="auto">
          <a:xfrm>
            <a:off x="4419600" y="381726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92" name="Oval 15"/>
          <p:cNvSpPr>
            <a:spLocks noChangeArrowheads="1"/>
          </p:cNvSpPr>
          <p:nvPr/>
        </p:nvSpPr>
        <p:spPr bwMode="auto">
          <a:xfrm>
            <a:off x="4572000" y="259806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93" name="Oval 16"/>
          <p:cNvSpPr>
            <a:spLocks noChangeArrowheads="1"/>
          </p:cNvSpPr>
          <p:nvPr/>
        </p:nvSpPr>
        <p:spPr bwMode="auto">
          <a:xfrm>
            <a:off x="5638800" y="275046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94" name="Oval 17"/>
          <p:cNvSpPr>
            <a:spLocks noChangeArrowheads="1"/>
          </p:cNvSpPr>
          <p:nvPr/>
        </p:nvSpPr>
        <p:spPr bwMode="auto">
          <a:xfrm>
            <a:off x="4876800" y="290286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95" name="Oval 18"/>
          <p:cNvSpPr>
            <a:spLocks noChangeArrowheads="1"/>
          </p:cNvSpPr>
          <p:nvPr/>
        </p:nvSpPr>
        <p:spPr bwMode="auto">
          <a:xfrm>
            <a:off x="4038600" y="488406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96" name="Oval 19"/>
          <p:cNvSpPr>
            <a:spLocks noChangeArrowheads="1"/>
          </p:cNvSpPr>
          <p:nvPr/>
        </p:nvSpPr>
        <p:spPr bwMode="auto">
          <a:xfrm>
            <a:off x="4572000" y="579846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97" name="Oval 20"/>
          <p:cNvSpPr>
            <a:spLocks noChangeArrowheads="1"/>
          </p:cNvSpPr>
          <p:nvPr/>
        </p:nvSpPr>
        <p:spPr bwMode="auto">
          <a:xfrm>
            <a:off x="5105400" y="518886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98" name="Oval 21"/>
          <p:cNvSpPr>
            <a:spLocks noChangeArrowheads="1"/>
          </p:cNvSpPr>
          <p:nvPr/>
        </p:nvSpPr>
        <p:spPr bwMode="auto">
          <a:xfrm>
            <a:off x="7239000" y="4274460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99" name="Oval 22"/>
          <p:cNvSpPr>
            <a:spLocks noChangeArrowheads="1"/>
          </p:cNvSpPr>
          <p:nvPr/>
        </p:nvSpPr>
        <p:spPr bwMode="auto">
          <a:xfrm>
            <a:off x="7239000" y="473166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600" name="Oval 23"/>
          <p:cNvSpPr>
            <a:spLocks noChangeArrowheads="1"/>
          </p:cNvSpPr>
          <p:nvPr/>
        </p:nvSpPr>
        <p:spPr bwMode="auto">
          <a:xfrm>
            <a:off x="7239000" y="518886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602" name="Text Box 25"/>
          <p:cNvSpPr txBox="1">
            <a:spLocks noChangeArrowheads="1"/>
          </p:cNvSpPr>
          <p:nvPr/>
        </p:nvSpPr>
        <p:spPr bwMode="auto">
          <a:xfrm>
            <a:off x="7391400" y="4136348"/>
            <a:ext cx="1327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sz="1800">
                <a:latin typeface="Rockwell" pitchFamily="-110" charset="0"/>
              </a:rPr>
              <a:t>Government</a:t>
            </a:r>
            <a:endParaRPr lang="en-US" sz="1400">
              <a:latin typeface="Rockwell" pitchFamily="-110" charset="0"/>
            </a:endParaRPr>
          </a:p>
        </p:txBody>
      </p:sp>
      <p:sp>
        <p:nvSpPr>
          <p:cNvPr id="24603" name="Text Box 26"/>
          <p:cNvSpPr txBox="1">
            <a:spLocks noChangeArrowheads="1"/>
          </p:cNvSpPr>
          <p:nvPr/>
        </p:nvSpPr>
        <p:spPr bwMode="auto">
          <a:xfrm>
            <a:off x="7391400" y="4655460"/>
            <a:ext cx="8953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sz="1800">
                <a:latin typeface="Rockwell" pitchFamily="-110" charset="0"/>
              </a:rPr>
              <a:t>Science</a:t>
            </a:r>
            <a:endParaRPr lang="en-US" sz="1400">
              <a:latin typeface="Rockwell" pitchFamily="-110" charset="0"/>
            </a:endParaRPr>
          </a:p>
        </p:txBody>
      </p:sp>
      <p:sp>
        <p:nvSpPr>
          <p:cNvPr id="24604" name="Text Box 27"/>
          <p:cNvSpPr txBox="1">
            <a:spLocks noChangeArrowheads="1"/>
          </p:cNvSpPr>
          <p:nvPr/>
        </p:nvSpPr>
        <p:spPr bwMode="auto">
          <a:xfrm>
            <a:off x="7391400" y="5112660"/>
            <a:ext cx="577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sz="1800">
                <a:latin typeface="Rockwell" pitchFamily="-110" charset="0"/>
              </a:rPr>
              <a:t>Arts</a:t>
            </a:r>
            <a:endParaRPr lang="en-US" sz="1400">
              <a:latin typeface="Rockwell" pitchFamily="-110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1233714" y="1741714"/>
            <a:ext cx="5343677" cy="4438953"/>
          </a:xfrm>
          <a:prstGeom prst="rect">
            <a:avLst/>
          </a:prstGeom>
          <a:noFill/>
          <a:ln w="28575" cap="flat" cmpd="sng" algn="ctr">
            <a:solidFill>
              <a:srgbClr val="0D0D0D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>
            <a:off x="3575345" y="6180670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f</a:t>
            </a:r>
            <a:r>
              <a:rPr lang="en-US" sz="2400" baseline="-25000" dirty="0" smtClean="0">
                <a:solidFill>
                  <a:srgbClr val="0000FF"/>
                </a:solidFill>
              </a:rPr>
              <a:t>1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85800" y="3512460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f</a:t>
            </a:r>
            <a:r>
              <a:rPr lang="en-US" sz="2400" baseline="-25000" dirty="0" smtClean="0">
                <a:solidFill>
                  <a:srgbClr val="0000FF"/>
                </a:solidFill>
              </a:rPr>
              <a:t>2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195600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feature space</a:t>
            </a:r>
            <a:endParaRPr lang="en-US" dirty="0"/>
          </a:p>
        </p:txBody>
      </p:sp>
      <p:cxnSp>
        <p:nvCxnSpPr>
          <p:cNvPr id="4" name="Straight Arrow Connector 3"/>
          <p:cNvCxnSpPr/>
          <p:nvPr/>
        </p:nvCxnSpPr>
        <p:spPr>
          <a:xfrm rot="5400000" flipH="1" flipV="1">
            <a:off x="133059" y="3967236"/>
            <a:ext cx="3120568" cy="24192"/>
          </a:xfrm>
          <a:prstGeom prst="straightConnector1">
            <a:avLst/>
          </a:prstGeom>
          <a:ln w="28575" cap="flat" cmpd="sng" algn="ctr">
            <a:solidFill>
              <a:srgbClr val="0D0D0D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1688507" y="5522686"/>
            <a:ext cx="3379399" cy="1588"/>
          </a:xfrm>
          <a:prstGeom prst="straightConnector1">
            <a:avLst/>
          </a:prstGeom>
          <a:ln w="28575" cap="flat" cmpd="sng" algn="ctr">
            <a:solidFill>
              <a:srgbClr val="0D0D0D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rot="5400000" flipH="1" flipV="1">
            <a:off x="1338947" y="3608016"/>
            <a:ext cx="2256976" cy="1572373"/>
          </a:xfrm>
          <a:prstGeom prst="straightConnector1">
            <a:avLst/>
          </a:prstGeom>
          <a:ln w="28575" cap="flat" cmpd="sng" algn="ctr">
            <a:solidFill>
              <a:srgbClr val="0D0D0D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Oval 12"/>
          <p:cNvSpPr>
            <a:spLocks noChangeArrowheads="1"/>
          </p:cNvSpPr>
          <p:nvPr/>
        </p:nvSpPr>
        <p:spPr bwMode="auto">
          <a:xfrm>
            <a:off x="2073124" y="3471333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Oval 12"/>
          <p:cNvSpPr>
            <a:spLocks noChangeArrowheads="1"/>
          </p:cNvSpPr>
          <p:nvPr/>
        </p:nvSpPr>
        <p:spPr bwMode="auto">
          <a:xfrm>
            <a:off x="2225524" y="3776133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Oval 12"/>
          <p:cNvSpPr>
            <a:spLocks noChangeArrowheads="1"/>
          </p:cNvSpPr>
          <p:nvPr/>
        </p:nvSpPr>
        <p:spPr bwMode="auto">
          <a:xfrm>
            <a:off x="2530324" y="3113314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Oval 12"/>
          <p:cNvSpPr>
            <a:spLocks noChangeArrowheads="1"/>
          </p:cNvSpPr>
          <p:nvPr/>
        </p:nvSpPr>
        <p:spPr bwMode="auto">
          <a:xfrm>
            <a:off x="2606524" y="3547533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Oval 12"/>
          <p:cNvSpPr>
            <a:spLocks noChangeArrowheads="1"/>
          </p:cNvSpPr>
          <p:nvPr/>
        </p:nvSpPr>
        <p:spPr bwMode="auto">
          <a:xfrm>
            <a:off x="2149324" y="3037114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Oval 5"/>
          <p:cNvSpPr>
            <a:spLocks noChangeArrowheads="1"/>
          </p:cNvSpPr>
          <p:nvPr/>
        </p:nvSpPr>
        <p:spPr bwMode="auto">
          <a:xfrm>
            <a:off x="3863222" y="3776133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Oval 18"/>
          <p:cNvSpPr>
            <a:spLocks noChangeArrowheads="1"/>
          </p:cNvSpPr>
          <p:nvPr/>
        </p:nvSpPr>
        <p:spPr bwMode="auto">
          <a:xfrm>
            <a:off x="3253622" y="3928533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Oval 19"/>
          <p:cNvSpPr>
            <a:spLocks noChangeArrowheads="1"/>
          </p:cNvSpPr>
          <p:nvPr/>
        </p:nvSpPr>
        <p:spPr bwMode="auto">
          <a:xfrm>
            <a:off x="3787022" y="4842933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Oval 20"/>
          <p:cNvSpPr>
            <a:spLocks noChangeArrowheads="1"/>
          </p:cNvSpPr>
          <p:nvPr/>
        </p:nvSpPr>
        <p:spPr bwMode="auto">
          <a:xfrm>
            <a:off x="4320422" y="4233333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Oval 21"/>
          <p:cNvSpPr>
            <a:spLocks noChangeArrowheads="1"/>
          </p:cNvSpPr>
          <p:nvPr/>
        </p:nvSpPr>
        <p:spPr bwMode="auto">
          <a:xfrm>
            <a:off x="6807200" y="3242733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Oval 23"/>
          <p:cNvSpPr>
            <a:spLocks noChangeArrowheads="1"/>
          </p:cNvSpPr>
          <p:nvPr/>
        </p:nvSpPr>
        <p:spPr bwMode="auto">
          <a:xfrm>
            <a:off x="6807200" y="3699933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Text Box 25"/>
          <p:cNvSpPr txBox="1">
            <a:spLocks noChangeArrowheads="1"/>
          </p:cNvSpPr>
          <p:nvPr/>
        </p:nvSpPr>
        <p:spPr bwMode="auto">
          <a:xfrm>
            <a:off x="6959600" y="3104621"/>
            <a:ext cx="77369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dirty="0" smtClean="0">
                <a:latin typeface="Rockwell" pitchFamily="-110" charset="0"/>
              </a:rPr>
              <a:t>Spam</a:t>
            </a:r>
            <a:endParaRPr lang="en-US" sz="1400" dirty="0">
              <a:latin typeface="Rockwell" pitchFamily="-110" charset="0"/>
            </a:endParaRPr>
          </a:p>
        </p:txBody>
      </p:sp>
      <p:sp>
        <p:nvSpPr>
          <p:cNvPr id="30" name="Text Box 27"/>
          <p:cNvSpPr txBox="1">
            <a:spLocks noChangeArrowheads="1"/>
          </p:cNvSpPr>
          <p:nvPr/>
        </p:nvSpPr>
        <p:spPr bwMode="auto">
          <a:xfrm>
            <a:off x="6959600" y="3623733"/>
            <a:ext cx="118971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sz="1800" dirty="0" smtClean="0">
                <a:latin typeface="Rockwell" pitchFamily="-110" charset="0"/>
              </a:rPr>
              <a:t>not-Spam</a:t>
            </a:r>
            <a:endParaRPr lang="en-US" sz="1400" dirty="0">
              <a:latin typeface="Rockwell" pitchFamily="-110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177422" y="5524274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f</a:t>
            </a:r>
            <a:r>
              <a:rPr lang="en-US" sz="2400" baseline="-25000" dirty="0" smtClean="0">
                <a:solidFill>
                  <a:srgbClr val="0000FF"/>
                </a:solidFill>
              </a:rPr>
              <a:t>1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107932" y="3697700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f</a:t>
            </a:r>
            <a:r>
              <a:rPr lang="en-US" sz="2400" baseline="-25000" dirty="0" smtClean="0">
                <a:solidFill>
                  <a:srgbClr val="0000FF"/>
                </a:solidFill>
              </a:rPr>
              <a:t>2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936449" y="4068838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f</a:t>
            </a:r>
            <a:r>
              <a:rPr lang="en-US" sz="2400" baseline="-25000" dirty="0" smtClean="0">
                <a:solidFill>
                  <a:srgbClr val="0000FF"/>
                </a:solidFill>
              </a:rPr>
              <a:t>3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09734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Feature space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503973" y="1874762"/>
            <a:ext cx="19884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f</a:t>
            </a:r>
            <a:r>
              <a:rPr lang="en-US" sz="2400" baseline="-25000" dirty="0" smtClean="0">
                <a:solidFill>
                  <a:srgbClr val="FF0000"/>
                </a:solidFill>
              </a:rPr>
              <a:t>1</a:t>
            </a:r>
            <a:r>
              <a:rPr lang="en-US" sz="2400" dirty="0" smtClean="0">
                <a:solidFill>
                  <a:srgbClr val="FF0000"/>
                </a:solidFill>
              </a:rPr>
              <a:t>, f</a:t>
            </a:r>
            <a:r>
              <a:rPr lang="en-US" sz="2400" baseline="-25000" dirty="0" smtClean="0">
                <a:solidFill>
                  <a:srgbClr val="FF0000"/>
                </a:solidFill>
              </a:rPr>
              <a:t>2</a:t>
            </a:r>
            <a:r>
              <a:rPr lang="en-US" sz="2400" dirty="0" smtClean="0">
                <a:solidFill>
                  <a:srgbClr val="FF0000"/>
                </a:solidFill>
              </a:rPr>
              <a:t>, f</a:t>
            </a:r>
            <a:r>
              <a:rPr lang="en-US" sz="2400" baseline="-25000" dirty="0" smtClean="0">
                <a:solidFill>
                  <a:srgbClr val="FF0000"/>
                </a:solidFill>
              </a:rPr>
              <a:t>3</a:t>
            </a:r>
            <a:r>
              <a:rPr lang="en-US" sz="2400" dirty="0" smtClean="0">
                <a:solidFill>
                  <a:srgbClr val="FF0000"/>
                </a:solidFill>
              </a:rPr>
              <a:t>, …, f</a:t>
            </a:r>
            <a:r>
              <a:rPr lang="en-US" sz="2400" baseline="-25000" dirty="0" smtClean="0">
                <a:solidFill>
                  <a:srgbClr val="FF0000"/>
                </a:solidFill>
              </a:rPr>
              <a:t>m</a:t>
            </a:r>
            <a:endParaRPr lang="en-US" sz="2400" baseline="-25000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301079" y="1874762"/>
            <a:ext cx="27238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m</a:t>
            </a:r>
            <a:r>
              <a:rPr lang="en-US" sz="2400" dirty="0" smtClean="0"/>
              <a:t>-dimensional space</a:t>
            </a:r>
            <a:endParaRPr lang="en-U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3973" y="2848427"/>
            <a:ext cx="5595909" cy="316290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210322" y="6189524"/>
            <a:ext cx="41759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big will </a:t>
            </a:r>
            <a:r>
              <a:rPr lang="en-US" sz="2400" dirty="0" err="1" smtClean="0">
                <a:solidFill>
                  <a:srgbClr val="FF0000"/>
                </a:solidFill>
              </a:rPr>
              <a:t>m</a:t>
            </a:r>
            <a:r>
              <a:rPr lang="en-US" sz="2400" dirty="0" smtClean="0">
                <a:solidFill>
                  <a:srgbClr val="FF0000"/>
                </a:solidFill>
              </a:rPr>
              <a:t> be for us?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7694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Bayesian Classification</a:t>
            </a:r>
            <a:endParaRPr lang="en-US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609600" y="1600200"/>
            <a:ext cx="7772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-110" charset="2"/>
              <a:buNone/>
              <a:tabLst/>
              <a:defRPr/>
            </a:pP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pitchFamily="-110" charset="-128"/>
                <a:cs typeface="ＭＳ Ｐゴシック" pitchFamily="-110" charset="-128"/>
              </a:rPr>
              <a:t>We represent a data item based on the features:</a:t>
            </a:r>
            <a:endParaRPr kumimoji="0" lang="en-US" sz="2200" b="0" i="1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ＭＳ Ｐゴシック" pitchFamily="-110" charset="-128"/>
              <a:cs typeface="ＭＳ Ｐゴシック" pitchFamily="-110" charset="-128"/>
              <a:sym typeface="Symbol" pitchFamily="-110" charset="2"/>
            </a:endParaRPr>
          </a:p>
        </p:txBody>
      </p:sp>
      <p:graphicFrame>
        <p:nvGraphicFramePr>
          <p:cNvPr id="5" name="Object 2"/>
          <p:cNvGraphicFramePr>
            <a:graphicFrameLocks noChangeAspect="1"/>
          </p:cNvGraphicFramePr>
          <p:nvPr/>
        </p:nvGraphicFramePr>
        <p:xfrm>
          <a:off x="1828800" y="2261960"/>
          <a:ext cx="2570163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53" name="Equation" r:id="rId3" imgW="1066800" imgH="203200" progId="Equation.3">
                  <p:embed/>
                </p:oleObj>
              </mc:Choice>
              <mc:Fallback>
                <p:oleObj name="Equation" r:id="rId3" imgW="10668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2261960"/>
                        <a:ext cx="2570163" cy="488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6" name="Straight Connector 5"/>
          <p:cNvCxnSpPr/>
          <p:nvPr/>
        </p:nvCxnSpPr>
        <p:spPr bwMode="auto">
          <a:xfrm>
            <a:off x="381000" y="2963635"/>
            <a:ext cx="8305800" cy="1588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381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7" name="TextBox 6"/>
          <p:cNvSpPr txBox="1"/>
          <p:nvPr/>
        </p:nvSpPr>
        <p:spPr>
          <a:xfrm>
            <a:off x="304800" y="3247560"/>
            <a:ext cx="1752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dirty="0" smtClean="0">
                <a:solidFill>
                  <a:srgbClr val="0000FF"/>
                </a:solidFill>
              </a:rPr>
              <a:t>Training</a:t>
            </a:r>
            <a:endParaRPr lang="en-US" sz="3200" dirty="0">
              <a:solidFill>
                <a:srgbClr val="0000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3400" y="5715000"/>
            <a:ext cx="7086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 smtClean="0"/>
              <a:t>For each label/class, </a:t>
            </a:r>
            <a:r>
              <a:rPr lang="en-US" sz="2400" b="1" dirty="0" smtClean="0"/>
              <a:t>learn</a:t>
            </a:r>
            <a:r>
              <a:rPr lang="en-US" sz="2400" dirty="0" smtClean="0"/>
              <a:t> a probability distribution based on the features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152400" y="4085760"/>
            <a:ext cx="1295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8000"/>
                </a:solidFill>
              </a:rPr>
              <a:t>a:</a:t>
            </a:r>
            <a:endParaRPr lang="en-US" sz="2400" dirty="0">
              <a:solidFill>
                <a:srgbClr val="008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2400" y="5088028"/>
            <a:ext cx="1295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b:</a:t>
            </a:r>
            <a:endParaRPr lang="en-US" sz="2400" dirty="0">
              <a:solidFill>
                <a:srgbClr val="FF6600"/>
              </a:solidFill>
            </a:endParaRPr>
          </a:p>
        </p:txBody>
      </p:sp>
      <p:graphicFrame>
        <p:nvGraphicFramePr>
          <p:cNvPr id="670723" name="Object 3"/>
          <p:cNvGraphicFramePr>
            <a:graphicFrameLocks noChangeAspect="1"/>
          </p:cNvGraphicFramePr>
          <p:nvPr/>
        </p:nvGraphicFramePr>
        <p:xfrm>
          <a:off x="990600" y="4085760"/>
          <a:ext cx="3802061" cy="415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54" name="Equation" r:id="rId5" imgW="1663700" imgH="177800" progId="Equation.3">
                  <p:embed/>
                </p:oleObj>
              </mc:Choice>
              <mc:Fallback>
                <p:oleObj name="Equation" r:id="rId5" imgW="1663700" imgH="177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4085760"/>
                        <a:ext cx="3802061" cy="4154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5" name="Straight Arrow Connector 14"/>
          <p:cNvCxnSpPr/>
          <p:nvPr/>
        </p:nvCxnSpPr>
        <p:spPr bwMode="auto">
          <a:xfrm>
            <a:off x="4800600" y="4390560"/>
            <a:ext cx="457200" cy="381000"/>
          </a:xfrm>
          <a:prstGeom prst="straightConnector1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graphicFrame>
        <p:nvGraphicFramePr>
          <p:cNvPr id="670726" name="Object 6"/>
          <p:cNvGraphicFramePr>
            <a:graphicFrameLocks noChangeAspect="1"/>
          </p:cNvGraphicFramePr>
          <p:nvPr/>
        </p:nvGraphicFramePr>
        <p:xfrm>
          <a:off x="1004888" y="5117635"/>
          <a:ext cx="3771900" cy="41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55" name="Equation" r:id="rId7" imgW="1651000" imgH="177800" progId="Equation.3">
                  <p:embed/>
                </p:oleObj>
              </mc:Choice>
              <mc:Fallback>
                <p:oleObj name="Equation" r:id="rId7" imgW="1651000" imgH="177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4888" y="5117635"/>
                        <a:ext cx="3771900" cy="415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1" name="Straight Arrow Connector 20"/>
          <p:cNvCxnSpPr/>
          <p:nvPr/>
        </p:nvCxnSpPr>
        <p:spPr bwMode="auto">
          <a:xfrm flipV="1">
            <a:off x="4800600" y="4923960"/>
            <a:ext cx="457200" cy="381000"/>
          </a:xfrm>
          <a:prstGeom prst="straightConnector1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graphicFrame>
        <p:nvGraphicFramePr>
          <p:cNvPr id="670727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14344999"/>
              </p:ext>
            </p:extLst>
          </p:nvPr>
        </p:nvGraphicFramePr>
        <p:xfrm>
          <a:off x="5500688" y="4575175"/>
          <a:ext cx="2989262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56" name="Equation" r:id="rId9" imgW="1308100" imgH="215900" progId="Equation.3">
                  <p:embed/>
                </p:oleObj>
              </mc:Choice>
              <mc:Fallback>
                <p:oleObj name="Equation" r:id="rId9" imgW="1308100" imgH="215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00688" y="4575175"/>
                        <a:ext cx="2989262" cy="504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30502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Bayesian Classification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04800" y="3251776"/>
            <a:ext cx="3429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dirty="0" smtClean="0">
                <a:solidFill>
                  <a:srgbClr val="0000FF"/>
                </a:solidFill>
              </a:rPr>
              <a:t>Classifying</a:t>
            </a:r>
            <a:endParaRPr lang="en-US" sz="3200" dirty="0">
              <a:solidFill>
                <a:srgbClr val="0000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21695" y="5550188"/>
            <a:ext cx="7086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 smtClean="0"/>
              <a:t>Given an </a:t>
            </a:r>
            <a:r>
              <a:rPr lang="en-US" sz="2400" i="1" dirty="0" smtClean="0"/>
              <a:t>new</a:t>
            </a:r>
            <a:r>
              <a:rPr lang="en-US" sz="2400" dirty="0" smtClean="0"/>
              <a:t> example, classify it as the label with the largest conditional probability</a:t>
            </a:r>
            <a:endParaRPr lang="en-US" sz="2400" dirty="0"/>
          </a:p>
        </p:txBody>
      </p:sp>
      <p:graphicFrame>
        <p:nvGraphicFramePr>
          <p:cNvPr id="67175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90105623"/>
              </p:ext>
            </p:extLst>
          </p:nvPr>
        </p:nvGraphicFramePr>
        <p:xfrm>
          <a:off x="1625600" y="4379913"/>
          <a:ext cx="4191000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361" name="Equation" r:id="rId4" imgW="1955800" imgH="292100" progId="Equation.3">
                  <p:embed/>
                </p:oleObj>
              </mc:Choice>
              <mc:Fallback>
                <p:oleObj name="Equation" r:id="rId4" imgW="1955800" imgH="292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25600" y="4379913"/>
                        <a:ext cx="4191000" cy="622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609600" y="1600200"/>
            <a:ext cx="7772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-110" charset="2"/>
              <a:buNone/>
              <a:tabLst/>
              <a:defRPr/>
            </a:pP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pitchFamily="-110" charset="-128"/>
                <a:cs typeface="ＭＳ Ｐゴシック" pitchFamily="-110" charset="-128"/>
              </a:rPr>
              <a:t>We represent a data item based on the features:</a:t>
            </a:r>
            <a:endParaRPr kumimoji="0" lang="en-US" sz="2200" b="0" i="1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ＭＳ Ｐゴシック" pitchFamily="-110" charset="-128"/>
              <a:cs typeface="ＭＳ Ｐゴシック" pitchFamily="-110" charset="-128"/>
              <a:sym typeface="Symbol" pitchFamily="-110" charset="2"/>
            </a:endParaRPr>
          </a:p>
        </p:txBody>
      </p:sp>
      <p:graphicFrame>
        <p:nvGraphicFramePr>
          <p:cNvPr id="10" name="Object 2"/>
          <p:cNvGraphicFramePr>
            <a:graphicFrameLocks noChangeAspect="1"/>
          </p:cNvGraphicFramePr>
          <p:nvPr/>
        </p:nvGraphicFramePr>
        <p:xfrm>
          <a:off x="1828800" y="2261960"/>
          <a:ext cx="2570163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362" name="Equation" r:id="rId6" imgW="1066800" imgH="203200" progId="Equation.3">
                  <p:embed/>
                </p:oleObj>
              </mc:Choice>
              <mc:Fallback>
                <p:oleObj name="Equation" r:id="rId6" imgW="10668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2261960"/>
                        <a:ext cx="2570163" cy="488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1" name="Straight Connector 10"/>
          <p:cNvCxnSpPr/>
          <p:nvPr/>
        </p:nvCxnSpPr>
        <p:spPr bwMode="auto">
          <a:xfrm>
            <a:off x="381000" y="2963635"/>
            <a:ext cx="8305800" cy="1588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381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5182925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err="1" smtClean="0">
                <a:ea typeface="ＭＳ Ｐゴシック" pitchFamily="-110" charset="-128"/>
                <a:cs typeface="ＭＳ Ｐゴシック" pitchFamily="-110" charset="-128"/>
              </a:rPr>
              <a:t>Bayes</a:t>
            </a:r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 rule for classification</a:t>
            </a:r>
            <a:endParaRPr lang="en-US" dirty="0">
              <a:ea typeface="ＭＳ Ｐゴシック" pitchFamily="-110" charset="-128"/>
              <a:cs typeface="ＭＳ Ｐゴシック" pitchFamily="-110" charset="-128"/>
            </a:endParaRPr>
          </a:p>
        </p:txBody>
      </p:sp>
      <p:graphicFrame>
        <p:nvGraphicFramePr>
          <p:cNvPr id="3789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90310779"/>
              </p:ext>
            </p:extLst>
          </p:nvPr>
        </p:nvGraphicFramePr>
        <p:xfrm>
          <a:off x="1236663" y="3546475"/>
          <a:ext cx="5351462" cy="1162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6377" name="Equation" r:id="rId4" imgW="1968500" imgH="419100" progId="Equation.3">
                  <p:embed/>
                </p:oleObj>
              </mc:Choice>
              <mc:Fallback>
                <p:oleObj name="Equation" r:id="rId4" imgW="1968500" imgH="419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36663" y="3546475"/>
                        <a:ext cx="5351462" cy="1162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7" name="Straight Arrow Connector 6"/>
          <p:cNvCxnSpPr/>
          <p:nvPr/>
        </p:nvCxnSpPr>
        <p:spPr bwMode="auto">
          <a:xfrm rot="16200000" flipH="1">
            <a:off x="4586287" y="3086100"/>
            <a:ext cx="838200" cy="152400"/>
          </a:xfrm>
          <a:prstGeom prst="straightConnector1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arrow"/>
          </a:ln>
          <a:effectLst/>
        </p:spPr>
      </p:cxnSp>
      <p:sp>
        <p:nvSpPr>
          <p:cNvPr id="8" name="TextBox 7"/>
          <p:cNvSpPr txBox="1"/>
          <p:nvPr/>
        </p:nvSpPr>
        <p:spPr>
          <a:xfrm>
            <a:off x="6072187" y="1905000"/>
            <a:ext cx="158754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prior </a:t>
            </a:r>
            <a:br>
              <a:rPr lang="en-US" dirty="0" smtClean="0">
                <a:solidFill>
                  <a:srgbClr val="0000FF"/>
                </a:solidFill>
              </a:rPr>
            </a:br>
            <a:r>
              <a:rPr lang="en-US" dirty="0" smtClean="0">
                <a:solidFill>
                  <a:srgbClr val="0000FF"/>
                </a:solidFill>
              </a:rPr>
              <a:t>probability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167187" y="1676400"/>
            <a:ext cx="128833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conditional </a:t>
            </a:r>
            <a:br>
              <a:rPr lang="en-US" dirty="0" smtClean="0">
                <a:solidFill>
                  <a:srgbClr val="0000FF"/>
                </a:solidFill>
              </a:rPr>
            </a:br>
            <a:r>
              <a:rPr lang="en-US" dirty="0" smtClean="0">
                <a:solidFill>
                  <a:srgbClr val="0000FF"/>
                </a:solidFill>
              </a:rPr>
              <a:t>(posterior)</a:t>
            </a:r>
            <a:br>
              <a:rPr lang="en-US" dirty="0" smtClean="0">
                <a:solidFill>
                  <a:srgbClr val="0000FF"/>
                </a:solidFill>
              </a:rPr>
            </a:br>
            <a:r>
              <a:rPr lang="en-US" dirty="0" smtClean="0">
                <a:solidFill>
                  <a:srgbClr val="0000FF"/>
                </a:solidFill>
              </a:rPr>
              <a:t>probability</a:t>
            </a:r>
            <a:endParaRPr lang="en-US" dirty="0">
              <a:solidFill>
                <a:srgbClr val="0000FF"/>
              </a:solidFill>
            </a:endParaRPr>
          </a:p>
        </p:txBody>
      </p:sp>
      <p:cxnSp>
        <p:nvCxnSpPr>
          <p:cNvPr id="11" name="Straight Arrow Connector 10"/>
          <p:cNvCxnSpPr/>
          <p:nvPr/>
        </p:nvCxnSpPr>
        <p:spPr bwMode="auto">
          <a:xfrm rot="5400000">
            <a:off x="5995987" y="2895600"/>
            <a:ext cx="838201" cy="533400"/>
          </a:xfrm>
          <a:prstGeom prst="straightConnector1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arrow"/>
          </a:ln>
          <a:effectLst/>
        </p:spPr>
      </p:cxnSp>
      <p:sp>
        <p:nvSpPr>
          <p:cNvPr id="10" name="TextBox 9"/>
          <p:cNvSpPr txBox="1"/>
          <p:nvPr/>
        </p:nvSpPr>
        <p:spPr>
          <a:xfrm>
            <a:off x="2019719" y="5358190"/>
            <a:ext cx="56486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Why not model </a:t>
            </a:r>
            <a:r>
              <a:rPr lang="en-US" sz="2400" dirty="0" err="1" smtClean="0">
                <a:solidFill>
                  <a:srgbClr val="FF0000"/>
                </a:solidFill>
              </a:rPr>
              <a:t>P(Label|Data</a:t>
            </a:r>
            <a:r>
              <a:rPr lang="en-US" sz="2400" dirty="0" smtClean="0">
                <a:solidFill>
                  <a:srgbClr val="FF0000"/>
                </a:solidFill>
              </a:rPr>
              <a:t>) directly?</a:t>
            </a:r>
          </a:p>
        </p:txBody>
      </p:sp>
    </p:spTree>
    <p:extLst>
      <p:ext uri="{BB962C8B-B14F-4D97-AF65-F5344CB8AC3E}">
        <p14:creationId xmlns:p14="http://schemas.microsoft.com/office/powerpoint/2010/main" val="248752485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Bayesian </a:t>
            </a:r>
            <a:r>
              <a:rPr lang="en-US" dirty="0">
                <a:ea typeface="ＭＳ Ｐゴシック" pitchFamily="-110" charset="-128"/>
                <a:cs typeface="ＭＳ Ｐゴシック" pitchFamily="-110" charset="-128"/>
              </a:rPr>
              <a:t>c</a:t>
            </a:r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lassifiers</a:t>
            </a:r>
            <a:endParaRPr lang="en-US" dirty="0">
              <a:ea typeface="ＭＳ Ｐゴシック" pitchFamily="-110" charset="-128"/>
              <a:cs typeface="ＭＳ Ｐゴシック" pitchFamily="-110" charset="-128"/>
            </a:endParaRPr>
          </a:p>
        </p:txBody>
      </p:sp>
      <p:graphicFrame>
        <p:nvGraphicFramePr>
          <p:cNvPr id="38915" name="Object 3"/>
          <p:cNvGraphicFramePr>
            <a:graphicFrameLocks noChangeAspect="1"/>
          </p:cNvGraphicFramePr>
          <p:nvPr/>
        </p:nvGraphicFramePr>
        <p:xfrm>
          <a:off x="514350" y="2016125"/>
          <a:ext cx="4217988" cy="568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7417" name="Equation" r:id="rId3" imgW="1968500" imgH="266700" progId="Equation.3">
                  <p:embed/>
                </p:oleObj>
              </mc:Choice>
              <mc:Fallback>
                <p:oleObj name="Equation" r:id="rId3" imgW="1968500" imgH="266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4350" y="2016125"/>
                        <a:ext cx="4217988" cy="5683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916" name="Object 4"/>
          <p:cNvGraphicFramePr>
            <a:graphicFrameLocks noChangeAspect="1"/>
          </p:cNvGraphicFramePr>
          <p:nvPr/>
        </p:nvGraphicFramePr>
        <p:xfrm>
          <a:off x="1295400" y="2935288"/>
          <a:ext cx="4083050" cy="868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7418" name="Equation" r:id="rId5" imgW="1905000" imgH="406400" progId="Equation.3">
                  <p:embed/>
                </p:oleObj>
              </mc:Choice>
              <mc:Fallback>
                <p:oleObj name="Equation" r:id="rId5" imgW="1905000" imgH="406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2935288"/>
                        <a:ext cx="4083050" cy="8683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1" name="Straight Arrow Connector 10"/>
          <p:cNvCxnSpPr/>
          <p:nvPr/>
        </p:nvCxnSpPr>
        <p:spPr bwMode="auto">
          <a:xfrm rot="10800000">
            <a:off x="4876800" y="2209800"/>
            <a:ext cx="1143000" cy="1588"/>
          </a:xfrm>
          <a:prstGeom prst="straightConnector1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2" name="TextBox 11"/>
          <p:cNvSpPr txBox="1"/>
          <p:nvPr/>
        </p:nvSpPr>
        <p:spPr>
          <a:xfrm>
            <a:off x="6096000" y="1828800"/>
            <a:ext cx="2895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 smtClean="0">
                <a:solidFill>
                  <a:srgbClr val="0000FF"/>
                </a:solidFill>
              </a:rPr>
              <a:t>different distributions for different labels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96000" y="2935069"/>
            <a:ext cx="289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 err="1" smtClean="0">
                <a:solidFill>
                  <a:srgbClr val="0000FF"/>
                </a:solidFill>
              </a:rPr>
              <a:t>Bayes</a:t>
            </a:r>
            <a:r>
              <a:rPr lang="en-US" dirty="0" smtClean="0">
                <a:solidFill>
                  <a:srgbClr val="0000FF"/>
                </a:solidFill>
              </a:rPr>
              <a:t> rule</a:t>
            </a:r>
            <a:endParaRPr lang="en-US" dirty="0">
              <a:solidFill>
                <a:srgbClr val="0000FF"/>
              </a:solidFill>
            </a:endParaRPr>
          </a:p>
        </p:txBody>
      </p:sp>
      <p:graphicFrame>
        <p:nvGraphicFramePr>
          <p:cNvPr id="656390" name="Object 6"/>
          <p:cNvGraphicFramePr>
            <a:graphicFrameLocks noChangeAspect="1"/>
          </p:cNvGraphicFramePr>
          <p:nvPr/>
        </p:nvGraphicFramePr>
        <p:xfrm>
          <a:off x="1381125" y="4383088"/>
          <a:ext cx="4029075" cy="569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7419" name="Equation" r:id="rId7" imgW="1879600" imgH="266700" progId="Equation.3">
                  <p:embed/>
                </p:oleObj>
              </mc:Choice>
              <mc:Fallback>
                <p:oleObj name="Equation" r:id="rId7" imgW="1879600" imgH="266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81125" y="4383088"/>
                        <a:ext cx="4029075" cy="5699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1295400" y="5867400"/>
            <a:ext cx="586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two models to learn </a:t>
            </a:r>
            <a:r>
              <a:rPr lang="en-US" sz="2400" i="1" dirty="0" smtClean="0">
                <a:solidFill>
                  <a:srgbClr val="FF0000"/>
                </a:solidFill>
              </a:rPr>
              <a:t>for each label/class</a:t>
            </a:r>
            <a:endParaRPr lang="en-US" sz="2400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226630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Oval 23"/>
          <p:cNvSpPr/>
          <p:nvPr/>
        </p:nvSpPr>
        <p:spPr>
          <a:xfrm>
            <a:off x="3507619" y="1536098"/>
            <a:ext cx="1282095" cy="461665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964" name="Rectangle 1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ea typeface="ＭＳ Ｐゴシック" pitchFamily="-110" charset="-128"/>
                <a:cs typeface="ＭＳ Ｐゴシック" pitchFamily="-110" charset="-128"/>
              </a:rPr>
              <a:t>The </a:t>
            </a:r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Naive </a:t>
            </a:r>
            <a:r>
              <a:rPr lang="en-US" dirty="0" err="1">
                <a:ea typeface="ＭＳ Ｐゴシック" pitchFamily="-110" charset="-128"/>
                <a:cs typeface="ＭＳ Ｐゴシック" pitchFamily="-110" charset="-128"/>
              </a:rPr>
              <a:t>Bayes</a:t>
            </a:r>
            <a:r>
              <a:rPr lang="en-US" dirty="0">
                <a:ea typeface="ＭＳ Ｐゴシック" pitchFamily="-110" charset="-128"/>
                <a:cs typeface="ＭＳ Ｐゴシック" pitchFamily="-110" charset="-128"/>
              </a:rPr>
              <a:t> Classifier</a:t>
            </a:r>
          </a:p>
        </p:txBody>
      </p:sp>
      <p:sp>
        <p:nvSpPr>
          <p:cNvPr id="40965" name="Rectangle 20"/>
          <p:cNvSpPr>
            <a:spLocks noGrp="1" noChangeArrowheads="1"/>
          </p:cNvSpPr>
          <p:nvPr>
            <p:ph type="body" idx="1"/>
          </p:nvPr>
        </p:nvSpPr>
        <p:spPr>
          <a:xfrm>
            <a:off x="457200" y="3756770"/>
            <a:ext cx="7283752" cy="1325562"/>
          </a:xfrm>
        </p:spPr>
        <p:txBody>
          <a:bodyPr>
            <a:normAutofit/>
          </a:bodyPr>
          <a:lstStyle/>
          <a:p>
            <a:pPr eaLnBrk="1" hangingPunct="1">
              <a:buNone/>
            </a:pPr>
            <a:r>
              <a:rPr lang="en-US" sz="2400" b="1" dirty="0">
                <a:solidFill>
                  <a:srgbClr val="00A000"/>
                </a:solidFill>
                <a:ea typeface="ＭＳ Ｐゴシック" pitchFamily="-110" charset="-128"/>
                <a:cs typeface="ＭＳ Ｐゴシック" pitchFamily="-110" charset="-128"/>
              </a:rPr>
              <a:t>Conditional Independence Assumption:</a:t>
            </a:r>
            <a:r>
              <a:rPr lang="en-US" sz="2400" dirty="0" smtClean="0">
                <a:ea typeface="ＭＳ Ｐゴシック" pitchFamily="-110" charset="-128"/>
                <a:cs typeface="ＭＳ Ｐゴシック" pitchFamily="-110" charset="-128"/>
              </a:rPr>
              <a:t> features are </a:t>
            </a:r>
            <a:r>
              <a:rPr lang="en-US" sz="2400" dirty="0">
                <a:ea typeface="ＭＳ Ｐゴシック" pitchFamily="-110" charset="-128"/>
                <a:cs typeface="ＭＳ Ｐゴシック" pitchFamily="-110" charset="-128"/>
              </a:rPr>
              <a:t>independent of </a:t>
            </a:r>
            <a:r>
              <a:rPr lang="en-US" sz="2400" dirty="0" smtClean="0">
                <a:ea typeface="ＭＳ Ｐゴシック" pitchFamily="-110" charset="-128"/>
                <a:cs typeface="ＭＳ Ｐゴシック" pitchFamily="-110" charset="-128"/>
              </a:rPr>
              <a:t>each other </a:t>
            </a:r>
            <a:r>
              <a:rPr lang="en-US" sz="2400" dirty="0">
                <a:ea typeface="ＭＳ Ｐゴシック" pitchFamily="-110" charset="-128"/>
                <a:cs typeface="ＭＳ Ｐゴシック" pitchFamily="-110" charset="-128"/>
              </a:rPr>
              <a:t>given the class:</a:t>
            </a:r>
            <a:endParaRPr lang="en-US" sz="2400" dirty="0" smtClean="0">
              <a:ea typeface="ＭＳ Ｐゴシック" pitchFamily="-110" charset="-128"/>
              <a:cs typeface="ＭＳ Ｐゴシック" pitchFamily="-110" charset="-128"/>
            </a:endParaRPr>
          </a:p>
          <a:p>
            <a:pPr eaLnBrk="1" hangingPunct="1"/>
            <a:endParaRPr lang="en-US" sz="2400" dirty="0">
              <a:ea typeface="ＭＳ Ｐゴシック" pitchFamily="-110" charset="-128"/>
              <a:cs typeface="ＭＳ Ｐゴシック" pitchFamily="-110" charset="-128"/>
            </a:endParaRPr>
          </a:p>
        </p:txBody>
      </p:sp>
      <p:graphicFrame>
        <p:nvGraphicFramePr>
          <p:cNvPr id="40962" name="Object 2"/>
          <p:cNvGraphicFramePr>
            <a:graphicFrameLocks noChangeAspect="1"/>
          </p:cNvGraphicFramePr>
          <p:nvPr/>
        </p:nvGraphicFramePr>
        <p:xfrm>
          <a:off x="1447800" y="4951780"/>
          <a:ext cx="5891213" cy="395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8431" name="Equation" r:id="rId3" imgW="2628900" imgH="177800" progId="Equation.3">
                  <p:embed/>
                </p:oleObj>
              </mc:Choice>
              <mc:Fallback>
                <p:oleObj name="Equation" r:id="rId3" imgW="2628900" imgH="177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4951780"/>
                        <a:ext cx="5891213" cy="3952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57411" name="Object 3"/>
          <p:cNvGraphicFramePr>
            <a:graphicFrameLocks noChangeAspect="1"/>
          </p:cNvGraphicFramePr>
          <p:nvPr/>
        </p:nvGraphicFramePr>
        <p:xfrm>
          <a:off x="723976" y="5814170"/>
          <a:ext cx="7356324" cy="7001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8432" name="Equation" r:id="rId5" imgW="2794000" imgH="266700" progId="Equation.3">
                  <p:embed/>
                </p:oleObj>
              </mc:Choice>
              <mc:Fallback>
                <p:oleObj name="Equation" r:id="rId5" imgW="2794000" imgH="266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3976" y="5814170"/>
                        <a:ext cx="7356324" cy="70013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3713239" y="1524003"/>
            <a:ext cx="10764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spam</a:t>
            </a:r>
            <a:endParaRPr lang="en-US" sz="2400" dirty="0"/>
          </a:p>
        </p:txBody>
      </p:sp>
      <p:cxnSp>
        <p:nvCxnSpPr>
          <p:cNvPr id="26" name="Straight Arrow Connector 25"/>
          <p:cNvCxnSpPr>
            <a:stCxn id="24" idx="3"/>
          </p:cNvCxnSpPr>
          <p:nvPr/>
        </p:nvCxnSpPr>
        <p:spPr>
          <a:xfrm rot="5400000">
            <a:off x="2776480" y="2020245"/>
            <a:ext cx="1008989" cy="828806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rot="5400000">
            <a:off x="3040095" y="2295955"/>
            <a:ext cx="1117970" cy="49739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rot="16200000" flipH="1">
            <a:off x="3477479" y="2564008"/>
            <a:ext cx="1117970" cy="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rot="16200000" flipH="1">
            <a:off x="3934395" y="2386331"/>
            <a:ext cx="1117972" cy="20561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rot="16200000" flipH="1">
            <a:off x="4533109" y="2077775"/>
            <a:ext cx="1117972" cy="60476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Oval 37"/>
          <p:cNvSpPr/>
          <p:nvPr/>
        </p:nvSpPr>
        <p:spPr>
          <a:xfrm>
            <a:off x="1966684" y="2842383"/>
            <a:ext cx="972457" cy="461665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Box 38"/>
          <p:cNvSpPr txBox="1"/>
          <p:nvPr/>
        </p:nvSpPr>
        <p:spPr>
          <a:xfrm>
            <a:off x="2172304" y="2830288"/>
            <a:ext cx="7668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buy</a:t>
            </a:r>
            <a:endParaRPr lang="en-US" sz="2000" dirty="0"/>
          </a:p>
        </p:txBody>
      </p:sp>
      <p:sp>
        <p:nvSpPr>
          <p:cNvPr id="40" name="Oval 39"/>
          <p:cNvSpPr/>
          <p:nvPr/>
        </p:nvSpPr>
        <p:spPr>
          <a:xfrm>
            <a:off x="2821817" y="3135089"/>
            <a:ext cx="972457" cy="461665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40"/>
          <p:cNvSpPr txBox="1"/>
          <p:nvPr/>
        </p:nvSpPr>
        <p:spPr>
          <a:xfrm>
            <a:off x="2866571" y="3122994"/>
            <a:ext cx="9277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/>
              <a:t>viagra</a:t>
            </a:r>
            <a:endParaRPr lang="en-US" sz="2000" dirty="0"/>
          </a:p>
        </p:txBody>
      </p:sp>
      <p:sp>
        <p:nvSpPr>
          <p:cNvPr id="42" name="Oval 41"/>
          <p:cNvSpPr/>
          <p:nvPr/>
        </p:nvSpPr>
        <p:spPr>
          <a:xfrm>
            <a:off x="5188857" y="2899474"/>
            <a:ext cx="972457" cy="461665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/>
          <p:cNvSpPr/>
          <p:nvPr/>
        </p:nvSpPr>
        <p:spPr>
          <a:xfrm>
            <a:off x="4397847" y="3003494"/>
            <a:ext cx="972457" cy="461665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>
            <a:off x="4603467" y="2991399"/>
            <a:ext cx="7668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the</a:t>
            </a:r>
            <a:endParaRPr lang="en-US" sz="2000" dirty="0"/>
          </a:p>
        </p:txBody>
      </p:sp>
      <p:sp>
        <p:nvSpPr>
          <p:cNvPr id="46" name="Oval 45"/>
          <p:cNvSpPr/>
          <p:nvPr/>
        </p:nvSpPr>
        <p:spPr>
          <a:xfrm>
            <a:off x="3623733" y="3099529"/>
            <a:ext cx="972457" cy="461665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TextBox 46"/>
          <p:cNvSpPr txBox="1"/>
          <p:nvPr/>
        </p:nvSpPr>
        <p:spPr>
          <a:xfrm>
            <a:off x="3829353" y="3087434"/>
            <a:ext cx="7668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now</a:t>
            </a:r>
            <a:endParaRPr lang="en-US" sz="2000" dirty="0"/>
          </a:p>
        </p:txBody>
      </p:sp>
      <p:sp>
        <p:nvSpPr>
          <p:cNvPr id="43" name="TextBox 42"/>
          <p:cNvSpPr txBox="1"/>
          <p:nvPr/>
        </p:nvSpPr>
        <p:spPr>
          <a:xfrm>
            <a:off x="5225147" y="2911569"/>
            <a:ext cx="19445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enlargement</a:t>
            </a:r>
            <a:endParaRPr lang="en-US" sz="1600" dirty="0"/>
          </a:p>
        </p:txBody>
      </p:sp>
      <p:sp>
        <p:nvSpPr>
          <p:cNvPr id="48" name="TextBox 47"/>
          <p:cNvSpPr txBox="1"/>
          <p:nvPr/>
        </p:nvSpPr>
        <p:spPr>
          <a:xfrm>
            <a:off x="7169683" y="2899474"/>
            <a:ext cx="17508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assume binary features for now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354648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Estimating parameters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8667"/>
            <a:ext cx="7772400" cy="2667000"/>
          </a:xfrm>
        </p:spPr>
        <p:txBody>
          <a:bodyPr/>
          <a:lstStyle/>
          <a:p>
            <a:r>
              <a:rPr lang="en-US" dirty="0" smtClean="0"/>
              <a:t>p(‘v1agra’ | spam)</a:t>
            </a:r>
          </a:p>
          <a:p>
            <a:r>
              <a:rPr lang="en-US" dirty="0" err="1" smtClean="0"/>
              <a:t>p(‘the</a:t>
            </a:r>
            <a:r>
              <a:rPr lang="en-US" dirty="0" smtClean="0"/>
              <a:t>’ | spam)</a:t>
            </a:r>
          </a:p>
          <a:p>
            <a:r>
              <a:rPr lang="en-US" dirty="0" err="1" smtClean="0"/>
              <a:t>p(‘enlargement</a:t>
            </a:r>
            <a:r>
              <a:rPr lang="en-US" dirty="0" smtClean="0"/>
              <a:t>’ | not-spam)</a:t>
            </a:r>
          </a:p>
          <a:p>
            <a:r>
              <a:rPr lang="en-US" dirty="0" smtClean="0"/>
              <a:t>…</a:t>
            </a:r>
            <a:endParaRPr lang="en-US" dirty="0"/>
          </a:p>
        </p:txBody>
      </p:sp>
      <p:grpSp>
        <p:nvGrpSpPr>
          <p:cNvPr id="4" name="Group 8"/>
          <p:cNvGrpSpPr/>
          <p:nvPr/>
        </p:nvGrpSpPr>
        <p:grpSpPr>
          <a:xfrm>
            <a:off x="3124200" y="4465380"/>
            <a:ext cx="5029200" cy="838200"/>
            <a:chOff x="3124200" y="5638800"/>
            <a:chExt cx="5029200" cy="838200"/>
          </a:xfrm>
        </p:grpSpPr>
        <p:sp>
          <p:nvSpPr>
            <p:cNvPr id="5" name="Oval 4"/>
            <p:cNvSpPr/>
            <p:nvPr/>
          </p:nvSpPr>
          <p:spPr bwMode="auto">
            <a:xfrm>
              <a:off x="3124200" y="5638800"/>
              <a:ext cx="1219200" cy="838200"/>
            </a:xfrm>
            <a:prstGeom prst="ellipse">
              <a:avLst/>
            </a:prstGeom>
            <a:noFill/>
            <a:ln w="38100" cap="flat" cmpd="sng" algn="ctr">
              <a:solidFill>
                <a:srgbClr val="CC0000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solidFill>
                    <a:srgbClr val="CC0000"/>
                  </a:solidFill>
                </a:ln>
                <a:solidFill>
                  <a:srgbClr val="FF0000"/>
                </a:solidFill>
                <a:effectLst/>
                <a:latin typeface="Arial" charset="0"/>
              </a:endParaRPr>
            </a:p>
          </p:txBody>
        </p:sp>
        <p:sp>
          <p:nvSpPr>
            <p:cNvPr id="6" name="Oval 5"/>
            <p:cNvSpPr/>
            <p:nvPr/>
          </p:nvSpPr>
          <p:spPr bwMode="auto">
            <a:xfrm>
              <a:off x="4343400" y="5638800"/>
              <a:ext cx="1219200" cy="838200"/>
            </a:xfrm>
            <a:prstGeom prst="ellipse">
              <a:avLst/>
            </a:prstGeom>
            <a:noFill/>
            <a:ln w="38100" cap="flat" cmpd="sng" algn="ctr">
              <a:solidFill>
                <a:srgbClr val="CC0000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solidFill>
                    <a:srgbClr val="CC0000"/>
                  </a:solidFill>
                </a:ln>
                <a:solidFill>
                  <a:srgbClr val="FF0000"/>
                </a:solidFill>
                <a:effectLst/>
                <a:latin typeface="Arial" charset="0"/>
              </a:endParaRPr>
            </a:p>
          </p:txBody>
        </p:sp>
        <p:sp>
          <p:nvSpPr>
            <p:cNvPr id="7" name="Oval 6"/>
            <p:cNvSpPr/>
            <p:nvPr/>
          </p:nvSpPr>
          <p:spPr bwMode="auto">
            <a:xfrm>
              <a:off x="6019800" y="5638800"/>
              <a:ext cx="1219200" cy="838200"/>
            </a:xfrm>
            <a:prstGeom prst="ellipse">
              <a:avLst/>
            </a:prstGeom>
            <a:noFill/>
            <a:ln w="38100" cap="flat" cmpd="sng" algn="ctr">
              <a:solidFill>
                <a:srgbClr val="CC0000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solidFill>
                    <a:srgbClr val="CC0000"/>
                  </a:solidFill>
                </a:ln>
                <a:solidFill>
                  <a:srgbClr val="FF0000"/>
                </a:solidFill>
                <a:effectLst/>
                <a:latin typeface="Arial" charset="0"/>
              </a:endParaRPr>
            </a:p>
          </p:txBody>
        </p:sp>
        <p:sp>
          <p:nvSpPr>
            <p:cNvPr id="8" name="Oval 7"/>
            <p:cNvSpPr/>
            <p:nvPr/>
          </p:nvSpPr>
          <p:spPr bwMode="auto">
            <a:xfrm>
              <a:off x="7162800" y="5638800"/>
              <a:ext cx="990600" cy="838200"/>
            </a:xfrm>
            <a:prstGeom prst="ellipse">
              <a:avLst/>
            </a:prstGeom>
            <a:noFill/>
            <a:ln w="38100" cap="flat" cmpd="sng" algn="ctr">
              <a:solidFill>
                <a:srgbClr val="CC0000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solidFill>
                    <a:srgbClr val="CC0000"/>
                  </a:solidFill>
                </a:ln>
                <a:solidFill>
                  <a:srgbClr val="FF0000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634958" y="4038600"/>
            <a:ext cx="9827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For us:</a:t>
            </a:r>
            <a:endParaRPr lang="en-US" sz="2000" dirty="0">
              <a:solidFill>
                <a:srgbClr val="0000FF"/>
              </a:solidFill>
            </a:endParaRPr>
          </a:p>
        </p:txBody>
      </p:sp>
      <p:graphicFrame>
        <p:nvGraphicFramePr>
          <p:cNvPr id="658435" name="Object 3"/>
          <p:cNvGraphicFramePr>
            <a:graphicFrameLocks noChangeAspect="1"/>
          </p:cNvGraphicFramePr>
          <p:nvPr/>
        </p:nvGraphicFramePr>
        <p:xfrm>
          <a:off x="719619" y="4648200"/>
          <a:ext cx="7205181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9448" name="Equation" r:id="rId3" imgW="2794000" imgH="266700" progId="Equation.3">
                  <p:embed/>
                </p:oleObj>
              </mc:Choice>
              <mc:Fallback>
                <p:oleObj name="Equation" r:id="rId3" imgW="2794000" imgH="266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9619" y="4648200"/>
                        <a:ext cx="7205181" cy="685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8505595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Maximum likelihood estimates</a:t>
            </a:r>
            <a:endParaRPr lang="en-US" dirty="0">
              <a:ea typeface="ＭＳ Ｐゴシック" pitchFamily="-110" charset="-128"/>
              <a:cs typeface="ＭＳ Ｐゴシック" pitchFamily="-110" charset="-128"/>
            </a:endParaRPr>
          </a:p>
        </p:txBody>
      </p:sp>
      <p:graphicFrame>
        <p:nvGraphicFramePr>
          <p:cNvPr id="41986" name="Object 2"/>
          <p:cNvGraphicFramePr>
            <a:graphicFrameLocks noChangeAspect="1"/>
          </p:cNvGraphicFramePr>
          <p:nvPr/>
        </p:nvGraphicFramePr>
        <p:xfrm>
          <a:off x="990600" y="3657600"/>
          <a:ext cx="2954337" cy="1058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0479" name="Equation" r:id="rId3" imgW="1092200" imgH="393700" progId="Equation.3">
                  <p:embed/>
                </p:oleObj>
              </mc:Choice>
              <mc:Fallback>
                <p:oleObj name="Equation" r:id="rId3" imgW="1092200" imgH="393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3657600"/>
                        <a:ext cx="2954337" cy="10588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87" name="Object 3"/>
          <p:cNvGraphicFramePr>
            <a:graphicFrameLocks noChangeAspect="1"/>
          </p:cNvGraphicFramePr>
          <p:nvPr/>
        </p:nvGraphicFramePr>
        <p:xfrm>
          <a:off x="1347788" y="1973263"/>
          <a:ext cx="1992312" cy="989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0480" name="Equation" r:id="rId5" imgW="736600" imgH="368300" progId="Equation.3">
                  <p:embed/>
                </p:oleObj>
              </mc:Choice>
              <mc:Fallback>
                <p:oleObj name="Equation" r:id="rId5" imgW="736600" imgH="368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47788" y="1973263"/>
                        <a:ext cx="1992312" cy="9890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4639527" y="1992868"/>
            <a:ext cx="28660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number of items with label</a:t>
            </a:r>
            <a:endParaRPr lang="en-US" dirty="0">
              <a:solidFill>
                <a:srgbClr val="0000FF"/>
              </a:solidFill>
            </a:endParaRPr>
          </a:p>
        </p:txBody>
      </p:sp>
      <p:cxnSp>
        <p:nvCxnSpPr>
          <p:cNvPr id="24" name="Straight Connector 23"/>
          <p:cNvCxnSpPr/>
          <p:nvPr/>
        </p:nvCxnSpPr>
        <p:spPr bwMode="auto">
          <a:xfrm>
            <a:off x="4648200" y="2498725"/>
            <a:ext cx="2895600" cy="15875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25" name="TextBox 24"/>
          <p:cNvSpPr txBox="1"/>
          <p:nvPr/>
        </p:nvSpPr>
        <p:spPr>
          <a:xfrm>
            <a:off x="4898959" y="2526268"/>
            <a:ext cx="23400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total number of items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114800" y="3745468"/>
            <a:ext cx="45084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number of items with the label with feature</a:t>
            </a:r>
            <a:endParaRPr lang="en-US" dirty="0">
              <a:solidFill>
                <a:srgbClr val="0000FF"/>
              </a:solidFill>
            </a:endParaRPr>
          </a:p>
        </p:txBody>
      </p:sp>
      <p:cxnSp>
        <p:nvCxnSpPr>
          <p:cNvPr id="28" name="Straight Connector 27"/>
          <p:cNvCxnSpPr/>
          <p:nvPr/>
        </p:nvCxnSpPr>
        <p:spPr bwMode="auto">
          <a:xfrm>
            <a:off x="4419600" y="4278868"/>
            <a:ext cx="3886200" cy="1588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29" name="TextBox 28"/>
          <p:cNvSpPr txBox="1"/>
          <p:nvPr/>
        </p:nvSpPr>
        <p:spPr>
          <a:xfrm>
            <a:off x="4639527" y="4355068"/>
            <a:ext cx="28660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number of items with label</a:t>
            </a:r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755658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Naïve Bayes Text Classification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57200" y="1582050"/>
            <a:ext cx="8229600" cy="4906963"/>
          </a:xfrm>
        </p:spPr>
        <p:txBody>
          <a:bodyPr>
            <a:normAutofit lnSpcReduction="10000"/>
          </a:bodyPr>
          <a:lstStyle/>
          <a:p>
            <a:r>
              <a:rPr lang="en-US" sz="2800" dirty="0" smtClean="0"/>
              <a:t>Features: word occurring in a document (though others could be used…)</a:t>
            </a:r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r>
              <a:rPr lang="en-US" sz="2800" dirty="0" smtClean="0">
                <a:solidFill>
                  <a:srgbClr val="FF0000"/>
                </a:solidFill>
              </a:rPr>
              <a:t>Does the Naïve </a:t>
            </a:r>
            <a:r>
              <a:rPr lang="en-US" sz="2800" dirty="0" err="1" smtClean="0">
                <a:solidFill>
                  <a:srgbClr val="FF0000"/>
                </a:solidFill>
              </a:rPr>
              <a:t>Bayes</a:t>
            </a:r>
            <a:r>
              <a:rPr lang="en-US" sz="2800" dirty="0" smtClean="0">
                <a:solidFill>
                  <a:srgbClr val="FF0000"/>
                </a:solidFill>
              </a:rPr>
              <a:t> assumption hold?</a:t>
            </a:r>
          </a:p>
          <a:p>
            <a:pPr lvl="1"/>
            <a:r>
              <a:rPr lang="en-US" sz="2400" dirty="0" smtClean="0">
                <a:solidFill>
                  <a:srgbClr val="FF0000"/>
                </a:solidFill>
              </a:rPr>
              <a:t>Are word occurrences independent given the label?</a:t>
            </a:r>
          </a:p>
          <a:p>
            <a:r>
              <a:rPr lang="en-US" sz="2800" dirty="0" smtClean="0"/>
              <a:t>Lot’s of text classification problems</a:t>
            </a:r>
          </a:p>
          <a:p>
            <a:pPr lvl="1"/>
            <a:r>
              <a:rPr lang="en-US" sz="2400" dirty="0" smtClean="0"/>
              <a:t>sentiment analysis: positive vs. negative reviews</a:t>
            </a:r>
          </a:p>
          <a:p>
            <a:pPr lvl="1"/>
            <a:r>
              <a:rPr lang="en-US" sz="2400" dirty="0" smtClean="0"/>
              <a:t>category classification</a:t>
            </a:r>
          </a:p>
          <a:p>
            <a:pPr lvl="1"/>
            <a:r>
              <a:rPr lang="en-US" sz="2400" dirty="0" smtClean="0"/>
              <a:t>spam</a:t>
            </a:r>
          </a:p>
          <a:p>
            <a:pPr lvl="1"/>
            <a:endParaRPr lang="en-US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</p:txBody>
      </p:sp>
      <p:graphicFrame>
        <p:nvGraphicFramePr>
          <p:cNvPr id="674818" name="Object 2"/>
          <p:cNvGraphicFramePr>
            <a:graphicFrameLocks noChangeAspect="1"/>
          </p:cNvGraphicFramePr>
          <p:nvPr/>
        </p:nvGraphicFramePr>
        <p:xfrm>
          <a:off x="914400" y="3034685"/>
          <a:ext cx="6657219" cy="5050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1497" name="Equation" r:id="rId3" imgW="3505200" imgH="266700" progId="Equation.3">
                  <p:embed/>
                </p:oleObj>
              </mc:Choice>
              <mc:Fallback>
                <p:oleObj name="Equation" r:id="rId3" imgW="3505200" imgH="266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3034685"/>
                        <a:ext cx="6657219" cy="50502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943526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Naive </a:t>
            </a:r>
            <a:r>
              <a:rPr lang="en-US" dirty="0" err="1">
                <a:ea typeface="ＭＳ Ｐゴシック" pitchFamily="-110" charset="-128"/>
                <a:cs typeface="ＭＳ Ｐゴシック" pitchFamily="-110" charset="-128"/>
              </a:rPr>
              <a:t>Bayes</a:t>
            </a:r>
            <a:r>
              <a:rPr lang="en-US" dirty="0">
                <a:ea typeface="ＭＳ Ｐゴシック" pitchFamily="-110" charset="-128"/>
                <a:cs typeface="ＭＳ Ｐゴシック" pitchFamily="-110" charset="-128"/>
              </a:rPr>
              <a:t> on spam email</a:t>
            </a:r>
          </a:p>
        </p:txBody>
      </p:sp>
      <p:pic>
        <p:nvPicPr>
          <p:cNvPr id="74755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2646363" y="1600200"/>
            <a:ext cx="3449637" cy="4780417"/>
          </a:xfrm>
          <a:noFill/>
        </p:spPr>
      </p:pic>
      <p:sp>
        <p:nvSpPr>
          <p:cNvPr id="4" name="Rectangle 3"/>
          <p:cNvSpPr/>
          <p:nvPr/>
        </p:nvSpPr>
        <p:spPr>
          <a:xfrm>
            <a:off x="2362200" y="6397823"/>
            <a:ext cx="62484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>
                <a:ea typeface="ＭＳ Ｐゴシック" pitchFamily="-110" charset="-128"/>
                <a:cs typeface="ＭＳ Ｐゴシック" pitchFamily="-110" charset="-128"/>
              </a:rPr>
              <a:t>http://</a:t>
            </a:r>
            <a:r>
              <a:rPr lang="en-US" sz="1400" dirty="0" err="1" smtClean="0">
                <a:ea typeface="ＭＳ Ｐゴシック" pitchFamily="-110" charset="-128"/>
                <a:cs typeface="ＭＳ Ｐゴシック" pitchFamily="-110" charset="-128"/>
              </a:rPr>
              <a:t>www.cnbc.cmu.edu/~jp/research/email.paper.pdf</a:t>
            </a:r>
            <a:endParaRPr lang="en-US" sz="1400" dirty="0">
              <a:ea typeface="ＭＳ Ｐゴシック" pitchFamily="-110" charset="-128"/>
              <a:cs typeface="ＭＳ Ｐゴシック" pitchFamily="-11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5935694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Linear models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81429" y="1600200"/>
            <a:ext cx="8584619" cy="449580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A linear model predicts the label based on a weighted, linear combination of the features</a:t>
            </a:r>
          </a:p>
          <a:p>
            <a:pPr>
              <a:buNone/>
            </a:pPr>
            <a:endParaRPr lang="en-US" sz="2000" dirty="0" smtClean="0"/>
          </a:p>
          <a:p>
            <a:r>
              <a:rPr lang="en-US" sz="2000" dirty="0" smtClean="0"/>
              <a:t>For two classes, a linear model can be viewed as a plane (</a:t>
            </a:r>
            <a:r>
              <a:rPr lang="en-US" sz="2000" dirty="0" err="1" smtClean="0"/>
              <a:t>hyperplane</a:t>
            </a:r>
            <a:r>
              <a:rPr lang="en-US" sz="2000" dirty="0" smtClean="0"/>
              <a:t>) in the feature space</a:t>
            </a:r>
            <a:endParaRPr lang="en-US" sz="20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2108539" y="2297491"/>
          <a:ext cx="5650200" cy="3955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2520" name="Equation" r:id="rId3" imgW="2540000" imgH="177800" progId="Equation.3">
                  <p:embed/>
                </p:oleObj>
              </mc:Choice>
              <mc:Fallback>
                <p:oleObj name="Equation" r:id="rId3" imgW="2540000" imgH="177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08539" y="2297491"/>
                        <a:ext cx="5650200" cy="39551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5" name="Straight Arrow Connector 4"/>
          <p:cNvCxnSpPr/>
          <p:nvPr/>
        </p:nvCxnSpPr>
        <p:spPr>
          <a:xfrm rot="5400000" flipH="1" flipV="1">
            <a:off x="1123646" y="4793346"/>
            <a:ext cx="3120568" cy="24192"/>
          </a:xfrm>
          <a:prstGeom prst="straightConnector1">
            <a:avLst/>
          </a:prstGeom>
          <a:ln w="28575" cap="flat" cmpd="sng" algn="ctr">
            <a:solidFill>
              <a:srgbClr val="0D0D0D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2679094" y="6348796"/>
            <a:ext cx="3379399" cy="1588"/>
          </a:xfrm>
          <a:prstGeom prst="straightConnector1">
            <a:avLst/>
          </a:prstGeom>
          <a:ln w="28575" cap="flat" cmpd="sng" algn="ctr">
            <a:solidFill>
              <a:srgbClr val="0D0D0D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rot="5400000" flipH="1" flipV="1">
            <a:off x="2329534" y="4434126"/>
            <a:ext cx="2256976" cy="1572373"/>
          </a:xfrm>
          <a:prstGeom prst="straightConnector1">
            <a:avLst/>
          </a:prstGeom>
          <a:ln w="28575" cap="flat" cmpd="sng" algn="ctr">
            <a:solidFill>
              <a:srgbClr val="0D0D0D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Oval 12"/>
          <p:cNvSpPr>
            <a:spLocks noChangeArrowheads="1"/>
          </p:cNvSpPr>
          <p:nvPr/>
        </p:nvSpPr>
        <p:spPr bwMode="auto">
          <a:xfrm>
            <a:off x="3063711" y="4297443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Oval 12"/>
          <p:cNvSpPr>
            <a:spLocks noChangeArrowheads="1"/>
          </p:cNvSpPr>
          <p:nvPr/>
        </p:nvSpPr>
        <p:spPr bwMode="auto">
          <a:xfrm>
            <a:off x="3216111" y="4602243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Oval 12"/>
          <p:cNvSpPr>
            <a:spLocks noChangeArrowheads="1"/>
          </p:cNvSpPr>
          <p:nvPr/>
        </p:nvSpPr>
        <p:spPr bwMode="auto">
          <a:xfrm>
            <a:off x="3520911" y="3939424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Oval 12"/>
          <p:cNvSpPr>
            <a:spLocks noChangeArrowheads="1"/>
          </p:cNvSpPr>
          <p:nvPr/>
        </p:nvSpPr>
        <p:spPr bwMode="auto">
          <a:xfrm>
            <a:off x="3597111" y="4373643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Oval 12"/>
          <p:cNvSpPr>
            <a:spLocks noChangeArrowheads="1"/>
          </p:cNvSpPr>
          <p:nvPr/>
        </p:nvSpPr>
        <p:spPr bwMode="auto">
          <a:xfrm>
            <a:off x="3139911" y="3863224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Oval 5"/>
          <p:cNvSpPr>
            <a:spLocks noChangeArrowheads="1"/>
          </p:cNvSpPr>
          <p:nvPr/>
        </p:nvSpPr>
        <p:spPr bwMode="auto">
          <a:xfrm>
            <a:off x="4853809" y="4602243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Oval 19"/>
          <p:cNvSpPr>
            <a:spLocks noChangeArrowheads="1"/>
          </p:cNvSpPr>
          <p:nvPr/>
        </p:nvSpPr>
        <p:spPr bwMode="auto">
          <a:xfrm>
            <a:off x="4777609" y="5669043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Oval 20"/>
          <p:cNvSpPr>
            <a:spLocks noChangeArrowheads="1"/>
          </p:cNvSpPr>
          <p:nvPr/>
        </p:nvSpPr>
        <p:spPr bwMode="auto">
          <a:xfrm>
            <a:off x="5311009" y="5059443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4168009" y="6350384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f</a:t>
            </a:r>
            <a:r>
              <a:rPr lang="en-US" sz="2400" baseline="-25000" dirty="0" smtClean="0">
                <a:solidFill>
                  <a:srgbClr val="0000FF"/>
                </a:solidFill>
              </a:rPr>
              <a:t>1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098519" y="4523810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f</a:t>
            </a:r>
            <a:r>
              <a:rPr lang="en-US" sz="2400" baseline="-25000" dirty="0" smtClean="0">
                <a:solidFill>
                  <a:srgbClr val="0000FF"/>
                </a:solidFill>
              </a:rPr>
              <a:t>2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927036" y="4894948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f</a:t>
            </a:r>
            <a:r>
              <a:rPr lang="en-US" sz="2400" baseline="-25000" dirty="0" smtClean="0">
                <a:solidFill>
                  <a:srgbClr val="0000FF"/>
                </a:solidFill>
              </a:rPr>
              <a:t>3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sp>
        <p:nvSpPr>
          <p:cNvPr id="21" name="Parallelogram 20"/>
          <p:cNvSpPr/>
          <p:nvPr/>
        </p:nvSpPr>
        <p:spPr>
          <a:xfrm rot="3600566" flipH="1">
            <a:off x="3081134" y="3721074"/>
            <a:ext cx="1694759" cy="2075373"/>
          </a:xfrm>
          <a:prstGeom prst="parallelogram">
            <a:avLst>
              <a:gd name="adj" fmla="val 55931"/>
            </a:avLst>
          </a:prstGeom>
          <a:solidFill>
            <a:srgbClr val="FF6600">
              <a:alpha val="65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8"/>
          <p:cNvSpPr>
            <a:spLocks noChangeArrowheads="1"/>
          </p:cNvSpPr>
          <p:nvPr/>
        </p:nvSpPr>
        <p:spPr bwMode="auto">
          <a:xfrm>
            <a:off x="4244209" y="4754643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480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Linear models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330536" y="2531533"/>
          <a:ext cx="5650200" cy="3955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3551" name="Equation" r:id="rId3" imgW="2540000" imgH="177800" progId="Equation.3">
                  <p:embed/>
                </p:oleObj>
              </mc:Choice>
              <mc:Fallback>
                <p:oleObj name="Equation" r:id="rId3" imgW="2540000" imgH="177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0536" y="2531533"/>
                        <a:ext cx="5650200" cy="39551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5" name="Straight Arrow Connector 4"/>
          <p:cNvCxnSpPr/>
          <p:nvPr/>
        </p:nvCxnSpPr>
        <p:spPr>
          <a:xfrm rot="5400000" flipH="1" flipV="1">
            <a:off x="1123646" y="4793346"/>
            <a:ext cx="3120568" cy="24192"/>
          </a:xfrm>
          <a:prstGeom prst="straightConnector1">
            <a:avLst/>
          </a:prstGeom>
          <a:ln w="28575" cap="flat" cmpd="sng" algn="ctr">
            <a:solidFill>
              <a:srgbClr val="0D0D0D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2679094" y="6348796"/>
            <a:ext cx="3379399" cy="1588"/>
          </a:xfrm>
          <a:prstGeom prst="straightConnector1">
            <a:avLst/>
          </a:prstGeom>
          <a:ln w="28575" cap="flat" cmpd="sng" algn="ctr">
            <a:solidFill>
              <a:srgbClr val="0D0D0D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rot="5400000" flipH="1" flipV="1">
            <a:off x="2329534" y="4434126"/>
            <a:ext cx="2256976" cy="1572373"/>
          </a:xfrm>
          <a:prstGeom prst="straightConnector1">
            <a:avLst/>
          </a:prstGeom>
          <a:ln w="28575" cap="flat" cmpd="sng" algn="ctr">
            <a:solidFill>
              <a:srgbClr val="0D0D0D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Oval 12"/>
          <p:cNvSpPr>
            <a:spLocks noChangeArrowheads="1"/>
          </p:cNvSpPr>
          <p:nvPr/>
        </p:nvSpPr>
        <p:spPr bwMode="auto">
          <a:xfrm>
            <a:off x="3063711" y="4297443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Oval 12"/>
          <p:cNvSpPr>
            <a:spLocks noChangeArrowheads="1"/>
          </p:cNvSpPr>
          <p:nvPr/>
        </p:nvSpPr>
        <p:spPr bwMode="auto">
          <a:xfrm>
            <a:off x="3216111" y="4602243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Oval 12"/>
          <p:cNvSpPr>
            <a:spLocks noChangeArrowheads="1"/>
          </p:cNvSpPr>
          <p:nvPr/>
        </p:nvSpPr>
        <p:spPr bwMode="auto">
          <a:xfrm>
            <a:off x="3520911" y="3939424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Oval 12"/>
          <p:cNvSpPr>
            <a:spLocks noChangeArrowheads="1"/>
          </p:cNvSpPr>
          <p:nvPr/>
        </p:nvSpPr>
        <p:spPr bwMode="auto">
          <a:xfrm>
            <a:off x="3597111" y="4373643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Oval 12"/>
          <p:cNvSpPr>
            <a:spLocks noChangeArrowheads="1"/>
          </p:cNvSpPr>
          <p:nvPr/>
        </p:nvSpPr>
        <p:spPr bwMode="auto">
          <a:xfrm>
            <a:off x="3139911" y="3863224"/>
            <a:ext cx="152400" cy="152400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Oval 5"/>
          <p:cNvSpPr>
            <a:spLocks noChangeArrowheads="1"/>
          </p:cNvSpPr>
          <p:nvPr/>
        </p:nvSpPr>
        <p:spPr bwMode="auto">
          <a:xfrm>
            <a:off x="4853809" y="4602243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Oval 19"/>
          <p:cNvSpPr>
            <a:spLocks noChangeArrowheads="1"/>
          </p:cNvSpPr>
          <p:nvPr/>
        </p:nvSpPr>
        <p:spPr bwMode="auto">
          <a:xfrm>
            <a:off x="4777609" y="5669043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Oval 20"/>
          <p:cNvSpPr>
            <a:spLocks noChangeArrowheads="1"/>
          </p:cNvSpPr>
          <p:nvPr/>
        </p:nvSpPr>
        <p:spPr bwMode="auto">
          <a:xfrm>
            <a:off x="5311009" y="5059443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4168009" y="6350384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f</a:t>
            </a:r>
            <a:r>
              <a:rPr lang="en-US" sz="2400" baseline="-25000" dirty="0" smtClean="0">
                <a:solidFill>
                  <a:srgbClr val="0000FF"/>
                </a:solidFill>
              </a:rPr>
              <a:t>1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098519" y="4523810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f</a:t>
            </a:r>
            <a:r>
              <a:rPr lang="en-US" sz="2400" baseline="-25000" dirty="0" smtClean="0">
                <a:solidFill>
                  <a:srgbClr val="0000FF"/>
                </a:solidFill>
              </a:rPr>
              <a:t>2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927036" y="4894948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f</a:t>
            </a:r>
            <a:r>
              <a:rPr lang="en-US" sz="2400" baseline="-25000" dirty="0" smtClean="0">
                <a:solidFill>
                  <a:srgbClr val="0000FF"/>
                </a:solidFill>
              </a:rPr>
              <a:t>3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sp>
        <p:nvSpPr>
          <p:cNvPr id="21" name="Parallelogram 20"/>
          <p:cNvSpPr/>
          <p:nvPr/>
        </p:nvSpPr>
        <p:spPr>
          <a:xfrm rot="3600566" flipH="1">
            <a:off x="3081134" y="3721074"/>
            <a:ext cx="1694759" cy="2075373"/>
          </a:xfrm>
          <a:prstGeom prst="parallelogram">
            <a:avLst>
              <a:gd name="adj" fmla="val 55931"/>
            </a:avLst>
          </a:prstGeom>
          <a:solidFill>
            <a:srgbClr val="FF6600">
              <a:alpha val="65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8"/>
          <p:cNvSpPr>
            <a:spLocks noChangeArrowheads="1"/>
          </p:cNvSpPr>
          <p:nvPr/>
        </p:nvSpPr>
        <p:spPr bwMode="auto">
          <a:xfrm>
            <a:off x="4244209" y="4754643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129027" name="Object 3"/>
          <p:cNvGraphicFramePr>
            <a:graphicFrameLocks noChangeAspect="1"/>
          </p:cNvGraphicFramePr>
          <p:nvPr/>
        </p:nvGraphicFramePr>
        <p:xfrm>
          <a:off x="330536" y="1717522"/>
          <a:ext cx="6150140" cy="586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3552" name="Equation" r:id="rId5" imgW="2794000" imgH="266700" progId="Equation.3">
                  <p:embed/>
                </p:oleObj>
              </mc:Choice>
              <mc:Fallback>
                <p:oleObj name="Equation" r:id="rId5" imgW="2794000" imgH="266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0536" y="1717522"/>
                        <a:ext cx="6150140" cy="5866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Rectangle 21"/>
          <p:cNvSpPr/>
          <p:nvPr/>
        </p:nvSpPr>
        <p:spPr>
          <a:xfrm>
            <a:off x="6867716" y="1563099"/>
            <a:ext cx="198599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Is naïve </a:t>
            </a:r>
            <a:r>
              <a:rPr lang="en-US" sz="2000" dirty="0" err="1" smtClean="0">
                <a:solidFill>
                  <a:srgbClr val="FF0000"/>
                </a:solidFill>
              </a:rPr>
              <a:t>bayes</a:t>
            </a:r>
            <a:r>
              <a:rPr lang="en-US" sz="2000" dirty="0" smtClean="0">
                <a:solidFill>
                  <a:srgbClr val="FF0000"/>
                </a:solidFill>
              </a:rPr>
              <a:t> a linear model?</a:t>
            </a:r>
            <a:endParaRPr lang="en-US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35532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Linear models: NB</a:t>
            </a:r>
            <a:endParaRPr lang="en-US" dirty="0"/>
          </a:p>
        </p:txBody>
      </p:sp>
      <p:graphicFrame>
        <p:nvGraphicFramePr>
          <p:cNvPr id="130050" name="Object 2"/>
          <p:cNvGraphicFramePr>
            <a:graphicFrameLocks noChangeAspect="1"/>
          </p:cNvGraphicFramePr>
          <p:nvPr/>
        </p:nvGraphicFramePr>
        <p:xfrm>
          <a:off x="886584" y="1693485"/>
          <a:ext cx="6149975" cy="585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597" name="Equation" r:id="rId3" imgW="2794000" imgH="266700" progId="Equation.3">
                  <p:embed/>
                </p:oleObj>
              </mc:Choice>
              <mc:Fallback>
                <p:oleObj name="Equation" r:id="rId3" imgW="2794000" imgH="266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6584" y="1693485"/>
                        <a:ext cx="6149975" cy="5857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0051" name="Object 3"/>
          <p:cNvGraphicFramePr>
            <a:graphicFrameLocks noChangeAspect="1"/>
          </p:cNvGraphicFramePr>
          <p:nvPr/>
        </p:nvGraphicFramePr>
        <p:xfrm>
          <a:off x="1617138" y="2665413"/>
          <a:ext cx="6065838" cy="587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598" name="Equation" r:id="rId5" imgW="2755900" imgH="266700" progId="Equation.3">
                  <p:embed/>
                </p:oleObj>
              </mc:Choice>
              <mc:Fallback>
                <p:oleObj name="Equation" r:id="rId5" imgW="2755900" imgH="266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7138" y="2665413"/>
                        <a:ext cx="6065838" cy="587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005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61196617"/>
              </p:ext>
            </p:extLst>
          </p:nvPr>
        </p:nvGraphicFramePr>
        <p:xfrm>
          <a:off x="1629156" y="3678643"/>
          <a:ext cx="7418084" cy="4767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599" name="Equation" r:id="rId7" imgW="4152900" imgH="266700" progId="Equation.3">
                  <p:embed/>
                </p:oleObj>
              </mc:Choice>
              <mc:Fallback>
                <p:oleObj name="Equation" r:id="rId7" imgW="4152900" imgH="266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29156" y="3678643"/>
                        <a:ext cx="7418084" cy="47675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005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65882920"/>
              </p:ext>
            </p:extLst>
          </p:nvPr>
        </p:nvGraphicFramePr>
        <p:xfrm>
          <a:off x="1696133" y="4626052"/>
          <a:ext cx="6534150" cy="522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00" name="Equation" r:id="rId9" imgW="3657600" imgH="292100" progId="Equation.3">
                  <p:embed/>
                </p:oleObj>
              </mc:Choice>
              <mc:Fallback>
                <p:oleObj name="Equation" r:id="rId9" imgW="3657600" imgH="292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6133" y="4626052"/>
                        <a:ext cx="6534150" cy="5222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7378095" y="5039485"/>
            <a:ext cx="8521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w</a:t>
            </a:r>
            <a:r>
              <a:rPr lang="en-US" sz="2400" baseline="-25000" dirty="0" smtClean="0">
                <a:solidFill>
                  <a:srgbClr val="0000FF"/>
                </a:solidFill>
              </a:rPr>
              <a:t>0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013449" y="5124150"/>
            <a:ext cx="8521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f</a:t>
            </a:r>
            <a:r>
              <a:rPr lang="en-US" sz="2400" baseline="-25000" dirty="0" smtClean="0">
                <a:solidFill>
                  <a:srgbClr val="0000FF"/>
                </a:solidFill>
              </a:rPr>
              <a:t>1</a:t>
            </a:r>
            <a:r>
              <a:rPr lang="en-US" sz="2400" dirty="0" smtClean="0">
                <a:solidFill>
                  <a:srgbClr val="0000FF"/>
                </a:solidFill>
              </a:rPr>
              <a:t>w</a:t>
            </a:r>
            <a:r>
              <a:rPr lang="en-US" sz="2400" baseline="-25000" dirty="0" smtClean="0">
                <a:solidFill>
                  <a:srgbClr val="0000FF"/>
                </a:solidFill>
              </a:rPr>
              <a:t>1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105926" y="5112055"/>
            <a:ext cx="8521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f</a:t>
            </a:r>
            <a:r>
              <a:rPr lang="en-US" sz="2400" baseline="-25000" dirty="0" smtClean="0">
                <a:solidFill>
                  <a:srgbClr val="0000FF"/>
                </a:solidFill>
              </a:rPr>
              <a:t>2</a:t>
            </a:r>
            <a:r>
              <a:rPr lang="en-US" sz="2400" dirty="0" smtClean="0">
                <a:solidFill>
                  <a:srgbClr val="0000FF"/>
                </a:solidFill>
              </a:rPr>
              <a:t>w</a:t>
            </a:r>
            <a:r>
              <a:rPr lang="en-US" sz="2400" baseline="-25000" dirty="0" smtClean="0">
                <a:solidFill>
                  <a:srgbClr val="0000FF"/>
                </a:solidFill>
              </a:rPr>
              <a:t>2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679356" y="6043274"/>
            <a:ext cx="42316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only one of f</a:t>
            </a:r>
            <a:r>
              <a:rPr lang="en-US" baseline="-25000" dirty="0" smtClean="0">
                <a:solidFill>
                  <a:srgbClr val="FF6600"/>
                </a:solidFill>
              </a:rPr>
              <a:t>1</a:t>
            </a:r>
            <a:r>
              <a:rPr lang="en-US" dirty="0" smtClean="0">
                <a:solidFill>
                  <a:srgbClr val="FF6600"/>
                </a:solidFill>
              </a:rPr>
              <a:t> and f</a:t>
            </a:r>
            <a:r>
              <a:rPr lang="en-US" baseline="-25000" dirty="0" smtClean="0">
                <a:solidFill>
                  <a:srgbClr val="FF6600"/>
                </a:solidFill>
              </a:rPr>
              <a:t>2</a:t>
            </a:r>
            <a:r>
              <a:rPr lang="en-US" dirty="0" smtClean="0">
                <a:solidFill>
                  <a:srgbClr val="FF6600"/>
                </a:solidFill>
              </a:rPr>
              <a:t> will every be 1</a:t>
            </a:r>
            <a:endParaRPr lang="en-US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08637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Regression vs. classification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04800" y="2438400"/>
            <a:ext cx="12681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Raw data</a:t>
            </a:r>
            <a:endParaRPr lang="en-US" sz="2000" dirty="0"/>
          </a:p>
        </p:txBody>
      </p:sp>
      <p:sp>
        <p:nvSpPr>
          <p:cNvPr id="5" name="Rectangle 4"/>
          <p:cNvSpPr/>
          <p:nvPr/>
        </p:nvSpPr>
        <p:spPr bwMode="auto">
          <a:xfrm>
            <a:off x="838200" y="31242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838200" y="37338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838200" y="43434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838200" y="49530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838200" y="55626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600200" y="2438400"/>
            <a:ext cx="8122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Label</a:t>
            </a:r>
            <a:endParaRPr lang="en-US" sz="2000" dirty="0"/>
          </a:p>
        </p:txBody>
      </p:sp>
      <p:sp>
        <p:nvSpPr>
          <p:cNvPr id="11" name="TextBox 10"/>
          <p:cNvSpPr txBox="1"/>
          <p:nvPr/>
        </p:nvSpPr>
        <p:spPr>
          <a:xfrm>
            <a:off x="1837044" y="313586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1837044" y="37338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837044" y="43434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837044" y="496466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1828800" y="55626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6" name="Right Arrow 15"/>
          <p:cNvSpPr/>
          <p:nvPr/>
        </p:nvSpPr>
        <p:spPr bwMode="auto">
          <a:xfrm>
            <a:off x="2667000" y="3810000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438400" y="4724400"/>
            <a:ext cx="112422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extract</a:t>
            </a:r>
          </a:p>
          <a:p>
            <a:r>
              <a:rPr lang="en-US" sz="2000" dirty="0" smtClean="0"/>
              <a:t>features</a:t>
            </a:r>
            <a:endParaRPr lang="en-US" sz="2000" dirty="0"/>
          </a:p>
        </p:txBody>
      </p:sp>
      <p:sp>
        <p:nvSpPr>
          <p:cNvPr id="18" name="TextBox 17"/>
          <p:cNvSpPr txBox="1"/>
          <p:nvPr/>
        </p:nvSpPr>
        <p:spPr>
          <a:xfrm>
            <a:off x="3810000" y="2918936"/>
            <a:ext cx="1527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BAB932"/>
                </a:solidFill>
              </a:rPr>
              <a:t>f</a:t>
            </a:r>
            <a:r>
              <a:rPr lang="en-US" baseline="-25000" dirty="0" smtClean="0">
                <a:solidFill>
                  <a:srgbClr val="BAB932"/>
                </a:solidFill>
              </a:rPr>
              <a:t>1</a:t>
            </a:r>
            <a:r>
              <a:rPr lang="en-US" dirty="0" smtClean="0">
                <a:solidFill>
                  <a:srgbClr val="BAB932"/>
                </a:solidFill>
              </a:rPr>
              <a:t>, f</a:t>
            </a:r>
            <a:r>
              <a:rPr lang="en-US" baseline="-25000" dirty="0" smtClean="0">
                <a:solidFill>
                  <a:srgbClr val="BAB932"/>
                </a:solidFill>
              </a:rPr>
              <a:t>2</a:t>
            </a:r>
            <a:r>
              <a:rPr lang="en-US" dirty="0" smtClean="0">
                <a:solidFill>
                  <a:srgbClr val="BAB932"/>
                </a:solidFill>
              </a:rPr>
              <a:t>, f</a:t>
            </a:r>
            <a:r>
              <a:rPr lang="en-US" baseline="-25000" dirty="0" smtClean="0">
                <a:solidFill>
                  <a:srgbClr val="BAB932"/>
                </a:solidFill>
              </a:rPr>
              <a:t>3</a:t>
            </a:r>
            <a:r>
              <a:rPr lang="en-US" dirty="0" smtClean="0">
                <a:solidFill>
                  <a:srgbClr val="BAB932"/>
                </a:solidFill>
              </a:rPr>
              <a:t>, …, f</a:t>
            </a:r>
            <a:r>
              <a:rPr lang="en-US" baseline="-25000" dirty="0" smtClean="0">
                <a:solidFill>
                  <a:srgbClr val="BAB932"/>
                </a:solidFill>
              </a:rPr>
              <a:t>n</a:t>
            </a:r>
            <a:endParaRPr lang="en-US" baseline="-25000" dirty="0">
              <a:solidFill>
                <a:srgbClr val="BAB932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810000" y="3452336"/>
            <a:ext cx="1527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BAB932"/>
                </a:solidFill>
              </a:rPr>
              <a:t>f</a:t>
            </a:r>
            <a:r>
              <a:rPr lang="en-US" baseline="-25000" dirty="0" smtClean="0">
                <a:solidFill>
                  <a:srgbClr val="BAB932"/>
                </a:solidFill>
              </a:rPr>
              <a:t>1</a:t>
            </a:r>
            <a:r>
              <a:rPr lang="en-US" dirty="0" smtClean="0">
                <a:solidFill>
                  <a:srgbClr val="BAB932"/>
                </a:solidFill>
              </a:rPr>
              <a:t>, f</a:t>
            </a:r>
            <a:r>
              <a:rPr lang="en-US" baseline="-25000" dirty="0" smtClean="0">
                <a:solidFill>
                  <a:srgbClr val="BAB932"/>
                </a:solidFill>
              </a:rPr>
              <a:t>2</a:t>
            </a:r>
            <a:r>
              <a:rPr lang="en-US" dirty="0" smtClean="0">
                <a:solidFill>
                  <a:srgbClr val="BAB932"/>
                </a:solidFill>
              </a:rPr>
              <a:t>, f</a:t>
            </a:r>
            <a:r>
              <a:rPr lang="en-US" baseline="-25000" dirty="0" smtClean="0">
                <a:solidFill>
                  <a:srgbClr val="BAB932"/>
                </a:solidFill>
              </a:rPr>
              <a:t>3</a:t>
            </a:r>
            <a:r>
              <a:rPr lang="en-US" dirty="0" smtClean="0">
                <a:solidFill>
                  <a:srgbClr val="BAB932"/>
                </a:solidFill>
              </a:rPr>
              <a:t>, …, f</a:t>
            </a:r>
            <a:r>
              <a:rPr lang="en-US" baseline="-25000" dirty="0" smtClean="0">
                <a:solidFill>
                  <a:srgbClr val="BAB932"/>
                </a:solidFill>
              </a:rPr>
              <a:t>n</a:t>
            </a:r>
            <a:endParaRPr lang="en-US" baseline="-25000" dirty="0">
              <a:solidFill>
                <a:srgbClr val="BAB932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810000" y="3985736"/>
            <a:ext cx="1527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BAB932"/>
                </a:solidFill>
              </a:rPr>
              <a:t>f</a:t>
            </a:r>
            <a:r>
              <a:rPr lang="en-US" baseline="-25000" dirty="0" smtClean="0">
                <a:solidFill>
                  <a:srgbClr val="BAB932"/>
                </a:solidFill>
              </a:rPr>
              <a:t>1</a:t>
            </a:r>
            <a:r>
              <a:rPr lang="en-US" dirty="0" smtClean="0">
                <a:solidFill>
                  <a:srgbClr val="BAB932"/>
                </a:solidFill>
              </a:rPr>
              <a:t>, f</a:t>
            </a:r>
            <a:r>
              <a:rPr lang="en-US" baseline="-25000" dirty="0" smtClean="0">
                <a:solidFill>
                  <a:srgbClr val="BAB932"/>
                </a:solidFill>
              </a:rPr>
              <a:t>2</a:t>
            </a:r>
            <a:r>
              <a:rPr lang="en-US" dirty="0" smtClean="0">
                <a:solidFill>
                  <a:srgbClr val="BAB932"/>
                </a:solidFill>
              </a:rPr>
              <a:t>, f</a:t>
            </a:r>
            <a:r>
              <a:rPr lang="en-US" baseline="-25000" dirty="0" smtClean="0">
                <a:solidFill>
                  <a:srgbClr val="BAB932"/>
                </a:solidFill>
              </a:rPr>
              <a:t>3</a:t>
            </a:r>
            <a:r>
              <a:rPr lang="en-US" dirty="0" smtClean="0">
                <a:solidFill>
                  <a:srgbClr val="BAB932"/>
                </a:solidFill>
              </a:rPr>
              <a:t>, …, f</a:t>
            </a:r>
            <a:r>
              <a:rPr lang="en-US" baseline="-25000" dirty="0" smtClean="0">
                <a:solidFill>
                  <a:srgbClr val="BAB932"/>
                </a:solidFill>
              </a:rPr>
              <a:t>n</a:t>
            </a:r>
            <a:endParaRPr lang="en-US" baseline="-25000" dirty="0">
              <a:solidFill>
                <a:srgbClr val="BAB932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810000" y="4595336"/>
            <a:ext cx="1527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BAB932"/>
                </a:solidFill>
              </a:rPr>
              <a:t>f</a:t>
            </a:r>
            <a:r>
              <a:rPr lang="en-US" baseline="-25000" dirty="0" smtClean="0">
                <a:solidFill>
                  <a:srgbClr val="BAB932"/>
                </a:solidFill>
              </a:rPr>
              <a:t>1</a:t>
            </a:r>
            <a:r>
              <a:rPr lang="en-US" dirty="0" smtClean="0">
                <a:solidFill>
                  <a:srgbClr val="BAB932"/>
                </a:solidFill>
              </a:rPr>
              <a:t>, f</a:t>
            </a:r>
            <a:r>
              <a:rPr lang="en-US" baseline="-25000" dirty="0" smtClean="0">
                <a:solidFill>
                  <a:srgbClr val="BAB932"/>
                </a:solidFill>
              </a:rPr>
              <a:t>2</a:t>
            </a:r>
            <a:r>
              <a:rPr lang="en-US" dirty="0" smtClean="0">
                <a:solidFill>
                  <a:srgbClr val="BAB932"/>
                </a:solidFill>
              </a:rPr>
              <a:t>, f</a:t>
            </a:r>
            <a:r>
              <a:rPr lang="en-US" baseline="-25000" dirty="0" smtClean="0">
                <a:solidFill>
                  <a:srgbClr val="BAB932"/>
                </a:solidFill>
              </a:rPr>
              <a:t>3</a:t>
            </a:r>
            <a:r>
              <a:rPr lang="en-US" dirty="0" smtClean="0">
                <a:solidFill>
                  <a:srgbClr val="BAB932"/>
                </a:solidFill>
              </a:rPr>
              <a:t>, …, f</a:t>
            </a:r>
            <a:r>
              <a:rPr lang="en-US" baseline="-25000" dirty="0" smtClean="0">
                <a:solidFill>
                  <a:srgbClr val="BAB932"/>
                </a:solidFill>
              </a:rPr>
              <a:t>n</a:t>
            </a:r>
            <a:endParaRPr lang="en-US" baseline="-25000" dirty="0">
              <a:solidFill>
                <a:srgbClr val="BAB932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813431" y="5193268"/>
            <a:ext cx="1527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BAB932"/>
                </a:solidFill>
              </a:rPr>
              <a:t>f</a:t>
            </a:r>
            <a:r>
              <a:rPr lang="en-US" baseline="-25000" dirty="0" smtClean="0">
                <a:solidFill>
                  <a:srgbClr val="BAB932"/>
                </a:solidFill>
              </a:rPr>
              <a:t>1</a:t>
            </a:r>
            <a:r>
              <a:rPr lang="en-US" dirty="0" smtClean="0">
                <a:solidFill>
                  <a:srgbClr val="BAB932"/>
                </a:solidFill>
              </a:rPr>
              <a:t>, f</a:t>
            </a:r>
            <a:r>
              <a:rPr lang="en-US" baseline="-25000" dirty="0" smtClean="0">
                <a:solidFill>
                  <a:srgbClr val="BAB932"/>
                </a:solidFill>
              </a:rPr>
              <a:t>2</a:t>
            </a:r>
            <a:r>
              <a:rPr lang="en-US" dirty="0" smtClean="0">
                <a:solidFill>
                  <a:srgbClr val="BAB932"/>
                </a:solidFill>
              </a:rPr>
              <a:t>, f</a:t>
            </a:r>
            <a:r>
              <a:rPr lang="en-US" baseline="-25000" dirty="0" smtClean="0">
                <a:solidFill>
                  <a:srgbClr val="BAB932"/>
                </a:solidFill>
              </a:rPr>
              <a:t>3</a:t>
            </a:r>
            <a:r>
              <a:rPr lang="en-US" dirty="0" smtClean="0">
                <a:solidFill>
                  <a:srgbClr val="BAB932"/>
                </a:solidFill>
              </a:rPr>
              <a:t>, …, f</a:t>
            </a:r>
            <a:r>
              <a:rPr lang="en-US" baseline="-25000" dirty="0" smtClean="0">
                <a:solidFill>
                  <a:srgbClr val="BAB932"/>
                </a:solidFill>
              </a:rPr>
              <a:t>n</a:t>
            </a:r>
            <a:endParaRPr lang="en-US" baseline="-25000" dirty="0">
              <a:solidFill>
                <a:srgbClr val="BAB932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140783" y="2438400"/>
            <a:ext cx="11114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features</a:t>
            </a:r>
            <a:endParaRPr lang="en-US" sz="2000" dirty="0"/>
          </a:p>
        </p:txBody>
      </p:sp>
      <p:sp>
        <p:nvSpPr>
          <p:cNvPr id="24" name="TextBox 23"/>
          <p:cNvSpPr txBox="1"/>
          <p:nvPr/>
        </p:nvSpPr>
        <p:spPr>
          <a:xfrm>
            <a:off x="5436183" y="2438400"/>
            <a:ext cx="8122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Label</a:t>
            </a:r>
            <a:endParaRPr lang="en-US" sz="2000" dirty="0"/>
          </a:p>
        </p:txBody>
      </p:sp>
      <p:sp>
        <p:nvSpPr>
          <p:cNvPr id="30" name="Rectangle 29"/>
          <p:cNvSpPr/>
          <p:nvPr/>
        </p:nvSpPr>
        <p:spPr>
          <a:xfrm>
            <a:off x="5508753" y="2838510"/>
            <a:ext cx="611436" cy="2797874"/>
          </a:xfrm>
          <a:prstGeom prst="rect">
            <a:avLst/>
          </a:prstGeom>
          <a:solidFill>
            <a:srgbClr val="FF0000">
              <a:alpha val="49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>
            <a:off x="6374191" y="3066074"/>
            <a:ext cx="268514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classification: discrete (some finite set of labels)</a:t>
            </a:r>
          </a:p>
          <a:p>
            <a:endParaRPr lang="en-US" sz="2400" dirty="0" smtClean="0">
              <a:solidFill>
                <a:srgbClr val="0000FF"/>
              </a:solidFill>
            </a:endParaRPr>
          </a:p>
          <a:p>
            <a:r>
              <a:rPr lang="en-US" sz="2400" dirty="0" smtClean="0">
                <a:solidFill>
                  <a:srgbClr val="0000FF"/>
                </a:solidFill>
              </a:rPr>
              <a:t>regression: real value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509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Regression vs. classification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684196" y="3067346"/>
            <a:ext cx="1527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BAB932"/>
                </a:solidFill>
              </a:rPr>
              <a:t>f</a:t>
            </a:r>
            <a:r>
              <a:rPr lang="en-US" baseline="-25000" dirty="0" smtClean="0">
                <a:solidFill>
                  <a:srgbClr val="BAB932"/>
                </a:solidFill>
              </a:rPr>
              <a:t>1</a:t>
            </a:r>
            <a:r>
              <a:rPr lang="en-US" dirty="0" smtClean="0">
                <a:solidFill>
                  <a:srgbClr val="BAB932"/>
                </a:solidFill>
              </a:rPr>
              <a:t>, f</a:t>
            </a:r>
            <a:r>
              <a:rPr lang="en-US" baseline="-25000" dirty="0" smtClean="0">
                <a:solidFill>
                  <a:srgbClr val="BAB932"/>
                </a:solidFill>
              </a:rPr>
              <a:t>2</a:t>
            </a:r>
            <a:r>
              <a:rPr lang="en-US" dirty="0" smtClean="0">
                <a:solidFill>
                  <a:srgbClr val="BAB932"/>
                </a:solidFill>
              </a:rPr>
              <a:t>, f</a:t>
            </a:r>
            <a:r>
              <a:rPr lang="en-US" baseline="-25000" dirty="0" smtClean="0">
                <a:solidFill>
                  <a:srgbClr val="BAB932"/>
                </a:solidFill>
              </a:rPr>
              <a:t>3</a:t>
            </a:r>
            <a:r>
              <a:rPr lang="en-US" dirty="0" smtClean="0">
                <a:solidFill>
                  <a:srgbClr val="BAB932"/>
                </a:solidFill>
              </a:rPr>
              <a:t>, …, f</a:t>
            </a:r>
            <a:r>
              <a:rPr lang="en-US" baseline="-25000" dirty="0" smtClean="0">
                <a:solidFill>
                  <a:srgbClr val="BAB932"/>
                </a:solidFill>
              </a:rPr>
              <a:t>n</a:t>
            </a:r>
            <a:endParaRPr lang="en-US" baseline="-25000" dirty="0">
              <a:solidFill>
                <a:srgbClr val="BAB932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84196" y="3600746"/>
            <a:ext cx="1527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BAB932"/>
                </a:solidFill>
              </a:rPr>
              <a:t>f</a:t>
            </a:r>
            <a:r>
              <a:rPr lang="en-US" baseline="-25000" dirty="0" smtClean="0">
                <a:solidFill>
                  <a:srgbClr val="BAB932"/>
                </a:solidFill>
              </a:rPr>
              <a:t>1</a:t>
            </a:r>
            <a:r>
              <a:rPr lang="en-US" dirty="0" smtClean="0">
                <a:solidFill>
                  <a:srgbClr val="BAB932"/>
                </a:solidFill>
              </a:rPr>
              <a:t>, f</a:t>
            </a:r>
            <a:r>
              <a:rPr lang="en-US" baseline="-25000" dirty="0" smtClean="0">
                <a:solidFill>
                  <a:srgbClr val="BAB932"/>
                </a:solidFill>
              </a:rPr>
              <a:t>2</a:t>
            </a:r>
            <a:r>
              <a:rPr lang="en-US" dirty="0" smtClean="0">
                <a:solidFill>
                  <a:srgbClr val="BAB932"/>
                </a:solidFill>
              </a:rPr>
              <a:t>, f</a:t>
            </a:r>
            <a:r>
              <a:rPr lang="en-US" baseline="-25000" dirty="0" smtClean="0">
                <a:solidFill>
                  <a:srgbClr val="BAB932"/>
                </a:solidFill>
              </a:rPr>
              <a:t>3</a:t>
            </a:r>
            <a:r>
              <a:rPr lang="en-US" dirty="0" smtClean="0">
                <a:solidFill>
                  <a:srgbClr val="BAB932"/>
                </a:solidFill>
              </a:rPr>
              <a:t>, …, f</a:t>
            </a:r>
            <a:r>
              <a:rPr lang="en-US" baseline="-25000" dirty="0" smtClean="0">
                <a:solidFill>
                  <a:srgbClr val="BAB932"/>
                </a:solidFill>
              </a:rPr>
              <a:t>n</a:t>
            </a:r>
            <a:endParaRPr lang="en-US" baseline="-25000" dirty="0">
              <a:solidFill>
                <a:srgbClr val="BAB932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84196" y="4134146"/>
            <a:ext cx="1527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BAB932"/>
                </a:solidFill>
              </a:rPr>
              <a:t>f</a:t>
            </a:r>
            <a:r>
              <a:rPr lang="en-US" baseline="-25000" dirty="0" smtClean="0">
                <a:solidFill>
                  <a:srgbClr val="BAB932"/>
                </a:solidFill>
              </a:rPr>
              <a:t>1</a:t>
            </a:r>
            <a:r>
              <a:rPr lang="en-US" dirty="0" smtClean="0">
                <a:solidFill>
                  <a:srgbClr val="BAB932"/>
                </a:solidFill>
              </a:rPr>
              <a:t>, f</a:t>
            </a:r>
            <a:r>
              <a:rPr lang="en-US" baseline="-25000" dirty="0" smtClean="0">
                <a:solidFill>
                  <a:srgbClr val="BAB932"/>
                </a:solidFill>
              </a:rPr>
              <a:t>2</a:t>
            </a:r>
            <a:r>
              <a:rPr lang="en-US" dirty="0" smtClean="0">
                <a:solidFill>
                  <a:srgbClr val="BAB932"/>
                </a:solidFill>
              </a:rPr>
              <a:t>, f</a:t>
            </a:r>
            <a:r>
              <a:rPr lang="en-US" baseline="-25000" dirty="0" smtClean="0">
                <a:solidFill>
                  <a:srgbClr val="BAB932"/>
                </a:solidFill>
              </a:rPr>
              <a:t>3</a:t>
            </a:r>
            <a:r>
              <a:rPr lang="en-US" dirty="0" smtClean="0">
                <a:solidFill>
                  <a:srgbClr val="BAB932"/>
                </a:solidFill>
              </a:rPr>
              <a:t>, …, f</a:t>
            </a:r>
            <a:r>
              <a:rPr lang="en-US" baseline="-25000" dirty="0" smtClean="0">
                <a:solidFill>
                  <a:srgbClr val="BAB932"/>
                </a:solidFill>
              </a:rPr>
              <a:t>n</a:t>
            </a:r>
            <a:endParaRPr lang="en-US" baseline="-25000" dirty="0">
              <a:solidFill>
                <a:srgbClr val="BAB932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84196" y="4743746"/>
            <a:ext cx="1527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BAB932"/>
                </a:solidFill>
              </a:rPr>
              <a:t>f</a:t>
            </a:r>
            <a:r>
              <a:rPr lang="en-US" baseline="-25000" dirty="0" smtClean="0">
                <a:solidFill>
                  <a:srgbClr val="BAB932"/>
                </a:solidFill>
              </a:rPr>
              <a:t>1</a:t>
            </a:r>
            <a:r>
              <a:rPr lang="en-US" dirty="0" smtClean="0">
                <a:solidFill>
                  <a:srgbClr val="BAB932"/>
                </a:solidFill>
              </a:rPr>
              <a:t>, f</a:t>
            </a:r>
            <a:r>
              <a:rPr lang="en-US" baseline="-25000" dirty="0" smtClean="0">
                <a:solidFill>
                  <a:srgbClr val="BAB932"/>
                </a:solidFill>
              </a:rPr>
              <a:t>2</a:t>
            </a:r>
            <a:r>
              <a:rPr lang="en-US" dirty="0" smtClean="0">
                <a:solidFill>
                  <a:srgbClr val="BAB932"/>
                </a:solidFill>
              </a:rPr>
              <a:t>, f</a:t>
            </a:r>
            <a:r>
              <a:rPr lang="en-US" baseline="-25000" dirty="0" smtClean="0">
                <a:solidFill>
                  <a:srgbClr val="BAB932"/>
                </a:solidFill>
              </a:rPr>
              <a:t>3</a:t>
            </a:r>
            <a:r>
              <a:rPr lang="en-US" dirty="0" smtClean="0">
                <a:solidFill>
                  <a:srgbClr val="BAB932"/>
                </a:solidFill>
              </a:rPr>
              <a:t>, …, f</a:t>
            </a:r>
            <a:r>
              <a:rPr lang="en-US" baseline="-25000" dirty="0" smtClean="0">
                <a:solidFill>
                  <a:srgbClr val="BAB932"/>
                </a:solidFill>
              </a:rPr>
              <a:t>n</a:t>
            </a:r>
            <a:endParaRPr lang="en-US" baseline="-25000" dirty="0">
              <a:solidFill>
                <a:srgbClr val="BAB932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87627" y="5341678"/>
            <a:ext cx="1527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BAB932"/>
                </a:solidFill>
              </a:rPr>
              <a:t>f</a:t>
            </a:r>
            <a:r>
              <a:rPr lang="en-US" baseline="-25000" dirty="0" smtClean="0">
                <a:solidFill>
                  <a:srgbClr val="BAB932"/>
                </a:solidFill>
              </a:rPr>
              <a:t>1</a:t>
            </a:r>
            <a:r>
              <a:rPr lang="en-US" dirty="0" smtClean="0">
                <a:solidFill>
                  <a:srgbClr val="BAB932"/>
                </a:solidFill>
              </a:rPr>
              <a:t>, f</a:t>
            </a:r>
            <a:r>
              <a:rPr lang="en-US" baseline="-25000" dirty="0" smtClean="0">
                <a:solidFill>
                  <a:srgbClr val="BAB932"/>
                </a:solidFill>
              </a:rPr>
              <a:t>2</a:t>
            </a:r>
            <a:r>
              <a:rPr lang="en-US" dirty="0" smtClean="0">
                <a:solidFill>
                  <a:srgbClr val="BAB932"/>
                </a:solidFill>
              </a:rPr>
              <a:t>, f</a:t>
            </a:r>
            <a:r>
              <a:rPr lang="en-US" baseline="-25000" dirty="0" smtClean="0">
                <a:solidFill>
                  <a:srgbClr val="BAB932"/>
                </a:solidFill>
              </a:rPr>
              <a:t>3</a:t>
            </a:r>
            <a:r>
              <a:rPr lang="en-US" dirty="0" smtClean="0">
                <a:solidFill>
                  <a:srgbClr val="BAB932"/>
                </a:solidFill>
              </a:rPr>
              <a:t>, …, f</a:t>
            </a:r>
            <a:r>
              <a:rPr lang="en-US" baseline="-25000" dirty="0" smtClean="0">
                <a:solidFill>
                  <a:srgbClr val="BAB932"/>
                </a:solidFill>
              </a:rPr>
              <a:t>n</a:t>
            </a:r>
            <a:endParaRPr lang="en-US" baseline="-25000" dirty="0">
              <a:solidFill>
                <a:srgbClr val="BAB932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014979" y="2586810"/>
            <a:ext cx="11114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features</a:t>
            </a:r>
            <a:endParaRPr lang="en-US" sz="2000" dirty="0"/>
          </a:p>
        </p:txBody>
      </p:sp>
      <p:sp>
        <p:nvSpPr>
          <p:cNvPr id="24" name="TextBox 23"/>
          <p:cNvSpPr txBox="1"/>
          <p:nvPr/>
        </p:nvSpPr>
        <p:spPr>
          <a:xfrm>
            <a:off x="2310379" y="2586810"/>
            <a:ext cx="10794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response</a:t>
            </a:r>
            <a:endParaRPr lang="en-US" sz="2000" dirty="0"/>
          </a:p>
        </p:txBody>
      </p:sp>
      <p:sp>
        <p:nvSpPr>
          <p:cNvPr id="26" name="TextBox 25"/>
          <p:cNvSpPr txBox="1"/>
          <p:nvPr/>
        </p:nvSpPr>
        <p:spPr>
          <a:xfrm>
            <a:off x="2495470" y="3103602"/>
            <a:ext cx="49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1.0</a:t>
            </a:r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2495470" y="3613666"/>
            <a:ext cx="49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2.3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2495470" y="4147066"/>
            <a:ext cx="3626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.3</a:t>
            </a:r>
            <a:endParaRPr lang="en-US" dirty="0"/>
          </a:p>
        </p:txBody>
      </p:sp>
      <p:sp>
        <p:nvSpPr>
          <p:cNvPr id="29" name="TextBox 28"/>
          <p:cNvSpPr txBox="1"/>
          <p:nvPr/>
        </p:nvSpPr>
        <p:spPr>
          <a:xfrm>
            <a:off x="2503714" y="4832866"/>
            <a:ext cx="7447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100.4</a:t>
            </a:r>
            <a:endParaRPr lang="en-US" dirty="0"/>
          </a:p>
        </p:txBody>
      </p:sp>
      <p:sp>
        <p:nvSpPr>
          <p:cNvPr id="32" name="TextBox 31"/>
          <p:cNvSpPr txBox="1"/>
          <p:nvPr/>
        </p:nvSpPr>
        <p:spPr>
          <a:xfrm>
            <a:off x="2503714" y="5442466"/>
            <a:ext cx="5667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123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5089096" y="1802190"/>
            <a:ext cx="36769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Examples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052811" y="2635190"/>
            <a:ext cx="308728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en-US" sz="2000" dirty="0" smtClean="0"/>
              <a:t> predict a readability score between 0-100 for a document</a:t>
            </a:r>
          </a:p>
          <a:p>
            <a:pPr>
              <a:buFontTx/>
              <a:buChar char="-"/>
            </a:pPr>
            <a:r>
              <a:rPr lang="en-US" sz="2000" dirty="0" smtClean="0"/>
              <a:t> predict the number of votes/reposts</a:t>
            </a:r>
          </a:p>
          <a:p>
            <a:pPr>
              <a:buFontTx/>
              <a:buChar char="-"/>
            </a:pPr>
            <a:r>
              <a:rPr lang="en-US" sz="2000" dirty="0" smtClean="0"/>
              <a:t> predict cost to insure</a:t>
            </a:r>
          </a:p>
          <a:p>
            <a:pPr>
              <a:buFontTx/>
              <a:buChar char="-"/>
            </a:pPr>
            <a:r>
              <a:rPr lang="en-US" sz="2000" dirty="0" smtClean="0"/>
              <a:t> predict income</a:t>
            </a:r>
          </a:p>
          <a:p>
            <a:pPr>
              <a:buFontTx/>
              <a:buChar char="-"/>
            </a:pPr>
            <a:r>
              <a:rPr lang="en-US" sz="2000" dirty="0" smtClean="0"/>
              <a:t> predict life longevity</a:t>
            </a:r>
          </a:p>
          <a:p>
            <a:pPr>
              <a:buFontTx/>
              <a:buChar char="-"/>
            </a:pPr>
            <a:r>
              <a:rPr lang="en-US" sz="2000" dirty="0" smtClean="0"/>
              <a:t> …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6470305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Model-based regression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A model</a:t>
            </a:r>
          </a:p>
          <a:p>
            <a:pPr lvl="1"/>
            <a:r>
              <a:rPr lang="en-US" dirty="0" smtClean="0"/>
              <a:t>Often we have an idea of what the data might look like</a:t>
            </a:r>
          </a:p>
          <a:p>
            <a:pPr lvl="1"/>
            <a:r>
              <a:rPr lang="en-US" dirty="0" smtClean="0"/>
              <a:t>… or we don’t, but we assume the data looks like something we know how to handle</a:t>
            </a:r>
            <a:endParaRPr lang="en-US" dirty="0"/>
          </a:p>
          <a:p>
            <a:r>
              <a:rPr lang="en-US" dirty="0" smtClean="0"/>
              <a:t>Learning then involves</a:t>
            </a:r>
            <a:r>
              <a:rPr lang="en-US" dirty="0"/>
              <a:t> </a:t>
            </a:r>
            <a:r>
              <a:rPr lang="en-US" dirty="0" smtClean="0"/>
              <a:t>finding the best parameters for the model based on</a:t>
            </a:r>
            <a:r>
              <a:rPr lang="en-US" dirty="0" smtClean="0"/>
              <a:t> </a:t>
            </a:r>
            <a:r>
              <a:rPr lang="en-US" dirty="0" smtClean="0"/>
              <a:t>the data</a:t>
            </a:r>
          </a:p>
          <a:p>
            <a:r>
              <a:rPr lang="en-US" dirty="0" smtClean="0"/>
              <a:t>Regression </a:t>
            </a:r>
            <a:r>
              <a:rPr lang="en-US" dirty="0" smtClean="0"/>
              <a:t>models (describe how the features combine to get the result/label)</a:t>
            </a:r>
            <a:endParaRPr lang="en-US" dirty="0" smtClean="0"/>
          </a:p>
          <a:p>
            <a:pPr lvl="1"/>
            <a:r>
              <a:rPr lang="en-US" dirty="0" smtClean="0"/>
              <a:t>linear</a:t>
            </a:r>
          </a:p>
          <a:p>
            <a:pPr lvl="1"/>
            <a:r>
              <a:rPr lang="en-US" dirty="0" smtClean="0"/>
              <a:t>logistic</a:t>
            </a:r>
          </a:p>
          <a:p>
            <a:pPr lvl="1"/>
            <a:r>
              <a:rPr lang="en-US" dirty="0" smtClean="0"/>
              <a:t>polynomial</a:t>
            </a:r>
          </a:p>
          <a:p>
            <a:pPr lvl="1"/>
            <a:r>
              <a:rPr lang="en-US" dirty="0" smtClean="0"/>
              <a:t>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58016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Linear regression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 bwMode="auto">
          <a:xfrm rot="5400000">
            <a:off x="-647700" y="3971475"/>
            <a:ext cx="3429000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" name="Straight Connector 6"/>
          <p:cNvCxnSpPr/>
          <p:nvPr/>
        </p:nvCxnSpPr>
        <p:spPr bwMode="auto">
          <a:xfrm>
            <a:off x="1066800" y="5685975"/>
            <a:ext cx="3962400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" name="Oval 7"/>
          <p:cNvSpPr/>
          <p:nvPr/>
        </p:nvSpPr>
        <p:spPr bwMode="auto">
          <a:xfrm>
            <a:off x="1600200" y="2714175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1981200" y="3095175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2286000" y="2866575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1" name="Oval 10"/>
          <p:cNvSpPr/>
          <p:nvPr/>
        </p:nvSpPr>
        <p:spPr bwMode="auto">
          <a:xfrm>
            <a:off x="2209800" y="3476175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2" name="Oval 11"/>
          <p:cNvSpPr/>
          <p:nvPr/>
        </p:nvSpPr>
        <p:spPr bwMode="auto">
          <a:xfrm>
            <a:off x="1981200" y="3552375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3" name="Oval 12"/>
          <p:cNvSpPr/>
          <p:nvPr/>
        </p:nvSpPr>
        <p:spPr bwMode="auto">
          <a:xfrm>
            <a:off x="1828800" y="3857175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4" name="Oval 13"/>
          <p:cNvSpPr/>
          <p:nvPr/>
        </p:nvSpPr>
        <p:spPr bwMode="auto">
          <a:xfrm>
            <a:off x="1752600" y="4085775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5" name="Oval 14"/>
          <p:cNvSpPr/>
          <p:nvPr/>
        </p:nvSpPr>
        <p:spPr bwMode="auto">
          <a:xfrm>
            <a:off x="1524000" y="4238175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6" name="Oval 15"/>
          <p:cNvSpPr/>
          <p:nvPr/>
        </p:nvSpPr>
        <p:spPr bwMode="auto">
          <a:xfrm>
            <a:off x="1676400" y="4542975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7" name="Oval 16"/>
          <p:cNvSpPr/>
          <p:nvPr/>
        </p:nvSpPr>
        <p:spPr bwMode="auto">
          <a:xfrm>
            <a:off x="1981200" y="4771575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8" name="Oval 17"/>
          <p:cNvSpPr/>
          <p:nvPr/>
        </p:nvSpPr>
        <p:spPr bwMode="auto">
          <a:xfrm>
            <a:off x="1676400" y="4923975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9" name="Oval 18"/>
          <p:cNvSpPr/>
          <p:nvPr/>
        </p:nvSpPr>
        <p:spPr bwMode="auto">
          <a:xfrm>
            <a:off x="1524000" y="5228775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20" name="Oval 19"/>
          <p:cNvSpPr/>
          <p:nvPr/>
        </p:nvSpPr>
        <p:spPr bwMode="auto">
          <a:xfrm>
            <a:off x="1828800" y="5304975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105400" y="1850912"/>
            <a:ext cx="32004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Given some points, find the </a:t>
            </a:r>
            <a:r>
              <a:rPr lang="en-US" b="1" i="1" dirty="0" smtClean="0">
                <a:solidFill>
                  <a:srgbClr val="FF0000"/>
                </a:solidFill>
              </a:rPr>
              <a:t>line</a:t>
            </a:r>
            <a:r>
              <a:rPr lang="en-US" dirty="0" smtClean="0"/>
              <a:t> that best fits/explains the data</a:t>
            </a:r>
          </a:p>
          <a:p>
            <a:endParaRPr lang="en-US" dirty="0" smtClean="0"/>
          </a:p>
          <a:p>
            <a:r>
              <a:rPr lang="en-US" dirty="0" smtClean="0"/>
              <a:t>Our model is a line, i.e. we’re assuming a linear relationship between the feature and the label value</a:t>
            </a:r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 bwMode="auto">
          <a:xfrm rot="5400000">
            <a:off x="266700" y="3742875"/>
            <a:ext cx="3352800" cy="38100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6" name="TextBox 25"/>
          <p:cNvSpPr txBox="1"/>
          <p:nvPr/>
        </p:nvSpPr>
        <p:spPr>
          <a:xfrm>
            <a:off x="419100" y="6221607"/>
            <a:ext cx="4038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How can we find this line?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560285" y="5731325"/>
            <a:ext cx="21166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</a:t>
            </a:r>
            <a:r>
              <a:rPr lang="en-US" baseline="-25000" dirty="0" smtClean="0"/>
              <a:t>1</a:t>
            </a:r>
            <a:endParaRPr lang="en-US" baseline="-25000" dirty="0"/>
          </a:p>
        </p:txBody>
      </p:sp>
      <p:sp>
        <p:nvSpPr>
          <p:cNvPr id="23" name="TextBox 22"/>
          <p:cNvSpPr txBox="1"/>
          <p:nvPr/>
        </p:nvSpPr>
        <p:spPr>
          <a:xfrm>
            <a:off x="90708" y="3716443"/>
            <a:ext cx="21166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response </a:t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dirty="0" err="1" smtClean="0"/>
              <a:t>y</a:t>
            </a:r>
            <a:r>
              <a:rPr lang="en-US" dirty="0" smtClean="0"/>
              <a:t>)</a:t>
            </a:r>
            <a:endParaRPr lang="en-US" dirty="0"/>
          </a:p>
        </p:txBody>
      </p:sp>
      <p:graphicFrame>
        <p:nvGraphicFramePr>
          <p:cNvPr id="24" name="Object 23"/>
          <p:cNvGraphicFramePr>
            <a:graphicFrameLocks noChangeAspect="1"/>
          </p:cNvGraphicFramePr>
          <p:nvPr/>
        </p:nvGraphicFramePr>
        <p:xfrm>
          <a:off x="5181600" y="4543425"/>
          <a:ext cx="2532063" cy="442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592" name="Equation" r:id="rId3" imgW="1016000" imgH="177800" progId="Equation.3">
                  <p:embed/>
                </p:oleObj>
              </mc:Choice>
              <mc:Fallback>
                <p:oleObj name="Equation" r:id="rId3" imgW="1016000" imgH="177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81600" y="4543425"/>
                        <a:ext cx="2532063" cy="4429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977787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Linear regression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 bwMode="auto">
          <a:xfrm rot="5400000">
            <a:off x="-647700" y="4152900"/>
            <a:ext cx="3429000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" name="Straight Connector 6"/>
          <p:cNvCxnSpPr/>
          <p:nvPr/>
        </p:nvCxnSpPr>
        <p:spPr bwMode="auto">
          <a:xfrm>
            <a:off x="1066800" y="5867400"/>
            <a:ext cx="3962400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" name="Oval 7"/>
          <p:cNvSpPr/>
          <p:nvPr/>
        </p:nvSpPr>
        <p:spPr bwMode="auto">
          <a:xfrm>
            <a:off x="1600200" y="28956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1981200" y="32766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2286000" y="30480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1" name="Oval 10"/>
          <p:cNvSpPr/>
          <p:nvPr/>
        </p:nvSpPr>
        <p:spPr bwMode="auto">
          <a:xfrm>
            <a:off x="2209800" y="36576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2" name="Oval 11"/>
          <p:cNvSpPr/>
          <p:nvPr/>
        </p:nvSpPr>
        <p:spPr bwMode="auto">
          <a:xfrm>
            <a:off x="1981200" y="37338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3" name="Oval 12"/>
          <p:cNvSpPr/>
          <p:nvPr/>
        </p:nvSpPr>
        <p:spPr bwMode="auto">
          <a:xfrm>
            <a:off x="1828800" y="40386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4" name="Oval 13"/>
          <p:cNvSpPr/>
          <p:nvPr/>
        </p:nvSpPr>
        <p:spPr bwMode="auto">
          <a:xfrm>
            <a:off x="1752600" y="42672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5" name="Oval 14"/>
          <p:cNvSpPr/>
          <p:nvPr/>
        </p:nvSpPr>
        <p:spPr bwMode="auto">
          <a:xfrm>
            <a:off x="1524000" y="44196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6" name="Oval 15"/>
          <p:cNvSpPr/>
          <p:nvPr/>
        </p:nvSpPr>
        <p:spPr bwMode="auto">
          <a:xfrm>
            <a:off x="1676400" y="47244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7" name="Oval 16"/>
          <p:cNvSpPr/>
          <p:nvPr/>
        </p:nvSpPr>
        <p:spPr bwMode="auto">
          <a:xfrm>
            <a:off x="1981200" y="49530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8" name="Oval 17"/>
          <p:cNvSpPr/>
          <p:nvPr/>
        </p:nvSpPr>
        <p:spPr bwMode="auto">
          <a:xfrm>
            <a:off x="1676400" y="51054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9" name="Oval 18"/>
          <p:cNvSpPr/>
          <p:nvPr/>
        </p:nvSpPr>
        <p:spPr bwMode="auto">
          <a:xfrm>
            <a:off x="1524000" y="54102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20" name="Oval 19"/>
          <p:cNvSpPr/>
          <p:nvPr/>
        </p:nvSpPr>
        <p:spPr bwMode="auto">
          <a:xfrm>
            <a:off x="1828800" y="54864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810000" y="2181980"/>
            <a:ext cx="487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 a line </a:t>
            </a:r>
            <a:r>
              <a:rPr lang="en-US" i="1" dirty="0" err="1" smtClean="0"/>
              <a:t>h</a:t>
            </a:r>
            <a:r>
              <a:rPr lang="en-US" dirty="0" smtClean="0"/>
              <a:t> that minimizes some error function:</a:t>
            </a:r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 bwMode="auto">
          <a:xfrm rot="5400000">
            <a:off x="266700" y="3924300"/>
            <a:ext cx="3352800" cy="38100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aphicFrame>
        <p:nvGraphicFramePr>
          <p:cNvPr id="22" name="Object 21"/>
          <p:cNvGraphicFramePr>
            <a:graphicFrameLocks noChangeAspect="1"/>
          </p:cNvGraphicFramePr>
          <p:nvPr/>
        </p:nvGraphicFramePr>
        <p:xfrm>
          <a:off x="5272088" y="2938463"/>
          <a:ext cx="1714500" cy="371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6623" name="Equation" r:id="rId4" imgW="762000" imgH="165100" progId="Equation.3">
                  <p:embed/>
                </p:oleObj>
              </mc:Choice>
              <mc:Fallback>
                <p:oleObj name="Equation" r:id="rId4" imgW="762000" imgH="165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72088" y="2938463"/>
                        <a:ext cx="1714500" cy="3714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TextBox 26"/>
          <p:cNvSpPr txBox="1"/>
          <p:nvPr/>
        </p:nvSpPr>
        <p:spPr>
          <a:xfrm>
            <a:off x="1355876" y="5888560"/>
            <a:ext cx="21166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feature (</a:t>
            </a:r>
            <a:r>
              <a:rPr lang="en-US" dirty="0" err="1" smtClean="0"/>
              <a:t>x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66518" y="3825298"/>
            <a:ext cx="21166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response </a:t>
            </a:r>
          </a:p>
          <a:p>
            <a:r>
              <a:rPr lang="en-US" dirty="0" smtClean="0"/>
              <a:t>(</a:t>
            </a:r>
            <a:r>
              <a:rPr lang="en-US" dirty="0" err="1" smtClean="0"/>
              <a:t>y</a:t>
            </a:r>
            <a:r>
              <a:rPr lang="en-US" dirty="0" smtClean="0"/>
              <a:t>)</a:t>
            </a:r>
            <a:endParaRPr lang="en-US" dirty="0"/>
          </a:p>
        </p:txBody>
      </p:sp>
      <p:grpSp>
        <p:nvGrpSpPr>
          <p:cNvPr id="32" name="Group 31"/>
          <p:cNvGrpSpPr/>
          <p:nvPr/>
        </p:nvGrpSpPr>
        <p:grpSpPr>
          <a:xfrm>
            <a:off x="3822095" y="3564859"/>
            <a:ext cx="5273525" cy="2677909"/>
            <a:chOff x="3822095" y="3564859"/>
            <a:chExt cx="5273525" cy="2677909"/>
          </a:xfrm>
        </p:grpSpPr>
        <p:sp>
          <p:nvSpPr>
            <p:cNvPr id="29" name="TextBox 28"/>
            <p:cNvSpPr txBox="1"/>
            <p:nvPr/>
          </p:nvSpPr>
          <p:spPr>
            <a:xfrm>
              <a:off x="3822095" y="3564859"/>
              <a:ext cx="34011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Sum of the individual errors:</a:t>
              </a:r>
              <a:endParaRPr lang="en-US" dirty="0"/>
            </a:p>
          </p:txBody>
        </p:sp>
        <p:graphicFrame>
          <p:nvGraphicFramePr>
            <p:cNvPr id="33796" name="Object 4"/>
            <p:cNvGraphicFramePr>
              <a:graphicFrameLocks noChangeAspect="1"/>
            </p:cNvGraphicFramePr>
            <p:nvPr/>
          </p:nvGraphicFramePr>
          <p:xfrm>
            <a:off x="4740275" y="4202113"/>
            <a:ext cx="3600450" cy="6858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96624" name="Equation" r:id="rId6" imgW="1600200" imgH="304800" progId="Equation.3">
                    <p:embed/>
                  </p:oleObj>
                </mc:Choice>
                <mc:Fallback>
                  <p:oleObj name="Equation" r:id="rId6" imgW="1600200" imgH="3048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740275" y="4202113"/>
                          <a:ext cx="3600450" cy="6858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0" name="Left Brace 29"/>
            <p:cNvSpPr/>
            <p:nvPr/>
          </p:nvSpPr>
          <p:spPr bwMode="auto">
            <a:xfrm rot="16200000">
              <a:off x="7385360" y="4449845"/>
              <a:ext cx="457200" cy="1371600"/>
            </a:xfrm>
            <a:prstGeom prst="leftBrace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6289525" y="5319438"/>
              <a:ext cx="2806095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</a:rPr>
                <a:t>for that example, what was the difference between actual and predicted</a:t>
              </a:r>
              <a:endParaRPr lang="en-US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673122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Error minimization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How do we find the minimum of an equation (think back to calculus…)?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Take the derivative, set to 0 and solve (going to be a min or a max)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Any problems here?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Ideas?</a:t>
            </a:r>
          </a:p>
        </p:txBody>
      </p:sp>
      <p:graphicFrame>
        <p:nvGraphicFramePr>
          <p:cNvPr id="4" name="Object 4"/>
          <p:cNvGraphicFramePr>
            <a:graphicFrameLocks noChangeAspect="1"/>
          </p:cNvGraphicFramePr>
          <p:nvPr/>
        </p:nvGraphicFramePr>
        <p:xfrm>
          <a:off x="2309813" y="2803525"/>
          <a:ext cx="360045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7640" name="Equation" r:id="rId3" imgW="1600200" imgH="304800" progId="Equation.3">
                  <p:embed/>
                </p:oleObj>
              </mc:Choice>
              <mc:Fallback>
                <p:oleObj name="Equation" r:id="rId3" imgW="1600200" imgH="304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09813" y="2803525"/>
                        <a:ext cx="3600450" cy="685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478954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Linear regression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 bwMode="auto">
          <a:xfrm rot="5400000">
            <a:off x="-647700" y="4152900"/>
            <a:ext cx="3429000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" name="Straight Connector 6"/>
          <p:cNvCxnSpPr/>
          <p:nvPr/>
        </p:nvCxnSpPr>
        <p:spPr bwMode="auto">
          <a:xfrm>
            <a:off x="1066800" y="5867400"/>
            <a:ext cx="3962400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" name="Oval 7"/>
          <p:cNvSpPr/>
          <p:nvPr/>
        </p:nvSpPr>
        <p:spPr bwMode="auto">
          <a:xfrm>
            <a:off x="1600200" y="28956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1981200" y="32766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2286000" y="30480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1" name="Oval 10"/>
          <p:cNvSpPr/>
          <p:nvPr/>
        </p:nvSpPr>
        <p:spPr bwMode="auto">
          <a:xfrm>
            <a:off x="2209800" y="36576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2" name="Oval 11"/>
          <p:cNvSpPr/>
          <p:nvPr/>
        </p:nvSpPr>
        <p:spPr bwMode="auto">
          <a:xfrm>
            <a:off x="1981200" y="37338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3" name="Oval 12"/>
          <p:cNvSpPr/>
          <p:nvPr/>
        </p:nvSpPr>
        <p:spPr bwMode="auto">
          <a:xfrm>
            <a:off x="1828800" y="40386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4" name="Oval 13"/>
          <p:cNvSpPr/>
          <p:nvPr/>
        </p:nvSpPr>
        <p:spPr bwMode="auto">
          <a:xfrm>
            <a:off x="1752600" y="42672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5" name="Oval 14"/>
          <p:cNvSpPr/>
          <p:nvPr/>
        </p:nvSpPr>
        <p:spPr bwMode="auto">
          <a:xfrm>
            <a:off x="1524000" y="44196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6" name="Oval 15"/>
          <p:cNvSpPr/>
          <p:nvPr/>
        </p:nvSpPr>
        <p:spPr bwMode="auto">
          <a:xfrm>
            <a:off x="1676400" y="47244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7" name="Oval 16"/>
          <p:cNvSpPr/>
          <p:nvPr/>
        </p:nvSpPr>
        <p:spPr bwMode="auto">
          <a:xfrm>
            <a:off x="1981200" y="49530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8" name="Oval 17"/>
          <p:cNvSpPr/>
          <p:nvPr/>
        </p:nvSpPr>
        <p:spPr bwMode="auto">
          <a:xfrm>
            <a:off x="1676400" y="51054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9" name="Oval 18"/>
          <p:cNvSpPr/>
          <p:nvPr/>
        </p:nvSpPr>
        <p:spPr bwMode="auto">
          <a:xfrm>
            <a:off x="1524000" y="54102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20" name="Oval 19"/>
          <p:cNvSpPr/>
          <p:nvPr/>
        </p:nvSpPr>
        <p:spPr bwMode="auto">
          <a:xfrm>
            <a:off x="1828800" y="54864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cxnSp>
        <p:nvCxnSpPr>
          <p:cNvPr id="25" name="Straight Connector 24"/>
          <p:cNvCxnSpPr/>
          <p:nvPr/>
        </p:nvCxnSpPr>
        <p:spPr bwMode="auto">
          <a:xfrm rot="5400000">
            <a:off x="266700" y="3924300"/>
            <a:ext cx="3352800" cy="38100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aphicFrame>
        <p:nvGraphicFramePr>
          <p:cNvPr id="22" name="Object 21"/>
          <p:cNvGraphicFramePr>
            <a:graphicFrameLocks noChangeAspect="1"/>
          </p:cNvGraphicFramePr>
          <p:nvPr/>
        </p:nvGraphicFramePr>
        <p:xfrm>
          <a:off x="4343400" y="4229100"/>
          <a:ext cx="38862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8671" name="Equation" r:id="rId4" imgW="1727200" imgH="304800" progId="Equation.3">
                  <p:embed/>
                </p:oleObj>
              </mc:Choice>
              <mc:Fallback>
                <p:oleObj name="Equation" r:id="rId4" imgW="1727200" imgH="304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43400" y="4229100"/>
                        <a:ext cx="3886200" cy="685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TextBox 26"/>
          <p:cNvSpPr txBox="1"/>
          <p:nvPr/>
        </p:nvSpPr>
        <p:spPr>
          <a:xfrm>
            <a:off x="1355876" y="5888560"/>
            <a:ext cx="21166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feature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66518" y="3825298"/>
            <a:ext cx="21166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response</a:t>
            </a:r>
            <a:endParaRPr lang="en-US" dirty="0"/>
          </a:p>
        </p:txBody>
      </p:sp>
      <p:graphicFrame>
        <p:nvGraphicFramePr>
          <p:cNvPr id="55300" name="Object 4"/>
          <p:cNvGraphicFramePr>
            <a:graphicFrameLocks noChangeAspect="1"/>
          </p:cNvGraphicFramePr>
          <p:nvPr/>
        </p:nvGraphicFramePr>
        <p:xfrm>
          <a:off x="4321175" y="2095500"/>
          <a:ext cx="360045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8672" name="Equation" r:id="rId6" imgW="1600200" imgH="304800" progId="Equation.3">
                  <p:embed/>
                </p:oleObj>
              </mc:Choice>
              <mc:Fallback>
                <p:oleObj name="Equation" r:id="rId6" imgW="1600200" imgH="304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21175" y="2095500"/>
                        <a:ext cx="3600450" cy="685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Down Arrow 28"/>
          <p:cNvSpPr/>
          <p:nvPr/>
        </p:nvSpPr>
        <p:spPr>
          <a:xfrm>
            <a:off x="5721052" y="3115735"/>
            <a:ext cx="653143" cy="838200"/>
          </a:xfrm>
          <a:prstGeom prst="downArrow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5152572" y="5309810"/>
            <a:ext cx="33866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what’s the difference?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15258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Linear regression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 bwMode="auto">
          <a:xfrm rot="5400000">
            <a:off x="-647700" y="4152900"/>
            <a:ext cx="3429000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" name="Straight Connector 6"/>
          <p:cNvCxnSpPr/>
          <p:nvPr/>
        </p:nvCxnSpPr>
        <p:spPr bwMode="auto">
          <a:xfrm>
            <a:off x="1066800" y="5867400"/>
            <a:ext cx="3962400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" name="Oval 7"/>
          <p:cNvSpPr/>
          <p:nvPr/>
        </p:nvSpPr>
        <p:spPr bwMode="auto">
          <a:xfrm>
            <a:off x="1600200" y="28956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1981200" y="32766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2286000" y="30480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1" name="Oval 10"/>
          <p:cNvSpPr/>
          <p:nvPr/>
        </p:nvSpPr>
        <p:spPr bwMode="auto">
          <a:xfrm>
            <a:off x="2209800" y="36576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2" name="Oval 11"/>
          <p:cNvSpPr/>
          <p:nvPr/>
        </p:nvSpPr>
        <p:spPr bwMode="auto">
          <a:xfrm>
            <a:off x="1981200" y="37338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3" name="Oval 12"/>
          <p:cNvSpPr/>
          <p:nvPr/>
        </p:nvSpPr>
        <p:spPr bwMode="auto">
          <a:xfrm>
            <a:off x="1828800" y="40386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4" name="Oval 13"/>
          <p:cNvSpPr/>
          <p:nvPr/>
        </p:nvSpPr>
        <p:spPr bwMode="auto">
          <a:xfrm>
            <a:off x="1752600" y="42672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5" name="Oval 14"/>
          <p:cNvSpPr/>
          <p:nvPr/>
        </p:nvSpPr>
        <p:spPr bwMode="auto">
          <a:xfrm>
            <a:off x="1524000" y="44196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6" name="Oval 15"/>
          <p:cNvSpPr/>
          <p:nvPr/>
        </p:nvSpPr>
        <p:spPr bwMode="auto">
          <a:xfrm>
            <a:off x="1676400" y="47244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7" name="Oval 16"/>
          <p:cNvSpPr/>
          <p:nvPr/>
        </p:nvSpPr>
        <p:spPr bwMode="auto">
          <a:xfrm>
            <a:off x="1981200" y="49530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8" name="Oval 17"/>
          <p:cNvSpPr/>
          <p:nvPr/>
        </p:nvSpPr>
        <p:spPr bwMode="auto">
          <a:xfrm>
            <a:off x="1676400" y="51054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9" name="Oval 18"/>
          <p:cNvSpPr/>
          <p:nvPr/>
        </p:nvSpPr>
        <p:spPr bwMode="auto">
          <a:xfrm>
            <a:off x="1524000" y="54102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20" name="Oval 19"/>
          <p:cNvSpPr/>
          <p:nvPr/>
        </p:nvSpPr>
        <p:spPr bwMode="auto">
          <a:xfrm>
            <a:off x="1828800" y="54864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810000" y="2133600"/>
            <a:ext cx="4038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Learn a line </a:t>
            </a:r>
            <a:r>
              <a:rPr lang="en-US" i="1" dirty="0" err="1" smtClean="0"/>
              <a:t>h</a:t>
            </a:r>
            <a:r>
              <a:rPr lang="en-US" dirty="0" smtClean="0"/>
              <a:t> that minimizes an error function:</a:t>
            </a:r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 bwMode="auto">
          <a:xfrm rot="5400000">
            <a:off x="266700" y="3924300"/>
            <a:ext cx="3352800" cy="38100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aphicFrame>
        <p:nvGraphicFramePr>
          <p:cNvPr id="22" name="Object 21"/>
          <p:cNvGraphicFramePr>
            <a:graphicFrameLocks noChangeAspect="1"/>
          </p:cNvGraphicFramePr>
          <p:nvPr/>
        </p:nvGraphicFramePr>
        <p:xfrm>
          <a:off x="4343400" y="3048000"/>
          <a:ext cx="38862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9695" name="Equation" r:id="rId4" imgW="1727200" imgH="304800" progId="Equation.3">
                  <p:embed/>
                </p:oleObj>
              </mc:Choice>
              <mc:Fallback>
                <p:oleObj name="Equation" r:id="rId4" imgW="1727200" imgH="304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43400" y="3048000"/>
                        <a:ext cx="3886200" cy="685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323" name="Object 3"/>
          <p:cNvGraphicFramePr>
            <a:graphicFrameLocks noChangeAspect="1"/>
          </p:cNvGraphicFramePr>
          <p:nvPr/>
        </p:nvGraphicFramePr>
        <p:xfrm>
          <a:off x="4305300" y="4648200"/>
          <a:ext cx="46863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9696" name="Equation" r:id="rId6" imgW="2082800" imgH="304800" progId="Equation.3">
                  <p:embed/>
                </p:oleObj>
              </mc:Choice>
              <mc:Fallback>
                <p:oleObj name="Equation" r:id="rId6" imgW="2082800" imgH="304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05300" y="4648200"/>
                        <a:ext cx="4686300" cy="685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3810000" y="3957935"/>
            <a:ext cx="4038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</a:t>
            </a:r>
            <a:r>
              <a:rPr lang="en-US" dirty="0" smtClean="0"/>
              <a:t>n the case of a 2d line:</a:t>
            </a:r>
            <a:endParaRPr lang="en-US" dirty="0"/>
          </a:p>
        </p:txBody>
      </p:sp>
      <p:sp>
        <p:nvSpPr>
          <p:cNvPr id="24" name="Left Brace 23"/>
          <p:cNvSpPr/>
          <p:nvPr/>
        </p:nvSpPr>
        <p:spPr bwMode="auto">
          <a:xfrm rot="16200000">
            <a:off x="7772400" y="4800600"/>
            <a:ext cx="457200" cy="1371600"/>
          </a:xfrm>
          <a:prstGeom prst="leftBrac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239000" y="5646003"/>
            <a:ext cx="1905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function for a line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355876" y="5888560"/>
            <a:ext cx="21166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feature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66518" y="3825298"/>
            <a:ext cx="21166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response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99231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Linear regression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686800" cy="4267200"/>
          </a:xfrm>
        </p:spPr>
        <p:txBody>
          <a:bodyPr/>
          <a:lstStyle/>
          <a:p>
            <a:r>
              <a:rPr lang="en-US" dirty="0" smtClean="0"/>
              <a:t>We’d like to </a:t>
            </a:r>
            <a:r>
              <a:rPr lang="en-US" i="1" dirty="0" smtClean="0"/>
              <a:t>minimize</a:t>
            </a:r>
            <a:r>
              <a:rPr lang="en-US" dirty="0" smtClean="0"/>
              <a:t> the error</a:t>
            </a:r>
          </a:p>
          <a:p>
            <a:pPr lvl="1"/>
            <a:r>
              <a:rPr lang="en-US" dirty="0" smtClean="0"/>
              <a:t>Find w</a:t>
            </a:r>
            <a:r>
              <a:rPr lang="en-US" baseline="-25000" dirty="0" smtClean="0"/>
              <a:t>1</a:t>
            </a:r>
            <a:r>
              <a:rPr lang="en-US" dirty="0" smtClean="0"/>
              <a:t> and w</a:t>
            </a:r>
            <a:r>
              <a:rPr lang="en-US" baseline="-25000" dirty="0" smtClean="0"/>
              <a:t>0</a:t>
            </a:r>
            <a:r>
              <a:rPr lang="en-US" dirty="0" smtClean="0"/>
              <a:t> such that the error is minimized</a:t>
            </a:r>
          </a:p>
          <a:p>
            <a:endParaRPr lang="en-US" dirty="0" smtClean="0">
              <a:solidFill>
                <a:srgbClr val="FF0000"/>
              </a:solidFill>
            </a:endParaRPr>
          </a:p>
          <a:p>
            <a:endParaRPr lang="en-US" dirty="0" smtClean="0">
              <a:solidFill>
                <a:srgbClr val="FF0000"/>
              </a:solidFill>
            </a:endParaRPr>
          </a:p>
          <a:p>
            <a:endParaRPr lang="en-US" dirty="0" smtClean="0"/>
          </a:p>
          <a:p>
            <a:r>
              <a:rPr lang="en-US" dirty="0" smtClean="0"/>
              <a:t>We can solve this in closed form</a:t>
            </a:r>
          </a:p>
          <a:p>
            <a:endParaRPr lang="en-US" dirty="0" smtClean="0">
              <a:solidFill>
                <a:srgbClr val="FF0000"/>
              </a:solidFill>
            </a:endParaRPr>
          </a:p>
        </p:txBody>
      </p:sp>
      <p:graphicFrame>
        <p:nvGraphicFramePr>
          <p:cNvPr id="186370" name="Object 2"/>
          <p:cNvGraphicFramePr>
            <a:graphicFrameLocks noChangeAspect="1"/>
          </p:cNvGraphicFramePr>
          <p:nvPr/>
        </p:nvGraphicFramePr>
        <p:xfrm>
          <a:off x="1676400" y="3352800"/>
          <a:ext cx="46863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0712" name="Equation" r:id="rId3" imgW="2082800" imgH="304800" progId="Equation.3">
                  <p:embed/>
                </p:oleObj>
              </mc:Choice>
              <mc:Fallback>
                <p:oleObj name="Equation" r:id="rId3" imgW="2082800" imgH="304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3352800"/>
                        <a:ext cx="4686300" cy="685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760823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Multiple linear regression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572381"/>
            <a:ext cx="8153400" cy="2149324"/>
          </a:xfrm>
        </p:spPr>
        <p:txBody>
          <a:bodyPr>
            <a:normAutofit/>
          </a:bodyPr>
          <a:lstStyle/>
          <a:p>
            <a:r>
              <a:rPr lang="en-US" sz="2400" dirty="0" smtClean="0"/>
              <a:t>Often, we don’t just have one feature, but have many features, say </a:t>
            </a:r>
            <a:r>
              <a:rPr lang="en-US" sz="2400" i="1" dirty="0" err="1" smtClean="0"/>
              <a:t>m</a:t>
            </a:r>
            <a:endParaRPr lang="en-US" sz="2400" dirty="0" smtClean="0"/>
          </a:p>
          <a:p>
            <a:r>
              <a:rPr lang="en-US" sz="2400" dirty="0" smtClean="0"/>
              <a:t>Now we have a line in </a:t>
            </a:r>
            <a:r>
              <a:rPr lang="en-US" sz="2400" i="1" dirty="0" err="1" smtClean="0"/>
              <a:t>m</a:t>
            </a:r>
            <a:r>
              <a:rPr lang="en-US" sz="2400" dirty="0" smtClean="0"/>
              <a:t> dimensions</a:t>
            </a:r>
          </a:p>
          <a:p>
            <a:r>
              <a:rPr lang="en-US" sz="2400" dirty="0" smtClean="0"/>
              <a:t>Still just a line</a:t>
            </a:r>
          </a:p>
        </p:txBody>
      </p:sp>
      <p:graphicFrame>
        <p:nvGraphicFramePr>
          <p:cNvPr id="61443" name="Object 3"/>
          <p:cNvGraphicFramePr>
            <a:graphicFrameLocks noChangeAspect="1"/>
          </p:cNvGraphicFramePr>
          <p:nvPr/>
        </p:nvGraphicFramePr>
        <p:xfrm>
          <a:off x="1562100" y="3692525"/>
          <a:ext cx="49149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1737" name="Equation" r:id="rId3" imgW="2184400" imgH="203200" progId="Equation.3">
                  <p:embed/>
                </p:oleObj>
              </mc:Choice>
              <mc:Fallback>
                <p:oleObj name="Equation" r:id="rId3" imgW="21844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62100" y="3692525"/>
                        <a:ext cx="4914900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652762" y="4846953"/>
            <a:ext cx="1016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weights</a:t>
            </a:r>
            <a:endParaRPr lang="en-US" sz="2000" dirty="0">
              <a:solidFill>
                <a:srgbClr val="FF0000"/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rot="16200000" flipV="1">
            <a:off x="3380877" y="4393640"/>
            <a:ext cx="725198" cy="18142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5400000" flipH="1" flipV="1">
            <a:off x="3759458" y="4392432"/>
            <a:ext cx="725199" cy="27093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143009" y="5636384"/>
            <a:ext cx="65707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A linear model is additive.  The weight of the feature dimension specifies importance/direction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19244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Multiple linear regression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722086"/>
          </a:xfrm>
        </p:spPr>
        <p:txBody>
          <a:bodyPr/>
          <a:lstStyle/>
          <a:p>
            <a:r>
              <a:rPr lang="en-US" dirty="0" smtClean="0"/>
              <a:t>We can still calculate the squared error like before</a:t>
            </a:r>
          </a:p>
        </p:txBody>
      </p:sp>
      <p:graphicFrame>
        <p:nvGraphicFramePr>
          <p:cNvPr id="61442" name="Object 2"/>
          <p:cNvGraphicFramePr>
            <a:graphicFrameLocks noChangeAspect="1"/>
          </p:cNvGraphicFramePr>
          <p:nvPr/>
        </p:nvGraphicFramePr>
        <p:xfrm>
          <a:off x="758065" y="4237038"/>
          <a:ext cx="7286625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2767" name="Equation" r:id="rId3" imgW="3238500" imgH="304800" progId="Equation.3">
                  <p:embed/>
                </p:oleObj>
              </mc:Choice>
              <mc:Fallback>
                <p:oleObj name="Equation" r:id="rId3" imgW="3238500" imgH="304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8065" y="4237038"/>
                        <a:ext cx="7286625" cy="685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031991" y="5479144"/>
            <a:ext cx="47292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Still can solve this exactly!</a:t>
            </a:r>
            <a:endParaRPr lang="en-US" sz="2400" dirty="0">
              <a:solidFill>
                <a:srgbClr val="0000FF"/>
              </a:solidFill>
            </a:endParaRPr>
          </a:p>
        </p:txBody>
      </p:sp>
      <p:graphicFrame>
        <p:nvGraphicFramePr>
          <p:cNvPr id="62470" name="Object 6"/>
          <p:cNvGraphicFramePr>
            <a:graphicFrameLocks noChangeAspect="1"/>
          </p:cNvGraphicFramePr>
          <p:nvPr/>
        </p:nvGraphicFramePr>
        <p:xfrm>
          <a:off x="1562100" y="2779486"/>
          <a:ext cx="49149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2768" name="Equation" r:id="rId5" imgW="2184400" imgH="203200" progId="Equation.3">
                  <p:embed/>
                </p:oleObj>
              </mc:Choice>
              <mc:Fallback>
                <p:oleObj name="Equation" r:id="rId5" imgW="21844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62100" y="2779486"/>
                        <a:ext cx="4914900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604837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Probabilistic classification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We’re NLP people</a:t>
            </a:r>
          </a:p>
          <a:p>
            <a:r>
              <a:rPr lang="en-US" sz="2400" dirty="0" smtClean="0"/>
              <a:t>We like probabilities!</a:t>
            </a:r>
          </a:p>
          <a:p>
            <a:r>
              <a:rPr lang="en-US" sz="2400" dirty="0" smtClean="0">
                <a:hlinkClick r:id="rId3"/>
              </a:rPr>
              <a:t>http://xkcd.com/114/</a:t>
            </a:r>
            <a:endParaRPr lang="en-US" sz="2400" dirty="0" smtClean="0"/>
          </a:p>
          <a:p>
            <a:pPr>
              <a:buNone/>
            </a:pPr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We’d like to do something like regression, but that gives us </a:t>
            </a:r>
            <a:r>
              <a:rPr lang="en-US" sz="2400" smtClean="0"/>
              <a:t>a probability</a:t>
            </a:r>
          </a:p>
          <a:p>
            <a:endParaRPr lang="en-US" sz="2400" dirty="0" smtClean="0"/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43775" y="1600200"/>
            <a:ext cx="5043223" cy="248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3592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Classification</a:t>
            </a:r>
            <a:endParaRPr lang="en-US" dirty="0"/>
          </a:p>
        </p:txBody>
      </p:sp>
      <p:graphicFrame>
        <p:nvGraphicFramePr>
          <p:cNvPr id="80898" name="Object 2"/>
          <p:cNvGraphicFramePr>
            <a:graphicFrameLocks noChangeAspect="1"/>
          </p:cNvGraphicFramePr>
          <p:nvPr/>
        </p:nvGraphicFramePr>
        <p:xfrm>
          <a:off x="1025525" y="2563813"/>
          <a:ext cx="6543675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3784" name="Equation" r:id="rId3" imgW="2908300" imgH="177800" progId="Equation.3">
                  <p:embed/>
                </p:oleObj>
              </mc:Choice>
              <mc:Fallback>
                <p:oleObj name="Equation" r:id="rId3" imgW="2908300" imgH="177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25525" y="2563813"/>
                        <a:ext cx="6543675" cy="400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431911" y="3735633"/>
            <a:ext cx="6499633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- Nothing constrains it to be a probability</a:t>
            </a:r>
          </a:p>
          <a:p>
            <a:r>
              <a:rPr lang="en-US" sz="2400" dirty="0" smtClean="0"/>
              <a:t>- Could still have combination of features and weight that exceeds 1 or is below 0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2123762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challenge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44290" y="2249710"/>
            <a:ext cx="31205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Linear regression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197428" y="3338275"/>
            <a:ext cx="689429" cy="3035905"/>
          </a:xfrm>
          <a:prstGeom prst="rect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233713" y="2833405"/>
            <a:ext cx="10885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+∞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233713" y="6374180"/>
            <a:ext cx="10885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-∞</a:t>
            </a:r>
            <a:endParaRPr lang="en-US" dirty="0"/>
          </a:p>
        </p:txBody>
      </p:sp>
      <p:graphicFrame>
        <p:nvGraphicFramePr>
          <p:cNvPr id="90114" name="Object 2"/>
          <p:cNvGraphicFramePr>
            <a:graphicFrameLocks noChangeAspect="1"/>
          </p:cNvGraphicFramePr>
          <p:nvPr/>
        </p:nvGraphicFramePr>
        <p:xfrm>
          <a:off x="302230" y="1704520"/>
          <a:ext cx="3943350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15" name="Equation" r:id="rId3" imgW="1752600" imgH="177800" progId="Equation.3">
                  <p:embed/>
                </p:oleObj>
              </mc:Choice>
              <mc:Fallback>
                <p:oleObj name="Equation" r:id="rId3" imgW="1752600" imgH="177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2230" y="1704520"/>
                        <a:ext cx="3943350" cy="400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/>
          <p:cNvSpPr/>
          <p:nvPr/>
        </p:nvSpPr>
        <p:spPr>
          <a:xfrm>
            <a:off x="6550783" y="3265705"/>
            <a:ext cx="689429" cy="3035905"/>
          </a:xfrm>
          <a:prstGeom prst="rect">
            <a:avLst/>
          </a:prstGeom>
          <a:solidFill>
            <a:srgbClr val="0080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6708018" y="2772930"/>
            <a:ext cx="10885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708018" y="6313705"/>
            <a:ext cx="10885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5776686" y="2201330"/>
            <a:ext cx="31205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probability</a:t>
            </a:r>
            <a:endParaRPr lang="en-US" sz="2800" dirty="0">
              <a:solidFill>
                <a:srgbClr val="0000FF"/>
              </a:solidFill>
            </a:endParaRPr>
          </a:p>
        </p:txBody>
      </p:sp>
      <p:graphicFrame>
        <p:nvGraphicFramePr>
          <p:cNvPr id="90115" name="Object 3"/>
          <p:cNvGraphicFramePr>
            <a:graphicFrameLocks noChangeAspect="1"/>
          </p:cNvGraphicFramePr>
          <p:nvPr/>
        </p:nvGraphicFramePr>
        <p:xfrm>
          <a:off x="5622925" y="1705730"/>
          <a:ext cx="2343150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16" name="Equation" r:id="rId5" imgW="1041400" imgH="177800" progId="Equation.3">
                  <p:embed/>
                </p:oleObj>
              </mc:Choice>
              <mc:Fallback>
                <p:oleObj name="Equation" r:id="rId5" imgW="1041400" imgH="177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22925" y="1705730"/>
                        <a:ext cx="2343150" cy="400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ctangle 13"/>
          <p:cNvSpPr/>
          <p:nvPr/>
        </p:nvSpPr>
        <p:spPr>
          <a:xfrm>
            <a:off x="5586640" y="1681540"/>
            <a:ext cx="2505075" cy="495600"/>
          </a:xfrm>
          <a:prstGeom prst="rect">
            <a:avLst/>
          </a:prstGeom>
          <a:solidFill>
            <a:srgbClr val="FF0000">
              <a:alpha val="28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2515961" y="3896714"/>
            <a:ext cx="3459238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Find some equation based on the probability that ranges from -∞ to +∞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68989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Odds ratio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13995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Rather than predict the probability, we can predict the ratio of 1/0 (true/false)</a:t>
            </a:r>
          </a:p>
          <a:p>
            <a:r>
              <a:rPr lang="en-US" sz="2400" dirty="0" smtClean="0"/>
              <a:t>Predict the </a:t>
            </a:r>
            <a:r>
              <a:rPr lang="en-US" sz="2400" b="1" dirty="0" smtClean="0"/>
              <a:t>odds</a:t>
            </a:r>
            <a:r>
              <a:rPr lang="en-US" sz="2400" dirty="0" smtClean="0"/>
              <a:t> that it is 1 (true): How much more likely is 1 than 0.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Does this help us?</a:t>
            </a:r>
            <a:endParaRPr lang="en-US" sz="2400" dirty="0">
              <a:solidFill>
                <a:srgbClr val="FF0000"/>
              </a:solidFill>
            </a:endParaRPr>
          </a:p>
        </p:txBody>
      </p:sp>
      <p:graphicFrame>
        <p:nvGraphicFramePr>
          <p:cNvPr id="86018" name="Object 4"/>
          <p:cNvGraphicFramePr>
            <a:graphicFrameLocks noChangeAspect="1"/>
          </p:cNvGraphicFramePr>
          <p:nvPr/>
        </p:nvGraphicFramePr>
        <p:xfrm>
          <a:off x="788860" y="4372390"/>
          <a:ext cx="7977188" cy="719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832" name="Equation" r:id="rId3" imgW="4356100" imgH="393700" progId="Equation.3">
                  <p:embed/>
                </p:oleObj>
              </mc:Choice>
              <mc:Fallback>
                <p:oleObj name="Equation" r:id="rId3" imgW="4356100" imgH="393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8860" y="4372390"/>
                        <a:ext cx="7977188" cy="7191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803619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290" y="228600"/>
            <a:ext cx="8153400" cy="990600"/>
          </a:xfrm>
        </p:spPr>
        <p:txBody>
          <a:bodyPr/>
          <a:lstStyle/>
          <a:p>
            <a:r>
              <a:rPr lang="en-US" dirty="0" smtClean="0"/>
              <a:t>Odds ratio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44290" y="2249710"/>
            <a:ext cx="31205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Linear regression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197428" y="3338275"/>
            <a:ext cx="689429" cy="3035905"/>
          </a:xfrm>
          <a:prstGeom prst="rect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233713" y="2833405"/>
            <a:ext cx="10885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+∞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233713" y="6374180"/>
            <a:ext cx="10885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-∞</a:t>
            </a:r>
            <a:endParaRPr lang="en-US" dirty="0"/>
          </a:p>
        </p:txBody>
      </p:sp>
      <p:graphicFrame>
        <p:nvGraphicFramePr>
          <p:cNvPr id="90114" name="Object 2"/>
          <p:cNvGraphicFramePr>
            <a:graphicFrameLocks noChangeAspect="1"/>
          </p:cNvGraphicFramePr>
          <p:nvPr/>
        </p:nvGraphicFramePr>
        <p:xfrm>
          <a:off x="302230" y="1704520"/>
          <a:ext cx="3943350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863" name="Equation" r:id="rId3" imgW="1752600" imgH="177800" progId="Equation.3">
                  <p:embed/>
                </p:oleObj>
              </mc:Choice>
              <mc:Fallback>
                <p:oleObj name="Equation" r:id="rId3" imgW="1752600" imgH="177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2230" y="1704520"/>
                        <a:ext cx="3943350" cy="400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/>
          <p:cNvSpPr/>
          <p:nvPr/>
        </p:nvSpPr>
        <p:spPr>
          <a:xfrm>
            <a:off x="6550783" y="3265705"/>
            <a:ext cx="689429" cy="3035905"/>
          </a:xfrm>
          <a:prstGeom prst="rect">
            <a:avLst/>
          </a:prstGeom>
          <a:solidFill>
            <a:srgbClr val="0080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6562878" y="2785025"/>
            <a:ext cx="10885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+∞</a:t>
            </a:r>
          </a:p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708018" y="6313705"/>
            <a:ext cx="10885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5776686" y="2201330"/>
            <a:ext cx="31205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odds ratio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515961" y="3896714"/>
            <a:ext cx="3459238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Where is the dividing line between class 1 and class 0 being selected?</a:t>
            </a:r>
          </a:p>
        </p:txBody>
      </p:sp>
      <p:graphicFrame>
        <p:nvGraphicFramePr>
          <p:cNvPr id="91140" name="Object 4"/>
          <p:cNvGraphicFramePr>
            <a:graphicFrameLocks noChangeAspect="1"/>
          </p:cNvGraphicFramePr>
          <p:nvPr/>
        </p:nvGraphicFramePr>
        <p:xfrm>
          <a:off x="5681663" y="1543050"/>
          <a:ext cx="2327275" cy="719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864" name="Equation" r:id="rId5" imgW="1270000" imgH="393700" progId="Equation.3">
                  <p:embed/>
                </p:oleObj>
              </mc:Choice>
              <mc:Fallback>
                <p:oleObj name="Equation" r:id="rId5" imgW="1270000" imgH="393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81663" y="1543050"/>
                        <a:ext cx="2327275" cy="7191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56633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Odds ratio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733791" y="3039309"/>
            <a:ext cx="397187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Does this suggest another transformation?</a:t>
            </a:r>
          </a:p>
          <a:p>
            <a:endParaRPr lang="en-US" dirty="0">
              <a:solidFill>
                <a:srgbClr val="FF0000"/>
              </a:solidFill>
            </a:endParaRPr>
          </a:p>
        </p:txBody>
      </p:sp>
      <p:graphicFrame>
        <p:nvGraphicFramePr>
          <p:cNvPr id="138242" name="Object 4"/>
          <p:cNvGraphicFramePr>
            <a:graphicFrameLocks noChangeAspect="1"/>
          </p:cNvGraphicFramePr>
          <p:nvPr/>
        </p:nvGraphicFramePr>
        <p:xfrm>
          <a:off x="5681663" y="1543050"/>
          <a:ext cx="2327275" cy="719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894" name="Equation" r:id="rId3" imgW="1270000" imgH="393700" progId="Equation.3">
                  <p:embed/>
                </p:oleObj>
              </mc:Choice>
              <mc:Fallback>
                <p:oleObj name="Equation" r:id="rId3" imgW="1270000" imgH="393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81663" y="1543050"/>
                        <a:ext cx="2327275" cy="7191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8243" name="Object 4"/>
          <p:cNvGraphicFramePr>
            <a:graphicFrameLocks noChangeAspect="1"/>
          </p:cNvGraphicFramePr>
          <p:nvPr/>
        </p:nvGraphicFramePr>
        <p:xfrm>
          <a:off x="800100" y="2067540"/>
          <a:ext cx="4421187" cy="325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895" name="Equation" r:id="rId5" imgW="2413000" imgH="177800" progId="Equation.3">
                  <p:embed/>
                </p:oleObj>
              </mc:Choice>
              <mc:Fallback>
                <p:oleObj name="Equation" r:id="rId5" imgW="2413000" imgH="177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0100" y="2067540"/>
                        <a:ext cx="4421187" cy="3254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8244" name="Object 4"/>
          <p:cNvGraphicFramePr>
            <a:graphicFrameLocks noChangeAspect="1"/>
          </p:cNvGraphicFramePr>
          <p:nvPr/>
        </p:nvGraphicFramePr>
        <p:xfrm>
          <a:off x="800100" y="1579335"/>
          <a:ext cx="4117975" cy="325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896" name="Equation" r:id="rId7" imgW="2247900" imgH="177800" progId="Equation.3">
                  <p:embed/>
                </p:oleObj>
              </mc:Choice>
              <mc:Fallback>
                <p:oleObj name="Equation" r:id="rId7" imgW="2247900" imgH="177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0100" y="1579335"/>
                        <a:ext cx="4117975" cy="3254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/>
          <p:cNvSpPr/>
          <p:nvPr/>
        </p:nvSpPr>
        <p:spPr>
          <a:xfrm>
            <a:off x="1757666" y="3614587"/>
            <a:ext cx="5346095" cy="278190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1682822" y="6403752"/>
            <a:ext cx="48848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0    1     2    3    4    5    6     7     8    9   ….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1757666" y="3626682"/>
            <a:ext cx="460806" cy="2760124"/>
          </a:xfrm>
          <a:prstGeom prst="rect">
            <a:avLst/>
          </a:prstGeom>
          <a:solidFill>
            <a:srgbClr val="FF00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336397" y="4765513"/>
            <a:ext cx="1346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odds ratio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2220059" y="3621847"/>
            <a:ext cx="4883701" cy="2760124"/>
          </a:xfrm>
          <a:prstGeom prst="rect">
            <a:avLst/>
          </a:prstGeom>
          <a:solidFill>
            <a:srgbClr val="0080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 rot="16200000" flipH="1">
            <a:off x="2081110" y="6257542"/>
            <a:ext cx="276312" cy="1588"/>
          </a:xfrm>
          <a:prstGeom prst="line">
            <a:avLst/>
          </a:prstGeom>
          <a:ln>
            <a:solidFill>
              <a:srgbClr val="0D0D0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rot="16200000" flipH="1">
            <a:off x="2487505" y="6264802"/>
            <a:ext cx="276312" cy="1588"/>
          </a:xfrm>
          <a:prstGeom prst="line">
            <a:avLst/>
          </a:prstGeom>
          <a:ln>
            <a:solidFill>
              <a:srgbClr val="0D0D0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rot="16200000" flipH="1">
            <a:off x="2877607" y="6250282"/>
            <a:ext cx="276312" cy="1588"/>
          </a:xfrm>
          <a:prstGeom prst="line">
            <a:avLst/>
          </a:prstGeom>
          <a:ln>
            <a:solidFill>
              <a:srgbClr val="0D0D0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rot="16200000" flipH="1">
            <a:off x="3284002" y="6257542"/>
            <a:ext cx="276312" cy="1588"/>
          </a:xfrm>
          <a:prstGeom prst="line">
            <a:avLst/>
          </a:prstGeom>
          <a:ln>
            <a:solidFill>
              <a:srgbClr val="0D0D0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rot="16200000" flipH="1">
            <a:off x="3653291" y="6257542"/>
            <a:ext cx="276312" cy="1588"/>
          </a:xfrm>
          <a:prstGeom prst="line">
            <a:avLst/>
          </a:prstGeom>
          <a:ln>
            <a:solidFill>
              <a:srgbClr val="0D0D0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rot="16200000" flipH="1">
            <a:off x="4059686" y="6264802"/>
            <a:ext cx="276312" cy="1588"/>
          </a:xfrm>
          <a:prstGeom prst="line">
            <a:avLst/>
          </a:prstGeom>
          <a:ln>
            <a:solidFill>
              <a:srgbClr val="0D0D0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rot="16200000" flipH="1">
            <a:off x="4059686" y="6243021"/>
            <a:ext cx="276312" cy="1588"/>
          </a:xfrm>
          <a:prstGeom prst="line">
            <a:avLst/>
          </a:prstGeom>
          <a:ln>
            <a:solidFill>
              <a:srgbClr val="0D0D0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rot="16200000" flipH="1">
            <a:off x="4466081" y="6250281"/>
            <a:ext cx="276312" cy="1588"/>
          </a:xfrm>
          <a:prstGeom prst="line">
            <a:avLst/>
          </a:prstGeom>
          <a:ln>
            <a:solidFill>
              <a:srgbClr val="0D0D0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rot="16200000" flipH="1">
            <a:off x="4856183" y="6235761"/>
            <a:ext cx="276312" cy="1588"/>
          </a:xfrm>
          <a:prstGeom prst="line">
            <a:avLst/>
          </a:prstGeom>
          <a:ln>
            <a:solidFill>
              <a:srgbClr val="0D0D0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rot="16200000" flipH="1">
            <a:off x="5262578" y="6243021"/>
            <a:ext cx="276312" cy="1588"/>
          </a:xfrm>
          <a:prstGeom prst="line">
            <a:avLst/>
          </a:prstGeom>
          <a:ln>
            <a:solidFill>
              <a:srgbClr val="0D0D0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rot="16200000" flipH="1">
            <a:off x="5631867" y="6243021"/>
            <a:ext cx="276312" cy="1588"/>
          </a:xfrm>
          <a:prstGeom prst="line">
            <a:avLst/>
          </a:prstGeom>
          <a:ln>
            <a:solidFill>
              <a:srgbClr val="0D0D0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rot="16200000" flipH="1">
            <a:off x="6038262" y="6250281"/>
            <a:ext cx="276312" cy="1588"/>
          </a:xfrm>
          <a:prstGeom prst="line">
            <a:avLst/>
          </a:prstGeom>
          <a:ln>
            <a:solidFill>
              <a:srgbClr val="0D0D0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Rectangle 30"/>
          <p:cNvSpPr/>
          <p:nvPr/>
        </p:nvSpPr>
        <p:spPr>
          <a:xfrm>
            <a:off x="2924175" y="1543050"/>
            <a:ext cx="1981805" cy="361722"/>
          </a:xfrm>
          <a:prstGeom prst="rect">
            <a:avLst/>
          </a:prstGeom>
          <a:solidFill>
            <a:srgbClr val="FF0000">
              <a:alpha val="38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824290" y="1543050"/>
            <a:ext cx="1862641" cy="361722"/>
          </a:xfrm>
          <a:prstGeom prst="rect">
            <a:avLst/>
          </a:prstGeom>
          <a:solidFill>
            <a:srgbClr val="008000">
              <a:alpha val="50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/>
          <p:cNvSpPr txBox="1"/>
          <p:nvPr/>
        </p:nvSpPr>
        <p:spPr>
          <a:xfrm>
            <a:off x="1682822" y="2392978"/>
            <a:ext cx="56160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We’re trying to find some transformation that transforms the odds ratio to a number that is -∞ to +∞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53648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290" y="228600"/>
            <a:ext cx="8153400" cy="990600"/>
          </a:xfrm>
        </p:spPr>
        <p:txBody>
          <a:bodyPr/>
          <a:lstStyle/>
          <a:p>
            <a:r>
              <a:rPr lang="en-US" dirty="0" smtClean="0"/>
              <a:t>Log odds (</a:t>
            </a:r>
            <a:r>
              <a:rPr lang="en-US" dirty="0" err="1" smtClean="0"/>
              <a:t>logit</a:t>
            </a:r>
            <a:r>
              <a:rPr lang="en-US" dirty="0" smtClean="0"/>
              <a:t> function)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44290" y="2249710"/>
            <a:ext cx="31205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Linear regression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197428" y="3338275"/>
            <a:ext cx="689429" cy="3035905"/>
          </a:xfrm>
          <a:prstGeom prst="rect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233713" y="2833405"/>
            <a:ext cx="10885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+∞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233713" y="6374180"/>
            <a:ext cx="10885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-∞</a:t>
            </a:r>
            <a:endParaRPr lang="en-US" dirty="0"/>
          </a:p>
        </p:txBody>
      </p:sp>
      <p:graphicFrame>
        <p:nvGraphicFramePr>
          <p:cNvPr id="90114" name="Object 2"/>
          <p:cNvGraphicFramePr>
            <a:graphicFrameLocks noChangeAspect="1"/>
          </p:cNvGraphicFramePr>
          <p:nvPr/>
        </p:nvGraphicFramePr>
        <p:xfrm>
          <a:off x="302230" y="1704520"/>
          <a:ext cx="3943350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911" name="Equation" r:id="rId3" imgW="1752600" imgH="177800" progId="Equation.3">
                  <p:embed/>
                </p:oleObj>
              </mc:Choice>
              <mc:Fallback>
                <p:oleObj name="Equation" r:id="rId3" imgW="1752600" imgH="177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2230" y="1704520"/>
                        <a:ext cx="3943350" cy="400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/>
          <p:cNvSpPr/>
          <p:nvPr/>
        </p:nvSpPr>
        <p:spPr>
          <a:xfrm>
            <a:off x="6550783" y="3265705"/>
            <a:ext cx="689429" cy="3035905"/>
          </a:xfrm>
          <a:prstGeom prst="rect">
            <a:avLst/>
          </a:prstGeom>
          <a:solidFill>
            <a:srgbClr val="0080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6562878" y="2785025"/>
            <a:ext cx="10885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+∞</a:t>
            </a:r>
          </a:p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695923" y="6313705"/>
            <a:ext cx="10885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-∞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5776686" y="2201330"/>
            <a:ext cx="31205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odds ratio</a:t>
            </a:r>
            <a:endParaRPr lang="en-US" sz="2800" dirty="0">
              <a:solidFill>
                <a:srgbClr val="0000FF"/>
              </a:solidFill>
            </a:endParaRPr>
          </a:p>
        </p:txBody>
      </p:sp>
      <p:graphicFrame>
        <p:nvGraphicFramePr>
          <p:cNvPr id="91140" name="Object 4"/>
          <p:cNvGraphicFramePr>
            <a:graphicFrameLocks noChangeAspect="1"/>
          </p:cNvGraphicFramePr>
          <p:nvPr/>
        </p:nvGraphicFramePr>
        <p:xfrm>
          <a:off x="5497513" y="1543050"/>
          <a:ext cx="2697162" cy="719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912" name="Equation" r:id="rId5" imgW="1473200" imgH="393700" progId="Equation.3">
                  <p:embed/>
                </p:oleObj>
              </mc:Choice>
              <mc:Fallback>
                <p:oleObj name="Equation" r:id="rId5" imgW="1473200" imgH="393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97513" y="1543050"/>
                        <a:ext cx="2697162" cy="7191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ctangle 13"/>
          <p:cNvSpPr/>
          <p:nvPr/>
        </p:nvSpPr>
        <p:spPr>
          <a:xfrm>
            <a:off x="2473703" y="4463143"/>
            <a:ext cx="36948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How do we get the probability of an example?</a:t>
            </a:r>
          </a:p>
        </p:txBody>
      </p:sp>
    </p:spTree>
    <p:extLst>
      <p:ext uri="{BB962C8B-B14F-4D97-AF65-F5344CB8AC3E}">
        <p14:creationId xmlns:p14="http://schemas.microsoft.com/office/powerpoint/2010/main" val="2389118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Log odds (</a:t>
            </a:r>
            <a:r>
              <a:rPr lang="en-US" dirty="0" err="1" smtClean="0"/>
              <a:t>logit</a:t>
            </a:r>
            <a:r>
              <a:rPr lang="en-US" dirty="0" smtClean="0"/>
              <a:t> function)</a:t>
            </a:r>
            <a:endParaRPr lang="en-US" dirty="0"/>
          </a:p>
        </p:txBody>
      </p:sp>
      <p:graphicFrame>
        <p:nvGraphicFramePr>
          <p:cNvPr id="93186" name="Object 4"/>
          <p:cNvGraphicFramePr>
            <a:graphicFrameLocks noChangeAspect="1"/>
          </p:cNvGraphicFramePr>
          <p:nvPr/>
        </p:nvGraphicFramePr>
        <p:xfrm>
          <a:off x="1250043" y="1751806"/>
          <a:ext cx="6162675" cy="719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953" name="Equation" r:id="rId3" imgW="3365500" imgH="393700" progId="Equation.3">
                  <p:embed/>
                </p:oleObj>
              </mc:Choice>
              <mc:Fallback>
                <p:oleObj name="Equation" r:id="rId3" imgW="3365500" imgH="393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0043" y="1751806"/>
                        <a:ext cx="6162675" cy="7191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3187" name="Object 4"/>
          <p:cNvGraphicFramePr>
            <a:graphicFrameLocks noChangeAspect="1"/>
          </p:cNvGraphicFramePr>
          <p:nvPr/>
        </p:nvGraphicFramePr>
        <p:xfrm>
          <a:off x="1674813" y="2984500"/>
          <a:ext cx="4583112" cy="72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954" name="Equation" r:id="rId5" imgW="2501900" imgH="393700" progId="Equation.3">
                  <p:embed/>
                </p:oleObj>
              </mc:Choice>
              <mc:Fallback>
                <p:oleObj name="Equation" r:id="rId5" imgW="2501900" imgH="393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4813" y="2984500"/>
                        <a:ext cx="4583112" cy="720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318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08714438"/>
              </p:ext>
            </p:extLst>
          </p:nvPr>
        </p:nvGraphicFramePr>
        <p:xfrm>
          <a:off x="1319213" y="4133850"/>
          <a:ext cx="6350000" cy="442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955" name="Equation" r:id="rId7" imgW="3467100" imgH="241300" progId="Equation.3">
                  <p:embed/>
                </p:oleObj>
              </mc:Choice>
              <mc:Fallback>
                <p:oleObj name="Equation" r:id="rId7" imgW="3467100" imgH="241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19213" y="4133850"/>
                        <a:ext cx="6350000" cy="4429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3189" name="Object 4"/>
          <p:cNvGraphicFramePr>
            <a:graphicFrameLocks noChangeAspect="1"/>
          </p:cNvGraphicFramePr>
          <p:nvPr/>
        </p:nvGraphicFramePr>
        <p:xfrm>
          <a:off x="2093913" y="5616575"/>
          <a:ext cx="4814887" cy="652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956" name="Equation" r:id="rId9" imgW="2628900" imgH="355600" progId="Equation.3">
                  <p:embed/>
                </p:oleObj>
              </mc:Choice>
              <mc:Fallback>
                <p:oleObj name="Equation" r:id="rId9" imgW="2628900" imgH="355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93913" y="5616575"/>
                        <a:ext cx="4814887" cy="6524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3193143" y="4777619"/>
            <a:ext cx="2237619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…</a:t>
            </a:r>
            <a:endParaRPr lang="en-US" sz="3200" dirty="0"/>
          </a:p>
        </p:txBody>
      </p:sp>
      <p:sp>
        <p:nvSpPr>
          <p:cNvPr id="9" name="TextBox 8"/>
          <p:cNvSpPr txBox="1"/>
          <p:nvPr/>
        </p:nvSpPr>
        <p:spPr>
          <a:xfrm>
            <a:off x="7393692" y="5345708"/>
            <a:ext cx="13723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anyone recognize this?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58042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Logistic function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5250" y="3090333"/>
            <a:ext cx="3251200" cy="2159000"/>
          </a:xfrm>
          <a:prstGeom prst="rect">
            <a:avLst/>
          </a:prstGeom>
        </p:spPr>
      </p:pic>
      <p:graphicFrame>
        <p:nvGraphicFramePr>
          <p:cNvPr id="9421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69698190"/>
              </p:ext>
            </p:extLst>
          </p:nvPr>
        </p:nvGraphicFramePr>
        <p:xfrm>
          <a:off x="3178175" y="1889125"/>
          <a:ext cx="1882775" cy="722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953" name="Equation" r:id="rId4" imgW="1028700" imgH="393700" progId="Equation.3">
                  <p:embed/>
                </p:oleObj>
              </mc:Choice>
              <mc:Fallback>
                <p:oleObj name="Equation" r:id="rId4" imgW="1028700" imgH="393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78175" y="1889125"/>
                        <a:ext cx="1882775" cy="7223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154401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Logistic regression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024467"/>
          </a:xfrm>
        </p:spPr>
        <p:txBody>
          <a:bodyPr>
            <a:normAutofit/>
          </a:bodyPr>
          <a:lstStyle/>
          <a:p>
            <a:r>
              <a:rPr lang="en-US" dirty="0" smtClean="0"/>
              <a:t>Find the best fit of the data based on a logistic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648" y="3856710"/>
            <a:ext cx="3479800" cy="2336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3709" y="3374567"/>
            <a:ext cx="3763434" cy="2818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4827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Logistic regression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713514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How would we classify examples once we had a trained model?</a:t>
            </a:r>
          </a:p>
          <a:p>
            <a:endParaRPr lang="en-US" dirty="0" smtClean="0">
              <a:solidFill>
                <a:srgbClr val="FF0000"/>
              </a:solidFill>
            </a:endParaRPr>
          </a:p>
          <a:p>
            <a:endParaRPr lang="en-US" dirty="0" smtClean="0">
              <a:solidFill>
                <a:srgbClr val="FF0000"/>
              </a:solidFill>
            </a:endParaRPr>
          </a:p>
          <a:p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/>
              <a:t>If the sum &gt; 0 then p(1)/p(0) &gt; 1, so positive</a:t>
            </a:r>
          </a:p>
          <a:p>
            <a:r>
              <a:rPr lang="en-US" dirty="0" smtClean="0"/>
              <a:t>if the sum &lt; 0 then p(1)/p(0) &lt; 1, so negative</a:t>
            </a:r>
          </a:p>
          <a:p>
            <a:r>
              <a:rPr lang="en-US" dirty="0" smtClean="0"/>
              <a:t>Still a </a:t>
            </a:r>
            <a:r>
              <a:rPr lang="en-US" i="1" dirty="0" smtClean="0"/>
              <a:t>linear</a:t>
            </a:r>
            <a:r>
              <a:rPr lang="en-US" dirty="0" smtClean="0"/>
              <a:t> classifier (decision boundary is a line)</a:t>
            </a:r>
            <a:endParaRPr lang="en-US" dirty="0"/>
          </a:p>
        </p:txBody>
      </p:sp>
      <p:graphicFrame>
        <p:nvGraphicFramePr>
          <p:cNvPr id="95235" name="Object 4"/>
          <p:cNvGraphicFramePr>
            <a:graphicFrameLocks noChangeAspect="1"/>
          </p:cNvGraphicFramePr>
          <p:nvPr/>
        </p:nvGraphicFramePr>
        <p:xfrm>
          <a:off x="1321933" y="3127375"/>
          <a:ext cx="6162675" cy="72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976" name="Equation" r:id="rId3" imgW="3365500" imgH="393700" progId="Equation.3">
                  <p:embed/>
                </p:oleObj>
              </mc:Choice>
              <mc:Fallback>
                <p:oleObj name="Equation" r:id="rId3" imgW="3365500" imgH="393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21933" y="3127375"/>
                        <a:ext cx="6162675" cy="720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207489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Median.thmx</Template>
  <TotalTime>1064</TotalTime>
  <Words>3146</Words>
  <Application>Microsoft Macintosh PowerPoint</Application>
  <PresentationFormat>On-screen Show (4:3)</PresentationFormat>
  <Paragraphs>667</Paragraphs>
  <Slides>74</Slides>
  <Notes>12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74</vt:i4>
      </vt:variant>
    </vt:vector>
  </HeadingPairs>
  <TitlesOfParts>
    <vt:vector size="77" baseType="lpstr">
      <vt:lpstr>Median</vt:lpstr>
      <vt:lpstr>Equation</vt:lpstr>
      <vt:lpstr>Microsoft Equation</vt:lpstr>
      <vt:lpstr>Machine Learning basics</vt:lpstr>
      <vt:lpstr>Admin</vt:lpstr>
      <vt:lpstr>Final project ideas</vt:lpstr>
      <vt:lpstr>Final project ideas</vt:lpstr>
      <vt:lpstr>Word similarity</vt:lpstr>
      <vt:lpstr>Corpus-based approaches</vt:lpstr>
      <vt:lpstr>Corpus-based</vt:lpstr>
      <vt:lpstr>Corpus-based: feature extraction</vt:lpstr>
      <vt:lpstr>Word-context co-occurrence vectors</vt:lpstr>
      <vt:lpstr>Word-context co-occurrence vectors</vt:lpstr>
      <vt:lpstr>Corpus-based similarity</vt:lpstr>
      <vt:lpstr>Another feature weighting</vt:lpstr>
      <vt:lpstr>Another feature weighting</vt:lpstr>
      <vt:lpstr>Another feature weighting</vt:lpstr>
      <vt:lpstr>Mutual information</vt:lpstr>
      <vt:lpstr>Mutual information</vt:lpstr>
      <vt:lpstr>Point-wise mutual information</vt:lpstr>
      <vt:lpstr>PMI weighting</vt:lpstr>
      <vt:lpstr>The mind-reading game</vt:lpstr>
      <vt:lpstr>The mind-reading game</vt:lpstr>
      <vt:lpstr>The mind-reading game</vt:lpstr>
      <vt:lpstr>Why machine learning?</vt:lpstr>
      <vt:lpstr>Machine learning problems</vt:lpstr>
      <vt:lpstr>Unsupervised learning</vt:lpstr>
      <vt:lpstr>Unsupervised learning</vt:lpstr>
      <vt:lpstr>Supervised learning</vt:lpstr>
      <vt:lpstr>Supervised learning</vt:lpstr>
      <vt:lpstr>Supervised learning: training</vt:lpstr>
      <vt:lpstr>Supervised learning: testing/classifying</vt:lpstr>
      <vt:lpstr>Feature based learning</vt:lpstr>
      <vt:lpstr>Feature based learning</vt:lpstr>
      <vt:lpstr>Feature examples</vt:lpstr>
      <vt:lpstr>Feature examples</vt:lpstr>
      <vt:lpstr>Feature examples</vt:lpstr>
      <vt:lpstr>Feature examples</vt:lpstr>
      <vt:lpstr>Lots of other features</vt:lpstr>
      <vt:lpstr>Power of feature-base methods</vt:lpstr>
      <vt:lpstr>The feature space</vt:lpstr>
      <vt:lpstr>The feature space</vt:lpstr>
      <vt:lpstr>Feature space</vt:lpstr>
      <vt:lpstr>Bayesian Classification</vt:lpstr>
      <vt:lpstr>Bayesian Classification</vt:lpstr>
      <vt:lpstr>Bayes rule for classification</vt:lpstr>
      <vt:lpstr>Bayesian classifiers</vt:lpstr>
      <vt:lpstr>The Naive Bayes Classifier</vt:lpstr>
      <vt:lpstr>Estimating parameters</vt:lpstr>
      <vt:lpstr>Maximum likelihood estimates</vt:lpstr>
      <vt:lpstr>Naïve Bayes Text Classification</vt:lpstr>
      <vt:lpstr>Naive Bayes on spam email</vt:lpstr>
      <vt:lpstr>Linear models</vt:lpstr>
      <vt:lpstr>Linear models</vt:lpstr>
      <vt:lpstr>Linear models: NB</vt:lpstr>
      <vt:lpstr>Regression vs. classification</vt:lpstr>
      <vt:lpstr>Regression vs. classification</vt:lpstr>
      <vt:lpstr>Model-based regression</vt:lpstr>
      <vt:lpstr>Linear regression</vt:lpstr>
      <vt:lpstr>Linear regression</vt:lpstr>
      <vt:lpstr>Error minimization</vt:lpstr>
      <vt:lpstr>Linear regression</vt:lpstr>
      <vt:lpstr>Linear regression</vt:lpstr>
      <vt:lpstr>Linear regression</vt:lpstr>
      <vt:lpstr>Multiple linear regression</vt:lpstr>
      <vt:lpstr>Multiple linear regression</vt:lpstr>
      <vt:lpstr>Probabilistic classification</vt:lpstr>
      <vt:lpstr>Classification</vt:lpstr>
      <vt:lpstr>The challenge</vt:lpstr>
      <vt:lpstr>Odds ratio</vt:lpstr>
      <vt:lpstr>Odds ratio</vt:lpstr>
      <vt:lpstr>Odds ratio</vt:lpstr>
      <vt:lpstr>Log odds (logit function)</vt:lpstr>
      <vt:lpstr>Log odds (logit function)</vt:lpstr>
      <vt:lpstr>Logistic function</vt:lpstr>
      <vt:lpstr>Logistic regression</vt:lpstr>
      <vt:lpstr>Logistic regression</vt:lpstr>
    </vt:vector>
  </TitlesOfParts>
  <Company>Pomona College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Lexical Semantics</dc:title>
  <dc:creator>Dave Kauchak</dc:creator>
  <cp:lastModifiedBy>David Kauchak</cp:lastModifiedBy>
  <cp:revision>132</cp:revision>
  <dcterms:created xsi:type="dcterms:W3CDTF">2011-03-21T22:01:10Z</dcterms:created>
  <dcterms:modified xsi:type="dcterms:W3CDTF">2011-11-01T17:56:28Z</dcterms:modified>
</cp:coreProperties>
</file>