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embeddings/Microsoft_Equation1.bin" ContentType="application/vnd.openxmlformats-officedocument.oleObject"/>
  <Override PartName="/ppt/notesSlides/notesSlide4.xml" ContentType="application/vnd.openxmlformats-officedocument.presentationml.notesSlid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notesSlides/notesSlide5.xml" ContentType="application/vnd.openxmlformats-officedocument.presentationml.notesSlide+xml"/>
  <Override PartName="/ppt/embeddings/oleObject8.bin" ContentType="application/vnd.openxmlformats-officedocument.oleObjec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embeddings/oleObject9.bin" ContentType="application/vnd.openxmlformats-officedocument.oleObject"/>
  <Override PartName="/ppt/embeddings/oleObject10.bin" ContentType="application/vnd.openxmlformats-officedocument.oleObject"/>
  <Override PartName="/ppt/embeddings/oleObject11.bin" ContentType="application/vnd.openxmlformats-officedocument.oleObject"/>
  <Override PartName="/ppt/embeddings/oleObject12.bin" ContentType="application/vnd.openxmlformats-officedocument.oleObject"/>
  <Override PartName="/ppt/embeddings/oleObject13.bin" ContentType="application/vnd.openxmlformats-officedocument.oleObject"/>
  <Override PartName="/ppt/embeddings/oleObject14.bin" ContentType="application/vnd.openxmlformats-officedocument.oleObject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85"/>
  </p:notesMasterIdLst>
  <p:sldIdLst>
    <p:sldId id="831" r:id="rId2"/>
    <p:sldId id="256" r:id="rId3"/>
    <p:sldId id="356" r:id="rId4"/>
    <p:sldId id="830" r:id="rId5"/>
    <p:sldId id="846" r:id="rId6"/>
    <p:sldId id="847" r:id="rId7"/>
    <p:sldId id="756" r:id="rId8"/>
    <p:sldId id="757" r:id="rId9"/>
    <p:sldId id="758" r:id="rId10"/>
    <p:sldId id="759" r:id="rId11"/>
    <p:sldId id="760" r:id="rId12"/>
    <p:sldId id="761" r:id="rId13"/>
    <p:sldId id="762" r:id="rId14"/>
    <p:sldId id="763" r:id="rId15"/>
    <p:sldId id="843" r:id="rId16"/>
    <p:sldId id="833" r:id="rId17"/>
    <p:sldId id="832" r:id="rId18"/>
    <p:sldId id="844" r:id="rId19"/>
    <p:sldId id="834" r:id="rId20"/>
    <p:sldId id="835" r:id="rId21"/>
    <p:sldId id="836" r:id="rId22"/>
    <p:sldId id="837" r:id="rId23"/>
    <p:sldId id="838" r:id="rId24"/>
    <p:sldId id="839" r:id="rId25"/>
    <p:sldId id="840" r:id="rId26"/>
    <p:sldId id="841" r:id="rId27"/>
    <p:sldId id="842" r:id="rId28"/>
    <p:sldId id="845" r:id="rId29"/>
    <p:sldId id="750" r:id="rId30"/>
    <p:sldId id="765" r:id="rId31"/>
    <p:sldId id="766" r:id="rId32"/>
    <p:sldId id="767" r:id="rId33"/>
    <p:sldId id="769" r:id="rId34"/>
    <p:sldId id="770" r:id="rId35"/>
    <p:sldId id="771" r:id="rId36"/>
    <p:sldId id="772" r:id="rId37"/>
    <p:sldId id="773" r:id="rId38"/>
    <p:sldId id="774" r:id="rId39"/>
    <p:sldId id="776" r:id="rId40"/>
    <p:sldId id="777" r:id="rId41"/>
    <p:sldId id="779" r:id="rId42"/>
    <p:sldId id="781" r:id="rId43"/>
    <p:sldId id="780" r:id="rId44"/>
    <p:sldId id="782" r:id="rId45"/>
    <p:sldId id="792" r:id="rId46"/>
    <p:sldId id="793" r:id="rId47"/>
    <p:sldId id="795" r:id="rId48"/>
    <p:sldId id="783" r:id="rId49"/>
    <p:sldId id="784" r:id="rId50"/>
    <p:sldId id="785" r:id="rId51"/>
    <p:sldId id="796" r:id="rId52"/>
    <p:sldId id="788" r:id="rId53"/>
    <p:sldId id="797" r:id="rId54"/>
    <p:sldId id="789" r:id="rId55"/>
    <p:sldId id="790" r:id="rId56"/>
    <p:sldId id="799" r:id="rId57"/>
    <p:sldId id="800" r:id="rId58"/>
    <p:sldId id="801" r:id="rId59"/>
    <p:sldId id="802" r:id="rId60"/>
    <p:sldId id="810" r:id="rId61"/>
    <p:sldId id="811" r:id="rId62"/>
    <p:sldId id="817" r:id="rId63"/>
    <p:sldId id="803" r:id="rId64"/>
    <p:sldId id="804" r:id="rId65"/>
    <p:sldId id="807" r:id="rId66"/>
    <p:sldId id="806" r:id="rId67"/>
    <p:sldId id="809" r:id="rId68"/>
    <p:sldId id="812" r:id="rId69"/>
    <p:sldId id="813" r:id="rId70"/>
    <p:sldId id="819" r:id="rId71"/>
    <p:sldId id="848" r:id="rId72"/>
    <p:sldId id="820" r:id="rId73"/>
    <p:sldId id="821" r:id="rId74"/>
    <p:sldId id="822" r:id="rId75"/>
    <p:sldId id="823" r:id="rId76"/>
    <p:sldId id="824" r:id="rId77"/>
    <p:sldId id="825" r:id="rId78"/>
    <p:sldId id="818" r:id="rId79"/>
    <p:sldId id="660" r:id="rId80"/>
    <p:sldId id="829" r:id="rId81"/>
    <p:sldId id="827" r:id="rId82"/>
    <p:sldId id="828" r:id="rId83"/>
    <p:sldId id="661" r:id="rId8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A7FF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85" autoAdjust="0"/>
    <p:restoredTop sz="85057" autoAdjust="0"/>
  </p:normalViewPr>
  <p:slideViewPr>
    <p:cSldViewPr snapToObjects="1">
      <p:cViewPr varScale="1">
        <p:scale>
          <a:sx n="79" d="100"/>
          <a:sy n="79" d="100"/>
        </p:scale>
        <p:origin x="-134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90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notesMaster" Target="notesMasters/notesMaster1.xml"/><Relationship Id="rId86" Type="http://schemas.openxmlformats.org/officeDocument/2006/relationships/printerSettings" Target="printerSettings/printerSettings1.bin"/><Relationship Id="rId87" Type="http://schemas.openxmlformats.org/officeDocument/2006/relationships/presProps" Target="presProps.xml"/><Relationship Id="rId88" Type="http://schemas.openxmlformats.org/officeDocument/2006/relationships/viewProps" Target="viewProps.xml"/><Relationship Id="rId89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/><Relationship Id="rId2" Type="http://schemas.openxmlformats.org/officeDocument/2006/relationships/image" Target="../media/image33.emf"/><Relationship Id="rId3" Type="http://schemas.openxmlformats.org/officeDocument/2006/relationships/image" Target="../media/image34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00213A-4496-8E41-939D-6D779164903A}" type="datetimeFigureOut">
              <a:rPr lang="en-US" smtClean="0"/>
              <a:pPr/>
              <a:t>11/8/11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E9A50-EED1-FA4E-868B-D30F9FDBA6F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73833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en-US" baseline="0" dirty="0" smtClean="0"/>
              <a:t> besides being a complex problem, there’s a lot of data! (which is a good thing and a bad thing)</a:t>
            </a:r>
          </a:p>
          <a:p>
            <a:pPr>
              <a:buFontTx/>
              <a:buChar char="-"/>
            </a:pPr>
            <a:r>
              <a:rPr lang="en-US" baseline="0" dirty="0" smtClean="0"/>
              <a:t> some people may say… outsource it (India, the Philippines, etc.).  And there are frameworks, like mechanical Turk</a:t>
            </a:r>
          </a:p>
          <a:p>
            <a:pPr>
              <a:buFontTx/>
              <a:buChar char="-"/>
            </a:pPr>
            <a:r>
              <a:rPr lang="en-US" dirty="0" smtClean="0"/>
              <a:t> world population: ~7M</a:t>
            </a:r>
          </a:p>
          <a:p>
            <a:pPr>
              <a:buFontTx/>
              <a:buChar char="-"/>
            </a:pPr>
            <a:r>
              <a:rPr lang="en-US" dirty="0" smtClean="0"/>
              <a:t> let’s say you had a simple task to perform on each web page</a:t>
            </a:r>
            <a:r>
              <a:rPr lang="en-US" baseline="0" dirty="0" smtClean="0"/>
              <a:t> that only took 10 seconds to do.  If every single person in the world worked on this non-stop, they would have to work for 20 days straight.</a:t>
            </a:r>
          </a:p>
          <a:p>
            <a:pPr>
              <a:buFontTx/>
              <a:buChar char="-"/>
            </a:pPr>
            <a:r>
              <a:rPr lang="en-US" baseline="0" dirty="0" smtClean="0"/>
              <a:t> what if it’s a task like translating the page or finding information that requires specialization?</a:t>
            </a:r>
            <a:endParaRPr lang="en-US" dirty="0" smtClean="0"/>
          </a:p>
          <a:p>
            <a:pPr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E6B112-CED4-9448-B5B6-43255090C75D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-</a:t>
            </a:r>
            <a:r>
              <a:rPr lang="en-US" baseline="0" dirty="0" smtClean="0"/>
              <a:t> web pages are just the beginning…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E6B112-CED4-9448-B5B6-43255090C75D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Many other data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16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fld id="{3725EEE2-2C17-E948-9879-AB05B7E50998}" type="slidenum">
              <a:rPr lang="en-US" b="1">
                <a:solidFill>
                  <a:srgbClr val="000000"/>
                </a:solidFill>
                <a:latin typeface="Times New Roman" charset="0"/>
              </a:rPr>
              <a:pPr/>
              <a:t>29</a:t>
            </a:fld>
            <a:endParaRPr lang="en-US" b="1">
              <a:solidFill>
                <a:srgbClr val="000000"/>
              </a:solidFill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85952FE-F062-DA4A-9111-DBE91B3DA723}" type="slidenum">
              <a:rPr lang="en-US"/>
              <a:pPr/>
              <a:t>52</a:t>
            </a:fld>
            <a:endParaRPr lang="en-US"/>
          </a:p>
        </p:txBody>
      </p:sp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D55D534-0C1A-6D4D-A279-5A17D0E27CA9}" type="slidenum">
              <a:rPr lang="en-US"/>
              <a:pPr/>
              <a:t>54</a:t>
            </a:fld>
            <a:endParaRPr lang="en-US"/>
          </a:p>
        </p:txBody>
      </p:sp>
      <p:sp>
        <p:nvSpPr>
          <p:cNvPr id="57345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4900" y="685488"/>
            <a:ext cx="46482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6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1"/>
            <a:ext cx="54864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84F0026-E495-7645-9AFF-5B81C0D24A53}" type="slidenum">
              <a:rPr lang="en-US"/>
              <a:pPr/>
              <a:t>55</a:t>
            </a:fld>
            <a:endParaRPr lang="en-US"/>
          </a:p>
        </p:txBody>
      </p:sp>
      <p:sp>
        <p:nvSpPr>
          <p:cNvPr id="59393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4900" y="685488"/>
            <a:ext cx="46482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1"/>
            <a:ext cx="54864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1379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</p:spPr>
        <p:txBody>
          <a:bodyPr/>
          <a:lstStyle/>
          <a:p>
            <a:endParaRPr lang="en-US"/>
          </a:p>
        </p:txBody>
      </p:sp>
      <p:sp>
        <p:nvSpPr>
          <p:cNvPr id="101380" name="Slide Number Placeholder 3"/>
          <p:cNvSpPr txBox="1">
            <a:spLocks noGrp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/>
            <a:fld id="{BE8F9183-BC0C-5544-8E17-92509B64F7F0}" type="slidenum">
              <a:rPr lang="en-US" sz="1200">
                <a:latin typeface="Times New Roman" charset="0"/>
              </a:rPr>
              <a:pPr algn="r"/>
              <a:t>62</a:t>
            </a:fld>
            <a:endParaRPr lang="en-US" sz="120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02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7532C0-6FC8-3146-AC0C-12B0A224030F}" type="slidenum">
              <a:rPr lang="en-US"/>
              <a:pPr/>
              <a:t>79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02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7532C0-6FC8-3146-AC0C-12B0A224030F}" type="slidenum">
              <a:rPr lang="en-US"/>
              <a:pPr/>
              <a:t>81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02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7532C0-6FC8-3146-AC0C-12B0A224030F}" type="slidenum">
              <a:rPr lang="en-US"/>
              <a:pPr/>
              <a:t>82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13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27C2C-3ABB-5448-BB10-EAA14C227C71}" type="slidenum">
              <a:rPr lang="en-US"/>
              <a:pPr/>
              <a:t>83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7B6FE768-D535-DB4F-A86D-18423950C428}" type="datetimeFigureOut">
              <a:rPr lang="en-US" smtClean="0"/>
              <a:pPr/>
              <a:t>11/8/11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11/8/11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11/8/11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B6FE768-D535-DB4F-A86D-18423950C428}" type="datetimeFigureOut">
              <a:rPr lang="en-US" smtClean="0"/>
              <a:pPr/>
              <a:t>11/8/11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B6FE768-D535-DB4F-A86D-18423950C428}" type="datetimeFigureOut">
              <a:rPr lang="en-US" smtClean="0"/>
              <a:pPr/>
              <a:t>11/8/11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11/8/11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11/8/11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11/8/11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7B6FE768-D535-DB4F-A86D-18423950C428}" type="datetimeFigureOut">
              <a:rPr lang="en-US" smtClean="0"/>
              <a:pPr/>
              <a:t>11/8/11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11/8/11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7B6FE768-D535-DB4F-A86D-18423950C428}" type="datetimeFigureOut">
              <a:rPr lang="en-US" smtClean="0"/>
              <a:pPr/>
              <a:t>11/8/11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B6FE768-D535-DB4F-A86D-18423950C428}" type="datetimeFigureOut">
              <a:rPr lang="en-US" smtClean="0"/>
              <a:pPr/>
              <a:t>11/8/11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ldc.upenn.edu/Catalog/byType.jsp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Relationship Id="rId3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1.bin"/><Relationship Id="rId4" Type="http://schemas.openxmlformats.org/officeDocument/2006/relationships/image" Target="../media/image13.w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4" Type="http://schemas.openxmlformats.org/officeDocument/2006/relationships/oleObject" Target="../embeddings/oleObject1.bin"/><Relationship Id="rId5" Type="http://schemas.openxmlformats.org/officeDocument/2006/relationships/image" Target="../media/image14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4" Type="http://schemas.openxmlformats.org/officeDocument/2006/relationships/image" Target="../media/image15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oleObject" Target="../embeddings/oleObject3.bin"/><Relationship Id="rId5" Type="http://schemas.openxmlformats.org/officeDocument/2006/relationships/image" Target="../media/image16.e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oleObject" Target="../embeddings/oleObject4.bin"/><Relationship Id="rId5" Type="http://schemas.openxmlformats.org/officeDocument/2006/relationships/image" Target="../media/image17.e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oleObject" Target="../embeddings/oleObject5.bin"/><Relationship Id="rId5" Type="http://schemas.openxmlformats.org/officeDocument/2006/relationships/image" Target="../media/image18.emf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oleObject" Target="../embeddings/oleObject6.bin"/><Relationship Id="rId5" Type="http://schemas.openxmlformats.org/officeDocument/2006/relationships/image" Target="../media/image19.emf"/><Relationship Id="rId1" Type="http://schemas.openxmlformats.org/officeDocument/2006/relationships/vmlDrawing" Target="../drawings/vmlDrawing7.vml"/><Relationship Id="rId2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4" Type="http://schemas.openxmlformats.org/officeDocument/2006/relationships/image" Target="../media/image20.emf"/><Relationship Id="rId1" Type="http://schemas.openxmlformats.org/officeDocument/2006/relationships/vmlDrawing" Target="../drawings/vmlDrawing8.vml"/><Relationship Id="rId2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4" Type="http://schemas.openxmlformats.org/officeDocument/2006/relationships/oleObject" Target="../embeddings/oleObject8.bin"/><Relationship Id="rId5" Type="http://schemas.openxmlformats.org/officeDocument/2006/relationships/image" Target="../media/image21.wmf"/><Relationship Id="rId6" Type="http://schemas.openxmlformats.org/officeDocument/2006/relationships/image" Target="../media/image22.jpeg"/><Relationship Id="rId7" Type="http://schemas.openxmlformats.org/officeDocument/2006/relationships/image" Target="../media/image23.jpeg"/><Relationship Id="rId1" Type="http://schemas.openxmlformats.org/officeDocument/2006/relationships/vmlDrawing" Target="../drawings/vmlDrawing9.vml"/><Relationship Id="rId2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4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5" Type="http://schemas.openxmlformats.org/officeDocument/2006/relationships/image" Target="../media/image26.png"/><Relationship Id="rId6" Type="http://schemas.openxmlformats.org/officeDocument/2006/relationships/image" Target="../media/image27.png"/><Relationship Id="rId7" Type="http://schemas.openxmlformats.org/officeDocument/2006/relationships/image" Target="../media/image28.png"/><Relationship Id="rId8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4" Type="http://schemas.openxmlformats.org/officeDocument/2006/relationships/image" Target="../media/image30.emf"/><Relationship Id="rId1" Type="http://schemas.openxmlformats.org/officeDocument/2006/relationships/vmlDrawing" Target="../drawings/vmlDrawing10.vml"/><Relationship Id="rId2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4" Type="http://schemas.openxmlformats.org/officeDocument/2006/relationships/image" Target="../media/image31.emf"/><Relationship Id="rId1" Type="http://schemas.openxmlformats.org/officeDocument/2006/relationships/vmlDrawing" Target="../drawings/vmlDrawing11.vml"/><Relationship Id="rId2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4" Type="http://schemas.openxmlformats.org/officeDocument/2006/relationships/image" Target="../media/image32.emf"/><Relationship Id="rId5" Type="http://schemas.openxmlformats.org/officeDocument/2006/relationships/oleObject" Target="../embeddings/oleObject12.bin"/><Relationship Id="rId6" Type="http://schemas.openxmlformats.org/officeDocument/2006/relationships/image" Target="../media/image33.emf"/><Relationship Id="rId7" Type="http://schemas.openxmlformats.org/officeDocument/2006/relationships/oleObject" Target="../embeddings/oleObject13.bin"/><Relationship Id="rId8" Type="http://schemas.openxmlformats.org/officeDocument/2006/relationships/image" Target="../media/image34.emf"/><Relationship Id="rId1" Type="http://schemas.openxmlformats.org/officeDocument/2006/relationships/vmlDrawing" Target="../drawings/vmlDrawing12.vml"/><Relationship Id="rId2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4" Type="http://schemas.openxmlformats.org/officeDocument/2006/relationships/image" Target="../media/image35.emf"/><Relationship Id="rId1" Type="http://schemas.openxmlformats.org/officeDocument/2006/relationships/vmlDrawing" Target="../drawings/vmlDrawing13.vml"/><Relationship Id="rId2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5800" y="5484167"/>
            <a:ext cx="8001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http://</a:t>
            </a:r>
            <a:r>
              <a:rPr lang="en-US" dirty="0" err="1" smtClean="0"/>
              <a:t>www.youtube.com/watch?v</a:t>
            </a:r>
            <a:r>
              <a:rPr lang="en-US" dirty="0" smtClean="0"/>
              <a:t>=OR_-Y-</a:t>
            </a:r>
            <a:r>
              <a:rPr lang="en-US" dirty="0" err="1" smtClean="0"/>
              <a:t>eIlQo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762000"/>
            <a:ext cx="6159500" cy="443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3407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Unsupervised learning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David Kauchak</a:t>
            </a:r>
          </a:p>
          <a:p>
            <a:r>
              <a:rPr lang="en-US" dirty="0" smtClean="0"/>
              <a:t>CS 457 </a:t>
            </a:r>
            <a:r>
              <a:rPr lang="en-US" dirty="0" smtClean="0"/>
              <a:t>– Spring 2011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934200" y="6211669"/>
            <a:ext cx="2514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some slides adapted from Dan Klein</a:t>
            </a:r>
            <a:endParaRPr lang="en-US" sz="1600" i="1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Admin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Assignment 4 grades</a:t>
            </a:r>
          </a:p>
          <a:p>
            <a:r>
              <a:rPr lang="en-US" dirty="0" smtClean="0"/>
              <a:t>Assignment 5 part 1</a:t>
            </a:r>
          </a:p>
          <a:p>
            <a:r>
              <a:rPr lang="en-US" dirty="0" smtClean="0"/>
              <a:t>Quiz next Tuesday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Final project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Read the entire handout</a:t>
            </a:r>
          </a:p>
          <a:p>
            <a:r>
              <a:rPr lang="en-US" dirty="0" smtClean="0"/>
              <a:t>Groups of 2-3 people</a:t>
            </a:r>
          </a:p>
          <a:p>
            <a:pPr lvl="1"/>
            <a:r>
              <a:rPr lang="en-US" dirty="0" smtClean="0"/>
              <a:t>e-mail me </a:t>
            </a:r>
            <a:r>
              <a:rPr lang="en-US" dirty="0" err="1" smtClean="0"/>
              <a:t>asap</a:t>
            </a:r>
            <a:r>
              <a:rPr lang="en-US" dirty="0" smtClean="0"/>
              <a:t> if you’re looking for a group</a:t>
            </a:r>
          </a:p>
          <a:p>
            <a:r>
              <a:rPr lang="en-US" dirty="0" smtClean="0"/>
              <a:t>research-oriented project</a:t>
            </a:r>
          </a:p>
          <a:p>
            <a:pPr lvl="1"/>
            <a:r>
              <a:rPr lang="en-US" dirty="0" smtClean="0"/>
              <a:t>must involve some evaluation!</a:t>
            </a:r>
          </a:p>
          <a:p>
            <a:pPr lvl="1"/>
            <a:r>
              <a:rPr lang="en-US" dirty="0" smtClean="0"/>
              <a:t>must be related to NLP</a:t>
            </a:r>
          </a:p>
          <a:p>
            <a:r>
              <a:rPr lang="en-US" dirty="0" smtClean="0"/>
              <a:t>Schedule</a:t>
            </a:r>
          </a:p>
          <a:p>
            <a:pPr lvl="1"/>
            <a:r>
              <a:rPr lang="en-US" dirty="0" smtClean="0"/>
              <a:t>Tuesday 11/</a:t>
            </a:r>
            <a:r>
              <a:rPr lang="en-US" dirty="0" smtClean="0"/>
              <a:t>15</a:t>
            </a:r>
            <a:r>
              <a:rPr lang="en-US" dirty="0" smtClean="0"/>
              <a:t> </a:t>
            </a:r>
            <a:r>
              <a:rPr lang="en-US" dirty="0" smtClean="0"/>
              <a:t>project proposal</a:t>
            </a:r>
          </a:p>
          <a:p>
            <a:pPr lvl="1"/>
            <a:r>
              <a:rPr lang="en-US" dirty="0" smtClean="0"/>
              <a:t>11/24 </a:t>
            </a:r>
            <a:r>
              <a:rPr lang="en-US" dirty="0" smtClean="0"/>
              <a:t>status report 1</a:t>
            </a:r>
          </a:p>
          <a:p>
            <a:pPr lvl="1"/>
            <a:r>
              <a:rPr lang="en-US" dirty="0" smtClean="0"/>
              <a:t>12/1 </a:t>
            </a:r>
            <a:r>
              <a:rPr lang="en-US" dirty="0" smtClean="0"/>
              <a:t>status report 2</a:t>
            </a:r>
          </a:p>
          <a:p>
            <a:pPr lvl="1"/>
            <a:r>
              <a:rPr lang="en-US" dirty="0" smtClean="0"/>
              <a:t>12/9 </a:t>
            </a:r>
            <a:r>
              <a:rPr lang="en-US" dirty="0" err="1" smtClean="0"/>
              <a:t>writeup</a:t>
            </a:r>
            <a:r>
              <a:rPr lang="en-US" dirty="0" smtClean="0"/>
              <a:t> (last day of classes)</a:t>
            </a:r>
            <a:endParaRPr lang="en-US" dirty="0" smtClean="0"/>
          </a:p>
          <a:p>
            <a:pPr lvl="1"/>
            <a:r>
              <a:rPr lang="en-US" dirty="0" smtClean="0"/>
              <a:t>12/6 presentation (final exam slot)</a:t>
            </a:r>
            <a:endParaRPr lang="en-US" dirty="0" smtClean="0"/>
          </a:p>
          <a:p>
            <a:r>
              <a:rPr lang="en-US" dirty="0" smtClean="0"/>
              <a:t>There are lots of resources out there that you can leverage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4400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Supervised learning: summarized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Classification</a:t>
            </a:r>
          </a:p>
          <a:p>
            <a:pPr lvl="1"/>
            <a:r>
              <a:rPr lang="en-US" dirty="0" smtClean="0"/>
              <a:t>Bayesian classifiers</a:t>
            </a:r>
          </a:p>
          <a:p>
            <a:pPr lvl="2"/>
            <a:r>
              <a:rPr lang="en-US" dirty="0" smtClean="0"/>
              <a:t>Naïve </a:t>
            </a:r>
            <a:r>
              <a:rPr lang="en-US" dirty="0"/>
              <a:t>B</a:t>
            </a:r>
            <a:r>
              <a:rPr lang="en-US" dirty="0" smtClean="0"/>
              <a:t>ayes classifier (linear classifier)</a:t>
            </a:r>
          </a:p>
          <a:p>
            <a:pPr lvl="1"/>
            <a:r>
              <a:rPr lang="en-US" dirty="0" smtClean="0"/>
              <a:t>Multinomial logistic regression (linear classifier)</a:t>
            </a:r>
          </a:p>
          <a:p>
            <a:pPr lvl="2"/>
            <a:r>
              <a:rPr lang="en-US" dirty="0" smtClean="0"/>
              <a:t>aka Maximum Entropy Classifier (</a:t>
            </a:r>
            <a:r>
              <a:rPr lang="en-US" dirty="0" err="1" smtClean="0"/>
              <a:t>MaxEnt</a:t>
            </a:r>
            <a:r>
              <a:rPr lang="en-US" dirty="0" smtClean="0"/>
              <a:t>)</a:t>
            </a:r>
          </a:p>
          <a:p>
            <a:r>
              <a:rPr lang="en-US" dirty="0" smtClean="0"/>
              <a:t>Regression</a:t>
            </a:r>
          </a:p>
          <a:p>
            <a:pPr lvl="1"/>
            <a:r>
              <a:rPr lang="en-US" dirty="0" smtClean="0"/>
              <a:t>linear regression (fit a line to the data)</a:t>
            </a:r>
          </a:p>
          <a:p>
            <a:pPr lvl="1"/>
            <a:r>
              <a:rPr lang="en-US" dirty="0" smtClean="0"/>
              <a:t>logistic regression (fit a logistic to the data)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27242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Supervised learning: summarized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NB vs. multinomial logistic regression</a:t>
            </a:r>
          </a:p>
          <a:p>
            <a:pPr lvl="1"/>
            <a:r>
              <a:rPr lang="en-US" sz="2400" dirty="0" smtClean="0"/>
              <a:t>NB has stronger assumptions: better for small amounts of training data</a:t>
            </a:r>
          </a:p>
          <a:p>
            <a:pPr lvl="1"/>
            <a:r>
              <a:rPr lang="en-US" sz="2400" dirty="0" smtClean="0"/>
              <a:t>MLR has more realistic independence assumptions and performs better with more data</a:t>
            </a:r>
          </a:p>
          <a:p>
            <a:pPr lvl="1"/>
            <a:r>
              <a:rPr lang="en-US" sz="2400" dirty="0" smtClean="0"/>
              <a:t>NB is faster and easier</a:t>
            </a:r>
          </a:p>
          <a:p>
            <a:r>
              <a:rPr lang="en-US" sz="2700" dirty="0" smtClean="0"/>
              <a:t>Regularization</a:t>
            </a:r>
          </a:p>
          <a:p>
            <a:r>
              <a:rPr lang="en-US" sz="2700" dirty="0" smtClean="0"/>
              <a:t>Training</a:t>
            </a:r>
          </a:p>
          <a:p>
            <a:pPr lvl="1"/>
            <a:r>
              <a:rPr lang="en-US" sz="2400" dirty="0" smtClean="0"/>
              <a:t>minimize an error function</a:t>
            </a:r>
          </a:p>
          <a:p>
            <a:pPr lvl="1"/>
            <a:r>
              <a:rPr lang="en-US" sz="2400" dirty="0" smtClean="0"/>
              <a:t>maximize the likelihood of the data (MLE)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973521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step back: data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700" y="2362200"/>
            <a:ext cx="7848600" cy="2895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0"/>
            <a:ext cx="7467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Why do we need computers for dealing with natural text?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24000" y="1524000"/>
            <a:ext cx="6781800" cy="513700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 bwMode="auto">
          <a:xfrm>
            <a:off x="1524000" y="4800600"/>
            <a:ext cx="6629400" cy="457200"/>
          </a:xfrm>
          <a:prstGeom prst="rect">
            <a:avLst/>
          </a:prstGeom>
          <a:noFill/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1524000" y="6248400"/>
            <a:ext cx="6629400" cy="457200"/>
          </a:xfrm>
          <a:prstGeom prst="rect">
            <a:avLst/>
          </a:prstGeom>
          <a:noFill/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228600"/>
            <a:ext cx="7313612" cy="1143000"/>
          </a:xfrm>
        </p:spPr>
        <p:txBody>
          <a:bodyPr/>
          <a:lstStyle/>
          <a:p>
            <a:r>
              <a:rPr lang="en-US" sz="3200" dirty="0" smtClean="0"/>
              <a:t>Web is just the start…</a:t>
            </a:r>
            <a:endParaRPr lang="en-US" sz="3200" dirty="0"/>
          </a:p>
        </p:txBody>
      </p:sp>
      <p:pic>
        <p:nvPicPr>
          <p:cNvPr id="110601" name="Picture 9" descr="mail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63202" y="2209800"/>
            <a:ext cx="2333625" cy="1371600"/>
          </a:xfrm>
          <a:prstGeom prst="rect">
            <a:avLst/>
          </a:prstGeom>
          <a:noFill/>
        </p:spPr>
      </p:pic>
      <p:sp>
        <p:nvSpPr>
          <p:cNvPr id="110607" name="Text Box 15"/>
          <p:cNvSpPr txBox="1">
            <a:spLocks noChangeArrowheads="1"/>
          </p:cNvSpPr>
          <p:nvPr/>
        </p:nvSpPr>
        <p:spPr bwMode="auto">
          <a:xfrm>
            <a:off x="734602" y="16002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latin typeface="Verdana" pitchFamily="34" charset="0"/>
              </a:rPr>
              <a:t>e-mail</a:t>
            </a:r>
          </a:p>
        </p:txBody>
      </p:sp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7924800" y="381000"/>
            <a:ext cx="533400" cy="762000"/>
            <a:chOff x="1680" y="3024"/>
            <a:chExt cx="336" cy="480"/>
          </a:xfrm>
        </p:grpSpPr>
        <p:sp>
          <p:nvSpPr>
            <p:cNvPr id="110610" name="Rectangle 18"/>
            <p:cNvSpPr>
              <a:spLocks noChangeArrowheads="1"/>
            </p:cNvSpPr>
            <p:nvPr/>
          </p:nvSpPr>
          <p:spPr bwMode="auto">
            <a:xfrm>
              <a:off x="1680" y="3024"/>
              <a:ext cx="336" cy="48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0611" name="Line 19"/>
            <p:cNvSpPr>
              <a:spLocks noChangeShapeType="1"/>
            </p:cNvSpPr>
            <p:nvPr/>
          </p:nvSpPr>
          <p:spPr bwMode="auto">
            <a:xfrm>
              <a:off x="1728" y="3120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10612" name="Line 20"/>
            <p:cNvSpPr>
              <a:spLocks noChangeShapeType="1"/>
            </p:cNvSpPr>
            <p:nvPr/>
          </p:nvSpPr>
          <p:spPr bwMode="auto">
            <a:xfrm>
              <a:off x="1728" y="3216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10613" name="Line 21"/>
            <p:cNvSpPr>
              <a:spLocks noChangeShapeType="1"/>
            </p:cNvSpPr>
            <p:nvPr/>
          </p:nvSpPr>
          <p:spPr bwMode="auto">
            <a:xfrm>
              <a:off x="1728" y="3312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10614" name="Line 22"/>
            <p:cNvSpPr>
              <a:spLocks noChangeShapeType="1"/>
            </p:cNvSpPr>
            <p:nvPr/>
          </p:nvSpPr>
          <p:spPr bwMode="auto">
            <a:xfrm>
              <a:off x="1728" y="3264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10615" name="Line 23"/>
            <p:cNvSpPr>
              <a:spLocks noChangeShapeType="1"/>
            </p:cNvSpPr>
            <p:nvPr/>
          </p:nvSpPr>
          <p:spPr bwMode="auto">
            <a:xfrm>
              <a:off x="1728" y="3168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10616" name="Line 24"/>
            <p:cNvSpPr>
              <a:spLocks noChangeShapeType="1"/>
            </p:cNvSpPr>
            <p:nvPr/>
          </p:nvSpPr>
          <p:spPr bwMode="auto">
            <a:xfrm>
              <a:off x="1728" y="3360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10617" name="Line 25"/>
            <p:cNvSpPr>
              <a:spLocks noChangeShapeType="1"/>
            </p:cNvSpPr>
            <p:nvPr/>
          </p:nvSpPr>
          <p:spPr bwMode="auto">
            <a:xfrm>
              <a:off x="1728" y="3408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22" name="Text Box 26"/>
          <p:cNvSpPr txBox="1">
            <a:spLocks noChangeArrowheads="1"/>
          </p:cNvSpPr>
          <p:nvPr/>
        </p:nvSpPr>
        <p:spPr bwMode="auto">
          <a:xfrm>
            <a:off x="609600" y="4419600"/>
            <a:ext cx="24384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 smtClean="0">
                <a:latin typeface="Verdana" pitchFamily="34" charset="0"/>
              </a:rPr>
              <a:t>corporate</a:t>
            </a:r>
            <a:br>
              <a:rPr lang="en-US" sz="2400" dirty="0" smtClean="0">
                <a:latin typeface="Verdana" pitchFamily="34" charset="0"/>
              </a:rPr>
            </a:br>
            <a:r>
              <a:rPr lang="en-US" sz="2400" dirty="0" smtClean="0">
                <a:latin typeface="Verdana" pitchFamily="34" charset="0"/>
              </a:rPr>
              <a:t>databases</a:t>
            </a:r>
            <a:endParaRPr lang="en-US" sz="2400" dirty="0">
              <a:latin typeface="Verdana" pitchFamily="34" charset="0"/>
            </a:endParaRPr>
          </a:p>
        </p:txBody>
      </p:sp>
      <p:sp>
        <p:nvSpPr>
          <p:cNvPr id="23" name="Can 22"/>
          <p:cNvSpPr/>
          <p:nvPr/>
        </p:nvSpPr>
        <p:spPr bwMode="auto">
          <a:xfrm>
            <a:off x="1752600" y="5334000"/>
            <a:ext cx="990600" cy="1219200"/>
          </a:xfrm>
          <a:prstGeom prst="can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0200" y="2526268"/>
            <a:ext cx="2057400" cy="609600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3429000" y="6400800"/>
            <a:ext cx="57150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http://royal.pingdom.com/2010/01/22/internet-2009-in-numbers/</a:t>
            </a:r>
            <a:endParaRPr lang="en-US" sz="1200" dirty="0"/>
          </a:p>
        </p:txBody>
      </p:sp>
      <p:sp>
        <p:nvSpPr>
          <p:cNvPr id="27" name="TextBox 26"/>
          <p:cNvSpPr txBox="1"/>
          <p:nvPr/>
        </p:nvSpPr>
        <p:spPr>
          <a:xfrm>
            <a:off x="5170089" y="3212068"/>
            <a:ext cx="27836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27 million</a:t>
            </a:r>
            <a:r>
              <a:rPr lang="en-US" dirty="0" smtClean="0"/>
              <a:t> tweets a day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4343400" y="4876800"/>
            <a:ext cx="11708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Blogs:</a:t>
            </a:r>
            <a:endParaRPr lang="en-US" sz="2800" dirty="0"/>
          </a:p>
        </p:txBody>
      </p:sp>
      <p:sp>
        <p:nvSpPr>
          <p:cNvPr id="29" name="TextBox 28"/>
          <p:cNvSpPr txBox="1"/>
          <p:nvPr/>
        </p:nvSpPr>
        <p:spPr>
          <a:xfrm>
            <a:off x="5350596" y="4953000"/>
            <a:ext cx="3107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126 million</a:t>
            </a:r>
            <a:r>
              <a:rPr lang="en-US" dirty="0" smtClean="0"/>
              <a:t> different blogs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775984" y="3657600"/>
            <a:ext cx="2832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247 billion </a:t>
            </a:r>
            <a:r>
              <a:rPr lang="en-US" dirty="0" smtClean="0"/>
              <a:t>e-mails a day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Corpora 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Linguistic Data Consortium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  <a:hlinkClick r:id="rId2"/>
              </a:rPr>
              <a:t>http://www.ldc.upenn.edu/Catalog/byType.jsp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/>
              <a:t>Dictionaries </a:t>
            </a:r>
          </a:p>
          <a:p>
            <a:pPr lvl="1"/>
            <a:r>
              <a:rPr lang="en-US" dirty="0" err="1" smtClean="0"/>
              <a:t>WordNet</a:t>
            </a:r>
            <a:r>
              <a:rPr lang="en-US" dirty="0" smtClean="0"/>
              <a:t> – 206K English words</a:t>
            </a:r>
          </a:p>
          <a:p>
            <a:pPr lvl="1"/>
            <a:r>
              <a:rPr lang="en-US" dirty="0" smtClean="0"/>
              <a:t>CELEX2 – 365K German words</a:t>
            </a:r>
          </a:p>
          <a:p>
            <a:r>
              <a:rPr lang="en-US" dirty="0" smtClean="0"/>
              <a:t>Monolingual text</a:t>
            </a:r>
          </a:p>
          <a:p>
            <a:pPr lvl="1"/>
            <a:r>
              <a:rPr lang="en-US" dirty="0" err="1" smtClean="0"/>
              <a:t>Gigaword</a:t>
            </a:r>
            <a:r>
              <a:rPr lang="en-US" dirty="0" smtClean="0"/>
              <a:t> corpus</a:t>
            </a:r>
          </a:p>
          <a:p>
            <a:pPr lvl="2"/>
            <a:r>
              <a:rPr lang="en-US" dirty="0" smtClean="0"/>
              <a:t>4M documents (mostly news articles)</a:t>
            </a:r>
          </a:p>
          <a:p>
            <a:pPr lvl="2"/>
            <a:r>
              <a:rPr lang="en-US" dirty="0" smtClean="0"/>
              <a:t>1.7 trillion words</a:t>
            </a:r>
          </a:p>
          <a:p>
            <a:pPr lvl="2"/>
            <a:r>
              <a:rPr lang="en-US" dirty="0" smtClean="0"/>
              <a:t>11GB of data (4GB compressed)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Corpora 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Monolingual text continued</a:t>
            </a:r>
          </a:p>
          <a:p>
            <a:pPr lvl="1"/>
            <a:r>
              <a:rPr lang="en-US" dirty="0" smtClean="0"/>
              <a:t>Enron e-mails</a:t>
            </a:r>
          </a:p>
          <a:p>
            <a:pPr lvl="2"/>
            <a:r>
              <a:rPr lang="en-US" dirty="0" smtClean="0"/>
              <a:t>517K e-mails</a:t>
            </a:r>
          </a:p>
          <a:p>
            <a:pPr lvl="1"/>
            <a:r>
              <a:rPr lang="en-US" dirty="0" smtClean="0"/>
              <a:t>Twitter</a:t>
            </a:r>
          </a:p>
          <a:p>
            <a:pPr lvl="1"/>
            <a:r>
              <a:rPr lang="en-US" dirty="0" err="1" smtClean="0"/>
              <a:t>Chatroom</a:t>
            </a:r>
            <a:endParaRPr lang="en-US" dirty="0" smtClean="0"/>
          </a:p>
          <a:p>
            <a:pPr lvl="1"/>
            <a:r>
              <a:rPr lang="en-US" dirty="0" smtClean="0"/>
              <a:t>Many non-English resources</a:t>
            </a:r>
          </a:p>
          <a:p>
            <a:r>
              <a:rPr lang="en-US" dirty="0" smtClean="0"/>
              <a:t>Parallel data</a:t>
            </a:r>
          </a:p>
          <a:p>
            <a:pPr lvl="1"/>
            <a:r>
              <a:rPr lang="en-US" dirty="0" smtClean="0"/>
              <a:t>~10M sentences of Chinese-English and Arabic-English</a:t>
            </a:r>
          </a:p>
          <a:p>
            <a:pPr lvl="1"/>
            <a:r>
              <a:rPr lang="en-US" dirty="0" err="1" smtClean="0"/>
              <a:t>Europarl</a:t>
            </a:r>
            <a:endParaRPr lang="en-US" dirty="0" smtClean="0"/>
          </a:p>
          <a:p>
            <a:pPr lvl="2"/>
            <a:r>
              <a:rPr lang="en-US" dirty="0" smtClean="0"/>
              <a:t>~1.5M sentences English with 10 different languages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Corpora 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Annotated</a:t>
            </a:r>
          </a:p>
          <a:p>
            <a:pPr lvl="1"/>
            <a:r>
              <a:rPr lang="en-US" dirty="0" smtClean="0"/>
              <a:t>Brown Corpus</a:t>
            </a:r>
          </a:p>
          <a:p>
            <a:pPr lvl="2"/>
            <a:r>
              <a:rPr lang="en-US" dirty="0" smtClean="0"/>
              <a:t>1M words with part of speech tag</a:t>
            </a:r>
          </a:p>
          <a:p>
            <a:pPr lvl="1"/>
            <a:r>
              <a:rPr lang="en-US" dirty="0" smtClean="0"/>
              <a:t>Penn Treebank</a:t>
            </a:r>
          </a:p>
          <a:p>
            <a:pPr lvl="2"/>
            <a:r>
              <a:rPr lang="en-US" dirty="0" smtClean="0"/>
              <a:t>1M words with full parse trees annotated</a:t>
            </a:r>
          </a:p>
          <a:p>
            <a:pPr lvl="1"/>
            <a:r>
              <a:rPr lang="en-US" dirty="0" smtClean="0"/>
              <a:t>Other </a:t>
            </a:r>
            <a:r>
              <a:rPr lang="en-US" dirty="0" err="1" smtClean="0"/>
              <a:t>Treebanks</a:t>
            </a:r>
            <a:endParaRPr lang="en-US" dirty="0" smtClean="0"/>
          </a:p>
          <a:p>
            <a:pPr lvl="2"/>
            <a:r>
              <a:rPr lang="en-US" dirty="0" smtClean="0"/>
              <a:t>Treebank refers to a corpus annotated with trees (usually syntactic)</a:t>
            </a:r>
          </a:p>
          <a:p>
            <a:pPr lvl="2"/>
            <a:r>
              <a:rPr lang="en-US" dirty="0" smtClean="0"/>
              <a:t>Chinese: 51K sentences</a:t>
            </a:r>
          </a:p>
          <a:p>
            <a:pPr lvl="2"/>
            <a:r>
              <a:rPr lang="en-US" dirty="0" smtClean="0"/>
              <a:t>Arabic: 145K words</a:t>
            </a:r>
          </a:p>
          <a:p>
            <a:pPr lvl="2"/>
            <a:r>
              <a:rPr lang="en-US" dirty="0" smtClean="0"/>
              <a:t>many other languages…</a:t>
            </a:r>
          </a:p>
          <a:p>
            <a:pPr lvl="2"/>
            <a:r>
              <a:rPr lang="en-US" dirty="0" smtClean="0"/>
              <a:t>BLIPP: 300M words (automatically annotated)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Corpora 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Many others…</a:t>
            </a:r>
          </a:p>
          <a:p>
            <a:pPr lvl="1"/>
            <a:r>
              <a:rPr lang="en-US" dirty="0" smtClean="0"/>
              <a:t>Spam and other text classification</a:t>
            </a:r>
          </a:p>
          <a:p>
            <a:pPr lvl="1"/>
            <a:r>
              <a:rPr lang="en-US" dirty="0" smtClean="0"/>
              <a:t>Google n-grams</a:t>
            </a:r>
          </a:p>
          <a:p>
            <a:pPr lvl="2"/>
            <a:r>
              <a:rPr lang="en-US" dirty="0" smtClean="0"/>
              <a:t>2006 (24GB compressed!)</a:t>
            </a:r>
          </a:p>
          <a:p>
            <a:pPr lvl="2"/>
            <a:r>
              <a:rPr lang="en-US" dirty="0" smtClean="0"/>
              <a:t>13M unigrams</a:t>
            </a:r>
          </a:p>
          <a:p>
            <a:pPr lvl="2"/>
            <a:r>
              <a:rPr lang="en-US" dirty="0" smtClean="0"/>
              <a:t>300M bigrams</a:t>
            </a:r>
          </a:p>
          <a:p>
            <a:pPr lvl="2"/>
            <a:r>
              <a:rPr lang="en-US" dirty="0" smtClean="0"/>
              <a:t>~1B 3,4 and 5-grams</a:t>
            </a:r>
          </a:p>
          <a:p>
            <a:pPr lvl="1"/>
            <a:r>
              <a:rPr lang="en-US" dirty="0" smtClean="0"/>
              <a:t>Speech</a:t>
            </a:r>
          </a:p>
          <a:p>
            <a:pPr lvl="1"/>
            <a:r>
              <a:rPr lang="en-US" dirty="0" smtClean="0"/>
              <a:t>Video (with transcripts)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</a:t>
            </a:r>
            <a:endParaRPr lang="en-US" dirty="0"/>
          </a:p>
        </p:txBody>
      </p:sp>
      <p:pic>
        <p:nvPicPr>
          <p:cNvPr id="4" name="Picture 9" descr="mai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06818" y="4953000"/>
            <a:ext cx="2333625" cy="1371600"/>
          </a:xfrm>
          <a:prstGeom prst="rect">
            <a:avLst/>
          </a:prstGeom>
          <a:noFill/>
        </p:spPr>
      </p:pic>
      <p:sp>
        <p:nvSpPr>
          <p:cNvPr id="5" name="Text Box 15"/>
          <p:cNvSpPr txBox="1">
            <a:spLocks noChangeArrowheads="1"/>
          </p:cNvSpPr>
          <p:nvPr/>
        </p:nvSpPr>
        <p:spPr bwMode="auto">
          <a:xfrm>
            <a:off x="5029200" y="4507468"/>
            <a:ext cx="1905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latin typeface="Verdana" pitchFamily="34" charset="0"/>
              </a:rPr>
              <a:t>e-mail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419600" y="6400800"/>
            <a:ext cx="2832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247 billion </a:t>
            </a:r>
            <a:r>
              <a:rPr lang="en-US" dirty="0" smtClean="0"/>
              <a:t>e-mails a day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746982" y="2875663"/>
            <a:ext cx="1953089" cy="1479405"/>
          </a:xfrm>
          <a:prstGeom prst="rect">
            <a:avLst/>
          </a:prstGeom>
        </p:spPr>
      </p:pic>
      <p:sp>
        <p:nvSpPr>
          <p:cNvPr id="8" name="Text Box 15"/>
          <p:cNvSpPr txBox="1">
            <a:spLocks noChangeArrowheads="1"/>
          </p:cNvSpPr>
          <p:nvPr/>
        </p:nvSpPr>
        <p:spPr bwMode="auto">
          <a:xfrm>
            <a:off x="6934200" y="2342263"/>
            <a:ext cx="1905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>
                <a:latin typeface="Verdana" pitchFamily="34" charset="0"/>
              </a:rPr>
              <a:t>web</a:t>
            </a:r>
            <a:endParaRPr lang="en-US" dirty="0">
              <a:latin typeface="Verdana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746982" y="4355068"/>
            <a:ext cx="20703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1 trillion</a:t>
            </a:r>
            <a:r>
              <a:rPr lang="en-US" dirty="0" smtClean="0"/>
              <a:t> web pages</a:t>
            </a:r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1937266" y="4299466"/>
            <a:ext cx="4583668" cy="76200"/>
          </a:xfrm>
          <a:prstGeom prst="line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-152400" y="2849940"/>
            <a:ext cx="4191000" cy="120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2400" dirty="0" smtClean="0"/>
              <a:t>Penn Treebank</a:t>
            </a:r>
          </a:p>
          <a:p>
            <a:pPr lvl="2"/>
            <a:r>
              <a:rPr lang="en-US" sz="2400" dirty="0" smtClean="0"/>
              <a:t>1M words with full parse trees annotated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71600" y="4876800"/>
            <a:ext cx="1295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 err="1" smtClean="0">
                <a:solidFill>
                  <a:srgbClr val="FF0000"/>
                </a:solidFill>
                <a:sym typeface="Wingdings"/>
              </a:rPr>
              <a:t></a:t>
            </a:r>
            <a:endParaRPr lang="en-US" sz="8000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527782" y="1524000"/>
            <a:ext cx="2438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Unlabeled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143000" y="1534180"/>
            <a:ext cx="2438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Labeled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Unsupervised learning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5798" y="3431117"/>
            <a:ext cx="1993900" cy="19177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5448" y="1526117"/>
            <a:ext cx="1943100" cy="1905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0200" y="1526117"/>
            <a:ext cx="1676400" cy="16891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5248" y="1691217"/>
            <a:ext cx="2590800" cy="1524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79448" y="3575050"/>
            <a:ext cx="2870200" cy="16383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679448" y="6016260"/>
            <a:ext cx="504201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err="1" smtClean="0">
                <a:solidFill>
                  <a:srgbClr val="0000FF"/>
                </a:solidFill>
              </a:rPr>
              <a:t>Unupervised</a:t>
            </a:r>
            <a:r>
              <a:rPr lang="en-US" sz="2000" dirty="0" smtClean="0">
                <a:solidFill>
                  <a:srgbClr val="0000FF"/>
                </a:solidFill>
              </a:rPr>
              <a:t> learning: given data, but no labels</a:t>
            </a:r>
            <a:endParaRPr lang="en-US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17347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How would you group these points?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8132" name="Oval 4"/>
          <p:cNvSpPr>
            <a:spLocks noChangeArrowheads="1"/>
          </p:cNvSpPr>
          <p:nvPr/>
        </p:nvSpPr>
        <p:spPr bwMode="auto">
          <a:xfrm>
            <a:off x="1524000" y="5105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33" name="Oval 5"/>
          <p:cNvSpPr>
            <a:spLocks noChangeArrowheads="1"/>
          </p:cNvSpPr>
          <p:nvPr/>
        </p:nvSpPr>
        <p:spPr bwMode="auto">
          <a:xfrm>
            <a:off x="1219200" y="4495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34" name="Oval 6"/>
          <p:cNvSpPr>
            <a:spLocks noChangeArrowheads="1"/>
          </p:cNvSpPr>
          <p:nvPr/>
        </p:nvSpPr>
        <p:spPr bwMode="auto">
          <a:xfrm>
            <a:off x="1981200" y="4191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35" name="Oval 7"/>
          <p:cNvSpPr>
            <a:spLocks noChangeArrowheads="1"/>
          </p:cNvSpPr>
          <p:nvPr/>
        </p:nvSpPr>
        <p:spPr bwMode="auto">
          <a:xfrm>
            <a:off x="7315200" y="3352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36" name="Oval 8"/>
          <p:cNvSpPr>
            <a:spLocks noChangeArrowheads="1"/>
          </p:cNvSpPr>
          <p:nvPr/>
        </p:nvSpPr>
        <p:spPr bwMode="auto">
          <a:xfrm>
            <a:off x="3962400" y="2743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37" name="Oval 9"/>
          <p:cNvSpPr>
            <a:spLocks noChangeArrowheads="1"/>
          </p:cNvSpPr>
          <p:nvPr/>
        </p:nvSpPr>
        <p:spPr bwMode="auto">
          <a:xfrm>
            <a:off x="4953000" y="2819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38" name="Oval 10"/>
          <p:cNvSpPr>
            <a:spLocks noChangeArrowheads="1"/>
          </p:cNvSpPr>
          <p:nvPr/>
        </p:nvSpPr>
        <p:spPr bwMode="auto">
          <a:xfrm>
            <a:off x="4038600" y="3505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39" name="Oval 11"/>
          <p:cNvSpPr>
            <a:spLocks noChangeArrowheads="1"/>
          </p:cNvSpPr>
          <p:nvPr/>
        </p:nvSpPr>
        <p:spPr bwMode="auto">
          <a:xfrm>
            <a:off x="2971800" y="3505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40" name="Oval 12"/>
          <p:cNvSpPr>
            <a:spLocks noChangeArrowheads="1"/>
          </p:cNvSpPr>
          <p:nvPr/>
        </p:nvSpPr>
        <p:spPr bwMode="auto">
          <a:xfrm>
            <a:off x="7391400" y="4191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41" name="Oval 13"/>
          <p:cNvSpPr>
            <a:spLocks noChangeArrowheads="1"/>
          </p:cNvSpPr>
          <p:nvPr/>
        </p:nvSpPr>
        <p:spPr bwMode="auto">
          <a:xfrm>
            <a:off x="5943600" y="3505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42" name="Oval 14"/>
          <p:cNvSpPr>
            <a:spLocks noChangeArrowheads="1"/>
          </p:cNvSpPr>
          <p:nvPr/>
        </p:nvSpPr>
        <p:spPr bwMode="auto">
          <a:xfrm>
            <a:off x="1524000" y="4876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43" name="Oval 15"/>
          <p:cNvSpPr>
            <a:spLocks noChangeArrowheads="1"/>
          </p:cNvSpPr>
          <p:nvPr/>
        </p:nvSpPr>
        <p:spPr bwMode="auto">
          <a:xfrm>
            <a:off x="6324600" y="4114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579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i="1"/>
              <a:t>K</a:t>
            </a:r>
            <a:r>
              <a:rPr lang="en-US"/>
              <a:t>-Means</a:t>
            </a:r>
          </a:p>
        </p:txBody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524000"/>
            <a:ext cx="8385048" cy="2667000"/>
          </a:xfrm>
        </p:spPr>
        <p:txBody>
          <a:bodyPr>
            <a:noAutofit/>
          </a:bodyPr>
          <a:lstStyle/>
          <a:p>
            <a:pPr eaLnBrk="1" hangingPunct="1"/>
            <a:r>
              <a:rPr lang="en-US" sz="2800" dirty="0" smtClean="0"/>
              <a:t>Most well-known and popular clustering algorithm</a:t>
            </a:r>
          </a:p>
          <a:p>
            <a:pPr eaLnBrk="1" hangingPunct="1"/>
            <a:endParaRPr lang="en-US" sz="2800" dirty="0" smtClean="0"/>
          </a:p>
          <a:p>
            <a:pPr eaLnBrk="1" hangingPunct="1"/>
            <a:r>
              <a:rPr lang="en-US" sz="2800" dirty="0" smtClean="0"/>
              <a:t>Start with some initial cluster centers</a:t>
            </a:r>
          </a:p>
          <a:p>
            <a:pPr eaLnBrk="1" hangingPunct="1"/>
            <a:r>
              <a:rPr lang="en-US" sz="2800" dirty="0" smtClean="0"/>
              <a:t>Iterate:</a:t>
            </a:r>
          </a:p>
          <a:p>
            <a:pPr lvl="1" eaLnBrk="1" hangingPunct="1"/>
            <a:r>
              <a:rPr lang="en-US" sz="2400" dirty="0" smtClean="0"/>
              <a:t>Assign/cluster each example to closest center</a:t>
            </a:r>
          </a:p>
          <a:p>
            <a:pPr lvl="1" eaLnBrk="1" hangingPunct="1"/>
            <a:r>
              <a:rPr lang="en-US" sz="2400" dirty="0" smtClean="0"/>
              <a:t>Recalculate centers as the mean of the points </a:t>
            </a:r>
            <a:r>
              <a:rPr lang="en-US" sz="2400" dirty="0"/>
              <a:t>in a cluster, </a:t>
            </a:r>
            <a:r>
              <a:rPr lang="en-US" sz="2400" i="1" dirty="0" err="1"/>
              <a:t>c</a:t>
            </a:r>
            <a:r>
              <a:rPr lang="en-US" sz="2400" dirty="0" smtClean="0"/>
              <a:t>:</a:t>
            </a:r>
          </a:p>
        </p:txBody>
      </p:sp>
      <p:graphicFrame>
        <p:nvGraphicFramePr>
          <p:cNvPr id="35842" name="Object 2"/>
          <p:cNvGraphicFramePr>
            <a:graphicFrameLocks noChangeAspect="1"/>
          </p:cNvGraphicFramePr>
          <p:nvPr/>
        </p:nvGraphicFramePr>
        <p:xfrm>
          <a:off x="3581400" y="5029200"/>
          <a:ext cx="2168525" cy="981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Equation" r:id="rId3" imgW="927000" imgH="419040" progId="Equation.3">
                  <p:embed/>
                </p:oleObj>
              </mc:Choice>
              <mc:Fallback>
                <p:oleObj name="Equation" r:id="rId3" imgW="92700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1400" y="5029200"/>
                        <a:ext cx="2168525" cy="981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085820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2" name="Oval 4"/>
          <p:cNvSpPr>
            <a:spLocks noChangeArrowheads="1"/>
          </p:cNvSpPr>
          <p:nvPr/>
        </p:nvSpPr>
        <p:spPr bwMode="auto">
          <a:xfrm>
            <a:off x="1524000" y="5105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33" name="Oval 5"/>
          <p:cNvSpPr>
            <a:spLocks noChangeArrowheads="1"/>
          </p:cNvSpPr>
          <p:nvPr/>
        </p:nvSpPr>
        <p:spPr bwMode="auto">
          <a:xfrm>
            <a:off x="1219200" y="4495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34" name="Oval 6"/>
          <p:cNvSpPr>
            <a:spLocks noChangeArrowheads="1"/>
          </p:cNvSpPr>
          <p:nvPr/>
        </p:nvSpPr>
        <p:spPr bwMode="auto">
          <a:xfrm>
            <a:off x="1981200" y="4191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35" name="Oval 7"/>
          <p:cNvSpPr>
            <a:spLocks noChangeArrowheads="1"/>
          </p:cNvSpPr>
          <p:nvPr/>
        </p:nvSpPr>
        <p:spPr bwMode="auto">
          <a:xfrm>
            <a:off x="7315200" y="3352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36" name="Oval 8"/>
          <p:cNvSpPr>
            <a:spLocks noChangeArrowheads="1"/>
          </p:cNvSpPr>
          <p:nvPr/>
        </p:nvSpPr>
        <p:spPr bwMode="auto">
          <a:xfrm>
            <a:off x="3962400" y="2743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37" name="Oval 9"/>
          <p:cNvSpPr>
            <a:spLocks noChangeArrowheads="1"/>
          </p:cNvSpPr>
          <p:nvPr/>
        </p:nvSpPr>
        <p:spPr bwMode="auto">
          <a:xfrm>
            <a:off x="4953000" y="2819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38" name="Oval 10"/>
          <p:cNvSpPr>
            <a:spLocks noChangeArrowheads="1"/>
          </p:cNvSpPr>
          <p:nvPr/>
        </p:nvSpPr>
        <p:spPr bwMode="auto">
          <a:xfrm>
            <a:off x="4038600" y="3505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39" name="Oval 11"/>
          <p:cNvSpPr>
            <a:spLocks noChangeArrowheads="1"/>
          </p:cNvSpPr>
          <p:nvPr/>
        </p:nvSpPr>
        <p:spPr bwMode="auto">
          <a:xfrm>
            <a:off x="2971800" y="3505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40" name="Oval 12"/>
          <p:cNvSpPr>
            <a:spLocks noChangeArrowheads="1"/>
          </p:cNvSpPr>
          <p:nvPr/>
        </p:nvSpPr>
        <p:spPr bwMode="auto">
          <a:xfrm>
            <a:off x="7391400" y="4191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41" name="Oval 13"/>
          <p:cNvSpPr>
            <a:spLocks noChangeArrowheads="1"/>
          </p:cNvSpPr>
          <p:nvPr/>
        </p:nvSpPr>
        <p:spPr bwMode="auto">
          <a:xfrm>
            <a:off x="5943600" y="3505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42" name="Oval 14"/>
          <p:cNvSpPr>
            <a:spLocks noChangeArrowheads="1"/>
          </p:cNvSpPr>
          <p:nvPr/>
        </p:nvSpPr>
        <p:spPr bwMode="auto">
          <a:xfrm>
            <a:off x="1524000" y="4876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43" name="Oval 15"/>
          <p:cNvSpPr>
            <a:spLocks noChangeArrowheads="1"/>
          </p:cNvSpPr>
          <p:nvPr/>
        </p:nvSpPr>
        <p:spPr bwMode="auto">
          <a:xfrm>
            <a:off x="6324600" y="4114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K-means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26588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K-means: Initialize centers randomly</a:t>
            </a:r>
          </a:p>
        </p:txBody>
      </p:sp>
      <p:sp>
        <p:nvSpPr>
          <p:cNvPr id="52227" name="Oval 3"/>
          <p:cNvSpPr>
            <a:spLocks noChangeArrowheads="1"/>
          </p:cNvSpPr>
          <p:nvPr/>
        </p:nvSpPr>
        <p:spPr bwMode="auto">
          <a:xfrm>
            <a:off x="1524000" y="5105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28" name="Oval 4"/>
          <p:cNvSpPr>
            <a:spLocks noChangeArrowheads="1"/>
          </p:cNvSpPr>
          <p:nvPr/>
        </p:nvSpPr>
        <p:spPr bwMode="auto">
          <a:xfrm>
            <a:off x="1219200" y="4495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29" name="Oval 5"/>
          <p:cNvSpPr>
            <a:spLocks noChangeArrowheads="1"/>
          </p:cNvSpPr>
          <p:nvPr/>
        </p:nvSpPr>
        <p:spPr bwMode="auto">
          <a:xfrm>
            <a:off x="1981200" y="4191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0" name="Oval 6"/>
          <p:cNvSpPr>
            <a:spLocks noChangeArrowheads="1"/>
          </p:cNvSpPr>
          <p:nvPr/>
        </p:nvSpPr>
        <p:spPr bwMode="auto">
          <a:xfrm>
            <a:off x="7315200" y="3352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1" name="Oval 7"/>
          <p:cNvSpPr>
            <a:spLocks noChangeArrowheads="1"/>
          </p:cNvSpPr>
          <p:nvPr/>
        </p:nvSpPr>
        <p:spPr bwMode="auto">
          <a:xfrm>
            <a:off x="3962400" y="2743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2" name="Oval 8"/>
          <p:cNvSpPr>
            <a:spLocks noChangeArrowheads="1"/>
          </p:cNvSpPr>
          <p:nvPr/>
        </p:nvSpPr>
        <p:spPr bwMode="auto">
          <a:xfrm>
            <a:off x="4953000" y="2819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3" name="Oval 9"/>
          <p:cNvSpPr>
            <a:spLocks noChangeArrowheads="1"/>
          </p:cNvSpPr>
          <p:nvPr/>
        </p:nvSpPr>
        <p:spPr bwMode="auto">
          <a:xfrm>
            <a:off x="4038600" y="3505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4" name="Oval 10"/>
          <p:cNvSpPr>
            <a:spLocks noChangeArrowheads="1"/>
          </p:cNvSpPr>
          <p:nvPr/>
        </p:nvSpPr>
        <p:spPr bwMode="auto">
          <a:xfrm>
            <a:off x="2971800" y="3505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5" name="Oval 11"/>
          <p:cNvSpPr>
            <a:spLocks noChangeArrowheads="1"/>
          </p:cNvSpPr>
          <p:nvPr/>
        </p:nvSpPr>
        <p:spPr bwMode="auto">
          <a:xfrm>
            <a:off x="7391400" y="4191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6" name="Oval 12"/>
          <p:cNvSpPr>
            <a:spLocks noChangeArrowheads="1"/>
          </p:cNvSpPr>
          <p:nvPr/>
        </p:nvSpPr>
        <p:spPr bwMode="auto">
          <a:xfrm>
            <a:off x="5943600" y="3505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7" name="Oval 13"/>
          <p:cNvSpPr>
            <a:spLocks noChangeArrowheads="1"/>
          </p:cNvSpPr>
          <p:nvPr/>
        </p:nvSpPr>
        <p:spPr bwMode="auto">
          <a:xfrm>
            <a:off x="1524000" y="4876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8" name="Oval 14"/>
          <p:cNvSpPr>
            <a:spLocks noChangeArrowheads="1"/>
          </p:cNvSpPr>
          <p:nvPr/>
        </p:nvSpPr>
        <p:spPr bwMode="auto">
          <a:xfrm>
            <a:off x="6324600" y="4114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9" name="Rectangle 15"/>
          <p:cNvSpPr>
            <a:spLocks noChangeArrowheads="1"/>
          </p:cNvSpPr>
          <p:nvPr/>
        </p:nvSpPr>
        <p:spPr bwMode="auto">
          <a:xfrm>
            <a:off x="3048000" y="3505200"/>
            <a:ext cx="228600" cy="2286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40" name="Rectangle 16"/>
          <p:cNvSpPr>
            <a:spLocks noChangeArrowheads="1"/>
          </p:cNvSpPr>
          <p:nvPr/>
        </p:nvSpPr>
        <p:spPr bwMode="auto">
          <a:xfrm>
            <a:off x="5029200" y="2819400"/>
            <a:ext cx="2286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41" name="Rectangle 17"/>
          <p:cNvSpPr>
            <a:spLocks noChangeArrowheads="1"/>
          </p:cNvSpPr>
          <p:nvPr/>
        </p:nvSpPr>
        <p:spPr bwMode="auto">
          <a:xfrm>
            <a:off x="5943600" y="3505200"/>
            <a:ext cx="228600" cy="228600"/>
          </a:xfrm>
          <a:prstGeom prst="rect">
            <a:avLst/>
          </a:prstGeom>
          <a:solidFill>
            <a:srgbClr val="CC00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21256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K-means: assign points to nearest center</a:t>
            </a:r>
          </a:p>
        </p:txBody>
      </p:sp>
      <p:sp>
        <p:nvSpPr>
          <p:cNvPr id="49155" name="Oval 3"/>
          <p:cNvSpPr>
            <a:spLocks noChangeArrowheads="1"/>
          </p:cNvSpPr>
          <p:nvPr/>
        </p:nvSpPr>
        <p:spPr bwMode="auto">
          <a:xfrm>
            <a:off x="1524000" y="51054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56" name="Oval 4"/>
          <p:cNvSpPr>
            <a:spLocks noChangeArrowheads="1"/>
          </p:cNvSpPr>
          <p:nvPr/>
        </p:nvSpPr>
        <p:spPr bwMode="auto">
          <a:xfrm>
            <a:off x="1219200" y="44958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57" name="Oval 5"/>
          <p:cNvSpPr>
            <a:spLocks noChangeArrowheads="1"/>
          </p:cNvSpPr>
          <p:nvPr/>
        </p:nvSpPr>
        <p:spPr bwMode="auto">
          <a:xfrm>
            <a:off x="1981200" y="41910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58" name="Oval 6"/>
          <p:cNvSpPr>
            <a:spLocks noChangeArrowheads="1"/>
          </p:cNvSpPr>
          <p:nvPr/>
        </p:nvSpPr>
        <p:spPr bwMode="auto">
          <a:xfrm>
            <a:off x="7315200" y="33528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59" name="Oval 7"/>
          <p:cNvSpPr>
            <a:spLocks noChangeArrowheads="1"/>
          </p:cNvSpPr>
          <p:nvPr/>
        </p:nvSpPr>
        <p:spPr bwMode="auto">
          <a:xfrm>
            <a:off x="3962400" y="27432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60" name="Oval 8"/>
          <p:cNvSpPr>
            <a:spLocks noChangeArrowheads="1"/>
          </p:cNvSpPr>
          <p:nvPr/>
        </p:nvSpPr>
        <p:spPr bwMode="auto">
          <a:xfrm>
            <a:off x="4953000" y="28194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61" name="Oval 9"/>
          <p:cNvSpPr>
            <a:spLocks noChangeArrowheads="1"/>
          </p:cNvSpPr>
          <p:nvPr/>
        </p:nvSpPr>
        <p:spPr bwMode="auto">
          <a:xfrm>
            <a:off x="4038600" y="35052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62" name="Oval 10"/>
          <p:cNvSpPr>
            <a:spLocks noChangeArrowheads="1"/>
          </p:cNvSpPr>
          <p:nvPr/>
        </p:nvSpPr>
        <p:spPr bwMode="auto">
          <a:xfrm>
            <a:off x="2971800" y="35052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63" name="Oval 11"/>
          <p:cNvSpPr>
            <a:spLocks noChangeArrowheads="1"/>
          </p:cNvSpPr>
          <p:nvPr/>
        </p:nvSpPr>
        <p:spPr bwMode="auto">
          <a:xfrm>
            <a:off x="7391400" y="41910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64" name="Oval 12"/>
          <p:cNvSpPr>
            <a:spLocks noChangeArrowheads="1"/>
          </p:cNvSpPr>
          <p:nvPr/>
        </p:nvSpPr>
        <p:spPr bwMode="auto">
          <a:xfrm>
            <a:off x="5943600" y="35052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65" name="Oval 13"/>
          <p:cNvSpPr>
            <a:spLocks noChangeArrowheads="1"/>
          </p:cNvSpPr>
          <p:nvPr/>
        </p:nvSpPr>
        <p:spPr bwMode="auto">
          <a:xfrm>
            <a:off x="1524000" y="48768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66" name="Oval 14"/>
          <p:cNvSpPr>
            <a:spLocks noChangeArrowheads="1"/>
          </p:cNvSpPr>
          <p:nvPr/>
        </p:nvSpPr>
        <p:spPr bwMode="auto">
          <a:xfrm>
            <a:off x="6324600" y="41148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67" name="Rectangle 15"/>
          <p:cNvSpPr>
            <a:spLocks noChangeArrowheads="1"/>
          </p:cNvSpPr>
          <p:nvPr/>
        </p:nvSpPr>
        <p:spPr bwMode="auto">
          <a:xfrm>
            <a:off x="3048000" y="3505200"/>
            <a:ext cx="228600" cy="2286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68" name="Rectangle 16"/>
          <p:cNvSpPr>
            <a:spLocks noChangeArrowheads="1"/>
          </p:cNvSpPr>
          <p:nvPr/>
        </p:nvSpPr>
        <p:spPr bwMode="auto">
          <a:xfrm>
            <a:off x="5029200" y="2819400"/>
            <a:ext cx="2286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69" name="Rectangle 17"/>
          <p:cNvSpPr>
            <a:spLocks noChangeArrowheads="1"/>
          </p:cNvSpPr>
          <p:nvPr/>
        </p:nvSpPr>
        <p:spPr bwMode="auto">
          <a:xfrm>
            <a:off x="5943600" y="3505200"/>
            <a:ext cx="228600" cy="228600"/>
          </a:xfrm>
          <a:prstGeom prst="rect">
            <a:avLst/>
          </a:prstGeom>
          <a:solidFill>
            <a:srgbClr val="CC00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6704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K-means: readjust centers</a:t>
            </a:r>
          </a:p>
        </p:txBody>
      </p:sp>
      <p:sp>
        <p:nvSpPr>
          <p:cNvPr id="54275" name="Oval 3"/>
          <p:cNvSpPr>
            <a:spLocks noChangeArrowheads="1"/>
          </p:cNvSpPr>
          <p:nvPr/>
        </p:nvSpPr>
        <p:spPr bwMode="auto">
          <a:xfrm>
            <a:off x="1524000" y="51054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76" name="Oval 4"/>
          <p:cNvSpPr>
            <a:spLocks noChangeArrowheads="1"/>
          </p:cNvSpPr>
          <p:nvPr/>
        </p:nvSpPr>
        <p:spPr bwMode="auto">
          <a:xfrm>
            <a:off x="1219200" y="44958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77" name="Oval 5"/>
          <p:cNvSpPr>
            <a:spLocks noChangeArrowheads="1"/>
          </p:cNvSpPr>
          <p:nvPr/>
        </p:nvSpPr>
        <p:spPr bwMode="auto">
          <a:xfrm>
            <a:off x="1981200" y="41910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78" name="Oval 6"/>
          <p:cNvSpPr>
            <a:spLocks noChangeArrowheads="1"/>
          </p:cNvSpPr>
          <p:nvPr/>
        </p:nvSpPr>
        <p:spPr bwMode="auto">
          <a:xfrm>
            <a:off x="7315200" y="33528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79" name="Oval 7"/>
          <p:cNvSpPr>
            <a:spLocks noChangeArrowheads="1"/>
          </p:cNvSpPr>
          <p:nvPr/>
        </p:nvSpPr>
        <p:spPr bwMode="auto">
          <a:xfrm>
            <a:off x="3962400" y="27432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0" name="Oval 8"/>
          <p:cNvSpPr>
            <a:spLocks noChangeArrowheads="1"/>
          </p:cNvSpPr>
          <p:nvPr/>
        </p:nvSpPr>
        <p:spPr bwMode="auto">
          <a:xfrm>
            <a:off x="4953000" y="28194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1" name="Oval 9"/>
          <p:cNvSpPr>
            <a:spLocks noChangeArrowheads="1"/>
          </p:cNvSpPr>
          <p:nvPr/>
        </p:nvSpPr>
        <p:spPr bwMode="auto">
          <a:xfrm>
            <a:off x="4038600" y="35052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2" name="Oval 10"/>
          <p:cNvSpPr>
            <a:spLocks noChangeArrowheads="1"/>
          </p:cNvSpPr>
          <p:nvPr/>
        </p:nvSpPr>
        <p:spPr bwMode="auto">
          <a:xfrm>
            <a:off x="2971800" y="35052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3" name="Oval 11"/>
          <p:cNvSpPr>
            <a:spLocks noChangeArrowheads="1"/>
          </p:cNvSpPr>
          <p:nvPr/>
        </p:nvSpPr>
        <p:spPr bwMode="auto">
          <a:xfrm>
            <a:off x="7391400" y="41910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4" name="Oval 12"/>
          <p:cNvSpPr>
            <a:spLocks noChangeArrowheads="1"/>
          </p:cNvSpPr>
          <p:nvPr/>
        </p:nvSpPr>
        <p:spPr bwMode="auto">
          <a:xfrm>
            <a:off x="5943600" y="35052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5" name="Oval 13"/>
          <p:cNvSpPr>
            <a:spLocks noChangeArrowheads="1"/>
          </p:cNvSpPr>
          <p:nvPr/>
        </p:nvSpPr>
        <p:spPr bwMode="auto">
          <a:xfrm>
            <a:off x="1524000" y="48768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6" name="Oval 14"/>
          <p:cNvSpPr>
            <a:spLocks noChangeArrowheads="1"/>
          </p:cNvSpPr>
          <p:nvPr/>
        </p:nvSpPr>
        <p:spPr bwMode="auto">
          <a:xfrm>
            <a:off x="6324600" y="41148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7" name="Rectangle 15"/>
          <p:cNvSpPr>
            <a:spLocks noChangeArrowheads="1"/>
          </p:cNvSpPr>
          <p:nvPr/>
        </p:nvSpPr>
        <p:spPr bwMode="auto">
          <a:xfrm>
            <a:off x="2209800" y="4572000"/>
            <a:ext cx="228600" cy="2286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8" name="Rectangle 16"/>
          <p:cNvSpPr>
            <a:spLocks noChangeArrowheads="1"/>
          </p:cNvSpPr>
          <p:nvPr/>
        </p:nvSpPr>
        <p:spPr bwMode="auto">
          <a:xfrm>
            <a:off x="4495800" y="2819400"/>
            <a:ext cx="2286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9" name="Rectangle 17"/>
          <p:cNvSpPr>
            <a:spLocks noChangeArrowheads="1"/>
          </p:cNvSpPr>
          <p:nvPr/>
        </p:nvSpPr>
        <p:spPr bwMode="auto">
          <a:xfrm>
            <a:off x="6858000" y="3733800"/>
            <a:ext cx="228600" cy="228600"/>
          </a:xfrm>
          <a:prstGeom prst="rect">
            <a:avLst/>
          </a:prstGeom>
          <a:solidFill>
            <a:srgbClr val="CC00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84100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K-means: assign points to nearest center</a:t>
            </a:r>
          </a:p>
        </p:txBody>
      </p:sp>
      <p:sp>
        <p:nvSpPr>
          <p:cNvPr id="55299" name="Oval 3"/>
          <p:cNvSpPr>
            <a:spLocks noChangeArrowheads="1"/>
          </p:cNvSpPr>
          <p:nvPr/>
        </p:nvSpPr>
        <p:spPr bwMode="auto">
          <a:xfrm>
            <a:off x="1524000" y="51054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300" name="Oval 4"/>
          <p:cNvSpPr>
            <a:spLocks noChangeArrowheads="1"/>
          </p:cNvSpPr>
          <p:nvPr/>
        </p:nvSpPr>
        <p:spPr bwMode="auto">
          <a:xfrm>
            <a:off x="1219200" y="44958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301" name="Oval 5"/>
          <p:cNvSpPr>
            <a:spLocks noChangeArrowheads="1"/>
          </p:cNvSpPr>
          <p:nvPr/>
        </p:nvSpPr>
        <p:spPr bwMode="auto">
          <a:xfrm>
            <a:off x="1981200" y="41910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302" name="Oval 6"/>
          <p:cNvSpPr>
            <a:spLocks noChangeArrowheads="1"/>
          </p:cNvSpPr>
          <p:nvPr/>
        </p:nvSpPr>
        <p:spPr bwMode="auto">
          <a:xfrm>
            <a:off x="7315200" y="33528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303" name="Oval 7"/>
          <p:cNvSpPr>
            <a:spLocks noChangeArrowheads="1"/>
          </p:cNvSpPr>
          <p:nvPr/>
        </p:nvSpPr>
        <p:spPr bwMode="auto">
          <a:xfrm>
            <a:off x="3962400" y="27432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304" name="Oval 8"/>
          <p:cNvSpPr>
            <a:spLocks noChangeArrowheads="1"/>
          </p:cNvSpPr>
          <p:nvPr/>
        </p:nvSpPr>
        <p:spPr bwMode="auto">
          <a:xfrm>
            <a:off x="4953000" y="28194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305" name="Oval 9"/>
          <p:cNvSpPr>
            <a:spLocks noChangeArrowheads="1"/>
          </p:cNvSpPr>
          <p:nvPr/>
        </p:nvSpPr>
        <p:spPr bwMode="auto">
          <a:xfrm>
            <a:off x="4038600" y="35052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306" name="Oval 10"/>
          <p:cNvSpPr>
            <a:spLocks noChangeArrowheads="1"/>
          </p:cNvSpPr>
          <p:nvPr/>
        </p:nvSpPr>
        <p:spPr bwMode="auto">
          <a:xfrm>
            <a:off x="2971800" y="35052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307" name="Oval 11"/>
          <p:cNvSpPr>
            <a:spLocks noChangeArrowheads="1"/>
          </p:cNvSpPr>
          <p:nvPr/>
        </p:nvSpPr>
        <p:spPr bwMode="auto">
          <a:xfrm>
            <a:off x="7391400" y="41910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308" name="Oval 12"/>
          <p:cNvSpPr>
            <a:spLocks noChangeArrowheads="1"/>
          </p:cNvSpPr>
          <p:nvPr/>
        </p:nvSpPr>
        <p:spPr bwMode="auto">
          <a:xfrm>
            <a:off x="5943600" y="35052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309" name="Oval 13"/>
          <p:cNvSpPr>
            <a:spLocks noChangeArrowheads="1"/>
          </p:cNvSpPr>
          <p:nvPr/>
        </p:nvSpPr>
        <p:spPr bwMode="auto">
          <a:xfrm>
            <a:off x="1524000" y="48768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310" name="Oval 14"/>
          <p:cNvSpPr>
            <a:spLocks noChangeArrowheads="1"/>
          </p:cNvSpPr>
          <p:nvPr/>
        </p:nvSpPr>
        <p:spPr bwMode="auto">
          <a:xfrm>
            <a:off x="6324600" y="41148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311" name="Rectangle 15"/>
          <p:cNvSpPr>
            <a:spLocks noChangeArrowheads="1"/>
          </p:cNvSpPr>
          <p:nvPr/>
        </p:nvSpPr>
        <p:spPr bwMode="auto">
          <a:xfrm>
            <a:off x="2209800" y="4572000"/>
            <a:ext cx="228600" cy="2286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312" name="Rectangle 16"/>
          <p:cNvSpPr>
            <a:spLocks noChangeArrowheads="1"/>
          </p:cNvSpPr>
          <p:nvPr/>
        </p:nvSpPr>
        <p:spPr bwMode="auto">
          <a:xfrm>
            <a:off x="4495800" y="2819400"/>
            <a:ext cx="2286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313" name="Rectangle 17"/>
          <p:cNvSpPr>
            <a:spLocks noChangeArrowheads="1"/>
          </p:cNvSpPr>
          <p:nvPr/>
        </p:nvSpPr>
        <p:spPr bwMode="auto">
          <a:xfrm>
            <a:off x="6858000" y="3733800"/>
            <a:ext cx="228600" cy="228600"/>
          </a:xfrm>
          <a:prstGeom prst="rect">
            <a:avLst/>
          </a:prstGeom>
          <a:solidFill>
            <a:srgbClr val="CC00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3837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K-means: readjust centers</a:t>
            </a:r>
          </a:p>
        </p:txBody>
      </p:sp>
      <p:sp>
        <p:nvSpPr>
          <p:cNvPr id="56323" name="Oval 3"/>
          <p:cNvSpPr>
            <a:spLocks noChangeArrowheads="1"/>
          </p:cNvSpPr>
          <p:nvPr/>
        </p:nvSpPr>
        <p:spPr bwMode="auto">
          <a:xfrm>
            <a:off x="1524000" y="51054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24" name="Oval 4"/>
          <p:cNvSpPr>
            <a:spLocks noChangeArrowheads="1"/>
          </p:cNvSpPr>
          <p:nvPr/>
        </p:nvSpPr>
        <p:spPr bwMode="auto">
          <a:xfrm>
            <a:off x="1219200" y="44958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25" name="Oval 5"/>
          <p:cNvSpPr>
            <a:spLocks noChangeArrowheads="1"/>
          </p:cNvSpPr>
          <p:nvPr/>
        </p:nvSpPr>
        <p:spPr bwMode="auto">
          <a:xfrm>
            <a:off x="1981200" y="41910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26" name="Oval 6"/>
          <p:cNvSpPr>
            <a:spLocks noChangeArrowheads="1"/>
          </p:cNvSpPr>
          <p:nvPr/>
        </p:nvSpPr>
        <p:spPr bwMode="auto">
          <a:xfrm>
            <a:off x="7315200" y="33528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27" name="Oval 7"/>
          <p:cNvSpPr>
            <a:spLocks noChangeArrowheads="1"/>
          </p:cNvSpPr>
          <p:nvPr/>
        </p:nvSpPr>
        <p:spPr bwMode="auto">
          <a:xfrm>
            <a:off x="3962400" y="27432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28" name="Oval 8"/>
          <p:cNvSpPr>
            <a:spLocks noChangeArrowheads="1"/>
          </p:cNvSpPr>
          <p:nvPr/>
        </p:nvSpPr>
        <p:spPr bwMode="auto">
          <a:xfrm>
            <a:off x="4953000" y="28194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29" name="Oval 9"/>
          <p:cNvSpPr>
            <a:spLocks noChangeArrowheads="1"/>
          </p:cNvSpPr>
          <p:nvPr/>
        </p:nvSpPr>
        <p:spPr bwMode="auto">
          <a:xfrm>
            <a:off x="4038600" y="35052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30" name="Oval 10"/>
          <p:cNvSpPr>
            <a:spLocks noChangeArrowheads="1"/>
          </p:cNvSpPr>
          <p:nvPr/>
        </p:nvSpPr>
        <p:spPr bwMode="auto">
          <a:xfrm>
            <a:off x="2971800" y="35052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31" name="Oval 11"/>
          <p:cNvSpPr>
            <a:spLocks noChangeArrowheads="1"/>
          </p:cNvSpPr>
          <p:nvPr/>
        </p:nvSpPr>
        <p:spPr bwMode="auto">
          <a:xfrm>
            <a:off x="7391400" y="41910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32" name="Oval 12"/>
          <p:cNvSpPr>
            <a:spLocks noChangeArrowheads="1"/>
          </p:cNvSpPr>
          <p:nvPr/>
        </p:nvSpPr>
        <p:spPr bwMode="auto">
          <a:xfrm>
            <a:off x="5943600" y="35052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33" name="Oval 13"/>
          <p:cNvSpPr>
            <a:spLocks noChangeArrowheads="1"/>
          </p:cNvSpPr>
          <p:nvPr/>
        </p:nvSpPr>
        <p:spPr bwMode="auto">
          <a:xfrm>
            <a:off x="1524000" y="48768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34" name="Oval 14"/>
          <p:cNvSpPr>
            <a:spLocks noChangeArrowheads="1"/>
          </p:cNvSpPr>
          <p:nvPr/>
        </p:nvSpPr>
        <p:spPr bwMode="auto">
          <a:xfrm>
            <a:off x="6324600" y="41148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35" name="Rectangle 15"/>
          <p:cNvSpPr>
            <a:spLocks noChangeArrowheads="1"/>
          </p:cNvSpPr>
          <p:nvPr/>
        </p:nvSpPr>
        <p:spPr bwMode="auto">
          <a:xfrm>
            <a:off x="2133600" y="4572000"/>
            <a:ext cx="228600" cy="2286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36" name="Rectangle 16"/>
          <p:cNvSpPr>
            <a:spLocks noChangeArrowheads="1"/>
          </p:cNvSpPr>
          <p:nvPr/>
        </p:nvSpPr>
        <p:spPr bwMode="auto">
          <a:xfrm>
            <a:off x="4419600" y="3048000"/>
            <a:ext cx="2286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37" name="Rectangle 17"/>
          <p:cNvSpPr>
            <a:spLocks noChangeArrowheads="1"/>
          </p:cNvSpPr>
          <p:nvPr/>
        </p:nvSpPr>
        <p:spPr bwMode="auto">
          <a:xfrm>
            <a:off x="6858000" y="3733800"/>
            <a:ext cx="228600" cy="228600"/>
          </a:xfrm>
          <a:prstGeom prst="rect">
            <a:avLst/>
          </a:prstGeom>
          <a:solidFill>
            <a:srgbClr val="CC00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9909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K-means: assign points to nearest center</a:t>
            </a:r>
          </a:p>
        </p:txBody>
      </p:sp>
      <p:sp>
        <p:nvSpPr>
          <p:cNvPr id="57347" name="Oval 3"/>
          <p:cNvSpPr>
            <a:spLocks noChangeArrowheads="1"/>
          </p:cNvSpPr>
          <p:nvPr/>
        </p:nvSpPr>
        <p:spPr bwMode="auto">
          <a:xfrm>
            <a:off x="1524000" y="51054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348" name="Oval 4"/>
          <p:cNvSpPr>
            <a:spLocks noChangeArrowheads="1"/>
          </p:cNvSpPr>
          <p:nvPr/>
        </p:nvSpPr>
        <p:spPr bwMode="auto">
          <a:xfrm>
            <a:off x="1219200" y="44958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349" name="Oval 5"/>
          <p:cNvSpPr>
            <a:spLocks noChangeArrowheads="1"/>
          </p:cNvSpPr>
          <p:nvPr/>
        </p:nvSpPr>
        <p:spPr bwMode="auto">
          <a:xfrm>
            <a:off x="1981200" y="41910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350" name="Oval 6"/>
          <p:cNvSpPr>
            <a:spLocks noChangeArrowheads="1"/>
          </p:cNvSpPr>
          <p:nvPr/>
        </p:nvSpPr>
        <p:spPr bwMode="auto">
          <a:xfrm>
            <a:off x="7315200" y="33528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351" name="Oval 7"/>
          <p:cNvSpPr>
            <a:spLocks noChangeArrowheads="1"/>
          </p:cNvSpPr>
          <p:nvPr/>
        </p:nvSpPr>
        <p:spPr bwMode="auto">
          <a:xfrm>
            <a:off x="3962400" y="27432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352" name="Oval 8"/>
          <p:cNvSpPr>
            <a:spLocks noChangeArrowheads="1"/>
          </p:cNvSpPr>
          <p:nvPr/>
        </p:nvSpPr>
        <p:spPr bwMode="auto">
          <a:xfrm>
            <a:off x="4953000" y="28194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353" name="Oval 9"/>
          <p:cNvSpPr>
            <a:spLocks noChangeArrowheads="1"/>
          </p:cNvSpPr>
          <p:nvPr/>
        </p:nvSpPr>
        <p:spPr bwMode="auto">
          <a:xfrm>
            <a:off x="4038600" y="35052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354" name="Oval 10"/>
          <p:cNvSpPr>
            <a:spLocks noChangeArrowheads="1"/>
          </p:cNvSpPr>
          <p:nvPr/>
        </p:nvSpPr>
        <p:spPr bwMode="auto">
          <a:xfrm>
            <a:off x="2971800" y="35052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355" name="Oval 11"/>
          <p:cNvSpPr>
            <a:spLocks noChangeArrowheads="1"/>
          </p:cNvSpPr>
          <p:nvPr/>
        </p:nvSpPr>
        <p:spPr bwMode="auto">
          <a:xfrm>
            <a:off x="7391400" y="41910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356" name="Oval 12"/>
          <p:cNvSpPr>
            <a:spLocks noChangeArrowheads="1"/>
          </p:cNvSpPr>
          <p:nvPr/>
        </p:nvSpPr>
        <p:spPr bwMode="auto">
          <a:xfrm>
            <a:off x="5943600" y="35052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357" name="Oval 13"/>
          <p:cNvSpPr>
            <a:spLocks noChangeArrowheads="1"/>
          </p:cNvSpPr>
          <p:nvPr/>
        </p:nvSpPr>
        <p:spPr bwMode="auto">
          <a:xfrm>
            <a:off x="1524000" y="48768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358" name="Oval 14"/>
          <p:cNvSpPr>
            <a:spLocks noChangeArrowheads="1"/>
          </p:cNvSpPr>
          <p:nvPr/>
        </p:nvSpPr>
        <p:spPr bwMode="auto">
          <a:xfrm>
            <a:off x="6324600" y="41148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359" name="Rectangle 15"/>
          <p:cNvSpPr>
            <a:spLocks noChangeArrowheads="1"/>
          </p:cNvSpPr>
          <p:nvPr/>
        </p:nvSpPr>
        <p:spPr bwMode="auto">
          <a:xfrm>
            <a:off x="2133600" y="4572000"/>
            <a:ext cx="228600" cy="2286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360" name="Rectangle 16"/>
          <p:cNvSpPr>
            <a:spLocks noChangeArrowheads="1"/>
          </p:cNvSpPr>
          <p:nvPr/>
        </p:nvSpPr>
        <p:spPr bwMode="auto">
          <a:xfrm>
            <a:off x="4419600" y="3048000"/>
            <a:ext cx="2286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361" name="Rectangle 17"/>
          <p:cNvSpPr>
            <a:spLocks noChangeArrowheads="1"/>
          </p:cNvSpPr>
          <p:nvPr/>
        </p:nvSpPr>
        <p:spPr bwMode="auto">
          <a:xfrm>
            <a:off x="6858000" y="3733800"/>
            <a:ext cx="228600" cy="228600"/>
          </a:xfrm>
          <a:prstGeom prst="rect">
            <a:avLst/>
          </a:prstGeom>
          <a:solidFill>
            <a:srgbClr val="CC00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8098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K-means: readjust centers</a:t>
            </a:r>
          </a:p>
        </p:txBody>
      </p:sp>
      <p:sp>
        <p:nvSpPr>
          <p:cNvPr id="59395" name="Oval 3"/>
          <p:cNvSpPr>
            <a:spLocks noChangeArrowheads="1"/>
          </p:cNvSpPr>
          <p:nvPr/>
        </p:nvSpPr>
        <p:spPr bwMode="auto">
          <a:xfrm>
            <a:off x="1524000" y="51054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396" name="Oval 4"/>
          <p:cNvSpPr>
            <a:spLocks noChangeArrowheads="1"/>
          </p:cNvSpPr>
          <p:nvPr/>
        </p:nvSpPr>
        <p:spPr bwMode="auto">
          <a:xfrm>
            <a:off x="1219200" y="44958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397" name="Oval 5"/>
          <p:cNvSpPr>
            <a:spLocks noChangeArrowheads="1"/>
          </p:cNvSpPr>
          <p:nvPr/>
        </p:nvSpPr>
        <p:spPr bwMode="auto">
          <a:xfrm>
            <a:off x="1981200" y="41910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398" name="Oval 6"/>
          <p:cNvSpPr>
            <a:spLocks noChangeArrowheads="1"/>
          </p:cNvSpPr>
          <p:nvPr/>
        </p:nvSpPr>
        <p:spPr bwMode="auto">
          <a:xfrm>
            <a:off x="7315200" y="33528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399" name="Oval 7"/>
          <p:cNvSpPr>
            <a:spLocks noChangeArrowheads="1"/>
          </p:cNvSpPr>
          <p:nvPr/>
        </p:nvSpPr>
        <p:spPr bwMode="auto">
          <a:xfrm>
            <a:off x="3962400" y="27432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400" name="Oval 8"/>
          <p:cNvSpPr>
            <a:spLocks noChangeArrowheads="1"/>
          </p:cNvSpPr>
          <p:nvPr/>
        </p:nvSpPr>
        <p:spPr bwMode="auto">
          <a:xfrm>
            <a:off x="4953000" y="28194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401" name="Oval 9"/>
          <p:cNvSpPr>
            <a:spLocks noChangeArrowheads="1"/>
          </p:cNvSpPr>
          <p:nvPr/>
        </p:nvSpPr>
        <p:spPr bwMode="auto">
          <a:xfrm>
            <a:off x="4038600" y="35052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402" name="Oval 10"/>
          <p:cNvSpPr>
            <a:spLocks noChangeArrowheads="1"/>
          </p:cNvSpPr>
          <p:nvPr/>
        </p:nvSpPr>
        <p:spPr bwMode="auto">
          <a:xfrm>
            <a:off x="2971800" y="35052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403" name="Oval 11"/>
          <p:cNvSpPr>
            <a:spLocks noChangeArrowheads="1"/>
          </p:cNvSpPr>
          <p:nvPr/>
        </p:nvSpPr>
        <p:spPr bwMode="auto">
          <a:xfrm>
            <a:off x="7391400" y="41910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404" name="Oval 12"/>
          <p:cNvSpPr>
            <a:spLocks noChangeArrowheads="1"/>
          </p:cNvSpPr>
          <p:nvPr/>
        </p:nvSpPr>
        <p:spPr bwMode="auto">
          <a:xfrm>
            <a:off x="5943600" y="35052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405" name="Oval 13"/>
          <p:cNvSpPr>
            <a:spLocks noChangeArrowheads="1"/>
          </p:cNvSpPr>
          <p:nvPr/>
        </p:nvSpPr>
        <p:spPr bwMode="auto">
          <a:xfrm>
            <a:off x="1524000" y="48768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406" name="Oval 14"/>
          <p:cNvSpPr>
            <a:spLocks noChangeArrowheads="1"/>
          </p:cNvSpPr>
          <p:nvPr/>
        </p:nvSpPr>
        <p:spPr bwMode="auto">
          <a:xfrm>
            <a:off x="6324600" y="41148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407" name="Rectangle 15"/>
          <p:cNvSpPr>
            <a:spLocks noChangeArrowheads="1"/>
          </p:cNvSpPr>
          <p:nvPr/>
        </p:nvSpPr>
        <p:spPr bwMode="auto">
          <a:xfrm>
            <a:off x="1752600" y="4724400"/>
            <a:ext cx="228600" cy="2286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408" name="Rectangle 16"/>
          <p:cNvSpPr>
            <a:spLocks noChangeArrowheads="1"/>
          </p:cNvSpPr>
          <p:nvPr/>
        </p:nvSpPr>
        <p:spPr bwMode="auto">
          <a:xfrm>
            <a:off x="3962400" y="3200400"/>
            <a:ext cx="2286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409" name="Rectangle 17"/>
          <p:cNvSpPr>
            <a:spLocks noChangeArrowheads="1"/>
          </p:cNvSpPr>
          <p:nvPr/>
        </p:nvSpPr>
        <p:spPr bwMode="auto">
          <a:xfrm>
            <a:off x="6858000" y="3733800"/>
            <a:ext cx="228600" cy="228600"/>
          </a:xfrm>
          <a:prstGeom prst="rect">
            <a:avLst/>
          </a:prstGeom>
          <a:solidFill>
            <a:srgbClr val="CC00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9635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K-means: assign points to nearest center</a:t>
            </a:r>
          </a:p>
        </p:txBody>
      </p:sp>
      <p:sp>
        <p:nvSpPr>
          <p:cNvPr id="60419" name="Oval 3"/>
          <p:cNvSpPr>
            <a:spLocks noChangeArrowheads="1"/>
          </p:cNvSpPr>
          <p:nvPr/>
        </p:nvSpPr>
        <p:spPr bwMode="auto">
          <a:xfrm>
            <a:off x="1524000" y="51054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420" name="Oval 4"/>
          <p:cNvSpPr>
            <a:spLocks noChangeArrowheads="1"/>
          </p:cNvSpPr>
          <p:nvPr/>
        </p:nvSpPr>
        <p:spPr bwMode="auto">
          <a:xfrm>
            <a:off x="1219200" y="44958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421" name="Oval 5"/>
          <p:cNvSpPr>
            <a:spLocks noChangeArrowheads="1"/>
          </p:cNvSpPr>
          <p:nvPr/>
        </p:nvSpPr>
        <p:spPr bwMode="auto">
          <a:xfrm>
            <a:off x="1981200" y="41910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422" name="Oval 6"/>
          <p:cNvSpPr>
            <a:spLocks noChangeArrowheads="1"/>
          </p:cNvSpPr>
          <p:nvPr/>
        </p:nvSpPr>
        <p:spPr bwMode="auto">
          <a:xfrm>
            <a:off x="7315200" y="33528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423" name="Oval 7"/>
          <p:cNvSpPr>
            <a:spLocks noChangeArrowheads="1"/>
          </p:cNvSpPr>
          <p:nvPr/>
        </p:nvSpPr>
        <p:spPr bwMode="auto">
          <a:xfrm>
            <a:off x="3962400" y="27432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424" name="Oval 8"/>
          <p:cNvSpPr>
            <a:spLocks noChangeArrowheads="1"/>
          </p:cNvSpPr>
          <p:nvPr/>
        </p:nvSpPr>
        <p:spPr bwMode="auto">
          <a:xfrm>
            <a:off x="4953000" y="28194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425" name="Oval 9"/>
          <p:cNvSpPr>
            <a:spLocks noChangeArrowheads="1"/>
          </p:cNvSpPr>
          <p:nvPr/>
        </p:nvSpPr>
        <p:spPr bwMode="auto">
          <a:xfrm>
            <a:off x="4038600" y="35052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426" name="Oval 10"/>
          <p:cNvSpPr>
            <a:spLocks noChangeArrowheads="1"/>
          </p:cNvSpPr>
          <p:nvPr/>
        </p:nvSpPr>
        <p:spPr bwMode="auto">
          <a:xfrm>
            <a:off x="2971800" y="35052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427" name="Oval 11"/>
          <p:cNvSpPr>
            <a:spLocks noChangeArrowheads="1"/>
          </p:cNvSpPr>
          <p:nvPr/>
        </p:nvSpPr>
        <p:spPr bwMode="auto">
          <a:xfrm>
            <a:off x="7391400" y="41910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428" name="Oval 12"/>
          <p:cNvSpPr>
            <a:spLocks noChangeArrowheads="1"/>
          </p:cNvSpPr>
          <p:nvPr/>
        </p:nvSpPr>
        <p:spPr bwMode="auto">
          <a:xfrm>
            <a:off x="5943600" y="35052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429" name="Oval 13"/>
          <p:cNvSpPr>
            <a:spLocks noChangeArrowheads="1"/>
          </p:cNvSpPr>
          <p:nvPr/>
        </p:nvSpPr>
        <p:spPr bwMode="auto">
          <a:xfrm>
            <a:off x="1524000" y="48768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430" name="Oval 14"/>
          <p:cNvSpPr>
            <a:spLocks noChangeArrowheads="1"/>
          </p:cNvSpPr>
          <p:nvPr/>
        </p:nvSpPr>
        <p:spPr bwMode="auto">
          <a:xfrm>
            <a:off x="6324600" y="41148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431" name="Rectangle 15"/>
          <p:cNvSpPr>
            <a:spLocks noChangeArrowheads="1"/>
          </p:cNvSpPr>
          <p:nvPr/>
        </p:nvSpPr>
        <p:spPr bwMode="auto">
          <a:xfrm>
            <a:off x="1752600" y="4724400"/>
            <a:ext cx="228600" cy="2286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432" name="Rectangle 16"/>
          <p:cNvSpPr>
            <a:spLocks noChangeArrowheads="1"/>
          </p:cNvSpPr>
          <p:nvPr/>
        </p:nvSpPr>
        <p:spPr bwMode="auto">
          <a:xfrm>
            <a:off x="3962400" y="3200400"/>
            <a:ext cx="2286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433" name="Rectangle 17"/>
          <p:cNvSpPr>
            <a:spLocks noChangeArrowheads="1"/>
          </p:cNvSpPr>
          <p:nvPr/>
        </p:nvSpPr>
        <p:spPr bwMode="auto">
          <a:xfrm>
            <a:off x="6858000" y="3733800"/>
            <a:ext cx="228600" cy="228600"/>
          </a:xfrm>
          <a:prstGeom prst="rect">
            <a:avLst/>
          </a:prstGeom>
          <a:solidFill>
            <a:srgbClr val="CC00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434" name="Text Box 18"/>
          <p:cNvSpPr txBox="1">
            <a:spLocks noChangeArrowheads="1"/>
          </p:cNvSpPr>
          <p:nvPr/>
        </p:nvSpPr>
        <p:spPr bwMode="auto">
          <a:xfrm>
            <a:off x="2971800" y="5867400"/>
            <a:ext cx="51054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/>
              <a:t>No changes:  Done</a:t>
            </a:r>
          </a:p>
        </p:txBody>
      </p:sp>
    </p:spTree>
    <p:extLst>
      <p:ext uri="{BB962C8B-B14F-4D97-AF65-F5344CB8AC3E}">
        <p14:creationId xmlns:p14="http://schemas.microsoft.com/office/powerpoint/2010/main" val="34700606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K-means variations/parameters</a:t>
            </a:r>
            <a:endParaRPr lang="en-US" dirty="0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3200" dirty="0" smtClean="0"/>
              <a:t>Initial (seed) cluster centers</a:t>
            </a:r>
          </a:p>
          <a:p>
            <a:pPr eaLnBrk="1" hangingPunct="1"/>
            <a:r>
              <a:rPr lang="en-US" sz="3200" dirty="0" smtClean="0"/>
              <a:t>Convergence</a:t>
            </a:r>
          </a:p>
          <a:p>
            <a:pPr lvl="1" eaLnBrk="1" hangingPunct="1"/>
            <a:r>
              <a:rPr lang="en-US" sz="2800" dirty="0">
                <a:ea typeface="ＭＳ Ｐゴシック" charset="-128"/>
              </a:rPr>
              <a:t>A fixed number of </a:t>
            </a:r>
            <a:r>
              <a:rPr lang="en-US" sz="2800" dirty="0" smtClean="0">
                <a:ea typeface="ＭＳ Ｐゴシック" charset="-128"/>
              </a:rPr>
              <a:t>iterations</a:t>
            </a:r>
          </a:p>
          <a:p>
            <a:pPr lvl="1" eaLnBrk="1" hangingPunct="1"/>
            <a:r>
              <a:rPr lang="en-US" sz="2800" dirty="0" smtClean="0">
                <a:ea typeface="ＭＳ Ｐゴシック" charset="-128"/>
              </a:rPr>
              <a:t>partitions unchanged</a:t>
            </a:r>
          </a:p>
          <a:p>
            <a:pPr lvl="1" eaLnBrk="1" hangingPunct="1"/>
            <a:r>
              <a:rPr lang="en-US" sz="2800" dirty="0" smtClean="0">
                <a:ea typeface="ＭＳ Ｐゴシック" charset="-128"/>
              </a:rPr>
              <a:t>Cluster centers don’t change</a:t>
            </a:r>
          </a:p>
          <a:p>
            <a:pPr eaLnBrk="1" hangingPunct="1"/>
            <a:r>
              <a:rPr lang="en-US" sz="3200" dirty="0" smtClean="0"/>
              <a:t>K</a:t>
            </a:r>
            <a:endParaRPr lang="en-US" sz="3200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64393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5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Hard vs. soft clustering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en-US" sz="2800" dirty="0" smtClean="0"/>
              <a:t>Hard clustering: Each example belongs to exactly one cluster</a:t>
            </a:r>
          </a:p>
          <a:p>
            <a:pPr eaLnBrk="1" hangingPunct="1"/>
            <a:endParaRPr lang="en-US" sz="2800" dirty="0" smtClean="0"/>
          </a:p>
          <a:p>
            <a:pPr eaLnBrk="1" hangingPunct="1"/>
            <a:endParaRPr lang="en-US" sz="2800" dirty="0" smtClean="0"/>
          </a:p>
          <a:p>
            <a:pPr eaLnBrk="1" hangingPunct="1"/>
            <a:r>
              <a:rPr lang="en-US" sz="2800" dirty="0" smtClean="0"/>
              <a:t>Soft clustering: An example can belong to more than one cluster (probabilistic)</a:t>
            </a:r>
          </a:p>
          <a:p>
            <a:pPr lvl="1" eaLnBrk="1" hangingPunct="1"/>
            <a:r>
              <a:rPr lang="en-US" dirty="0" smtClean="0">
                <a:ea typeface="ＭＳ Ｐゴシック" charset="-128"/>
              </a:rPr>
              <a:t>Makes more sense for applications like creating </a:t>
            </a:r>
            <a:r>
              <a:rPr lang="en-US" dirty="0" err="1" smtClean="0">
                <a:ea typeface="ＭＳ Ｐゴシック" charset="-128"/>
              </a:rPr>
              <a:t>browsable</a:t>
            </a:r>
            <a:r>
              <a:rPr lang="en-US" dirty="0" smtClean="0">
                <a:ea typeface="ＭＳ Ｐゴシック" charset="-128"/>
              </a:rPr>
              <a:t> hierarchies</a:t>
            </a:r>
          </a:p>
          <a:p>
            <a:pPr lvl="1" eaLnBrk="1" hangingPunct="1"/>
            <a:r>
              <a:rPr lang="en-US" dirty="0" smtClean="0">
                <a:ea typeface="ＭＳ Ｐゴシック" charset="-128"/>
              </a:rPr>
              <a:t>You may want to put a pair of sneakers in two clusters: (</a:t>
            </a:r>
            <a:r>
              <a:rPr lang="en-US" dirty="0" err="1" smtClean="0">
                <a:ea typeface="ＭＳ Ｐゴシック" charset="-128"/>
              </a:rPr>
              <a:t>i</a:t>
            </a:r>
            <a:r>
              <a:rPr lang="en-US" dirty="0" smtClean="0">
                <a:ea typeface="ＭＳ Ｐゴシック" charset="-128"/>
              </a:rPr>
              <a:t>) sports apparel and (ii) shoes</a:t>
            </a:r>
          </a:p>
        </p:txBody>
      </p:sp>
    </p:spTree>
    <p:extLst>
      <p:ext uri="{BB962C8B-B14F-4D97-AF65-F5344CB8AC3E}">
        <p14:creationId xmlns:p14="http://schemas.microsoft.com/office/powerpoint/2010/main" val="28809404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Learning a grammar</a:t>
            </a:r>
            <a:endParaRPr lang="en-US" dirty="0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2693988" y="2951163"/>
            <a:ext cx="2878137" cy="1303337"/>
            <a:chOff x="1697" y="1859"/>
            <a:chExt cx="1813" cy="821"/>
          </a:xfrm>
        </p:grpSpPr>
        <p:sp>
          <p:nvSpPr>
            <p:cNvPr id="44050" name="Rectangle 8"/>
            <p:cNvSpPr>
              <a:spLocks noChangeArrowheads="1"/>
            </p:cNvSpPr>
            <p:nvPr/>
          </p:nvSpPr>
          <p:spPr bwMode="auto">
            <a:xfrm>
              <a:off x="2296" y="1859"/>
              <a:ext cx="1214" cy="821"/>
            </a:xfrm>
            <a:prstGeom prst="rect">
              <a:avLst/>
            </a:prstGeom>
            <a:solidFill>
              <a:srgbClr val="66FFFF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000" tIns="46800" rIns="90000" bIns="46800" anchor="ctr">
              <a:prstTxWarp prst="textNoShape">
                <a:avLst/>
              </a:prstTxWarp>
              <a:spAutoFit/>
            </a:bodyPr>
            <a:lstStyle/>
            <a:p>
              <a:endParaRPr lang="en-US" sz="2000" b="1">
                <a:solidFill>
                  <a:srgbClr val="000000"/>
                </a:solidFill>
                <a:latin typeface="Times New Roman" charset="0"/>
              </a:endParaRPr>
            </a:p>
          </p:txBody>
        </p:sp>
        <p:sp>
          <p:nvSpPr>
            <p:cNvPr id="44051" name="Text Box 9"/>
            <p:cNvSpPr txBox="1">
              <a:spLocks noChangeArrowheads="1"/>
            </p:cNvSpPr>
            <p:nvPr/>
          </p:nvSpPr>
          <p:spPr bwMode="auto">
            <a:xfrm>
              <a:off x="2469" y="1973"/>
              <a:ext cx="995" cy="60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r>
                <a:rPr lang="en-US" sz="2800" dirty="0" smtClean="0">
                  <a:solidFill>
                    <a:srgbClr val="000000"/>
                  </a:solidFill>
                  <a:latin typeface="Times New Roman" charset="0"/>
                </a:rPr>
                <a:t>Learning/</a:t>
              </a:r>
            </a:p>
            <a:p>
              <a:r>
                <a:rPr lang="en-US" sz="2800" dirty="0">
                  <a:solidFill>
                    <a:srgbClr val="000000"/>
                  </a:solidFill>
                  <a:latin typeface="Times New Roman" charset="0"/>
                </a:rPr>
                <a:t>Training</a:t>
              </a:r>
            </a:p>
          </p:txBody>
        </p:sp>
        <p:sp>
          <p:nvSpPr>
            <p:cNvPr id="44052" name="AutoShape 10"/>
            <p:cNvSpPr>
              <a:spLocks noChangeArrowheads="1"/>
            </p:cNvSpPr>
            <p:nvPr/>
          </p:nvSpPr>
          <p:spPr bwMode="auto">
            <a:xfrm>
              <a:off x="1697" y="2204"/>
              <a:ext cx="607" cy="138"/>
            </a:xfrm>
            <a:prstGeom prst="rightArrow">
              <a:avLst>
                <a:gd name="adj1" fmla="val 50000"/>
                <a:gd name="adj2" fmla="val 109964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000" tIns="46800" rIns="90000" bIns="46800" anchor="ctr">
              <a:prstTxWarp prst="textNoShape">
                <a:avLst/>
              </a:prstTxWarp>
              <a:spAutoFit/>
            </a:bodyPr>
            <a:lstStyle/>
            <a:p>
              <a:endParaRPr lang="en-US" sz="2000" b="1">
                <a:solidFill>
                  <a:srgbClr val="000000"/>
                </a:solidFill>
                <a:latin typeface="Times New Roman" charset="0"/>
              </a:endParaRPr>
            </a:p>
          </p:txBody>
        </p:sp>
      </p:grp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5589588" y="2343150"/>
            <a:ext cx="2640012" cy="2625725"/>
            <a:chOff x="3521" y="1476"/>
            <a:chExt cx="1663" cy="1654"/>
          </a:xfrm>
        </p:grpSpPr>
        <p:grpSp>
          <p:nvGrpSpPr>
            <p:cNvPr id="4" name="Group 12"/>
            <p:cNvGrpSpPr>
              <a:grpSpLocks/>
            </p:cNvGrpSpPr>
            <p:nvPr/>
          </p:nvGrpSpPr>
          <p:grpSpPr bwMode="auto">
            <a:xfrm>
              <a:off x="4109" y="1476"/>
              <a:ext cx="1075" cy="1654"/>
              <a:chOff x="922" y="2666"/>
              <a:chExt cx="1075" cy="1654"/>
            </a:xfrm>
          </p:grpSpPr>
          <p:grpSp>
            <p:nvGrpSpPr>
              <p:cNvPr id="5" name="Group 13"/>
              <p:cNvGrpSpPr>
                <a:grpSpLocks/>
              </p:cNvGrpSpPr>
              <p:nvPr/>
            </p:nvGrpSpPr>
            <p:grpSpPr bwMode="auto">
              <a:xfrm>
                <a:off x="922" y="2666"/>
                <a:ext cx="1075" cy="1405"/>
                <a:chOff x="929" y="2743"/>
                <a:chExt cx="1075" cy="1405"/>
              </a:xfrm>
            </p:grpSpPr>
            <p:grpSp>
              <p:nvGrpSpPr>
                <p:cNvPr id="6" name="Group 14"/>
                <p:cNvGrpSpPr>
                  <a:grpSpLocks/>
                </p:cNvGrpSpPr>
                <p:nvPr/>
              </p:nvGrpSpPr>
              <p:grpSpPr bwMode="auto">
                <a:xfrm>
                  <a:off x="935" y="2743"/>
                  <a:ext cx="1029" cy="1405"/>
                  <a:chOff x="712" y="2636"/>
                  <a:chExt cx="1029" cy="1405"/>
                </a:xfrm>
              </p:grpSpPr>
              <p:sp>
                <p:nvSpPr>
                  <p:cNvPr id="44048" name="Text Box 1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712" y="2636"/>
                    <a:ext cx="805" cy="1398"/>
                  </a:xfrm>
                  <a:prstGeom prst="rect">
                    <a:avLst/>
                  </a:prstGeom>
                  <a:noFill/>
                  <a:ln w="12700">
                    <a:noFill/>
                    <a:miter lim="800000"/>
                    <a:headEnd/>
                    <a:tailEnd/>
                  </a:ln>
                </p:spPr>
                <p:txBody>
                  <a:bodyPr wrap="none" lIns="90000" tIns="46800" rIns="90000" bIns="46800">
                    <a:prstTxWarp prst="textNoShape">
                      <a:avLst/>
                    </a:prstTxWarp>
                    <a:spAutoFit/>
                  </a:bodyPr>
                  <a:lstStyle/>
                  <a:p>
                    <a:r>
                      <a:rPr lang="en-US" sz="1400">
                        <a:solidFill>
                          <a:srgbClr val="000000"/>
                        </a:solidFill>
                        <a:latin typeface="Times New Roman" charset="0"/>
                      </a:rPr>
                      <a:t>S →</a:t>
                    </a:r>
                    <a:r>
                      <a:rPr lang="en-US" sz="1000">
                        <a:solidFill>
                          <a:srgbClr val="000000"/>
                        </a:solidFill>
                        <a:latin typeface="Times New Roman" charset="0"/>
                      </a:rPr>
                      <a:t> </a:t>
                    </a:r>
                    <a:r>
                      <a:rPr lang="en-US" sz="1400">
                        <a:solidFill>
                          <a:srgbClr val="000000"/>
                        </a:solidFill>
                        <a:latin typeface="Times New Roman" charset="0"/>
                      </a:rPr>
                      <a:t>NP VP</a:t>
                    </a:r>
                  </a:p>
                  <a:p>
                    <a:r>
                      <a:rPr lang="en-US" sz="1400">
                        <a:solidFill>
                          <a:srgbClr val="000000"/>
                        </a:solidFill>
                        <a:latin typeface="Times New Roman" charset="0"/>
                      </a:rPr>
                      <a:t>S → VP</a:t>
                    </a:r>
                  </a:p>
                  <a:p>
                    <a:r>
                      <a:rPr lang="en-US" sz="1400">
                        <a:solidFill>
                          <a:srgbClr val="000000"/>
                        </a:solidFill>
                        <a:latin typeface="Times New Roman" charset="0"/>
                      </a:rPr>
                      <a:t>NP → Det A N</a:t>
                    </a:r>
                  </a:p>
                  <a:p>
                    <a:r>
                      <a:rPr lang="en-US" sz="1400">
                        <a:solidFill>
                          <a:srgbClr val="000000"/>
                        </a:solidFill>
                        <a:latin typeface="Times New Roman" charset="0"/>
                      </a:rPr>
                      <a:t>NP → NP PP</a:t>
                    </a:r>
                  </a:p>
                  <a:p>
                    <a:r>
                      <a:rPr lang="en-US" sz="1400">
                        <a:solidFill>
                          <a:srgbClr val="000000"/>
                        </a:solidFill>
                        <a:latin typeface="Times New Roman" charset="0"/>
                      </a:rPr>
                      <a:t>NP → PropN</a:t>
                    </a:r>
                  </a:p>
                  <a:p>
                    <a:r>
                      <a:rPr lang="pt-BR" sz="1400">
                        <a:solidFill>
                          <a:srgbClr val="000000"/>
                        </a:solidFill>
                        <a:latin typeface="Times New Roman" charset="0"/>
                      </a:rPr>
                      <a:t>A → ε</a:t>
                    </a:r>
                  </a:p>
                  <a:p>
                    <a:r>
                      <a:rPr lang="pt-BR" sz="1400">
                        <a:solidFill>
                          <a:srgbClr val="000000"/>
                        </a:solidFill>
                        <a:latin typeface="Times New Roman" charset="0"/>
                      </a:rPr>
                      <a:t>A → Adj A</a:t>
                    </a:r>
                    <a:endParaRPr lang="en-US" sz="1400">
                      <a:solidFill>
                        <a:srgbClr val="000000"/>
                      </a:solidFill>
                      <a:latin typeface="Times New Roman" charset="0"/>
                    </a:endParaRPr>
                  </a:p>
                  <a:p>
                    <a:r>
                      <a:rPr lang="en-US" sz="1400">
                        <a:solidFill>
                          <a:srgbClr val="000000"/>
                        </a:solidFill>
                        <a:latin typeface="Times New Roman" charset="0"/>
                      </a:rPr>
                      <a:t>PP → Prep NP</a:t>
                    </a:r>
                  </a:p>
                  <a:p>
                    <a:r>
                      <a:rPr lang="en-US" sz="1400">
                        <a:solidFill>
                          <a:srgbClr val="000000"/>
                        </a:solidFill>
                        <a:latin typeface="Times New Roman" charset="0"/>
                      </a:rPr>
                      <a:t>VP → V NP</a:t>
                    </a:r>
                  </a:p>
                  <a:p>
                    <a:r>
                      <a:rPr lang="en-US" sz="1400">
                        <a:solidFill>
                          <a:srgbClr val="000000"/>
                        </a:solidFill>
                        <a:latin typeface="Times New Roman" charset="0"/>
                      </a:rPr>
                      <a:t>VP → VP PP</a:t>
                    </a:r>
                  </a:p>
                </p:txBody>
              </p:sp>
              <p:sp>
                <p:nvSpPr>
                  <p:cNvPr id="44049" name="Text Box 1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87" y="2643"/>
                    <a:ext cx="254" cy="1398"/>
                  </a:xfrm>
                  <a:prstGeom prst="rect">
                    <a:avLst/>
                  </a:prstGeom>
                  <a:noFill/>
                  <a:ln w="12700">
                    <a:noFill/>
                    <a:miter lim="800000"/>
                    <a:headEnd/>
                    <a:tailEnd/>
                  </a:ln>
                </p:spPr>
                <p:txBody>
                  <a:bodyPr wrap="none" lIns="90000" tIns="46800" rIns="90000" bIns="46800">
                    <a:prstTxWarp prst="textNoShape">
                      <a:avLst/>
                    </a:prstTxWarp>
                    <a:spAutoFit/>
                  </a:bodyPr>
                  <a:lstStyle/>
                  <a:p>
                    <a:r>
                      <a:rPr lang="en-US" sz="1400">
                        <a:solidFill>
                          <a:srgbClr val="000000"/>
                        </a:solidFill>
                        <a:latin typeface="Times New Roman" charset="0"/>
                      </a:rPr>
                      <a:t>0.9</a:t>
                    </a:r>
                  </a:p>
                  <a:p>
                    <a:r>
                      <a:rPr lang="en-US" sz="1400">
                        <a:solidFill>
                          <a:srgbClr val="000000"/>
                        </a:solidFill>
                        <a:latin typeface="Times New Roman" charset="0"/>
                      </a:rPr>
                      <a:t>0.1</a:t>
                    </a:r>
                  </a:p>
                  <a:p>
                    <a:r>
                      <a:rPr lang="en-US" sz="1400">
                        <a:solidFill>
                          <a:srgbClr val="000000"/>
                        </a:solidFill>
                        <a:latin typeface="Times New Roman" charset="0"/>
                      </a:rPr>
                      <a:t>0.5</a:t>
                    </a:r>
                  </a:p>
                  <a:p>
                    <a:r>
                      <a:rPr lang="en-US" sz="1400">
                        <a:solidFill>
                          <a:srgbClr val="000000"/>
                        </a:solidFill>
                        <a:latin typeface="Times New Roman" charset="0"/>
                      </a:rPr>
                      <a:t>0.3</a:t>
                    </a:r>
                  </a:p>
                  <a:p>
                    <a:r>
                      <a:rPr lang="en-US" sz="1400">
                        <a:solidFill>
                          <a:srgbClr val="000000"/>
                        </a:solidFill>
                        <a:latin typeface="Times New Roman" charset="0"/>
                      </a:rPr>
                      <a:t>0.2</a:t>
                    </a:r>
                  </a:p>
                  <a:p>
                    <a:r>
                      <a:rPr lang="en-US" sz="1400">
                        <a:solidFill>
                          <a:srgbClr val="000000"/>
                        </a:solidFill>
                        <a:latin typeface="Times New Roman" charset="0"/>
                      </a:rPr>
                      <a:t>0.6</a:t>
                    </a:r>
                  </a:p>
                  <a:p>
                    <a:r>
                      <a:rPr lang="en-US" sz="1400">
                        <a:solidFill>
                          <a:srgbClr val="000000"/>
                        </a:solidFill>
                        <a:latin typeface="Times New Roman" charset="0"/>
                      </a:rPr>
                      <a:t>0.4</a:t>
                    </a:r>
                  </a:p>
                  <a:p>
                    <a:r>
                      <a:rPr lang="en-US" sz="1400">
                        <a:solidFill>
                          <a:srgbClr val="000000"/>
                        </a:solidFill>
                        <a:latin typeface="Times New Roman" charset="0"/>
                      </a:rPr>
                      <a:t>1.0</a:t>
                    </a:r>
                  </a:p>
                  <a:p>
                    <a:r>
                      <a:rPr lang="en-US" sz="1400">
                        <a:solidFill>
                          <a:srgbClr val="000000"/>
                        </a:solidFill>
                        <a:latin typeface="Times New Roman" charset="0"/>
                      </a:rPr>
                      <a:t>0.7</a:t>
                    </a:r>
                  </a:p>
                  <a:p>
                    <a:r>
                      <a:rPr lang="en-US" sz="1400">
                        <a:solidFill>
                          <a:srgbClr val="000000"/>
                        </a:solidFill>
                        <a:latin typeface="Times New Roman" charset="0"/>
                      </a:rPr>
                      <a:t>0.3</a:t>
                    </a:r>
                    <a:endParaRPr lang="en-US" sz="1200">
                      <a:solidFill>
                        <a:srgbClr val="000000"/>
                      </a:solidFill>
                      <a:latin typeface="Times New Roman" charset="0"/>
                    </a:endParaRPr>
                  </a:p>
                </p:txBody>
              </p:sp>
            </p:grpSp>
            <p:sp>
              <p:nvSpPr>
                <p:cNvPr id="44047" name="Rectangle 17"/>
                <p:cNvSpPr>
                  <a:spLocks noChangeArrowheads="1"/>
                </p:cNvSpPr>
                <p:nvPr/>
              </p:nvSpPr>
              <p:spPr bwMode="auto">
                <a:xfrm>
                  <a:off x="929" y="2757"/>
                  <a:ext cx="1075" cy="139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90000" tIns="46800" rIns="90000" bIns="46800" anchor="ctr">
                  <a:prstTxWarp prst="textNoShape">
                    <a:avLst/>
                  </a:prstTxWarp>
                  <a:spAutoFit/>
                </a:bodyPr>
                <a:lstStyle/>
                <a:p>
                  <a:endParaRPr lang="en-US" sz="2000" b="1">
                    <a:solidFill>
                      <a:srgbClr val="000000"/>
                    </a:solidFill>
                    <a:latin typeface="Times New Roman" charset="0"/>
                  </a:endParaRPr>
                </a:p>
              </p:txBody>
            </p:sp>
          </p:grpSp>
          <p:sp>
            <p:nvSpPr>
              <p:cNvPr id="44045" name="Text Box 18"/>
              <p:cNvSpPr txBox="1">
                <a:spLocks noChangeArrowheads="1"/>
              </p:cNvSpPr>
              <p:nvPr/>
            </p:nvSpPr>
            <p:spPr bwMode="auto">
              <a:xfrm>
                <a:off x="1171" y="4070"/>
                <a:ext cx="602" cy="250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2000">
                    <a:solidFill>
                      <a:srgbClr val="000000"/>
                    </a:solidFill>
                    <a:latin typeface="Times New Roman" charset="0"/>
                  </a:rPr>
                  <a:t>English</a:t>
                </a:r>
              </a:p>
            </p:txBody>
          </p:sp>
        </p:grpSp>
        <p:sp>
          <p:nvSpPr>
            <p:cNvPr id="44043" name="AutoShape 19"/>
            <p:cNvSpPr>
              <a:spLocks noChangeArrowheads="1"/>
            </p:cNvSpPr>
            <p:nvPr/>
          </p:nvSpPr>
          <p:spPr bwMode="auto">
            <a:xfrm>
              <a:off x="3521" y="2193"/>
              <a:ext cx="607" cy="138"/>
            </a:xfrm>
            <a:prstGeom prst="rightArrow">
              <a:avLst>
                <a:gd name="adj1" fmla="val 50000"/>
                <a:gd name="adj2" fmla="val 109964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000" tIns="46800" rIns="90000" bIns="46800" anchor="ctr">
              <a:prstTxWarp prst="textNoShape">
                <a:avLst/>
              </a:prstTxWarp>
              <a:spAutoFit/>
            </a:bodyPr>
            <a:lstStyle/>
            <a:p>
              <a:endParaRPr lang="en-US" sz="2000" b="1">
                <a:solidFill>
                  <a:srgbClr val="000000"/>
                </a:solidFill>
                <a:latin typeface="Times New Roman" charset="0"/>
              </a:endParaRPr>
            </a:p>
          </p:txBody>
        </p:sp>
      </p:grpSp>
      <p:grpSp>
        <p:nvGrpSpPr>
          <p:cNvPr id="24" name="Group 25"/>
          <p:cNvGrpSpPr>
            <a:grpSpLocks/>
          </p:cNvGrpSpPr>
          <p:nvPr/>
        </p:nvGrpSpPr>
        <p:grpSpPr bwMode="auto">
          <a:xfrm>
            <a:off x="990600" y="2278063"/>
            <a:ext cx="1066800" cy="617537"/>
            <a:chOff x="2448" y="1387"/>
            <a:chExt cx="672" cy="389"/>
          </a:xfrm>
        </p:grpSpPr>
        <p:grpSp>
          <p:nvGrpSpPr>
            <p:cNvPr id="51" name="Group 26"/>
            <p:cNvGrpSpPr>
              <a:grpSpLocks/>
            </p:cNvGrpSpPr>
            <p:nvPr/>
          </p:nvGrpSpPr>
          <p:grpSpPr bwMode="auto">
            <a:xfrm>
              <a:off x="2544" y="1387"/>
              <a:ext cx="528" cy="336"/>
              <a:chOff x="3456" y="2400"/>
              <a:chExt cx="672" cy="432"/>
            </a:xfrm>
          </p:grpSpPr>
          <p:sp>
            <p:nvSpPr>
              <p:cNvPr id="58" name="Line 27"/>
              <p:cNvSpPr>
                <a:spLocks noChangeShapeType="1"/>
              </p:cNvSpPr>
              <p:nvPr/>
            </p:nvSpPr>
            <p:spPr bwMode="auto">
              <a:xfrm flipV="1">
                <a:off x="3456" y="2400"/>
                <a:ext cx="336" cy="43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" name="Line 28"/>
              <p:cNvSpPr>
                <a:spLocks noChangeShapeType="1"/>
              </p:cNvSpPr>
              <p:nvPr/>
            </p:nvSpPr>
            <p:spPr bwMode="auto">
              <a:xfrm>
                <a:off x="3792" y="2400"/>
                <a:ext cx="336" cy="43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" name="Line 29"/>
              <p:cNvSpPr>
                <a:spLocks noChangeShapeType="1"/>
              </p:cNvSpPr>
              <p:nvPr/>
            </p:nvSpPr>
            <p:spPr bwMode="auto">
              <a:xfrm flipH="1">
                <a:off x="3792" y="2592"/>
                <a:ext cx="144" cy="24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" name="Line 30"/>
              <p:cNvSpPr>
                <a:spLocks noChangeShapeType="1"/>
              </p:cNvSpPr>
              <p:nvPr/>
            </p:nvSpPr>
            <p:spPr bwMode="auto">
              <a:xfrm flipH="1">
                <a:off x="3936" y="2688"/>
                <a:ext cx="96" cy="14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" name="Line 31"/>
              <p:cNvSpPr>
                <a:spLocks noChangeShapeType="1"/>
              </p:cNvSpPr>
              <p:nvPr/>
            </p:nvSpPr>
            <p:spPr bwMode="auto">
              <a:xfrm>
                <a:off x="3552" y="2736"/>
                <a:ext cx="48" cy="9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52" name="Group 32"/>
            <p:cNvGrpSpPr>
              <a:grpSpLocks/>
            </p:cNvGrpSpPr>
            <p:nvPr/>
          </p:nvGrpSpPr>
          <p:grpSpPr bwMode="auto">
            <a:xfrm>
              <a:off x="2448" y="1728"/>
              <a:ext cx="672" cy="48"/>
              <a:chOff x="2448" y="1728"/>
              <a:chExt cx="672" cy="48"/>
            </a:xfrm>
          </p:grpSpPr>
          <p:sp>
            <p:nvSpPr>
              <p:cNvPr id="53" name="Rectangle 33"/>
              <p:cNvSpPr>
                <a:spLocks noChangeArrowheads="1"/>
              </p:cNvSpPr>
              <p:nvPr/>
            </p:nvSpPr>
            <p:spPr bwMode="auto">
              <a:xfrm>
                <a:off x="2880" y="1728"/>
                <a:ext cx="9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" name="Rectangle 34"/>
              <p:cNvSpPr>
                <a:spLocks noChangeArrowheads="1"/>
              </p:cNvSpPr>
              <p:nvPr/>
            </p:nvSpPr>
            <p:spPr bwMode="auto">
              <a:xfrm>
                <a:off x="2736" y="1728"/>
                <a:ext cx="9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5" name="Rectangle 35"/>
              <p:cNvSpPr>
                <a:spLocks noChangeArrowheads="1"/>
              </p:cNvSpPr>
              <p:nvPr/>
            </p:nvSpPr>
            <p:spPr bwMode="auto">
              <a:xfrm>
                <a:off x="2592" y="1728"/>
                <a:ext cx="9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6" name="Rectangle 36"/>
              <p:cNvSpPr>
                <a:spLocks noChangeArrowheads="1"/>
              </p:cNvSpPr>
              <p:nvPr/>
            </p:nvSpPr>
            <p:spPr bwMode="auto">
              <a:xfrm>
                <a:off x="2448" y="1728"/>
                <a:ext cx="9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7" name="Rectangle 37"/>
              <p:cNvSpPr>
                <a:spLocks noChangeArrowheads="1"/>
              </p:cNvSpPr>
              <p:nvPr/>
            </p:nvSpPr>
            <p:spPr bwMode="auto">
              <a:xfrm>
                <a:off x="3024" y="1728"/>
                <a:ext cx="9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25" name="Group 38"/>
          <p:cNvGrpSpPr>
            <a:grpSpLocks/>
          </p:cNvGrpSpPr>
          <p:nvPr/>
        </p:nvGrpSpPr>
        <p:grpSpPr bwMode="auto">
          <a:xfrm>
            <a:off x="990600" y="3040063"/>
            <a:ext cx="1066800" cy="608012"/>
            <a:chOff x="2448" y="1867"/>
            <a:chExt cx="672" cy="383"/>
          </a:xfrm>
        </p:grpSpPr>
        <p:grpSp>
          <p:nvGrpSpPr>
            <p:cNvPr id="39" name="Group 39"/>
            <p:cNvGrpSpPr>
              <a:grpSpLocks/>
            </p:cNvGrpSpPr>
            <p:nvPr/>
          </p:nvGrpSpPr>
          <p:grpSpPr bwMode="auto">
            <a:xfrm flipH="1">
              <a:off x="2508" y="1867"/>
              <a:ext cx="528" cy="336"/>
              <a:chOff x="3456" y="2400"/>
              <a:chExt cx="672" cy="432"/>
            </a:xfrm>
          </p:grpSpPr>
          <p:sp>
            <p:nvSpPr>
              <p:cNvPr id="46" name="Line 40"/>
              <p:cNvSpPr>
                <a:spLocks noChangeShapeType="1"/>
              </p:cNvSpPr>
              <p:nvPr/>
            </p:nvSpPr>
            <p:spPr bwMode="auto">
              <a:xfrm flipV="1">
                <a:off x="3456" y="2400"/>
                <a:ext cx="336" cy="43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" name="Line 41"/>
              <p:cNvSpPr>
                <a:spLocks noChangeShapeType="1"/>
              </p:cNvSpPr>
              <p:nvPr/>
            </p:nvSpPr>
            <p:spPr bwMode="auto">
              <a:xfrm>
                <a:off x="3792" y="2400"/>
                <a:ext cx="336" cy="43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" name="Line 42"/>
              <p:cNvSpPr>
                <a:spLocks noChangeShapeType="1"/>
              </p:cNvSpPr>
              <p:nvPr/>
            </p:nvSpPr>
            <p:spPr bwMode="auto">
              <a:xfrm flipH="1">
                <a:off x="3792" y="2592"/>
                <a:ext cx="144" cy="24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" name="Line 43"/>
              <p:cNvSpPr>
                <a:spLocks noChangeShapeType="1"/>
              </p:cNvSpPr>
              <p:nvPr/>
            </p:nvSpPr>
            <p:spPr bwMode="auto">
              <a:xfrm flipH="1">
                <a:off x="3936" y="2688"/>
                <a:ext cx="96" cy="14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" name="Line 44"/>
              <p:cNvSpPr>
                <a:spLocks noChangeShapeType="1"/>
              </p:cNvSpPr>
              <p:nvPr/>
            </p:nvSpPr>
            <p:spPr bwMode="auto">
              <a:xfrm>
                <a:off x="3552" y="2736"/>
                <a:ext cx="48" cy="9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40" name="Group 45"/>
            <p:cNvGrpSpPr>
              <a:grpSpLocks/>
            </p:cNvGrpSpPr>
            <p:nvPr/>
          </p:nvGrpSpPr>
          <p:grpSpPr bwMode="auto">
            <a:xfrm>
              <a:off x="2448" y="2202"/>
              <a:ext cx="672" cy="48"/>
              <a:chOff x="2448" y="2202"/>
              <a:chExt cx="672" cy="48"/>
            </a:xfrm>
          </p:grpSpPr>
          <p:sp>
            <p:nvSpPr>
              <p:cNvPr id="41" name="Rectangle 46"/>
              <p:cNvSpPr>
                <a:spLocks noChangeArrowheads="1"/>
              </p:cNvSpPr>
              <p:nvPr/>
            </p:nvSpPr>
            <p:spPr bwMode="auto">
              <a:xfrm>
                <a:off x="2880" y="2202"/>
                <a:ext cx="9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" name="Rectangle 47"/>
              <p:cNvSpPr>
                <a:spLocks noChangeArrowheads="1"/>
              </p:cNvSpPr>
              <p:nvPr/>
            </p:nvSpPr>
            <p:spPr bwMode="auto">
              <a:xfrm>
                <a:off x="2736" y="2202"/>
                <a:ext cx="9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" name="Rectangle 48"/>
              <p:cNvSpPr>
                <a:spLocks noChangeArrowheads="1"/>
              </p:cNvSpPr>
              <p:nvPr/>
            </p:nvSpPr>
            <p:spPr bwMode="auto">
              <a:xfrm>
                <a:off x="2592" y="2202"/>
                <a:ext cx="9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" name="Rectangle 49"/>
              <p:cNvSpPr>
                <a:spLocks noChangeArrowheads="1"/>
              </p:cNvSpPr>
              <p:nvPr/>
            </p:nvSpPr>
            <p:spPr bwMode="auto">
              <a:xfrm>
                <a:off x="2448" y="2202"/>
                <a:ext cx="9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" name="Rectangle 50"/>
              <p:cNvSpPr>
                <a:spLocks noChangeArrowheads="1"/>
              </p:cNvSpPr>
              <p:nvPr/>
            </p:nvSpPr>
            <p:spPr bwMode="auto">
              <a:xfrm>
                <a:off x="3024" y="2202"/>
                <a:ext cx="9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26" name="Group 51"/>
          <p:cNvGrpSpPr>
            <a:grpSpLocks/>
          </p:cNvGrpSpPr>
          <p:nvPr/>
        </p:nvGrpSpPr>
        <p:grpSpPr bwMode="auto">
          <a:xfrm>
            <a:off x="990600" y="3725863"/>
            <a:ext cx="1066800" cy="617537"/>
            <a:chOff x="2448" y="2299"/>
            <a:chExt cx="672" cy="389"/>
          </a:xfrm>
        </p:grpSpPr>
        <p:grpSp>
          <p:nvGrpSpPr>
            <p:cNvPr id="27" name="Group 52"/>
            <p:cNvGrpSpPr>
              <a:grpSpLocks/>
            </p:cNvGrpSpPr>
            <p:nvPr/>
          </p:nvGrpSpPr>
          <p:grpSpPr bwMode="auto">
            <a:xfrm>
              <a:off x="2544" y="2299"/>
              <a:ext cx="528" cy="336"/>
              <a:chOff x="2544" y="2299"/>
              <a:chExt cx="528" cy="336"/>
            </a:xfrm>
          </p:grpSpPr>
          <p:sp>
            <p:nvSpPr>
              <p:cNvPr id="34" name="Line 53"/>
              <p:cNvSpPr>
                <a:spLocks noChangeShapeType="1"/>
              </p:cNvSpPr>
              <p:nvPr/>
            </p:nvSpPr>
            <p:spPr bwMode="auto">
              <a:xfrm flipV="1">
                <a:off x="2544" y="2299"/>
                <a:ext cx="264" cy="33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" name="Line 54"/>
              <p:cNvSpPr>
                <a:spLocks noChangeShapeType="1"/>
              </p:cNvSpPr>
              <p:nvPr/>
            </p:nvSpPr>
            <p:spPr bwMode="auto">
              <a:xfrm>
                <a:off x="2808" y="2299"/>
                <a:ext cx="264" cy="33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" name="Line 55"/>
              <p:cNvSpPr>
                <a:spLocks noChangeShapeType="1"/>
              </p:cNvSpPr>
              <p:nvPr/>
            </p:nvSpPr>
            <p:spPr bwMode="auto">
              <a:xfrm flipH="1">
                <a:off x="2808" y="2448"/>
                <a:ext cx="113" cy="187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" name="Line 56"/>
              <p:cNvSpPr>
                <a:spLocks noChangeShapeType="1"/>
              </p:cNvSpPr>
              <p:nvPr/>
            </p:nvSpPr>
            <p:spPr bwMode="auto">
              <a:xfrm flipH="1">
                <a:off x="2921" y="2523"/>
                <a:ext cx="76" cy="11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" name="Line 57"/>
              <p:cNvSpPr>
                <a:spLocks noChangeShapeType="1"/>
              </p:cNvSpPr>
              <p:nvPr/>
            </p:nvSpPr>
            <p:spPr bwMode="auto">
              <a:xfrm flipH="1">
                <a:off x="2688" y="2371"/>
                <a:ext cx="174" cy="26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28" name="Group 58"/>
            <p:cNvGrpSpPr>
              <a:grpSpLocks/>
            </p:cNvGrpSpPr>
            <p:nvPr/>
          </p:nvGrpSpPr>
          <p:grpSpPr bwMode="auto">
            <a:xfrm>
              <a:off x="2448" y="2640"/>
              <a:ext cx="672" cy="48"/>
              <a:chOff x="2448" y="2640"/>
              <a:chExt cx="672" cy="48"/>
            </a:xfrm>
          </p:grpSpPr>
          <p:sp>
            <p:nvSpPr>
              <p:cNvPr id="29" name="Rectangle 59"/>
              <p:cNvSpPr>
                <a:spLocks noChangeArrowheads="1"/>
              </p:cNvSpPr>
              <p:nvPr/>
            </p:nvSpPr>
            <p:spPr bwMode="auto">
              <a:xfrm>
                <a:off x="2880" y="2640"/>
                <a:ext cx="9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" name="Rectangle 60"/>
              <p:cNvSpPr>
                <a:spLocks noChangeArrowheads="1"/>
              </p:cNvSpPr>
              <p:nvPr/>
            </p:nvSpPr>
            <p:spPr bwMode="auto">
              <a:xfrm>
                <a:off x="2736" y="2640"/>
                <a:ext cx="9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" name="Rectangle 61"/>
              <p:cNvSpPr>
                <a:spLocks noChangeArrowheads="1"/>
              </p:cNvSpPr>
              <p:nvPr/>
            </p:nvSpPr>
            <p:spPr bwMode="auto">
              <a:xfrm>
                <a:off x="2592" y="2640"/>
                <a:ext cx="9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" name="Rectangle 62"/>
              <p:cNvSpPr>
                <a:spLocks noChangeArrowheads="1"/>
              </p:cNvSpPr>
              <p:nvPr/>
            </p:nvSpPr>
            <p:spPr bwMode="auto">
              <a:xfrm>
                <a:off x="2448" y="2640"/>
                <a:ext cx="9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" name="Rectangle 63"/>
              <p:cNvSpPr>
                <a:spLocks noChangeArrowheads="1"/>
              </p:cNvSpPr>
              <p:nvPr/>
            </p:nvSpPr>
            <p:spPr bwMode="auto">
              <a:xfrm>
                <a:off x="3024" y="2640"/>
                <a:ext cx="9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63" name="TextBox 62"/>
          <p:cNvSpPr txBox="1"/>
          <p:nvPr/>
        </p:nvSpPr>
        <p:spPr>
          <a:xfrm rot="5400000">
            <a:off x="1191828" y="4805886"/>
            <a:ext cx="8708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…</a:t>
            </a:r>
            <a:endParaRPr lang="en-US" sz="4000" dirty="0"/>
          </a:p>
        </p:txBody>
      </p:sp>
      <p:graphicFrame>
        <p:nvGraphicFramePr>
          <p:cNvPr id="732162" name="Object 2"/>
          <p:cNvGraphicFramePr>
            <a:graphicFrameLocks noChangeAspect="1"/>
          </p:cNvGraphicFramePr>
          <p:nvPr/>
        </p:nvGraphicFramePr>
        <p:xfrm>
          <a:off x="2693988" y="4572000"/>
          <a:ext cx="365760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2177" name="Equation" r:id="rId4" imgW="1828800" imgH="381000" progId="Equation.3">
                  <p:embed/>
                </p:oleObj>
              </mc:Choice>
              <mc:Fallback>
                <p:oleObj name="Equation" r:id="rId4" imgW="1828800" imgH="3810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93988" y="4572000"/>
                        <a:ext cx="3657600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TextBox 64"/>
          <p:cNvSpPr txBox="1"/>
          <p:nvPr/>
        </p:nvSpPr>
        <p:spPr>
          <a:xfrm>
            <a:off x="609600" y="1595735"/>
            <a:ext cx="22367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Parsed sentences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6602412" y="1595735"/>
            <a:ext cx="22367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Grammar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Parsing other data sources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721653" y="3409063"/>
            <a:ext cx="1953089" cy="1479405"/>
          </a:xfrm>
          <a:prstGeom prst="rect">
            <a:avLst/>
          </a:prstGeom>
        </p:spPr>
      </p:pic>
      <p:sp>
        <p:nvSpPr>
          <p:cNvPr id="5" name="Text Box 15"/>
          <p:cNvSpPr txBox="1">
            <a:spLocks noChangeArrowheads="1"/>
          </p:cNvSpPr>
          <p:nvPr/>
        </p:nvSpPr>
        <p:spPr bwMode="auto">
          <a:xfrm>
            <a:off x="2908871" y="2875663"/>
            <a:ext cx="1905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>
                <a:latin typeface="Verdana" pitchFamily="34" charset="0"/>
              </a:rPr>
              <a:t>web</a:t>
            </a:r>
            <a:endParaRPr lang="en-US" dirty="0">
              <a:latin typeface="Verdan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21653" y="4888468"/>
            <a:ext cx="20703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1 trillion</a:t>
            </a:r>
            <a:r>
              <a:rPr lang="en-US" dirty="0" smtClean="0"/>
              <a:t> web pages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99077" y="1676400"/>
            <a:ext cx="46451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if we wanted to parse sentences from the web?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Idea 1</a:t>
            </a:r>
            <a:endParaRPr lang="en-US" dirty="0"/>
          </a:p>
        </p:txBody>
      </p:sp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2693988" y="2951163"/>
            <a:ext cx="2878137" cy="1303337"/>
            <a:chOff x="1697" y="1859"/>
            <a:chExt cx="1813" cy="821"/>
          </a:xfrm>
        </p:grpSpPr>
        <p:sp>
          <p:nvSpPr>
            <p:cNvPr id="5" name="Rectangle 8"/>
            <p:cNvSpPr>
              <a:spLocks noChangeArrowheads="1"/>
            </p:cNvSpPr>
            <p:nvPr/>
          </p:nvSpPr>
          <p:spPr bwMode="auto">
            <a:xfrm>
              <a:off x="2296" y="1859"/>
              <a:ext cx="1214" cy="821"/>
            </a:xfrm>
            <a:prstGeom prst="rect">
              <a:avLst/>
            </a:prstGeom>
            <a:solidFill>
              <a:srgbClr val="66FFFF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000" tIns="46800" rIns="90000" bIns="46800" anchor="ctr">
              <a:prstTxWarp prst="textNoShape">
                <a:avLst/>
              </a:prstTxWarp>
              <a:spAutoFit/>
            </a:bodyPr>
            <a:lstStyle/>
            <a:p>
              <a:endParaRPr lang="en-US" sz="2000" b="1">
                <a:solidFill>
                  <a:srgbClr val="000000"/>
                </a:solidFill>
                <a:latin typeface="Times New Roman" charset="0"/>
              </a:endParaRPr>
            </a:p>
          </p:txBody>
        </p:sp>
        <p:sp>
          <p:nvSpPr>
            <p:cNvPr id="6" name="Text Box 9"/>
            <p:cNvSpPr txBox="1">
              <a:spLocks noChangeArrowheads="1"/>
            </p:cNvSpPr>
            <p:nvPr/>
          </p:nvSpPr>
          <p:spPr bwMode="auto">
            <a:xfrm>
              <a:off x="2469" y="1973"/>
              <a:ext cx="995" cy="60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r>
                <a:rPr lang="en-US" sz="2800" dirty="0" smtClean="0">
                  <a:solidFill>
                    <a:srgbClr val="000000"/>
                  </a:solidFill>
                  <a:latin typeface="Times New Roman" charset="0"/>
                </a:rPr>
                <a:t>Learning/</a:t>
              </a:r>
            </a:p>
            <a:p>
              <a:r>
                <a:rPr lang="en-US" sz="2800" dirty="0">
                  <a:solidFill>
                    <a:srgbClr val="000000"/>
                  </a:solidFill>
                  <a:latin typeface="Times New Roman" charset="0"/>
                </a:rPr>
                <a:t>Training</a:t>
              </a:r>
            </a:p>
          </p:txBody>
        </p:sp>
        <p:sp>
          <p:nvSpPr>
            <p:cNvPr id="7" name="AutoShape 10"/>
            <p:cNvSpPr>
              <a:spLocks noChangeArrowheads="1"/>
            </p:cNvSpPr>
            <p:nvPr/>
          </p:nvSpPr>
          <p:spPr bwMode="auto">
            <a:xfrm>
              <a:off x="1697" y="2204"/>
              <a:ext cx="607" cy="138"/>
            </a:xfrm>
            <a:prstGeom prst="rightArrow">
              <a:avLst>
                <a:gd name="adj1" fmla="val 50000"/>
                <a:gd name="adj2" fmla="val 109964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000" tIns="46800" rIns="90000" bIns="46800" anchor="ctr">
              <a:prstTxWarp prst="textNoShape">
                <a:avLst/>
              </a:prstTxWarp>
              <a:spAutoFit/>
            </a:bodyPr>
            <a:lstStyle/>
            <a:p>
              <a:endParaRPr lang="en-US" sz="2000" b="1">
                <a:solidFill>
                  <a:srgbClr val="000000"/>
                </a:solidFill>
                <a:latin typeface="Times New Roman" charset="0"/>
              </a:endParaRPr>
            </a:p>
          </p:txBody>
        </p:sp>
      </p:grpSp>
      <p:grpSp>
        <p:nvGrpSpPr>
          <p:cNvPr id="8" name="Group 11"/>
          <p:cNvGrpSpPr>
            <a:grpSpLocks/>
          </p:cNvGrpSpPr>
          <p:nvPr/>
        </p:nvGrpSpPr>
        <p:grpSpPr bwMode="auto">
          <a:xfrm>
            <a:off x="5589588" y="2343150"/>
            <a:ext cx="2640012" cy="2625725"/>
            <a:chOff x="3521" y="1476"/>
            <a:chExt cx="1663" cy="1654"/>
          </a:xfrm>
        </p:grpSpPr>
        <p:grpSp>
          <p:nvGrpSpPr>
            <p:cNvPr id="9" name="Group 12"/>
            <p:cNvGrpSpPr>
              <a:grpSpLocks/>
            </p:cNvGrpSpPr>
            <p:nvPr/>
          </p:nvGrpSpPr>
          <p:grpSpPr bwMode="auto">
            <a:xfrm>
              <a:off x="4109" y="1476"/>
              <a:ext cx="1075" cy="1654"/>
              <a:chOff x="922" y="2666"/>
              <a:chExt cx="1075" cy="1654"/>
            </a:xfrm>
          </p:grpSpPr>
          <p:grpSp>
            <p:nvGrpSpPr>
              <p:cNvPr id="11" name="Group 13"/>
              <p:cNvGrpSpPr>
                <a:grpSpLocks/>
              </p:cNvGrpSpPr>
              <p:nvPr/>
            </p:nvGrpSpPr>
            <p:grpSpPr bwMode="auto">
              <a:xfrm>
                <a:off x="922" y="2666"/>
                <a:ext cx="1075" cy="1405"/>
                <a:chOff x="929" y="2743"/>
                <a:chExt cx="1075" cy="1405"/>
              </a:xfrm>
            </p:grpSpPr>
            <p:grpSp>
              <p:nvGrpSpPr>
                <p:cNvPr id="13" name="Group 14"/>
                <p:cNvGrpSpPr>
                  <a:grpSpLocks/>
                </p:cNvGrpSpPr>
                <p:nvPr/>
              </p:nvGrpSpPr>
              <p:grpSpPr bwMode="auto">
                <a:xfrm>
                  <a:off x="935" y="2743"/>
                  <a:ext cx="1029" cy="1405"/>
                  <a:chOff x="712" y="2636"/>
                  <a:chExt cx="1029" cy="1405"/>
                </a:xfrm>
              </p:grpSpPr>
              <p:sp>
                <p:nvSpPr>
                  <p:cNvPr id="15" name="Text Box 1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712" y="2636"/>
                    <a:ext cx="805" cy="1398"/>
                  </a:xfrm>
                  <a:prstGeom prst="rect">
                    <a:avLst/>
                  </a:prstGeom>
                  <a:noFill/>
                  <a:ln w="12700">
                    <a:noFill/>
                    <a:miter lim="800000"/>
                    <a:headEnd/>
                    <a:tailEnd/>
                  </a:ln>
                </p:spPr>
                <p:txBody>
                  <a:bodyPr wrap="none" lIns="90000" tIns="46800" rIns="90000" bIns="46800">
                    <a:prstTxWarp prst="textNoShape">
                      <a:avLst/>
                    </a:prstTxWarp>
                    <a:spAutoFit/>
                  </a:bodyPr>
                  <a:lstStyle/>
                  <a:p>
                    <a:r>
                      <a:rPr lang="en-US" sz="1400">
                        <a:solidFill>
                          <a:srgbClr val="000000"/>
                        </a:solidFill>
                        <a:latin typeface="Times New Roman" charset="0"/>
                      </a:rPr>
                      <a:t>S →</a:t>
                    </a:r>
                    <a:r>
                      <a:rPr lang="en-US" sz="1000">
                        <a:solidFill>
                          <a:srgbClr val="000000"/>
                        </a:solidFill>
                        <a:latin typeface="Times New Roman" charset="0"/>
                      </a:rPr>
                      <a:t> </a:t>
                    </a:r>
                    <a:r>
                      <a:rPr lang="en-US" sz="1400">
                        <a:solidFill>
                          <a:srgbClr val="000000"/>
                        </a:solidFill>
                        <a:latin typeface="Times New Roman" charset="0"/>
                      </a:rPr>
                      <a:t>NP VP</a:t>
                    </a:r>
                  </a:p>
                  <a:p>
                    <a:r>
                      <a:rPr lang="en-US" sz="1400">
                        <a:solidFill>
                          <a:srgbClr val="000000"/>
                        </a:solidFill>
                        <a:latin typeface="Times New Roman" charset="0"/>
                      </a:rPr>
                      <a:t>S → VP</a:t>
                    </a:r>
                  </a:p>
                  <a:p>
                    <a:r>
                      <a:rPr lang="en-US" sz="1400">
                        <a:solidFill>
                          <a:srgbClr val="000000"/>
                        </a:solidFill>
                        <a:latin typeface="Times New Roman" charset="0"/>
                      </a:rPr>
                      <a:t>NP → Det A N</a:t>
                    </a:r>
                  </a:p>
                  <a:p>
                    <a:r>
                      <a:rPr lang="en-US" sz="1400">
                        <a:solidFill>
                          <a:srgbClr val="000000"/>
                        </a:solidFill>
                        <a:latin typeface="Times New Roman" charset="0"/>
                      </a:rPr>
                      <a:t>NP → NP PP</a:t>
                    </a:r>
                  </a:p>
                  <a:p>
                    <a:r>
                      <a:rPr lang="en-US" sz="1400">
                        <a:solidFill>
                          <a:srgbClr val="000000"/>
                        </a:solidFill>
                        <a:latin typeface="Times New Roman" charset="0"/>
                      </a:rPr>
                      <a:t>NP → PropN</a:t>
                    </a:r>
                  </a:p>
                  <a:p>
                    <a:r>
                      <a:rPr lang="pt-BR" sz="1400">
                        <a:solidFill>
                          <a:srgbClr val="000000"/>
                        </a:solidFill>
                        <a:latin typeface="Times New Roman" charset="0"/>
                      </a:rPr>
                      <a:t>A → ε</a:t>
                    </a:r>
                  </a:p>
                  <a:p>
                    <a:r>
                      <a:rPr lang="pt-BR" sz="1400">
                        <a:solidFill>
                          <a:srgbClr val="000000"/>
                        </a:solidFill>
                        <a:latin typeface="Times New Roman" charset="0"/>
                      </a:rPr>
                      <a:t>A → Adj A</a:t>
                    </a:r>
                    <a:endParaRPr lang="en-US" sz="1400">
                      <a:solidFill>
                        <a:srgbClr val="000000"/>
                      </a:solidFill>
                      <a:latin typeface="Times New Roman" charset="0"/>
                    </a:endParaRPr>
                  </a:p>
                  <a:p>
                    <a:r>
                      <a:rPr lang="en-US" sz="1400">
                        <a:solidFill>
                          <a:srgbClr val="000000"/>
                        </a:solidFill>
                        <a:latin typeface="Times New Roman" charset="0"/>
                      </a:rPr>
                      <a:t>PP → Prep NP</a:t>
                    </a:r>
                  </a:p>
                  <a:p>
                    <a:r>
                      <a:rPr lang="en-US" sz="1400">
                        <a:solidFill>
                          <a:srgbClr val="000000"/>
                        </a:solidFill>
                        <a:latin typeface="Times New Roman" charset="0"/>
                      </a:rPr>
                      <a:t>VP → V NP</a:t>
                    </a:r>
                  </a:p>
                  <a:p>
                    <a:r>
                      <a:rPr lang="en-US" sz="1400">
                        <a:solidFill>
                          <a:srgbClr val="000000"/>
                        </a:solidFill>
                        <a:latin typeface="Times New Roman" charset="0"/>
                      </a:rPr>
                      <a:t>VP → VP PP</a:t>
                    </a:r>
                  </a:p>
                </p:txBody>
              </p:sp>
              <p:sp>
                <p:nvSpPr>
                  <p:cNvPr id="16" name="Text Box 1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87" y="2643"/>
                    <a:ext cx="254" cy="1398"/>
                  </a:xfrm>
                  <a:prstGeom prst="rect">
                    <a:avLst/>
                  </a:prstGeom>
                  <a:noFill/>
                  <a:ln w="12700">
                    <a:noFill/>
                    <a:miter lim="800000"/>
                    <a:headEnd/>
                    <a:tailEnd/>
                  </a:ln>
                </p:spPr>
                <p:txBody>
                  <a:bodyPr wrap="none" lIns="90000" tIns="46800" rIns="90000" bIns="46800">
                    <a:prstTxWarp prst="textNoShape">
                      <a:avLst/>
                    </a:prstTxWarp>
                    <a:spAutoFit/>
                  </a:bodyPr>
                  <a:lstStyle/>
                  <a:p>
                    <a:r>
                      <a:rPr lang="en-US" sz="1400">
                        <a:solidFill>
                          <a:srgbClr val="000000"/>
                        </a:solidFill>
                        <a:latin typeface="Times New Roman" charset="0"/>
                      </a:rPr>
                      <a:t>0.9</a:t>
                    </a:r>
                  </a:p>
                  <a:p>
                    <a:r>
                      <a:rPr lang="en-US" sz="1400">
                        <a:solidFill>
                          <a:srgbClr val="000000"/>
                        </a:solidFill>
                        <a:latin typeface="Times New Roman" charset="0"/>
                      </a:rPr>
                      <a:t>0.1</a:t>
                    </a:r>
                  </a:p>
                  <a:p>
                    <a:r>
                      <a:rPr lang="en-US" sz="1400">
                        <a:solidFill>
                          <a:srgbClr val="000000"/>
                        </a:solidFill>
                        <a:latin typeface="Times New Roman" charset="0"/>
                      </a:rPr>
                      <a:t>0.5</a:t>
                    </a:r>
                  </a:p>
                  <a:p>
                    <a:r>
                      <a:rPr lang="en-US" sz="1400">
                        <a:solidFill>
                          <a:srgbClr val="000000"/>
                        </a:solidFill>
                        <a:latin typeface="Times New Roman" charset="0"/>
                      </a:rPr>
                      <a:t>0.3</a:t>
                    </a:r>
                  </a:p>
                  <a:p>
                    <a:r>
                      <a:rPr lang="en-US" sz="1400">
                        <a:solidFill>
                          <a:srgbClr val="000000"/>
                        </a:solidFill>
                        <a:latin typeface="Times New Roman" charset="0"/>
                      </a:rPr>
                      <a:t>0.2</a:t>
                    </a:r>
                  </a:p>
                  <a:p>
                    <a:r>
                      <a:rPr lang="en-US" sz="1400">
                        <a:solidFill>
                          <a:srgbClr val="000000"/>
                        </a:solidFill>
                        <a:latin typeface="Times New Roman" charset="0"/>
                      </a:rPr>
                      <a:t>0.6</a:t>
                    </a:r>
                  </a:p>
                  <a:p>
                    <a:r>
                      <a:rPr lang="en-US" sz="1400">
                        <a:solidFill>
                          <a:srgbClr val="000000"/>
                        </a:solidFill>
                        <a:latin typeface="Times New Roman" charset="0"/>
                      </a:rPr>
                      <a:t>0.4</a:t>
                    </a:r>
                  </a:p>
                  <a:p>
                    <a:r>
                      <a:rPr lang="en-US" sz="1400">
                        <a:solidFill>
                          <a:srgbClr val="000000"/>
                        </a:solidFill>
                        <a:latin typeface="Times New Roman" charset="0"/>
                      </a:rPr>
                      <a:t>1.0</a:t>
                    </a:r>
                  </a:p>
                  <a:p>
                    <a:r>
                      <a:rPr lang="en-US" sz="1400">
                        <a:solidFill>
                          <a:srgbClr val="000000"/>
                        </a:solidFill>
                        <a:latin typeface="Times New Roman" charset="0"/>
                      </a:rPr>
                      <a:t>0.7</a:t>
                    </a:r>
                  </a:p>
                  <a:p>
                    <a:r>
                      <a:rPr lang="en-US" sz="1400">
                        <a:solidFill>
                          <a:srgbClr val="000000"/>
                        </a:solidFill>
                        <a:latin typeface="Times New Roman" charset="0"/>
                      </a:rPr>
                      <a:t>0.3</a:t>
                    </a:r>
                    <a:endParaRPr lang="en-US" sz="1200">
                      <a:solidFill>
                        <a:srgbClr val="000000"/>
                      </a:solidFill>
                      <a:latin typeface="Times New Roman" charset="0"/>
                    </a:endParaRPr>
                  </a:p>
                </p:txBody>
              </p:sp>
            </p:grpSp>
            <p:sp>
              <p:nvSpPr>
                <p:cNvPr id="14" name="Rectangle 17"/>
                <p:cNvSpPr>
                  <a:spLocks noChangeArrowheads="1"/>
                </p:cNvSpPr>
                <p:nvPr/>
              </p:nvSpPr>
              <p:spPr bwMode="auto">
                <a:xfrm>
                  <a:off x="929" y="2757"/>
                  <a:ext cx="1075" cy="139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90000" tIns="46800" rIns="90000" bIns="46800" anchor="ctr">
                  <a:prstTxWarp prst="textNoShape">
                    <a:avLst/>
                  </a:prstTxWarp>
                  <a:spAutoFit/>
                </a:bodyPr>
                <a:lstStyle/>
                <a:p>
                  <a:endParaRPr lang="en-US" sz="2000" b="1">
                    <a:solidFill>
                      <a:srgbClr val="000000"/>
                    </a:solidFill>
                    <a:latin typeface="Times New Roman" charset="0"/>
                  </a:endParaRPr>
                </a:p>
              </p:txBody>
            </p:sp>
          </p:grpSp>
          <p:sp>
            <p:nvSpPr>
              <p:cNvPr id="12" name="Text Box 18"/>
              <p:cNvSpPr txBox="1">
                <a:spLocks noChangeArrowheads="1"/>
              </p:cNvSpPr>
              <p:nvPr/>
            </p:nvSpPr>
            <p:spPr bwMode="auto">
              <a:xfrm>
                <a:off x="1171" y="4070"/>
                <a:ext cx="602" cy="250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2000">
                    <a:solidFill>
                      <a:srgbClr val="000000"/>
                    </a:solidFill>
                    <a:latin typeface="Times New Roman" charset="0"/>
                  </a:rPr>
                  <a:t>English</a:t>
                </a:r>
              </a:p>
            </p:txBody>
          </p:sp>
        </p:grpSp>
        <p:sp>
          <p:nvSpPr>
            <p:cNvPr id="10" name="AutoShape 19"/>
            <p:cNvSpPr>
              <a:spLocks noChangeArrowheads="1"/>
            </p:cNvSpPr>
            <p:nvPr/>
          </p:nvSpPr>
          <p:spPr bwMode="auto">
            <a:xfrm>
              <a:off x="3521" y="2193"/>
              <a:ext cx="607" cy="138"/>
            </a:xfrm>
            <a:prstGeom prst="rightArrow">
              <a:avLst>
                <a:gd name="adj1" fmla="val 50000"/>
                <a:gd name="adj2" fmla="val 109964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000" tIns="46800" rIns="90000" bIns="46800" anchor="ctr">
              <a:prstTxWarp prst="textNoShape">
                <a:avLst/>
              </a:prstTxWarp>
              <a:spAutoFit/>
            </a:bodyPr>
            <a:lstStyle/>
            <a:p>
              <a:endParaRPr lang="en-US" sz="2000" b="1">
                <a:solidFill>
                  <a:srgbClr val="000000"/>
                </a:solidFill>
                <a:latin typeface="Times New Roman" charset="0"/>
              </a:endParaRPr>
            </a:p>
          </p:txBody>
        </p:sp>
      </p:grpSp>
      <p:grpSp>
        <p:nvGrpSpPr>
          <p:cNvPr id="17" name="Group 25"/>
          <p:cNvGrpSpPr>
            <a:grpSpLocks/>
          </p:cNvGrpSpPr>
          <p:nvPr/>
        </p:nvGrpSpPr>
        <p:grpSpPr bwMode="auto">
          <a:xfrm>
            <a:off x="1028700" y="2278063"/>
            <a:ext cx="1066800" cy="617537"/>
            <a:chOff x="2448" y="1387"/>
            <a:chExt cx="672" cy="389"/>
          </a:xfrm>
        </p:grpSpPr>
        <p:grpSp>
          <p:nvGrpSpPr>
            <p:cNvPr id="18" name="Group 26"/>
            <p:cNvGrpSpPr>
              <a:grpSpLocks/>
            </p:cNvGrpSpPr>
            <p:nvPr/>
          </p:nvGrpSpPr>
          <p:grpSpPr bwMode="auto">
            <a:xfrm>
              <a:off x="2544" y="1387"/>
              <a:ext cx="528" cy="336"/>
              <a:chOff x="3456" y="2400"/>
              <a:chExt cx="672" cy="432"/>
            </a:xfrm>
          </p:grpSpPr>
          <p:sp>
            <p:nvSpPr>
              <p:cNvPr id="25" name="Line 27"/>
              <p:cNvSpPr>
                <a:spLocks noChangeShapeType="1"/>
              </p:cNvSpPr>
              <p:nvPr/>
            </p:nvSpPr>
            <p:spPr bwMode="auto">
              <a:xfrm flipV="1">
                <a:off x="3456" y="2400"/>
                <a:ext cx="336" cy="43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" name="Line 28"/>
              <p:cNvSpPr>
                <a:spLocks noChangeShapeType="1"/>
              </p:cNvSpPr>
              <p:nvPr/>
            </p:nvSpPr>
            <p:spPr bwMode="auto">
              <a:xfrm>
                <a:off x="3792" y="2400"/>
                <a:ext cx="336" cy="43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" name="Line 29"/>
              <p:cNvSpPr>
                <a:spLocks noChangeShapeType="1"/>
              </p:cNvSpPr>
              <p:nvPr/>
            </p:nvSpPr>
            <p:spPr bwMode="auto">
              <a:xfrm flipH="1">
                <a:off x="3792" y="2592"/>
                <a:ext cx="144" cy="24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" name="Line 30"/>
              <p:cNvSpPr>
                <a:spLocks noChangeShapeType="1"/>
              </p:cNvSpPr>
              <p:nvPr/>
            </p:nvSpPr>
            <p:spPr bwMode="auto">
              <a:xfrm flipH="1">
                <a:off x="3936" y="2688"/>
                <a:ext cx="96" cy="14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" name="Line 31"/>
              <p:cNvSpPr>
                <a:spLocks noChangeShapeType="1"/>
              </p:cNvSpPr>
              <p:nvPr/>
            </p:nvSpPr>
            <p:spPr bwMode="auto">
              <a:xfrm>
                <a:off x="3552" y="2736"/>
                <a:ext cx="48" cy="9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9" name="Group 32"/>
            <p:cNvGrpSpPr>
              <a:grpSpLocks/>
            </p:cNvGrpSpPr>
            <p:nvPr/>
          </p:nvGrpSpPr>
          <p:grpSpPr bwMode="auto">
            <a:xfrm>
              <a:off x="2448" y="1728"/>
              <a:ext cx="672" cy="48"/>
              <a:chOff x="2448" y="1728"/>
              <a:chExt cx="672" cy="48"/>
            </a:xfrm>
          </p:grpSpPr>
          <p:sp>
            <p:nvSpPr>
              <p:cNvPr id="20" name="Rectangle 33"/>
              <p:cNvSpPr>
                <a:spLocks noChangeArrowheads="1"/>
              </p:cNvSpPr>
              <p:nvPr/>
            </p:nvSpPr>
            <p:spPr bwMode="auto">
              <a:xfrm>
                <a:off x="2880" y="1728"/>
                <a:ext cx="9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" name="Rectangle 34"/>
              <p:cNvSpPr>
                <a:spLocks noChangeArrowheads="1"/>
              </p:cNvSpPr>
              <p:nvPr/>
            </p:nvSpPr>
            <p:spPr bwMode="auto">
              <a:xfrm>
                <a:off x="2736" y="1728"/>
                <a:ext cx="9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" name="Rectangle 35"/>
              <p:cNvSpPr>
                <a:spLocks noChangeArrowheads="1"/>
              </p:cNvSpPr>
              <p:nvPr/>
            </p:nvSpPr>
            <p:spPr bwMode="auto">
              <a:xfrm>
                <a:off x="2592" y="1728"/>
                <a:ext cx="9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" name="Rectangle 36"/>
              <p:cNvSpPr>
                <a:spLocks noChangeArrowheads="1"/>
              </p:cNvSpPr>
              <p:nvPr/>
            </p:nvSpPr>
            <p:spPr bwMode="auto">
              <a:xfrm>
                <a:off x="2448" y="1728"/>
                <a:ext cx="9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" name="Rectangle 37"/>
              <p:cNvSpPr>
                <a:spLocks noChangeArrowheads="1"/>
              </p:cNvSpPr>
              <p:nvPr/>
            </p:nvSpPr>
            <p:spPr bwMode="auto">
              <a:xfrm>
                <a:off x="3024" y="1728"/>
                <a:ext cx="9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30" name="Group 38"/>
          <p:cNvGrpSpPr>
            <a:grpSpLocks/>
          </p:cNvGrpSpPr>
          <p:nvPr/>
        </p:nvGrpSpPr>
        <p:grpSpPr bwMode="auto">
          <a:xfrm>
            <a:off x="990600" y="3040063"/>
            <a:ext cx="1066800" cy="608012"/>
            <a:chOff x="2448" y="1867"/>
            <a:chExt cx="672" cy="383"/>
          </a:xfrm>
        </p:grpSpPr>
        <p:grpSp>
          <p:nvGrpSpPr>
            <p:cNvPr id="31" name="Group 39"/>
            <p:cNvGrpSpPr>
              <a:grpSpLocks/>
            </p:cNvGrpSpPr>
            <p:nvPr/>
          </p:nvGrpSpPr>
          <p:grpSpPr bwMode="auto">
            <a:xfrm flipH="1">
              <a:off x="2508" y="1867"/>
              <a:ext cx="528" cy="336"/>
              <a:chOff x="3456" y="2400"/>
              <a:chExt cx="672" cy="432"/>
            </a:xfrm>
          </p:grpSpPr>
          <p:sp>
            <p:nvSpPr>
              <p:cNvPr id="38" name="Line 40"/>
              <p:cNvSpPr>
                <a:spLocks noChangeShapeType="1"/>
              </p:cNvSpPr>
              <p:nvPr/>
            </p:nvSpPr>
            <p:spPr bwMode="auto">
              <a:xfrm flipV="1">
                <a:off x="3456" y="2400"/>
                <a:ext cx="336" cy="43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" name="Line 41"/>
              <p:cNvSpPr>
                <a:spLocks noChangeShapeType="1"/>
              </p:cNvSpPr>
              <p:nvPr/>
            </p:nvSpPr>
            <p:spPr bwMode="auto">
              <a:xfrm>
                <a:off x="3792" y="2400"/>
                <a:ext cx="336" cy="43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" name="Line 42"/>
              <p:cNvSpPr>
                <a:spLocks noChangeShapeType="1"/>
              </p:cNvSpPr>
              <p:nvPr/>
            </p:nvSpPr>
            <p:spPr bwMode="auto">
              <a:xfrm flipH="1">
                <a:off x="3792" y="2592"/>
                <a:ext cx="144" cy="24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" name="Line 43"/>
              <p:cNvSpPr>
                <a:spLocks noChangeShapeType="1"/>
              </p:cNvSpPr>
              <p:nvPr/>
            </p:nvSpPr>
            <p:spPr bwMode="auto">
              <a:xfrm flipH="1">
                <a:off x="3936" y="2688"/>
                <a:ext cx="96" cy="14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" name="Line 44"/>
              <p:cNvSpPr>
                <a:spLocks noChangeShapeType="1"/>
              </p:cNvSpPr>
              <p:nvPr/>
            </p:nvSpPr>
            <p:spPr bwMode="auto">
              <a:xfrm>
                <a:off x="3552" y="2736"/>
                <a:ext cx="48" cy="9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32" name="Group 45"/>
            <p:cNvGrpSpPr>
              <a:grpSpLocks/>
            </p:cNvGrpSpPr>
            <p:nvPr/>
          </p:nvGrpSpPr>
          <p:grpSpPr bwMode="auto">
            <a:xfrm>
              <a:off x="2448" y="2202"/>
              <a:ext cx="672" cy="48"/>
              <a:chOff x="2448" y="2202"/>
              <a:chExt cx="672" cy="48"/>
            </a:xfrm>
          </p:grpSpPr>
          <p:sp>
            <p:nvSpPr>
              <p:cNvPr id="33" name="Rectangle 46"/>
              <p:cNvSpPr>
                <a:spLocks noChangeArrowheads="1"/>
              </p:cNvSpPr>
              <p:nvPr/>
            </p:nvSpPr>
            <p:spPr bwMode="auto">
              <a:xfrm>
                <a:off x="2880" y="2202"/>
                <a:ext cx="9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47"/>
              <p:cNvSpPr>
                <a:spLocks noChangeArrowheads="1"/>
              </p:cNvSpPr>
              <p:nvPr/>
            </p:nvSpPr>
            <p:spPr bwMode="auto">
              <a:xfrm>
                <a:off x="2736" y="2202"/>
                <a:ext cx="9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" name="Rectangle 48"/>
              <p:cNvSpPr>
                <a:spLocks noChangeArrowheads="1"/>
              </p:cNvSpPr>
              <p:nvPr/>
            </p:nvSpPr>
            <p:spPr bwMode="auto">
              <a:xfrm>
                <a:off x="2592" y="2202"/>
                <a:ext cx="9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" name="Rectangle 49"/>
              <p:cNvSpPr>
                <a:spLocks noChangeArrowheads="1"/>
              </p:cNvSpPr>
              <p:nvPr/>
            </p:nvSpPr>
            <p:spPr bwMode="auto">
              <a:xfrm>
                <a:off x="2448" y="2202"/>
                <a:ext cx="9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" name="Rectangle 50"/>
              <p:cNvSpPr>
                <a:spLocks noChangeArrowheads="1"/>
              </p:cNvSpPr>
              <p:nvPr/>
            </p:nvSpPr>
            <p:spPr bwMode="auto">
              <a:xfrm>
                <a:off x="3024" y="2202"/>
                <a:ext cx="9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43" name="Group 51"/>
          <p:cNvGrpSpPr>
            <a:grpSpLocks/>
          </p:cNvGrpSpPr>
          <p:nvPr/>
        </p:nvGrpSpPr>
        <p:grpSpPr bwMode="auto">
          <a:xfrm>
            <a:off x="990600" y="3725863"/>
            <a:ext cx="1066800" cy="617537"/>
            <a:chOff x="2448" y="2299"/>
            <a:chExt cx="672" cy="389"/>
          </a:xfrm>
        </p:grpSpPr>
        <p:grpSp>
          <p:nvGrpSpPr>
            <p:cNvPr id="44" name="Group 52"/>
            <p:cNvGrpSpPr>
              <a:grpSpLocks/>
            </p:cNvGrpSpPr>
            <p:nvPr/>
          </p:nvGrpSpPr>
          <p:grpSpPr bwMode="auto">
            <a:xfrm>
              <a:off x="2544" y="2299"/>
              <a:ext cx="528" cy="336"/>
              <a:chOff x="2544" y="2299"/>
              <a:chExt cx="528" cy="336"/>
            </a:xfrm>
          </p:grpSpPr>
          <p:sp>
            <p:nvSpPr>
              <p:cNvPr id="51" name="Line 53"/>
              <p:cNvSpPr>
                <a:spLocks noChangeShapeType="1"/>
              </p:cNvSpPr>
              <p:nvPr/>
            </p:nvSpPr>
            <p:spPr bwMode="auto">
              <a:xfrm flipV="1">
                <a:off x="2544" y="2299"/>
                <a:ext cx="264" cy="33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" name="Line 54"/>
              <p:cNvSpPr>
                <a:spLocks noChangeShapeType="1"/>
              </p:cNvSpPr>
              <p:nvPr/>
            </p:nvSpPr>
            <p:spPr bwMode="auto">
              <a:xfrm>
                <a:off x="2808" y="2299"/>
                <a:ext cx="264" cy="33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" name="Line 55"/>
              <p:cNvSpPr>
                <a:spLocks noChangeShapeType="1"/>
              </p:cNvSpPr>
              <p:nvPr/>
            </p:nvSpPr>
            <p:spPr bwMode="auto">
              <a:xfrm flipH="1">
                <a:off x="2808" y="2448"/>
                <a:ext cx="113" cy="187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" name="Line 56"/>
              <p:cNvSpPr>
                <a:spLocks noChangeShapeType="1"/>
              </p:cNvSpPr>
              <p:nvPr/>
            </p:nvSpPr>
            <p:spPr bwMode="auto">
              <a:xfrm flipH="1">
                <a:off x="2921" y="2523"/>
                <a:ext cx="76" cy="11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5" name="Line 57"/>
              <p:cNvSpPr>
                <a:spLocks noChangeShapeType="1"/>
              </p:cNvSpPr>
              <p:nvPr/>
            </p:nvSpPr>
            <p:spPr bwMode="auto">
              <a:xfrm flipH="1">
                <a:off x="2688" y="2371"/>
                <a:ext cx="174" cy="26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45" name="Group 58"/>
            <p:cNvGrpSpPr>
              <a:grpSpLocks/>
            </p:cNvGrpSpPr>
            <p:nvPr/>
          </p:nvGrpSpPr>
          <p:grpSpPr bwMode="auto">
            <a:xfrm>
              <a:off x="2448" y="2640"/>
              <a:ext cx="672" cy="48"/>
              <a:chOff x="2448" y="2640"/>
              <a:chExt cx="672" cy="48"/>
            </a:xfrm>
          </p:grpSpPr>
          <p:sp>
            <p:nvSpPr>
              <p:cNvPr id="46" name="Rectangle 59"/>
              <p:cNvSpPr>
                <a:spLocks noChangeArrowheads="1"/>
              </p:cNvSpPr>
              <p:nvPr/>
            </p:nvSpPr>
            <p:spPr bwMode="auto">
              <a:xfrm>
                <a:off x="2880" y="2640"/>
                <a:ext cx="9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" name="Rectangle 60"/>
              <p:cNvSpPr>
                <a:spLocks noChangeArrowheads="1"/>
              </p:cNvSpPr>
              <p:nvPr/>
            </p:nvSpPr>
            <p:spPr bwMode="auto">
              <a:xfrm>
                <a:off x="2736" y="2640"/>
                <a:ext cx="9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" name="Rectangle 61"/>
              <p:cNvSpPr>
                <a:spLocks noChangeArrowheads="1"/>
              </p:cNvSpPr>
              <p:nvPr/>
            </p:nvSpPr>
            <p:spPr bwMode="auto">
              <a:xfrm>
                <a:off x="2592" y="2640"/>
                <a:ext cx="9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" name="Rectangle 62"/>
              <p:cNvSpPr>
                <a:spLocks noChangeArrowheads="1"/>
              </p:cNvSpPr>
              <p:nvPr/>
            </p:nvSpPr>
            <p:spPr bwMode="auto">
              <a:xfrm>
                <a:off x="2448" y="2640"/>
                <a:ext cx="9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" name="Rectangle 63"/>
              <p:cNvSpPr>
                <a:spLocks noChangeArrowheads="1"/>
              </p:cNvSpPr>
              <p:nvPr/>
            </p:nvSpPr>
            <p:spPr bwMode="auto">
              <a:xfrm>
                <a:off x="3024" y="2640"/>
                <a:ext cx="9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56" name="TextBox 55"/>
          <p:cNvSpPr txBox="1"/>
          <p:nvPr/>
        </p:nvSpPr>
        <p:spPr>
          <a:xfrm rot="5400000">
            <a:off x="1191828" y="4805886"/>
            <a:ext cx="8708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…</a:t>
            </a:r>
            <a:endParaRPr lang="en-US" sz="4000" dirty="0"/>
          </a:p>
        </p:txBody>
      </p:sp>
      <p:graphicFrame>
        <p:nvGraphicFramePr>
          <p:cNvPr id="57" name="Object 2"/>
          <p:cNvGraphicFramePr>
            <a:graphicFrameLocks noChangeAspect="1"/>
          </p:cNvGraphicFramePr>
          <p:nvPr/>
        </p:nvGraphicFramePr>
        <p:xfrm>
          <a:off x="2693988" y="4572000"/>
          <a:ext cx="365760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9761" name="Equation" r:id="rId3" imgW="1828800" imgH="381000" progId="Equation.3">
                  <p:embed/>
                </p:oleObj>
              </mc:Choice>
              <mc:Fallback>
                <p:oleObj name="Equation" r:id="rId3" imgW="1828800" imgH="3810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93988" y="4572000"/>
                        <a:ext cx="3657600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" name="TextBox 57"/>
          <p:cNvSpPr txBox="1"/>
          <p:nvPr/>
        </p:nvSpPr>
        <p:spPr>
          <a:xfrm>
            <a:off x="609600" y="1595735"/>
            <a:ext cx="22367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Penn Treebank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6602412" y="1595735"/>
            <a:ext cx="22367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Penn Grammar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Idea 1</a:t>
            </a:r>
            <a:endParaRPr lang="en-US" dirty="0"/>
          </a:p>
        </p:txBody>
      </p:sp>
      <p:grpSp>
        <p:nvGrpSpPr>
          <p:cNvPr id="5" name="Group 12"/>
          <p:cNvGrpSpPr>
            <a:grpSpLocks/>
          </p:cNvGrpSpPr>
          <p:nvPr/>
        </p:nvGrpSpPr>
        <p:grpSpPr bwMode="auto">
          <a:xfrm>
            <a:off x="1238250" y="2804815"/>
            <a:ext cx="1706562" cy="2625725"/>
            <a:chOff x="922" y="2666"/>
            <a:chExt cx="1075" cy="1654"/>
          </a:xfrm>
        </p:grpSpPr>
        <p:grpSp>
          <p:nvGrpSpPr>
            <p:cNvPr id="7" name="Group 13"/>
            <p:cNvGrpSpPr>
              <a:grpSpLocks/>
            </p:cNvGrpSpPr>
            <p:nvPr/>
          </p:nvGrpSpPr>
          <p:grpSpPr bwMode="auto">
            <a:xfrm>
              <a:off x="922" y="2666"/>
              <a:ext cx="1075" cy="1405"/>
              <a:chOff x="929" y="2743"/>
              <a:chExt cx="1075" cy="1405"/>
            </a:xfrm>
          </p:grpSpPr>
          <p:grpSp>
            <p:nvGrpSpPr>
              <p:cNvPr id="9" name="Group 14"/>
              <p:cNvGrpSpPr>
                <a:grpSpLocks/>
              </p:cNvGrpSpPr>
              <p:nvPr/>
            </p:nvGrpSpPr>
            <p:grpSpPr bwMode="auto">
              <a:xfrm>
                <a:off x="935" y="2743"/>
                <a:ext cx="1029" cy="1405"/>
                <a:chOff x="712" y="2636"/>
                <a:chExt cx="1029" cy="1405"/>
              </a:xfrm>
            </p:grpSpPr>
            <p:sp>
              <p:nvSpPr>
                <p:cNvPr id="11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712" y="2636"/>
                  <a:ext cx="805" cy="1398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/>
                  <a:tailEnd/>
                </a:ln>
              </p:spPr>
              <p:txBody>
                <a:bodyPr wrap="none" lIns="90000" tIns="46800" rIns="90000" bIns="46800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US" sz="1400" dirty="0">
                      <a:solidFill>
                        <a:srgbClr val="000000"/>
                      </a:solidFill>
                      <a:latin typeface="Times New Roman" charset="0"/>
                    </a:rPr>
                    <a:t>S →</a:t>
                  </a:r>
                  <a:r>
                    <a:rPr lang="en-US" sz="1000" dirty="0">
                      <a:solidFill>
                        <a:srgbClr val="000000"/>
                      </a:solidFill>
                      <a:latin typeface="Times New Roman" charset="0"/>
                    </a:rPr>
                    <a:t> </a:t>
                  </a:r>
                  <a:r>
                    <a:rPr lang="en-US" sz="1400" dirty="0">
                      <a:solidFill>
                        <a:srgbClr val="000000"/>
                      </a:solidFill>
                      <a:latin typeface="Times New Roman" charset="0"/>
                    </a:rPr>
                    <a:t>NP VP</a:t>
                  </a:r>
                </a:p>
                <a:p>
                  <a:r>
                    <a:rPr lang="en-US" sz="1400" dirty="0">
                      <a:solidFill>
                        <a:srgbClr val="000000"/>
                      </a:solidFill>
                      <a:latin typeface="Times New Roman" charset="0"/>
                    </a:rPr>
                    <a:t>S → VP</a:t>
                  </a:r>
                </a:p>
                <a:p>
                  <a:r>
                    <a:rPr lang="en-US" sz="1400" dirty="0">
                      <a:solidFill>
                        <a:srgbClr val="000000"/>
                      </a:solidFill>
                      <a:latin typeface="Times New Roman" charset="0"/>
                    </a:rPr>
                    <a:t>NP → </a:t>
                  </a:r>
                  <a:r>
                    <a:rPr lang="en-US" sz="1400" dirty="0" err="1">
                      <a:solidFill>
                        <a:srgbClr val="000000"/>
                      </a:solidFill>
                      <a:latin typeface="Times New Roman" charset="0"/>
                    </a:rPr>
                    <a:t>Det</a:t>
                  </a:r>
                  <a:r>
                    <a:rPr lang="en-US" sz="1400" dirty="0">
                      <a:solidFill>
                        <a:srgbClr val="000000"/>
                      </a:solidFill>
                      <a:latin typeface="Times New Roman" charset="0"/>
                    </a:rPr>
                    <a:t> A N</a:t>
                  </a:r>
                </a:p>
                <a:p>
                  <a:r>
                    <a:rPr lang="en-US" sz="1400" dirty="0">
                      <a:solidFill>
                        <a:srgbClr val="000000"/>
                      </a:solidFill>
                      <a:latin typeface="Times New Roman" charset="0"/>
                    </a:rPr>
                    <a:t>NP → NP PP</a:t>
                  </a:r>
                </a:p>
                <a:p>
                  <a:r>
                    <a:rPr lang="en-US" sz="1400" dirty="0">
                      <a:solidFill>
                        <a:srgbClr val="000000"/>
                      </a:solidFill>
                      <a:latin typeface="Times New Roman" charset="0"/>
                    </a:rPr>
                    <a:t>NP → </a:t>
                  </a:r>
                  <a:r>
                    <a:rPr lang="en-US" sz="1400" dirty="0" err="1">
                      <a:solidFill>
                        <a:srgbClr val="000000"/>
                      </a:solidFill>
                      <a:latin typeface="Times New Roman" charset="0"/>
                    </a:rPr>
                    <a:t>PropN</a:t>
                  </a:r>
                  <a:endParaRPr lang="en-US" sz="1400" dirty="0">
                    <a:solidFill>
                      <a:srgbClr val="000000"/>
                    </a:solidFill>
                    <a:latin typeface="Times New Roman" charset="0"/>
                  </a:endParaRPr>
                </a:p>
                <a:p>
                  <a:r>
                    <a:rPr lang="pt-BR" sz="1400" dirty="0">
                      <a:solidFill>
                        <a:srgbClr val="000000"/>
                      </a:solidFill>
                      <a:latin typeface="Times New Roman" charset="0"/>
                    </a:rPr>
                    <a:t>A → ε</a:t>
                  </a:r>
                </a:p>
                <a:p>
                  <a:r>
                    <a:rPr lang="pt-BR" sz="1400" dirty="0">
                      <a:solidFill>
                        <a:srgbClr val="000000"/>
                      </a:solidFill>
                      <a:latin typeface="Times New Roman" charset="0"/>
                    </a:rPr>
                    <a:t>A → Adj A</a:t>
                  </a:r>
                  <a:endParaRPr lang="en-US" sz="1400" dirty="0">
                    <a:solidFill>
                      <a:srgbClr val="000000"/>
                    </a:solidFill>
                    <a:latin typeface="Times New Roman" charset="0"/>
                  </a:endParaRPr>
                </a:p>
                <a:p>
                  <a:r>
                    <a:rPr lang="en-US" sz="1400" dirty="0">
                      <a:solidFill>
                        <a:srgbClr val="000000"/>
                      </a:solidFill>
                      <a:latin typeface="Times New Roman" charset="0"/>
                    </a:rPr>
                    <a:t>PP → Prep NP</a:t>
                  </a:r>
                </a:p>
                <a:p>
                  <a:r>
                    <a:rPr lang="en-US" sz="1400" dirty="0">
                      <a:solidFill>
                        <a:srgbClr val="000000"/>
                      </a:solidFill>
                      <a:latin typeface="Times New Roman" charset="0"/>
                    </a:rPr>
                    <a:t>VP → V NP</a:t>
                  </a:r>
                </a:p>
                <a:p>
                  <a:r>
                    <a:rPr lang="en-US" sz="1400" dirty="0">
                      <a:solidFill>
                        <a:srgbClr val="000000"/>
                      </a:solidFill>
                      <a:latin typeface="Times New Roman" charset="0"/>
                    </a:rPr>
                    <a:t>VP → VP PP</a:t>
                  </a:r>
                </a:p>
              </p:txBody>
            </p:sp>
            <p:sp>
              <p:nvSpPr>
                <p:cNvPr id="12" name="Text Box 16"/>
                <p:cNvSpPr txBox="1">
                  <a:spLocks noChangeArrowheads="1"/>
                </p:cNvSpPr>
                <p:nvPr/>
              </p:nvSpPr>
              <p:spPr bwMode="auto">
                <a:xfrm>
                  <a:off x="1487" y="2643"/>
                  <a:ext cx="254" cy="1398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/>
                  <a:tailEnd/>
                </a:ln>
              </p:spPr>
              <p:txBody>
                <a:bodyPr wrap="none" lIns="90000" tIns="46800" rIns="90000" bIns="46800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US" sz="1400">
                      <a:solidFill>
                        <a:srgbClr val="000000"/>
                      </a:solidFill>
                      <a:latin typeface="Times New Roman" charset="0"/>
                    </a:rPr>
                    <a:t>0.9</a:t>
                  </a:r>
                </a:p>
                <a:p>
                  <a:r>
                    <a:rPr lang="en-US" sz="1400">
                      <a:solidFill>
                        <a:srgbClr val="000000"/>
                      </a:solidFill>
                      <a:latin typeface="Times New Roman" charset="0"/>
                    </a:rPr>
                    <a:t>0.1</a:t>
                  </a:r>
                </a:p>
                <a:p>
                  <a:r>
                    <a:rPr lang="en-US" sz="1400">
                      <a:solidFill>
                        <a:srgbClr val="000000"/>
                      </a:solidFill>
                      <a:latin typeface="Times New Roman" charset="0"/>
                    </a:rPr>
                    <a:t>0.5</a:t>
                  </a:r>
                </a:p>
                <a:p>
                  <a:r>
                    <a:rPr lang="en-US" sz="1400">
                      <a:solidFill>
                        <a:srgbClr val="000000"/>
                      </a:solidFill>
                      <a:latin typeface="Times New Roman" charset="0"/>
                    </a:rPr>
                    <a:t>0.3</a:t>
                  </a:r>
                </a:p>
                <a:p>
                  <a:r>
                    <a:rPr lang="en-US" sz="1400">
                      <a:solidFill>
                        <a:srgbClr val="000000"/>
                      </a:solidFill>
                      <a:latin typeface="Times New Roman" charset="0"/>
                    </a:rPr>
                    <a:t>0.2</a:t>
                  </a:r>
                </a:p>
                <a:p>
                  <a:r>
                    <a:rPr lang="en-US" sz="1400">
                      <a:solidFill>
                        <a:srgbClr val="000000"/>
                      </a:solidFill>
                      <a:latin typeface="Times New Roman" charset="0"/>
                    </a:rPr>
                    <a:t>0.6</a:t>
                  </a:r>
                </a:p>
                <a:p>
                  <a:r>
                    <a:rPr lang="en-US" sz="1400">
                      <a:solidFill>
                        <a:srgbClr val="000000"/>
                      </a:solidFill>
                      <a:latin typeface="Times New Roman" charset="0"/>
                    </a:rPr>
                    <a:t>0.4</a:t>
                  </a:r>
                </a:p>
                <a:p>
                  <a:r>
                    <a:rPr lang="en-US" sz="1400">
                      <a:solidFill>
                        <a:srgbClr val="000000"/>
                      </a:solidFill>
                      <a:latin typeface="Times New Roman" charset="0"/>
                    </a:rPr>
                    <a:t>1.0</a:t>
                  </a:r>
                </a:p>
                <a:p>
                  <a:r>
                    <a:rPr lang="en-US" sz="1400">
                      <a:solidFill>
                        <a:srgbClr val="000000"/>
                      </a:solidFill>
                      <a:latin typeface="Times New Roman" charset="0"/>
                    </a:rPr>
                    <a:t>0.7</a:t>
                  </a:r>
                </a:p>
                <a:p>
                  <a:r>
                    <a:rPr lang="en-US" sz="1400">
                      <a:solidFill>
                        <a:srgbClr val="000000"/>
                      </a:solidFill>
                      <a:latin typeface="Times New Roman" charset="0"/>
                    </a:rPr>
                    <a:t>0.3</a:t>
                  </a:r>
                  <a:endParaRPr lang="en-US" sz="1200">
                    <a:solidFill>
                      <a:srgbClr val="000000"/>
                    </a:solidFill>
                    <a:latin typeface="Times New Roman" charset="0"/>
                  </a:endParaRPr>
                </a:p>
              </p:txBody>
            </p:sp>
          </p:grpSp>
          <p:sp>
            <p:nvSpPr>
              <p:cNvPr id="10" name="Rectangle 17"/>
              <p:cNvSpPr>
                <a:spLocks noChangeArrowheads="1"/>
              </p:cNvSpPr>
              <p:nvPr/>
            </p:nvSpPr>
            <p:spPr bwMode="auto">
              <a:xfrm>
                <a:off x="929" y="2757"/>
                <a:ext cx="1075" cy="139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000" tIns="46800" rIns="90000" bIns="46800" anchor="ctr">
                <a:prstTxWarp prst="textNoShape">
                  <a:avLst/>
                </a:prstTxWarp>
                <a:spAutoFit/>
              </a:bodyPr>
              <a:lstStyle/>
              <a:p>
                <a:endParaRPr lang="en-US" sz="2000" b="1">
                  <a:solidFill>
                    <a:srgbClr val="000000"/>
                  </a:solidFill>
                  <a:latin typeface="Times New Roman" charset="0"/>
                </a:endParaRPr>
              </a:p>
            </p:txBody>
          </p:sp>
        </p:grpSp>
        <p:sp>
          <p:nvSpPr>
            <p:cNvPr id="8" name="Text Box 18"/>
            <p:cNvSpPr txBox="1">
              <a:spLocks noChangeArrowheads="1"/>
            </p:cNvSpPr>
            <p:nvPr/>
          </p:nvSpPr>
          <p:spPr bwMode="auto">
            <a:xfrm>
              <a:off x="1171" y="4070"/>
              <a:ext cx="602" cy="25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r>
                <a:rPr lang="en-US" sz="2000">
                  <a:solidFill>
                    <a:srgbClr val="000000"/>
                  </a:solidFill>
                  <a:latin typeface="Times New Roman" charset="0"/>
                </a:rPr>
                <a:t>English</a:t>
              </a: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1219200" y="2057400"/>
            <a:ext cx="22367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Penn Grammar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4" name="Right Arrow 13"/>
          <p:cNvSpPr/>
          <p:nvPr/>
        </p:nvSpPr>
        <p:spPr>
          <a:xfrm>
            <a:off x="3455988" y="3429000"/>
            <a:ext cx="1039812" cy="6858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70582" y="3224397"/>
            <a:ext cx="1953089" cy="1479405"/>
          </a:xfrm>
          <a:prstGeom prst="rect">
            <a:avLst/>
          </a:prstGeom>
        </p:spPr>
      </p:pic>
      <p:sp>
        <p:nvSpPr>
          <p:cNvPr id="16" name="Text Box 15"/>
          <p:cNvSpPr txBox="1">
            <a:spLocks noChangeArrowheads="1"/>
          </p:cNvSpPr>
          <p:nvPr/>
        </p:nvSpPr>
        <p:spPr bwMode="auto">
          <a:xfrm>
            <a:off x="5257800" y="2690997"/>
            <a:ext cx="1905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>
                <a:latin typeface="Verdana" pitchFamily="34" charset="0"/>
              </a:rPr>
              <a:t>web</a:t>
            </a:r>
            <a:endParaRPr lang="en-US" dirty="0">
              <a:latin typeface="Verdana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070582" y="4703802"/>
            <a:ext cx="20703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1 trillion</a:t>
            </a:r>
            <a:r>
              <a:rPr lang="en-US" dirty="0" smtClean="0"/>
              <a:t> web pages</a:t>
            </a:r>
            <a:endParaRPr lang="en-US" dirty="0"/>
          </a:p>
        </p:txBody>
      </p:sp>
      <p:grpSp>
        <p:nvGrpSpPr>
          <p:cNvPr id="31" name="Group 30"/>
          <p:cNvGrpSpPr/>
          <p:nvPr/>
        </p:nvGrpSpPr>
        <p:grpSpPr>
          <a:xfrm>
            <a:off x="5257800" y="3429000"/>
            <a:ext cx="1447800" cy="990600"/>
            <a:chOff x="7699248" y="2278063"/>
            <a:chExt cx="1066800" cy="617537"/>
          </a:xfrm>
        </p:grpSpPr>
        <p:sp>
          <p:nvSpPr>
            <p:cNvPr id="26" name="Line 27"/>
            <p:cNvSpPr>
              <a:spLocks noChangeShapeType="1"/>
            </p:cNvSpPr>
            <p:nvPr/>
          </p:nvSpPr>
          <p:spPr bwMode="auto">
            <a:xfrm flipV="1">
              <a:off x="7851648" y="2278063"/>
              <a:ext cx="419100" cy="533400"/>
            </a:xfrm>
            <a:prstGeom prst="line">
              <a:avLst/>
            </a:prstGeom>
            <a:noFill/>
            <a:ln w="38100">
              <a:solidFill>
                <a:schemeClr val="tx1">
                  <a:alpha val="18000"/>
                </a:schemeClr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8"/>
            <p:cNvSpPr>
              <a:spLocks noChangeShapeType="1"/>
            </p:cNvSpPr>
            <p:nvPr/>
          </p:nvSpPr>
          <p:spPr bwMode="auto">
            <a:xfrm>
              <a:off x="8270748" y="2278063"/>
              <a:ext cx="419100" cy="533400"/>
            </a:xfrm>
            <a:prstGeom prst="line">
              <a:avLst/>
            </a:prstGeom>
            <a:noFill/>
            <a:ln w="38100">
              <a:solidFill>
                <a:schemeClr val="tx1">
                  <a:alpha val="18000"/>
                </a:schemeClr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9"/>
            <p:cNvSpPr>
              <a:spLocks noChangeShapeType="1"/>
            </p:cNvSpPr>
            <p:nvPr/>
          </p:nvSpPr>
          <p:spPr bwMode="auto">
            <a:xfrm flipH="1">
              <a:off x="8270748" y="2515130"/>
              <a:ext cx="179614" cy="296333"/>
            </a:xfrm>
            <a:prstGeom prst="line">
              <a:avLst/>
            </a:prstGeom>
            <a:noFill/>
            <a:ln w="38100">
              <a:solidFill>
                <a:schemeClr val="tx1">
                  <a:alpha val="18000"/>
                </a:schemeClr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30"/>
            <p:cNvSpPr>
              <a:spLocks noChangeShapeType="1"/>
            </p:cNvSpPr>
            <p:nvPr/>
          </p:nvSpPr>
          <p:spPr bwMode="auto">
            <a:xfrm flipH="1">
              <a:off x="8450362" y="2633663"/>
              <a:ext cx="119743" cy="177800"/>
            </a:xfrm>
            <a:prstGeom prst="line">
              <a:avLst/>
            </a:prstGeom>
            <a:noFill/>
            <a:ln w="38100">
              <a:solidFill>
                <a:schemeClr val="tx1">
                  <a:alpha val="18000"/>
                </a:schemeClr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31"/>
            <p:cNvSpPr>
              <a:spLocks noChangeShapeType="1"/>
            </p:cNvSpPr>
            <p:nvPr/>
          </p:nvSpPr>
          <p:spPr bwMode="auto">
            <a:xfrm>
              <a:off x="7971391" y="2692930"/>
              <a:ext cx="59871" cy="118533"/>
            </a:xfrm>
            <a:prstGeom prst="line">
              <a:avLst/>
            </a:prstGeom>
            <a:noFill/>
            <a:ln w="38100">
              <a:solidFill>
                <a:schemeClr val="tx1">
                  <a:alpha val="18000"/>
                </a:schemeClr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20" name="Group 32"/>
            <p:cNvGrpSpPr>
              <a:grpSpLocks/>
            </p:cNvGrpSpPr>
            <p:nvPr/>
          </p:nvGrpSpPr>
          <p:grpSpPr bwMode="auto">
            <a:xfrm>
              <a:off x="7699248" y="2819400"/>
              <a:ext cx="1066800" cy="76200"/>
              <a:chOff x="2448" y="1728"/>
              <a:chExt cx="672" cy="48"/>
            </a:xfrm>
          </p:grpSpPr>
          <p:sp>
            <p:nvSpPr>
              <p:cNvPr id="21" name="Rectangle 33"/>
              <p:cNvSpPr>
                <a:spLocks noChangeArrowheads="1"/>
              </p:cNvSpPr>
              <p:nvPr/>
            </p:nvSpPr>
            <p:spPr bwMode="auto">
              <a:xfrm>
                <a:off x="2880" y="1728"/>
                <a:ext cx="9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>
                    <a:alpha val="18000"/>
                  </a:schemeClr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" name="Rectangle 34"/>
              <p:cNvSpPr>
                <a:spLocks noChangeArrowheads="1"/>
              </p:cNvSpPr>
              <p:nvPr/>
            </p:nvSpPr>
            <p:spPr bwMode="auto">
              <a:xfrm>
                <a:off x="2736" y="1728"/>
                <a:ext cx="9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>
                    <a:alpha val="18000"/>
                  </a:schemeClr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" name="Rectangle 35"/>
              <p:cNvSpPr>
                <a:spLocks noChangeArrowheads="1"/>
              </p:cNvSpPr>
              <p:nvPr/>
            </p:nvSpPr>
            <p:spPr bwMode="auto">
              <a:xfrm>
                <a:off x="2592" y="1728"/>
                <a:ext cx="9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>
                    <a:alpha val="18000"/>
                  </a:schemeClr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" name="Rectangle 36"/>
              <p:cNvSpPr>
                <a:spLocks noChangeArrowheads="1"/>
              </p:cNvSpPr>
              <p:nvPr/>
            </p:nvSpPr>
            <p:spPr bwMode="auto">
              <a:xfrm>
                <a:off x="2448" y="1728"/>
                <a:ext cx="9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>
                    <a:alpha val="18000"/>
                  </a:schemeClr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" name="Rectangle 37"/>
              <p:cNvSpPr>
                <a:spLocks noChangeArrowheads="1"/>
              </p:cNvSpPr>
              <p:nvPr/>
            </p:nvSpPr>
            <p:spPr bwMode="auto">
              <a:xfrm>
                <a:off x="3024" y="1728"/>
                <a:ext cx="9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>
                    <a:alpha val="18000"/>
                  </a:schemeClr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32" name="TextBox 31"/>
          <p:cNvSpPr txBox="1"/>
          <p:nvPr/>
        </p:nvSpPr>
        <p:spPr>
          <a:xfrm>
            <a:off x="2051957" y="5867400"/>
            <a:ext cx="36630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How well will this work?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Parsing other data sources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99077" y="1676400"/>
            <a:ext cx="46451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if we wanted to parse “sentences” from twitter?</a:t>
            </a:r>
            <a:endParaRPr lang="en-US" sz="2800" dirty="0">
              <a:solidFill>
                <a:srgbClr val="FF000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2689" y="3581400"/>
            <a:ext cx="2057400" cy="6096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872578" y="4267200"/>
            <a:ext cx="27836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27 million</a:t>
            </a:r>
            <a:r>
              <a:rPr lang="en-US" dirty="0" smtClean="0"/>
              <a:t> tweets a day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Idea 1</a:t>
            </a:r>
            <a:endParaRPr lang="en-US" dirty="0"/>
          </a:p>
        </p:txBody>
      </p:sp>
      <p:grpSp>
        <p:nvGrpSpPr>
          <p:cNvPr id="3" name="Group 12"/>
          <p:cNvGrpSpPr>
            <a:grpSpLocks/>
          </p:cNvGrpSpPr>
          <p:nvPr/>
        </p:nvGrpSpPr>
        <p:grpSpPr bwMode="auto">
          <a:xfrm>
            <a:off x="1238250" y="2423815"/>
            <a:ext cx="1706562" cy="2625725"/>
            <a:chOff x="922" y="2666"/>
            <a:chExt cx="1075" cy="1654"/>
          </a:xfrm>
        </p:grpSpPr>
        <p:grpSp>
          <p:nvGrpSpPr>
            <p:cNvPr id="4" name="Group 13"/>
            <p:cNvGrpSpPr>
              <a:grpSpLocks/>
            </p:cNvGrpSpPr>
            <p:nvPr/>
          </p:nvGrpSpPr>
          <p:grpSpPr bwMode="auto">
            <a:xfrm>
              <a:off x="922" y="2666"/>
              <a:ext cx="1075" cy="1405"/>
              <a:chOff x="929" y="2743"/>
              <a:chExt cx="1075" cy="1405"/>
            </a:xfrm>
          </p:grpSpPr>
          <p:grpSp>
            <p:nvGrpSpPr>
              <p:cNvPr id="5" name="Group 14"/>
              <p:cNvGrpSpPr>
                <a:grpSpLocks/>
              </p:cNvGrpSpPr>
              <p:nvPr/>
            </p:nvGrpSpPr>
            <p:grpSpPr bwMode="auto">
              <a:xfrm>
                <a:off x="935" y="2743"/>
                <a:ext cx="1029" cy="1405"/>
                <a:chOff x="712" y="2636"/>
                <a:chExt cx="1029" cy="1405"/>
              </a:xfrm>
            </p:grpSpPr>
            <p:sp>
              <p:nvSpPr>
                <p:cNvPr id="11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712" y="2636"/>
                  <a:ext cx="805" cy="1398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/>
                  <a:tailEnd/>
                </a:ln>
              </p:spPr>
              <p:txBody>
                <a:bodyPr wrap="none" lIns="90000" tIns="46800" rIns="90000" bIns="46800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US" sz="1400" dirty="0">
                      <a:solidFill>
                        <a:srgbClr val="000000"/>
                      </a:solidFill>
                      <a:latin typeface="Times New Roman" charset="0"/>
                    </a:rPr>
                    <a:t>S →</a:t>
                  </a:r>
                  <a:r>
                    <a:rPr lang="en-US" sz="1000" dirty="0">
                      <a:solidFill>
                        <a:srgbClr val="000000"/>
                      </a:solidFill>
                      <a:latin typeface="Times New Roman" charset="0"/>
                    </a:rPr>
                    <a:t> </a:t>
                  </a:r>
                  <a:r>
                    <a:rPr lang="en-US" sz="1400" dirty="0">
                      <a:solidFill>
                        <a:srgbClr val="000000"/>
                      </a:solidFill>
                      <a:latin typeface="Times New Roman" charset="0"/>
                    </a:rPr>
                    <a:t>NP VP</a:t>
                  </a:r>
                </a:p>
                <a:p>
                  <a:r>
                    <a:rPr lang="en-US" sz="1400" dirty="0">
                      <a:solidFill>
                        <a:srgbClr val="000000"/>
                      </a:solidFill>
                      <a:latin typeface="Times New Roman" charset="0"/>
                    </a:rPr>
                    <a:t>S → VP</a:t>
                  </a:r>
                </a:p>
                <a:p>
                  <a:r>
                    <a:rPr lang="en-US" sz="1400" dirty="0">
                      <a:solidFill>
                        <a:srgbClr val="000000"/>
                      </a:solidFill>
                      <a:latin typeface="Times New Roman" charset="0"/>
                    </a:rPr>
                    <a:t>NP → </a:t>
                  </a:r>
                  <a:r>
                    <a:rPr lang="en-US" sz="1400" dirty="0" err="1">
                      <a:solidFill>
                        <a:srgbClr val="000000"/>
                      </a:solidFill>
                      <a:latin typeface="Times New Roman" charset="0"/>
                    </a:rPr>
                    <a:t>Det</a:t>
                  </a:r>
                  <a:r>
                    <a:rPr lang="en-US" sz="1400" dirty="0">
                      <a:solidFill>
                        <a:srgbClr val="000000"/>
                      </a:solidFill>
                      <a:latin typeface="Times New Roman" charset="0"/>
                    </a:rPr>
                    <a:t> A N</a:t>
                  </a:r>
                </a:p>
                <a:p>
                  <a:r>
                    <a:rPr lang="en-US" sz="1400" dirty="0">
                      <a:solidFill>
                        <a:srgbClr val="000000"/>
                      </a:solidFill>
                      <a:latin typeface="Times New Roman" charset="0"/>
                    </a:rPr>
                    <a:t>NP → NP PP</a:t>
                  </a:r>
                </a:p>
                <a:p>
                  <a:r>
                    <a:rPr lang="en-US" sz="1400" dirty="0">
                      <a:solidFill>
                        <a:srgbClr val="000000"/>
                      </a:solidFill>
                      <a:latin typeface="Times New Roman" charset="0"/>
                    </a:rPr>
                    <a:t>NP → </a:t>
                  </a:r>
                  <a:r>
                    <a:rPr lang="en-US" sz="1400" dirty="0" err="1">
                      <a:solidFill>
                        <a:srgbClr val="000000"/>
                      </a:solidFill>
                      <a:latin typeface="Times New Roman" charset="0"/>
                    </a:rPr>
                    <a:t>PropN</a:t>
                  </a:r>
                  <a:endParaRPr lang="en-US" sz="1400" dirty="0">
                    <a:solidFill>
                      <a:srgbClr val="000000"/>
                    </a:solidFill>
                    <a:latin typeface="Times New Roman" charset="0"/>
                  </a:endParaRPr>
                </a:p>
                <a:p>
                  <a:r>
                    <a:rPr lang="pt-BR" sz="1400" dirty="0">
                      <a:solidFill>
                        <a:srgbClr val="000000"/>
                      </a:solidFill>
                      <a:latin typeface="Times New Roman" charset="0"/>
                    </a:rPr>
                    <a:t>A → ε</a:t>
                  </a:r>
                </a:p>
                <a:p>
                  <a:r>
                    <a:rPr lang="pt-BR" sz="1400" dirty="0">
                      <a:solidFill>
                        <a:srgbClr val="000000"/>
                      </a:solidFill>
                      <a:latin typeface="Times New Roman" charset="0"/>
                    </a:rPr>
                    <a:t>A → Adj A</a:t>
                  </a:r>
                  <a:endParaRPr lang="en-US" sz="1400" dirty="0">
                    <a:solidFill>
                      <a:srgbClr val="000000"/>
                    </a:solidFill>
                    <a:latin typeface="Times New Roman" charset="0"/>
                  </a:endParaRPr>
                </a:p>
                <a:p>
                  <a:r>
                    <a:rPr lang="en-US" sz="1400" dirty="0">
                      <a:solidFill>
                        <a:srgbClr val="000000"/>
                      </a:solidFill>
                      <a:latin typeface="Times New Roman" charset="0"/>
                    </a:rPr>
                    <a:t>PP → Prep NP</a:t>
                  </a:r>
                </a:p>
                <a:p>
                  <a:r>
                    <a:rPr lang="en-US" sz="1400" dirty="0">
                      <a:solidFill>
                        <a:srgbClr val="000000"/>
                      </a:solidFill>
                      <a:latin typeface="Times New Roman" charset="0"/>
                    </a:rPr>
                    <a:t>VP → V NP</a:t>
                  </a:r>
                </a:p>
                <a:p>
                  <a:r>
                    <a:rPr lang="en-US" sz="1400" dirty="0">
                      <a:solidFill>
                        <a:srgbClr val="000000"/>
                      </a:solidFill>
                      <a:latin typeface="Times New Roman" charset="0"/>
                    </a:rPr>
                    <a:t>VP → VP PP</a:t>
                  </a:r>
                </a:p>
              </p:txBody>
            </p:sp>
            <p:sp>
              <p:nvSpPr>
                <p:cNvPr id="12" name="Text Box 16"/>
                <p:cNvSpPr txBox="1">
                  <a:spLocks noChangeArrowheads="1"/>
                </p:cNvSpPr>
                <p:nvPr/>
              </p:nvSpPr>
              <p:spPr bwMode="auto">
                <a:xfrm>
                  <a:off x="1487" y="2643"/>
                  <a:ext cx="254" cy="1398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/>
                  <a:tailEnd/>
                </a:ln>
              </p:spPr>
              <p:txBody>
                <a:bodyPr wrap="none" lIns="90000" tIns="46800" rIns="90000" bIns="46800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US" sz="1400">
                      <a:solidFill>
                        <a:srgbClr val="000000"/>
                      </a:solidFill>
                      <a:latin typeface="Times New Roman" charset="0"/>
                    </a:rPr>
                    <a:t>0.9</a:t>
                  </a:r>
                </a:p>
                <a:p>
                  <a:r>
                    <a:rPr lang="en-US" sz="1400">
                      <a:solidFill>
                        <a:srgbClr val="000000"/>
                      </a:solidFill>
                      <a:latin typeface="Times New Roman" charset="0"/>
                    </a:rPr>
                    <a:t>0.1</a:t>
                  </a:r>
                </a:p>
                <a:p>
                  <a:r>
                    <a:rPr lang="en-US" sz="1400">
                      <a:solidFill>
                        <a:srgbClr val="000000"/>
                      </a:solidFill>
                      <a:latin typeface="Times New Roman" charset="0"/>
                    </a:rPr>
                    <a:t>0.5</a:t>
                  </a:r>
                </a:p>
                <a:p>
                  <a:r>
                    <a:rPr lang="en-US" sz="1400">
                      <a:solidFill>
                        <a:srgbClr val="000000"/>
                      </a:solidFill>
                      <a:latin typeface="Times New Roman" charset="0"/>
                    </a:rPr>
                    <a:t>0.3</a:t>
                  </a:r>
                </a:p>
                <a:p>
                  <a:r>
                    <a:rPr lang="en-US" sz="1400">
                      <a:solidFill>
                        <a:srgbClr val="000000"/>
                      </a:solidFill>
                      <a:latin typeface="Times New Roman" charset="0"/>
                    </a:rPr>
                    <a:t>0.2</a:t>
                  </a:r>
                </a:p>
                <a:p>
                  <a:r>
                    <a:rPr lang="en-US" sz="1400">
                      <a:solidFill>
                        <a:srgbClr val="000000"/>
                      </a:solidFill>
                      <a:latin typeface="Times New Roman" charset="0"/>
                    </a:rPr>
                    <a:t>0.6</a:t>
                  </a:r>
                </a:p>
                <a:p>
                  <a:r>
                    <a:rPr lang="en-US" sz="1400">
                      <a:solidFill>
                        <a:srgbClr val="000000"/>
                      </a:solidFill>
                      <a:latin typeface="Times New Roman" charset="0"/>
                    </a:rPr>
                    <a:t>0.4</a:t>
                  </a:r>
                </a:p>
                <a:p>
                  <a:r>
                    <a:rPr lang="en-US" sz="1400">
                      <a:solidFill>
                        <a:srgbClr val="000000"/>
                      </a:solidFill>
                      <a:latin typeface="Times New Roman" charset="0"/>
                    </a:rPr>
                    <a:t>1.0</a:t>
                  </a:r>
                </a:p>
                <a:p>
                  <a:r>
                    <a:rPr lang="en-US" sz="1400">
                      <a:solidFill>
                        <a:srgbClr val="000000"/>
                      </a:solidFill>
                      <a:latin typeface="Times New Roman" charset="0"/>
                    </a:rPr>
                    <a:t>0.7</a:t>
                  </a:r>
                </a:p>
                <a:p>
                  <a:r>
                    <a:rPr lang="en-US" sz="1400">
                      <a:solidFill>
                        <a:srgbClr val="000000"/>
                      </a:solidFill>
                      <a:latin typeface="Times New Roman" charset="0"/>
                    </a:rPr>
                    <a:t>0.3</a:t>
                  </a:r>
                  <a:endParaRPr lang="en-US" sz="1200">
                    <a:solidFill>
                      <a:srgbClr val="000000"/>
                    </a:solidFill>
                    <a:latin typeface="Times New Roman" charset="0"/>
                  </a:endParaRPr>
                </a:p>
              </p:txBody>
            </p:sp>
          </p:grpSp>
          <p:sp>
            <p:nvSpPr>
              <p:cNvPr id="10" name="Rectangle 17"/>
              <p:cNvSpPr>
                <a:spLocks noChangeArrowheads="1"/>
              </p:cNvSpPr>
              <p:nvPr/>
            </p:nvSpPr>
            <p:spPr bwMode="auto">
              <a:xfrm>
                <a:off x="929" y="2757"/>
                <a:ext cx="1075" cy="139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000" tIns="46800" rIns="90000" bIns="46800" anchor="ctr">
                <a:prstTxWarp prst="textNoShape">
                  <a:avLst/>
                </a:prstTxWarp>
                <a:spAutoFit/>
              </a:bodyPr>
              <a:lstStyle/>
              <a:p>
                <a:endParaRPr lang="en-US" sz="2000" b="1">
                  <a:solidFill>
                    <a:srgbClr val="000000"/>
                  </a:solidFill>
                  <a:latin typeface="Times New Roman" charset="0"/>
                </a:endParaRPr>
              </a:p>
            </p:txBody>
          </p:sp>
        </p:grpSp>
        <p:sp>
          <p:nvSpPr>
            <p:cNvPr id="8" name="Text Box 18"/>
            <p:cNvSpPr txBox="1">
              <a:spLocks noChangeArrowheads="1"/>
            </p:cNvSpPr>
            <p:nvPr/>
          </p:nvSpPr>
          <p:spPr bwMode="auto">
            <a:xfrm>
              <a:off x="1171" y="4070"/>
              <a:ext cx="602" cy="25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r>
                <a:rPr lang="en-US" sz="2000">
                  <a:solidFill>
                    <a:srgbClr val="000000"/>
                  </a:solidFill>
                  <a:latin typeface="Times New Roman" charset="0"/>
                </a:rPr>
                <a:t>English</a:t>
              </a: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1219200" y="1676400"/>
            <a:ext cx="22367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Penn Grammar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4" name="Right Arrow 13"/>
          <p:cNvSpPr/>
          <p:nvPr/>
        </p:nvSpPr>
        <p:spPr>
          <a:xfrm>
            <a:off x="3455988" y="3048000"/>
            <a:ext cx="1039812" cy="6858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6250" y="3048000"/>
            <a:ext cx="2057400" cy="6096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5416139" y="3733800"/>
            <a:ext cx="27836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27 million</a:t>
            </a:r>
            <a:r>
              <a:rPr lang="en-US" dirty="0" smtClean="0"/>
              <a:t> tweets a day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612648" y="5486400"/>
            <a:ext cx="57119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Probably not going to work very well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09600" y="6029980"/>
            <a:ext cx="57119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Ideas?</a:t>
            </a:r>
            <a:endParaRPr lang="en-US" sz="2800" dirty="0">
              <a:solidFill>
                <a:srgbClr val="FF0000"/>
              </a:solidFill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5878286" y="3047282"/>
            <a:ext cx="1447800" cy="610317"/>
            <a:chOff x="7699248" y="2278063"/>
            <a:chExt cx="1066800" cy="617537"/>
          </a:xfrm>
        </p:grpSpPr>
        <p:sp>
          <p:nvSpPr>
            <p:cNvPr id="23" name="Line 27"/>
            <p:cNvSpPr>
              <a:spLocks noChangeShapeType="1"/>
            </p:cNvSpPr>
            <p:nvPr/>
          </p:nvSpPr>
          <p:spPr bwMode="auto">
            <a:xfrm flipV="1">
              <a:off x="7851648" y="2278063"/>
              <a:ext cx="419100" cy="533400"/>
            </a:xfrm>
            <a:prstGeom prst="line">
              <a:avLst/>
            </a:prstGeom>
            <a:noFill/>
            <a:ln w="38100">
              <a:solidFill>
                <a:schemeClr val="tx1">
                  <a:alpha val="18000"/>
                </a:schemeClr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8"/>
            <p:cNvSpPr>
              <a:spLocks noChangeShapeType="1"/>
            </p:cNvSpPr>
            <p:nvPr/>
          </p:nvSpPr>
          <p:spPr bwMode="auto">
            <a:xfrm>
              <a:off x="8270748" y="2278063"/>
              <a:ext cx="419100" cy="533400"/>
            </a:xfrm>
            <a:prstGeom prst="line">
              <a:avLst/>
            </a:prstGeom>
            <a:noFill/>
            <a:ln w="38100">
              <a:solidFill>
                <a:schemeClr val="tx1">
                  <a:alpha val="18000"/>
                </a:schemeClr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9"/>
            <p:cNvSpPr>
              <a:spLocks noChangeShapeType="1"/>
            </p:cNvSpPr>
            <p:nvPr/>
          </p:nvSpPr>
          <p:spPr bwMode="auto">
            <a:xfrm flipH="1">
              <a:off x="8270748" y="2515130"/>
              <a:ext cx="179614" cy="296333"/>
            </a:xfrm>
            <a:prstGeom prst="line">
              <a:avLst/>
            </a:prstGeom>
            <a:noFill/>
            <a:ln w="38100">
              <a:solidFill>
                <a:schemeClr val="tx1">
                  <a:alpha val="18000"/>
                </a:schemeClr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30"/>
            <p:cNvSpPr>
              <a:spLocks noChangeShapeType="1"/>
            </p:cNvSpPr>
            <p:nvPr/>
          </p:nvSpPr>
          <p:spPr bwMode="auto">
            <a:xfrm flipH="1">
              <a:off x="8450362" y="2633663"/>
              <a:ext cx="119743" cy="177800"/>
            </a:xfrm>
            <a:prstGeom prst="line">
              <a:avLst/>
            </a:prstGeom>
            <a:noFill/>
            <a:ln w="38100">
              <a:solidFill>
                <a:schemeClr val="tx1">
                  <a:alpha val="18000"/>
                </a:schemeClr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31"/>
            <p:cNvSpPr>
              <a:spLocks noChangeShapeType="1"/>
            </p:cNvSpPr>
            <p:nvPr/>
          </p:nvSpPr>
          <p:spPr bwMode="auto">
            <a:xfrm>
              <a:off x="7971391" y="2692930"/>
              <a:ext cx="59871" cy="118533"/>
            </a:xfrm>
            <a:prstGeom prst="line">
              <a:avLst/>
            </a:prstGeom>
            <a:noFill/>
            <a:ln w="38100">
              <a:solidFill>
                <a:schemeClr val="tx1">
                  <a:alpha val="18000"/>
                </a:schemeClr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28" name="Group 32"/>
            <p:cNvGrpSpPr>
              <a:grpSpLocks/>
            </p:cNvGrpSpPr>
            <p:nvPr/>
          </p:nvGrpSpPr>
          <p:grpSpPr bwMode="auto">
            <a:xfrm>
              <a:off x="7699248" y="2819400"/>
              <a:ext cx="1066800" cy="76200"/>
              <a:chOff x="2448" y="1728"/>
              <a:chExt cx="672" cy="48"/>
            </a:xfrm>
          </p:grpSpPr>
          <p:sp>
            <p:nvSpPr>
              <p:cNvPr id="29" name="Rectangle 33"/>
              <p:cNvSpPr>
                <a:spLocks noChangeArrowheads="1"/>
              </p:cNvSpPr>
              <p:nvPr/>
            </p:nvSpPr>
            <p:spPr bwMode="auto">
              <a:xfrm>
                <a:off x="2880" y="1728"/>
                <a:ext cx="9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>
                    <a:alpha val="18000"/>
                  </a:schemeClr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" name="Rectangle 34"/>
              <p:cNvSpPr>
                <a:spLocks noChangeArrowheads="1"/>
              </p:cNvSpPr>
              <p:nvPr/>
            </p:nvSpPr>
            <p:spPr bwMode="auto">
              <a:xfrm>
                <a:off x="2736" y="1728"/>
                <a:ext cx="9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>
                    <a:alpha val="18000"/>
                  </a:schemeClr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" name="Rectangle 35"/>
              <p:cNvSpPr>
                <a:spLocks noChangeArrowheads="1"/>
              </p:cNvSpPr>
              <p:nvPr/>
            </p:nvSpPr>
            <p:spPr bwMode="auto">
              <a:xfrm>
                <a:off x="2592" y="1728"/>
                <a:ext cx="9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>
                    <a:alpha val="18000"/>
                  </a:schemeClr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" name="Rectangle 36"/>
              <p:cNvSpPr>
                <a:spLocks noChangeArrowheads="1"/>
              </p:cNvSpPr>
              <p:nvPr/>
            </p:nvSpPr>
            <p:spPr bwMode="auto">
              <a:xfrm>
                <a:off x="2448" y="1728"/>
                <a:ext cx="9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>
                    <a:alpha val="18000"/>
                  </a:schemeClr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" name="Rectangle 37"/>
              <p:cNvSpPr>
                <a:spLocks noChangeArrowheads="1"/>
              </p:cNvSpPr>
              <p:nvPr/>
            </p:nvSpPr>
            <p:spPr bwMode="auto">
              <a:xfrm>
                <a:off x="3024" y="1728"/>
                <a:ext cx="9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>
                    <a:alpha val="18000"/>
                  </a:schemeClr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5065" y="0"/>
            <a:ext cx="8153400" cy="990600"/>
          </a:xfrm>
        </p:spPr>
        <p:txBody>
          <a:bodyPr/>
          <a:lstStyle/>
          <a:p>
            <a:r>
              <a:rPr lang="en-US" dirty="0" smtClean="0"/>
              <a:t>Idea 2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" y="3353158"/>
            <a:ext cx="2057400" cy="609600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298236" y="3352440"/>
            <a:ext cx="1447800" cy="610317"/>
            <a:chOff x="7699248" y="2278063"/>
            <a:chExt cx="1066800" cy="617537"/>
          </a:xfrm>
        </p:grpSpPr>
        <p:sp>
          <p:nvSpPr>
            <p:cNvPr id="7" name="Line 27"/>
            <p:cNvSpPr>
              <a:spLocks noChangeShapeType="1"/>
            </p:cNvSpPr>
            <p:nvPr/>
          </p:nvSpPr>
          <p:spPr bwMode="auto">
            <a:xfrm flipV="1">
              <a:off x="7851648" y="2278063"/>
              <a:ext cx="419100" cy="533400"/>
            </a:xfrm>
            <a:prstGeom prst="line">
              <a:avLst/>
            </a:prstGeom>
            <a:noFill/>
            <a:ln w="38100">
              <a:solidFill>
                <a:schemeClr val="tx1">
                  <a:alpha val="18000"/>
                </a:schemeClr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28"/>
            <p:cNvSpPr>
              <a:spLocks noChangeShapeType="1"/>
            </p:cNvSpPr>
            <p:nvPr/>
          </p:nvSpPr>
          <p:spPr bwMode="auto">
            <a:xfrm>
              <a:off x="8270748" y="2278063"/>
              <a:ext cx="419100" cy="533400"/>
            </a:xfrm>
            <a:prstGeom prst="line">
              <a:avLst/>
            </a:prstGeom>
            <a:noFill/>
            <a:ln w="38100">
              <a:solidFill>
                <a:schemeClr val="tx1">
                  <a:alpha val="18000"/>
                </a:schemeClr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29"/>
            <p:cNvSpPr>
              <a:spLocks noChangeShapeType="1"/>
            </p:cNvSpPr>
            <p:nvPr/>
          </p:nvSpPr>
          <p:spPr bwMode="auto">
            <a:xfrm flipH="1">
              <a:off x="8270748" y="2515130"/>
              <a:ext cx="179614" cy="296333"/>
            </a:xfrm>
            <a:prstGeom prst="line">
              <a:avLst/>
            </a:prstGeom>
            <a:noFill/>
            <a:ln w="38100">
              <a:solidFill>
                <a:schemeClr val="tx1">
                  <a:alpha val="18000"/>
                </a:schemeClr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30"/>
            <p:cNvSpPr>
              <a:spLocks noChangeShapeType="1"/>
            </p:cNvSpPr>
            <p:nvPr/>
          </p:nvSpPr>
          <p:spPr bwMode="auto">
            <a:xfrm flipH="1">
              <a:off x="8450362" y="2633663"/>
              <a:ext cx="119743" cy="177800"/>
            </a:xfrm>
            <a:prstGeom prst="line">
              <a:avLst/>
            </a:prstGeom>
            <a:noFill/>
            <a:ln w="38100">
              <a:solidFill>
                <a:schemeClr val="tx1">
                  <a:alpha val="18000"/>
                </a:schemeClr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31"/>
            <p:cNvSpPr>
              <a:spLocks noChangeShapeType="1"/>
            </p:cNvSpPr>
            <p:nvPr/>
          </p:nvSpPr>
          <p:spPr bwMode="auto">
            <a:xfrm>
              <a:off x="7971391" y="2692930"/>
              <a:ext cx="59871" cy="118533"/>
            </a:xfrm>
            <a:prstGeom prst="line">
              <a:avLst/>
            </a:prstGeom>
            <a:noFill/>
            <a:ln w="38100">
              <a:solidFill>
                <a:schemeClr val="tx1">
                  <a:alpha val="18000"/>
                </a:schemeClr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2" name="Group 32"/>
            <p:cNvGrpSpPr>
              <a:grpSpLocks/>
            </p:cNvGrpSpPr>
            <p:nvPr/>
          </p:nvGrpSpPr>
          <p:grpSpPr bwMode="auto">
            <a:xfrm>
              <a:off x="7699248" y="2819400"/>
              <a:ext cx="1066800" cy="76200"/>
              <a:chOff x="2448" y="1728"/>
              <a:chExt cx="672" cy="48"/>
            </a:xfrm>
          </p:grpSpPr>
          <p:sp>
            <p:nvSpPr>
              <p:cNvPr id="13" name="Rectangle 33"/>
              <p:cNvSpPr>
                <a:spLocks noChangeArrowheads="1"/>
              </p:cNvSpPr>
              <p:nvPr/>
            </p:nvSpPr>
            <p:spPr bwMode="auto">
              <a:xfrm>
                <a:off x="2880" y="1728"/>
                <a:ext cx="9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>
                    <a:alpha val="18000"/>
                  </a:schemeClr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" name="Rectangle 34"/>
              <p:cNvSpPr>
                <a:spLocks noChangeArrowheads="1"/>
              </p:cNvSpPr>
              <p:nvPr/>
            </p:nvSpPr>
            <p:spPr bwMode="auto">
              <a:xfrm>
                <a:off x="2736" y="1728"/>
                <a:ext cx="9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>
                    <a:alpha val="18000"/>
                  </a:schemeClr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" name="Rectangle 35"/>
              <p:cNvSpPr>
                <a:spLocks noChangeArrowheads="1"/>
              </p:cNvSpPr>
              <p:nvPr/>
            </p:nvSpPr>
            <p:spPr bwMode="auto">
              <a:xfrm>
                <a:off x="2592" y="1728"/>
                <a:ext cx="9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>
                    <a:alpha val="18000"/>
                  </a:schemeClr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" name="Rectangle 36"/>
              <p:cNvSpPr>
                <a:spLocks noChangeArrowheads="1"/>
              </p:cNvSpPr>
              <p:nvPr/>
            </p:nvSpPr>
            <p:spPr bwMode="auto">
              <a:xfrm>
                <a:off x="2448" y="1728"/>
                <a:ext cx="9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>
                    <a:alpha val="18000"/>
                  </a:schemeClr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" name="Rectangle 37"/>
              <p:cNvSpPr>
                <a:spLocks noChangeArrowheads="1"/>
              </p:cNvSpPr>
              <p:nvPr/>
            </p:nvSpPr>
            <p:spPr bwMode="auto">
              <a:xfrm>
                <a:off x="3024" y="1728"/>
                <a:ext cx="9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>
                    <a:alpha val="18000"/>
                  </a:schemeClr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18" name="Group 7"/>
          <p:cNvGrpSpPr>
            <a:grpSpLocks/>
          </p:cNvGrpSpPr>
          <p:nvPr/>
        </p:nvGrpSpPr>
        <p:grpSpPr bwMode="auto">
          <a:xfrm>
            <a:off x="2693988" y="2951163"/>
            <a:ext cx="2878137" cy="1303337"/>
            <a:chOff x="1697" y="1859"/>
            <a:chExt cx="1813" cy="821"/>
          </a:xfrm>
        </p:grpSpPr>
        <p:sp>
          <p:nvSpPr>
            <p:cNvPr id="19" name="Rectangle 8"/>
            <p:cNvSpPr>
              <a:spLocks noChangeArrowheads="1"/>
            </p:cNvSpPr>
            <p:nvPr/>
          </p:nvSpPr>
          <p:spPr bwMode="auto">
            <a:xfrm>
              <a:off x="2296" y="1859"/>
              <a:ext cx="1214" cy="821"/>
            </a:xfrm>
            <a:prstGeom prst="rect">
              <a:avLst/>
            </a:prstGeom>
            <a:solidFill>
              <a:srgbClr val="66FFFF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000" tIns="46800" rIns="90000" bIns="46800" anchor="ctr">
              <a:prstTxWarp prst="textNoShape">
                <a:avLst/>
              </a:prstTxWarp>
              <a:spAutoFit/>
            </a:bodyPr>
            <a:lstStyle/>
            <a:p>
              <a:endParaRPr lang="en-US" sz="2000" b="1">
                <a:solidFill>
                  <a:srgbClr val="000000"/>
                </a:solidFill>
                <a:latin typeface="Times New Roman" charset="0"/>
              </a:endParaRPr>
            </a:p>
          </p:txBody>
        </p:sp>
        <p:sp>
          <p:nvSpPr>
            <p:cNvPr id="20" name="Text Box 9"/>
            <p:cNvSpPr txBox="1">
              <a:spLocks noChangeArrowheads="1"/>
            </p:cNvSpPr>
            <p:nvPr/>
          </p:nvSpPr>
          <p:spPr bwMode="auto">
            <a:xfrm>
              <a:off x="2469" y="1973"/>
              <a:ext cx="995" cy="60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r>
                <a:rPr lang="en-US" sz="2800" dirty="0" smtClean="0">
                  <a:solidFill>
                    <a:srgbClr val="000000"/>
                  </a:solidFill>
                  <a:latin typeface="Times New Roman" charset="0"/>
                </a:rPr>
                <a:t>Learning/</a:t>
              </a:r>
            </a:p>
            <a:p>
              <a:r>
                <a:rPr lang="en-US" sz="2800" dirty="0">
                  <a:solidFill>
                    <a:srgbClr val="000000"/>
                  </a:solidFill>
                  <a:latin typeface="Times New Roman" charset="0"/>
                </a:rPr>
                <a:t>Training</a:t>
              </a:r>
            </a:p>
          </p:txBody>
        </p:sp>
        <p:sp>
          <p:nvSpPr>
            <p:cNvPr id="21" name="AutoShape 10"/>
            <p:cNvSpPr>
              <a:spLocks noChangeArrowheads="1"/>
            </p:cNvSpPr>
            <p:nvPr/>
          </p:nvSpPr>
          <p:spPr bwMode="auto">
            <a:xfrm>
              <a:off x="1697" y="2204"/>
              <a:ext cx="607" cy="138"/>
            </a:xfrm>
            <a:prstGeom prst="rightArrow">
              <a:avLst>
                <a:gd name="adj1" fmla="val 50000"/>
                <a:gd name="adj2" fmla="val 109964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000" tIns="46800" rIns="90000" bIns="46800" anchor="ctr">
              <a:prstTxWarp prst="textNoShape">
                <a:avLst/>
              </a:prstTxWarp>
              <a:spAutoFit/>
            </a:bodyPr>
            <a:lstStyle/>
            <a:p>
              <a:endParaRPr lang="en-US" sz="2000" b="1">
                <a:solidFill>
                  <a:srgbClr val="000000"/>
                </a:solidFill>
                <a:latin typeface="Times New Roman" charset="0"/>
              </a:endParaRPr>
            </a:p>
          </p:txBody>
        </p:sp>
      </p:grpSp>
      <p:grpSp>
        <p:nvGrpSpPr>
          <p:cNvPr id="22" name="Group 11"/>
          <p:cNvGrpSpPr>
            <a:grpSpLocks/>
          </p:cNvGrpSpPr>
          <p:nvPr/>
        </p:nvGrpSpPr>
        <p:grpSpPr bwMode="auto">
          <a:xfrm>
            <a:off x="5589588" y="2343150"/>
            <a:ext cx="2640012" cy="2625725"/>
            <a:chOff x="3521" y="1476"/>
            <a:chExt cx="1663" cy="1654"/>
          </a:xfrm>
        </p:grpSpPr>
        <p:grpSp>
          <p:nvGrpSpPr>
            <p:cNvPr id="23" name="Group 12"/>
            <p:cNvGrpSpPr>
              <a:grpSpLocks/>
            </p:cNvGrpSpPr>
            <p:nvPr/>
          </p:nvGrpSpPr>
          <p:grpSpPr bwMode="auto">
            <a:xfrm>
              <a:off x="4109" y="1476"/>
              <a:ext cx="1075" cy="1654"/>
              <a:chOff x="922" y="2666"/>
              <a:chExt cx="1075" cy="1654"/>
            </a:xfrm>
          </p:grpSpPr>
          <p:grpSp>
            <p:nvGrpSpPr>
              <p:cNvPr id="25" name="Group 13"/>
              <p:cNvGrpSpPr>
                <a:grpSpLocks/>
              </p:cNvGrpSpPr>
              <p:nvPr/>
            </p:nvGrpSpPr>
            <p:grpSpPr bwMode="auto">
              <a:xfrm>
                <a:off x="922" y="2666"/>
                <a:ext cx="1075" cy="1405"/>
                <a:chOff x="929" y="2743"/>
                <a:chExt cx="1075" cy="1405"/>
              </a:xfrm>
            </p:grpSpPr>
            <p:grpSp>
              <p:nvGrpSpPr>
                <p:cNvPr id="27" name="Group 14"/>
                <p:cNvGrpSpPr>
                  <a:grpSpLocks/>
                </p:cNvGrpSpPr>
                <p:nvPr/>
              </p:nvGrpSpPr>
              <p:grpSpPr bwMode="auto">
                <a:xfrm>
                  <a:off x="935" y="2743"/>
                  <a:ext cx="1029" cy="1405"/>
                  <a:chOff x="712" y="2636"/>
                  <a:chExt cx="1029" cy="1405"/>
                </a:xfrm>
              </p:grpSpPr>
              <p:sp>
                <p:nvSpPr>
                  <p:cNvPr id="29" name="Text Box 1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712" y="2636"/>
                    <a:ext cx="805" cy="1398"/>
                  </a:xfrm>
                  <a:prstGeom prst="rect">
                    <a:avLst/>
                  </a:prstGeom>
                  <a:noFill/>
                  <a:ln w="12700">
                    <a:noFill/>
                    <a:miter lim="800000"/>
                    <a:headEnd/>
                    <a:tailEnd/>
                  </a:ln>
                </p:spPr>
                <p:txBody>
                  <a:bodyPr wrap="none" lIns="90000" tIns="46800" rIns="90000" bIns="46800">
                    <a:prstTxWarp prst="textNoShape">
                      <a:avLst/>
                    </a:prstTxWarp>
                    <a:spAutoFit/>
                  </a:bodyPr>
                  <a:lstStyle/>
                  <a:p>
                    <a:r>
                      <a:rPr lang="en-US" sz="1400">
                        <a:solidFill>
                          <a:srgbClr val="000000"/>
                        </a:solidFill>
                        <a:latin typeface="Times New Roman" charset="0"/>
                      </a:rPr>
                      <a:t>S →</a:t>
                    </a:r>
                    <a:r>
                      <a:rPr lang="en-US" sz="1000">
                        <a:solidFill>
                          <a:srgbClr val="000000"/>
                        </a:solidFill>
                        <a:latin typeface="Times New Roman" charset="0"/>
                      </a:rPr>
                      <a:t> </a:t>
                    </a:r>
                    <a:r>
                      <a:rPr lang="en-US" sz="1400">
                        <a:solidFill>
                          <a:srgbClr val="000000"/>
                        </a:solidFill>
                        <a:latin typeface="Times New Roman" charset="0"/>
                      </a:rPr>
                      <a:t>NP VP</a:t>
                    </a:r>
                  </a:p>
                  <a:p>
                    <a:r>
                      <a:rPr lang="en-US" sz="1400">
                        <a:solidFill>
                          <a:srgbClr val="000000"/>
                        </a:solidFill>
                        <a:latin typeface="Times New Roman" charset="0"/>
                      </a:rPr>
                      <a:t>S → VP</a:t>
                    </a:r>
                  </a:p>
                  <a:p>
                    <a:r>
                      <a:rPr lang="en-US" sz="1400">
                        <a:solidFill>
                          <a:srgbClr val="000000"/>
                        </a:solidFill>
                        <a:latin typeface="Times New Roman" charset="0"/>
                      </a:rPr>
                      <a:t>NP → Det A N</a:t>
                    </a:r>
                  </a:p>
                  <a:p>
                    <a:r>
                      <a:rPr lang="en-US" sz="1400">
                        <a:solidFill>
                          <a:srgbClr val="000000"/>
                        </a:solidFill>
                        <a:latin typeface="Times New Roman" charset="0"/>
                      </a:rPr>
                      <a:t>NP → NP PP</a:t>
                    </a:r>
                  </a:p>
                  <a:p>
                    <a:r>
                      <a:rPr lang="en-US" sz="1400">
                        <a:solidFill>
                          <a:srgbClr val="000000"/>
                        </a:solidFill>
                        <a:latin typeface="Times New Roman" charset="0"/>
                      </a:rPr>
                      <a:t>NP → PropN</a:t>
                    </a:r>
                  </a:p>
                  <a:p>
                    <a:r>
                      <a:rPr lang="pt-BR" sz="1400">
                        <a:solidFill>
                          <a:srgbClr val="000000"/>
                        </a:solidFill>
                        <a:latin typeface="Times New Roman" charset="0"/>
                      </a:rPr>
                      <a:t>A → ε</a:t>
                    </a:r>
                  </a:p>
                  <a:p>
                    <a:r>
                      <a:rPr lang="pt-BR" sz="1400">
                        <a:solidFill>
                          <a:srgbClr val="000000"/>
                        </a:solidFill>
                        <a:latin typeface="Times New Roman" charset="0"/>
                      </a:rPr>
                      <a:t>A → Adj A</a:t>
                    </a:r>
                    <a:endParaRPr lang="en-US" sz="1400">
                      <a:solidFill>
                        <a:srgbClr val="000000"/>
                      </a:solidFill>
                      <a:latin typeface="Times New Roman" charset="0"/>
                    </a:endParaRPr>
                  </a:p>
                  <a:p>
                    <a:r>
                      <a:rPr lang="en-US" sz="1400">
                        <a:solidFill>
                          <a:srgbClr val="000000"/>
                        </a:solidFill>
                        <a:latin typeface="Times New Roman" charset="0"/>
                      </a:rPr>
                      <a:t>PP → Prep NP</a:t>
                    </a:r>
                  </a:p>
                  <a:p>
                    <a:r>
                      <a:rPr lang="en-US" sz="1400">
                        <a:solidFill>
                          <a:srgbClr val="000000"/>
                        </a:solidFill>
                        <a:latin typeface="Times New Roman" charset="0"/>
                      </a:rPr>
                      <a:t>VP → V NP</a:t>
                    </a:r>
                  </a:p>
                  <a:p>
                    <a:r>
                      <a:rPr lang="en-US" sz="1400">
                        <a:solidFill>
                          <a:srgbClr val="000000"/>
                        </a:solidFill>
                        <a:latin typeface="Times New Roman" charset="0"/>
                      </a:rPr>
                      <a:t>VP → VP PP</a:t>
                    </a:r>
                  </a:p>
                </p:txBody>
              </p:sp>
              <p:sp>
                <p:nvSpPr>
                  <p:cNvPr id="30" name="Text Box 1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87" y="2643"/>
                    <a:ext cx="254" cy="1398"/>
                  </a:xfrm>
                  <a:prstGeom prst="rect">
                    <a:avLst/>
                  </a:prstGeom>
                  <a:noFill/>
                  <a:ln w="12700">
                    <a:noFill/>
                    <a:miter lim="800000"/>
                    <a:headEnd/>
                    <a:tailEnd/>
                  </a:ln>
                </p:spPr>
                <p:txBody>
                  <a:bodyPr wrap="none" lIns="90000" tIns="46800" rIns="90000" bIns="46800">
                    <a:prstTxWarp prst="textNoShape">
                      <a:avLst/>
                    </a:prstTxWarp>
                    <a:spAutoFit/>
                  </a:bodyPr>
                  <a:lstStyle/>
                  <a:p>
                    <a:r>
                      <a:rPr lang="en-US" sz="1400">
                        <a:solidFill>
                          <a:srgbClr val="000000"/>
                        </a:solidFill>
                        <a:latin typeface="Times New Roman" charset="0"/>
                      </a:rPr>
                      <a:t>0.9</a:t>
                    </a:r>
                  </a:p>
                  <a:p>
                    <a:r>
                      <a:rPr lang="en-US" sz="1400">
                        <a:solidFill>
                          <a:srgbClr val="000000"/>
                        </a:solidFill>
                        <a:latin typeface="Times New Roman" charset="0"/>
                      </a:rPr>
                      <a:t>0.1</a:t>
                    </a:r>
                  </a:p>
                  <a:p>
                    <a:r>
                      <a:rPr lang="en-US" sz="1400">
                        <a:solidFill>
                          <a:srgbClr val="000000"/>
                        </a:solidFill>
                        <a:latin typeface="Times New Roman" charset="0"/>
                      </a:rPr>
                      <a:t>0.5</a:t>
                    </a:r>
                  </a:p>
                  <a:p>
                    <a:r>
                      <a:rPr lang="en-US" sz="1400">
                        <a:solidFill>
                          <a:srgbClr val="000000"/>
                        </a:solidFill>
                        <a:latin typeface="Times New Roman" charset="0"/>
                      </a:rPr>
                      <a:t>0.3</a:t>
                    </a:r>
                  </a:p>
                  <a:p>
                    <a:r>
                      <a:rPr lang="en-US" sz="1400">
                        <a:solidFill>
                          <a:srgbClr val="000000"/>
                        </a:solidFill>
                        <a:latin typeface="Times New Roman" charset="0"/>
                      </a:rPr>
                      <a:t>0.2</a:t>
                    </a:r>
                  </a:p>
                  <a:p>
                    <a:r>
                      <a:rPr lang="en-US" sz="1400">
                        <a:solidFill>
                          <a:srgbClr val="000000"/>
                        </a:solidFill>
                        <a:latin typeface="Times New Roman" charset="0"/>
                      </a:rPr>
                      <a:t>0.6</a:t>
                    </a:r>
                  </a:p>
                  <a:p>
                    <a:r>
                      <a:rPr lang="en-US" sz="1400">
                        <a:solidFill>
                          <a:srgbClr val="000000"/>
                        </a:solidFill>
                        <a:latin typeface="Times New Roman" charset="0"/>
                      </a:rPr>
                      <a:t>0.4</a:t>
                    </a:r>
                  </a:p>
                  <a:p>
                    <a:r>
                      <a:rPr lang="en-US" sz="1400">
                        <a:solidFill>
                          <a:srgbClr val="000000"/>
                        </a:solidFill>
                        <a:latin typeface="Times New Roman" charset="0"/>
                      </a:rPr>
                      <a:t>1.0</a:t>
                    </a:r>
                  </a:p>
                  <a:p>
                    <a:r>
                      <a:rPr lang="en-US" sz="1400">
                        <a:solidFill>
                          <a:srgbClr val="000000"/>
                        </a:solidFill>
                        <a:latin typeface="Times New Roman" charset="0"/>
                      </a:rPr>
                      <a:t>0.7</a:t>
                    </a:r>
                  </a:p>
                  <a:p>
                    <a:r>
                      <a:rPr lang="en-US" sz="1400">
                        <a:solidFill>
                          <a:srgbClr val="000000"/>
                        </a:solidFill>
                        <a:latin typeface="Times New Roman" charset="0"/>
                      </a:rPr>
                      <a:t>0.3</a:t>
                    </a:r>
                    <a:endParaRPr lang="en-US" sz="1200">
                      <a:solidFill>
                        <a:srgbClr val="000000"/>
                      </a:solidFill>
                      <a:latin typeface="Times New Roman" charset="0"/>
                    </a:endParaRPr>
                  </a:p>
                </p:txBody>
              </p:sp>
            </p:grpSp>
            <p:sp>
              <p:nvSpPr>
                <p:cNvPr id="28" name="Rectangle 17"/>
                <p:cNvSpPr>
                  <a:spLocks noChangeArrowheads="1"/>
                </p:cNvSpPr>
                <p:nvPr/>
              </p:nvSpPr>
              <p:spPr bwMode="auto">
                <a:xfrm>
                  <a:off x="929" y="2757"/>
                  <a:ext cx="1075" cy="139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90000" tIns="46800" rIns="90000" bIns="46800" anchor="ctr">
                  <a:prstTxWarp prst="textNoShape">
                    <a:avLst/>
                  </a:prstTxWarp>
                  <a:spAutoFit/>
                </a:bodyPr>
                <a:lstStyle/>
                <a:p>
                  <a:endParaRPr lang="en-US" sz="2000" b="1">
                    <a:solidFill>
                      <a:srgbClr val="000000"/>
                    </a:solidFill>
                    <a:latin typeface="Times New Roman" charset="0"/>
                  </a:endParaRPr>
                </a:p>
              </p:txBody>
            </p:sp>
          </p:grpSp>
          <p:sp>
            <p:nvSpPr>
              <p:cNvPr id="26" name="Text Box 18"/>
              <p:cNvSpPr txBox="1">
                <a:spLocks noChangeArrowheads="1"/>
              </p:cNvSpPr>
              <p:nvPr/>
            </p:nvSpPr>
            <p:spPr bwMode="auto">
              <a:xfrm>
                <a:off x="1171" y="4070"/>
                <a:ext cx="602" cy="250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2000">
                    <a:solidFill>
                      <a:srgbClr val="000000"/>
                    </a:solidFill>
                    <a:latin typeface="Times New Roman" charset="0"/>
                  </a:rPr>
                  <a:t>English</a:t>
                </a:r>
              </a:p>
            </p:txBody>
          </p:sp>
        </p:grpSp>
        <p:sp>
          <p:nvSpPr>
            <p:cNvPr id="24" name="AutoShape 19"/>
            <p:cNvSpPr>
              <a:spLocks noChangeArrowheads="1"/>
            </p:cNvSpPr>
            <p:nvPr/>
          </p:nvSpPr>
          <p:spPr bwMode="auto">
            <a:xfrm>
              <a:off x="3521" y="2193"/>
              <a:ext cx="607" cy="138"/>
            </a:xfrm>
            <a:prstGeom prst="rightArrow">
              <a:avLst>
                <a:gd name="adj1" fmla="val 50000"/>
                <a:gd name="adj2" fmla="val 109964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000" tIns="46800" rIns="90000" bIns="46800" anchor="ctr">
              <a:prstTxWarp prst="textNoShape">
                <a:avLst/>
              </a:prstTxWarp>
              <a:spAutoFit/>
            </a:bodyPr>
            <a:lstStyle/>
            <a:p>
              <a:endParaRPr lang="en-US" sz="2000" b="1">
                <a:solidFill>
                  <a:srgbClr val="000000"/>
                </a:solidFill>
                <a:latin typeface="Times New Roman" charset="0"/>
              </a:endParaRPr>
            </a:p>
          </p:txBody>
        </p:sp>
      </p:grpSp>
      <p:graphicFrame>
        <p:nvGraphicFramePr>
          <p:cNvPr id="31" name="Object 2"/>
          <p:cNvGraphicFramePr>
            <a:graphicFrameLocks noChangeAspect="1"/>
          </p:cNvGraphicFramePr>
          <p:nvPr/>
        </p:nvGraphicFramePr>
        <p:xfrm>
          <a:off x="2693988" y="4572000"/>
          <a:ext cx="365760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4881" name="Equation" r:id="rId4" imgW="1828800" imgH="381000" progId="Equation.3">
                  <p:embed/>
                </p:oleObj>
              </mc:Choice>
              <mc:Fallback>
                <p:oleObj name="Equation" r:id="rId4" imgW="1828800" imgH="3810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93988" y="4572000"/>
                        <a:ext cx="3657600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TextBox 31"/>
          <p:cNvSpPr txBox="1"/>
          <p:nvPr/>
        </p:nvSpPr>
        <p:spPr>
          <a:xfrm>
            <a:off x="6477000" y="1447800"/>
            <a:ext cx="27462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Pseudo-Twitter grammar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Idea 2</a:t>
            </a:r>
            <a:endParaRPr lang="en-US" dirty="0"/>
          </a:p>
        </p:txBody>
      </p:sp>
      <p:grpSp>
        <p:nvGrpSpPr>
          <p:cNvPr id="4" name="Group 12"/>
          <p:cNvGrpSpPr>
            <a:grpSpLocks/>
          </p:cNvGrpSpPr>
          <p:nvPr/>
        </p:nvGrpSpPr>
        <p:grpSpPr bwMode="auto">
          <a:xfrm>
            <a:off x="1238250" y="2423815"/>
            <a:ext cx="1706562" cy="2625725"/>
            <a:chOff x="922" y="2666"/>
            <a:chExt cx="1075" cy="1654"/>
          </a:xfrm>
        </p:grpSpPr>
        <p:grpSp>
          <p:nvGrpSpPr>
            <p:cNvPr id="5" name="Group 13"/>
            <p:cNvGrpSpPr>
              <a:grpSpLocks/>
            </p:cNvGrpSpPr>
            <p:nvPr/>
          </p:nvGrpSpPr>
          <p:grpSpPr bwMode="auto">
            <a:xfrm>
              <a:off x="922" y="2666"/>
              <a:ext cx="1075" cy="1405"/>
              <a:chOff x="929" y="2743"/>
              <a:chExt cx="1075" cy="1405"/>
            </a:xfrm>
          </p:grpSpPr>
          <p:grpSp>
            <p:nvGrpSpPr>
              <p:cNvPr id="7" name="Group 14"/>
              <p:cNvGrpSpPr>
                <a:grpSpLocks/>
              </p:cNvGrpSpPr>
              <p:nvPr/>
            </p:nvGrpSpPr>
            <p:grpSpPr bwMode="auto">
              <a:xfrm>
                <a:off x="935" y="2743"/>
                <a:ext cx="1029" cy="1405"/>
                <a:chOff x="712" y="2636"/>
                <a:chExt cx="1029" cy="1405"/>
              </a:xfrm>
            </p:grpSpPr>
            <p:sp>
              <p:nvSpPr>
                <p:cNvPr id="9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712" y="2636"/>
                  <a:ext cx="805" cy="1398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/>
                  <a:tailEnd/>
                </a:ln>
              </p:spPr>
              <p:txBody>
                <a:bodyPr wrap="none" lIns="90000" tIns="46800" rIns="90000" bIns="46800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US" sz="1400" dirty="0">
                      <a:solidFill>
                        <a:srgbClr val="000000"/>
                      </a:solidFill>
                      <a:latin typeface="Times New Roman" charset="0"/>
                    </a:rPr>
                    <a:t>S →</a:t>
                  </a:r>
                  <a:r>
                    <a:rPr lang="en-US" sz="1000" dirty="0">
                      <a:solidFill>
                        <a:srgbClr val="000000"/>
                      </a:solidFill>
                      <a:latin typeface="Times New Roman" charset="0"/>
                    </a:rPr>
                    <a:t> </a:t>
                  </a:r>
                  <a:r>
                    <a:rPr lang="en-US" sz="1400" dirty="0">
                      <a:solidFill>
                        <a:srgbClr val="000000"/>
                      </a:solidFill>
                      <a:latin typeface="Times New Roman" charset="0"/>
                    </a:rPr>
                    <a:t>NP VP</a:t>
                  </a:r>
                </a:p>
                <a:p>
                  <a:r>
                    <a:rPr lang="en-US" sz="1400" dirty="0">
                      <a:solidFill>
                        <a:srgbClr val="000000"/>
                      </a:solidFill>
                      <a:latin typeface="Times New Roman" charset="0"/>
                    </a:rPr>
                    <a:t>S → VP</a:t>
                  </a:r>
                </a:p>
                <a:p>
                  <a:r>
                    <a:rPr lang="en-US" sz="1400" dirty="0">
                      <a:solidFill>
                        <a:srgbClr val="000000"/>
                      </a:solidFill>
                      <a:latin typeface="Times New Roman" charset="0"/>
                    </a:rPr>
                    <a:t>NP → </a:t>
                  </a:r>
                  <a:r>
                    <a:rPr lang="en-US" sz="1400" dirty="0" err="1">
                      <a:solidFill>
                        <a:srgbClr val="000000"/>
                      </a:solidFill>
                      <a:latin typeface="Times New Roman" charset="0"/>
                    </a:rPr>
                    <a:t>Det</a:t>
                  </a:r>
                  <a:r>
                    <a:rPr lang="en-US" sz="1400" dirty="0">
                      <a:solidFill>
                        <a:srgbClr val="000000"/>
                      </a:solidFill>
                      <a:latin typeface="Times New Roman" charset="0"/>
                    </a:rPr>
                    <a:t> A N</a:t>
                  </a:r>
                </a:p>
                <a:p>
                  <a:r>
                    <a:rPr lang="en-US" sz="1400" dirty="0">
                      <a:solidFill>
                        <a:srgbClr val="000000"/>
                      </a:solidFill>
                      <a:latin typeface="Times New Roman" charset="0"/>
                    </a:rPr>
                    <a:t>NP → NP PP</a:t>
                  </a:r>
                </a:p>
                <a:p>
                  <a:r>
                    <a:rPr lang="en-US" sz="1400" dirty="0">
                      <a:solidFill>
                        <a:srgbClr val="000000"/>
                      </a:solidFill>
                      <a:latin typeface="Times New Roman" charset="0"/>
                    </a:rPr>
                    <a:t>NP → </a:t>
                  </a:r>
                  <a:r>
                    <a:rPr lang="en-US" sz="1400" dirty="0" err="1">
                      <a:solidFill>
                        <a:srgbClr val="000000"/>
                      </a:solidFill>
                      <a:latin typeface="Times New Roman" charset="0"/>
                    </a:rPr>
                    <a:t>PropN</a:t>
                  </a:r>
                  <a:endParaRPr lang="en-US" sz="1400" dirty="0">
                    <a:solidFill>
                      <a:srgbClr val="000000"/>
                    </a:solidFill>
                    <a:latin typeface="Times New Roman" charset="0"/>
                  </a:endParaRPr>
                </a:p>
                <a:p>
                  <a:r>
                    <a:rPr lang="pt-BR" sz="1400" dirty="0">
                      <a:solidFill>
                        <a:srgbClr val="000000"/>
                      </a:solidFill>
                      <a:latin typeface="Times New Roman" charset="0"/>
                    </a:rPr>
                    <a:t>A → ε</a:t>
                  </a:r>
                </a:p>
                <a:p>
                  <a:r>
                    <a:rPr lang="pt-BR" sz="1400" dirty="0">
                      <a:solidFill>
                        <a:srgbClr val="000000"/>
                      </a:solidFill>
                      <a:latin typeface="Times New Roman" charset="0"/>
                    </a:rPr>
                    <a:t>A → Adj A</a:t>
                  </a:r>
                  <a:endParaRPr lang="en-US" sz="1400" dirty="0">
                    <a:solidFill>
                      <a:srgbClr val="000000"/>
                    </a:solidFill>
                    <a:latin typeface="Times New Roman" charset="0"/>
                  </a:endParaRPr>
                </a:p>
                <a:p>
                  <a:r>
                    <a:rPr lang="en-US" sz="1400" dirty="0">
                      <a:solidFill>
                        <a:srgbClr val="000000"/>
                      </a:solidFill>
                      <a:latin typeface="Times New Roman" charset="0"/>
                    </a:rPr>
                    <a:t>PP → Prep NP</a:t>
                  </a:r>
                </a:p>
                <a:p>
                  <a:r>
                    <a:rPr lang="en-US" sz="1400" dirty="0">
                      <a:solidFill>
                        <a:srgbClr val="000000"/>
                      </a:solidFill>
                      <a:latin typeface="Times New Roman" charset="0"/>
                    </a:rPr>
                    <a:t>VP → V NP</a:t>
                  </a:r>
                </a:p>
                <a:p>
                  <a:r>
                    <a:rPr lang="en-US" sz="1400" dirty="0">
                      <a:solidFill>
                        <a:srgbClr val="000000"/>
                      </a:solidFill>
                      <a:latin typeface="Times New Roman" charset="0"/>
                    </a:rPr>
                    <a:t>VP → VP PP</a:t>
                  </a:r>
                </a:p>
              </p:txBody>
            </p:sp>
            <p:sp>
              <p:nvSpPr>
                <p:cNvPr id="10" name="Text Box 16"/>
                <p:cNvSpPr txBox="1">
                  <a:spLocks noChangeArrowheads="1"/>
                </p:cNvSpPr>
                <p:nvPr/>
              </p:nvSpPr>
              <p:spPr bwMode="auto">
                <a:xfrm>
                  <a:off x="1487" y="2643"/>
                  <a:ext cx="254" cy="1398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/>
                  <a:tailEnd/>
                </a:ln>
              </p:spPr>
              <p:txBody>
                <a:bodyPr wrap="none" lIns="90000" tIns="46800" rIns="90000" bIns="46800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US" sz="1400">
                      <a:solidFill>
                        <a:srgbClr val="000000"/>
                      </a:solidFill>
                      <a:latin typeface="Times New Roman" charset="0"/>
                    </a:rPr>
                    <a:t>0.9</a:t>
                  </a:r>
                </a:p>
                <a:p>
                  <a:r>
                    <a:rPr lang="en-US" sz="1400">
                      <a:solidFill>
                        <a:srgbClr val="000000"/>
                      </a:solidFill>
                      <a:latin typeface="Times New Roman" charset="0"/>
                    </a:rPr>
                    <a:t>0.1</a:t>
                  </a:r>
                </a:p>
                <a:p>
                  <a:r>
                    <a:rPr lang="en-US" sz="1400">
                      <a:solidFill>
                        <a:srgbClr val="000000"/>
                      </a:solidFill>
                      <a:latin typeface="Times New Roman" charset="0"/>
                    </a:rPr>
                    <a:t>0.5</a:t>
                  </a:r>
                </a:p>
                <a:p>
                  <a:r>
                    <a:rPr lang="en-US" sz="1400">
                      <a:solidFill>
                        <a:srgbClr val="000000"/>
                      </a:solidFill>
                      <a:latin typeface="Times New Roman" charset="0"/>
                    </a:rPr>
                    <a:t>0.3</a:t>
                  </a:r>
                </a:p>
                <a:p>
                  <a:r>
                    <a:rPr lang="en-US" sz="1400">
                      <a:solidFill>
                        <a:srgbClr val="000000"/>
                      </a:solidFill>
                      <a:latin typeface="Times New Roman" charset="0"/>
                    </a:rPr>
                    <a:t>0.2</a:t>
                  </a:r>
                </a:p>
                <a:p>
                  <a:r>
                    <a:rPr lang="en-US" sz="1400">
                      <a:solidFill>
                        <a:srgbClr val="000000"/>
                      </a:solidFill>
                      <a:latin typeface="Times New Roman" charset="0"/>
                    </a:rPr>
                    <a:t>0.6</a:t>
                  </a:r>
                </a:p>
                <a:p>
                  <a:r>
                    <a:rPr lang="en-US" sz="1400">
                      <a:solidFill>
                        <a:srgbClr val="000000"/>
                      </a:solidFill>
                      <a:latin typeface="Times New Roman" charset="0"/>
                    </a:rPr>
                    <a:t>0.4</a:t>
                  </a:r>
                </a:p>
                <a:p>
                  <a:r>
                    <a:rPr lang="en-US" sz="1400">
                      <a:solidFill>
                        <a:srgbClr val="000000"/>
                      </a:solidFill>
                      <a:latin typeface="Times New Roman" charset="0"/>
                    </a:rPr>
                    <a:t>1.0</a:t>
                  </a:r>
                </a:p>
                <a:p>
                  <a:r>
                    <a:rPr lang="en-US" sz="1400">
                      <a:solidFill>
                        <a:srgbClr val="000000"/>
                      </a:solidFill>
                      <a:latin typeface="Times New Roman" charset="0"/>
                    </a:rPr>
                    <a:t>0.7</a:t>
                  </a:r>
                </a:p>
                <a:p>
                  <a:r>
                    <a:rPr lang="en-US" sz="1400">
                      <a:solidFill>
                        <a:srgbClr val="000000"/>
                      </a:solidFill>
                      <a:latin typeface="Times New Roman" charset="0"/>
                    </a:rPr>
                    <a:t>0.3</a:t>
                  </a:r>
                  <a:endParaRPr lang="en-US" sz="1200">
                    <a:solidFill>
                      <a:srgbClr val="000000"/>
                    </a:solidFill>
                    <a:latin typeface="Times New Roman" charset="0"/>
                  </a:endParaRPr>
                </a:p>
              </p:txBody>
            </p:sp>
          </p:grpSp>
          <p:sp>
            <p:nvSpPr>
              <p:cNvPr id="8" name="Rectangle 17"/>
              <p:cNvSpPr>
                <a:spLocks noChangeArrowheads="1"/>
              </p:cNvSpPr>
              <p:nvPr/>
            </p:nvSpPr>
            <p:spPr bwMode="auto">
              <a:xfrm>
                <a:off x="929" y="2757"/>
                <a:ext cx="1075" cy="139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000" tIns="46800" rIns="90000" bIns="46800" anchor="ctr">
                <a:prstTxWarp prst="textNoShape">
                  <a:avLst/>
                </a:prstTxWarp>
                <a:spAutoFit/>
              </a:bodyPr>
              <a:lstStyle/>
              <a:p>
                <a:endParaRPr lang="en-US" sz="2000" b="1">
                  <a:solidFill>
                    <a:srgbClr val="000000"/>
                  </a:solidFill>
                  <a:latin typeface="Times New Roman" charset="0"/>
                </a:endParaRPr>
              </a:p>
            </p:txBody>
          </p:sp>
        </p:grpSp>
        <p:sp>
          <p:nvSpPr>
            <p:cNvPr id="6" name="Text Box 18"/>
            <p:cNvSpPr txBox="1">
              <a:spLocks noChangeArrowheads="1"/>
            </p:cNvSpPr>
            <p:nvPr/>
          </p:nvSpPr>
          <p:spPr bwMode="auto">
            <a:xfrm>
              <a:off x="1171" y="4070"/>
              <a:ext cx="602" cy="25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r>
                <a:rPr lang="en-US" sz="2000">
                  <a:solidFill>
                    <a:srgbClr val="000000"/>
                  </a:solidFill>
                  <a:latin typeface="Times New Roman" charset="0"/>
                </a:rPr>
                <a:t>English</a:t>
              </a: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1359693" y="1592818"/>
            <a:ext cx="22367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Pseudo-Twitter </a:t>
            </a:r>
            <a:r>
              <a:rPr lang="en-US" sz="2400" dirty="0" err="1" smtClean="0">
                <a:solidFill>
                  <a:srgbClr val="0000FF"/>
                </a:solidFill>
              </a:rPr>
              <a:t>grammer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2" name="Right Arrow 11"/>
          <p:cNvSpPr/>
          <p:nvPr/>
        </p:nvSpPr>
        <p:spPr>
          <a:xfrm>
            <a:off x="3455988" y="3048000"/>
            <a:ext cx="1039812" cy="6858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6250" y="3048000"/>
            <a:ext cx="2057400" cy="6096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416139" y="3733800"/>
            <a:ext cx="27836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27 million</a:t>
            </a:r>
            <a:r>
              <a:rPr lang="en-US" dirty="0" smtClean="0"/>
              <a:t> tweets a day</a:t>
            </a:r>
            <a:endParaRPr lang="en-US" dirty="0"/>
          </a:p>
        </p:txBody>
      </p:sp>
      <p:grpSp>
        <p:nvGrpSpPr>
          <p:cNvPr id="15" name="Group 14"/>
          <p:cNvGrpSpPr/>
          <p:nvPr/>
        </p:nvGrpSpPr>
        <p:grpSpPr>
          <a:xfrm>
            <a:off x="5878286" y="3047282"/>
            <a:ext cx="1447800" cy="610317"/>
            <a:chOff x="7699248" y="2278063"/>
            <a:chExt cx="1066800" cy="617537"/>
          </a:xfrm>
        </p:grpSpPr>
        <p:sp>
          <p:nvSpPr>
            <p:cNvPr id="16" name="Line 27"/>
            <p:cNvSpPr>
              <a:spLocks noChangeShapeType="1"/>
            </p:cNvSpPr>
            <p:nvPr/>
          </p:nvSpPr>
          <p:spPr bwMode="auto">
            <a:xfrm flipV="1">
              <a:off x="7851648" y="2278063"/>
              <a:ext cx="419100" cy="533400"/>
            </a:xfrm>
            <a:prstGeom prst="line">
              <a:avLst/>
            </a:prstGeom>
            <a:noFill/>
            <a:ln w="38100">
              <a:solidFill>
                <a:schemeClr val="tx1">
                  <a:alpha val="18000"/>
                </a:schemeClr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28"/>
            <p:cNvSpPr>
              <a:spLocks noChangeShapeType="1"/>
            </p:cNvSpPr>
            <p:nvPr/>
          </p:nvSpPr>
          <p:spPr bwMode="auto">
            <a:xfrm>
              <a:off x="8270748" y="2278063"/>
              <a:ext cx="419100" cy="533400"/>
            </a:xfrm>
            <a:prstGeom prst="line">
              <a:avLst/>
            </a:prstGeom>
            <a:noFill/>
            <a:ln w="38100">
              <a:solidFill>
                <a:schemeClr val="tx1">
                  <a:alpha val="18000"/>
                </a:schemeClr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29"/>
            <p:cNvSpPr>
              <a:spLocks noChangeShapeType="1"/>
            </p:cNvSpPr>
            <p:nvPr/>
          </p:nvSpPr>
          <p:spPr bwMode="auto">
            <a:xfrm flipH="1">
              <a:off x="8270748" y="2515130"/>
              <a:ext cx="179614" cy="296333"/>
            </a:xfrm>
            <a:prstGeom prst="line">
              <a:avLst/>
            </a:prstGeom>
            <a:noFill/>
            <a:ln w="38100">
              <a:solidFill>
                <a:schemeClr val="tx1">
                  <a:alpha val="18000"/>
                </a:schemeClr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30"/>
            <p:cNvSpPr>
              <a:spLocks noChangeShapeType="1"/>
            </p:cNvSpPr>
            <p:nvPr/>
          </p:nvSpPr>
          <p:spPr bwMode="auto">
            <a:xfrm flipH="1">
              <a:off x="8450362" y="2633663"/>
              <a:ext cx="119743" cy="177800"/>
            </a:xfrm>
            <a:prstGeom prst="line">
              <a:avLst/>
            </a:prstGeom>
            <a:noFill/>
            <a:ln w="38100">
              <a:solidFill>
                <a:schemeClr val="tx1">
                  <a:alpha val="18000"/>
                </a:schemeClr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31"/>
            <p:cNvSpPr>
              <a:spLocks noChangeShapeType="1"/>
            </p:cNvSpPr>
            <p:nvPr/>
          </p:nvSpPr>
          <p:spPr bwMode="auto">
            <a:xfrm>
              <a:off x="7971391" y="2692930"/>
              <a:ext cx="59871" cy="118533"/>
            </a:xfrm>
            <a:prstGeom prst="line">
              <a:avLst/>
            </a:prstGeom>
            <a:noFill/>
            <a:ln w="38100">
              <a:solidFill>
                <a:schemeClr val="tx1">
                  <a:alpha val="18000"/>
                </a:schemeClr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21" name="Group 32"/>
            <p:cNvGrpSpPr>
              <a:grpSpLocks/>
            </p:cNvGrpSpPr>
            <p:nvPr/>
          </p:nvGrpSpPr>
          <p:grpSpPr bwMode="auto">
            <a:xfrm>
              <a:off x="7699248" y="2819400"/>
              <a:ext cx="1066800" cy="76200"/>
              <a:chOff x="2448" y="1728"/>
              <a:chExt cx="672" cy="48"/>
            </a:xfrm>
          </p:grpSpPr>
          <p:sp>
            <p:nvSpPr>
              <p:cNvPr id="22" name="Rectangle 33"/>
              <p:cNvSpPr>
                <a:spLocks noChangeArrowheads="1"/>
              </p:cNvSpPr>
              <p:nvPr/>
            </p:nvSpPr>
            <p:spPr bwMode="auto">
              <a:xfrm>
                <a:off x="2880" y="1728"/>
                <a:ext cx="9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>
                    <a:alpha val="18000"/>
                  </a:schemeClr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" name="Rectangle 34"/>
              <p:cNvSpPr>
                <a:spLocks noChangeArrowheads="1"/>
              </p:cNvSpPr>
              <p:nvPr/>
            </p:nvSpPr>
            <p:spPr bwMode="auto">
              <a:xfrm>
                <a:off x="2736" y="1728"/>
                <a:ext cx="9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>
                    <a:alpha val="18000"/>
                  </a:schemeClr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" name="Rectangle 35"/>
              <p:cNvSpPr>
                <a:spLocks noChangeArrowheads="1"/>
              </p:cNvSpPr>
              <p:nvPr/>
            </p:nvSpPr>
            <p:spPr bwMode="auto">
              <a:xfrm>
                <a:off x="2592" y="1728"/>
                <a:ext cx="9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>
                    <a:alpha val="18000"/>
                  </a:schemeClr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" name="Rectangle 36"/>
              <p:cNvSpPr>
                <a:spLocks noChangeArrowheads="1"/>
              </p:cNvSpPr>
              <p:nvPr/>
            </p:nvSpPr>
            <p:spPr bwMode="auto">
              <a:xfrm>
                <a:off x="2448" y="1728"/>
                <a:ext cx="9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>
                    <a:alpha val="18000"/>
                  </a:schemeClr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" name="Rectangle 37"/>
              <p:cNvSpPr>
                <a:spLocks noChangeArrowheads="1"/>
              </p:cNvSpPr>
              <p:nvPr/>
            </p:nvSpPr>
            <p:spPr bwMode="auto">
              <a:xfrm>
                <a:off x="3024" y="1728"/>
                <a:ext cx="9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>
                    <a:alpha val="18000"/>
                  </a:schemeClr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27" name="TextBox 26"/>
          <p:cNvSpPr txBox="1"/>
          <p:nvPr/>
        </p:nvSpPr>
        <p:spPr>
          <a:xfrm>
            <a:off x="7696200" y="2743200"/>
            <a:ext cx="4861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*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500794" y="5710535"/>
            <a:ext cx="59900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Often, this improves the parsing performance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Idea 3</a:t>
            </a:r>
            <a:endParaRPr lang="en-US" dirty="0"/>
          </a:p>
        </p:txBody>
      </p:sp>
      <p:grpSp>
        <p:nvGrpSpPr>
          <p:cNvPr id="4" name="Group 12"/>
          <p:cNvGrpSpPr>
            <a:grpSpLocks/>
          </p:cNvGrpSpPr>
          <p:nvPr/>
        </p:nvGrpSpPr>
        <p:grpSpPr bwMode="auto">
          <a:xfrm>
            <a:off x="6216550" y="2934990"/>
            <a:ext cx="1706562" cy="2625725"/>
            <a:chOff x="922" y="2666"/>
            <a:chExt cx="1075" cy="1654"/>
          </a:xfrm>
        </p:grpSpPr>
        <p:grpSp>
          <p:nvGrpSpPr>
            <p:cNvPr id="5" name="Group 13"/>
            <p:cNvGrpSpPr>
              <a:grpSpLocks/>
            </p:cNvGrpSpPr>
            <p:nvPr/>
          </p:nvGrpSpPr>
          <p:grpSpPr bwMode="auto">
            <a:xfrm>
              <a:off x="922" y="2666"/>
              <a:ext cx="1075" cy="1405"/>
              <a:chOff x="929" y="2743"/>
              <a:chExt cx="1075" cy="1405"/>
            </a:xfrm>
          </p:grpSpPr>
          <p:grpSp>
            <p:nvGrpSpPr>
              <p:cNvPr id="7" name="Group 14"/>
              <p:cNvGrpSpPr>
                <a:grpSpLocks/>
              </p:cNvGrpSpPr>
              <p:nvPr/>
            </p:nvGrpSpPr>
            <p:grpSpPr bwMode="auto">
              <a:xfrm>
                <a:off x="935" y="2743"/>
                <a:ext cx="1029" cy="1405"/>
                <a:chOff x="712" y="2636"/>
                <a:chExt cx="1029" cy="1405"/>
              </a:xfrm>
            </p:grpSpPr>
            <p:sp>
              <p:nvSpPr>
                <p:cNvPr id="9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712" y="2636"/>
                  <a:ext cx="805" cy="1398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/>
                  <a:tailEnd/>
                </a:ln>
              </p:spPr>
              <p:txBody>
                <a:bodyPr wrap="none" lIns="90000" tIns="46800" rIns="90000" bIns="46800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US" sz="1400" dirty="0">
                      <a:solidFill>
                        <a:srgbClr val="000000"/>
                      </a:solidFill>
                      <a:latin typeface="Times New Roman" charset="0"/>
                    </a:rPr>
                    <a:t>S →</a:t>
                  </a:r>
                  <a:r>
                    <a:rPr lang="en-US" sz="1000" dirty="0">
                      <a:solidFill>
                        <a:srgbClr val="000000"/>
                      </a:solidFill>
                      <a:latin typeface="Times New Roman" charset="0"/>
                    </a:rPr>
                    <a:t> </a:t>
                  </a:r>
                  <a:r>
                    <a:rPr lang="en-US" sz="1400" dirty="0">
                      <a:solidFill>
                        <a:srgbClr val="000000"/>
                      </a:solidFill>
                      <a:latin typeface="Times New Roman" charset="0"/>
                    </a:rPr>
                    <a:t>NP VP</a:t>
                  </a:r>
                </a:p>
                <a:p>
                  <a:r>
                    <a:rPr lang="en-US" sz="1400" dirty="0">
                      <a:solidFill>
                        <a:srgbClr val="000000"/>
                      </a:solidFill>
                      <a:latin typeface="Times New Roman" charset="0"/>
                    </a:rPr>
                    <a:t>S → VP</a:t>
                  </a:r>
                </a:p>
                <a:p>
                  <a:r>
                    <a:rPr lang="en-US" sz="1400" dirty="0">
                      <a:solidFill>
                        <a:srgbClr val="000000"/>
                      </a:solidFill>
                      <a:latin typeface="Times New Roman" charset="0"/>
                    </a:rPr>
                    <a:t>NP → </a:t>
                  </a:r>
                  <a:r>
                    <a:rPr lang="en-US" sz="1400" dirty="0" err="1">
                      <a:solidFill>
                        <a:srgbClr val="000000"/>
                      </a:solidFill>
                      <a:latin typeface="Times New Roman" charset="0"/>
                    </a:rPr>
                    <a:t>Det</a:t>
                  </a:r>
                  <a:r>
                    <a:rPr lang="en-US" sz="1400" dirty="0">
                      <a:solidFill>
                        <a:srgbClr val="000000"/>
                      </a:solidFill>
                      <a:latin typeface="Times New Roman" charset="0"/>
                    </a:rPr>
                    <a:t> A N</a:t>
                  </a:r>
                </a:p>
                <a:p>
                  <a:r>
                    <a:rPr lang="en-US" sz="1400" dirty="0">
                      <a:solidFill>
                        <a:srgbClr val="000000"/>
                      </a:solidFill>
                      <a:latin typeface="Times New Roman" charset="0"/>
                    </a:rPr>
                    <a:t>NP → NP PP</a:t>
                  </a:r>
                </a:p>
                <a:p>
                  <a:r>
                    <a:rPr lang="en-US" sz="1400" dirty="0">
                      <a:solidFill>
                        <a:srgbClr val="000000"/>
                      </a:solidFill>
                      <a:latin typeface="Times New Roman" charset="0"/>
                    </a:rPr>
                    <a:t>NP → </a:t>
                  </a:r>
                  <a:r>
                    <a:rPr lang="en-US" sz="1400" dirty="0" err="1">
                      <a:solidFill>
                        <a:srgbClr val="000000"/>
                      </a:solidFill>
                      <a:latin typeface="Times New Roman" charset="0"/>
                    </a:rPr>
                    <a:t>PropN</a:t>
                  </a:r>
                  <a:endParaRPr lang="en-US" sz="1400" dirty="0">
                    <a:solidFill>
                      <a:srgbClr val="000000"/>
                    </a:solidFill>
                    <a:latin typeface="Times New Roman" charset="0"/>
                  </a:endParaRPr>
                </a:p>
                <a:p>
                  <a:r>
                    <a:rPr lang="pt-BR" sz="1400" dirty="0">
                      <a:solidFill>
                        <a:srgbClr val="000000"/>
                      </a:solidFill>
                      <a:latin typeface="Times New Roman" charset="0"/>
                    </a:rPr>
                    <a:t>A → ε</a:t>
                  </a:r>
                </a:p>
                <a:p>
                  <a:r>
                    <a:rPr lang="pt-BR" sz="1400" dirty="0">
                      <a:solidFill>
                        <a:srgbClr val="000000"/>
                      </a:solidFill>
                      <a:latin typeface="Times New Roman" charset="0"/>
                    </a:rPr>
                    <a:t>A → Adj A</a:t>
                  </a:r>
                  <a:endParaRPr lang="en-US" sz="1400" dirty="0">
                    <a:solidFill>
                      <a:srgbClr val="000000"/>
                    </a:solidFill>
                    <a:latin typeface="Times New Roman" charset="0"/>
                  </a:endParaRPr>
                </a:p>
                <a:p>
                  <a:r>
                    <a:rPr lang="en-US" sz="1400" dirty="0">
                      <a:solidFill>
                        <a:srgbClr val="000000"/>
                      </a:solidFill>
                      <a:latin typeface="Times New Roman" charset="0"/>
                    </a:rPr>
                    <a:t>PP → Prep NP</a:t>
                  </a:r>
                </a:p>
                <a:p>
                  <a:r>
                    <a:rPr lang="en-US" sz="1400" dirty="0">
                      <a:solidFill>
                        <a:srgbClr val="000000"/>
                      </a:solidFill>
                      <a:latin typeface="Times New Roman" charset="0"/>
                    </a:rPr>
                    <a:t>VP → V NP</a:t>
                  </a:r>
                </a:p>
                <a:p>
                  <a:r>
                    <a:rPr lang="en-US" sz="1400" dirty="0">
                      <a:solidFill>
                        <a:srgbClr val="000000"/>
                      </a:solidFill>
                      <a:latin typeface="Times New Roman" charset="0"/>
                    </a:rPr>
                    <a:t>VP → VP PP</a:t>
                  </a:r>
                </a:p>
              </p:txBody>
            </p:sp>
            <p:sp>
              <p:nvSpPr>
                <p:cNvPr id="10" name="Text Box 16"/>
                <p:cNvSpPr txBox="1">
                  <a:spLocks noChangeArrowheads="1"/>
                </p:cNvSpPr>
                <p:nvPr/>
              </p:nvSpPr>
              <p:spPr bwMode="auto">
                <a:xfrm>
                  <a:off x="1487" y="2643"/>
                  <a:ext cx="254" cy="1398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/>
                  <a:tailEnd/>
                </a:ln>
              </p:spPr>
              <p:txBody>
                <a:bodyPr wrap="none" lIns="90000" tIns="46800" rIns="90000" bIns="46800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US" sz="1400">
                      <a:solidFill>
                        <a:srgbClr val="000000"/>
                      </a:solidFill>
                      <a:latin typeface="Times New Roman" charset="0"/>
                    </a:rPr>
                    <a:t>0.9</a:t>
                  </a:r>
                </a:p>
                <a:p>
                  <a:r>
                    <a:rPr lang="en-US" sz="1400">
                      <a:solidFill>
                        <a:srgbClr val="000000"/>
                      </a:solidFill>
                      <a:latin typeface="Times New Roman" charset="0"/>
                    </a:rPr>
                    <a:t>0.1</a:t>
                  </a:r>
                </a:p>
                <a:p>
                  <a:r>
                    <a:rPr lang="en-US" sz="1400">
                      <a:solidFill>
                        <a:srgbClr val="000000"/>
                      </a:solidFill>
                      <a:latin typeface="Times New Roman" charset="0"/>
                    </a:rPr>
                    <a:t>0.5</a:t>
                  </a:r>
                </a:p>
                <a:p>
                  <a:r>
                    <a:rPr lang="en-US" sz="1400">
                      <a:solidFill>
                        <a:srgbClr val="000000"/>
                      </a:solidFill>
                      <a:latin typeface="Times New Roman" charset="0"/>
                    </a:rPr>
                    <a:t>0.3</a:t>
                  </a:r>
                </a:p>
                <a:p>
                  <a:r>
                    <a:rPr lang="en-US" sz="1400">
                      <a:solidFill>
                        <a:srgbClr val="000000"/>
                      </a:solidFill>
                      <a:latin typeface="Times New Roman" charset="0"/>
                    </a:rPr>
                    <a:t>0.2</a:t>
                  </a:r>
                </a:p>
                <a:p>
                  <a:r>
                    <a:rPr lang="en-US" sz="1400">
                      <a:solidFill>
                        <a:srgbClr val="000000"/>
                      </a:solidFill>
                      <a:latin typeface="Times New Roman" charset="0"/>
                    </a:rPr>
                    <a:t>0.6</a:t>
                  </a:r>
                </a:p>
                <a:p>
                  <a:r>
                    <a:rPr lang="en-US" sz="1400">
                      <a:solidFill>
                        <a:srgbClr val="000000"/>
                      </a:solidFill>
                      <a:latin typeface="Times New Roman" charset="0"/>
                    </a:rPr>
                    <a:t>0.4</a:t>
                  </a:r>
                </a:p>
                <a:p>
                  <a:r>
                    <a:rPr lang="en-US" sz="1400">
                      <a:solidFill>
                        <a:srgbClr val="000000"/>
                      </a:solidFill>
                      <a:latin typeface="Times New Roman" charset="0"/>
                    </a:rPr>
                    <a:t>1.0</a:t>
                  </a:r>
                </a:p>
                <a:p>
                  <a:r>
                    <a:rPr lang="en-US" sz="1400">
                      <a:solidFill>
                        <a:srgbClr val="000000"/>
                      </a:solidFill>
                      <a:latin typeface="Times New Roman" charset="0"/>
                    </a:rPr>
                    <a:t>0.7</a:t>
                  </a:r>
                </a:p>
                <a:p>
                  <a:r>
                    <a:rPr lang="en-US" sz="1400">
                      <a:solidFill>
                        <a:srgbClr val="000000"/>
                      </a:solidFill>
                      <a:latin typeface="Times New Roman" charset="0"/>
                    </a:rPr>
                    <a:t>0.3</a:t>
                  </a:r>
                  <a:endParaRPr lang="en-US" sz="1200">
                    <a:solidFill>
                      <a:srgbClr val="000000"/>
                    </a:solidFill>
                    <a:latin typeface="Times New Roman" charset="0"/>
                  </a:endParaRPr>
                </a:p>
              </p:txBody>
            </p:sp>
          </p:grpSp>
          <p:sp>
            <p:nvSpPr>
              <p:cNvPr id="8" name="Rectangle 17"/>
              <p:cNvSpPr>
                <a:spLocks noChangeArrowheads="1"/>
              </p:cNvSpPr>
              <p:nvPr/>
            </p:nvSpPr>
            <p:spPr bwMode="auto">
              <a:xfrm>
                <a:off x="929" y="2757"/>
                <a:ext cx="1075" cy="139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000" tIns="46800" rIns="90000" bIns="46800" anchor="ctr">
                <a:prstTxWarp prst="textNoShape">
                  <a:avLst/>
                </a:prstTxWarp>
                <a:spAutoFit/>
              </a:bodyPr>
              <a:lstStyle/>
              <a:p>
                <a:endParaRPr lang="en-US" sz="2000" b="1">
                  <a:solidFill>
                    <a:srgbClr val="000000"/>
                  </a:solidFill>
                  <a:latin typeface="Times New Roman" charset="0"/>
                </a:endParaRPr>
              </a:p>
            </p:txBody>
          </p:sp>
        </p:grpSp>
        <p:sp>
          <p:nvSpPr>
            <p:cNvPr id="6" name="Text Box 18"/>
            <p:cNvSpPr txBox="1">
              <a:spLocks noChangeArrowheads="1"/>
            </p:cNvSpPr>
            <p:nvPr/>
          </p:nvSpPr>
          <p:spPr bwMode="auto">
            <a:xfrm>
              <a:off x="1171" y="4070"/>
              <a:ext cx="602" cy="25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r>
                <a:rPr lang="en-US" sz="2000">
                  <a:solidFill>
                    <a:srgbClr val="000000"/>
                  </a:solidFill>
                  <a:latin typeface="Times New Roman" charset="0"/>
                </a:rPr>
                <a:t>English</a:t>
              </a: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6337993" y="2103993"/>
            <a:ext cx="22367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Pseudo-Twitter </a:t>
            </a:r>
            <a:r>
              <a:rPr lang="en-US" sz="2400" dirty="0" err="1" smtClean="0">
                <a:solidFill>
                  <a:srgbClr val="0000FF"/>
                </a:solidFill>
              </a:rPr>
              <a:t>grammer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2" name="Right Arrow 11"/>
          <p:cNvSpPr/>
          <p:nvPr/>
        </p:nvSpPr>
        <p:spPr>
          <a:xfrm rot="7915909">
            <a:off x="5356122" y="4954125"/>
            <a:ext cx="685800" cy="6858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1521" y="5430540"/>
            <a:ext cx="2057400" cy="6096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2601410" y="6116340"/>
            <a:ext cx="27836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27 million</a:t>
            </a:r>
            <a:r>
              <a:rPr lang="en-US" dirty="0" smtClean="0"/>
              <a:t> tweets a day</a:t>
            </a:r>
            <a:endParaRPr lang="en-US" dirty="0"/>
          </a:p>
        </p:txBody>
      </p:sp>
      <p:grpSp>
        <p:nvGrpSpPr>
          <p:cNvPr id="15" name="Group 14"/>
          <p:cNvGrpSpPr/>
          <p:nvPr/>
        </p:nvGrpSpPr>
        <p:grpSpPr>
          <a:xfrm>
            <a:off x="3063557" y="5429822"/>
            <a:ext cx="1447800" cy="610317"/>
            <a:chOff x="7699248" y="2278063"/>
            <a:chExt cx="1066800" cy="617537"/>
          </a:xfrm>
        </p:grpSpPr>
        <p:sp>
          <p:nvSpPr>
            <p:cNvPr id="16" name="Line 27"/>
            <p:cNvSpPr>
              <a:spLocks noChangeShapeType="1"/>
            </p:cNvSpPr>
            <p:nvPr/>
          </p:nvSpPr>
          <p:spPr bwMode="auto">
            <a:xfrm flipV="1">
              <a:off x="7851648" y="2278063"/>
              <a:ext cx="419100" cy="533400"/>
            </a:xfrm>
            <a:prstGeom prst="line">
              <a:avLst/>
            </a:prstGeom>
            <a:noFill/>
            <a:ln w="38100">
              <a:solidFill>
                <a:schemeClr val="tx1">
                  <a:alpha val="18000"/>
                </a:schemeClr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28"/>
            <p:cNvSpPr>
              <a:spLocks noChangeShapeType="1"/>
            </p:cNvSpPr>
            <p:nvPr/>
          </p:nvSpPr>
          <p:spPr bwMode="auto">
            <a:xfrm>
              <a:off x="8270748" y="2278063"/>
              <a:ext cx="419100" cy="533400"/>
            </a:xfrm>
            <a:prstGeom prst="line">
              <a:avLst/>
            </a:prstGeom>
            <a:noFill/>
            <a:ln w="38100">
              <a:solidFill>
                <a:schemeClr val="tx1">
                  <a:alpha val="18000"/>
                </a:schemeClr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29"/>
            <p:cNvSpPr>
              <a:spLocks noChangeShapeType="1"/>
            </p:cNvSpPr>
            <p:nvPr/>
          </p:nvSpPr>
          <p:spPr bwMode="auto">
            <a:xfrm flipH="1">
              <a:off x="8270748" y="2515130"/>
              <a:ext cx="179614" cy="296333"/>
            </a:xfrm>
            <a:prstGeom prst="line">
              <a:avLst/>
            </a:prstGeom>
            <a:noFill/>
            <a:ln w="38100">
              <a:solidFill>
                <a:schemeClr val="tx1">
                  <a:alpha val="18000"/>
                </a:schemeClr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30"/>
            <p:cNvSpPr>
              <a:spLocks noChangeShapeType="1"/>
            </p:cNvSpPr>
            <p:nvPr/>
          </p:nvSpPr>
          <p:spPr bwMode="auto">
            <a:xfrm flipH="1">
              <a:off x="8450362" y="2633663"/>
              <a:ext cx="119743" cy="177800"/>
            </a:xfrm>
            <a:prstGeom prst="line">
              <a:avLst/>
            </a:prstGeom>
            <a:noFill/>
            <a:ln w="38100">
              <a:solidFill>
                <a:schemeClr val="tx1">
                  <a:alpha val="18000"/>
                </a:schemeClr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31"/>
            <p:cNvSpPr>
              <a:spLocks noChangeShapeType="1"/>
            </p:cNvSpPr>
            <p:nvPr/>
          </p:nvSpPr>
          <p:spPr bwMode="auto">
            <a:xfrm>
              <a:off x="7971391" y="2692930"/>
              <a:ext cx="59871" cy="118533"/>
            </a:xfrm>
            <a:prstGeom prst="line">
              <a:avLst/>
            </a:prstGeom>
            <a:noFill/>
            <a:ln w="38100">
              <a:solidFill>
                <a:schemeClr val="tx1">
                  <a:alpha val="18000"/>
                </a:schemeClr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21" name="Group 32"/>
            <p:cNvGrpSpPr>
              <a:grpSpLocks/>
            </p:cNvGrpSpPr>
            <p:nvPr/>
          </p:nvGrpSpPr>
          <p:grpSpPr bwMode="auto">
            <a:xfrm>
              <a:off x="7699248" y="2819400"/>
              <a:ext cx="1066800" cy="76200"/>
              <a:chOff x="2448" y="1728"/>
              <a:chExt cx="672" cy="48"/>
            </a:xfrm>
          </p:grpSpPr>
          <p:sp>
            <p:nvSpPr>
              <p:cNvPr id="22" name="Rectangle 33"/>
              <p:cNvSpPr>
                <a:spLocks noChangeArrowheads="1"/>
              </p:cNvSpPr>
              <p:nvPr/>
            </p:nvSpPr>
            <p:spPr bwMode="auto">
              <a:xfrm>
                <a:off x="2880" y="1728"/>
                <a:ext cx="9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>
                    <a:alpha val="18000"/>
                  </a:schemeClr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" name="Rectangle 34"/>
              <p:cNvSpPr>
                <a:spLocks noChangeArrowheads="1"/>
              </p:cNvSpPr>
              <p:nvPr/>
            </p:nvSpPr>
            <p:spPr bwMode="auto">
              <a:xfrm>
                <a:off x="2736" y="1728"/>
                <a:ext cx="9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>
                    <a:alpha val="18000"/>
                  </a:schemeClr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" name="Rectangle 35"/>
              <p:cNvSpPr>
                <a:spLocks noChangeArrowheads="1"/>
              </p:cNvSpPr>
              <p:nvPr/>
            </p:nvSpPr>
            <p:spPr bwMode="auto">
              <a:xfrm>
                <a:off x="2592" y="1728"/>
                <a:ext cx="9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>
                    <a:alpha val="18000"/>
                  </a:schemeClr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" name="Rectangle 36"/>
              <p:cNvSpPr>
                <a:spLocks noChangeArrowheads="1"/>
              </p:cNvSpPr>
              <p:nvPr/>
            </p:nvSpPr>
            <p:spPr bwMode="auto">
              <a:xfrm>
                <a:off x="2448" y="1728"/>
                <a:ext cx="9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>
                    <a:alpha val="18000"/>
                  </a:schemeClr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" name="Rectangle 37"/>
              <p:cNvSpPr>
                <a:spLocks noChangeArrowheads="1"/>
              </p:cNvSpPr>
              <p:nvPr/>
            </p:nvSpPr>
            <p:spPr bwMode="auto">
              <a:xfrm>
                <a:off x="3024" y="1728"/>
                <a:ext cx="9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>
                    <a:alpha val="18000"/>
                  </a:schemeClr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27" name="TextBox 26"/>
          <p:cNvSpPr txBox="1"/>
          <p:nvPr/>
        </p:nvSpPr>
        <p:spPr>
          <a:xfrm>
            <a:off x="4881471" y="5125740"/>
            <a:ext cx="4861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*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29" name="Rectangle 8"/>
          <p:cNvSpPr>
            <a:spLocks noChangeArrowheads="1"/>
          </p:cNvSpPr>
          <p:nvPr/>
        </p:nvSpPr>
        <p:spPr bwMode="auto">
          <a:xfrm>
            <a:off x="914296" y="2934990"/>
            <a:ext cx="1927225" cy="1303337"/>
          </a:xfrm>
          <a:prstGeom prst="rect">
            <a:avLst/>
          </a:prstGeom>
          <a:solidFill>
            <a:srgbClr val="66FFFF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lIns="90000" tIns="46800" rIns="90000" bIns="46800" anchor="ctr">
            <a:prstTxWarp prst="textNoShape">
              <a:avLst/>
            </a:prstTxWarp>
            <a:spAutoFit/>
          </a:bodyPr>
          <a:lstStyle/>
          <a:p>
            <a:endParaRPr lang="en-US" sz="2000" b="1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30" name="Text Box 9"/>
          <p:cNvSpPr txBox="1">
            <a:spLocks noChangeArrowheads="1"/>
          </p:cNvSpPr>
          <p:nvPr/>
        </p:nvSpPr>
        <p:spPr bwMode="auto">
          <a:xfrm>
            <a:off x="1188934" y="3115965"/>
            <a:ext cx="1579562" cy="9556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r>
              <a:rPr lang="en-US" sz="2800" dirty="0" smtClean="0">
                <a:solidFill>
                  <a:srgbClr val="000000"/>
                </a:solidFill>
                <a:latin typeface="Times New Roman" charset="0"/>
              </a:rPr>
              <a:t>Learning/</a:t>
            </a:r>
          </a:p>
          <a:p>
            <a:r>
              <a:rPr lang="en-US" sz="2800" dirty="0">
                <a:solidFill>
                  <a:srgbClr val="000000"/>
                </a:solidFill>
                <a:latin typeface="Times New Roman" charset="0"/>
              </a:rPr>
              <a:t>Training</a:t>
            </a:r>
          </a:p>
        </p:txBody>
      </p:sp>
      <p:graphicFrame>
        <p:nvGraphicFramePr>
          <p:cNvPr id="32" name="Object 2"/>
          <p:cNvGraphicFramePr>
            <a:graphicFrameLocks noChangeAspect="1"/>
          </p:cNvGraphicFramePr>
          <p:nvPr/>
        </p:nvGraphicFramePr>
        <p:xfrm>
          <a:off x="336686" y="2103993"/>
          <a:ext cx="365760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6929" name="Equation" r:id="rId4" imgW="1828800" imgH="381000" progId="Equation.3">
                  <p:embed/>
                </p:oleObj>
              </mc:Choice>
              <mc:Fallback>
                <p:oleObj name="Equation" r:id="rId4" imgW="1828800" imgH="3810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6686" y="2103993"/>
                        <a:ext cx="3657600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Right Arrow 32"/>
          <p:cNvSpPr/>
          <p:nvPr/>
        </p:nvSpPr>
        <p:spPr>
          <a:xfrm>
            <a:off x="3655485" y="3244501"/>
            <a:ext cx="1559297" cy="6858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ight Arrow 33"/>
          <p:cNvSpPr/>
          <p:nvPr/>
        </p:nvSpPr>
        <p:spPr>
          <a:xfrm rot="14732435">
            <a:off x="1920462" y="4757551"/>
            <a:ext cx="757978" cy="6858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Idea 3: some things to think about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How many iterations should we do it for?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When should we stop?</a:t>
            </a:r>
          </a:p>
          <a:p>
            <a:pPr lvl="1"/>
            <a:endParaRPr lang="en-US" dirty="0" smtClean="0">
              <a:solidFill>
                <a:srgbClr val="FF0000"/>
              </a:solidFill>
            </a:endParaRPr>
          </a:p>
          <a:p>
            <a:pPr lvl="1"/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Will we always get better?</a:t>
            </a:r>
          </a:p>
          <a:p>
            <a:endParaRPr lang="en-US" dirty="0" smtClean="0">
              <a:solidFill>
                <a:srgbClr val="FF0000"/>
              </a:solidFill>
            </a:endParaRPr>
          </a:p>
          <a:p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What does “get better” mean?</a:t>
            </a:r>
          </a:p>
          <a:p>
            <a:pPr>
              <a:buNone/>
            </a:pPr>
            <a:endParaRPr lang="en-US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Idea 3: some things to think about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How many iterations should we do it for?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We should keep iterating as long as we improve</a:t>
            </a:r>
          </a:p>
          <a:p>
            <a:pPr lvl="1"/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Will we always get better?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Not guaranteed for most measures</a:t>
            </a:r>
          </a:p>
          <a:p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What does “get better” mean?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Use our friend the development set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Does it increase the likelihood of the training data</a:t>
            </a:r>
          </a:p>
          <a:p>
            <a:pPr>
              <a:buNone/>
            </a:pPr>
            <a:endParaRPr lang="en-US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Idea 4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172415" y="1600200"/>
            <a:ext cx="60665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if we don’t have any parsed data?</a:t>
            </a:r>
            <a:endParaRPr lang="en-US" sz="2800" dirty="0">
              <a:solidFill>
                <a:srgbClr val="FF0000"/>
              </a:solidFill>
            </a:endParaRPr>
          </a:p>
        </p:txBody>
      </p:sp>
      <p:grpSp>
        <p:nvGrpSpPr>
          <p:cNvPr id="5" name="Group 12"/>
          <p:cNvGrpSpPr>
            <a:grpSpLocks/>
          </p:cNvGrpSpPr>
          <p:nvPr/>
        </p:nvGrpSpPr>
        <p:grpSpPr bwMode="auto">
          <a:xfrm>
            <a:off x="1266825" y="3333750"/>
            <a:ext cx="1706562" cy="2625725"/>
            <a:chOff x="922" y="2666"/>
            <a:chExt cx="1075" cy="1654"/>
          </a:xfrm>
        </p:grpSpPr>
        <p:grpSp>
          <p:nvGrpSpPr>
            <p:cNvPr id="6" name="Group 13"/>
            <p:cNvGrpSpPr>
              <a:grpSpLocks/>
            </p:cNvGrpSpPr>
            <p:nvPr/>
          </p:nvGrpSpPr>
          <p:grpSpPr bwMode="auto">
            <a:xfrm>
              <a:off x="922" y="2666"/>
              <a:ext cx="1075" cy="1405"/>
              <a:chOff x="929" y="2743"/>
              <a:chExt cx="1075" cy="1405"/>
            </a:xfrm>
          </p:grpSpPr>
          <p:grpSp>
            <p:nvGrpSpPr>
              <p:cNvPr id="8" name="Group 14"/>
              <p:cNvGrpSpPr>
                <a:grpSpLocks/>
              </p:cNvGrpSpPr>
              <p:nvPr/>
            </p:nvGrpSpPr>
            <p:grpSpPr bwMode="auto">
              <a:xfrm>
                <a:off x="935" y="2743"/>
                <a:ext cx="1029" cy="1405"/>
                <a:chOff x="712" y="2636"/>
                <a:chExt cx="1029" cy="1405"/>
              </a:xfrm>
            </p:grpSpPr>
            <p:sp>
              <p:nvSpPr>
                <p:cNvPr id="10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712" y="2636"/>
                  <a:ext cx="805" cy="1398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/>
                  <a:tailEnd/>
                </a:ln>
              </p:spPr>
              <p:txBody>
                <a:bodyPr wrap="none" lIns="90000" tIns="46800" rIns="90000" bIns="46800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US" sz="1400" dirty="0">
                      <a:solidFill>
                        <a:srgbClr val="000000"/>
                      </a:solidFill>
                      <a:latin typeface="Times New Roman" charset="0"/>
                    </a:rPr>
                    <a:t>S →</a:t>
                  </a:r>
                  <a:r>
                    <a:rPr lang="en-US" sz="1000" dirty="0">
                      <a:solidFill>
                        <a:srgbClr val="000000"/>
                      </a:solidFill>
                      <a:latin typeface="Times New Roman" charset="0"/>
                    </a:rPr>
                    <a:t> </a:t>
                  </a:r>
                  <a:r>
                    <a:rPr lang="en-US" sz="1400" dirty="0">
                      <a:solidFill>
                        <a:srgbClr val="000000"/>
                      </a:solidFill>
                      <a:latin typeface="Times New Roman" charset="0"/>
                    </a:rPr>
                    <a:t>NP VP</a:t>
                  </a:r>
                </a:p>
                <a:p>
                  <a:r>
                    <a:rPr lang="en-US" sz="1400" dirty="0">
                      <a:solidFill>
                        <a:srgbClr val="000000"/>
                      </a:solidFill>
                      <a:latin typeface="Times New Roman" charset="0"/>
                    </a:rPr>
                    <a:t>S → VP</a:t>
                  </a:r>
                </a:p>
                <a:p>
                  <a:r>
                    <a:rPr lang="en-US" sz="1400" dirty="0">
                      <a:solidFill>
                        <a:srgbClr val="000000"/>
                      </a:solidFill>
                      <a:latin typeface="Times New Roman" charset="0"/>
                    </a:rPr>
                    <a:t>NP → </a:t>
                  </a:r>
                  <a:r>
                    <a:rPr lang="en-US" sz="1400" dirty="0" err="1">
                      <a:solidFill>
                        <a:srgbClr val="000000"/>
                      </a:solidFill>
                      <a:latin typeface="Times New Roman" charset="0"/>
                    </a:rPr>
                    <a:t>Det</a:t>
                  </a:r>
                  <a:r>
                    <a:rPr lang="en-US" sz="1400" dirty="0">
                      <a:solidFill>
                        <a:srgbClr val="000000"/>
                      </a:solidFill>
                      <a:latin typeface="Times New Roman" charset="0"/>
                    </a:rPr>
                    <a:t> A N</a:t>
                  </a:r>
                </a:p>
                <a:p>
                  <a:r>
                    <a:rPr lang="en-US" sz="1400" dirty="0">
                      <a:solidFill>
                        <a:srgbClr val="000000"/>
                      </a:solidFill>
                      <a:latin typeface="Times New Roman" charset="0"/>
                    </a:rPr>
                    <a:t>NP → NP PP</a:t>
                  </a:r>
                </a:p>
                <a:p>
                  <a:r>
                    <a:rPr lang="en-US" sz="1400" dirty="0">
                      <a:solidFill>
                        <a:srgbClr val="000000"/>
                      </a:solidFill>
                      <a:latin typeface="Times New Roman" charset="0"/>
                    </a:rPr>
                    <a:t>NP → </a:t>
                  </a:r>
                  <a:r>
                    <a:rPr lang="en-US" sz="1400" dirty="0" err="1">
                      <a:solidFill>
                        <a:srgbClr val="000000"/>
                      </a:solidFill>
                      <a:latin typeface="Times New Roman" charset="0"/>
                    </a:rPr>
                    <a:t>PropN</a:t>
                  </a:r>
                  <a:endParaRPr lang="en-US" sz="1400" dirty="0">
                    <a:solidFill>
                      <a:srgbClr val="000000"/>
                    </a:solidFill>
                    <a:latin typeface="Times New Roman" charset="0"/>
                  </a:endParaRPr>
                </a:p>
                <a:p>
                  <a:r>
                    <a:rPr lang="pt-BR" sz="1400" dirty="0">
                      <a:solidFill>
                        <a:srgbClr val="000000"/>
                      </a:solidFill>
                      <a:latin typeface="Times New Roman" charset="0"/>
                    </a:rPr>
                    <a:t>A → ε</a:t>
                  </a:r>
                </a:p>
                <a:p>
                  <a:r>
                    <a:rPr lang="pt-BR" sz="1400" dirty="0">
                      <a:solidFill>
                        <a:srgbClr val="000000"/>
                      </a:solidFill>
                      <a:latin typeface="Times New Roman" charset="0"/>
                    </a:rPr>
                    <a:t>A → Adj A</a:t>
                  </a:r>
                  <a:endParaRPr lang="en-US" sz="1400" dirty="0">
                    <a:solidFill>
                      <a:srgbClr val="000000"/>
                    </a:solidFill>
                    <a:latin typeface="Times New Roman" charset="0"/>
                  </a:endParaRPr>
                </a:p>
                <a:p>
                  <a:r>
                    <a:rPr lang="en-US" sz="1400" dirty="0">
                      <a:solidFill>
                        <a:srgbClr val="000000"/>
                      </a:solidFill>
                      <a:latin typeface="Times New Roman" charset="0"/>
                    </a:rPr>
                    <a:t>PP → Prep NP</a:t>
                  </a:r>
                </a:p>
                <a:p>
                  <a:r>
                    <a:rPr lang="en-US" sz="1400" dirty="0">
                      <a:solidFill>
                        <a:srgbClr val="000000"/>
                      </a:solidFill>
                      <a:latin typeface="Times New Roman" charset="0"/>
                    </a:rPr>
                    <a:t>VP → V NP</a:t>
                  </a:r>
                </a:p>
                <a:p>
                  <a:r>
                    <a:rPr lang="en-US" sz="1400" dirty="0">
                      <a:solidFill>
                        <a:srgbClr val="000000"/>
                      </a:solidFill>
                      <a:latin typeface="Times New Roman" charset="0"/>
                    </a:rPr>
                    <a:t>VP → VP PP</a:t>
                  </a:r>
                </a:p>
              </p:txBody>
            </p:sp>
            <p:sp>
              <p:nvSpPr>
                <p:cNvPr id="11" name="Text Box 16"/>
                <p:cNvSpPr txBox="1">
                  <a:spLocks noChangeArrowheads="1"/>
                </p:cNvSpPr>
                <p:nvPr/>
              </p:nvSpPr>
              <p:spPr bwMode="auto">
                <a:xfrm>
                  <a:off x="1487" y="2643"/>
                  <a:ext cx="254" cy="1398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/>
                  <a:tailEnd/>
                </a:ln>
              </p:spPr>
              <p:txBody>
                <a:bodyPr wrap="none" lIns="90000" tIns="46800" rIns="90000" bIns="46800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US" sz="1400">
                      <a:solidFill>
                        <a:srgbClr val="000000"/>
                      </a:solidFill>
                      <a:latin typeface="Times New Roman" charset="0"/>
                    </a:rPr>
                    <a:t>0.9</a:t>
                  </a:r>
                </a:p>
                <a:p>
                  <a:r>
                    <a:rPr lang="en-US" sz="1400">
                      <a:solidFill>
                        <a:srgbClr val="000000"/>
                      </a:solidFill>
                      <a:latin typeface="Times New Roman" charset="0"/>
                    </a:rPr>
                    <a:t>0.1</a:t>
                  </a:r>
                </a:p>
                <a:p>
                  <a:r>
                    <a:rPr lang="en-US" sz="1400">
                      <a:solidFill>
                        <a:srgbClr val="000000"/>
                      </a:solidFill>
                      <a:latin typeface="Times New Roman" charset="0"/>
                    </a:rPr>
                    <a:t>0.5</a:t>
                  </a:r>
                </a:p>
                <a:p>
                  <a:r>
                    <a:rPr lang="en-US" sz="1400">
                      <a:solidFill>
                        <a:srgbClr val="000000"/>
                      </a:solidFill>
                      <a:latin typeface="Times New Roman" charset="0"/>
                    </a:rPr>
                    <a:t>0.3</a:t>
                  </a:r>
                </a:p>
                <a:p>
                  <a:r>
                    <a:rPr lang="en-US" sz="1400">
                      <a:solidFill>
                        <a:srgbClr val="000000"/>
                      </a:solidFill>
                      <a:latin typeface="Times New Roman" charset="0"/>
                    </a:rPr>
                    <a:t>0.2</a:t>
                  </a:r>
                </a:p>
                <a:p>
                  <a:r>
                    <a:rPr lang="en-US" sz="1400">
                      <a:solidFill>
                        <a:srgbClr val="000000"/>
                      </a:solidFill>
                      <a:latin typeface="Times New Roman" charset="0"/>
                    </a:rPr>
                    <a:t>0.6</a:t>
                  </a:r>
                </a:p>
                <a:p>
                  <a:r>
                    <a:rPr lang="en-US" sz="1400">
                      <a:solidFill>
                        <a:srgbClr val="000000"/>
                      </a:solidFill>
                      <a:latin typeface="Times New Roman" charset="0"/>
                    </a:rPr>
                    <a:t>0.4</a:t>
                  </a:r>
                </a:p>
                <a:p>
                  <a:r>
                    <a:rPr lang="en-US" sz="1400">
                      <a:solidFill>
                        <a:srgbClr val="000000"/>
                      </a:solidFill>
                      <a:latin typeface="Times New Roman" charset="0"/>
                    </a:rPr>
                    <a:t>1.0</a:t>
                  </a:r>
                </a:p>
                <a:p>
                  <a:r>
                    <a:rPr lang="en-US" sz="1400">
                      <a:solidFill>
                        <a:srgbClr val="000000"/>
                      </a:solidFill>
                      <a:latin typeface="Times New Roman" charset="0"/>
                    </a:rPr>
                    <a:t>0.7</a:t>
                  </a:r>
                </a:p>
                <a:p>
                  <a:r>
                    <a:rPr lang="en-US" sz="1400">
                      <a:solidFill>
                        <a:srgbClr val="000000"/>
                      </a:solidFill>
                      <a:latin typeface="Times New Roman" charset="0"/>
                    </a:rPr>
                    <a:t>0.3</a:t>
                  </a:r>
                  <a:endParaRPr lang="en-US" sz="1200">
                    <a:solidFill>
                      <a:srgbClr val="000000"/>
                    </a:solidFill>
                    <a:latin typeface="Times New Roman" charset="0"/>
                  </a:endParaRPr>
                </a:p>
              </p:txBody>
            </p:sp>
          </p:grpSp>
          <p:sp>
            <p:nvSpPr>
              <p:cNvPr id="9" name="Rectangle 17"/>
              <p:cNvSpPr>
                <a:spLocks noChangeArrowheads="1"/>
              </p:cNvSpPr>
              <p:nvPr/>
            </p:nvSpPr>
            <p:spPr bwMode="auto">
              <a:xfrm>
                <a:off x="929" y="2757"/>
                <a:ext cx="1075" cy="139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000" tIns="46800" rIns="90000" bIns="46800" anchor="ctr">
                <a:prstTxWarp prst="textNoShape">
                  <a:avLst/>
                </a:prstTxWarp>
                <a:spAutoFit/>
              </a:bodyPr>
              <a:lstStyle/>
              <a:p>
                <a:endParaRPr lang="en-US" sz="2000" b="1">
                  <a:solidFill>
                    <a:srgbClr val="000000"/>
                  </a:solidFill>
                  <a:latin typeface="Times New Roman" charset="0"/>
                </a:endParaRPr>
              </a:p>
            </p:txBody>
          </p:sp>
        </p:grpSp>
        <p:sp>
          <p:nvSpPr>
            <p:cNvPr id="7" name="Text Box 18"/>
            <p:cNvSpPr txBox="1">
              <a:spLocks noChangeArrowheads="1"/>
            </p:cNvSpPr>
            <p:nvPr/>
          </p:nvSpPr>
          <p:spPr bwMode="auto">
            <a:xfrm>
              <a:off x="1171" y="4070"/>
              <a:ext cx="602" cy="25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r>
                <a:rPr lang="en-US" sz="2000">
                  <a:solidFill>
                    <a:srgbClr val="000000"/>
                  </a:solidFill>
                  <a:latin typeface="Times New Roman" charset="0"/>
                </a:rPr>
                <a:t>English</a:t>
              </a: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1247775" y="2586335"/>
            <a:ext cx="22367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Penn Grammar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3" name="Right Arrow 12"/>
          <p:cNvSpPr/>
          <p:nvPr/>
        </p:nvSpPr>
        <p:spPr>
          <a:xfrm>
            <a:off x="3484563" y="3957935"/>
            <a:ext cx="1039812" cy="6858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4825" y="3957935"/>
            <a:ext cx="2057400" cy="6096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444714" y="4643735"/>
            <a:ext cx="27836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27 million</a:t>
            </a:r>
            <a:r>
              <a:rPr lang="en-US" dirty="0" smtClean="0"/>
              <a:t> tweets a day</a:t>
            </a:r>
            <a:endParaRPr lang="en-US" dirty="0"/>
          </a:p>
        </p:txBody>
      </p:sp>
      <p:grpSp>
        <p:nvGrpSpPr>
          <p:cNvPr id="16" name="Group 15"/>
          <p:cNvGrpSpPr/>
          <p:nvPr/>
        </p:nvGrpSpPr>
        <p:grpSpPr>
          <a:xfrm>
            <a:off x="5906861" y="3957217"/>
            <a:ext cx="1447800" cy="610317"/>
            <a:chOff x="7699248" y="2278063"/>
            <a:chExt cx="1066800" cy="617537"/>
          </a:xfrm>
        </p:grpSpPr>
        <p:sp>
          <p:nvSpPr>
            <p:cNvPr id="17" name="Line 27"/>
            <p:cNvSpPr>
              <a:spLocks noChangeShapeType="1"/>
            </p:cNvSpPr>
            <p:nvPr/>
          </p:nvSpPr>
          <p:spPr bwMode="auto">
            <a:xfrm flipV="1">
              <a:off x="7851648" y="2278063"/>
              <a:ext cx="419100" cy="533400"/>
            </a:xfrm>
            <a:prstGeom prst="line">
              <a:avLst/>
            </a:prstGeom>
            <a:noFill/>
            <a:ln w="38100">
              <a:solidFill>
                <a:schemeClr val="tx1">
                  <a:alpha val="18000"/>
                </a:schemeClr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28"/>
            <p:cNvSpPr>
              <a:spLocks noChangeShapeType="1"/>
            </p:cNvSpPr>
            <p:nvPr/>
          </p:nvSpPr>
          <p:spPr bwMode="auto">
            <a:xfrm>
              <a:off x="8270748" y="2278063"/>
              <a:ext cx="419100" cy="533400"/>
            </a:xfrm>
            <a:prstGeom prst="line">
              <a:avLst/>
            </a:prstGeom>
            <a:noFill/>
            <a:ln w="38100">
              <a:solidFill>
                <a:schemeClr val="tx1">
                  <a:alpha val="18000"/>
                </a:schemeClr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29"/>
            <p:cNvSpPr>
              <a:spLocks noChangeShapeType="1"/>
            </p:cNvSpPr>
            <p:nvPr/>
          </p:nvSpPr>
          <p:spPr bwMode="auto">
            <a:xfrm flipH="1">
              <a:off x="8270748" y="2515130"/>
              <a:ext cx="179614" cy="296333"/>
            </a:xfrm>
            <a:prstGeom prst="line">
              <a:avLst/>
            </a:prstGeom>
            <a:noFill/>
            <a:ln w="38100">
              <a:solidFill>
                <a:schemeClr val="tx1">
                  <a:alpha val="18000"/>
                </a:schemeClr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30"/>
            <p:cNvSpPr>
              <a:spLocks noChangeShapeType="1"/>
            </p:cNvSpPr>
            <p:nvPr/>
          </p:nvSpPr>
          <p:spPr bwMode="auto">
            <a:xfrm flipH="1">
              <a:off x="8450362" y="2633663"/>
              <a:ext cx="119743" cy="177800"/>
            </a:xfrm>
            <a:prstGeom prst="line">
              <a:avLst/>
            </a:prstGeom>
            <a:noFill/>
            <a:ln w="38100">
              <a:solidFill>
                <a:schemeClr val="tx1">
                  <a:alpha val="18000"/>
                </a:schemeClr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31"/>
            <p:cNvSpPr>
              <a:spLocks noChangeShapeType="1"/>
            </p:cNvSpPr>
            <p:nvPr/>
          </p:nvSpPr>
          <p:spPr bwMode="auto">
            <a:xfrm>
              <a:off x="7971391" y="2692930"/>
              <a:ext cx="59871" cy="118533"/>
            </a:xfrm>
            <a:prstGeom prst="line">
              <a:avLst/>
            </a:prstGeom>
            <a:noFill/>
            <a:ln w="38100">
              <a:solidFill>
                <a:schemeClr val="tx1">
                  <a:alpha val="18000"/>
                </a:schemeClr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22" name="Group 32"/>
            <p:cNvGrpSpPr>
              <a:grpSpLocks/>
            </p:cNvGrpSpPr>
            <p:nvPr/>
          </p:nvGrpSpPr>
          <p:grpSpPr bwMode="auto">
            <a:xfrm>
              <a:off x="7699248" y="2819400"/>
              <a:ext cx="1066800" cy="76200"/>
              <a:chOff x="2448" y="1728"/>
              <a:chExt cx="672" cy="48"/>
            </a:xfrm>
          </p:grpSpPr>
          <p:sp>
            <p:nvSpPr>
              <p:cNvPr id="23" name="Rectangle 33"/>
              <p:cNvSpPr>
                <a:spLocks noChangeArrowheads="1"/>
              </p:cNvSpPr>
              <p:nvPr/>
            </p:nvSpPr>
            <p:spPr bwMode="auto">
              <a:xfrm>
                <a:off x="2880" y="1728"/>
                <a:ext cx="9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>
                    <a:alpha val="18000"/>
                  </a:schemeClr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" name="Rectangle 34"/>
              <p:cNvSpPr>
                <a:spLocks noChangeArrowheads="1"/>
              </p:cNvSpPr>
              <p:nvPr/>
            </p:nvSpPr>
            <p:spPr bwMode="auto">
              <a:xfrm>
                <a:off x="2736" y="1728"/>
                <a:ext cx="9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>
                    <a:alpha val="18000"/>
                  </a:schemeClr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" name="Rectangle 35"/>
              <p:cNvSpPr>
                <a:spLocks noChangeArrowheads="1"/>
              </p:cNvSpPr>
              <p:nvPr/>
            </p:nvSpPr>
            <p:spPr bwMode="auto">
              <a:xfrm>
                <a:off x="2592" y="1728"/>
                <a:ext cx="9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>
                    <a:alpha val="18000"/>
                  </a:schemeClr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" name="Rectangle 36"/>
              <p:cNvSpPr>
                <a:spLocks noChangeArrowheads="1"/>
              </p:cNvSpPr>
              <p:nvPr/>
            </p:nvSpPr>
            <p:spPr bwMode="auto">
              <a:xfrm>
                <a:off x="2448" y="1728"/>
                <a:ext cx="9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>
                    <a:alpha val="18000"/>
                  </a:schemeClr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" name="Rectangle 37"/>
              <p:cNvSpPr>
                <a:spLocks noChangeArrowheads="1"/>
              </p:cNvSpPr>
              <p:nvPr/>
            </p:nvSpPr>
            <p:spPr bwMode="auto">
              <a:xfrm>
                <a:off x="3024" y="1728"/>
                <a:ext cx="9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>
                    <a:alpha val="18000"/>
                  </a:schemeClr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cxnSp>
        <p:nvCxnSpPr>
          <p:cNvPr id="29" name="Straight Connector 28"/>
          <p:cNvCxnSpPr/>
          <p:nvPr/>
        </p:nvCxnSpPr>
        <p:spPr>
          <a:xfrm rot="16200000" flipH="1">
            <a:off x="637531" y="3396604"/>
            <a:ext cx="3373143" cy="1752602"/>
          </a:xfrm>
          <a:prstGeom prst="line">
            <a:avLst/>
          </a:pr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Idea 4</a:t>
            </a:r>
            <a:endParaRPr lang="en-US" dirty="0"/>
          </a:p>
        </p:txBody>
      </p:sp>
      <p:grpSp>
        <p:nvGrpSpPr>
          <p:cNvPr id="3" name="Group 12"/>
          <p:cNvGrpSpPr>
            <a:grpSpLocks/>
          </p:cNvGrpSpPr>
          <p:nvPr/>
        </p:nvGrpSpPr>
        <p:grpSpPr bwMode="auto">
          <a:xfrm>
            <a:off x="1266825" y="3333750"/>
            <a:ext cx="1706562" cy="2625725"/>
            <a:chOff x="922" y="2666"/>
            <a:chExt cx="1075" cy="1654"/>
          </a:xfrm>
        </p:grpSpPr>
        <p:grpSp>
          <p:nvGrpSpPr>
            <p:cNvPr id="5" name="Group 13"/>
            <p:cNvGrpSpPr>
              <a:grpSpLocks/>
            </p:cNvGrpSpPr>
            <p:nvPr/>
          </p:nvGrpSpPr>
          <p:grpSpPr bwMode="auto">
            <a:xfrm>
              <a:off x="922" y="2666"/>
              <a:ext cx="1075" cy="1424"/>
              <a:chOff x="929" y="2743"/>
              <a:chExt cx="1075" cy="1424"/>
            </a:xfrm>
          </p:grpSpPr>
          <p:grpSp>
            <p:nvGrpSpPr>
              <p:cNvPr id="6" name="Group 14"/>
              <p:cNvGrpSpPr>
                <a:grpSpLocks/>
              </p:cNvGrpSpPr>
              <p:nvPr/>
            </p:nvGrpSpPr>
            <p:grpSpPr bwMode="auto">
              <a:xfrm>
                <a:off x="935" y="2743"/>
                <a:ext cx="1020" cy="1424"/>
                <a:chOff x="712" y="2636"/>
                <a:chExt cx="1020" cy="1424"/>
              </a:xfrm>
            </p:grpSpPr>
            <p:sp>
              <p:nvSpPr>
                <p:cNvPr id="10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712" y="2636"/>
                  <a:ext cx="805" cy="1398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/>
                  <a:tailEnd/>
                </a:ln>
              </p:spPr>
              <p:txBody>
                <a:bodyPr wrap="none" lIns="90000" tIns="46800" rIns="90000" bIns="46800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US" sz="1400" dirty="0">
                      <a:solidFill>
                        <a:srgbClr val="000000"/>
                      </a:solidFill>
                      <a:latin typeface="Times New Roman" charset="0"/>
                    </a:rPr>
                    <a:t>S →</a:t>
                  </a:r>
                  <a:r>
                    <a:rPr lang="en-US" sz="1000" dirty="0">
                      <a:solidFill>
                        <a:srgbClr val="000000"/>
                      </a:solidFill>
                      <a:latin typeface="Times New Roman" charset="0"/>
                    </a:rPr>
                    <a:t> </a:t>
                  </a:r>
                  <a:r>
                    <a:rPr lang="en-US" sz="1400" dirty="0">
                      <a:solidFill>
                        <a:srgbClr val="000000"/>
                      </a:solidFill>
                      <a:latin typeface="Times New Roman" charset="0"/>
                    </a:rPr>
                    <a:t>NP VP</a:t>
                  </a:r>
                </a:p>
                <a:p>
                  <a:r>
                    <a:rPr lang="en-US" sz="1400" dirty="0">
                      <a:solidFill>
                        <a:srgbClr val="000000"/>
                      </a:solidFill>
                      <a:latin typeface="Times New Roman" charset="0"/>
                    </a:rPr>
                    <a:t>S → VP</a:t>
                  </a:r>
                </a:p>
                <a:p>
                  <a:r>
                    <a:rPr lang="en-US" sz="1400" dirty="0">
                      <a:solidFill>
                        <a:srgbClr val="000000"/>
                      </a:solidFill>
                      <a:latin typeface="Times New Roman" charset="0"/>
                    </a:rPr>
                    <a:t>NP → </a:t>
                  </a:r>
                  <a:r>
                    <a:rPr lang="en-US" sz="1400" dirty="0" err="1">
                      <a:solidFill>
                        <a:srgbClr val="000000"/>
                      </a:solidFill>
                      <a:latin typeface="Times New Roman" charset="0"/>
                    </a:rPr>
                    <a:t>Det</a:t>
                  </a:r>
                  <a:r>
                    <a:rPr lang="en-US" sz="1400" dirty="0">
                      <a:solidFill>
                        <a:srgbClr val="000000"/>
                      </a:solidFill>
                      <a:latin typeface="Times New Roman" charset="0"/>
                    </a:rPr>
                    <a:t> A N</a:t>
                  </a:r>
                </a:p>
                <a:p>
                  <a:r>
                    <a:rPr lang="en-US" sz="1400" dirty="0">
                      <a:solidFill>
                        <a:srgbClr val="000000"/>
                      </a:solidFill>
                      <a:latin typeface="Times New Roman" charset="0"/>
                    </a:rPr>
                    <a:t>NP → NP PP</a:t>
                  </a:r>
                </a:p>
                <a:p>
                  <a:r>
                    <a:rPr lang="en-US" sz="1400" dirty="0">
                      <a:solidFill>
                        <a:srgbClr val="000000"/>
                      </a:solidFill>
                      <a:latin typeface="Times New Roman" charset="0"/>
                    </a:rPr>
                    <a:t>NP → </a:t>
                  </a:r>
                  <a:r>
                    <a:rPr lang="en-US" sz="1400" dirty="0" err="1">
                      <a:solidFill>
                        <a:srgbClr val="000000"/>
                      </a:solidFill>
                      <a:latin typeface="Times New Roman" charset="0"/>
                    </a:rPr>
                    <a:t>PropN</a:t>
                  </a:r>
                  <a:endParaRPr lang="en-US" sz="1400" dirty="0">
                    <a:solidFill>
                      <a:srgbClr val="000000"/>
                    </a:solidFill>
                    <a:latin typeface="Times New Roman" charset="0"/>
                  </a:endParaRPr>
                </a:p>
                <a:p>
                  <a:r>
                    <a:rPr lang="pt-BR" sz="1400" dirty="0">
                      <a:solidFill>
                        <a:srgbClr val="000000"/>
                      </a:solidFill>
                      <a:latin typeface="Times New Roman" charset="0"/>
                    </a:rPr>
                    <a:t>A → ε</a:t>
                  </a:r>
                </a:p>
                <a:p>
                  <a:r>
                    <a:rPr lang="pt-BR" sz="1400" dirty="0">
                      <a:solidFill>
                        <a:srgbClr val="000000"/>
                      </a:solidFill>
                      <a:latin typeface="Times New Roman" charset="0"/>
                    </a:rPr>
                    <a:t>A → Adj A</a:t>
                  </a:r>
                  <a:endParaRPr lang="en-US" sz="1400" dirty="0">
                    <a:solidFill>
                      <a:srgbClr val="000000"/>
                    </a:solidFill>
                    <a:latin typeface="Times New Roman" charset="0"/>
                  </a:endParaRPr>
                </a:p>
                <a:p>
                  <a:r>
                    <a:rPr lang="en-US" sz="1400" dirty="0">
                      <a:solidFill>
                        <a:srgbClr val="000000"/>
                      </a:solidFill>
                      <a:latin typeface="Times New Roman" charset="0"/>
                    </a:rPr>
                    <a:t>PP → Prep NP</a:t>
                  </a:r>
                </a:p>
                <a:p>
                  <a:r>
                    <a:rPr lang="en-US" sz="1400" dirty="0">
                      <a:solidFill>
                        <a:srgbClr val="000000"/>
                      </a:solidFill>
                      <a:latin typeface="Times New Roman" charset="0"/>
                    </a:rPr>
                    <a:t>VP → V NP</a:t>
                  </a:r>
                </a:p>
                <a:p>
                  <a:r>
                    <a:rPr lang="en-US" sz="1400" dirty="0">
                      <a:solidFill>
                        <a:srgbClr val="000000"/>
                      </a:solidFill>
                      <a:latin typeface="Times New Roman" charset="0"/>
                    </a:rPr>
                    <a:t>VP → VP PP</a:t>
                  </a:r>
                </a:p>
              </p:txBody>
            </p:sp>
            <p:sp>
              <p:nvSpPr>
                <p:cNvPr id="11" name="Text Box 16"/>
                <p:cNvSpPr txBox="1">
                  <a:spLocks noChangeArrowheads="1"/>
                </p:cNvSpPr>
                <p:nvPr/>
              </p:nvSpPr>
              <p:spPr bwMode="auto">
                <a:xfrm>
                  <a:off x="1567" y="2643"/>
                  <a:ext cx="165" cy="1417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/>
                  <a:tailEnd/>
                </a:ln>
              </p:spPr>
              <p:txBody>
                <a:bodyPr wrap="none" lIns="90000" tIns="46800" rIns="90000" bIns="46800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US" sz="1400" dirty="0" smtClean="0">
                      <a:solidFill>
                        <a:srgbClr val="000000"/>
                      </a:solidFill>
                      <a:latin typeface="Times New Roman" charset="0"/>
                    </a:rPr>
                    <a:t>?</a:t>
                  </a:r>
                </a:p>
                <a:p>
                  <a:r>
                    <a:rPr lang="en-US" sz="1400" dirty="0" smtClean="0">
                      <a:solidFill>
                        <a:srgbClr val="000000"/>
                      </a:solidFill>
                      <a:latin typeface="Times New Roman" charset="0"/>
                    </a:rPr>
                    <a:t>?</a:t>
                  </a:r>
                </a:p>
                <a:p>
                  <a:r>
                    <a:rPr lang="en-US" sz="1400" dirty="0" smtClean="0">
                      <a:solidFill>
                        <a:srgbClr val="000000"/>
                      </a:solidFill>
                      <a:latin typeface="Times New Roman" charset="0"/>
                    </a:rPr>
                    <a:t>?</a:t>
                  </a:r>
                </a:p>
                <a:p>
                  <a:r>
                    <a:rPr lang="en-US" sz="1400" dirty="0" smtClean="0">
                      <a:solidFill>
                        <a:srgbClr val="000000"/>
                      </a:solidFill>
                      <a:latin typeface="Times New Roman" charset="0"/>
                    </a:rPr>
                    <a:t>?</a:t>
                  </a:r>
                </a:p>
                <a:p>
                  <a:r>
                    <a:rPr lang="en-US" sz="1400" dirty="0" smtClean="0">
                      <a:solidFill>
                        <a:srgbClr val="000000"/>
                      </a:solidFill>
                      <a:latin typeface="Times New Roman" charset="0"/>
                    </a:rPr>
                    <a:t>?</a:t>
                  </a:r>
                </a:p>
                <a:p>
                  <a:r>
                    <a:rPr lang="en-US" sz="1400" dirty="0" smtClean="0">
                      <a:solidFill>
                        <a:srgbClr val="000000"/>
                      </a:solidFill>
                      <a:latin typeface="Times New Roman" charset="0"/>
                    </a:rPr>
                    <a:t>?</a:t>
                  </a:r>
                </a:p>
                <a:p>
                  <a:r>
                    <a:rPr lang="en-US" sz="1400" dirty="0" smtClean="0">
                      <a:solidFill>
                        <a:srgbClr val="000000"/>
                      </a:solidFill>
                      <a:latin typeface="Times New Roman" charset="0"/>
                    </a:rPr>
                    <a:t>?</a:t>
                  </a:r>
                </a:p>
                <a:p>
                  <a:r>
                    <a:rPr lang="en-US" sz="1400" dirty="0" smtClean="0">
                      <a:solidFill>
                        <a:srgbClr val="000000"/>
                      </a:solidFill>
                      <a:latin typeface="Times New Roman" charset="0"/>
                    </a:rPr>
                    <a:t>?</a:t>
                  </a:r>
                </a:p>
                <a:p>
                  <a:r>
                    <a:rPr lang="en-US" sz="1400" dirty="0" smtClean="0">
                      <a:solidFill>
                        <a:srgbClr val="000000"/>
                      </a:solidFill>
                      <a:latin typeface="Times New Roman" charset="0"/>
                    </a:rPr>
                    <a:t>?</a:t>
                  </a:r>
                </a:p>
                <a:p>
                  <a:r>
                    <a:rPr lang="en-US" sz="1400" dirty="0" smtClean="0">
                      <a:solidFill>
                        <a:srgbClr val="000000"/>
                      </a:solidFill>
                      <a:latin typeface="Times New Roman" charset="0"/>
                    </a:rPr>
                    <a:t>?</a:t>
                  </a:r>
                  <a:endParaRPr lang="en-US" sz="1200" dirty="0">
                    <a:solidFill>
                      <a:srgbClr val="000000"/>
                    </a:solidFill>
                    <a:latin typeface="Times New Roman" charset="0"/>
                  </a:endParaRPr>
                </a:p>
              </p:txBody>
            </p:sp>
          </p:grpSp>
          <p:sp>
            <p:nvSpPr>
              <p:cNvPr id="9" name="Rectangle 17"/>
              <p:cNvSpPr>
                <a:spLocks noChangeArrowheads="1"/>
              </p:cNvSpPr>
              <p:nvPr/>
            </p:nvSpPr>
            <p:spPr bwMode="auto">
              <a:xfrm>
                <a:off x="929" y="2757"/>
                <a:ext cx="1075" cy="139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000" tIns="46800" rIns="90000" bIns="46800" anchor="ctr">
                <a:prstTxWarp prst="textNoShape">
                  <a:avLst/>
                </a:prstTxWarp>
                <a:spAutoFit/>
              </a:bodyPr>
              <a:lstStyle/>
              <a:p>
                <a:endParaRPr lang="en-US" sz="2000" b="1">
                  <a:solidFill>
                    <a:srgbClr val="000000"/>
                  </a:solidFill>
                  <a:latin typeface="Times New Roman" charset="0"/>
                </a:endParaRPr>
              </a:p>
            </p:txBody>
          </p:sp>
        </p:grpSp>
        <p:sp>
          <p:nvSpPr>
            <p:cNvPr id="7" name="Text Box 18"/>
            <p:cNvSpPr txBox="1">
              <a:spLocks noChangeArrowheads="1"/>
            </p:cNvSpPr>
            <p:nvPr/>
          </p:nvSpPr>
          <p:spPr bwMode="auto">
            <a:xfrm>
              <a:off x="1171" y="4070"/>
              <a:ext cx="602" cy="25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r>
                <a:rPr lang="en-US" sz="2000">
                  <a:solidFill>
                    <a:srgbClr val="000000"/>
                  </a:solidFill>
                  <a:latin typeface="Times New Roman" charset="0"/>
                </a:rPr>
                <a:t>English</a:t>
              </a: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861885" y="2286000"/>
            <a:ext cx="28719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Randomly initialized grammar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3" name="Right Arrow 12"/>
          <p:cNvSpPr/>
          <p:nvPr/>
        </p:nvSpPr>
        <p:spPr>
          <a:xfrm>
            <a:off x="3484563" y="3957935"/>
            <a:ext cx="1039812" cy="6858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4825" y="3957935"/>
            <a:ext cx="2057400" cy="6096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444714" y="4643735"/>
            <a:ext cx="27836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27 million</a:t>
            </a:r>
            <a:r>
              <a:rPr lang="en-US" dirty="0" smtClean="0"/>
              <a:t> tweets a day</a:t>
            </a:r>
            <a:endParaRPr lang="en-US" dirty="0"/>
          </a:p>
        </p:txBody>
      </p:sp>
      <p:grpSp>
        <p:nvGrpSpPr>
          <p:cNvPr id="8" name="Group 15"/>
          <p:cNvGrpSpPr/>
          <p:nvPr/>
        </p:nvGrpSpPr>
        <p:grpSpPr>
          <a:xfrm>
            <a:off x="5906861" y="3957217"/>
            <a:ext cx="1447800" cy="610317"/>
            <a:chOff x="7699248" y="2278063"/>
            <a:chExt cx="1066800" cy="617537"/>
          </a:xfrm>
        </p:grpSpPr>
        <p:sp>
          <p:nvSpPr>
            <p:cNvPr id="17" name="Line 27"/>
            <p:cNvSpPr>
              <a:spLocks noChangeShapeType="1"/>
            </p:cNvSpPr>
            <p:nvPr/>
          </p:nvSpPr>
          <p:spPr bwMode="auto">
            <a:xfrm flipV="1">
              <a:off x="7851648" y="2278063"/>
              <a:ext cx="419100" cy="533400"/>
            </a:xfrm>
            <a:prstGeom prst="line">
              <a:avLst/>
            </a:prstGeom>
            <a:noFill/>
            <a:ln w="38100">
              <a:solidFill>
                <a:schemeClr val="tx1">
                  <a:alpha val="18000"/>
                </a:schemeClr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28"/>
            <p:cNvSpPr>
              <a:spLocks noChangeShapeType="1"/>
            </p:cNvSpPr>
            <p:nvPr/>
          </p:nvSpPr>
          <p:spPr bwMode="auto">
            <a:xfrm>
              <a:off x="8270748" y="2278063"/>
              <a:ext cx="419100" cy="533400"/>
            </a:xfrm>
            <a:prstGeom prst="line">
              <a:avLst/>
            </a:prstGeom>
            <a:noFill/>
            <a:ln w="38100">
              <a:solidFill>
                <a:schemeClr val="tx1">
                  <a:alpha val="18000"/>
                </a:schemeClr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29"/>
            <p:cNvSpPr>
              <a:spLocks noChangeShapeType="1"/>
            </p:cNvSpPr>
            <p:nvPr/>
          </p:nvSpPr>
          <p:spPr bwMode="auto">
            <a:xfrm flipH="1">
              <a:off x="8270748" y="2515130"/>
              <a:ext cx="179614" cy="296333"/>
            </a:xfrm>
            <a:prstGeom prst="line">
              <a:avLst/>
            </a:prstGeom>
            <a:noFill/>
            <a:ln w="38100">
              <a:solidFill>
                <a:schemeClr val="tx1">
                  <a:alpha val="18000"/>
                </a:schemeClr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30"/>
            <p:cNvSpPr>
              <a:spLocks noChangeShapeType="1"/>
            </p:cNvSpPr>
            <p:nvPr/>
          </p:nvSpPr>
          <p:spPr bwMode="auto">
            <a:xfrm flipH="1">
              <a:off x="8450362" y="2633663"/>
              <a:ext cx="119743" cy="177800"/>
            </a:xfrm>
            <a:prstGeom prst="line">
              <a:avLst/>
            </a:prstGeom>
            <a:noFill/>
            <a:ln w="38100">
              <a:solidFill>
                <a:schemeClr val="tx1">
                  <a:alpha val="18000"/>
                </a:schemeClr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31"/>
            <p:cNvSpPr>
              <a:spLocks noChangeShapeType="1"/>
            </p:cNvSpPr>
            <p:nvPr/>
          </p:nvSpPr>
          <p:spPr bwMode="auto">
            <a:xfrm>
              <a:off x="7971391" y="2692930"/>
              <a:ext cx="59871" cy="118533"/>
            </a:xfrm>
            <a:prstGeom prst="line">
              <a:avLst/>
            </a:prstGeom>
            <a:noFill/>
            <a:ln w="38100">
              <a:solidFill>
                <a:schemeClr val="tx1">
                  <a:alpha val="18000"/>
                </a:schemeClr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6" name="Group 32"/>
            <p:cNvGrpSpPr>
              <a:grpSpLocks/>
            </p:cNvGrpSpPr>
            <p:nvPr/>
          </p:nvGrpSpPr>
          <p:grpSpPr bwMode="auto">
            <a:xfrm>
              <a:off x="7699248" y="2819400"/>
              <a:ext cx="1066800" cy="76200"/>
              <a:chOff x="2448" y="1728"/>
              <a:chExt cx="672" cy="48"/>
            </a:xfrm>
          </p:grpSpPr>
          <p:sp>
            <p:nvSpPr>
              <p:cNvPr id="23" name="Rectangle 33"/>
              <p:cNvSpPr>
                <a:spLocks noChangeArrowheads="1"/>
              </p:cNvSpPr>
              <p:nvPr/>
            </p:nvSpPr>
            <p:spPr bwMode="auto">
              <a:xfrm>
                <a:off x="2880" y="1728"/>
                <a:ext cx="9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>
                    <a:alpha val="18000"/>
                  </a:schemeClr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" name="Rectangle 34"/>
              <p:cNvSpPr>
                <a:spLocks noChangeArrowheads="1"/>
              </p:cNvSpPr>
              <p:nvPr/>
            </p:nvSpPr>
            <p:spPr bwMode="auto">
              <a:xfrm>
                <a:off x="2736" y="1728"/>
                <a:ext cx="9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>
                    <a:alpha val="18000"/>
                  </a:schemeClr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" name="Rectangle 35"/>
              <p:cNvSpPr>
                <a:spLocks noChangeArrowheads="1"/>
              </p:cNvSpPr>
              <p:nvPr/>
            </p:nvSpPr>
            <p:spPr bwMode="auto">
              <a:xfrm>
                <a:off x="2592" y="1728"/>
                <a:ext cx="9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>
                    <a:alpha val="18000"/>
                  </a:schemeClr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" name="Rectangle 36"/>
              <p:cNvSpPr>
                <a:spLocks noChangeArrowheads="1"/>
              </p:cNvSpPr>
              <p:nvPr/>
            </p:nvSpPr>
            <p:spPr bwMode="auto">
              <a:xfrm>
                <a:off x="2448" y="1728"/>
                <a:ext cx="9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>
                    <a:alpha val="18000"/>
                  </a:schemeClr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" name="Rectangle 37"/>
              <p:cNvSpPr>
                <a:spLocks noChangeArrowheads="1"/>
              </p:cNvSpPr>
              <p:nvPr/>
            </p:nvSpPr>
            <p:spPr bwMode="auto">
              <a:xfrm>
                <a:off x="3024" y="1728"/>
                <a:ext cx="9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>
                    <a:alpha val="18000"/>
                  </a:schemeClr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58" name="TextBox 57"/>
          <p:cNvSpPr txBox="1"/>
          <p:nvPr/>
        </p:nvSpPr>
        <p:spPr>
          <a:xfrm>
            <a:off x="5715000" y="3355975"/>
            <a:ext cx="18589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Pseudo-random</a:t>
            </a:r>
            <a:endParaRPr lang="en-US" sz="20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Idea 4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" y="3353158"/>
            <a:ext cx="2057400" cy="609600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298236" y="3352440"/>
            <a:ext cx="1447800" cy="610317"/>
            <a:chOff x="7699248" y="2278063"/>
            <a:chExt cx="1066800" cy="617537"/>
          </a:xfrm>
        </p:grpSpPr>
        <p:sp>
          <p:nvSpPr>
            <p:cNvPr id="6" name="Line 27"/>
            <p:cNvSpPr>
              <a:spLocks noChangeShapeType="1"/>
            </p:cNvSpPr>
            <p:nvPr/>
          </p:nvSpPr>
          <p:spPr bwMode="auto">
            <a:xfrm flipV="1">
              <a:off x="7851648" y="2278063"/>
              <a:ext cx="419100" cy="533400"/>
            </a:xfrm>
            <a:prstGeom prst="line">
              <a:avLst/>
            </a:prstGeom>
            <a:noFill/>
            <a:ln w="38100">
              <a:solidFill>
                <a:schemeClr val="tx1">
                  <a:alpha val="18000"/>
                </a:schemeClr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28"/>
            <p:cNvSpPr>
              <a:spLocks noChangeShapeType="1"/>
            </p:cNvSpPr>
            <p:nvPr/>
          </p:nvSpPr>
          <p:spPr bwMode="auto">
            <a:xfrm>
              <a:off x="8270748" y="2278063"/>
              <a:ext cx="419100" cy="533400"/>
            </a:xfrm>
            <a:prstGeom prst="line">
              <a:avLst/>
            </a:prstGeom>
            <a:noFill/>
            <a:ln w="38100">
              <a:solidFill>
                <a:schemeClr val="tx1">
                  <a:alpha val="18000"/>
                </a:schemeClr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29"/>
            <p:cNvSpPr>
              <a:spLocks noChangeShapeType="1"/>
            </p:cNvSpPr>
            <p:nvPr/>
          </p:nvSpPr>
          <p:spPr bwMode="auto">
            <a:xfrm flipH="1">
              <a:off x="8270748" y="2515130"/>
              <a:ext cx="179614" cy="296333"/>
            </a:xfrm>
            <a:prstGeom prst="line">
              <a:avLst/>
            </a:prstGeom>
            <a:noFill/>
            <a:ln w="38100">
              <a:solidFill>
                <a:schemeClr val="tx1">
                  <a:alpha val="18000"/>
                </a:schemeClr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30"/>
            <p:cNvSpPr>
              <a:spLocks noChangeShapeType="1"/>
            </p:cNvSpPr>
            <p:nvPr/>
          </p:nvSpPr>
          <p:spPr bwMode="auto">
            <a:xfrm flipH="1">
              <a:off x="8450362" y="2633663"/>
              <a:ext cx="119743" cy="177800"/>
            </a:xfrm>
            <a:prstGeom prst="line">
              <a:avLst/>
            </a:prstGeom>
            <a:noFill/>
            <a:ln w="38100">
              <a:solidFill>
                <a:schemeClr val="tx1">
                  <a:alpha val="18000"/>
                </a:schemeClr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31"/>
            <p:cNvSpPr>
              <a:spLocks noChangeShapeType="1"/>
            </p:cNvSpPr>
            <p:nvPr/>
          </p:nvSpPr>
          <p:spPr bwMode="auto">
            <a:xfrm>
              <a:off x="7971391" y="2692930"/>
              <a:ext cx="59871" cy="118533"/>
            </a:xfrm>
            <a:prstGeom prst="line">
              <a:avLst/>
            </a:prstGeom>
            <a:noFill/>
            <a:ln w="38100">
              <a:solidFill>
                <a:schemeClr val="tx1">
                  <a:alpha val="18000"/>
                </a:schemeClr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1" name="Group 32"/>
            <p:cNvGrpSpPr>
              <a:grpSpLocks/>
            </p:cNvGrpSpPr>
            <p:nvPr/>
          </p:nvGrpSpPr>
          <p:grpSpPr bwMode="auto">
            <a:xfrm>
              <a:off x="7699248" y="2819400"/>
              <a:ext cx="1066800" cy="76200"/>
              <a:chOff x="2448" y="1728"/>
              <a:chExt cx="672" cy="48"/>
            </a:xfrm>
          </p:grpSpPr>
          <p:sp>
            <p:nvSpPr>
              <p:cNvPr id="12" name="Rectangle 33"/>
              <p:cNvSpPr>
                <a:spLocks noChangeArrowheads="1"/>
              </p:cNvSpPr>
              <p:nvPr/>
            </p:nvSpPr>
            <p:spPr bwMode="auto">
              <a:xfrm>
                <a:off x="2880" y="1728"/>
                <a:ext cx="9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>
                    <a:alpha val="18000"/>
                  </a:schemeClr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" name="Rectangle 34"/>
              <p:cNvSpPr>
                <a:spLocks noChangeArrowheads="1"/>
              </p:cNvSpPr>
              <p:nvPr/>
            </p:nvSpPr>
            <p:spPr bwMode="auto">
              <a:xfrm>
                <a:off x="2736" y="1728"/>
                <a:ext cx="9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>
                    <a:alpha val="18000"/>
                  </a:schemeClr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" name="Rectangle 35"/>
              <p:cNvSpPr>
                <a:spLocks noChangeArrowheads="1"/>
              </p:cNvSpPr>
              <p:nvPr/>
            </p:nvSpPr>
            <p:spPr bwMode="auto">
              <a:xfrm>
                <a:off x="2592" y="1728"/>
                <a:ext cx="9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>
                    <a:alpha val="18000"/>
                  </a:schemeClr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" name="Rectangle 36"/>
              <p:cNvSpPr>
                <a:spLocks noChangeArrowheads="1"/>
              </p:cNvSpPr>
              <p:nvPr/>
            </p:nvSpPr>
            <p:spPr bwMode="auto">
              <a:xfrm>
                <a:off x="2448" y="1728"/>
                <a:ext cx="9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>
                    <a:alpha val="18000"/>
                  </a:schemeClr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" name="Rectangle 37"/>
              <p:cNvSpPr>
                <a:spLocks noChangeArrowheads="1"/>
              </p:cNvSpPr>
              <p:nvPr/>
            </p:nvSpPr>
            <p:spPr bwMode="auto">
              <a:xfrm>
                <a:off x="3024" y="1728"/>
                <a:ext cx="9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>
                    <a:alpha val="18000"/>
                  </a:schemeClr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17" name="Group 7"/>
          <p:cNvGrpSpPr>
            <a:grpSpLocks/>
          </p:cNvGrpSpPr>
          <p:nvPr/>
        </p:nvGrpSpPr>
        <p:grpSpPr bwMode="auto">
          <a:xfrm>
            <a:off x="2693988" y="2951163"/>
            <a:ext cx="2878137" cy="1303337"/>
            <a:chOff x="1697" y="1859"/>
            <a:chExt cx="1813" cy="821"/>
          </a:xfrm>
        </p:grpSpPr>
        <p:sp>
          <p:nvSpPr>
            <p:cNvPr id="18" name="Rectangle 8"/>
            <p:cNvSpPr>
              <a:spLocks noChangeArrowheads="1"/>
            </p:cNvSpPr>
            <p:nvPr/>
          </p:nvSpPr>
          <p:spPr bwMode="auto">
            <a:xfrm>
              <a:off x="2296" y="1859"/>
              <a:ext cx="1214" cy="821"/>
            </a:xfrm>
            <a:prstGeom prst="rect">
              <a:avLst/>
            </a:prstGeom>
            <a:solidFill>
              <a:srgbClr val="66FFFF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000" tIns="46800" rIns="90000" bIns="46800" anchor="ctr">
              <a:prstTxWarp prst="textNoShape">
                <a:avLst/>
              </a:prstTxWarp>
              <a:spAutoFit/>
            </a:bodyPr>
            <a:lstStyle/>
            <a:p>
              <a:endParaRPr lang="en-US" sz="2000" b="1">
                <a:solidFill>
                  <a:srgbClr val="000000"/>
                </a:solidFill>
                <a:latin typeface="Times New Roman" charset="0"/>
              </a:endParaRPr>
            </a:p>
          </p:txBody>
        </p:sp>
        <p:sp>
          <p:nvSpPr>
            <p:cNvPr id="19" name="Text Box 9"/>
            <p:cNvSpPr txBox="1">
              <a:spLocks noChangeArrowheads="1"/>
            </p:cNvSpPr>
            <p:nvPr/>
          </p:nvSpPr>
          <p:spPr bwMode="auto">
            <a:xfrm>
              <a:off x="2469" y="1973"/>
              <a:ext cx="995" cy="60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r>
                <a:rPr lang="en-US" sz="2800" dirty="0" smtClean="0">
                  <a:solidFill>
                    <a:srgbClr val="000000"/>
                  </a:solidFill>
                  <a:latin typeface="Times New Roman" charset="0"/>
                </a:rPr>
                <a:t>Learning/</a:t>
              </a:r>
            </a:p>
            <a:p>
              <a:r>
                <a:rPr lang="en-US" sz="2800" dirty="0">
                  <a:solidFill>
                    <a:srgbClr val="000000"/>
                  </a:solidFill>
                  <a:latin typeface="Times New Roman" charset="0"/>
                </a:rPr>
                <a:t>Training</a:t>
              </a:r>
            </a:p>
          </p:txBody>
        </p:sp>
        <p:sp>
          <p:nvSpPr>
            <p:cNvPr id="20" name="AutoShape 10"/>
            <p:cNvSpPr>
              <a:spLocks noChangeArrowheads="1"/>
            </p:cNvSpPr>
            <p:nvPr/>
          </p:nvSpPr>
          <p:spPr bwMode="auto">
            <a:xfrm>
              <a:off x="1697" y="2204"/>
              <a:ext cx="607" cy="138"/>
            </a:xfrm>
            <a:prstGeom prst="rightArrow">
              <a:avLst>
                <a:gd name="adj1" fmla="val 50000"/>
                <a:gd name="adj2" fmla="val 109964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000" tIns="46800" rIns="90000" bIns="46800" anchor="ctr">
              <a:prstTxWarp prst="textNoShape">
                <a:avLst/>
              </a:prstTxWarp>
              <a:spAutoFit/>
            </a:bodyPr>
            <a:lstStyle/>
            <a:p>
              <a:endParaRPr lang="en-US" sz="2000" b="1">
                <a:solidFill>
                  <a:srgbClr val="000000"/>
                </a:solidFill>
                <a:latin typeface="Times New Roman" charset="0"/>
              </a:endParaRPr>
            </a:p>
          </p:txBody>
        </p:sp>
      </p:grpSp>
      <p:grpSp>
        <p:nvGrpSpPr>
          <p:cNvPr id="21" name="Group 11"/>
          <p:cNvGrpSpPr>
            <a:grpSpLocks/>
          </p:cNvGrpSpPr>
          <p:nvPr/>
        </p:nvGrpSpPr>
        <p:grpSpPr bwMode="auto">
          <a:xfrm>
            <a:off x="5589588" y="2343150"/>
            <a:ext cx="2640012" cy="2625725"/>
            <a:chOff x="3521" y="1476"/>
            <a:chExt cx="1663" cy="1654"/>
          </a:xfrm>
        </p:grpSpPr>
        <p:grpSp>
          <p:nvGrpSpPr>
            <p:cNvPr id="22" name="Group 12"/>
            <p:cNvGrpSpPr>
              <a:grpSpLocks/>
            </p:cNvGrpSpPr>
            <p:nvPr/>
          </p:nvGrpSpPr>
          <p:grpSpPr bwMode="auto">
            <a:xfrm>
              <a:off x="4109" y="1476"/>
              <a:ext cx="1075" cy="1654"/>
              <a:chOff x="922" y="2666"/>
              <a:chExt cx="1075" cy="1654"/>
            </a:xfrm>
          </p:grpSpPr>
          <p:grpSp>
            <p:nvGrpSpPr>
              <p:cNvPr id="24" name="Group 13"/>
              <p:cNvGrpSpPr>
                <a:grpSpLocks/>
              </p:cNvGrpSpPr>
              <p:nvPr/>
            </p:nvGrpSpPr>
            <p:grpSpPr bwMode="auto">
              <a:xfrm>
                <a:off x="922" y="2666"/>
                <a:ext cx="1075" cy="1405"/>
                <a:chOff x="929" y="2743"/>
                <a:chExt cx="1075" cy="1405"/>
              </a:xfrm>
            </p:grpSpPr>
            <p:grpSp>
              <p:nvGrpSpPr>
                <p:cNvPr id="26" name="Group 14"/>
                <p:cNvGrpSpPr>
                  <a:grpSpLocks/>
                </p:cNvGrpSpPr>
                <p:nvPr/>
              </p:nvGrpSpPr>
              <p:grpSpPr bwMode="auto">
                <a:xfrm>
                  <a:off x="935" y="2743"/>
                  <a:ext cx="1029" cy="1405"/>
                  <a:chOff x="712" y="2636"/>
                  <a:chExt cx="1029" cy="1405"/>
                </a:xfrm>
              </p:grpSpPr>
              <p:sp>
                <p:nvSpPr>
                  <p:cNvPr id="28" name="Text Box 1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712" y="2636"/>
                    <a:ext cx="805" cy="1398"/>
                  </a:xfrm>
                  <a:prstGeom prst="rect">
                    <a:avLst/>
                  </a:prstGeom>
                  <a:noFill/>
                  <a:ln w="12700">
                    <a:noFill/>
                    <a:miter lim="800000"/>
                    <a:headEnd/>
                    <a:tailEnd/>
                  </a:ln>
                </p:spPr>
                <p:txBody>
                  <a:bodyPr wrap="none" lIns="90000" tIns="46800" rIns="90000" bIns="46800">
                    <a:prstTxWarp prst="textNoShape">
                      <a:avLst/>
                    </a:prstTxWarp>
                    <a:spAutoFit/>
                  </a:bodyPr>
                  <a:lstStyle/>
                  <a:p>
                    <a:r>
                      <a:rPr lang="en-US" sz="1400">
                        <a:solidFill>
                          <a:srgbClr val="000000"/>
                        </a:solidFill>
                        <a:latin typeface="Times New Roman" charset="0"/>
                      </a:rPr>
                      <a:t>S →</a:t>
                    </a:r>
                    <a:r>
                      <a:rPr lang="en-US" sz="1000">
                        <a:solidFill>
                          <a:srgbClr val="000000"/>
                        </a:solidFill>
                        <a:latin typeface="Times New Roman" charset="0"/>
                      </a:rPr>
                      <a:t> </a:t>
                    </a:r>
                    <a:r>
                      <a:rPr lang="en-US" sz="1400">
                        <a:solidFill>
                          <a:srgbClr val="000000"/>
                        </a:solidFill>
                        <a:latin typeface="Times New Roman" charset="0"/>
                      </a:rPr>
                      <a:t>NP VP</a:t>
                    </a:r>
                  </a:p>
                  <a:p>
                    <a:r>
                      <a:rPr lang="en-US" sz="1400">
                        <a:solidFill>
                          <a:srgbClr val="000000"/>
                        </a:solidFill>
                        <a:latin typeface="Times New Roman" charset="0"/>
                      </a:rPr>
                      <a:t>S → VP</a:t>
                    </a:r>
                  </a:p>
                  <a:p>
                    <a:r>
                      <a:rPr lang="en-US" sz="1400">
                        <a:solidFill>
                          <a:srgbClr val="000000"/>
                        </a:solidFill>
                        <a:latin typeface="Times New Roman" charset="0"/>
                      </a:rPr>
                      <a:t>NP → Det A N</a:t>
                    </a:r>
                  </a:p>
                  <a:p>
                    <a:r>
                      <a:rPr lang="en-US" sz="1400">
                        <a:solidFill>
                          <a:srgbClr val="000000"/>
                        </a:solidFill>
                        <a:latin typeface="Times New Roman" charset="0"/>
                      </a:rPr>
                      <a:t>NP → NP PP</a:t>
                    </a:r>
                  </a:p>
                  <a:p>
                    <a:r>
                      <a:rPr lang="en-US" sz="1400">
                        <a:solidFill>
                          <a:srgbClr val="000000"/>
                        </a:solidFill>
                        <a:latin typeface="Times New Roman" charset="0"/>
                      </a:rPr>
                      <a:t>NP → PropN</a:t>
                    </a:r>
                  </a:p>
                  <a:p>
                    <a:r>
                      <a:rPr lang="pt-BR" sz="1400">
                        <a:solidFill>
                          <a:srgbClr val="000000"/>
                        </a:solidFill>
                        <a:latin typeface="Times New Roman" charset="0"/>
                      </a:rPr>
                      <a:t>A → ε</a:t>
                    </a:r>
                  </a:p>
                  <a:p>
                    <a:r>
                      <a:rPr lang="pt-BR" sz="1400">
                        <a:solidFill>
                          <a:srgbClr val="000000"/>
                        </a:solidFill>
                        <a:latin typeface="Times New Roman" charset="0"/>
                      </a:rPr>
                      <a:t>A → Adj A</a:t>
                    </a:r>
                    <a:endParaRPr lang="en-US" sz="1400">
                      <a:solidFill>
                        <a:srgbClr val="000000"/>
                      </a:solidFill>
                      <a:latin typeface="Times New Roman" charset="0"/>
                    </a:endParaRPr>
                  </a:p>
                  <a:p>
                    <a:r>
                      <a:rPr lang="en-US" sz="1400">
                        <a:solidFill>
                          <a:srgbClr val="000000"/>
                        </a:solidFill>
                        <a:latin typeface="Times New Roman" charset="0"/>
                      </a:rPr>
                      <a:t>PP → Prep NP</a:t>
                    </a:r>
                  </a:p>
                  <a:p>
                    <a:r>
                      <a:rPr lang="en-US" sz="1400">
                        <a:solidFill>
                          <a:srgbClr val="000000"/>
                        </a:solidFill>
                        <a:latin typeface="Times New Roman" charset="0"/>
                      </a:rPr>
                      <a:t>VP → V NP</a:t>
                    </a:r>
                  </a:p>
                  <a:p>
                    <a:r>
                      <a:rPr lang="en-US" sz="1400">
                        <a:solidFill>
                          <a:srgbClr val="000000"/>
                        </a:solidFill>
                        <a:latin typeface="Times New Roman" charset="0"/>
                      </a:rPr>
                      <a:t>VP → VP PP</a:t>
                    </a:r>
                  </a:p>
                </p:txBody>
              </p:sp>
              <p:sp>
                <p:nvSpPr>
                  <p:cNvPr id="29" name="Text Box 1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87" y="2643"/>
                    <a:ext cx="254" cy="1398"/>
                  </a:xfrm>
                  <a:prstGeom prst="rect">
                    <a:avLst/>
                  </a:prstGeom>
                  <a:noFill/>
                  <a:ln w="12700">
                    <a:noFill/>
                    <a:miter lim="800000"/>
                    <a:headEnd/>
                    <a:tailEnd/>
                  </a:ln>
                </p:spPr>
                <p:txBody>
                  <a:bodyPr wrap="none" lIns="90000" tIns="46800" rIns="90000" bIns="46800">
                    <a:prstTxWarp prst="textNoShape">
                      <a:avLst/>
                    </a:prstTxWarp>
                    <a:spAutoFit/>
                  </a:bodyPr>
                  <a:lstStyle/>
                  <a:p>
                    <a:r>
                      <a:rPr lang="en-US" sz="1400">
                        <a:solidFill>
                          <a:srgbClr val="000000"/>
                        </a:solidFill>
                        <a:latin typeface="Times New Roman" charset="0"/>
                      </a:rPr>
                      <a:t>0.9</a:t>
                    </a:r>
                  </a:p>
                  <a:p>
                    <a:r>
                      <a:rPr lang="en-US" sz="1400">
                        <a:solidFill>
                          <a:srgbClr val="000000"/>
                        </a:solidFill>
                        <a:latin typeface="Times New Roman" charset="0"/>
                      </a:rPr>
                      <a:t>0.1</a:t>
                    </a:r>
                  </a:p>
                  <a:p>
                    <a:r>
                      <a:rPr lang="en-US" sz="1400">
                        <a:solidFill>
                          <a:srgbClr val="000000"/>
                        </a:solidFill>
                        <a:latin typeface="Times New Roman" charset="0"/>
                      </a:rPr>
                      <a:t>0.5</a:t>
                    </a:r>
                  </a:p>
                  <a:p>
                    <a:r>
                      <a:rPr lang="en-US" sz="1400">
                        <a:solidFill>
                          <a:srgbClr val="000000"/>
                        </a:solidFill>
                        <a:latin typeface="Times New Roman" charset="0"/>
                      </a:rPr>
                      <a:t>0.3</a:t>
                    </a:r>
                  </a:p>
                  <a:p>
                    <a:r>
                      <a:rPr lang="en-US" sz="1400">
                        <a:solidFill>
                          <a:srgbClr val="000000"/>
                        </a:solidFill>
                        <a:latin typeface="Times New Roman" charset="0"/>
                      </a:rPr>
                      <a:t>0.2</a:t>
                    </a:r>
                  </a:p>
                  <a:p>
                    <a:r>
                      <a:rPr lang="en-US" sz="1400">
                        <a:solidFill>
                          <a:srgbClr val="000000"/>
                        </a:solidFill>
                        <a:latin typeface="Times New Roman" charset="0"/>
                      </a:rPr>
                      <a:t>0.6</a:t>
                    </a:r>
                  </a:p>
                  <a:p>
                    <a:r>
                      <a:rPr lang="en-US" sz="1400">
                        <a:solidFill>
                          <a:srgbClr val="000000"/>
                        </a:solidFill>
                        <a:latin typeface="Times New Roman" charset="0"/>
                      </a:rPr>
                      <a:t>0.4</a:t>
                    </a:r>
                  </a:p>
                  <a:p>
                    <a:r>
                      <a:rPr lang="en-US" sz="1400">
                        <a:solidFill>
                          <a:srgbClr val="000000"/>
                        </a:solidFill>
                        <a:latin typeface="Times New Roman" charset="0"/>
                      </a:rPr>
                      <a:t>1.0</a:t>
                    </a:r>
                  </a:p>
                  <a:p>
                    <a:r>
                      <a:rPr lang="en-US" sz="1400">
                        <a:solidFill>
                          <a:srgbClr val="000000"/>
                        </a:solidFill>
                        <a:latin typeface="Times New Roman" charset="0"/>
                      </a:rPr>
                      <a:t>0.7</a:t>
                    </a:r>
                  </a:p>
                  <a:p>
                    <a:r>
                      <a:rPr lang="en-US" sz="1400">
                        <a:solidFill>
                          <a:srgbClr val="000000"/>
                        </a:solidFill>
                        <a:latin typeface="Times New Roman" charset="0"/>
                      </a:rPr>
                      <a:t>0.3</a:t>
                    </a:r>
                    <a:endParaRPr lang="en-US" sz="1200">
                      <a:solidFill>
                        <a:srgbClr val="000000"/>
                      </a:solidFill>
                      <a:latin typeface="Times New Roman" charset="0"/>
                    </a:endParaRPr>
                  </a:p>
                </p:txBody>
              </p:sp>
            </p:grpSp>
            <p:sp>
              <p:nvSpPr>
                <p:cNvPr id="27" name="Rectangle 17"/>
                <p:cNvSpPr>
                  <a:spLocks noChangeArrowheads="1"/>
                </p:cNvSpPr>
                <p:nvPr/>
              </p:nvSpPr>
              <p:spPr bwMode="auto">
                <a:xfrm>
                  <a:off x="929" y="2757"/>
                  <a:ext cx="1075" cy="139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90000" tIns="46800" rIns="90000" bIns="46800" anchor="ctr">
                  <a:prstTxWarp prst="textNoShape">
                    <a:avLst/>
                  </a:prstTxWarp>
                  <a:spAutoFit/>
                </a:bodyPr>
                <a:lstStyle/>
                <a:p>
                  <a:endParaRPr lang="en-US" sz="2000" b="1">
                    <a:solidFill>
                      <a:srgbClr val="000000"/>
                    </a:solidFill>
                    <a:latin typeface="Times New Roman" charset="0"/>
                  </a:endParaRPr>
                </a:p>
              </p:txBody>
            </p:sp>
          </p:grpSp>
          <p:sp>
            <p:nvSpPr>
              <p:cNvPr id="25" name="Text Box 18"/>
              <p:cNvSpPr txBox="1">
                <a:spLocks noChangeArrowheads="1"/>
              </p:cNvSpPr>
              <p:nvPr/>
            </p:nvSpPr>
            <p:spPr bwMode="auto">
              <a:xfrm>
                <a:off x="1171" y="4070"/>
                <a:ext cx="602" cy="250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2000">
                    <a:solidFill>
                      <a:srgbClr val="000000"/>
                    </a:solidFill>
                    <a:latin typeface="Times New Roman" charset="0"/>
                  </a:rPr>
                  <a:t>English</a:t>
                </a:r>
              </a:p>
            </p:txBody>
          </p:sp>
        </p:grpSp>
        <p:sp>
          <p:nvSpPr>
            <p:cNvPr id="23" name="AutoShape 19"/>
            <p:cNvSpPr>
              <a:spLocks noChangeArrowheads="1"/>
            </p:cNvSpPr>
            <p:nvPr/>
          </p:nvSpPr>
          <p:spPr bwMode="auto">
            <a:xfrm>
              <a:off x="3521" y="2193"/>
              <a:ext cx="607" cy="138"/>
            </a:xfrm>
            <a:prstGeom prst="rightArrow">
              <a:avLst>
                <a:gd name="adj1" fmla="val 50000"/>
                <a:gd name="adj2" fmla="val 109964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000" tIns="46800" rIns="90000" bIns="46800" anchor="ctr">
              <a:prstTxWarp prst="textNoShape">
                <a:avLst/>
              </a:prstTxWarp>
              <a:spAutoFit/>
            </a:bodyPr>
            <a:lstStyle/>
            <a:p>
              <a:endParaRPr lang="en-US" sz="2000" b="1">
                <a:solidFill>
                  <a:srgbClr val="000000"/>
                </a:solidFill>
                <a:latin typeface="Times New Roman" charset="0"/>
              </a:endParaRPr>
            </a:p>
          </p:txBody>
        </p:sp>
      </p:grpSp>
      <p:graphicFrame>
        <p:nvGraphicFramePr>
          <p:cNvPr id="30" name="Object 2"/>
          <p:cNvGraphicFramePr>
            <a:graphicFrameLocks noChangeAspect="1"/>
          </p:cNvGraphicFramePr>
          <p:nvPr/>
        </p:nvGraphicFramePr>
        <p:xfrm>
          <a:off x="2693988" y="4572000"/>
          <a:ext cx="365760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5121" name="Equation" r:id="rId4" imgW="1828800" imgH="381000" progId="Equation.3">
                  <p:embed/>
                </p:oleObj>
              </mc:Choice>
              <mc:Fallback>
                <p:oleObj name="Equation" r:id="rId4" imgW="1828800" imgH="3810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93988" y="4572000"/>
                        <a:ext cx="3657600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TextBox 30"/>
          <p:cNvSpPr txBox="1"/>
          <p:nvPr/>
        </p:nvSpPr>
        <p:spPr>
          <a:xfrm>
            <a:off x="6477000" y="1447800"/>
            <a:ext cx="27462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Pseudo-Twitter grammar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99477" y="2800290"/>
            <a:ext cx="18589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Pseudo-random</a:t>
            </a:r>
            <a:endParaRPr lang="en-US" sz="20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Idea 4</a:t>
            </a:r>
            <a:endParaRPr lang="en-US" dirty="0"/>
          </a:p>
        </p:txBody>
      </p:sp>
      <p:grpSp>
        <p:nvGrpSpPr>
          <p:cNvPr id="4" name="Group 12"/>
          <p:cNvGrpSpPr>
            <a:grpSpLocks/>
          </p:cNvGrpSpPr>
          <p:nvPr/>
        </p:nvGrpSpPr>
        <p:grpSpPr bwMode="auto">
          <a:xfrm>
            <a:off x="6216550" y="2934990"/>
            <a:ext cx="1706562" cy="2625725"/>
            <a:chOff x="922" y="2666"/>
            <a:chExt cx="1075" cy="1654"/>
          </a:xfrm>
        </p:grpSpPr>
        <p:grpSp>
          <p:nvGrpSpPr>
            <p:cNvPr id="5" name="Group 13"/>
            <p:cNvGrpSpPr>
              <a:grpSpLocks/>
            </p:cNvGrpSpPr>
            <p:nvPr/>
          </p:nvGrpSpPr>
          <p:grpSpPr bwMode="auto">
            <a:xfrm>
              <a:off x="922" y="2666"/>
              <a:ext cx="1075" cy="1405"/>
              <a:chOff x="929" y="2743"/>
              <a:chExt cx="1075" cy="1405"/>
            </a:xfrm>
          </p:grpSpPr>
          <p:grpSp>
            <p:nvGrpSpPr>
              <p:cNvPr id="7" name="Group 14"/>
              <p:cNvGrpSpPr>
                <a:grpSpLocks/>
              </p:cNvGrpSpPr>
              <p:nvPr/>
            </p:nvGrpSpPr>
            <p:grpSpPr bwMode="auto">
              <a:xfrm>
                <a:off x="935" y="2743"/>
                <a:ext cx="1029" cy="1405"/>
                <a:chOff x="712" y="2636"/>
                <a:chExt cx="1029" cy="1405"/>
              </a:xfrm>
            </p:grpSpPr>
            <p:sp>
              <p:nvSpPr>
                <p:cNvPr id="9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712" y="2636"/>
                  <a:ext cx="805" cy="1398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/>
                  <a:tailEnd/>
                </a:ln>
              </p:spPr>
              <p:txBody>
                <a:bodyPr wrap="none" lIns="90000" tIns="46800" rIns="90000" bIns="46800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US" sz="1400" dirty="0">
                      <a:solidFill>
                        <a:srgbClr val="000000"/>
                      </a:solidFill>
                      <a:latin typeface="Times New Roman" charset="0"/>
                    </a:rPr>
                    <a:t>S →</a:t>
                  </a:r>
                  <a:r>
                    <a:rPr lang="en-US" sz="1000" dirty="0">
                      <a:solidFill>
                        <a:srgbClr val="000000"/>
                      </a:solidFill>
                      <a:latin typeface="Times New Roman" charset="0"/>
                    </a:rPr>
                    <a:t> </a:t>
                  </a:r>
                  <a:r>
                    <a:rPr lang="en-US" sz="1400" dirty="0">
                      <a:solidFill>
                        <a:srgbClr val="000000"/>
                      </a:solidFill>
                      <a:latin typeface="Times New Roman" charset="0"/>
                    </a:rPr>
                    <a:t>NP VP</a:t>
                  </a:r>
                </a:p>
                <a:p>
                  <a:r>
                    <a:rPr lang="en-US" sz="1400" dirty="0">
                      <a:solidFill>
                        <a:srgbClr val="000000"/>
                      </a:solidFill>
                      <a:latin typeface="Times New Roman" charset="0"/>
                    </a:rPr>
                    <a:t>S → VP</a:t>
                  </a:r>
                </a:p>
                <a:p>
                  <a:r>
                    <a:rPr lang="en-US" sz="1400" dirty="0">
                      <a:solidFill>
                        <a:srgbClr val="000000"/>
                      </a:solidFill>
                      <a:latin typeface="Times New Roman" charset="0"/>
                    </a:rPr>
                    <a:t>NP → </a:t>
                  </a:r>
                  <a:r>
                    <a:rPr lang="en-US" sz="1400" dirty="0" err="1">
                      <a:solidFill>
                        <a:srgbClr val="000000"/>
                      </a:solidFill>
                      <a:latin typeface="Times New Roman" charset="0"/>
                    </a:rPr>
                    <a:t>Det</a:t>
                  </a:r>
                  <a:r>
                    <a:rPr lang="en-US" sz="1400" dirty="0">
                      <a:solidFill>
                        <a:srgbClr val="000000"/>
                      </a:solidFill>
                      <a:latin typeface="Times New Roman" charset="0"/>
                    </a:rPr>
                    <a:t> A N</a:t>
                  </a:r>
                </a:p>
                <a:p>
                  <a:r>
                    <a:rPr lang="en-US" sz="1400" dirty="0">
                      <a:solidFill>
                        <a:srgbClr val="000000"/>
                      </a:solidFill>
                      <a:latin typeface="Times New Roman" charset="0"/>
                    </a:rPr>
                    <a:t>NP → NP PP</a:t>
                  </a:r>
                </a:p>
                <a:p>
                  <a:r>
                    <a:rPr lang="en-US" sz="1400" dirty="0">
                      <a:solidFill>
                        <a:srgbClr val="000000"/>
                      </a:solidFill>
                      <a:latin typeface="Times New Roman" charset="0"/>
                    </a:rPr>
                    <a:t>NP → </a:t>
                  </a:r>
                  <a:r>
                    <a:rPr lang="en-US" sz="1400" dirty="0" err="1">
                      <a:solidFill>
                        <a:srgbClr val="000000"/>
                      </a:solidFill>
                      <a:latin typeface="Times New Roman" charset="0"/>
                    </a:rPr>
                    <a:t>PropN</a:t>
                  </a:r>
                  <a:endParaRPr lang="en-US" sz="1400" dirty="0">
                    <a:solidFill>
                      <a:srgbClr val="000000"/>
                    </a:solidFill>
                    <a:latin typeface="Times New Roman" charset="0"/>
                  </a:endParaRPr>
                </a:p>
                <a:p>
                  <a:r>
                    <a:rPr lang="pt-BR" sz="1400" dirty="0">
                      <a:solidFill>
                        <a:srgbClr val="000000"/>
                      </a:solidFill>
                      <a:latin typeface="Times New Roman" charset="0"/>
                    </a:rPr>
                    <a:t>A → ε</a:t>
                  </a:r>
                </a:p>
                <a:p>
                  <a:r>
                    <a:rPr lang="pt-BR" sz="1400" dirty="0">
                      <a:solidFill>
                        <a:srgbClr val="000000"/>
                      </a:solidFill>
                      <a:latin typeface="Times New Roman" charset="0"/>
                    </a:rPr>
                    <a:t>A → Adj A</a:t>
                  </a:r>
                  <a:endParaRPr lang="en-US" sz="1400" dirty="0">
                    <a:solidFill>
                      <a:srgbClr val="000000"/>
                    </a:solidFill>
                    <a:latin typeface="Times New Roman" charset="0"/>
                  </a:endParaRPr>
                </a:p>
                <a:p>
                  <a:r>
                    <a:rPr lang="en-US" sz="1400" dirty="0">
                      <a:solidFill>
                        <a:srgbClr val="000000"/>
                      </a:solidFill>
                      <a:latin typeface="Times New Roman" charset="0"/>
                    </a:rPr>
                    <a:t>PP → Prep NP</a:t>
                  </a:r>
                </a:p>
                <a:p>
                  <a:r>
                    <a:rPr lang="en-US" sz="1400" dirty="0">
                      <a:solidFill>
                        <a:srgbClr val="000000"/>
                      </a:solidFill>
                      <a:latin typeface="Times New Roman" charset="0"/>
                    </a:rPr>
                    <a:t>VP → V NP</a:t>
                  </a:r>
                </a:p>
                <a:p>
                  <a:r>
                    <a:rPr lang="en-US" sz="1400" dirty="0">
                      <a:solidFill>
                        <a:srgbClr val="000000"/>
                      </a:solidFill>
                      <a:latin typeface="Times New Roman" charset="0"/>
                    </a:rPr>
                    <a:t>VP → VP PP</a:t>
                  </a:r>
                </a:p>
              </p:txBody>
            </p:sp>
            <p:sp>
              <p:nvSpPr>
                <p:cNvPr id="10" name="Text Box 16"/>
                <p:cNvSpPr txBox="1">
                  <a:spLocks noChangeArrowheads="1"/>
                </p:cNvSpPr>
                <p:nvPr/>
              </p:nvSpPr>
              <p:spPr bwMode="auto">
                <a:xfrm>
                  <a:off x="1487" y="2643"/>
                  <a:ext cx="254" cy="1398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/>
                  <a:tailEnd/>
                </a:ln>
              </p:spPr>
              <p:txBody>
                <a:bodyPr wrap="none" lIns="90000" tIns="46800" rIns="90000" bIns="46800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US" sz="1400">
                      <a:solidFill>
                        <a:srgbClr val="000000"/>
                      </a:solidFill>
                      <a:latin typeface="Times New Roman" charset="0"/>
                    </a:rPr>
                    <a:t>0.9</a:t>
                  </a:r>
                </a:p>
                <a:p>
                  <a:r>
                    <a:rPr lang="en-US" sz="1400">
                      <a:solidFill>
                        <a:srgbClr val="000000"/>
                      </a:solidFill>
                      <a:latin typeface="Times New Roman" charset="0"/>
                    </a:rPr>
                    <a:t>0.1</a:t>
                  </a:r>
                </a:p>
                <a:p>
                  <a:r>
                    <a:rPr lang="en-US" sz="1400">
                      <a:solidFill>
                        <a:srgbClr val="000000"/>
                      </a:solidFill>
                      <a:latin typeface="Times New Roman" charset="0"/>
                    </a:rPr>
                    <a:t>0.5</a:t>
                  </a:r>
                </a:p>
                <a:p>
                  <a:r>
                    <a:rPr lang="en-US" sz="1400">
                      <a:solidFill>
                        <a:srgbClr val="000000"/>
                      </a:solidFill>
                      <a:latin typeface="Times New Roman" charset="0"/>
                    </a:rPr>
                    <a:t>0.3</a:t>
                  </a:r>
                </a:p>
                <a:p>
                  <a:r>
                    <a:rPr lang="en-US" sz="1400">
                      <a:solidFill>
                        <a:srgbClr val="000000"/>
                      </a:solidFill>
                      <a:latin typeface="Times New Roman" charset="0"/>
                    </a:rPr>
                    <a:t>0.2</a:t>
                  </a:r>
                </a:p>
                <a:p>
                  <a:r>
                    <a:rPr lang="en-US" sz="1400">
                      <a:solidFill>
                        <a:srgbClr val="000000"/>
                      </a:solidFill>
                      <a:latin typeface="Times New Roman" charset="0"/>
                    </a:rPr>
                    <a:t>0.6</a:t>
                  </a:r>
                </a:p>
                <a:p>
                  <a:r>
                    <a:rPr lang="en-US" sz="1400">
                      <a:solidFill>
                        <a:srgbClr val="000000"/>
                      </a:solidFill>
                      <a:latin typeface="Times New Roman" charset="0"/>
                    </a:rPr>
                    <a:t>0.4</a:t>
                  </a:r>
                </a:p>
                <a:p>
                  <a:r>
                    <a:rPr lang="en-US" sz="1400">
                      <a:solidFill>
                        <a:srgbClr val="000000"/>
                      </a:solidFill>
                      <a:latin typeface="Times New Roman" charset="0"/>
                    </a:rPr>
                    <a:t>1.0</a:t>
                  </a:r>
                </a:p>
                <a:p>
                  <a:r>
                    <a:rPr lang="en-US" sz="1400">
                      <a:solidFill>
                        <a:srgbClr val="000000"/>
                      </a:solidFill>
                      <a:latin typeface="Times New Roman" charset="0"/>
                    </a:rPr>
                    <a:t>0.7</a:t>
                  </a:r>
                </a:p>
                <a:p>
                  <a:r>
                    <a:rPr lang="en-US" sz="1400">
                      <a:solidFill>
                        <a:srgbClr val="000000"/>
                      </a:solidFill>
                      <a:latin typeface="Times New Roman" charset="0"/>
                    </a:rPr>
                    <a:t>0.3</a:t>
                  </a:r>
                  <a:endParaRPr lang="en-US" sz="1200">
                    <a:solidFill>
                      <a:srgbClr val="000000"/>
                    </a:solidFill>
                    <a:latin typeface="Times New Roman" charset="0"/>
                  </a:endParaRPr>
                </a:p>
              </p:txBody>
            </p:sp>
          </p:grpSp>
          <p:sp>
            <p:nvSpPr>
              <p:cNvPr id="8" name="Rectangle 17"/>
              <p:cNvSpPr>
                <a:spLocks noChangeArrowheads="1"/>
              </p:cNvSpPr>
              <p:nvPr/>
            </p:nvSpPr>
            <p:spPr bwMode="auto">
              <a:xfrm>
                <a:off x="929" y="2757"/>
                <a:ext cx="1075" cy="139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000" tIns="46800" rIns="90000" bIns="46800" anchor="ctr">
                <a:prstTxWarp prst="textNoShape">
                  <a:avLst/>
                </a:prstTxWarp>
                <a:spAutoFit/>
              </a:bodyPr>
              <a:lstStyle/>
              <a:p>
                <a:endParaRPr lang="en-US" sz="2000" b="1">
                  <a:solidFill>
                    <a:srgbClr val="000000"/>
                  </a:solidFill>
                  <a:latin typeface="Times New Roman" charset="0"/>
                </a:endParaRPr>
              </a:p>
            </p:txBody>
          </p:sp>
        </p:grpSp>
        <p:sp>
          <p:nvSpPr>
            <p:cNvPr id="6" name="Text Box 18"/>
            <p:cNvSpPr txBox="1">
              <a:spLocks noChangeArrowheads="1"/>
            </p:cNvSpPr>
            <p:nvPr/>
          </p:nvSpPr>
          <p:spPr bwMode="auto">
            <a:xfrm>
              <a:off x="1171" y="4070"/>
              <a:ext cx="602" cy="25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r>
                <a:rPr lang="en-US" sz="2000">
                  <a:solidFill>
                    <a:srgbClr val="000000"/>
                  </a:solidFill>
                  <a:latin typeface="Times New Roman" charset="0"/>
                </a:rPr>
                <a:t>English</a:t>
              </a: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6337993" y="2103993"/>
            <a:ext cx="22367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Pseudo-Twitter </a:t>
            </a:r>
            <a:r>
              <a:rPr lang="en-US" sz="2400" dirty="0" err="1" smtClean="0">
                <a:solidFill>
                  <a:srgbClr val="0000FF"/>
                </a:solidFill>
              </a:rPr>
              <a:t>grammer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2" name="Right Arrow 11"/>
          <p:cNvSpPr/>
          <p:nvPr/>
        </p:nvSpPr>
        <p:spPr>
          <a:xfrm rot="7915909">
            <a:off x="5356122" y="4954125"/>
            <a:ext cx="685800" cy="6858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1521" y="5430540"/>
            <a:ext cx="2057400" cy="6096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2601410" y="6116340"/>
            <a:ext cx="27836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27 million</a:t>
            </a:r>
            <a:r>
              <a:rPr lang="en-US" dirty="0" smtClean="0"/>
              <a:t> tweets a day</a:t>
            </a:r>
            <a:endParaRPr lang="en-US" dirty="0"/>
          </a:p>
        </p:txBody>
      </p:sp>
      <p:grpSp>
        <p:nvGrpSpPr>
          <p:cNvPr id="15" name="Group 14"/>
          <p:cNvGrpSpPr/>
          <p:nvPr/>
        </p:nvGrpSpPr>
        <p:grpSpPr>
          <a:xfrm>
            <a:off x="3063557" y="5429822"/>
            <a:ext cx="1447800" cy="610317"/>
            <a:chOff x="7699248" y="2278063"/>
            <a:chExt cx="1066800" cy="617537"/>
          </a:xfrm>
        </p:grpSpPr>
        <p:sp>
          <p:nvSpPr>
            <p:cNvPr id="16" name="Line 27"/>
            <p:cNvSpPr>
              <a:spLocks noChangeShapeType="1"/>
            </p:cNvSpPr>
            <p:nvPr/>
          </p:nvSpPr>
          <p:spPr bwMode="auto">
            <a:xfrm flipV="1">
              <a:off x="7851648" y="2278063"/>
              <a:ext cx="419100" cy="533400"/>
            </a:xfrm>
            <a:prstGeom prst="line">
              <a:avLst/>
            </a:prstGeom>
            <a:noFill/>
            <a:ln w="38100">
              <a:solidFill>
                <a:schemeClr val="tx1">
                  <a:alpha val="18000"/>
                </a:schemeClr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28"/>
            <p:cNvSpPr>
              <a:spLocks noChangeShapeType="1"/>
            </p:cNvSpPr>
            <p:nvPr/>
          </p:nvSpPr>
          <p:spPr bwMode="auto">
            <a:xfrm>
              <a:off x="8270748" y="2278063"/>
              <a:ext cx="419100" cy="533400"/>
            </a:xfrm>
            <a:prstGeom prst="line">
              <a:avLst/>
            </a:prstGeom>
            <a:noFill/>
            <a:ln w="38100">
              <a:solidFill>
                <a:schemeClr val="tx1">
                  <a:alpha val="18000"/>
                </a:schemeClr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29"/>
            <p:cNvSpPr>
              <a:spLocks noChangeShapeType="1"/>
            </p:cNvSpPr>
            <p:nvPr/>
          </p:nvSpPr>
          <p:spPr bwMode="auto">
            <a:xfrm flipH="1">
              <a:off x="8270748" y="2515130"/>
              <a:ext cx="179614" cy="296333"/>
            </a:xfrm>
            <a:prstGeom prst="line">
              <a:avLst/>
            </a:prstGeom>
            <a:noFill/>
            <a:ln w="38100">
              <a:solidFill>
                <a:schemeClr val="tx1">
                  <a:alpha val="18000"/>
                </a:schemeClr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30"/>
            <p:cNvSpPr>
              <a:spLocks noChangeShapeType="1"/>
            </p:cNvSpPr>
            <p:nvPr/>
          </p:nvSpPr>
          <p:spPr bwMode="auto">
            <a:xfrm flipH="1">
              <a:off x="8450362" y="2633663"/>
              <a:ext cx="119743" cy="177800"/>
            </a:xfrm>
            <a:prstGeom prst="line">
              <a:avLst/>
            </a:prstGeom>
            <a:noFill/>
            <a:ln w="38100">
              <a:solidFill>
                <a:schemeClr val="tx1">
                  <a:alpha val="18000"/>
                </a:schemeClr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31"/>
            <p:cNvSpPr>
              <a:spLocks noChangeShapeType="1"/>
            </p:cNvSpPr>
            <p:nvPr/>
          </p:nvSpPr>
          <p:spPr bwMode="auto">
            <a:xfrm>
              <a:off x="7971391" y="2692930"/>
              <a:ext cx="59871" cy="118533"/>
            </a:xfrm>
            <a:prstGeom prst="line">
              <a:avLst/>
            </a:prstGeom>
            <a:noFill/>
            <a:ln w="38100">
              <a:solidFill>
                <a:schemeClr val="tx1">
                  <a:alpha val="18000"/>
                </a:schemeClr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21" name="Group 32"/>
            <p:cNvGrpSpPr>
              <a:grpSpLocks/>
            </p:cNvGrpSpPr>
            <p:nvPr/>
          </p:nvGrpSpPr>
          <p:grpSpPr bwMode="auto">
            <a:xfrm>
              <a:off x="7699248" y="2819400"/>
              <a:ext cx="1066800" cy="76200"/>
              <a:chOff x="2448" y="1728"/>
              <a:chExt cx="672" cy="48"/>
            </a:xfrm>
          </p:grpSpPr>
          <p:sp>
            <p:nvSpPr>
              <p:cNvPr id="22" name="Rectangle 33"/>
              <p:cNvSpPr>
                <a:spLocks noChangeArrowheads="1"/>
              </p:cNvSpPr>
              <p:nvPr/>
            </p:nvSpPr>
            <p:spPr bwMode="auto">
              <a:xfrm>
                <a:off x="2880" y="1728"/>
                <a:ext cx="9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>
                    <a:alpha val="18000"/>
                  </a:schemeClr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" name="Rectangle 34"/>
              <p:cNvSpPr>
                <a:spLocks noChangeArrowheads="1"/>
              </p:cNvSpPr>
              <p:nvPr/>
            </p:nvSpPr>
            <p:spPr bwMode="auto">
              <a:xfrm>
                <a:off x="2736" y="1728"/>
                <a:ext cx="9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>
                    <a:alpha val="18000"/>
                  </a:schemeClr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" name="Rectangle 35"/>
              <p:cNvSpPr>
                <a:spLocks noChangeArrowheads="1"/>
              </p:cNvSpPr>
              <p:nvPr/>
            </p:nvSpPr>
            <p:spPr bwMode="auto">
              <a:xfrm>
                <a:off x="2592" y="1728"/>
                <a:ext cx="9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>
                    <a:alpha val="18000"/>
                  </a:schemeClr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" name="Rectangle 36"/>
              <p:cNvSpPr>
                <a:spLocks noChangeArrowheads="1"/>
              </p:cNvSpPr>
              <p:nvPr/>
            </p:nvSpPr>
            <p:spPr bwMode="auto">
              <a:xfrm>
                <a:off x="2448" y="1728"/>
                <a:ext cx="9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>
                    <a:alpha val="18000"/>
                  </a:schemeClr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" name="Rectangle 37"/>
              <p:cNvSpPr>
                <a:spLocks noChangeArrowheads="1"/>
              </p:cNvSpPr>
              <p:nvPr/>
            </p:nvSpPr>
            <p:spPr bwMode="auto">
              <a:xfrm>
                <a:off x="3024" y="1728"/>
                <a:ext cx="9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>
                    <a:alpha val="18000"/>
                  </a:schemeClr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27" name="TextBox 26"/>
          <p:cNvSpPr txBox="1"/>
          <p:nvPr/>
        </p:nvSpPr>
        <p:spPr>
          <a:xfrm>
            <a:off x="4881471" y="5125740"/>
            <a:ext cx="4861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*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28" name="Rectangle 8"/>
          <p:cNvSpPr>
            <a:spLocks noChangeArrowheads="1"/>
          </p:cNvSpPr>
          <p:nvPr/>
        </p:nvSpPr>
        <p:spPr bwMode="auto">
          <a:xfrm>
            <a:off x="914296" y="2934990"/>
            <a:ext cx="1927225" cy="1303337"/>
          </a:xfrm>
          <a:prstGeom prst="rect">
            <a:avLst/>
          </a:prstGeom>
          <a:solidFill>
            <a:srgbClr val="66FFFF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lIns="90000" tIns="46800" rIns="90000" bIns="46800" anchor="ctr">
            <a:prstTxWarp prst="textNoShape">
              <a:avLst/>
            </a:prstTxWarp>
            <a:spAutoFit/>
          </a:bodyPr>
          <a:lstStyle/>
          <a:p>
            <a:endParaRPr lang="en-US" sz="2000" b="1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29" name="Text Box 9"/>
          <p:cNvSpPr txBox="1">
            <a:spLocks noChangeArrowheads="1"/>
          </p:cNvSpPr>
          <p:nvPr/>
        </p:nvSpPr>
        <p:spPr bwMode="auto">
          <a:xfrm>
            <a:off x="1188934" y="3115965"/>
            <a:ext cx="1579562" cy="9556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r>
              <a:rPr lang="en-US" sz="2800" dirty="0" smtClean="0">
                <a:solidFill>
                  <a:srgbClr val="000000"/>
                </a:solidFill>
                <a:latin typeface="Times New Roman" charset="0"/>
              </a:rPr>
              <a:t>Learning/</a:t>
            </a:r>
          </a:p>
          <a:p>
            <a:r>
              <a:rPr lang="en-US" sz="2800" dirty="0">
                <a:solidFill>
                  <a:srgbClr val="000000"/>
                </a:solidFill>
                <a:latin typeface="Times New Roman" charset="0"/>
              </a:rPr>
              <a:t>Training</a:t>
            </a:r>
          </a:p>
        </p:txBody>
      </p:sp>
      <p:graphicFrame>
        <p:nvGraphicFramePr>
          <p:cNvPr id="30" name="Object 2"/>
          <p:cNvGraphicFramePr>
            <a:graphicFrameLocks noChangeAspect="1"/>
          </p:cNvGraphicFramePr>
          <p:nvPr/>
        </p:nvGraphicFramePr>
        <p:xfrm>
          <a:off x="336686" y="2103993"/>
          <a:ext cx="365760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4097" name="Equation" r:id="rId4" imgW="1828800" imgH="381000" progId="Equation.3">
                  <p:embed/>
                </p:oleObj>
              </mc:Choice>
              <mc:Fallback>
                <p:oleObj name="Equation" r:id="rId4" imgW="1828800" imgH="3810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6686" y="2103993"/>
                        <a:ext cx="3657600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Right Arrow 30"/>
          <p:cNvSpPr/>
          <p:nvPr/>
        </p:nvSpPr>
        <p:spPr>
          <a:xfrm>
            <a:off x="3655485" y="3244501"/>
            <a:ext cx="1559297" cy="6858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ight Arrow 31"/>
          <p:cNvSpPr/>
          <p:nvPr/>
        </p:nvSpPr>
        <p:spPr>
          <a:xfrm rot="14732435">
            <a:off x="1920462" y="4757551"/>
            <a:ext cx="757978" cy="6858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Idea 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648200"/>
          </a:xfrm>
        </p:spPr>
        <p:txBody>
          <a:bodyPr/>
          <a:lstStyle/>
          <a:p>
            <a:r>
              <a:rPr lang="en-US" dirty="0" err="1" smtClean="0"/>
              <a:t>Viterbi</a:t>
            </a:r>
            <a:r>
              <a:rPr lang="en-US" dirty="0" smtClean="0"/>
              <a:t> approximation of EM</a:t>
            </a:r>
          </a:p>
          <a:p>
            <a:pPr lvl="1"/>
            <a:r>
              <a:rPr lang="en-US" dirty="0" smtClean="0"/>
              <a:t>Fast</a:t>
            </a:r>
          </a:p>
          <a:p>
            <a:pPr lvl="1"/>
            <a:r>
              <a:rPr lang="en-US" dirty="0" smtClean="0"/>
              <a:t>Works ok (but we can do better)</a:t>
            </a:r>
          </a:p>
          <a:p>
            <a:pPr lvl="1"/>
            <a:r>
              <a:rPr lang="en-US" dirty="0" smtClean="0"/>
              <a:t>Easy to get biased based on initial randomness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What information is the </a:t>
            </a:r>
            <a:r>
              <a:rPr lang="en-US" dirty="0" err="1" smtClean="0">
                <a:solidFill>
                  <a:srgbClr val="FF0000"/>
                </a:solidFill>
              </a:rPr>
              <a:t>Viterbi</a:t>
            </a:r>
            <a:r>
              <a:rPr lang="en-US" dirty="0" smtClean="0">
                <a:solidFill>
                  <a:srgbClr val="FF0000"/>
                </a:solidFill>
              </a:rPr>
              <a:t> approximation throwing away?</a:t>
            </a:r>
          </a:p>
          <a:p>
            <a:pPr lvl="1"/>
            <a:r>
              <a:rPr lang="en-US" dirty="0" smtClean="0"/>
              <a:t>We’re somewhat randomly picking the best parse</a:t>
            </a:r>
          </a:p>
          <a:p>
            <a:pPr lvl="1"/>
            <a:r>
              <a:rPr lang="en-US" dirty="0" smtClean="0"/>
              <a:t>We’re ignoring all other possible parses</a:t>
            </a:r>
          </a:p>
          <a:p>
            <a:pPr lvl="1"/>
            <a:r>
              <a:rPr lang="en-US" dirty="0" smtClean="0"/>
              <a:t>Real EM takes these into account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digression</a:t>
            </a:r>
            <a:endParaRPr lang="en-US" dirty="0"/>
          </a:p>
        </p:txBody>
      </p:sp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2693988" y="3946228"/>
            <a:ext cx="2878137" cy="1303337"/>
            <a:chOff x="1697" y="1859"/>
            <a:chExt cx="1813" cy="821"/>
          </a:xfrm>
        </p:grpSpPr>
        <p:sp>
          <p:nvSpPr>
            <p:cNvPr id="5" name="Rectangle 8"/>
            <p:cNvSpPr>
              <a:spLocks noChangeArrowheads="1"/>
            </p:cNvSpPr>
            <p:nvPr/>
          </p:nvSpPr>
          <p:spPr bwMode="auto">
            <a:xfrm>
              <a:off x="2296" y="1859"/>
              <a:ext cx="1214" cy="821"/>
            </a:xfrm>
            <a:prstGeom prst="rect">
              <a:avLst/>
            </a:prstGeom>
            <a:solidFill>
              <a:srgbClr val="66FFFF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000" tIns="46800" rIns="90000" bIns="46800" anchor="ctr">
              <a:prstTxWarp prst="textNoShape">
                <a:avLst/>
              </a:prstTxWarp>
              <a:spAutoFit/>
            </a:bodyPr>
            <a:lstStyle/>
            <a:p>
              <a:endParaRPr lang="en-US" sz="2000" b="1">
                <a:solidFill>
                  <a:srgbClr val="000000"/>
                </a:solidFill>
                <a:latin typeface="Times New Roman" charset="0"/>
              </a:endParaRPr>
            </a:p>
          </p:txBody>
        </p:sp>
        <p:sp>
          <p:nvSpPr>
            <p:cNvPr id="6" name="Text Box 9"/>
            <p:cNvSpPr txBox="1">
              <a:spLocks noChangeArrowheads="1"/>
            </p:cNvSpPr>
            <p:nvPr/>
          </p:nvSpPr>
          <p:spPr bwMode="auto">
            <a:xfrm>
              <a:off x="2469" y="1973"/>
              <a:ext cx="995" cy="60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r>
                <a:rPr lang="en-US" sz="2800" dirty="0" smtClean="0">
                  <a:solidFill>
                    <a:srgbClr val="000000"/>
                  </a:solidFill>
                  <a:latin typeface="Times New Roman" charset="0"/>
                </a:rPr>
                <a:t>Learning/</a:t>
              </a:r>
            </a:p>
            <a:p>
              <a:r>
                <a:rPr lang="en-US" sz="2800" dirty="0">
                  <a:solidFill>
                    <a:srgbClr val="000000"/>
                  </a:solidFill>
                  <a:latin typeface="Times New Roman" charset="0"/>
                </a:rPr>
                <a:t>Training</a:t>
              </a:r>
            </a:p>
          </p:txBody>
        </p:sp>
        <p:sp>
          <p:nvSpPr>
            <p:cNvPr id="7" name="AutoShape 10"/>
            <p:cNvSpPr>
              <a:spLocks noChangeArrowheads="1"/>
            </p:cNvSpPr>
            <p:nvPr/>
          </p:nvSpPr>
          <p:spPr bwMode="auto">
            <a:xfrm>
              <a:off x="1697" y="2204"/>
              <a:ext cx="607" cy="138"/>
            </a:xfrm>
            <a:prstGeom prst="rightArrow">
              <a:avLst>
                <a:gd name="adj1" fmla="val 50000"/>
                <a:gd name="adj2" fmla="val 109964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000" tIns="46800" rIns="90000" bIns="46800" anchor="ctr">
              <a:prstTxWarp prst="textNoShape">
                <a:avLst/>
              </a:prstTxWarp>
              <a:spAutoFit/>
            </a:bodyPr>
            <a:lstStyle/>
            <a:p>
              <a:endParaRPr lang="en-US" sz="2000" b="1">
                <a:solidFill>
                  <a:srgbClr val="000000"/>
                </a:solidFill>
                <a:latin typeface="Times New Roman" charset="0"/>
              </a:endParaRPr>
            </a:p>
          </p:txBody>
        </p:sp>
      </p:grpSp>
      <p:grpSp>
        <p:nvGrpSpPr>
          <p:cNvPr id="8" name="Group 11"/>
          <p:cNvGrpSpPr>
            <a:grpSpLocks/>
          </p:cNvGrpSpPr>
          <p:nvPr/>
        </p:nvGrpSpPr>
        <p:grpSpPr bwMode="auto">
          <a:xfrm>
            <a:off x="5589588" y="3338215"/>
            <a:ext cx="2640012" cy="2625725"/>
            <a:chOff x="3521" y="1476"/>
            <a:chExt cx="1663" cy="1654"/>
          </a:xfrm>
        </p:grpSpPr>
        <p:grpSp>
          <p:nvGrpSpPr>
            <p:cNvPr id="9" name="Group 12"/>
            <p:cNvGrpSpPr>
              <a:grpSpLocks/>
            </p:cNvGrpSpPr>
            <p:nvPr/>
          </p:nvGrpSpPr>
          <p:grpSpPr bwMode="auto">
            <a:xfrm>
              <a:off x="4109" y="1476"/>
              <a:ext cx="1075" cy="1654"/>
              <a:chOff x="922" y="2666"/>
              <a:chExt cx="1075" cy="1654"/>
            </a:xfrm>
          </p:grpSpPr>
          <p:grpSp>
            <p:nvGrpSpPr>
              <p:cNvPr id="11" name="Group 13"/>
              <p:cNvGrpSpPr>
                <a:grpSpLocks/>
              </p:cNvGrpSpPr>
              <p:nvPr/>
            </p:nvGrpSpPr>
            <p:grpSpPr bwMode="auto">
              <a:xfrm>
                <a:off x="922" y="2666"/>
                <a:ext cx="1075" cy="1405"/>
                <a:chOff x="929" y="2743"/>
                <a:chExt cx="1075" cy="1405"/>
              </a:xfrm>
            </p:grpSpPr>
            <p:grpSp>
              <p:nvGrpSpPr>
                <p:cNvPr id="13" name="Group 14"/>
                <p:cNvGrpSpPr>
                  <a:grpSpLocks/>
                </p:cNvGrpSpPr>
                <p:nvPr/>
              </p:nvGrpSpPr>
              <p:grpSpPr bwMode="auto">
                <a:xfrm>
                  <a:off x="935" y="2743"/>
                  <a:ext cx="1029" cy="1405"/>
                  <a:chOff x="712" y="2636"/>
                  <a:chExt cx="1029" cy="1405"/>
                </a:xfrm>
              </p:grpSpPr>
              <p:sp>
                <p:nvSpPr>
                  <p:cNvPr id="15" name="Text Box 1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712" y="2636"/>
                    <a:ext cx="805" cy="1398"/>
                  </a:xfrm>
                  <a:prstGeom prst="rect">
                    <a:avLst/>
                  </a:prstGeom>
                  <a:noFill/>
                  <a:ln w="12700">
                    <a:noFill/>
                    <a:miter lim="800000"/>
                    <a:headEnd/>
                    <a:tailEnd/>
                  </a:ln>
                </p:spPr>
                <p:txBody>
                  <a:bodyPr wrap="none" lIns="90000" tIns="46800" rIns="90000" bIns="46800">
                    <a:prstTxWarp prst="textNoShape">
                      <a:avLst/>
                    </a:prstTxWarp>
                    <a:spAutoFit/>
                  </a:bodyPr>
                  <a:lstStyle/>
                  <a:p>
                    <a:r>
                      <a:rPr lang="en-US" sz="1400" dirty="0">
                        <a:solidFill>
                          <a:srgbClr val="000000"/>
                        </a:solidFill>
                        <a:latin typeface="Times New Roman" charset="0"/>
                      </a:rPr>
                      <a:t>S →</a:t>
                    </a:r>
                    <a:r>
                      <a:rPr lang="en-US" sz="1000" dirty="0">
                        <a:solidFill>
                          <a:srgbClr val="000000"/>
                        </a:solidFill>
                        <a:latin typeface="Times New Roman" charset="0"/>
                      </a:rPr>
                      <a:t> </a:t>
                    </a:r>
                    <a:r>
                      <a:rPr lang="en-US" sz="1400" dirty="0">
                        <a:solidFill>
                          <a:srgbClr val="000000"/>
                        </a:solidFill>
                        <a:latin typeface="Times New Roman" charset="0"/>
                      </a:rPr>
                      <a:t>NP VP</a:t>
                    </a:r>
                  </a:p>
                  <a:p>
                    <a:r>
                      <a:rPr lang="en-US" sz="1400" dirty="0">
                        <a:solidFill>
                          <a:srgbClr val="000000"/>
                        </a:solidFill>
                        <a:latin typeface="Times New Roman" charset="0"/>
                      </a:rPr>
                      <a:t>S → VP</a:t>
                    </a:r>
                  </a:p>
                  <a:p>
                    <a:r>
                      <a:rPr lang="en-US" sz="1400" dirty="0">
                        <a:solidFill>
                          <a:srgbClr val="000000"/>
                        </a:solidFill>
                        <a:latin typeface="Times New Roman" charset="0"/>
                      </a:rPr>
                      <a:t>NP → </a:t>
                    </a:r>
                    <a:r>
                      <a:rPr lang="en-US" sz="1400" dirty="0" err="1">
                        <a:solidFill>
                          <a:srgbClr val="000000"/>
                        </a:solidFill>
                        <a:latin typeface="Times New Roman" charset="0"/>
                      </a:rPr>
                      <a:t>Det</a:t>
                    </a:r>
                    <a:r>
                      <a:rPr lang="en-US" sz="1400" dirty="0">
                        <a:solidFill>
                          <a:srgbClr val="000000"/>
                        </a:solidFill>
                        <a:latin typeface="Times New Roman" charset="0"/>
                      </a:rPr>
                      <a:t> A N</a:t>
                    </a:r>
                  </a:p>
                  <a:p>
                    <a:r>
                      <a:rPr lang="en-US" sz="1400" dirty="0">
                        <a:solidFill>
                          <a:srgbClr val="000000"/>
                        </a:solidFill>
                        <a:latin typeface="Times New Roman" charset="0"/>
                      </a:rPr>
                      <a:t>NP → NP PP</a:t>
                    </a:r>
                  </a:p>
                  <a:p>
                    <a:r>
                      <a:rPr lang="en-US" sz="1400" dirty="0">
                        <a:solidFill>
                          <a:srgbClr val="000000"/>
                        </a:solidFill>
                        <a:latin typeface="Times New Roman" charset="0"/>
                      </a:rPr>
                      <a:t>NP → </a:t>
                    </a:r>
                    <a:r>
                      <a:rPr lang="en-US" sz="1400" dirty="0" err="1">
                        <a:solidFill>
                          <a:srgbClr val="000000"/>
                        </a:solidFill>
                        <a:latin typeface="Times New Roman" charset="0"/>
                      </a:rPr>
                      <a:t>PropN</a:t>
                    </a:r>
                    <a:endParaRPr lang="en-US" sz="1400" dirty="0">
                      <a:solidFill>
                        <a:srgbClr val="000000"/>
                      </a:solidFill>
                      <a:latin typeface="Times New Roman" charset="0"/>
                    </a:endParaRPr>
                  </a:p>
                  <a:p>
                    <a:r>
                      <a:rPr lang="pt-BR" sz="1400" dirty="0">
                        <a:solidFill>
                          <a:srgbClr val="000000"/>
                        </a:solidFill>
                        <a:latin typeface="Times New Roman" charset="0"/>
                      </a:rPr>
                      <a:t>A → ε</a:t>
                    </a:r>
                  </a:p>
                  <a:p>
                    <a:r>
                      <a:rPr lang="pt-BR" sz="1400" dirty="0">
                        <a:solidFill>
                          <a:srgbClr val="000000"/>
                        </a:solidFill>
                        <a:latin typeface="Times New Roman" charset="0"/>
                      </a:rPr>
                      <a:t>A → Adj A</a:t>
                    </a:r>
                    <a:endParaRPr lang="en-US" sz="1400" dirty="0">
                      <a:solidFill>
                        <a:srgbClr val="000000"/>
                      </a:solidFill>
                      <a:latin typeface="Times New Roman" charset="0"/>
                    </a:endParaRPr>
                  </a:p>
                  <a:p>
                    <a:r>
                      <a:rPr lang="en-US" sz="1400" dirty="0">
                        <a:solidFill>
                          <a:srgbClr val="000000"/>
                        </a:solidFill>
                        <a:latin typeface="Times New Roman" charset="0"/>
                      </a:rPr>
                      <a:t>PP → Prep NP</a:t>
                    </a:r>
                  </a:p>
                  <a:p>
                    <a:r>
                      <a:rPr lang="en-US" sz="1400" dirty="0">
                        <a:solidFill>
                          <a:srgbClr val="000000"/>
                        </a:solidFill>
                        <a:latin typeface="Times New Roman" charset="0"/>
                      </a:rPr>
                      <a:t>VP → V NP</a:t>
                    </a:r>
                  </a:p>
                  <a:p>
                    <a:r>
                      <a:rPr lang="en-US" sz="1400" dirty="0">
                        <a:solidFill>
                          <a:srgbClr val="000000"/>
                        </a:solidFill>
                        <a:latin typeface="Times New Roman" charset="0"/>
                      </a:rPr>
                      <a:t>VP → VP PP</a:t>
                    </a:r>
                  </a:p>
                </p:txBody>
              </p:sp>
              <p:sp>
                <p:nvSpPr>
                  <p:cNvPr id="16" name="Text Box 1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87" y="2643"/>
                    <a:ext cx="254" cy="1398"/>
                  </a:xfrm>
                  <a:prstGeom prst="rect">
                    <a:avLst/>
                  </a:prstGeom>
                  <a:noFill/>
                  <a:ln w="12700">
                    <a:noFill/>
                    <a:miter lim="800000"/>
                    <a:headEnd/>
                    <a:tailEnd/>
                  </a:ln>
                </p:spPr>
                <p:txBody>
                  <a:bodyPr wrap="none" lIns="90000" tIns="46800" rIns="90000" bIns="46800">
                    <a:prstTxWarp prst="textNoShape">
                      <a:avLst/>
                    </a:prstTxWarp>
                    <a:spAutoFit/>
                  </a:bodyPr>
                  <a:lstStyle/>
                  <a:p>
                    <a:r>
                      <a:rPr lang="en-US" sz="1400">
                        <a:solidFill>
                          <a:srgbClr val="000000"/>
                        </a:solidFill>
                        <a:latin typeface="Times New Roman" charset="0"/>
                      </a:rPr>
                      <a:t>0.9</a:t>
                    </a:r>
                  </a:p>
                  <a:p>
                    <a:r>
                      <a:rPr lang="en-US" sz="1400">
                        <a:solidFill>
                          <a:srgbClr val="000000"/>
                        </a:solidFill>
                        <a:latin typeface="Times New Roman" charset="0"/>
                      </a:rPr>
                      <a:t>0.1</a:t>
                    </a:r>
                  </a:p>
                  <a:p>
                    <a:r>
                      <a:rPr lang="en-US" sz="1400">
                        <a:solidFill>
                          <a:srgbClr val="000000"/>
                        </a:solidFill>
                        <a:latin typeface="Times New Roman" charset="0"/>
                      </a:rPr>
                      <a:t>0.5</a:t>
                    </a:r>
                  </a:p>
                  <a:p>
                    <a:r>
                      <a:rPr lang="en-US" sz="1400">
                        <a:solidFill>
                          <a:srgbClr val="000000"/>
                        </a:solidFill>
                        <a:latin typeface="Times New Roman" charset="0"/>
                      </a:rPr>
                      <a:t>0.3</a:t>
                    </a:r>
                  </a:p>
                  <a:p>
                    <a:r>
                      <a:rPr lang="en-US" sz="1400">
                        <a:solidFill>
                          <a:srgbClr val="000000"/>
                        </a:solidFill>
                        <a:latin typeface="Times New Roman" charset="0"/>
                      </a:rPr>
                      <a:t>0.2</a:t>
                    </a:r>
                  </a:p>
                  <a:p>
                    <a:r>
                      <a:rPr lang="en-US" sz="1400">
                        <a:solidFill>
                          <a:srgbClr val="000000"/>
                        </a:solidFill>
                        <a:latin typeface="Times New Roman" charset="0"/>
                      </a:rPr>
                      <a:t>0.6</a:t>
                    </a:r>
                  </a:p>
                  <a:p>
                    <a:r>
                      <a:rPr lang="en-US" sz="1400">
                        <a:solidFill>
                          <a:srgbClr val="000000"/>
                        </a:solidFill>
                        <a:latin typeface="Times New Roman" charset="0"/>
                      </a:rPr>
                      <a:t>0.4</a:t>
                    </a:r>
                  </a:p>
                  <a:p>
                    <a:r>
                      <a:rPr lang="en-US" sz="1400">
                        <a:solidFill>
                          <a:srgbClr val="000000"/>
                        </a:solidFill>
                        <a:latin typeface="Times New Roman" charset="0"/>
                      </a:rPr>
                      <a:t>1.0</a:t>
                    </a:r>
                  </a:p>
                  <a:p>
                    <a:r>
                      <a:rPr lang="en-US" sz="1400">
                        <a:solidFill>
                          <a:srgbClr val="000000"/>
                        </a:solidFill>
                        <a:latin typeface="Times New Roman" charset="0"/>
                      </a:rPr>
                      <a:t>0.7</a:t>
                    </a:r>
                  </a:p>
                  <a:p>
                    <a:r>
                      <a:rPr lang="en-US" sz="1400">
                        <a:solidFill>
                          <a:srgbClr val="000000"/>
                        </a:solidFill>
                        <a:latin typeface="Times New Roman" charset="0"/>
                      </a:rPr>
                      <a:t>0.3</a:t>
                    </a:r>
                    <a:endParaRPr lang="en-US" sz="1200">
                      <a:solidFill>
                        <a:srgbClr val="000000"/>
                      </a:solidFill>
                      <a:latin typeface="Times New Roman" charset="0"/>
                    </a:endParaRPr>
                  </a:p>
                </p:txBody>
              </p:sp>
            </p:grpSp>
            <p:sp>
              <p:nvSpPr>
                <p:cNvPr id="14" name="Rectangle 17"/>
                <p:cNvSpPr>
                  <a:spLocks noChangeArrowheads="1"/>
                </p:cNvSpPr>
                <p:nvPr/>
              </p:nvSpPr>
              <p:spPr bwMode="auto">
                <a:xfrm>
                  <a:off x="929" y="2757"/>
                  <a:ext cx="1075" cy="139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90000" tIns="46800" rIns="90000" bIns="46800" anchor="ctr">
                  <a:prstTxWarp prst="textNoShape">
                    <a:avLst/>
                  </a:prstTxWarp>
                  <a:spAutoFit/>
                </a:bodyPr>
                <a:lstStyle/>
                <a:p>
                  <a:endParaRPr lang="en-US" sz="2000" b="1">
                    <a:solidFill>
                      <a:srgbClr val="000000"/>
                    </a:solidFill>
                    <a:latin typeface="Times New Roman" charset="0"/>
                  </a:endParaRPr>
                </a:p>
              </p:txBody>
            </p:sp>
          </p:grpSp>
          <p:sp>
            <p:nvSpPr>
              <p:cNvPr id="12" name="Text Box 18"/>
              <p:cNvSpPr txBox="1">
                <a:spLocks noChangeArrowheads="1"/>
              </p:cNvSpPr>
              <p:nvPr/>
            </p:nvSpPr>
            <p:spPr bwMode="auto">
              <a:xfrm>
                <a:off x="1171" y="4070"/>
                <a:ext cx="602" cy="250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2000">
                    <a:solidFill>
                      <a:srgbClr val="000000"/>
                    </a:solidFill>
                    <a:latin typeface="Times New Roman" charset="0"/>
                  </a:rPr>
                  <a:t>English</a:t>
                </a:r>
              </a:p>
            </p:txBody>
          </p:sp>
        </p:grpSp>
        <p:sp>
          <p:nvSpPr>
            <p:cNvPr id="10" name="AutoShape 19"/>
            <p:cNvSpPr>
              <a:spLocks noChangeArrowheads="1"/>
            </p:cNvSpPr>
            <p:nvPr/>
          </p:nvSpPr>
          <p:spPr bwMode="auto">
            <a:xfrm>
              <a:off x="3521" y="2193"/>
              <a:ext cx="607" cy="138"/>
            </a:xfrm>
            <a:prstGeom prst="rightArrow">
              <a:avLst>
                <a:gd name="adj1" fmla="val 50000"/>
                <a:gd name="adj2" fmla="val 109964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000" tIns="46800" rIns="90000" bIns="46800" anchor="ctr">
              <a:prstTxWarp prst="textNoShape">
                <a:avLst/>
              </a:prstTxWarp>
              <a:spAutoFit/>
            </a:bodyPr>
            <a:lstStyle/>
            <a:p>
              <a:endParaRPr lang="en-US" sz="2000" b="1">
                <a:solidFill>
                  <a:srgbClr val="000000"/>
                </a:solidFill>
                <a:latin typeface="Times New Roman" charset="0"/>
              </a:endParaRPr>
            </a:p>
          </p:txBody>
        </p:sp>
      </p:grpSp>
      <p:grpSp>
        <p:nvGrpSpPr>
          <p:cNvPr id="17" name="Group 25"/>
          <p:cNvGrpSpPr>
            <a:grpSpLocks/>
          </p:cNvGrpSpPr>
          <p:nvPr/>
        </p:nvGrpSpPr>
        <p:grpSpPr bwMode="auto">
          <a:xfrm>
            <a:off x="990600" y="3273128"/>
            <a:ext cx="1066800" cy="617537"/>
            <a:chOff x="2448" y="1387"/>
            <a:chExt cx="672" cy="389"/>
          </a:xfrm>
        </p:grpSpPr>
        <p:grpSp>
          <p:nvGrpSpPr>
            <p:cNvPr id="18" name="Group 26"/>
            <p:cNvGrpSpPr>
              <a:grpSpLocks/>
            </p:cNvGrpSpPr>
            <p:nvPr/>
          </p:nvGrpSpPr>
          <p:grpSpPr bwMode="auto">
            <a:xfrm>
              <a:off x="2544" y="1387"/>
              <a:ext cx="528" cy="336"/>
              <a:chOff x="3456" y="2400"/>
              <a:chExt cx="672" cy="432"/>
            </a:xfrm>
          </p:grpSpPr>
          <p:sp>
            <p:nvSpPr>
              <p:cNvPr id="25" name="Line 27"/>
              <p:cNvSpPr>
                <a:spLocks noChangeShapeType="1"/>
              </p:cNvSpPr>
              <p:nvPr/>
            </p:nvSpPr>
            <p:spPr bwMode="auto">
              <a:xfrm flipV="1">
                <a:off x="3456" y="2400"/>
                <a:ext cx="336" cy="43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" name="Line 28"/>
              <p:cNvSpPr>
                <a:spLocks noChangeShapeType="1"/>
              </p:cNvSpPr>
              <p:nvPr/>
            </p:nvSpPr>
            <p:spPr bwMode="auto">
              <a:xfrm>
                <a:off x="3792" y="2400"/>
                <a:ext cx="336" cy="43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" name="Line 29"/>
              <p:cNvSpPr>
                <a:spLocks noChangeShapeType="1"/>
              </p:cNvSpPr>
              <p:nvPr/>
            </p:nvSpPr>
            <p:spPr bwMode="auto">
              <a:xfrm flipH="1">
                <a:off x="3792" y="2592"/>
                <a:ext cx="144" cy="24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" name="Line 30"/>
              <p:cNvSpPr>
                <a:spLocks noChangeShapeType="1"/>
              </p:cNvSpPr>
              <p:nvPr/>
            </p:nvSpPr>
            <p:spPr bwMode="auto">
              <a:xfrm flipH="1">
                <a:off x="3936" y="2688"/>
                <a:ext cx="96" cy="14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" name="Line 31"/>
              <p:cNvSpPr>
                <a:spLocks noChangeShapeType="1"/>
              </p:cNvSpPr>
              <p:nvPr/>
            </p:nvSpPr>
            <p:spPr bwMode="auto">
              <a:xfrm>
                <a:off x="3552" y="2736"/>
                <a:ext cx="48" cy="9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9" name="Group 32"/>
            <p:cNvGrpSpPr>
              <a:grpSpLocks/>
            </p:cNvGrpSpPr>
            <p:nvPr/>
          </p:nvGrpSpPr>
          <p:grpSpPr bwMode="auto">
            <a:xfrm>
              <a:off x="2448" y="1728"/>
              <a:ext cx="672" cy="48"/>
              <a:chOff x="2448" y="1728"/>
              <a:chExt cx="672" cy="48"/>
            </a:xfrm>
          </p:grpSpPr>
          <p:sp>
            <p:nvSpPr>
              <p:cNvPr id="20" name="Rectangle 33"/>
              <p:cNvSpPr>
                <a:spLocks noChangeArrowheads="1"/>
              </p:cNvSpPr>
              <p:nvPr/>
            </p:nvSpPr>
            <p:spPr bwMode="auto">
              <a:xfrm>
                <a:off x="2880" y="1728"/>
                <a:ext cx="9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" name="Rectangle 34"/>
              <p:cNvSpPr>
                <a:spLocks noChangeArrowheads="1"/>
              </p:cNvSpPr>
              <p:nvPr/>
            </p:nvSpPr>
            <p:spPr bwMode="auto">
              <a:xfrm>
                <a:off x="2736" y="1728"/>
                <a:ext cx="9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" name="Rectangle 35"/>
              <p:cNvSpPr>
                <a:spLocks noChangeArrowheads="1"/>
              </p:cNvSpPr>
              <p:nvPr/>
            </p:nvSpPr>
            <p:spPr bwMode="auto">
              <a:xfrm>
                <a:off x="2592" y="1728"/>
                <a:ext cx="9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" name="Rectangle 36"/>
              <p:cNvSpPr>
                <a:spLocks noChangeArrowheads="1"/>
              </p:cNvSpPr>
              <p:nvPr/>
            </p:nvSpPr>
            <p:spPr bwMode="auto">
              <a:xfrm>
                <a:off x="2448" y="1728"/>
                <a:ext cx="9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" name="Rectangle 37"/>
              <p:cNvSpPr>
                <a:spLocks noChangeArrowheads="1"/>
              </p:cNvSpPr>
              <p:nvPr/>
            </p:nvSpPr>
            <p:spPr bwMode="auto">
              <a:xfrm>
                <a:off x="3024" y="1728"/>
                <a:ext cx="9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30" name="Group 38"/>
          <p:cNvGrpSpPr>
            <a:grpSpLocks/>
          </p:cNvGrpSpPr>
          <p:nvPr/>
        </p:nvGrpSpPr>
        <p:grpSpPr bwMode="auto">
          <a:xfrm>
            <a:off x="990600" y="4035128"/>
            <a:ext cx="1066800" cy="608012"/>
            <a:chOff x="2448" y="1867"/>
            <a:chExt cx="672" cy="383"/>
          </a:xfrm>
        </p:grpSpPr>
        <p:grpSp>
          <p:nvGrpSpPr>
            <p:cNvPr id="31" name="Group 39"/>
            <p:cNvGrpSpPr>
              <a:grpSpLocks/>
            </p:cNvGrpSpPr>
            <p:nvPr/>
          </p:nvGrpSpPr>
          <p:grpSpPr bwMode="auto">
            <a:xfrm flipH="1">
              <a:off x="2508" y="1867"/>
              <a:ext cx="528" cy="336"/>
              <a:chOff x="3456" y="2400"/>
              <a:chExt cx="672" cy="432"/>
            </a:xfrm>
          </p:grpSpPr>
          <p:sp>
            <p:nvSpPr>
              <p:cNvPr id="38" name="Line 40"/>
              <p:cNvSpPr>
                <a:spLocks noChangeShapeType="1"/>
              </p:cNvSpPr>
              <p:nvPr/>
            </p:nvSpPr>
            <p:spPr bwMode="auto">
              <a:xfrm flipV="1">
                <a:off x="3456" y="2400"/>
                <a:ext cx="336" cy="43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" name="Line 41"/>
              <p:cNvSpPr>
                <a:spLocks noChangeShapeType="1"/>
              </p:cNvSpPr>
              <p:nvPr/>
            </p:nvSpPr>
            <p:spPr bwMode="auto">
              <a:xfrm>
                <a:off x="3792" y="2400"/>
                <a:ext cx="336" cy="43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" name="Line 42"/>
              <p:cNvSpPr>
                <a:spLocks noChangeShapeType="1"/>
              </p:cNvSpPr>
              <p:nvPr/>
            </p:nvSpPr>
            <p:spPr bwMode="auto">
              <a:xfrm flipH="1">
                <a:off x="3792" y="2592"/>
                <a:ext cx="144" cy="24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" name="Line 43"/>
              <p:cNvSpPr>
                <a:spLocks noChangeShapeType="1"/>
              </p:cNvSpPr>
              <p:nvPr/>
            </p:nvSpPr>
            <p:spPr bwMode="auto">
              <a:xfrm flipH="1">
                <a:off x="3936" y="2688"/>
                <a:ext cx="96" cy="14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" name="Line 44"/>
              <p:cNvSpPr>
                <a:spLocks noChangeShapeType="1"/>
              </p:cNvSpPr>
              <p:nvPr/>
            </p:nvSpPr>
            <p:spPr bwMode="auto">
              <a:xfrm>
                <a:off x="3552" y="2736"/>
                <a:ext cx="48" cy="9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32" name="Group 45"/>
            <p:cNvGrpSpPr>
              <a:grpSpLocks/>
            </p:cNvGrpSpPr>
            <p:nvPr/>
          </p:nvGrpSpPr>
          <p:grpSpPr bwMode="auto">
            <a:xfrm>
              <a:off x="2448" y="2202"/>
              <a:ext cx="672" cy="48"/>
              <a:chOff x="2448" y="2202"/>
              <a:chExt cx="672" cy="48"/>
            </a:xfrm>
          </p:grpSpPr>
          <p:sp>
            <p:nvSpPr>
              <p:cNvPr id="33" name="Rectangle 46"/>
              <p:cNvSpPr>
                <a:spLocks noChangeArrowheads="1"/>
              </p:cNvSpPr>
              <p:nvPr/>
            </p:nvSpPr>
            <p:spPr bwMode="auto">
              <a:xfrm>
                <a:off x="2880" y="2202"/>
                <a:ext cx="9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47"/>
              <p:cNvSpPr>
                <a:spLocks noChangeArrowheads="1"/>
              </p:cNvSpPr>
              <p:nvPr/>
            </p:nvSpPr>
            <p:spPr bwMode="auto">
              <a:xfrm>
                <a:off x="2736" y="2202"/>
                <a:ext cx="9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" name="Rectangle 48"/>
              <p:cNvSpPr>
                <a:spLocks noChangeArrowheads="1"/>
              </p:cNvSpPr>
              <p:nvPr/>
            </p:nvSpPr>
            <p:spPr bwMode="auto">
              <a:xfrm>
                <a:off x="2592" y="2202"/>
                <a:ext cx="9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" name="Rectangle 49"/>
              <p:cNvSpPr>
                <a:spLocks noChangeArrowheads="1"/>
              </p:cNvSpPr>
              <p:nvPr/>
            </p:nvSpPr>
            <p:spPr bwMode="auto">
              <a:xfrm>
                <a:off x="2448" y="2202"/>
                <a:ext cx="9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" name="Rectangle 50"/>
              <p:cNvSpPr>
                <a:spLocks noChangeArrowheads="1"/>
              </p:cNvSpPr>
              <p:nvPr/>
            </p:nvSpPr>
            <p:spPr bwMode="auto">
              <a:xfrm>
                <a:off x="3024" y="2202"/>
                <a:ext cx="9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43" name="Group 51"/>
          <p:cNvGrpSpPr>
            <a:grpSpLocks/>
          </p:cNvGrpSpPr>
          <p:nvPr/>
        </p:nvGrpSpPr>
        <p:grpSpPr bwMode="auto">
          <a:xfrm>
            <a:off x="990600" y="4720928"/>
            <a:ext cx="1066800" cy="617537"/>
            <a:chOff x="2448" y="2299"/>
            <a:chExt cx="672" cy="389"/>
          </a:xfrm>
        </p:grpSpPr>
        <p:grpSp>
          <p:nvGrpSpPr>
            <p:cNvPr id="44" name="Group 52"/>
            <p:cNvGrpSpPr>
              <a:grpSpLocks/>
            </p:cNvGrpSpPr>
            <p:nvPr/>
          </p:nvGrpSpPr>
          <p:grpSpPr bwMode="auto">
            <a:xfrm>
              <a:off x="2544" y="2299"/>
              <a:ext cx="528" cy="336"/>
              <a:chOff x="2544" y="2299"/>
              <a:chExt cx="528" cy="336"/>
            </a:xfrm>
          </p:grpSpPr>
          <p:sp>
            <p:nvSpPr>
              <p:cNvPr id="51" name="Line 53"/>
              <p:cNvSpPr>
                <a:spLocks noChangeShapeType="1"/>
              </p:cNvSpPr>
              <p:nvPr/>
            </p:nvSpPr>
            <p:spPr bwMode="auto">
              <a:xfrm flipV="1">
                <a:off x="2544" y="2299"/>
                <a:ext cx="264" cy="33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" name="Line 54"/>
              <p:cNvSpPr>
                <a:spLocks noChangeShapeType="1"/>
              </p:cNvSpPr>
              <p:nvPr/>
            </p:nvSpPr>
            <p:spPr bwMode="auto">
              <a:xfrm>
                <a:off x="2808" y="2299"/>
                <a:ext cx="264" cy="33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" name="Line 55"/>
              <p:cNvSpPr>
                <a:spLocks noChangeShapeType="1"/>
              </p:cNvSpPr>
              <p:nvPr/>
            </p:nvSpPr>
            <p:spPr bwMode="auto">
              <a:xfrm flipH="1">
                <a:off x="2808" y="2448"/>
                <a:ext cx="113" cy="187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" name="Line 56"/>
              <p:cNvSpPr>
                <a:spLocks noChangeShapeType="1"/>
              </p:cNvSpPr>
              <p:nvPr/>
            </p:nvSpPr>
            <p:spPr bwMode="auto">
              <a:xfrm flipH="1">
                <a:off x="2921" y="2523"/>
                <a:ext cx="76" cy="11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5" name="Line 57"/>
              <p:cNvSpPr>
                <a:spLocks noChangeShapeType="1"/>
              </p:cNvSpPr>
              <p:nvPr/>
            </p:nvSpPr>
            <p:spPr bwMode="auto">
              <a:xfrm flipH="1">
                <a:off x="2688" y="2371"/>
                <a:ext cx="174" cy="26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45" name="Group 58"/>
            <p:cNvGrpSpPr>
              <a:grpSpLocks/>
            </p:cNvGrpSpPr>
            <p:nvPr/>
          </p:nvGrpSpPr>
          <p:grpSpPr bwMode="auto">
            <a:xfrm>
              <a:off x="2448" y="2640"/>
              <a:ext cx="672" cy="48"/>
              <a:chOff x="2448" y="2640"/>
              <a:chExt cx="672" cy="48"/>
            </a:xfrm>
          </p:grpSpPr>
          <p:sp>
            <p:nvSpPr>
              <p:cNvPr id="46" name="Rectangle 59"/>
              <p:cNvSpPr>
                <a:spLocks noChangeArrowheads="1"/>
              </p:cNvSpPr>
              <p:nvPr/>
            </p:nvSpPr>
            <p:spPr bwMode="auto">
              <a:xfrm>
                <a:off x="2880" y="2640"/>
                <a:ext cx="9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" name="Rectangle 60"/>
              <p:cNvSpPr>
                <a:spLocks noChangeArrowheads="1"/>
              </p:cNvSpPr>
              <p:nvPr/>
            </p:nvSpPr>
            <p:spPr bwMode="auto">
              <a:xfrm>
                <a:off x="2736" y="2640"/>
                <a:ext cx="9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" name="Rectangle 61"/>
              <p:cNvSpPr>
                <a:spLocks noChangeArrowheads="1"/>
              </p:cNvSpPr>
              <p:nvPr/>
            </p:nvSpPr>
            <p:spPr bwMode="auto">
              <a:xfrm>
                <a:off x="2592" y="2640"/>
                <a:ext cx="9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" name="Rectangle 62"/>
              <p:cNvSpPr>
                <a:spLocks noChangeArrowheads="1"/>
              </p:cNvSpPr>
              <p:nvPr/>
            </p:nvSpPr>
            <p:spPr bwMode="auto">
              <a:xfrm>
                <a:off x="2448" y="2640"/>
                <a:ext cx="9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" name="Rectangle 63"/>
              <p:cNvSpPr>
                <a:spLocks noChangeArrowheads="1"/>
              </p:cNvSpPr>
              <p:nvPr/>
            </p:nvSpPr>
            <p:spPr bwMode="auto">
              <a:xfrm>
                <a:off x="3024" y="2640"/>
                <a:ext cx="9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56" name="TextBox 55"/>
          <p:cNvSpPr txBox="1"/>
          <p:nvPr/>
        </p:nvSpPr>
        <p:spPr>
          <a:xfrm rot="5400000">
            <a:off x="1191828" y="5800951"/>
            <a:ext cx="8708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…</a:t>
            </a:r>
            <a:endParaRPr lang="en-US" sz="4000" dirty="0"/>
          </a:p>
        </p:txBody>
      </p:sp>
      <p:graphicFrame>
        <p:nvGraphicFramePr>
          <p:cNvPr id="57" name="Object 2"/>
          <p:cNvGraphicFramePr>
            <a:graphicFrameLocks noChangeAspect="1"/>
          </p:cNvGraphicFramePr>
          <p:nvPr/>
        </p:nvGraphicFramePr>
        <p:xfrm>
          <a:off x="2693988" y="5567065"/>
          <a:ext cx="365760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9457" name="Equation" r:id="rId3" imgW="1828800" imgH="381000" progId="Equation.3">
                  <p:embed/>
                </p:oleObj>
              </mc:Choice>
              <mc:Fallback>
                <p:oleObj name="Equation" r:id="rId3" imgW="1828800" imgH="3810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93988" y="5567065"/>
                        <a:ext cx="3657600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" name="TextBox 57"/>
          <p:cNvSpPr txBox="1"/>
          <p:nvPr/>
        </p:nvSpPr>
        <p:spPr>
          <a:xfrm>
            <a:off x="609600" y="2590800"/>
            <a:ext cx="22367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Parsed sentences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6602412" y="2590800"/>
            <a:ext cx="22367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Grammar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609600" y="1828800"/>
            <a:ext cx="762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Why is this called Maximum Likelihood Estimation (MLE)?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2954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Maximum likelihood estimation picks the values for the model parameters that maximize the likelihood of the training data</a:t>
            </a:r>
            <a:endParaRPr lang="en-US" dirty="0"/>
          </a:p>
        </p:txBody>
      </p:sp>
      <p:grpSp>
        <p:nvGrpSpPr>
          <p:cNvPr id="8" name="Group 13"/>
          <p:cNvGrpSpPr>
            <a:grpSpLocks/>
          </p:cNvGrpSpPr>
          <p:nvPr/>
        </p:nvGrpSpPr>
        <p:grpSpPr bwMode="auto">
          <a:xfrm>
            <a:off x="3627438" y="3480097"/>
            <a:ext cx="1706562" cy="2230438"/>
            <a:chOff x="929" y="2743"/>
            <a:chExt cx="1075" cy="1405"/>
          </a:xfrm>
        </p:grpSpPr>
        <p:grpSp>
          <p:nvGrpSpPr>
            <p:cNvPr id="10" name="Group 14"/>
            <p:cNvGrpSpPr>
              <a:grpSpLocks/>
            </p:cNvGrpSpPr>
            <p:nvPr/>
          </p:nvGrpSpPr>
          <p:grpSpPr bwMode="auto">
            <a:xfrm>
              <a:off x="935" y="2743"/>
              <a:ext cx="1029" cy="1405"/>
              <a:chOff x="712" y="2636"/>
              <a:chExt cx="1029" cy="1405"/>
            </a:xfrm>
          </p:grpSpPr>
          <p:sp>
            <p:nvSpPr>
              <p:cNvPr id="12" name="Text Box 15"/>
              <p:cNvSpPr txBox="1">
                <a:spLocks noChangeArrowheads="1"/>
              </p:cNvSpPr>
              <p:nvPr/>
            </p:nvSpPr>
            <p:spPr bwMode="auto">
              <a:xfrm>
                <a:off x="712" y="2636"/>
                <a:ext cx="805" cy="1398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400" dirty="0">
                    <a:solidFill>
                      <a:srgbClr val="000000"/>
                    </a:solidFill>
                    <a:latin typeface="Times New Roman" charset="0"/>
                  </a:rPr>
                  <a:t>S →</a:t>
                </a:r>
                <a:r>
                  <a:rPr lang="en-US" sz="1000" dirty="0">
                    <a:solidFill>
                      <a:srgbClr val="000000"/>
                    </a:solidFill>
                    <a:latin typeface="Times New Roman" charset="0"/>
                  </a:rPr>
                  <a:t> </a:t>
                </a:r>
                <a:r>
                  <a:rPr lang="en-US" sz="1400" dirty="0">
                    <a:solidFill>
                      <a:srgbClr val="000000"/>
                    </a:solidFill>
                    <a:latin typeface="Times New Roman" charset="0"/>
                  </a:rPr>
                  <a:t>NP VP</a:t>
                </a:r>
              </a:p>
              <a:p>
                <a:r>
                  <a:rPr lang="en-US" sz="1400" dirty="0">
                    <a:solidFill>
                      <a:srgbClr val="000000"/>
                    </a:solidFill>
                    <a:latin typeface="Times New Roman" charset="0"/>
                  </a:rPr>
                  <a:t>S → VP</a:t>
                </a:r>
              </a:p>
              <a:p>
                <a:r>
                  <a:rPr lang="en-US" sz="1400" dirty="0">
                    <a:solidFill>
                      <a:srgbClr val="000000"/>
                    </a:solidFill>
                    <a:latin typeface="Times New Roman" charset="0"/>
                  </a:rPr>
                  <a:t>NP → </a:t>
                </a:r>
                <a:r>
                  <a:rPr lang="en-US" sz="1400" dirty="0" err="1">
                    <a:solidFill>
                      <a:srgbClr val="000000"/>
                    </a:solidFill>
                    <a:latin typeface="Times New Roman" charset="0"/>
                  </a:rPr>
                  <a:t>Det</a:t>
                </a:r>
                <a:r>
                  <a:rPr lang="en-US" sz="1400" dirty="0">
                    <a:solidFill>
                      <a:srgbClr val="000000"/>
                    </a:solidFill>
                    <a:latin typeface="Times New Roman" charset="0"/>
                  </a:rPr>
                  <a:t> A N</a:t>
                </a:r>
              </a:p>
              <a:p>
                <a:r>
                  <a:rPr lang="en-US" sz="1400" dirty="0">
                    <a:solidFill>
                      <a:srgbClr val="000000"/>
                    </a:solidFill>
                    <a:latin typeface="Times New Roman" charset="0"/>
                  </a:rPr>
                  <a:t>NP → NP PP</a:t>
                </a:r>
              </a:p>
              <a:p>
                <a:r>
                  <a:rPr lang="en-US" sz="1400" dirty="0">
                    <a:solidFill>
                      <a:srgbClr val="000000"/>
                    </a:solidFill>
                    <a:latin typeface="Times New Roman" charset="0"/>
                  </a:rPr>
                  <a:t>NP → </a:t>
                </a:r>
                <a:r>
                  <a:rPr lang="en-US" sz="1400" dirty="0" err="1">
                    <a:solidFill>
                      <a:srgbClr val="000000"/>
                    </a:solidFill>
                    <a:latin typeface="Times New Roman" charset="0"/>
                  </a:rPr>
                  <a:t>PropN</a:t>
                </a:r>
                <a:endParaRPr lang="en-US" sz="1400" dirty="0">
                  <a:solidFill>
                    <a:srgbClr val="000000"/>
                  </a:solidFill>
                  <a:latin typeface="Times New Roman" charset="0"/>
                </a:endParaRPr>
              </a:p>
              <a:p>
                <a:r>
                  <a:rPr lang="pt-BR" sz="1400" dirty="0">
                    <a:solidFill>
                      <a:srgbClr val="000000"/>
                    </a:solidFill>
                    <a:latin typeface="Times New Roman" charset="0"/>
                  </a:rPr>
                  <a:t>A → ε</a:t>
                </a:r>
              </a:p>
              <a:p>
                <a:r>
                  <a:rPr lang="pt-BR" sz="1400" dirty="0">
                    <a:solidFill>
                      <a:srgbClr val="000000"/>
                    </a:solidFill>
                    <a:latin typeface="Times New Roman" charset="0"/>
                  </a:rPr>
                  <a:t>A → Adj A</a:t>
                </a:r>
                <a:endParaRPr lang="en-US" sz="1400" dirty="0">
                  <a:solidFill>
                    <a:srgbClr val="000000"/>
                  </a:solidFill>
                  <a:latin typeface="Times New Roman" charset="0"/>
                </a:endParaRPr>
              </a:p>
              <a:p>
                <a:r>
                  <a:rPr lang="en-US" sz="1400" dirty="0">
                    <a:solidFill>
                      <a:srgbClr val="000000"/>
                    </a:solidFill>
                    <a:latin typeface="Times New Roman" charset="0"/>
                  </a:rPr>
                  <a:t>PP → Prep NP</a:t>
                </a:r>
              </a:p>
              <a:p>
                <a:r>
                  <a:rPr lang="en-US" sz="1400" dirty="0">
                    <a:solidFill>
                      <a:srgbClr val="000000"/>
                    </a:solidFill>
                    <a:latin typeface="Times New Roman" charset="0"/>
                  </a:rPr>
                  <a:t>VP → V NP</a:t>
                </a:r>
              </a:p>
              <a:p>
                <a:r>
                  <a:rPr lang="en-US" sz="1400" dirty="0">
                    <a:solidFill>
                      <a:srgbClr val="000000"/>
                    </a:solidFill>
                    <a:latin typeface="Times New Roman" charset="0"/>
                  </a:rPr>
                  <a:t>VP → VP PP</a:t>
                </a:r>
              </a:p>
            </p:txBody>
          </p:sp>
          <p:sp>
            <p:nvSpPr>
              <p:cNvPr id="13" name="Text Box 16"/>
              <p:cNvSpPr txBox="1">
                <a:spLocks noChangeArrowheads="1"/>
              </p:cNvSpPr>
              <p:nvPr/>
            </p:nvSpPr>
            <p:spPr bwMode="auto">
              <a:xfrm>
                <a:off x="1487" y="2643"/>
                <a:ext cx="254" cy="1398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400">
                    <a:solidFill>
                      <a:srgbClr val="000000"/>
                    </a:solidFill>
                    <a:latin typeface="Times New Roman" charset="0"/>
                  </a:rPr>
                  <a:t>0.9</a:t>
                </a:r>
              </a:p>
              <a:p>
                <a:r>
                  <a:rPr lang="en-US" sz="1400">
                    <a:solidFill>
                      <a:srgbClr val="000000"/>
                    </a:solidFill>
                    <a:latin typeface="Times New Roman" charset="0"/>
                  </a:rPr>
                  <a:t>0.1</a:t>
                </a:r>
              </a:p>
              <a:p>
                <a:r>
                  <a:rPr lang="en-US" sz="1400">
                    <a:solidFill>
                      <a:srgbClr val="000000"/>
                    </a:solidFill>
                    <a:latin typeface="Times New Roman" charset="0"/>
                  </a:rPr>
                  <a:t>0.5</a:t>
                </a:r>
              </a:p>
              <a:p>
                <a:r>
                  <a:rPr lang="en-US" sz="1400">
                    <a:solidFill>
                      <a:srgbClr val="000000"/>
                    </a:solidFill>
                    <a:latin typeface="Times New Roman" charset="0"/>
                  </a:rPr>
                  <a:t>0.3</a:t>
                </a:r>
              </a:p>
              <a:p>
                <a:r>
                  <a:rPr lang="en-US" sz="1400">
                    <a:solidFill>
                      <a:srgbClr val="000000"/>
                    </a:solidFill>
                    <a:latin typeface="Times New Roman" charset="0"/>
                  </a:rPr>
                  <a:t>0.2</a:t>
                </a:r>
              </a:p>
              <a:p>
                <a:r>
                  <a:rPr lang="en-US" sz="1400">
                    <a:solidFill>
                      <a:srgbClr val="000000"/>
                    </a:solidFill>
                    <a:latin typeface="Times New Roman" charset="0"/>
                  </a:rPr>
                  <a:t>0.6</a:t>
                </a:r>
              </a:p>
              <a:p>
                <a:r>
                  <a:rPr lang="en-US" sz="1400">
                    <a:solidFill>
                      <a:srgbClr val="000000"/>
                    </a:solidFill>
                    <a:latin typeface="Times New Roman" charset="0"/>
                  </a:rPr>
                  <a:t>0.4</a:t>
                </a:r>
              </a:p>
              <a:p>
                <a:r>
                  <a:rPr lang="en-US" sz="1400">
                    <a:solidFill>
                      <a:srgbClr val="000000"/>
                    </a:solidFill>
                    <a:latin typeface="Times New Roman" charset="0"/>
                  </a:rPr>
                  <a:t>1.0</a:t>
                </a:r>
              </a:p>
              <a:p>
                <a:r>
                  <a:rPr lang="en-US" sz="1400">
                    <a:solidFill>
                      <a:srgbClr val="000000"/>
                    </a:solidFill>
                    <a:latin typeface="Times New Roman" charset="0"/>
                  </a:rPr>
                  <a:t>0.7</a:t>
                </a:r>
              </a:p>
              <a:p>
                <a:r>
                  <a:rPr lang="en-US" sz="1400">
                    <a:solidFill>
                      <a:srgbClr val="000000"/>
                    </a:solidFill>
                    <a:latin typeface="Times New Roman" charset="0"/>
                  </a:rPr>
                  <a:t>0.3</a:t>
                </a:r>
                <a:endParaRPr lang="en-US" sz="1200">
                  <a:solidFill>
                    <a:srgbClr val="000000"/>
                  </a:solidFill>
                  <a:latin typeface="Times New Roman" charset="0"/>
                </a:endParaRPr>
              </a:p>
            </p:txBody>
          </p:sp>
        </p:grpSp>
        <p:sp>
          <p:nvSpPr>
            <p:cNvPr id="11" name="Rectangle 17"/>
            <p:cNvSpPr>
              <a:spLocks noChangeArrowheads="1"/>
            </p:cNvSpPr>
            <p:nvPr/>
          </p:nvSpPr>
          <p:spPr bwMode="auto">
            <a:xfrm>
              <a:off x="929" y="2757"/>
              <a:ext cx="1075" cy="139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000" tIns="46800" rIns="90000" bIns="46800" anchor="ctr">
              <a:prstTxWarp prst="textNoShape">
                <a:avLst/>
              </a:prstTxWarp>
              <a:spAutoFit/>
            </a:bodyPr>
            <a:lstStyle/>
            <a:p>
              <a:endParaRPr lang="en-US" sz="2000" b="1">
                <a:solidFill>
                  <a:srgbClr val="000000"/>
                </a:solidFill>
                <a:latin typeface="Times New Roman" charset="0"/>
              </a:endParaRP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3657600" y="5867400"/>
            <a:ext cx="14779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model (</a:t>
            </a:r>
            <a:r>
              <a:rPr lang="en-US" sz="2400" dirty="0" err="1" smtClean="0">
                <a:solidFill>
                  <a:srgbClr val="0000FF"/>
                </a:solidFill>
              </a:rPr>
              <a:t>Θ</a:t>
            </a:r>
            <a:r>
              <a:rPr lang="en-US" sz="2400" dirty="0" smtClean="0">
                <a:solidFill>
                  <a:srgbClr val="0000FF"/>
                </a:solidFill>
              </a:rPr>
              <a:t>)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627437" y="3513435"/>
            <a:ext cx="1239837" cy="2197100"/>
          </a:xfrm>
          <a:prstGeom prst="rect">
            <a:avLst/>
          </a:prstGeom>
          <a:solidFill>
            <a:srgbClr val="008000">
              <a:alpha val="35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1600200" y="4267200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parameters</a:t>
            </a:r>
            <a:endParaRPr lang="en-US" sz="2400" dirty="0">
              <a:solidFill>
                <a:srgbClr val="008000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876801" y="3505200"/>
            <a:ext cx="393700" cy="2197100"/>
          </a:xfrm>
          <a:prstGeom prst="rect">
            <a:avLst/>
          </a:prstGeom>
          <a:solidFill>
            <a:srgbClr val="FF6600">
              <a:alpha val="35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5638800" y="4114800"/>
            <a:ext cx="1828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parameter values</a:t>
            </a:r>
            <a:endParaRPr lang="en-US" sz="2400" dirty="0">
              <a:solidFill>
                <a:srgbClr val="FF66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Expectation Maximization (EM)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33400" y="1447800"/>
            <a:ext cx="8153400" cy="1716058"/>
          </a:xfrm>
        </p:spPr>
        <p:txBody>
          <a:bodyPr>
            <a:normAutofit/>
          </a:bodyPr>
          <a:lstStyle/>
          <a:p>
            <a:r>
              <a:rPr lang="en-US" sz="2000" dirty="0" smtClean="0"/>
              <a:t>EM also tries to maximized the likelihood of the training data</a:t>
            </a:r>
          </a:p>
          <a:p>
            <a:pPr lvl="1"/>
            <a:r>
              <a:rPr lang="en-US" sz="2000" dirty="0" smtClean="0"/>
              <a:t>EM works without labeled training data, though!</a:t>
            </a:r>
          </a:p>
          <a:p>
            <a:r>
              <a:rPr lang="en-US" sz="2000" dirty="0" smtClean="0"/>
              <a:t>However, because we don’t have labeled data, we cannot calculate the exact solution in closed form</a:t>
            </a:r>
          </a:p>
          <a:p>
            <a:endParaRPr lang="en-US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6218237" y="6320135"/>
            <a:ext cx="14779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model (</a:t>
            </a:r>
            <a:r>
              <a:rPr lang="en-US" sz="2400" dirty="0" err="1" smtClean="0">
                <a:solidFill>
                  <a:srgbClr val="0000FF"/>
                </a:solidFill>
              </a:rPr>
              <a:t>Θ</a:t>
            </a:r>
            <a:r>
              <a:rPr lang="en-US" sz="2400" dirty="0" smtClean="0">
                <a:solidFill>
                  <a:srgbClr val="0000FF"/>
                </a:solidFill>
              </a:rPr>
              <a:t>)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867400" y="3400961"/>
            <a:ext cx="1828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008000"/>
                </a:solidFill>
              </a:rPr>
              <a:t>parameters</a:t>
            </a:r>
            <a:endParaRPr lang="en-US" sz="1600" dirty="0">
              <a:solidFill>
                <a:srgbClr val="008000"/>
              </a:solidFill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6218237" y="3858865"/>
            <a:ext cx="1706563" cy="2230438"/>
            <a:chOff x="2027237" y="3636962"/>
            <a:chExt cx="1706563" cy="2230438"/>
          </a:xfrm>
        </p:grpSpPr>
        <p:grpSp>
          <p:nvGrpSpPr>
            <p:cNvPr id="7" name="Group 13"/>
            <p:cNvGrpSpPr>
              <a:grpSpLocks/>
            </p:cNvGrpSpPr>
            <p:nvPr/>
          </p:nvGrpSpPr>
          <p:grpSpPr bwMode="auto">
            <a:xfrm>
              <a:off x="2027238" y="3636962"/>
              <a:ext cx="1706562" cy="2230438"/>
              <a:chOff x="929" y="2743"/>
              <a:chExt cx="1075" cy="1405"/>
            </a:xfrm>
          </p:grpSpPr>
          <p:grpSp>
            <p:nvGrpSpPr>
              <p:cNvPr id="10" name="Group 14"/>
              <p:cNvGrpSpPr>
                <a:grpSpLocks/>
              </p:cNvGrpSpPr>
              <p:nvPr/>
            </p:nvGrpSpPr>
            <p:grpSpPr bwMode="auto">
              <a:xfrm>
                <a:off x="935" y="2743"/>
                <a:ext cx="1029" cy="1405"/>
                <a:chOff x="712" y="2636"/>
                <a:chExt cx="1029" cy="1405"/>
              </a:xfrm>
            </p:grpSpPr>
            <p:sp>
              <p:nvSpPr>
                <p:cNvPr id="12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712" y="2636"/>
                  <a:ext cx="805" cy="1398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/>
                  <a:tailEnd/>
                </a:ln>
              </p:spPr>
              <p:txBody>
                <a:bodyPr wrap="none" lIns="90000" tIns="46800" rIns="90000" bIns="46800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US" sz="1400" dirty="0">
                      <a:solidFill>
                        <a:srgbClr val="000000"/>
                      </a:solidFill>
                      <a:latin typeface="Times New Roman" charset="0"/>
                    </a:rPr>
                    <a:t>S →</a:t>
                  </a:r>
                  <a:r>
                    <a:rPr lang="en-US" sz="1000" dirty="0">
                      <a:solidFill>
                        <a:srgbClr val="000000"/>
                      </a:solidFill>
                      <a:latin typeface="Times New Roman" charset="0"/>
                    </a:rPr>
                    <a:t> </a:t>
                  </a:r>
                  <a:r>
                    <a:rPr lang="en-US" sz="1400" dirty="0">
                      <a:solidFill>
                        <a:srgbClr val="000000"/>
                      </a:solidFill>
                      <a:latin typeface="Times New Roman" charset="0"/>
                    </a:rPr>
                    <a:t>NP VP</a:t>
                  </a:r>
                </a:p>
                <a:p>
                  <a:r>
                    <a:rPr lang="en-US" sz="1400" dirty="0">
                      <a:solidFill>
                        <a:srgbClr val="000000"/>
                      </a:solidFill>
                      <a:latin typeface="Times New Roman" charset="0"/>
                    </a:rPr>
                    <a:t>S → VP</a:t>
                  </a:r>
                </a:p>
                <a:p>
                  <a:r>
                    <a:rPr lang="en-US" sz="1400" dirty="0">
                      <a:solidFill>
                        <a:srgbClr val="000000"/>
                      </a:solidFill>
                      <a:latin typeface="Times New Roman" charset="0"/>
                    </a:rPr>
                    <a:t>NP → </a:t>
                  </a:r>
                  <a:r>
                    <a:rPr lang="en-US" sz="1400" dirty="0" err="1">
                      <a:solidFill>
                        <a:srgbClr val="000000"/>
                      </a:solidFill>
                      <a:latin typeface="Times New Roman" charset="0"/>
                    </a:rPr>
                    <a:t>Det</a:t>
                  </a:r>
                  <a:r>
                    <a:rPr lang="en-US" sz="1400" dirty="0">
                      <a:solidFill>
                        <a:srgbClr val="000000"/>
                      </a:solidFill>
                      <a:latin typeface="Times New Roman" charset="0"/>
                    </a:rPr>
                    <a:t> A N</a:t>
                  </a:r>
                </a:p>
                <a:p>
                  <a:r>
                    <a:rPr lang="en-US" sz="1400" dirty="0">
                      <a:solidFill>
                        <a:srgbClr val="000000"/>
                      </a:solidFill>
                      <a:latin typeface="Times New Roman" charset="0"/>
                    </a:rPr>
                    <a:t>NP → NP PP</a:t>
                  </a:r>
                </a:p>
                <a:p>
                  <a:r>
                    <a:rPr lang="en-US" sz="1400" dirty="0">
                      <a:solidFill>
                        <a:srgbClr val="000000"/>
                      </a:solidFill>
                      <a:latin typeface="Times New Roman" charset="0"/>
                    </a:rPr>
                    <a:t>NP → </a:t>
                  </a:r>
                  <a:r>
                    <a:rPr lang="en-US" sz="1400" dirty="0" err="1">
                      <a:solidFill>
                        <a:srgbClr val="000000"/>
                      </a:solidFill>
                      <a:latin typeface="Times New Roman" charset="0"/>
                    </a:rPr>
                    <a:t>PropN</a:t>
                  </a:r>
                  <a:endParaRPr lang="en-US" sz="1400" dirty="0">
                    <a:solidFill>
                      <a:srgbClr val="000000"/>
                    </a:solidFill>
                    <a:latin typeface="Times New Roman" charset="0"/>
                  </a:endParaRPr>
                </a:p>
                <a:p>
                  <a:r>
                    <a:rPr lang="pt-BR" sz="1400" dirty="0">
                      <a:solidFill>
                        <a:srgbClr val="000000"/>
                      </a:solidFill>
                      <a:latin typeface="Times New Roman" charset="0"/>
                    </a:rPr>
                    <a:t>A → ε</a:t>
                  </a:r>
                </a:p>
                <a:p>
                  <a:r>
                    <a:rPr lang="pt-BR" sz="1400" dirty="0">
                      <a:solidFill>
                        <a:srgbClr val="000000"/>
                      </a:solidFill>
                      <a:latin typeface="Times New Roman" charset="0"/>
                    </a:rPr>
                    <a:t>A → Adj A</a:t>
                  </a:r>
                  <a:endParaRPr lang="en-US" sz="1400" dirty="0">
                    <a:solidFill>
                      <a:srgbClr val="000000"/>
                    </a:solidFill>
                    <a:latin typeface="Times New Roman" charset="0"/>
                  </a:endParaRPr>
                </a:p>
                <a:p>
                  <a:r>
                    <a:rPr lang="en-US" sz="1400" dirty="0">
                      <a:solidFill>
                        <a:srgbClr val="000000"/>
                      </a:solidFill>
                      <a:latin typeface="Times New Roman" charset="0"/>
                    </a:rPr>
                    <a:t>PP → Prep NP</a:t>
                  </a:r>
                </a:p>
                <a:p>
                  <a:r>
                    <a:rPr lang="en-US" sz="1400" dirty="0">
                      <a:solidFill>
                        <a:srgbClr val="000000"/>
                      </a:solidFill>
                      <a:latin typeface="Times New Roman" charset="0"/>
                    </a:rPr>
                    <a:t>VP → V NP</a:t>
                  </a:r>
                </a:p>
                <a:p>
                  <a:r>
                    <a:rPr lang="en-US" sz="1400" dirty="0">
                      <a:solidFill>
                        <a:srgbClr val="000000"/>
                      </a:solidFill>
                      <a:latin typeface="Times New Roman" charset="0"/>
                    </a:rPr>
                    <a:t>VP → VP PP</a:t>
                  </a:r>
                </a:p>
              </p:txBody>
            </p:sp>
            <p:sp>
              <p:nvSpPr>
                <p:cNvPr id="13" name="Text Box 16"/>
                <p:cNvSpPr txBox="1">
                  <a:spLocks noChangeArrowheads="1"/>
                </p:cNvSpPr>
                <p:nvPr/>
              </p:nvSpPr>
              <p:spPr bwMode="auto">
                <a:xfrm>
                  <a:off x="1487" y="2643"/>
                  <a:ext cx="254" cy="1398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/>
                  <a:tailEnd/>
                </a:ln>
              </p:spPr>
              <p:txBody>
                <a:bodyPr wrap="none" lIns="90000" tIns="46800" rIns="90000" bIns="46800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US" sz="1400">
                      <a:solidFill>
                        <a:srgbClr val="000000"/>
                      </a:solidFill>
                      <a:latin typeface="Times New Roman" charset="0"/>
                    </a:rPr>
                    <a:t>0.9</a:t>
                  </a:r>
                </a:p>
                <a:p>
                  <a:r>
                    <a:rPr lang="en-US" sz="1400">
                      <a:solidFill>
                        <a:srgbClr val="000000"/>
                      </a:solidFill>
                      <a:latin typeface="Times New Roman" charset="0"/>
                    </a:rPr>
                    <a:t>0.1</a:t>
                  </a:r>
                </a:p>
                <a:p>
                  <a:r>
                    <a:rPr lang="en-US" sz="1400">
                      <a:solidFill>
                        <a:srgbClr val="000000"/>
                      </a:solidFill>
                      <a:latin typeface="Times New Roman" charset="0"/>
                    </a:rPr>
                    <a:t>0.5</a:t>
                  </a:r>
                </a:p>
                <a:p>
                  <a:r>
                    <a:rPr lang="en-US" sz="1400">
                      <a:solidFill>
                        <a:srgbClr val="000000"/>
                      </a:solidFill>
                      <a:latin typeface="Times New Roman" charset="0"/>
                    </a:rPr>
                    <a:t>0.3</a:t>
                  </a:r>
                </a:p>
                <a:p>
                  <a:r>
                    <a:rPr lang="en-US" sz="1400">
                      <a:solidFill>
                        <a:srgbClr val="000000"/>
                      </a:solidFill>
                      <a:latin typeface="Times New Roman" charset="0"/>
                    </a:rPr>
                    <a:t>0.2</a:t>
                  </a:r>
                </a:p>
                <a:p>
                  <a:r>
                    <a:rPr lang="en-US" sz="1400">
                      <a:solidFill>
                        <a:srgbClr val="000000"/>
                      </a:solidFill>
                      <a:latin typeface="Times New Roman" charset="0"/>
                    </a:rPr>
                    <a:t>0.6</a:t>
                  </a:r>
                </a:p>
                <a:p>
                  <a:r>
                    <a:rPr lang="en-US" sz="1400">
                      <a:solidFill>
                        <a:srgbClr val="000000"/>
                      </a:solidFill>
                      <a:latin typeface="Times New Roman" charset="0"/>
                    </a:rPr>
                    <a:t>0.4</a:t>
                  </a:r>
                </a:p>
                <a:p>
                  <a:r>
                    <a:rPr lang="en-US" sz="1400">
                      <a:solidFill>
                        <a:srgbClr val="000000"/>
                      </a:solidFill>
                      <a:latin typeface="Times New Roman" charset="0"/>
                    </a:rPr>
                    <a:t>1.0</a:t>
                  </a:r>
                </a:p>
                <a:p>
                  <a:r>
                    <a:rPr lang="en-US" sz="1400">
                      <a:solidFill>
                        <a:srgbClr val="000000"/>
                      </a:solidFill>
                      <a:latin typeface="Times New Roman" charset="0"/>
                    </a:rPr>
                    <a:t>0.7</a:t>
                  </a:r>
                </a:p>
                <a:p>
                  <a:r>
                    <a:rPr lang="en-US" sz="1400">
                      <a:solidFill>
                        <a:srgbClr val="000000"/>
                      </a:solidFill>
                      <a:latin typeface="Times New Roman" charset="0"/>
                    </a:rPr>
                    <a:t>0.3</a:t>
                  </a:r>
                  <a:endParaRPr lang="en-US" sz="1200">
                    <a:solidFill>
                      <a:srgbClr val="000000"/>
                    </a:solidFill>
                    <a:latin typeface="Times New Roman" charset="0"/>
                  </a:endParaRPr>
                </a:p>
              </p:txBody>
            </p:sp>
          </p:grpSp>
          <p:sp>
            <p:nvSpPr>
              <p:cNvPr id="11" name="Rectangle 17"/>
              <p:cNvSpPr>
                <a:spLocks noChangeArrowheads="1"/>
              </p:cNvSpPr>
              <p:nvPr/>
            </p:nvSpPr>
            <p:spPr bwMode="auto">
              <a:xfrm>
                <a:off x="929" y="2757"/>
                <a:ext cx="1075" cy="139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000" tIns="46800" rIns="90000" bIns="46800" anchor="ctr">
                <a:prstTxWarp prst="textNoShape">
                  <a:avLst/>
                </a:prstTxWarp>
                <a:spAutoFit/>
              </a:bodyPr>
              <a:lstStyle/>
              <a:p>
                <a:endParaRPr lang="en-US" sz="2000" b="1">
                  <a:solidFill>
                    <a:srgbClr val="000000"/>
                  </a:solidFill>
                  <a:latin typeface="Times New Roman" charset="0"/>
                </a:endParaRPr>
              </a:p>
            </p:txBody>
          </p:sp>
        </p:grpSp>
        <p:sp>
          <p:nvSpPr>
            <p:cNvPr id="8" name="Rectangle 7"/>
            <p:cNvSpPr/>
            <p:nvPr/>
          </p:nvSpPr>
          <p:spPr>
            <a:xfrm>
              <a:off x="2027237" y="3670300"/>
              <a:ext cx="1239837" cy="2197100"/>
            </a:xfrm>
            <a:prstGeom prst="rect">
              <a:avLst/>
            </a:prstGeom>
            <a:solidFill>
              <a:srgbClr val="008000">
                <a:alpha val="35000"/>
              </a:srgbClr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3276601" y="3662065"/>
              <a:ext cx="393700" cy="2197100"/>
            </a:xfrm>
            <a:prstGeom prst="rect">
              <a:avLst/>
            </a:prstGeom>
            <a:solidFill>
              <a:srgbClr val="FF6600">
                <a:alpha val="35000"/>
              </a:srgbClr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7010400" y="3364468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parameter values</a:t>
            </a:r>
            <a:endParaRPr lang="en-US" dirty="0">
              <a:solidFill>
                <a:srgbClr val="FF6600"/>
              </a:solidFill>
            </a:endParaRPr>
          </a:p>
        </p:txBody>
      </p:sp>
      <p:grpSp>
        <p:nvGrpSpPr>
          <p:cNvPr id="19" name="Group 68"/>
          <p:cNvGrpSpPr>
            <a:grpSpLocks/>
          </p:cNvGrpSpPr>
          <p:nvPr/>
        </p:nvGrpSpPr>
        <p:grpSpPr bwMode="auto">
          <a:xfrm>
            <a:off x="1063752" y="3777903"/>
            <a:ext cx="1066800" cy="76200"/>
            <a:chOff x="474" y="1512"/>
            <a:chExt cx="672" cy="48"/>
          </a:xfrm>
        </p:grpSpPr>
        <p:sp>
          <p:nvSpPr>
            <p:cNvPr id="32" name="Rectangle 69"/>
            <p:cNvSpPr>
              <a:spLocks noChangeArrowheads="1"/>
            </p:cNvSpPr>
            <p:nvPr/>
          </p:nvSpPr>
          <p:spPr bwMode="auto">
            <a:xfrm>
              <a:off x="906" y="1512"/>
              <a:ext cx="96" cy="4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Rectangle 70"/>
            <p:cNvSpPr>
              <a:spLocks noChangeArrowheads="1"/>
            </p:cNvSpPr>
            <p:nvPr/>
          </p:nvSpPr>
          <p:spPr bwMode="auto">
            <a:xfrm>
              <a:off x="762" y="1512"/>
              <a:ext cx="96" cy="4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Rectangle 71"/>
            <p:cNvSpPr>
              <a:spLocks noChangeArrowheads="1"/>
            </p:cNvSpPr>
            <p:nvPr/>
          </p:nvSpPr>
          <p:spPr bwMode="auto">
            <a:xfrm>
              <a:off x="618" y="1512"/>
              <a:ext cx="96" cy="4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Rectangle 72"/>
            <p:cNvSpPr>
              <a:spLocks noChangeArrowheads="1"/>
            </p:cNvSpPr>
            <p:nvPr/>
          </p:nvSpPr>
          <p:spPr bwMode="auto">
            <a:xfrm>
              <a:off x="474" y="1512"/>
              <a:ext cx="96" cy="4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Rectangle 73"/>
            <p:cNvSpPr>
              <a:spLocks noChangeArrowheads="1"/>
            </p:cNvSpPr>
            <p:nvPr/>
          </p:nvSpPr>
          <p:spPr bwMode="auto">
            <a:xfrm>
              <a:off x="1050" y="1512"/>
              <a:ext cx="96" cy="4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0" name="Group 74"/>
          <p:cNvGrpSpPr>
            <a:grpSpLocks/>
          </p:cNvGrpSpPr>
          <p:nvPr/>
        </p:nvGrpSpPr>
        <p:grpSpPr bwMode="auto">
          <a:xfrm>
            <a:off x="1063752" y="4202350"/>
            <a:ext cx="1066800" cy="76200"/>
            <a:chOff x="474" y="1986"/>
            <a:chExt cx="672" cy="48"/>
          </a:xfrm>
        </p:grpSpPr>
        <p:sp>
          <p:nvSpPr>
            <p:cNvPr id="27" name="Rectangle 75"/>
            <p:cNvSpPr>
              <a:spLocks noChangeArrowheads="1"/>
            </p:cNvSpPr>
            <p:nvPr/>
          </p:nvSpPr>
          <p:spPr bwMode="auto">
            <a:xfrm>
              <a:off x="906" y="1986"/>
              <a:ext cx="96" cy="4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Rectangle 76"/>
            <p:cNvSpPr>
              <a:spLocks noChangeArrowheads="1"/>
            </p:cNvSpPr>
            <p:nvPr/>
          </p:nvSpPr>
          <p:spPr bwMode="auto">
            <a:xfrm>
              <a:off x="762" y="1986"/>
              <a:ext cx="96" cy="4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Rectangle 77"/>
            <p:cNvSpPr>
              <a:spLocks noChangeArrowheads="1"/>
            </p:cNvSpPr>
            <p:nvPr/>
          </p:nvSpPr>
          <p:spPr bwMode="auto">
            <a:xfrm>
              <a:off x="618" y="1986"/>
              <a:ext cx="96" cy="4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Rectangle 78"/>
            <p:cNvSpPr>
              <a:spLocks noChangeArrowheads="1"/>
            </p:cNvSpPr>
            <p:nvPr/>
          </p:nvSpPr>
          <p:spPr bwMode="auto">
            <a:xfrm>
              <a:off x="474" y="1986"/>
              <a:ext cx="96" cy="4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Rectangle 79"/>
            <p:cNvSpPr>
              <a:spLocks noChangeArrowheads="1"/>
            </p:cNvSpPr>
            <p:nvPr/>
          </p:nvSpPr>
          <p:spPr bwMode="auto">
            <a:xfrm>
              <a:off x="1050" y="1986"/>
              <a:ext cx="96" cy="4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1" name="Group 80"/>
          <p:cNvGrpSpPr>
            <a:grpSpLocks/>
          </p:cNvGrpSpPr>
          <p:nvPr/>
        </p:nvGrpSpPr>
        <p:grpSpPr bwMode="auto">
          <a:xfrm>
            <a:off x="1063752" y="4592875"/>
            <a:ext cx="1066800" cy="76200"/>
            <a:chOff x="474" y="2424"/>
            <a:chExt cx="672" cy="48"/>
          </a:xfrm>
        </p:grpSpPr>
        <p:sp>
          <p:nvSpPr>
            <p:cNvPr id="22" name="Rectangle 81"/>
            <p:cNvSpPr>
              <a:spLocks noChangeArrowheads="1"/>
            </p:cNvSpPr>
            <p:nvPr/>
          </p:nvSpPr>
          <p:spPr bwMode="auto">
            <a:xfrm>
              <a:off x="906" y="2424"/>
              <a:ext cx="96" cy="4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Rectangle 82"/>
            <p:cNvSpPr>
              <a:spLocks noChangeArrowheads="1"/>
            </p:cNvSpPr>
            <p:nvPr/>
          </p:nvSpPr>
          <p:spPr bwMode="auto">
            <a:xfrm>
              <a:off x="762" y="2424"/>
              <a:ext cx="96" cy="4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Rectangle 83"/>
            <p:cNvSpPr>
              <a:spLocks noChangeArrowheads="1"/>
            </p:cNvSpPr>
            <p:nvPr/>
          </p:nvSpPr>
          <p:spPr bwMode="auto">
            <a:xfrm>
              <a:off x="618" y="2424"/>
              <a:ext cx="96" cy="4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Rectangle 84"/>
            <p:cNvSpPr>
              <a:spLocks noChangeArrowheads="1"/>
            </p:cNvSpPr>
            <p:nvPr/>
          </p:nvSpPr>
          <p:spPr bwMode="auto">
            <a:xfrm>
              <a:off x="474" y="2424"/>
              <a:ext cx="96" cy="4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Rectangle 85"/>
            <p:cNvSpPr>
              <a:spLocks noChangeArrowheads="1"/>
            </p:cNvSpPr>
            <p:nvPr/>
          </p:nvSpPr>
          <p:spPr bwMode="auto">
            <a:xfrm>
              <a:off x="1050" y="2424"/>
              <a:ext cx="96" cy="4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1" name="Group 25"/>
          <p:cNvGrpSpPr>
            <a:grpSpLocks/>
          </p:cNvGrpSpPr>
          <p:nvPr/>
        </p:nvGrpSpPr>
        <p:grpSpPr bwMode="auto">
          <a:xfrm>
            <a:off x="1025652" y="5362812"/>
            <a:ext cx="1066800" cy="617537"/>
            <a:chOff x="2448" y="1387"/>
            <a:chExt cx="672" cy="389"/>
          </a:xfrm>
        </p:grpSpPr>
        <p:grpSp>
          <p:nvGrpSpPr>
            <p:cNvPr id="68" name="Group 26"/>
            <p:cNvGrpSpPr>
              <a:grpSpLocks/>
            </p:cNvGrpSpPr>
            <p:nvPr/>
          </p:nvGrpSpPr>
          <p:grpSpPr bwMode="auto">
            <a:xfrm>
              <a:off x="2544" y="1387"/>
              <a:ext cx="528" cy="336"/>
              <a:chOff x="3456" y="2400"/>
              <a:chExt cx="672" cy="432"/>
            </a:xfrm>
          </p:grpSpPr>
          <p:sp>
            <p:nvSpPr>
              <p:cNvPr id="75" name="Line 27"/>
              <p:cNvSpPr>
                <a:spLocks noChangeShapeType="1"/>
              </p:cNvSpPr>
              <p:nvPr/>
            </p:nvSpPr>
            <p:spPr bwMode="auto">
              <a:xfrm flipV="1">
                <a:off x="3456" y="2400"/>
                <a:ext cx="336" cy="43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6" name="Line 28"/>
              <p:cNvSpPr>
                <a:spLocks noChangeShapeType="1"/>
              </p:cNvSpPr>
              <p:nvPr/>
            </p:nvSpPr>
            <p:spPr bwMode="auto">
              <a:xfrm>
                <a:off x="3792" y="2400"/>
                <a:ext cx="336" cy="43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7" name="Line 29"/>
              <p:cNvSpPr>
                <a:spLocks noChangeShapeType="1"/>
              </p:cNvSpPr>
              <p:nvPr/>
            </p:nvSpPr>
            <p:spPr bwMode="auto">
              <a:xfrm flipH="1">
                <a:off x="3792" y="2592"/>
                <a:ext cx="144" cy="24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8" name="Line 30"/>
              <p:cNvSpPr>
                <a:spLocks noChangeShapeType="1"/>
              </p:cNvSpPr>
              <p:nvPr/>
            </p:nvSpPr>
            <p:spPr bwMode="auto">
              <a:xfrm flipH="1">
                <a:off x="3936" y="2688"/>
                <a:ext cx="96" cy="14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9" name="Line 31"/>
              <p:cNvSpPr>
                <a:spLocks noChangeShapeType="1"/>
              </p:cNvSpPr>
              <p:nvPr/>
            </p:nvSpPr>
            <p:spPr bwMode="auto">
              <a:xfrm>
                <a:off x="3552" y="2736"/>
                <a:ext cx="48" cy="9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69" name="Group 32"/>
            <p:cNvGrpSpPr>
              <a:grpSpLocks/>
            </p:cNvGrpSpPr>
            <p:nvPr/>
          </p:nvGrpSpPr>
          <p:grpSpPr bwMode="auto">
            <a:xfrm>
              <a:off x="2448" y="1728"/>
              <a:ext cx="672" cy="48"/>
              <a:chOff x="2448" y="1728"/>
              <a:chExt cx="672" cy="48"/>
            </a:xfrm>
          </p:grpSpPr>
          <p:sp>
            <p:nvSpPr>
              <p:cNvPr id="70" name="Rectangle 33"/>
              <p:cNvSpPr>
                <a:spLocks noChangeArrowheads="1"/>
              </p:cNvSpPr>
              <p:nvPr/>
            </p:nvSpPr>
            <p:spPr bwMode="auto">
              <a:xfrm>
                <a:off x="2880" y="1728"/>
                <a:ext cx="9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1" name="Rectangle 34"/>
              <p:cNvSpPr>
                <a:spLocks noChangeArrowheads="1"/>
              </p:cNvSpPr>
              <p:nvPr/>
            </p:nvSpPr>
            <p:spPr bwMode="auto">
              <a:xfrm>
                <a:off x="2736" y="1728"/>
                <a:ext cx="9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" name="Rectangle 35"/>
              <p:cNvSpPr>
                <a:spLocks noChangeArrowheads="1"/>
              </p:cNvSpPr>
              <p:nvPr/>
            </p:nvSpPr>
            <p:spPr bwMode="auto">
              <a:xfrm>
                <a:off x="2592" y="1728"/>
                <a:ext cx="9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" name="Rectangle 36"/>
              <p:cNvSpPr>
                <a:spLocks noChangeArrowheads="1"/>
              </p:cNvSpPr>
              <p:nvPr/>
            </p:nvSpPr>
            <p:spPr bwMode="auto">
              <a:xfrm>
                <a:off x="2448" y="1728"/>
                <a:ext cx="9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" name="Rectangle 37"/>
              <p:cNvSpPr>
                <a:spLocks noChangeArrowheads="1"/>
              </p:cNvSpPr>
              <p:nvPr/>
            </p:nvSpPr>
            <p:spPr bwMode="auto">
              <a:xfrm>
                <a:off x="3024" y="1728"/>
                <a:ext cx="9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42" name="Group 38"/>
          <p:cNvGrpSpPr>
            <a:grpSpLocks/>
          </p:cNvGrpSpPr>
          <p:nvPr/>
        </p:nvGrpSpPr>
        <p:grpSpPr bwMode="auto">
          <a:xfrm>
            <a:off x="1025652" y="6124812"/>
            <a:ext cx="1066800" cy="608012"/>
            <a:chOff x="2448" y="1867"/>
            <a:chExt cx="672" cy="383"/>
          </a:xfrm>
        </p:grpSpPr>
        <p:grpSp>
          <p:nvGrpSpPr>
            <p:cNvPr id="56" name="Group 39"/>
            <p:cNvGrpSpPr>
              <a:grpSpLocks/>
            </p:cNvGrpSpPr>
            <p:nvPr/>
          </p:nvGrpSpPr>
          <p:grpSpPr bwMode="auto">
            <a:xfrm flipH="1">
              <a:off x="2508" y="1867"/>
              <a:ext cx="528" cy="336"/>
              <a:chOff x="3456" y="2400"/>
              <a:chExt cx="672" cy="432"/>
            </a:xfrm>
          </p:grpSpPr>
          <p:sp>
            <p:nvSpPr>
              <p:cNvPr id="63" name="Line 40"/>
              <p:cNvSpPr>
                <a:spLocks noChangeShapeType="1"/>
              </p:cNvSpPr>
              <p:nvPr/>
            </p:nvSpPr>
            <p:spPr bwMode="auto">
              <a:xfrm flipV="1">
                <a:off x="3456" y="2400"/>
                <a:ext cx="336" cy="43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4" name="Line 41"/>
              <p:cNvSpPr>
                <a:spLocks noChangeShapeType="1"/>
              </p:cNvSpPr>
              <p:nvPr/>
            </p:nvSpPr>
            <p:spPr bwMode="auto">
              <a:xfrm>
                <a:off x="3792" y="2400"/>
                <a:ext cx="336" cy="43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5" name="Line 42"/>
              <p:cNvSpPr>
                <a:spLocks noChangeShapeType="1"/>
              </p:cNvSpPr>
              <p:nvPr/>
            </p:nvSpPr>
            <p:spPr bwMode="auto">
              <a:xfrm flipH="1">
                <a:off x="3792" y="2592"/>
                <a:ext cx="144" cy="24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" name="Line 43"/>
              <p:cNvSpPr>
                <a:spLocks noChangeShapeType="1"/>
              </p:cNvSpPr>
              <p:nvPr/>
            </p:nvSpPr>
            <p:spPr bwMode="auto">
              <a:xfrm flipH="1">
                <a:off x="3936" y="2688"/>
                <a:ext cx="96" cy="14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" name="Line 44"/>
              <p:cNvSpPr>
                <a:spLocks noChangeShapeType="1"/>
              </p:cNvSpPr>
              <p:nvPr/>
            </p:nvSpPr>
            <p:spPr bwMode="auto">
              <a:xfrm>
                <a:off x="3552" y="2736"/>
                <a:ext cx="48" cy="9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57" name="Group 45"/>
            <p:cNvGrpSpPr>
              <a:grpSpLocks/>
            </p:cNvGrpSpPr>
            <p:nvPr/>
          </p:nvGrpSpPr>
          <p:grpSpPr bwMode="auto">
            <a:xfrm>
              <a:off x="2448" y="2202"/>
              <a:ext cx="672" cy="48"/>
              <a:chOff x="2448" y="2202"/>
              <a:chExt cx="672" cy="48"/>
            </a:xfrm>
          </p:grpSpPr>
          <p:sp>
            <p:nvSpPr>
              <p:cNvPr id="58" name="Rectangle 46"/>
              <p:cNvSpPr>
                <a:spLocks noChangeArrowheads="1"/>
              </p:cNvSpPr>
              <p:nvPr/>
            </p:nvSpPr>
            <p:spPr bwMode="auto">
              <a:xfrm>
                <a:off x="2880" y="2202"/>
                <a:ext cx="9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" name="Rectangle 47"/>
              <p:cNvSpPr>
                <a:spLocks noChangeArrowheads="1"/>
              </p:cNvSpPr>
              <p:nvPr/>
            </p:nvSpPr>
            <p:spPr bwMode="auto">
              <a:xfrm>
                <a:off x="2736" y="2202"/>
                <a:ext cx="9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" name="Rectangle 48"/>
              <p:cNvSpPr>
                <a:spLocks noChangeArrowheads="1"/>
              </p:cNvSpPr>
              <p:nvPr/>
            </p:nvSpPr>
            <p:spPr bwMode="auto">
              <a:xfrm>
                <a:off x="2592" y="2202"/>
                <a:ext cx="9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" name="Rectangle 49"/>
              <p:cNvSpPr>
                <a:spLocks noChangeArrowheads="1"/>
              </p:cNvSpPr>
              <p:nvPr/>
            </p:nvSpPr>
            <p:spPr bwMode="auto">
              <a:xfrm>
                <a:off x="2448" y="2202"/>
                <a:ext cx="9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" name="Rectangle 50"/>
              <p:cNvSpPr>
                <a:spLocks noChangeArrowheads="1"/>
              </p:cNvSpPr>
              <p:nvPr/>
            </p:nvSpPr>
            <p:spPr bwMode="auto">
              <a:xfrm>
                <a:off x="3024" y="2202"/>
                <a:ext cx="96" cy="4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80" name="Right Arrow 79"/>
          <p:cNvSpPr/>
          <p:nvPr/>
        </p:nvSpPr>
        <p:spPr>
          <a:xfrm>
            <a:off x="2435352" y="4059475"/>
            <a:ext cx="838200" cy="390525"/>
          </a:xfrm>
          <a:prstGeom prst="right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ight Arrow 80"/>
          <p:cNvSpPr/>
          <p:nvPr/>
        </p:nvSpPr>
        <p:spPr>
          <a:xfrm>
            <a:off x="2435352" y="5888275"/>
            <a:ext cx="838200" cy="390525"/>
          </a:xfrm>
          <a:prstGeom prst="right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ectangle 81"/>
          <p:cNvSpPr/>
          <p:nvPr/>
        </p:nvSpPr>
        <p:spPr>
          <a:xfrm>
            <a:off x="3425952" y="5468354"/>
            <a:ext cx="1295400" cy="1181921"/>
          </a:xfrm>
          <a:prstGeom prst="rect">
            <a:avLst/>
          </a:prstGeom>
          <a:solidFill>
            <a:srgbClr val="008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MLE</a:t>
            </a:r>
            <a:br>
              <a:rPr lang="en-US" dirty="0" smtClean="0"/>
            </a:br>
            <a:r>
              <a:rPr lang="en-US" dirty="0" smtClean="0"/>
              <a:t>Training</a:t>
            </a:r>
            <a:endParaRPr lang="en-US" dirty="0"/>
          </a:p>
        </p:txBody>
      </p:sp>
      <p:sp>
        <p:nvSpPr>
          <p:cNvPr id="83" name="Rectangle 82"/>
          <p:cNvSpPr/>
          <p:nvPr/>
        </p:nvSpPr>
        <p:spPr>
          <a:xfrm>
            <a:off x="3425952" y="3678475"/>
            <a:ext cx="1295400" cy="1181921"/>
          </a:xfrm>
          <a:prstGeom prst="rect">
            <a:avLst/>
          </a:prstGeom>
          <a:solidFill>
            <a:srgbClr val="008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EM</a:t>
            </a:r>
            <a:br>
              <a:rPr lang="en-US" dirty="0" smtClean="0"/>
            </a:br>
            <a:r>
              <a:rPr lang="en-US" dirty="0" smtClean="0"/>
              <a:t>Training</a:t>
            </a:r>
            <a:endParaRPr lang="en-US" dirty="0"/>
          </a:p>
        </p:txBody>
      </p:sp>
      <p:sp>
        <p:nvSpPr>
          <p:cNvPr id="84" name="TextBox 83"/>
          <p:cNvSpPr txBox="1"/>
          <p:nvPr/>
        </p:nvSpPr>
        <p:spPr>
          <a:xfrm>
            <a:off x="2455990" y="3059668"/>
            <a:ext cx="37924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Attempt to maximize training data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85" name="Right Arrow 84"/>
          <p:cNvSpPr/>
          <p:nvPr/>
        </p:nvSpPr>
        <p:spPr>
          <a:xfrm>
            <a:off x="4953000" y="4083287"/>
            <a:ext cx="838200" cy="390525"/>
          </a:xfrm>
          <a:prstGeom prst="right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Right Arrow 85"/>
          <p:cNvSpPr/>
          <p:nvPr/>
        </p:nvSpPr>
        <p:spPr>
          <a:xfrm>
            <a:off x="4953000" y="5562600"/>
            <a:ext cx="838200" cy="390525"/>
          </a:xfrm>
          <a:prstGeom prst="right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 is a general framework</a:t>
            </a:r>
            <a:endParaRPr lang="en-US" dirty="0"/>
          </a:p>
        </p:txBody>
      </p:sp>
      <p:sp>
        <p:nvSpPr>
          <p:cNvPr id="704515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382000" cy="4495800"/>
          </a:xfrm>
        </p:spPr>
        <p:txBody>
          <a:bodyPr/>
          <a:lstStyle/>
          <a:p>
            <a:r>
              <a:rPr lang="en-US" sz="2400" dirty="0"/>
              <a:t>Create an initial model,</a:t>
            </a:r>
            <a:r>
              <a:rPr lang="en-US" sz="2400" dirty="0" smtClean="0"/>
              <a:t> </a:t>
            </a:r>
            <a:r>
              <a:rPr lang="el-GR" sz="2400" dirty="0" smtClean="0">
                <a:ea typeface="Times New Roman" charset="0"/>
                <a:cs typeface="Times New Roman" charset="0"/>
              </a:rPr>
              <a:t>θ</a:t>
            </a:r>
            <a:r>
              <a:rPr lang="en-US" sz="2400" dirty="0" smtClean="0"/>
              <a:t>’ </a:t>
            </a:r>
            <a:endParaRPr lang="en-US" sz="2400" dirty="0"/>
          </a:p>
          <a:p>
            <a:pPr lvl="1"/>
            <a:r>
              <a:rPr lang="en-US" sz="2000" dirty="0"/>
              <a:t>Arbitrarily, randomly, or with a small set of training </a:t>
            </a:r>
            <a:r>
              <a:rPr lang="en-US" sz="2000" dirty="0" smtClean="0"/>
              <a:t>examples</a:t>
            </a:r>
          </a:p>
          <a:p>
            <a:pPr lvl="1"/>
            <a:endParaRPr lang="en-US" sz="2000" dirty="0" smtClean="0"/>
          </a:p>
          <a:p>
            <a:r>
              <a:rPr lang="en-US" sz="2400" dirty="0"/>
              <a:t>Use the model </a:t>
            </a:r>
            <a:r>
              <a:rPr lang="el-GR" sz="2400" dirty="0">
                <a:ea typeface="Times New Roman" charset="0"/>
                <a:cs typeface="Times New Roman" charset="0"/>
              </a:rPr>
              <a:t>θ</a:t>
            </a:r>
            <a:r>
              <a:rPr lang="en-US" sz="2400" dirty="0"/>
              <a:t>’ to obtain another model </a:t>
            </a:r>
            <a:r>
              <a:rPr lang="el-GR" sz="2400" dirty="0">
                <a:ea typeface="Times New Roman" charset="0"/>
                <a:cs typeface="Times New Roman" charset="0"/>
              </a:rPr>
              <a:t>θ</a:t>
            </a:r>
            <a:r>
              <a:rPr lang="en-US" sz="2400" dirty="0"/>
              <a:t> such that</a:t>
            </a:r>
          </a:p>
          <a:p>
            <a:pPr lvl="1">
              <a:buFont typeface="Wingdings" charset="2"/>
              <a:buNone/>
            </a:pPr>
            <a:r>
              <a:rPr lang="en-US" sz="2000" dirty="0"/>
              <a:t> </a:t>
            </a:r>
            <a:r>
              <a:rPr lang="el-GR" sz="3200" dirty="0">
                <a:latin typeface="Times" charset="0"/>
              </a:rPr>
              <a:t>Σ</a:t>
            </a:r>
            <a:r>
              <a:rPr lang="en-US" sz="2000" baseline="-25000" dirty="0" err="1"/>
              <a:t>i</a:t>
            </a:r>
            <a:r>
              <a:rPr lang="en-US" sz="2000" baseline="-25000" dirty="0"/>
              <a:t> </a:t>
            </a:r>
            <a:r>
              <a:rPr lang="en-US" sz="2000" dirty="0"/>
              <a:t>log P</a:t>
            </a:r>
            <a:r>
              <a:rPr lang="el-GR" sz="2000" baseline="-25000" dirty="0">
                <a:ea typeface="Times New Roman" charset="0"/>
                <a:cs typeface="Times New Roman" charset="0"/>
              </a:rPr>
              <a:t>θ</a:t>
            </a:r>
            <a:r>
              <a:rPr lang="en-US" sz="2000" dirty="0" smtClean="0"/>
              <a:t>(</a:t>
            </a:r>
            <a:r>
              <a:rPr lang="en-US" sz="2000" dirty="0" err="1" smtClean="0"/>
              <a:t>data</a:t>
            </a:r>
            <a:r>
              <a:rPr lang="en-US" sz="2000" baseline="-25000" dirty="0" err="1" smtClean="0"/>
              <a:t>i</a:t>
            </a:r>
            <a:r>
              <a:rPr lang="en-US" sz="2000" dirty="0" smtClean="0"/>
              <a:t>) </a:t>
            </a:r>
            <a:r>
              <a:rPr lang="en-US" sz="2000" dirty="0"/>
              <a:t>&gt; </a:t>
            </a:r>
            <a:r>
              <a:rPr lang="el-GR" sz="3200" dirty="0">
                <a:latin typeface="Times" charset="0"/>
              </a:rPr>
              <a:t>Σ</a:t>
            </a:r>
            <a:r>
              <a:rPr lang="en-US" sz="2000" baseline="-25000" dirty="0" err="1"/>
              <a:t>i</a:t>
            </a:r>
            <a:r>
              <a:rPr lang="en-US" sz="2000" baseline="-25000" dirty="0"/>
              <a:t> </a:t>
            </a:r>
            <a:r>
              <a:rPr lang="en-US" sz="2000" dirty="0"/>
              <a:t>log P</a:t>
            </a:r>
            <a:r>
              <a:rPr lang="el-GR" sz="2000" baseline="-25000" dirty="0">
                <a:ea typeface="Times New Roman" charset="0"/>
                <a:cs typeface="Times New Roman" charset="0"/>
              </a:rPr>
              <a:t>θ</a:t>
            </a:r>
            <a:r>
              <a:rPr lang="en-US" sz="2000" baseline="-25000" dirty="0"/>
              <a:t>’</a:t>
            </a:r>
            <a:r>
              <a:rPr lang="en-US" sz="2000" dirty="0" smtClean="0"/>
              <a:t>(</a:t>
            </a:r>
            <a:r>
              <a:rPr lang="en-US" sz="2000" dirty="0" err="1" smtClean="0"/>
              <a:t>data</a:t>
            </a:r>
            <a:r>
              <a:rPr lang="en-US" sz="2000" baseline="-25000" dirty="0" err="1" smtClean="0"/>
              <a:t>i</a:t>
            </a:r>
            <a:r>
              <a:rPr lang="en-US" sz="2000" dirty="0" smtClean="0"/>
              <a:t>)</a:t>
            </a:r>
          </a:p>
          <a:p>
            <a:endParaRPr lang="en-US" sz="2400" dirty="0" smtClean="0"/>
          </a:p>
          <a:p>
            <a:r>
              <a:rPr lang="en-US" sz="2400" dirty="0" smtClean="0"/>
              <a:t>Let </a:t>
            </a:r>
            <a:r>
              <a:rPr lang="el-GR" sz="2400" dirty="0" smtClean="0">
                <a:ea typeface="Times New Roman" charset="0"/>
                <a:cs typeface="Times New Roman" charset="0"/>
              </a:rPr>
              <a:t>θ</a:t>
            </a:r>
            <a:r>
              <a:rPr lang="en-US" sz="2400" dirty="0" smtClean="0"/>
              <a:t>’ = </a:t>
            </a:r>
            <a:r>
              <a:rPr lang="el-GR" sz="2400" dirty="0" smtClean="0">
                <a:ea typeface="Times New Roman" charset="0"/>
                <a:cs typeface="Times New Roman" charset="0"/>
              </a:rPr>
              <a:t>θ</a:t>
            </a:r>
            <a:r>
              <a:rPr lang="en-US" sz="2400" dirty="0" smtClean="0"/>
              <a:t> and repeat </a:t>
            </a:r>
            <a:r>
              <a:rPr lang="en-US" sz="2400" dirty="0"/>
              <a:t>the above step until reaching a local </a:t>
            </a:r>
            <a:r>
              <a:rPr lang="en-US" sz="2400" dirty="0" smtClean="0"/>
              <a:t>maximum</a:t>
            </a:r>
          </a:p>
          <a:p>
            <a:pPr lvl="1"/>
            <a:r>
              <a:rPr lang="en-US" sz="2000" dirty="0"/>
              <a:t>Guaranteed to find a better model after each </a:t>
            </a:r>
            <a:r>
              <a:rPr lang="en-US" sz="2000" dirty="0" smtClean="0"/>
              <a:t>iteration</a:t>
            </a:r>
            <a:endParaRPr lang="en-US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1981200" y="6172200"/>
            <a:ext cx="46687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Where else have you seen EM?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926488" y="3505200"/>
            <a:ext cx="331966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i.e. better models data</a:t>
            </a:r>
          </a:p>
          <a:p>
            <a:r>
              <a:rPr lang="en-US" sz="2000" dirty="0" smtClean="0">
                <a:solidFill>
                  <a:srgbClr val="0000FF"/>
                </a:solidFill>
              </a:rPr>
              <a:t>(increased log likelihood)</a:t>
            </a:r>
            <a:endParaRPr lang="en-US" sz="20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 shows up all over the place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Training </a:t>
            </a:r>
            <a:r>
              <a:rPr lang="en-US" dirty="0" err="1" smtClean="0"/>
              <a:t>HMMs</a:t>
            </a:r>
            <a:r>
              <a:rPr lang="en-US" dirty="0" smtClean="0"/>
              <a:t> (Baum-Welch algorithm)</a:t>
            </a:r>
          </a:p>
          <a:p>
            <a:r>
              <a:rPr lang="en-US" dirty="0" smtClean="0"/>
              <a:t>Learning probabilities for Bayesian networks</a:t>
            </a:r>
          </a:p>
          <a:p>
            <a:r>
              <a:rPr lang="en-US" dirty="0" smtClean="0"/>
              <a:t>EM-clustering</a:t>
            </a:r>
          </a:p>
          <a:p>
            <a:r>
              <a:rPr lang="en-US" dirty="0" smtClean="0"/>
              <a:t>Learning word alignments for language translation</a:t>
            </a:r>
          </a:p>
          <a:p>
            <a:r>
              <a:rPr lang="en-US" dirty="0" smtClean="0"/>
              <a:t>Learning Twitter friend network</a:t>
            </a:r>
          </a:p>
          <a:p>
            <a:r>
              <a:rPr lang="en-US" dirty="0" smtClean="0"/>
              <a:t>Genetics</a:t>
            </a:r>
          </a:p>
          <a:p>
            <a:r>
              <a:rPr lang="en-US" dirty="0" smtClean="0"/>
              <a:t>Finance</a:t>
            </a:r>
          </a:p>
          <a:p>
            <a:r>
              <a:rPr lang="en-US" dirty="0" smtClean="0"/>
              <a:t>Anytime you have a model and unlabeled data!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E and M steps: creating a better model</a:t>
            </a:r>
            <a:endParaRPr lang="en-US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1828800"/>
            <a:ext cx="8458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00FF"/>
                </a:solidFill>
              </a:rPr>
              <a:t>Expectation</a:t>
            </a:r>
            <a:r>
              <a:rPr lang="en-US" sz="2000" dirty="0" smtClean="0"/>
              <a:t>: Given the current model, figure out the expected probabilities of the each example</a:t>
            </a:r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457200" y="4191000"/>
            <a:ext cx="838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00FF"/>
                </a:solidFill>
              </a:rPr>
              <a:t>Maximization</a:t>
            </a:r>
            <a:r>
              <a:rPr lang="en-US" sz="2000" dirty="0" smtClean="0"/>
              <a:t>: Given the probabilities of each of the examples, estimate a new model, </a:t>
            </a:r>
            <a:r>
              <a:rPr lang="en-US" sz="2000" dirty="0" err="1" smtClean="0">
                <a:solidFill>
                  <a:srgbClr val="0000FF"/>
                </a:solidFill>
                <a:latin typeface="Lucida Grande"/>
                <a:ea typeface="Lucida Grande"/>
                <a:cs typeface="Lucida Grande"/>
              </a:rPr>
              <a:t>θ</a:t>
            </a:r>
            <a:r>
              <a:rPr lang="en-US" sz="2000" baseline="-25000" dirty="0" err="1" smtClean="0">
                <a:solidFill>
                  <a:srgbClr val="0000FF"/>
                </a:solidFill>
                <a:latin typeface="Lucida Grande"/>
                <a:ea typeface="Lucida Grande"/>
                <a:cs typeface="Lucida Grande"/>
              </a:rPr>
              <a:t>c</a:t>
            </a:r>
            <a:r>
              <a:rPr lang="en-US" sz="2000" dirty="0" smtClean="0">
                <a:solidFill>
                  <a:srgbClr val="0000FF"/>
                </a:solidFill>
                <a:latin typeface="Lucida Grande"/>
                <a:ea typeface="Lucida Grande"/>
                <a:cs typeface="Lucida Grande"/>
              </a:rPr>
              <a:t> 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1676400" y="2743200"/>
            <a:ext cx="13027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>
                <a:solidFill>
                  <a:srgbClr val="0000FF"/>
                </a:solidFill>
              </a:rPr>
              <a:t>p(x|</a:t>
            </a:r>
            <a:r>
              <a:rPr lang="en-US" sz="2800" dirty="0" err="1" smtClean="0">
                <a:solidFill>
                  <a:srgbClr val="0000FF"/>
                </a:solidFill>
                <a:latin typeface="Lucida Grande"/>
                <a:ea typeface="Lucida Grande"/>
                <a:cs typeface="Lucida Grande"/>
              </a:rPr>
              <a:t>θ</a:t>
            </a:r>
            <a:r>
              <a:rPr lang="en-US" sz="2800" baseline="-25000" dirty="0" err="1" smtClean="0">
                <a:solidFill>
                  <a:srgbClr val="0000FF"/>
                </a:solidFill>
                <a:latin typeface="Lucida Grande"/>
                <a:ea typeface="Lucida Grande"/>
                <a:cs typeface="Lucida Grande"/>
              </a:rPr>
              <a:t>c</a:t>
            </a:r>
            <a:r>
              <a:rPr lang="en-US" sz="2800" dirty="0" smtClean="0">
                <a:solidFill>
                  <a:srgbClr val="0000FF"/>
                </a:solidFill>
                <a:latin typeface="Lucida Grande"/>
                <a:ea typeface="Lucida Grande"/>
                <a:cs typeface="Lucida Grande"/>
              </a:rPr>
              <a:t>)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48000" y="2514600"/>
            <a:ext cx="4572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</a:rPr>
              <a:t>What is the probability of each point belonging to each cluster?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752600" y="5029200"/>
            <a:ext cx="54102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</a:rPr>
              <a:t>Just like maximum likelihood estimation, except we use fractional counts instead of whole counts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48000" y="3276600"/>
            <a:ext cx="4572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</a:rPr>
              <a:t>What is the probability of sentence being grammatical?</a:t>
            </a:r>
            <a:endParaRPr lang="en-US" sz="1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EM clustering</a:t>
            </a:r>
            <a:endParaRPr lang="en-US" dirty="0"/>
          </a:p>
        </p:txBody>
      </p:sp>
      <p:sp>
        <p:nvSpPr>
          <p:cNvPr id="27" name="Content Placeholder 26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5102352" cy="44958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We have some points in space</a:t>
            </a:r>
          </a:p>
          <a:p>
            <a:r>
              <a:rPr lang="en-US" sz="2400" dirty="0" smtClean="0"/>
              <a:t>We would like to put them into some known number of groups (e.g. 2 groups/clusters)</a:t>
            </a:r>
          </a:p>
          <a:p>
            <a:r>
              <a:rPr lang="en-US" sz="2400" dirty="0" smtClean="0"/>
              <a:t>Soft-clustering: rather than explicitly assigning a point to a group, we’ll probabilistically assign it</a:t>
            </a:r>
          </a:p>
          <a:p>
            <a:endParaRPr lang="en-US" sz="2400" dirty="0" smtClean="0"/>
          </a:p>
        </p:txBody>
      </p:sp>
      <p:sp>
        <p:nvSpPr>
          <p:cNvPr id="5" name="Oval 10"/>
          <p:cNvSpPr>
            <a:spLocks noChangeArrowheads="1"/>
          </p:cNvSpPr>
          <p:nvPr/>
        </p:nvSpPr>
        <p:spPr bwMode="auto">
          <a:xfrm>
            <a:off x="6172200" y="3505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Oval 10"/>
          <p:cNvSpPr>
            <a:spLocks noChangeArrowheads="1"/>
          </p:cNvSpPr>
          <p:nvPr/>
        </p:nvSpPr>
        <p:spPr bwMode="auto">
          <a:xfrm>
            <a:off x="5943600" y="3886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Oval 10"/>
          <p:cNvSpPr>
            <a:spLocks noChangeArrowheads="1"/>
          </p:cNvSpPr>
          <p:nvPr/>
        </p:nvSpPr>
        <p:spPr bwMode="auto">
          <a:xfrm>
            <a:off x="6096000" y="4343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Oval 10"/>
          <p:cNvSpPr>
            <a:spLocks noChangeArrowheads="1"/>
          </p:cNvSpPr>
          <p:nvPr/>
        </p:nvSpPr>
        <p:spPr bwMode="auto">
          <a:xfrm>
            <a:off x="6400800" y="3962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Oval 10"/>
          <p:cNvSpPr>
            <a:spLocks noChangeArrowheads="1"/>
          </p:cNvSpPr>
          <p:nvPr/>
        </p:nvSpPr>
        <p:spPr bwMode="auto">
          <a:xfrm>
            <a:off x="6553200" y="4660182"/>
            <a:ext cx="304800" cy="304800"/>
          </a:xfrm>
          <a:prstGeom prst="ellipse">
            <a:avLst/>
          </a:prstGeom>
          <a:solidFill>
            <a:srgbClr val="FF66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" name="Oval 9"/>
          <p:cNvSpPr>
            <a:spLocks noChangeArrowheads="1"/>
          </p:cNvSpPr>
          <p:nvPr/>
        </p:nvSpPr>
        <p:spPr bwMode="auto">
          <a:xfrm>
            <a:off x="6019800" y="4953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Oval 10"/>
          <p:cNvSpPr>
            <a:spLocks noChangeArrowheads="1"/>
          </p:cNvSpPr>
          <p:nvPr/>
        </p:nvSpPr>
        <p:spPr bwMode="auto">
          <a:xfrm>
            <a:off x="6400800" y="5257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" name="Oval 11"/>
          <p:cNvSpPr>
            <a:spLocks noChangeArrowheads="1"/>
          </p:cNvSpPr>
          <p:nvPr/>
        </p:nvSpPr>
        <p:spPr bwMode="auto">
          <a:xfrm>
            <a:off x="6096000" y="5638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3" name="Oval 12"/>
          <p:cNvSpPr>
            <a:spLocks noChangeArrowheads="1"/>
          </p:cNvSpPr>
          <p:nvPr/>
        </p:nvSpPr>
        <p:spPr bwMode="auto">
          <a:xfrm>
            <a:off x="6477000" y="59436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4" name="Oval 10"/>
          <p:cNvSpPr>
            <a:spLocks noChangeArrowheads="1"/>
          </p:cNvSpPr>
          <p:nvPr/>
        </p:nvSpPr>
        <p:spPr bwMode="auto">
          <a:xfrm>
            <a:off x="7543800" y="3505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Oval 10"/>
          <p:cNvSpPr>
            <a:spLocks noChangeArrowheads="1"/>
          </p:cNvSpPr>
          <p:nvPr/>
        </p:nvSpPr>
        <p:spPr bwMode="auto">
          <a:xfrm>
            <a:off x="7315200" y="3886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Oval 10"/>
          <p:cNvSpPr>
            <a:spLocks noChangeArrowheads="1"/>
          </p:cNvSpPr>
          <p:nvPr/>
        </p:nvSpPr>
        <p:spPr bwMode="auto">
          <a:xfrm>
            <a:off x="7467600" y="4343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Oval 10"/>
          <p:cNvSpPr>
            <a:spLocks noChangeArrowheads="1"/>
          </p:cNvSpPr>
          <p:nvPr/>
        </p:nvSpPr>
        <p:spPr bwMode="auto">
          <a:xfrm>
            <a:off x="7848600" y="40386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Oval 10"/>
          <p:cNvSpPr>
            <a:spLocks noChangeArrowheads="1"/>
          </p:cNvSpPr>
          <p:nvPr/>
        </p:nvSpPr>
        <p:spPr bwMode="auto">
          <a:xfrm>
            <a:off x="7772400" y="4660182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Oval 10"/>
          <p:cNvSpPr>
            <a:spLocks noChangeArrowheads="1"/>
          </p:cNvSpPr>
          <p:nvPr/>
        </p:nvSpPr>
        <p:spPr bwMode="auto">
          <a:xfrm>
            <a:off x="7391400" y="48006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Oval 10"/>
          <p:cNvSpPr>
            <a:spLocks noChangeArrowheads="1"/>
          </p:cNvSpPr>
          <p:nvPr/>
        </p:nvSpPr>
        <p:spPr bwMode="auto">
          <a:xfrm>
            <a:off x="7772400" y="5410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1" name="Oval 20"/>
          <p:cNvSpPr>
            <a:spLocks noChangeArrowheads="1"/>
          </p:cNvSpPr>
          <p:nvPr/>
        </p:nvSpPr>
        <p:spPr bwMode="auto">
          <a:xfrm>
            <a:off x="7391400" y="5257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2" name="Oval 21"/>
          <p:cNvSpPr>
            <a:spLocks noChangeArrowheads="1"/>
          </p:cNvSpPr>
          <p:nvPr/>
        </p:nvSpPr>
        <p:spPr bwMode="auto">
          <a:xfrm>
            <a:off x="7696200" y="59436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5715000" y="3352800"/>
            <a:ext cx="1295400" cy="3200400"/>
          </a:xfrm>
          <a:prstGeom prst="ellipse">
            <a:avLst/>
          </a:prstGeom>
          <a:solidFill>
            <a:srgbClr val="FF0000">
              <a:alpha val="19000"/>
            </a:srgbClr>
          </a:solidFill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24" name="Oval 23"/>
          <p:cNvSpPr/>
          <p:nvPr/>
        </p:nvSpPr>
        <p:spPr bwMode="auto">
          <a:xfrm>
            <a:off x="7086600" y="3352800"/>
            <a:ext cx="1295400" cy="3200400"/>
          </a:xfrm>
          <a:prstGeom prst="ellipse">
            <a:avLst/>
          </a:prstGeom>
          <a:solidFill>
            <a:srgbClr val="0000FF">
              <a:alpha val="13000"/>
            </a:srgbClr>
          </a:solidFill>
          <a:ln w="381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28" name="Oval 10"/>
          <p:cNvSpPr>
            <a:spLocks noChangeArrowheads="1"/>
          </p:cNvSpPr>
          <p:nvPr/>
        </p:nvSpPr>
        <p:spPr bwMode="auto">
          <a:xfrm>
            <a:off x="914400" y="5334000"/>
            <a:ext cx="304800" cy="304800"/>
          </a:xfrm>
          <a:prstGeom prst="ellipse">
            <a:avLst/>
          </a:prstGeom>
          <a:solidFill>
            <a:srgbClr val="FF66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1371600" y="5036403"/>
            <a:ext cx="3200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P(red</a:t>
            </a:r>
            <a:r>
              <a:rPr lang="en-US" sz="2400" dirty="0" smtClean="0"/>
              <a:t>) = 0.75</a:t>
            </a:r>
          </a:p>
          <a:p>
            <a:r>
              <a:rPr lang="en-US" sz="2400" dirty="0" err="1" smtClean="0"/>
              <a:t>P(blue</a:t>
            </a:r>
            <a:r>
              <a:rPr lang="en-US" sz="2400" dirty="0" smtClean="0"/>
              <a:t>) = 0.25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Rectangle 4"/>
          <p:cNvSpPr>
            <a:spLocks noGrp="1" noChangeArrowheads="1"/>
          </p:cNvSpPr>
          <p:nvPr>
            <p:ph type="title"/>
          </p:nvPr>
        </p:nvSpPr>
        <p:spPr>
          <a:xfrm>
            <a:off x="533400" y="76200"/>
            <a:ext cx="8153400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EM clustering</a:t>
            </a:r>
            <a:br>
              <a:rPr lang="en-US" dirty="0" smtClean="0"/>
            </a:br>
            <a:r>
              <a:rPr lang="en-US" dirty="0" smtClean="0"/>
              <a:t>Model: mixture of Gaussians</a:t>
            </a:r>
            <a:endParaRPr lang="en-US" dirty="0"/>
          </a:p>
        </p:txBody>
      </p:sp>
      <p:graphicFrame>
        <p:nvGraphicFramePr>
          <p:cNvPr id="25605" name="Object 5"/>
          <p:cNvGraphicFramePr>
            <a:graphicFrameLocks noChangeAspect="1"/>
          </p:cNvGraphicFramePr>
          <p:nvPr/>
        </p:nvGraphicFramePr>
        <p:xfrm>
          <a:off x="1905000" y="1881188"/>
          <a:ext cx="5343525" cy="652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2289" name="Equation" r:id="rId4" imgW="3848040" imgH="469800" progId="">
                  <p:embed/>
                </p:oleObj>
              </mc:Choice>
              <mc:Fallback>
                <p:oleObj name="Equation" r:id="rId4" imgW="3848040" imgH="469800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1881188"/>
                        <a:ext cx="5343525" cy="6524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5607" name="Picture 7" descr="filter_5"/>
          <p:cNvPicPr>
            <a:picLocks noChangeAspect="1" noChangeArrowheads="1"/>
          </p:cNvPicPr>
          <p:nvPr/>
        </p:nvPicPr>
        <p:blipFill>
          <a:blip r:embed="rId6"/>
          <a:srcRect l="17342" t="35130" r="15178" b="5251"/>
          <a:stretch>
            <a:fillRect/>
          </a:stretch>
        </p:blipFill>
        <p:spPr bwMode="auto">
          <a:xfrm>
            <a:off x="457200" y="2895600"/>
            <a:ext cx="4656137" cy="2316162"/>
          </a:xfrm>
          <a:prstGeom prst="rect">
            <a:avLst/>
          </a:prstGeom>
          <a:noFill/>
        </p:spPr>
      </p:pic>
      <p:pic>
        <p:nvPicPr>
          <p:cNvPr id="25611" name="Picture 11" descr="fig6"/>
          <p:cNvPicPr>
            <a:picLocks noChangeAspect="1" noChangeArrowheads="1"/>
          </p:cNvPicPr>
          <p:nvPr/>
        </p:nvPicPr>
        <p:blipFill>
          <a:blip r:embed="rId7"/>
          <a:srcRect l="19141" t="18224" r="10876" b="26018"/>
          <a:stretch>
            <a:fillRect/>
          </a:stretch>
        </p:blipFill>
        <p:spPr bwMode="auto">
          <a:xfrm>
            <a:off x="5965825" y="3230563"/>
            <a:ext cx="2635250" cy="1544637"/>
          </a:xfrm>
          <a:prstGeom prst="rect">
            <a:avLst/>
          </a:prstGeom>
          <a:noFill/>
        </p:spPr>
      </p:pic>
      <p:sp>
        <p:nvSpPr>
          <p:cNvPr id="25612" name="Text Box 12"/>
          <p:cNvSpPr txBox="1">
            <a:spLocks noChangeArrowheads="1"/>
          </p:cNvSpPr>
          <p:nvPr/>
        </p:nvSpPr>
        <p:spPr bwMode="auto">
          <a:xfrm>
            <a:off x="5410200" y="4724400"/>
            <a:ext cx="3657600" cy="1200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dirty="0"/>
              <a:t>Covariance determines </a:t>
            </a:r>
          </a:p>
          <a:p>
            <a:r>
              <a:rPr lang="en-US" dirty="0"/>
              <a:t>the shape of these contours</a:t>
            </a:r>
          </a:p>
        </p:txBody>
      </p:sp>
      <p:sp>
        <p:nvSpPr>
          <p:cNvPr id="25613" name="Text Box 13"/>
          <p:cNvSpPr txBox="1">
            <a:spLocks noChangeArrowheads="1"/>
          </p:cNvSpPr>
          <p:nvPr/>
        </p:nvSpPr>
        <p:spPr bwMode="auto">
          <a:xfrm>
            <a:off x="327025" y="6046788"/>
            <a:ext cx="876393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buFontTx/>
              <a:buChar char="•"/>
            </a:pPr>
            <a:r>
              <a:rPr lang="en-US" dirty="0" smtClean="0"/>
              <a:t> </a:t>
            </a:r>
            <a:r>
              <a:rPr lang="en-US" dirty="0"/>
              <a:t>F</a:t>
            </a:r>
            <a:r>
              <a:rPr lang="en-US" dirty="0" smtClean="0"/>
              <a:t>it </a:t>
            </a:r>
            <a:r>
              <a:rPr lang="en-US" dirty="0"/>
              <a:t>these Gaussian densities to the data, one per </a:t>
            </a:r>
            <a:r>
              <a:rPr lang="en-US" dirty="0" smtClean="0"/>
              <a:t>cluster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E and M steps: creating a better model</a:t>
            </a:r>
            <a:endParaRPr lang="en-US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1828800"/>
            <a:ext cx="8458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00FF"/>
                </a:solidFill>
              </a:rPr>
              <a:t>Expectation</a:t>
            </a:r>
            <a:r>
              <a:rPr lang="en-US" sz="2000" dirty="0" smtClean="0"/>
              <a:t>: Given the current model, figure out the expected probabilities of the data points to each cluster</a:t>
            </a:r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457200" y="4191000"/>
            <a:ext cx="838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00FF"/>
                </a:solidFill>
              </a:rPr>
              <a:t>Maximization</a:t>
            </a:r>
            <a:r>
              <a:rPr lang="en-US" sz="2000" dirty="0" smtClean="0"/>
              <a:t>: Given the probabilistic assignment of all the points, estimate a new model, </a:t>
            </a:r>
            <a:r>
              <a:rPr lang="en-US" sz="2000" dirty="0" err="1" smtClean="0">
                <a:solidFill>
                  <a:srgbClr val="0000FF"/>
                </a:solidFill>
                <a:latin typeface="Lucida Grande"/>
                <a:ea typeface="Lucida Grande"/>
                <a:cs typeface="Lucida Grande"/>
              </a:rPr>
              <a:t>θ</a:t>
            </a:r>
            <a:r>
              <a:rPr lang="en-US" sz="2000" baseline="-25000" dirty="0" err="1" smtClean="0">
                <a:solidFill>
                  <a:srgbClr val="0000FF"/>
                </a:solidFill>
                <a:latin typeface="Lucida Grande"/>
                <a:ea typeface="Lucida Grande"/>
                <a:cs typeface="Lucida Grande"/>
              </a:rPr>
              <a:t>c</a:t>
            </a:r>
            <a:r>
              <a:rPr lang="en-US" sz="2000" dirty="0" smtClean="0">
                <a:solidFill>
                  <a:srgbClr val="0000FF"/>
                </a:solidFill>
                <a:latin typeface="Lucida Grande"/>
                <a:ea typeface="Lucida Grande"/>
                <a:cs typeface="Lucida Grande"/>
              </a:rPr>
              <a:t> 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1676400" y="2743200"/>
            <a:ext cx="13027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>
                <a:solidFill>
                  <a:srgbClr val="0000FF"/>
                </a:solidFill>
              </a:rPr>
              <a:t>p(x|</a:t>
            </a:r>
            <a:r>
              <a:rPr lang="en-US" sz="2800" dirty="0" err="1" smtClean="0">
                <a:solidFill>
                  <a:srgbClr val="0000FF"/>
                </a:solidFill>
                <a:latin typeface="Lucida Grande"/>
                <a:ea typeface="Lucida Grande"/>
                <a:cs typeface="Lucida Grande"/>
              </a:rPr>
              <a:t>θ</a:t>
            </a:r>
            <a:r>
              <a:rPr lang="en-US" sz="2800" baseline="-25000" dirty="0" err="1" smtClean="0">
                <a:solidFill>
                  <a:srgbClr val="0000FF"/>
                </a:solidFill>
                <a:latin typeface="Lucida Grande"/>
                <a:ea typeface="Lucida Grande"/>
                <a:cs typeface="Lucida Grande"/>
              </a:rPr>
              <a:t>c</a:t>
            </a:r>
            <a:r>
              <a:rPr lang="en-US" sz="2800" dirty="0" smtClean="0">
                <a:solidFill>
                  <a:srgbClr val="0000FF"/>
                </a:solidFill>
                <a:latin typeface="Lucida Grande"/>
                <a:ea typeface="Lucida Grande"/>
                <a:cs typeface="Lucida Grande"/>
              </a:rPr>
              <a:t>)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48000" y="2743200"/>
            <a:ext cx="457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What is the current probability of each point belonging to each cluster?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752600" y="5144869"/>
            <a:ext cx="5867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Do MLE of the parameters (i.e. Gaussians), but use fractional counts based on probabilities (i.e. </a:t>
            </a:r>
            <a:r>
              <a:rPr lang="en-US" sz="2000" dirty="0" err="1" smtClean="0">
                <a:solidFill>
                  <a:srgbClr val="FF0000"/>
                </a:solidFill>
              </a:rPr>
              <a:t>p(x</a:t>
            </a:r>
            <a:r>
              <a:rPr lang="en-US" sz="2000" dirty="0" smtClean="0">
                <a:solidFill>
                  <a:srgbClr val="FF0000"/>
                </a:solidFill>
              </a:rPr>
              <a:t> | </a:t>
            </a:r>
            <a:r>
              <a:rPr lang="en-US" sz="2000" dirty="0" err="1" smtClean="0">
                <a:solidFill>
                  <a:srgbClr val="FF0000"/>
                </a:solidFill>
              </a:rPr>
              <a:t>Θ</a:t>
            </a:r>
            <a:r>
              <a:rPr lang="en-US" sz="2000" baseline="-25000" dirty="0" err="1" smtClean="0">
                <a:solidFill>
                  <a:srgbClr val="FF0000"/>
                </a:solidFill>
              </a:rPr>
              <a:t>c</a:t>
            </a:r>
            <a:r>
              <a:rPr lang="en-US" sz="2000" dirty="0" smtClean="0">
                <a:solidFill>
                  <a:srgbClr val="FF0000"/>
                </a:solidFill>
              </a:rPr>
              <a:t>)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ext Box 1"/>
          <p:cNvSpPr txBox="1">
            <a:spLocks noChangeArrowheads="1"/>
          </p:cNvSpPr>
          <p:nvPr/>
        </p:nvSpPr>
        <p:spPr bwMode="auto">
          <a:xfrm>
            <a:off x="1692275" y="274638"/>
            <a:ext cx="6307138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400">
                <a:solidFill>
                  <a:srgbClr val="000000"/>
                </a:solidFill>
                <a:ea typeface="Bitstream Vera Sans" charset="0"/>
                <a:cs typeface="Bitstream Vera Sans" charset="0"/>
              </a:rPr>
              <a:t>EM example </a:t>
            </a:r>
          </a:p>
        </p:txBody>
      </p:sp>
      <p:sp>
        <p:nvSpPr>
          <p:cNvPr id="20482" name="Text Box 2"/>
          <p:cNvSpPr txBox="1">
            <a:spLocks noChangeArrowheads="1"/>
          </p:cNvSpPr>
          <p:nvPr/>
        </p:nvSpPr>
        <p:spPr bwMode="auto">
          <a:xfrm>
            <a:off x="5173663" y="6156325"/>
            <a:ext cx="3277056" cy="402291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 dirty="0">
                <a:solidFill>
                  <a:srgbClr val="000000"/>
                </a:solidFill>
                <a:ea typeface="Bitstream Vera Sans" charset="0"/>
                <a:cs typeface="Bitstream Vera Sans" charset="0"/>
              </a:rPr>
              <a:t>Figure from Chris Bishop</a:t>
            </a:r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90688" y="1585913"/>
            <a:ext cx="1701800" cy="1701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20491" name="Rectangle 11"/>
          <p:cNvSpPr>
            <a:spLocks noChangeArrowheads="1"/>
          </p:cNvSpPr>
          <p:nvPr/>
        </p:nvSpPr>
        <p:spPr bwMode="auto">
          <a:xfrm>
            <a:off x="1922463" y="1816100"/>
            <a:ext cx="517525" cy="509588"/>
          </a:xfrm>
          <a:prstGeom prst="rect">
            <a:avLst/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492" name="Rectangle 12"/>
          <p:cNvSpPr>
            <a:spLocks noChangeArrowheads="1"/>
          </p:cNvSpPr>
          <p:nvPr/>
        </p:nvSpPr>
        <p:spPr bwMode="auto">
          <a:xfrm>
            <a:off x="2767013" y="2401888"/>
            <a:ext cx="517525" cy="509587"/>
          </a:xfrm>
          <a:prstGeom prst="rect">
            <a:avLst/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ext Box 1"/>
          <p:cNvSpPr txBox="1">
            <a:spLocks noChangeArrowheads="1"/>
          </p:cNvSpPr>
          <p:nvPr/>
        </p:nvSpPr>
        <p:spPr bwMode="auto">
          <a:xfrm>
            <a:off x="1692275" y="274638"/>
            <a:ext cx="6307138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400">
                <a:solidFill>
                  <a:srgbClr val="000000"/>
                </a:solidFill>
                <a:ea typeface="Bitstream Vera Sans" charset="0"/>
                <a:cs typeface="Bitstream Vera Sans" charset="0"/>
              </a:rPr>
              <a:t>EM example </a:t>
            </a:r>
          </a:p>
        </p:txBody>
      </p:sp>
      <p:sp>
        <p:nvSpPr>
          <p:cNvPr id="22530" name="Text Box 2"/>
          <p:cNvSpPr txBox="1">
            <a:spLocks noChangeArrowheads="1"/>
          </p:cNvSpPr>
          <p:nvPr/>
        </p:nvSpPr>
        <p:spPr bwMode="auto">
          <a:xfrm>
            <a:off x="5173663" y="6156325"/>
            <a:ext cx="2705100" cy="368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>
                <a:solidFill>
                  <a:srgbClr val="000000"/>
                </a:solidFill>
                <a:ea typeface="Bitstream Vera Sans" charset="0"/>
                <a:cs typeface="Bitstream Vera Sans" charset="0"/>
              </a:rPr>
              <a:t>Figure from Chris Bishop</a:t>
            </a:r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90688" y="1585913"/>
            <a:ext cx="1701800" cy="1701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06813" y="1585913"/>
            <a:ext cx="1728787" cy="1728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22533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24525" y="1585913"/>
            <a:ext cx="1727200" cy="172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22534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690688" y="3544888"/>
            <a:ext cx="1670050" cy="1670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22535" name="Picture 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706813" y="3544888"/>
            <a:ext cx="1728787" cy="1728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22536" name="Picture 8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722938" y="3516313"/>
            <a:ext cx="1728787" cy="1728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200" y="1828800"/>
            <a:ext cx="8458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00FF"/>
                </a:solidFill>
              </a:rPr>
              <a:t>Expectation</a:t>
            </a:r>
            <a:r>
              <a:rPr lang="en-US" sz="2000" dirty="0" smtClean="0"/>
              <a:t>: Given the current model, figure out the expected probabilities of the each example</a:t>
            </a:r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457200" y="4191000"/>
            <a:ext cx="838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00FF"/>
                </a:solidFill>
              </a:rPr>
              <a:t>Maximization</a:t>
            </a:r>
            <a:r>
              <a:rPr lang="en-US" sz="2000" dirty="0" smtClean="0"/>
              <a:t>: Given the probabilities of each of the examples, estimate a new model, </a:t>
            </a:r>
            <a:r>
              <a:rPr lang="en-US" sz="2000" dirty="0" err="1" smtClean="0">
                <a:solidFill>
                  <a:srgbClr val="0000FF"/>
                </a:solidFill>
                <a:latin typeface="Lucida Grande"/>
                <a:ea typeface="Lucida Grande"/>
                <a:cs typeface="Lucida Grande"/>
              </a:rPr>
              <a:t>θ</a:t>
            </a:r>
            <a:r>
              <a:rPr lang="en-US" sz="2000" baseline="-25000" dirty="0" err="1" smtClean="0">
                <a:solidFill>
                  <a:srgbClr val="0000FF"/>
                </a:solidFill>
                <a:latin typeface="Lucida Grande"/>
                <a:ea typeface="Lucida Grande"/>
                <a:cs typeface="Lucida Grande"/>
              </a:rPr>
              <a:t>c</a:t>
            </a:r>
            <a:r>
              <a:rPr lang="en-US" sz="2000" dirty="0" smtClean="0">
                <a:solidFill>
                  <a:srgbClr val="0000FF"/>
                </a:solidFill>
                <a:latin typeface="Lucida Grande"/>
                <a:ea typeface="Lucida Grande"/>
                <a:cs typeface="Lucida Grande"/>
              </a:rPr>
              <a:t> 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1676400" y="2743200"/>
            <a:ext cx="13027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>
                <a:solidFill>
                  <a:srgbClr val="0000FF"/>
                </a:solidFill>
              </a:rPr>
              <a:t>p(x|</a:t>
            </a:r>
            <a:r>
              <a:rPr lang="en-US" sz="2800" dirty="0" err="1" smtClean="0">
                <a:solidFill>
                  <a:srgbClr val="0000FF"/>
                </a:solidFill>
                <a:latin typeface="Lucida Grande"/>
                <a:ea typeface="Lucida Grande"/>
                <a:cs typeface="Lucida Grande"/>
              </a:rPr>
              <a:t>θ</a:t>
            </a:r>
            <a:r>
              <a:rPr lang="en-US" sz="2800" baseline="-25000" dirty="0" err="1" smtClean="0">
                <a:solidFill>
                  <a:srgbClr val="0000FF"/>
                </a:solidFill>
                <a:latin typeface="Lucida Grande"/>
                <a:ea typeface="Lucida Grande"/>
                <a:cs typeface="Lucida Grande"/>
              </a:rPr>
              <a:t>c</a:t>
            </a:r>
            <a:r>
              <a:rPr lang="en-US" sz="2800" dirty="0" smtClean="0">
                <a:solidFill>
                  <a:srgbClr val="0000FF"/>
                </a:solidFill>
                <a:latin typeface="Lucida Grande"/>
                <a:ea typeface="Lucida Grande"/>
                <a:cs typeface="Lucida Grande"/>
              </a:rPr>
              <a:t>)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752600" y="5029200"/>
            <a:ext cx="54102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</a:rPr>
              <a:t>Just like maximum likelihood estimation, except we use fractional counts instead of whole counts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00400" y="2895600"/>
            <a:ext cx="5410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</a:rPr>
              <a:t>What is the probability of sentence being grammatical?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381000"/>
            <a:ext cx="8531352" cy="990600"/>
          </a:xfrm>
        </p:spPr>
        <p:txBody>
          <a:bodyPr>
            <a:normAutofit fontScale="90000"/>
          </a:bodyPr>
          <a:lstStyle/>
          <a:p>
            <a:pPr lvl="0"/>
            <a:r>
              <a:rPr lang="en-US" dirty="0" smtClean="0"/>
              <a:t>EM for parsing (Inside-Outside algorithm)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381000" y="228600"/>
            <a:ext cx="8531352" cy="990600"/>
          </a:xfrm>
          <a:prstGeom prst="rect">
            <a:avLst/>
          </a:prstGeom>
        </p:spPr>
        <p:txBody>
          <a:bodyPr vert="horz" anchor="ctr">
            <a:normAutofit fontScale="97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Expectation step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1838980"/>
            <a:ext cx="47975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p(sentence)</a:t>
            </a:r>
            <a:r>
              <a:rPr lang="en-US" sz="2800" baseline="-25000" dirty="0" err="1" smtClean="0"/>
              <a:t>grammar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457200" y="2600980"/>
            <a:ext cx="655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p(</a:t>
            </a:r>
            <a:r>
              <a:rPr lang="en-US" sz="2800" i="1" dirty="0" err="1" smtClean="0">
                <a:solidFill>
                  <a:srgbClr val="000090"/>
                </a:solidFill>
              </a:rPr>
              <a:t>time</a:t>
            </a:r>
            <a:r>
              <a:rPr lang="en-US" sz="2800" i="1" dirty="0" smtClean="0">
                <a:solidFill>
                  <a:srgbClr val="000090"/>
                </a:solidFill>
              </a:rPr>
              <a:t> flies like an </a:t>
            </a:r>
            <a:r>
              <a:rPr lang="en-US" sz="2800" i="1" dirty="0" err="1" smtClean="0">
                <a:solidFill>
                  <a:srgbClr val="000090"/>
                </a:solidFill>
              </a:rPr>
              <a:t>arrow</a:t>
            </a:r>
            <a:r>
              <a:rPr lang="en-US" sz="2800" dirty="0" err="1" smtClean="0"/>
              <a:t>)</a:t>
            </a:r>
            <a:r>
              <a:rPr lang="en-US" sz="2800" baseline="-25000" dirty="0" err="1" smtClean="0"/>
              <a:t>grammar</a:t>
            </a:r>
            <a:r>
              <a:rPr lang="en-US" sz="2800" dirty="0" smtClean="0"/>
              <a:t> = </a:t>
            </a:r>
            <a:r>
              <a:rPr lang="en-US" sz="2800" dirty="0" smtClean="0">
                <a:solidFill>
                  <a:srgbClr val="FF0000"/>
                </a:solidFill>
              </a:rPr>
              <a:t>?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3400" y="5029200"/>
            <a:ext cx="5715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Note: This is the language modeling problem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Expectation step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95287" y="1676400"/>
            <a:ext cx="655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p(</a:t>
            </a:r>
            <a:r>
              <a:rPr lang="en-US" sz="2800" i="1" dirty="0" err="1" smtClean="0">
                <a:solidFill>
                  <a:srgbClr val="000090"/>
                </a:solidFill>
              </a:rPr>
              <a:t>time</a:t>
            </a:r>
            <a:r>
              <a:rPr lang="en-US" sz="2800" i="1" dirty="0" smtClean="0">
                <a:solidFill>
                  <a:srgbClr val="000090"/>
                </a:solidFill>
              </a:rPr>
              <a:t> flies like an </a:t>
            </a:r>
            <a:r>
              <a:rPr lang="en-US" sz="2800" i="1" dirty="0" err="1" smtClean="0">
                <a:solidFill>
                  <a:srgbClr val="000090"/>
                </a:solidFill>
              </a:rPr>
              <a:t>arrow</a:t>
            </a:r>
            <a:r>
              <a:rPr lang="en-US" sz="2800" dirty="0" err="1" smtClean="0"/>
              <a:t>)</a:t>
            </a:r>
            <a:r>
              <a:rPr lang="en-US" sz="2800" baseline="-25000" dirty="0" err="1" smtClean="0"/>
              <a:t>grammar</a:t>
            </a:r>
            <a:r>
              <a:rPr lang="en-US" sz="2800" dirty="0" smtClean="0"/>
              <a:t> = </a:t>
            </a:r>
            <a:r>
              <a:rPr lang="en-US" sz="2800" dirty="0" smtClean="0">
                <a:solidFill>
                  <a:srgbClr val="FF0000"/>
                </a:solidFill>
              </a:rPr>
              <a:t>?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20" name="Rectangle 3"/>
          <p:cNvSpPr>
            <a:spLocks noChangeArrowheads="1"/>
          </p:cNvSpPr>
          <p:nvPr/>
        </p:nvSpPr>
        <p:spPr bwMode="auto">
          <a:xfrm>
            <a:off x="1501775" y="3505200"/>
            <a:ext cx="344487" cy="396875"/>
          </a:xfrm>
          <a:prstGeom prst="rect">
            <a:avLst/>
          </a:prstGeom>
          <a:noFill/>
          <a:ln w="12700">
            <a:noFill/>
            <a:miter lim="800000"/>
            <a:headEnd/>
            <a:tailEnd type="none" w="lg" len="lg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kumimoji="1" lang="en-US" sz="2000" b="1"/>
              <a:t>S</a:t>
            </a:r>
          </a:p>
        </p:txBody>
      </p:sp>
      <p:sp>
        <p:nvSpPr>
          <p:cNvPr id="21" name="Rectangle 4"/>
          <p:cNvSpPr>
            <a:spLocks noChangeArrowheads="1"/>
          </p:cNvSpPr>
          <p:nvPr/>
        </p:nvSpPr>
        <p:spPr bwMode="auto">
          <a:xfrm>
            <a:off x="1003300" y="4114800"/>
            <a:ext cx="758825" cy="701675"/>
          </a:xfrm>
          <a:prstGeom prst="rect">
            <a:avLst/>
          </a:prstGeom>
          <a:noFill/>
          <a:ln w="12700">
            <a:noFill/>
            <a:miter lim="800000"/>
            <a:headEnd/>
            <a:tailEnd type="none" w="lg" len="lg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kumimoji="1" lang="en-US" sz="2000" b="1"/>
              <a:t>NP</a:t>
            </a:r>
          </a:p>
          <a:p>
            <a:r>
              <a:rPr kumimoji="1" lang="en-US" sz="2000" b="1"/>
              <a:t>time</a:t>
            </a:r>
          </a:p>
        </p:txBody>
      </p:sp>
      <p:sp>
        <p:nvSpPr>
          <p:cNvPr id="22" name="Rectangle 5"/>
          <p:cNvSpPr>
            <a:spLocks noChangeArrowheads="1"/>
          </p:cNvSpPr>
          <p:nvPr/>
        </p:nvSpPr>
        <p:spPr bwMode="auto">
          <a:xfrm>
            <a:off x="1665287" y="4130675"/>
            <a:ext cx="522288" cy="396875"/>
          </a:xfrm>
          <a:prstGeom prst="rect">
            <a:avLst/>
          </a:prstGeom>
          <a:noFill/>
          <a:ln w="12700">
            <a:noFill/>
            <a:miter lim="800000"/>
            <a:headEnd/>
            <a:tailEnd type="none" w="lg" len="lg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kumimoji="1" lang="en-US" sz="2000" b="1"/>
              <a:t>VP</a:t>
            </a: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1189037" y="4800600"/>
            <a:ext cx="714375" cy="701675"/>
          </a:xfrm>
          <a:prstGeom prst="rect">
            <a:avLst/>
          </a:prstGeom>
          <a:noFill/>
          <a:ln w="12700">
            <a:noFill/>
            <a:miter lim="800000"/>
            <a:headEnd/>
            <a:tailEnd type="none" w="lg" len="lg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kumimoji="1" lang="en-US" sz="2000" b="1"/>
              <a:t>V</a:t>
            </a:r>
          </a:p>
          <a:p>
            <a:r>
              <a:rPr kumimoji="1" lang="en-US" sz="2000" b="1"/>
              <a:t>flies</a:t>
            </a:r>
          </a:p>
        </p:txBody>
      </p:sp>
      <p:sp>
        <p:nvSpPr>
          <p:cNvPr id="24" name="Rectangle 7"/>
          <p:cNvSpPr>
            <a:spLocks noChangeArrowheads="1"/>
          </p:cNvSpPr>
          <p:nvPr/>
        </p:nvSpPr>
        <p:spPr bwMode="auto">
          <a:xfrm>
            <a:off x="1958975" y="4784725"/>
            <a:ext cx="517525" cy="396875"/>
          </a:xfrm>
          <a:prstGeom prst="rect">
            <a:avLst/>
          </a:prstGeom>
          <a:noFill/>
          <a:ln w="12700">
            <a:noFill/>
            <a:miter lim="800000"/>
            <a:headEnd/>
            <a:tailEnd type="none" w="lg" len="lg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kumimoji="1" lang="en-US" sz="2000" b="1"/>
              <a:t>PP</a:t>
            </a:r>
          </a:p>
        </p:txBody>
      </p:sp>
      <p:sp>
        <p:nvSpPr>
          <p:cNvPr id="25" name="Rectangle 8"/>
          <p:cNvSpPr>
            <a:spLocks noChangeArrowheads="1"/>
          </p:cNvSpPr>
          <p:nvPr/>
        </p:nvSpPr>
        <p:spPr bwMode="auto">
          <a:xfrm>
            <a:off x="1663700" y="5334000"/>
            <a:ext cx="639762" cy="701675"/>
          </a:xfrm>
          <a:prstGeom prst="rect">
            <a:avLst/>
          </a:prstGeom>
          <a:noFill/>
          <a:ln w="12700">
            <a:noFill/>
            <a:miter lim="800000"/>
            <a:headEnd/>
            <a:tailEnd type="none" w="lg" len="lg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kumimoji="1" lang="en-US" sz="2000" b="1" dirty="0"/>
              <a:t>P</a:t>
            </a:r>
          </a:p>
          <a:p>
            <a:r>
              <a:rPr kumimoji="1" lang="en-US" sz="2000" b="1" dirty="0"/>
              <a:t>like</a:t>
            </a:r>
          </a:p>
        </p:txBody>
      </p:sp>
      <p:sp>
        <p:nvSpPr>
          <p:cNvPr id="26" name="Rectangle 9"/>
          <p:cNvSpPr>
            <a:spLocks noChangeArrowheads="1"/>
          </p:cNvSpPr>
          <p:nvPr/>
        </p:nvSpPr>
        <p:spPr bwMode="auto">
          <a:xfrm>
            <a:off x="2263775" y="5334000"/>
            <a:ext cx="546100" cy="396875"/>
          </a:xfrm>
          <a:prstGeom prst="rect">
            <a:avLst/>
          </a:prstGeom>
          <a:noFill/>
          <a:ln w="12700">
            <a:noFill/>
            <a:miter lim="800000"/>
            <a:headEnd/>
            <a:tailEnd type="none" w="lg" len="lg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kumimoji="1" lang="en-US" sz="2000" b="1"/>
              <a:t>NP</a:t>
            </a:r>
          </a:p>
        </p:txBody>
      </p:sp>
      <p:sp>
        <p:nvSpPr>
          <p:cNvPr id="27" name="Rectangle 10"/>
          <p:cNvSpPr>
            <a:spLocks noChangeArrowheads="1"/>
          </p:cNvSpPr>
          <p:nvPr/>
        </p:nvSpPr>
        <p:spPr bwMode="auto">
          <a:xfrm>
            <a:off x="1992312" y="5943600"/>
            <a:ext cx="631825" cy="701675"/>
          </a:xfrm>
          <a:prstGeom prst="rect">
            <a:avLst/>
          </a:prstGeom>
          <a:noFill/>
          <a:ln w="12700">
            <a:noFill/>
            <a:miter lim="800000"/>
            <a:headEnd/>
            <a:tailEnd type="none" w="lg" len="lg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kumimoji="1" lang="en-US" sz="2000" b="1"/>
              <a:t>Det</a:t>
            </a:r>
          </a:p>
          <a:p>
            <a:r>
              <a:rPr kumimoji="1" lang="en-US" sz="2000" b="1"/>
              <a:t>an</a:t>
            </a:r>
          </a:p>
        </p:txBody>
      </p:sp>
      <p:sp>
        <p:nvSpPr>
          <p:cNvPr id="28" name="Rectangle 11"/>
          <p:cNvSpPr>
            <a:spLocks noChangeArrowheads="1"/>
          </p:cNvSpPr>
          <p:nvPr/>
        </p:nvSpPr>
        <p:spPr bwMode="auto">
          <a:xfrm>
            <a:off x="2408237" y="5943600"/>
            <a:ext cx="1012825" cy="701675"/>
          </a:xfrm>
          <a:prstGeom prst="rect">
            <a:avLst/>
          </a:prstGeom>
          <a:noFill/>
          <a:ln w="12700">
            <a:noFill/>
            <a:miter lim="800000"/>
            <a:headEnd/>
            <a:tailEnd type="none" w="lg" len="lg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kumimoji="1" lang="en-US" sz="2000" b="1"/>
              <a:t>N   </a:t>
            </a:r>
          </a:p>
          <a:p>
            <a:r>
              <a:rPr kumimoji="1" lang="en-US" sz="2000" b="1"/>
              <a:t> arrow</a:t>
            </a:r>
          </a:p>
        </p:txBody>
      </p:sp>
      <p:sp>
        <p:nvSpPr>
          <p:cNvPr id="29" name="Freeform 12"/>
          <p:cNvSpPr>
            <a:spLocks/>
          </p:cNvSpPr>
          <p:nvPr/>
        </p:nvSpPr>
        <p:spPr bwMode="auto">
          <a:xfrm>
            <a:off x="2263775" y="5715000"/>
            <a:ext cx="457200" cy="304800"/>
          </a:xfrm>
          <a:custGeom>
            <a:avLst/>
            <a:gdLst>
              <a:gd name="T0" fmla="*/ 0 w 288"/>
              <a:gd name="T1" fmla="*/ 304800 h 192"/>
              <a:gd name="T2" fmla="*/ 228600 w 288"/>
              <a:gd name="T3" fmla="*/ 0 h 192"/>
              <a:gd name="T4" fmla="*/ 457200 w 288"/>
              <a:gd name="T5" fmla="*/ 304800 h 192"/>
              <a:gd name="T6" fmla="*/ 0 60000 65536"/>
              <a:gd name="T7" fmla="*/ 0 60000 65536"/>
              <a:gd name="T8" fmla="*/ 0 60000 65536"/>
              <a:gd name="T9" fmla="*/ 0 w 288"/>
              <a:gd name="T10" fmla="*/ 0 h 192"/>
              <a:gd name="T11" fmla="*/ 288 w 288"/>
              <a:gd name="T12" fmla="*/ 192 h 19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88" h="192">
                <a:moveTo>
                  <a:pt x="0" y="192"/>
                </a:moveTo>
                <a:lnTo>
                  <a:pt x="144" y="0"/>
                </a:lnTo>
                <a:lnTo>
                  <a:pt x="288" y="192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 type="none" w="lg" len="lg"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0" name="Freeform 13"/>
          <p:cNvSpPr>
            <a:spLocks/>
          </p:cNvSpPr>
          <p:nvPr/>
        </p:nvSpPr>
        <p:spPr bwMode="auto">
          <a:xfrm>
            <a:off x="2035175" y="5105400"/>
            <a:ext cx="457200" cy="304800"/>
          </a:xfrm>
          <a:custGeom>
            <a:avLst/>
            <a:gdLst>
              <a:gd name="T0" fmla="*/ 0 w 288"/>
              <a:gd name="T1" fmla="*/ 304800 h 192"/>
              <a:gd name="T2" fmla="*/ 228600 w 288"/>
              <a:gd name="T3" fmla="*/ 0 h 192"/>
              <a:gd name="T4" fmla="*/ 457200 w 288"/>
              <a:gd name="T5" fmla="*/ 304800 h 192"/>
              <a:gd name="T6" fmla="*/ 0 60000 65536"/>
              <a:gd name="T7" fmla="*/ 0 60000 65536"/>
              <a:gd name="T8" fmla="*/ 0 60000 65536"/>
              <a:gd name="T9" fmla="*/ 0 w 288"/>
              <a:gd name="T10" fmla="*/ 0 h 192"/>
              <a:gd name="T11" fmla="*/ 288 w 288"/>
              <a:gd name="T12" fmla="*/ 192 h 19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88" h="192">
                <a:moveTo>
                  <a:pt x="0" y="192"/>
                </a:moveTo>
                <a:lnTo>
                  <a:pt x="144" y="0"/>
                </a:lnTo>
                <a:lnTo>
                  <a:pt x="288" y="192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 type="none" w="lg" len="lg"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Freeform 14"/>
          <p:cNvSpPr>
            <a:spLocks/>
          </p:cNvSpPr>
          <p:nvPr/>
        </p:nvSpPr>
        <p:spPr bwMode="auto">
          <a:xfrm>
            <a:off x="1654175" y="4495800"/>
            <a:ext cx="457200" cy="304800"/>
          </a:xfrm>
          <a:custGeom>
            <a:avLst/>
            <a:gdLst>
              <a:gd name="T0" fmla="*/ 0 w 288"/>
              <a:gd name="T1" fmla="*/ 304800 h 192"/>
              <a:gd name="T2" fmla="*/ 228600 w 288"/>
              <a:gd name="T3" fmla="*/ 0 h 192"/>
              <a:gd name="T4" fmla="*/ 457200 w 288"/>
              <a:gd name="T5" fmla="*/ 304800 h 192"/>
              <a:gd name="T6" fmla="*/ 0 60000 65536"/>
              <a:gd name="T7" fmla="*/ 0 60000 65536"/>
              <a:gd name="T8" fmla="*/ 0 60000 65536"/>
              <a:gd name="T9" fmla="*/ 0 w 288"/>
              <a:gd name="T10" fmla="*/ 0 h 192"/>
              <a:gd name="T11" fmla="*/ 288 w 288"/>
              <a:gd name="T12" fmla="*/ 192 h 19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88" h="192">
                <a:moveTo>
                  <a:pt x="0" y="192"/>
                </a:moveTo>
                <a:lnTo>
                  <a:pt x="144" y="0"/>
                </a:lnTo>
                <a:lnTo>
                  <a:pt x="288" y="192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 type="none" w="lg" len="lg"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2" name="Freeform 15"/>
          <p:cNvSpPr>
            <a:spLocks/>
          </p:cNvSpPr>
          <p:nvPr/>
        </p:nvSpPr>
        <p:spPr bwMode="auto">
          <a:xfrm>
            <a:off x="1425575" y="3886200"/>
            <a:ext cx="457200" cy="304800"/>
          </a:xfrm>
          <a:custGeom>
            <a:avLst/>
            <a:gdLst>
              <a:gd name="T0" fmla="*/ 0 w 288"/>
              <a:gd name="T1" fmla="*/ 304800 h 192"/>
              <a:gd name="T2" fmla="*/ 228600 w 288"/>
              <a:gd name="T3" fmla="*/ 0 h 192"/>
              <a:gd name="T4" fmla="*/ 457200 w 288"/>
              <a:gd name="T5" fmla="*/ 304800 h 192"/>
              <a:gd name="T6" fmla="*/ 0 60000 65536"/>
              <a:gd name="T7" fmla="*/ 0 60000 65536"/>
              <a:gd name="T8" fmla="*/ 0 60000 65536"/>
              <a:gd name="T9" fmla="*/ 0 w 288"/>
              <a:gd name="T10" fmla="*/ 0 h 192"/>
              <a:gd name="T11" fmla="*/ 288 w 288"/>
              <a:gd name="T12" fmla="*/ 192 h 19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88" h="192">
                <a:moveTo>
                  <a:pt x="0" y="192"/>
                </a:moveTo>
                <a:lnTo>
                  <a:pt x="144" y="0"/>
                </a:lnTo>
                <a:lnTo>
                  <a:pt x="288" y="192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 type="none" w="lg" len="lg"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3" name="Text Box 16"/>
          <p:cNvSpPr txBox="1">
            <a:spLocks noChangeArrowheads="1"/>
          </p:cNvSpPr>
          <p:nvPr/>
        </p:nvSpPr>
        <p:spPr bwMode="auto">
          <a:xfrm>
            <a:off x="395287" y="4291013"/>
            <a:ext cx="565150" cy="579437"/>
          </a:xfrm>
          <a:prstGeom prst="rect">
            <a:avLst/>
          </a:prstGeom>
          <a:noFill/>
          <a:ln w="12700">
            <a:noFill/>
            <a:miter lim="800000"/>
            <a:headEnd/>
            <a:tailEnd type="none" w="lg" len="lg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200"/>
              <a:t>p(</a:t>
            </a:r>
          </a:p>
        </p:txBody>
      </p:sp>
      <p:sp>
        <p:nvSpPr>
          <p:cNvPr id="34" name="Text Box 17"/>
          <p:cNvSpPr txBox="1">
            <a:spLocks noChangeArrowheads="1"/>
          </p:cNvSpPr>
          <p:nvPr/>
        </p:nvSpPr>
        <p:spPr bwMode="auto">
          <a:xfrm>
            <a:off x="2354262" y="4214813"/>
            <a:ext cx="6789738" cy="579437"/>
          </a:xfrm>
          <a:prstGeom prst="rect">
            <a:avLst/>
          </a:prstGeom>
          <a:noFill/>
          <a:ln w="12700">
            <a:noFill/>
            <a:miter lim="800000"/>
            <a:headEnd/>
            <a:tailEnd type="none" w="lg" len="lg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sz="3200" dirty="0"/>
              <a:t>| </a:t>
            </a:r>
            <a:r>
              <a:rPr kumimoji="1" lang="en-US" sz="2000" b="1" dirty="0"/>
              <a:t>S</a:t>
            </a:r>
            <a:r>
              <a:rPr lang="en-US" sz="3200" dirty="0"/>
              <a:t>) = </a:t>
            </a:r>
            <a:r>
              <a:rPr lang="en-US" sz="3200" dirty="0" err="1"/>
              <a:t>p(</a:t>
            </a:r>
            <a:r>
              <a:rPr lang="en-US" sz="2000" b="1" dirty="0" err="1"/>
              <a:t>S</a:t>
            </a:r>
            <a:r>
              <a:rPr lang="en-US" sz="2000" b="1" dirty="0"/>
              <a:t> </a:t>
            </a:r>
            <a:r>
              <a:rPr lang="en-US" sz="2000" b="1" dirty="0" err="1">
                <a:sym typeface="Symbol" charset="2"/>
              </a:rPr>
              <a:t></a:t>
            </a:r>
            <a:r>
              <a:rPr lang="en-US" sz="2000" b="1" dirty="0">
                <a:sym typeface="Symbol" charset="2"/>
              </a:rPr>
              <a:t> </a:t>
            </a:r>
            <a:r>
              <a:rPr lang="en-US" sz="2000" b="1" dirty="0"/>
              <a:t>NP VP </a:t>
            </a:r>
            <a:r>
              <a:rPr lang="en-US" sz="3200" dirty="0"/>
              <a:t>| </a:t>
            </a:r>
            <a:r>
              <a:rPr kumimoji="1" lang="en-US" sz="2000" b="1" dirty="0"/>
              <a:t>S</a:t>
            </a:r>
            <a:r>
              <a:rPr lang="en-US" sz="3200" dirty="0"/>
              <a:t>) * </a:t>
            </a:r>
            <a:r>
              <a:rPr lang="en-US" sz="3200" dirty="0" err="1"/>
              <a:t>p(</a:t>
            </a:r>
            <a:r>
              <a:rPr lang="en-US" sz="2000" b="1" dirty="0" err="1"/>
              <a:t>NP</a:t>
            </a:r>
            <a:r>
              <a:rPr lang="en-US" sz="2000" b="1" dirty="0"/>
              <a:t> </a:t>
            </a:r>
            <a:r>
              <a:rPr lang="en-US" sz="2000" b="1" dirty="0" err="1">
                <a:sym typeface="Symbol" charset="2"/>
              </a:rPr>
              <a:t></a:t>
            </a:r>
            <a:r>
              <a:rPr lang="en-US" sz="2000" b="1" dirty="0">
                <a:sym typeface="Symbol" charset="2"/>
              </a:rPr>
              <a:t> </a:t>
            </a:r>
            <a:r>
              <a:rPr lang="en-US" sz="2000" b="1" dirty="0"/>
              <a:t>time </a:t>
            </a:r>
            <a:r>
              <a:rPr lang="en-US" sz="3200" dirty="0"/>
              <a:t>| </a:t>
            </a:r>
            <a:r>
              <a:rPr kumimoji="1" lang="en-US" sz="2000" b="1" dirty="0"/>
              <a:t>NP</a:t>
            </a:r>
            <a:r>
              <a:rPr lang="en-US" sz="3200" dirty="0"/>
              <a:t>)</a:t>
            </a:r>
          </a:p>
        </p:txBody>
      </p:sp>
      <p:sp>
        <p:nvSpPr>
          <p:cNvPr id="35" name="Rectangle 18"/>
          <p:cNvSpPr>
            <a:spLocks noChangeArrowheads="1"/>
          </p:cNvSpPr>
          <p:nvPr/>
        </p:nvSpPr>
        <p:spPr bwMode="auto">
          <a:xfrm>
            <a:off x="3573462" y="4876800"/>
            <a:ext cx="3209925" cy="579438"/>
          </a:xfrm>
          <a:prstGeom prst="rect">
            <a:avLst/>
          </a:prstGeom>
          <a:noFill/>
          <a:ln w="12700">
            <a:noFill/>
            <a:miter lim="800000"/>
            <a:headEnd/>
            <a:tailEnd type="none" w="lg" len="lg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sz="3200"/>
              <a:t>* p(</a:t>
            </a:r>
            <a:r>
              <a:rPr lang="en-US" sz="2000" b="1"/>
              <a:t>VP </a:t>
            </a:r>
            <a:r>
              <a:rPr lang="en-US" sz="2000" b="1">
                <a:sym typeface="Symbol" charset="2"/>
              </a:rPr>
              <a:t> </a:t>
            </a:r>
            <a:r>
              <a:rPr lang="en-US" sz="2000" b="1"/>
              <a:t>V PP </a:t>
            </a:r>
            <a:r>
              <a:rPr lang="en-US" sz="3200"/>
              <a:t>| </a:t>
            </a:r>
            <a:r>
              <a:rPr kumimoji="1" lang="en-US" sz="2000" b="1"/>
              <a:t>VP</a:t>
            </a:r>
            <a:r>
              <a:rPr lang="en-US" sz="3200"/>
              <a:t>) </a:t>
            </a:r>
          </a:p>
        </p:txBody>
      </p:sp>
      <p:sp>
        <p:nvSpPr>
          <p:cNvPr id="36" name="Rectangle 19"/>
          <p:cNvSpPr>
            <a:spLocks noChangeArrowheads="1"/>
          </p:cNvSpPr>
          <p:nvPr/>
        </p:nvSpPr>
        <p:spPr bwMode="auto">
          <a:xfrm>
            <a:off x="3573462" y="5592763"/>
            <a:ext cx="3508375" cy="579437"/>
          </a:xfrm>
          <a:prstGeom prst="rect">
            <a:avLst/>
          </a:prstGeom>
          <a:noFill/>
          <a:ln w="12700">
            <a:noFill/>
            <a:miter lim="800000"/>
            <a:headEnd/>
            <a:tailEnd type="none" w="lg" len="lg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sz="3200"/>
              <a:t>* p(</a:t>
            </a:r>
            <a:r>
              <a:rPr lang="en-US" sz="2000" b="1"/>
              <a:t>V </a:t>
            </a:r>
            <a:r>
              <a:rPr lang="en-US" sz="2000" b="1">
                <a:sym typeface="Symbol" charset="2"/>
              </a:rPr>
              <a:t> </a:t>
            </a:r>
            <a:r>
              <a:rPr lang="en-US" sz="2000" b="1"/>
              <a:t>flies </a:t>
            </a:r>
            <a:r>
              <a:rPr lang="en-US" sz="3200"/>
              <a:t>| </a:t>
            </a:r>
            <a:r>
              <a:rPr kumimoji="1" lang="en-US" sz="2000" b="1"/>
              <a:t>V</a:t>
            </a:r>
            <a:r>
              <a:rPr lang="en-US" sz="3200"/>
              <a:t>) * …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85800" y="2514600"/>
            <a:ext cx="4822825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Most likely parse?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Expectation step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95287" y="1676400"/>
            <a:ext cx="655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p(</a:t>
            </a:r>
            <a:r>
              <a:rPr lang="en-US" sz="2800" i="1" dirty="0" err="1" smtClean="0">
                <a:solidFill>
                  <a:srgbClr val="000090"/>
                </a:solidFill>
              </a:rPr>
              <a:t>time</a:t>
            </a:r>
            <a:r>
              <a:rPr lang="en-US" sz="2800" i="1" dirty="0" smtClean="0">
                <a:solidFill>
                  <a:srgbClr val="000090"/>
                </a:solidFill>
              </a:rPr>
              <a:t> flies like an </a:t>
            </a:r>
            <a:r>
              <a:rPr lang="en-US" sz="2800" i="1" dirty="0" err="1" smtClean="0">
                <a:solidFill>
                  <a:srgbClr val="000090"/>
                </a:solidFill>
              </a:rPr>
              <a:t>arrow</a:t>
            </a:r>
            <a:r>
              <a:rPr lang="en-US" sz="2800" dirty="0" err="1" smtClean="0"/>
              <a:t>)</a:t>
            </a:r>
            <a:r>
              <a:rPr lang="en-US" sz="2800" baseline="-25000" dirty="0" err="1" smtClean="0"/>
              <a:t>grammar</a:t>
            </a:r>
            <a:r>
              <a:rPr lang="en-US" sz="2800" dirty="0" smtClean="0"/>
              <a:t> = </a:t>
            </a:r>
            <a:r>
              <a:rPr lang="en-US" sz="2800" dirty="0" smtClean="0">
                <a:solidFill>
                  <a:srgbClr val="FF0000"/>
                </a:solidFill>
              </a:rPr>
              <a:t>?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20" name="Rectangle 3"/>
          <p:cNvSpPr>
            <a:spLocks noChangeArrowheads="1"/>
          </p:cNvSpPr>
          <p:nvPr/>
        </p:nvSpPr>
        <p:spPr bwMode="auto">
          <a:xfrm>
            <a:off x="1501775" y="3505200"/>
            <a:ext cx="344487" cy="396875"/>
          </a:xfrm>
          <a:prstGeom prst="rect">
            <a:avLst/>
          </a:prstGeom>
          <a:noFill/>
          <a:ln w="12700">
            <a:noFill/>
            <a:miter lim="800000"/>
            <a:headEnd/>
            <a:tailEnd type="none" w="lg" len="lg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kumimoji="1" lang="en-US" sz="2000" b="1"/>
              <a:t>S</a:t>
            </a:r>
          </a:p>
        </p:txBody>
      </p:sp>
      <p:sp>
        <p:nvSpPr>
          <p:cNvPr id="21" name="Rectangle 4"/>
          <p:cNvSpPr>
            <a:spLocks noChangeArrowheads="1"/>
          </p:cNvSpPr>
          <p:nvPr/>
        </p:nvSpPr>
        <p:spPr bwMode="auto">
          <a:xfrm>
            <a:off x="1003300" y="4114800"/>
            <a:ext cx="758825" cy="701675"/>
          </a:xfrm>
          <a:prstGeom prst="rect">
            <a:avLst/>
          </a:prstGeom>
          <a:noFill/>
          <a:ln w="12700">
            <a:noFill/>
            <a:miter lim="800000"/>
            <a:headEnd/>
            <a:tailEnd type="none" w="lg" len="lg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kumimoji="1" lang="en-US" sz="2000" b="1"/>
              <a:t>NP</a:t>
            </a:r>
          </a:p>
          <a:p>
            <a:r>
              <a:rPr kumimoji="1" lang="en-US" sz="2000" b="1"/>
              <a:t>time</a:t>
            </a:r>
          </a:p>
        </p:txBody>
      </p:sp>
      <p:sp>
        <p:nvSpPr>
          <p:cNvPr id="22" name="Rectangle 5"/>
          <p:cNvSpPr>
            <a:spLocks noChangeArrowheads="1"/>
          </p:cNvSpPr>
          <p:nvPr/>
        </p:nvSpPr>
        <p:spPr bwMode="auto">
          <a:xfrm>
            <a:off x="1665287" y="4130675"/>
            <a:ext cx="522288" cy="396875"/>
          </a:xfrm>
          <a:prstGeom prst="rect">
            <a:avLst/>
          </a:prstGeom>
          <a:noFill/>
          <a:ln w="12700">
            <a:noFill/>
            <a:miter lim="800000"/>
            <a:headEnd/>
            <a:tailEnd type="none" w="lg" len="lg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kumimoji="1" lang="en-US" sz="2000" b="1"/>
              <a:t>VP</a:t>
            </a: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1189037" y="4800600"/>
            <a:ext cx="714375" cy="701675"/>
          </a:xfrm>
          <a:prstGeom prst="rect">
            <a:avLst/>
          </a:prstGeom>
          <a:noFill/>
          <a:ln w="12700">
            <a:noFill/>
            <a:miter lim="800000"/>
            <a:headEnd/>
            <a:tailEnd type="none" w="lg" len="lg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kumimoji="1" lang="en-US" sz="2000" b="1"/>
              <a:t>V</a:t>
            </a:r>
          </a:p>
          <a:p>
            <a:r>
              <a:rPr kumimoji="1" lang="en-US" sz="2000" b="1"/>
              <a:t>flies</a:t>
            </a:r>
          </a:p>
        </p:txBody>
      </p:sp>
      <p:sp>
        <p:nvSpPr>
          <p:cNvPr id="24" name="Rectangle 7"/>
          <p:cNvSpPr>
            <a:spLocks noChangeArrowheads="1"/>
          </p:cNvSpPr>
          <p:nvPr/>
        </p:nvSpPr>
        <p:spPr bwMode="auto">
          <a:xfrm>
            <a:off x="1958975" y="4784725"/>
            <a:ext cx="517525" cy="396875"/>
          </a:xfrm>
          <a:prstGeom prst="rect">
            <a:avLst/>
          </a:prstGeom>
          <a:noFill/>
          <a:ln w="12700">
            <a:noFill/>
            <a:miter lim="800000"/>
            <a:headEnd/>
            <a:tailEnd type="none" w="lg" len="lg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kumimoji="1" lang="en-US" sz="2000" b="1"/>
              <a:t>PP</a:t>
            </a:r>
          </a:p>
        </p:txBody>
      </p:sp>
      <p:sp>
        <p:nvSpPr>
          <p:cNvPr id="25" name="Rectangle 8"/>
          <p:cNvSpPr>
            <a:spLocks noChangeArrowheads="1"/>
          </p:cNvSpPr>
          <p:nvPr/>
        </p:nvSpPr>
        <p:spPr bwMode="auto">
          <a:xfrm>
            <a:off x="1663700" y="5334000"/>
            <a:ext cx="639762" cy="701675"/>
          </a:xfrm>
          <a:prstGeom prst="rect">
            <a:avLst/>
          </a:prstGeom>
          <a:noFill/>
          <a:ln w="12700">
            <a:noFill/>
            <a:miter lim="800000"/>
            <a:headEnd/>
            <a:tailEnd type="none" w="lg" len="lg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kumimoji="1" lang="en-US" sz="2000" b="1" dirty="0"/>
              <a:t>P</a:t>
            </a:r>
          </a:p>
          <a:p>
            <a:r>
              <a:rPr kumimoji="1" lang="en-US" sz="2000" b="1" dirty="0"/>
              <a:t>like</a:t>
            </a:r>
          </a:p>
        </p:txBody>
      </p:sp>
      <p:sp>
        <p:nvSpPr>
          <p:cNvPr id="26" name="Rectangle 9"/>
          <p:cNvSpPr>
            <a:spLocks noChangeArrowheads="1"/>
          </p:cNvSpPr>
          <p:nvPr/>
        </p:nvSpPr>
        <p:spPr bwMode="auto">
          <a:xfrm>
            <a:off x="2263775" y="5334000"/>
            <a:ext cx="546100" cy="396875"/>
          </a:xfrm>
          <a:prstGeom prst="rect">
            <a:avLst/>
          </a:prstGeom>
          <a:noFill/>
          <a:ln w="12700">
            <a:noFill/>
            <a:miter lim="800000"/>
            <a:headEnd/>
            <a:tailEnd type="none" w="lg" len="lg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kumimoji="1" lang="en-US" sz="2000" b="1"/>
              <a:t>NP</a:t>
            </a:r>
          </a:p>
        </p:txBody>
      </p:sp>
      <p:sp>
        <p:nvSpPr>
          <p:cNvPr id="27" name="Rectangle 10"/>
          <p:cNvSpPr>
            <a:spLocks noChangeArrowheads="1"/>
          </p:cNvSpPr>
          <p:nvPr/>
        </p:nvSpPr>
        <p:spPr bwMode="auto">
          <a:xfrm>
            <a:off x="1992312" y="5943600"/>
            <a:ext cx="631825" cy="701675"/>
          </a:xfrm>
          <a:prstGeom prst="rect">
            <a:avLst/>
          </a:prstGeom>
          <a:noFill/>
          <a:ln w="12700">
            <a:noFill/>
            <a:miter lim="800000"/>
            <a:headEnd/>
            <a:tailEnd type="none" w="lg" len="lg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kumimoji="1" lang="en-US" sz="2000" b="1"/>
              <a:t>Det</a:t>
            </a:r>
          </a:p>
          <a:p>
            <a:r>
              <a:rPr kumimoji="1" lang="en-US" sz="2000" b="1"/>
              <a:t>an</a:t>
            </a:r>
          </a:p>
        </p:txBody>
      </p:sp>
      <p:sp>
        <p:nvSpPr>
          <p:cNvPr id="28" name="Rectangle 11"/>
          <p:cNvSpPr>
            <a:spLocks noChangeArrowheads="1"/>
          </p:cNvSpPr>
          <p:nvPr/>
        </p:nvSpPr>
        <p:spPr bwMode="auto">
          <a:xfrm>
            <a:off x="2408237" y="5943600"/>
            <a:ext cx="1012825" cy="701675"/>
          </a:xfrm>
          <a:prstGeom prst="rect">
            <a:avLst/>
          </a:prstGeom>
          <a:noFill/>
          <a:ln w="12700">
            <a:noFill/>
            <a:miter lim="800000"/>
            <a:headEnd/>
            <a:tailEnd type="none" w="lg" len="lg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kumimoji="1" lang="en-US" sz="2000" b="1"/>
              <a:t>N   </a:t>
            </a:r>
          </a:p>
          <a:p>
            <a:r>
              <a:rPr kumimoji="1" lang="en-US" sz="2000" b="1"/>
              <a:t> arrow</a:t>
            </a:r>
          </a:p>
        </p:txBody>
      </p:sp>
      <p:sp>
        <p:nvSpPr>
          <p:cNvPr id="29" name="Freeform 12"/>
          <p:cNvSpPr>
            <a:spLocks/>
          </p:cNvSpPr>
          <p:nvPr/>
        </p:nvSpPr>
        <p:spPr bwMode="auto">
          <a:xfrm>
            <a:off x="2263775" y="5715000"/>
            <a:ext cx="457200" cy="304800"/>
          </a:xfrm>
          <a:custGeom>
            <a:avLst/>
            <a:gdLst>
              <a:gd name="T0" fmla="*/ 0 w 288"/>
              <a:gd name="T1" fmla="*/ 304800 h 192"/>
              <a:gd name="T2" fmla="*/ 228600 w 288"/>
              <a:gd name="T3" fmla="*/ 0 h 192"/>
              <a:gd name="T4" fmla="*/ 457200 w 288"/>
              <a:gd name="T5" fmla="*/ 304800 h 192"/>
              <a:gd name="T6" fmla="*/ 0 60000 65536"/>
              <a:gd name="T7" fmla="*/ 0 60000 65536"/>
              <a:gd name="T8" fmla="*/ 0 60000 65536"/>
              <a:gd name="T9" fmla="*/ 0 w 288"/>
              <a:gd name="T10" fmla="*/ 0 h 192"/>
              <a:gd name="T11" fmla="*/ 288 w 288"/>
              <a:gd name="T12" fmla="*/ 192 h 19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88" h="192">
                <a:moveTo>
                  <a:pt x="0" y="192"/>
                </a:moveTo>
                <a:lnTo>
                  <a:pt x="144" y="0"/>
                </a:lnTo>
                <a:lnTo>
                  <a:pt x="288" y="192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 type="none" w="lg" len="lg"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0" name="Freeform 13"/>
          <p:cNvSpPr>
            <a:spLocks/>
          </p:cNvSpPr>
          <p:nvPr/>
        </p:nvSpPr>
        <p:spPr bwMode="auto">
          <a:xfrm>
            <a:off x="2035175" y="5105400"/>
            <a:ext cx="457200" cy="304800"/>
          </a:xfrm>
          <a:custGeom>
            <a:avLst/>
            <a:gdLst>
              <a:gd name="T0" fmla="*/ 0 w 288"/>
              <a:gd name="T1" fmla="*/ 304800 h 192"/>
              <a:gd name="T2" fmla="*/ 228600 w 288"/>
              <a:gd name="T3" fmla="*/ 0 h 192"/>
              <a:gd name="T4" fmla="*/ 457200 w 288"/>
              <a:gd name="T5" fmla="*/ 304800 h 192"/>
              <a:gd name="T6" fmla="*/ 0 60000 65536"/>
              <a:gd name="T7" fmla="*/ 0 60000 65536"/>
              <a:gd name="T8" fmla="*/ 0 60000 65536"/>
              <a:gd name="T9" fmla="*/ 0 w 288"/>
              <a:gd name="T10" fmla="*/ 0 h 192"/>
              <a:gd name="T11" fmla="*/ 288 w 288"/>
              <a:gd name="T12" fmla="*/ 192 h 19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88" h="192">
                <a:moveTo>
                  <a:pt x="0" y="192"/>
                </a:moveTo>
                <a:lnTo>
                  <a:pt x="144" y="0"/>
                </a:lnTo>
                <a:lnTo>
                  <a:pt x="288" y="192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 type="none" w="lg" len="lg"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Freeform 14"/>
          <p:cNvSpPr>
            <a:spLocks/>
          </p:cNvSpPr>
          <p:nvPr/>
        </p:nvSpPr>
        <p:spPr bwMode="auto">
          <a:xfrm>
            <a:off x="1654175" y="4495800"/>
            <a:ext cx="457200" cy="304800"/>
          </a:xfrm>
          <a:custGeom>
            <a:avLst/>
            <a:gdLst>
              <a:gd name="T0" fmla="*/ 0 w 288"/>
              <a:gd name="T1" fmla="*/ 304800 h 192"/>
              <a:gd name="T2" fmla="*/ 228600 w 288"/>
              <a:gd name="T3" fmla="*/ 0 h 192"/>
              <a:gd name="T4" fmla="*/ 457200 w 288"/>
              <a:gd name="T5" fmla="*/ 304800 h 192"/>
              <a:gd name="T6" fmla="*/ 0 60000 65536"/>
              <a:gd name="T7" fmla="*/ 0 60000 65536"/>
              <a:gd name="T8" fmla="*/ 0 60000 65536"/>
              <a:gd name="T9" fmla="*/ 0 w 288"/>
              <a:gd name="T10" fmla="*/ 0 h 192"/>
              <a:gd name="T11" fmla="*/ 288 w 288"/>
              <a:gd name="T12" fmla="*/ 192 h 19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88" h="192">
                <a:moveTo>
                  <a:pt x="0" y="192"/>
                </a:moveTo>
                <a:lnTo>
                  <a:pt x="144" y="0"/>
                </a:lnTo>
                <a:lnTo>
                  <a:pt x="288" y="192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 type="none" w="lg" len="lg"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2" name="Freeform 15"/>
          <p:cNvSpPr>
            <a:spLocks/>
          </p:cNvSpPr>
          <p:nvPr/>
        </p:nvSpPr>
        <p:spPr bwMode="auto">
          <a:xfrm>
            <a:off x="1425575" y="3886200"/>
            <a:ext cx="457200" cy="304800"/>
          </a:xfrm>
          <a:custGeom>
            <a:avLst/>
            <a:gdLst>
              <a:gd name="T0" fmla="*/ 0 w 288"/>
              <a:gd name="T1" fmla="*/ 304800 h 192"/>
              <a:gd name="T2" fmla="*/ 228600 w 288"/>
              <a:gd name="T3" fmla="*/ 0 h 192"/>
              <a:gd name="T4" fmla="*/ 457200 w 288"/>
              <a:gd name="T5" fmla="*/ 304800 h 192"/>
              <a:gd name="T6" fmla="*/ 0 60000 65536"/>
              <a:gd name="T7" fmla="*/ 0 60000 65536"/>
              <a:gd name="T8" fmla="*/ 0 60000 65536"/>
              <a:gd name="T9" fmla="*/ 0 w 288"/>
              <a:gd name="T10" fmla="*/ 0 h 192"/>
              <a:gd name="T11" fmla="*/ 288 w 288"/>
              <a:gd name="T12" fmla="*/ 192 h 19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88" h="192">
                <a:moveTo>
                  <a:pt x="0" y="192"/>
                </a:moveTo>
                <a:lnTo>
                  <a:pt x="144" y="0"/>
                </a:lnTo>
                <a:lnTo>
                  <a:pt x="288" y="192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 type="none" w="lg" len="lg"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3" name="Text Box 16"/>
          <p:cNvSpPr txBox="1">
            <a:spLocks noChangeArrowheads="1"/>
          </p:cNvSpPr>
          <p:nvPr/>
        </p:nvSpPr>
        <p:spPr bwMode="auto">
          <a:xfrm>
            <a:off x="395287" y="4291013"/>
            <a:ext cx="565150" cy="579437"/>
          </a:xfrm>
          <a:prstGeom prst="rect">
            <a:avLst/>
          </a:prstGeom>
          <a:noFill/>
          <a:ln w="12700">
            <a:noFill/>
            <a:miter lim="800000"/>
            <a:headEnd/>
            <a:tailEnd type="none" w="lg" len="lg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200" dirty="0" err="1"/>
              <a:t>p</a:t>
            </a:r>
            <a:r>
              <a:rPr lang="en-US" sz="3200" dirty="0"/>
              <a:t>(</a:t>
            </a:r>
          </a:p>
        </p:txBody>
      </p:sp>
      <p:sp>
        <p:nvSpPr>
          <p:cNvPr id="34" name="Text Box 17"/>
          <p:cNvSpPr txBox="1">
            <a:spLocks noChangeArrowheads="1"/>
          </p:cNvSpPr>
          <p:nvPr/>
        </p:nvSpPr>
        <p:spPr bwMode="auto">
          <a:xfrm>
            <a:off x="2354262" y="4221163"/>
            <a:ext cx="747395" cy="584776"/>
          </a:xfrm>
          <a:prstGeom prst="rect">
            <a:avLst/>
          </a:prstGeom>
          <a:noFill/>
          <a:ln w="12700">
            <a:noFill/>
            <a:miter lim="800000"/>
            <a:headEnd/>
            <a:tailEnd type="none" w="lg" len="lg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sz="3200" dirty="0"/>
              <a:t>| </a:t>
            </a:r>
            <a:r>
              <a:rPr kumimoji="1" lang="en-US" sz="2000" b="1" dirty="0" smtClean="0"/>
              <a:t>S</a:t>
            </a:r>
            <a:r>
              <a:rPr lang="en-US" sz="3200" dirty="0" smtClean="0"/>
              <a:t>)</a:t>
            </a:r>
            <a:endParaRPr lang="en-US" sz="3200" dirty="0"/>
          </a:p>
        </p:txBody>
      </p:sp>
      <p:sp>
        <p:nvSpPr>
          <p:cNvPr id="38" name="Rectangle 3"/>
          <p:cNvSpPr>
            <a:spLocks noChangeArrowheads="1"/>
          </p:cNvSpPr>
          <p:nvPr/>
        </p:nvSpPr>
        <p:spPr bwMode="auto">
          <a:xfrm>
            <a:off x="5029200" y="3475037"/>
            <a:ext cx="344487" cy="396875"/>
          </a:xfrm>
          <a:prstGeom prst="rect">
            <a:avLst/>
          </a:prstGeom>
          <a:noFill/>
          <a:ln w="12700">
            <a:noFill/>
            <a:miter lim="800000"/>
            <a:headEnd/>
            <a:tailEnd type="none" w="lg" len="lg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kumimoji="1" lang="en-US" sz="2000" b="1"/>
              <a:t>S</a:t>
            </a:r>
          </a:p>
        </p:txBody>
      </p:sp>
      <p:sp>
        <p:nvSpPr>
          <p:cNvPr id="39" name="Rectangle 4"/>
          <p:cNvSpPr>
            <a:spLocks noChangeArrowheads="1"/>
          </p:cNvSpPr>
          <p:nvPr/>
        </p:nvSpPr>
        <p:spPr bwMode="auto">
          <a:xfrm>
            <a:off x="4530725" y="4084637"/>
            <a:ext cx="497252" cy="400110"/>
          </a:xfrm>
          <a:prstGeom prst="rect">
            <a:avLst/>
          </a:prstGeom>
          <a:noFill/>
          <a:ln w="12700">
            <a:noFill/>
            <a:miter lim="800000"/>
            <a:headEnd/>
            <a:tailEnd type="none" w="lg" len="lg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kumimoji="1" lang="en-US" sz="2000" b="1" dirty="0" smtClean="0"/>
              <a:t>NP</a:t>
            </a:r>
            <a:endParaRPr kumimoji="1" lang="en-US" sz="2000" b="1" dirty="0"/>
          </a:p>
        </p:txBody>
      </p:sp>
      <p:sp>
        <p:nvSpPr>
          <p:cNvPr id="40" name="Rectangle 5"/>
          <p:cNvSpPr>
            <a:spLocks noChangeArrowheads="1"/>
          </p:cNvSpPr>
          <p:nvPr/>
        </p:nvSpPr>
        <p:spPr bwMode="auto">
          <a:xfrm>
            <a:off x="5649912" y="4100512"/>
            <a:ext cx="522288" cy="396875"/>
          </a:xfrm>
          <a:prstGeom prst="rect">
            <a:avLst/>
          </a:prstGeom>
          <a:noFill/>
          <a:ln w="12700">
            <a:noFill/>
            <a:miter lim="800000"/>
            <a:headEnd/>
            <a:tailEnd type="none" w="lg" len="lg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kumimoji="1" lang="en-US" sz="2000" b="1" dirty="0"/>
              <a:t>VP</a:t>
            </a:r>
          </a:p>
        </p:txBody>
      </p:sp>
      <p:sp>
        <p:nvSpPr>
          <p:cNvPr id="41" name="Rectangle 6"/>
          <p:cNvSpPr>
            <a:spLocks noChangeArrowheads="1"/>
          </p:cNvSpPr>
          <p:nvPr/>
        </p:nvSpPr>
        <p:spPr bwMode="auto">
          <a:xfrm>
            <a:off x="4855899" y="4770437"/>
            <a:ext cx="630501" cy="707886"/>
          </a:xfrm>
          <a:prstGeom prst="rect">
            <a:avLst/>
          </a:prstGeom>
          <a:noFill/>
          <a:ln w="12700">
            <a:noFill/>
            <a:miter lim="800000"/>
            <a:headEnd/>
            <a:tailEnd type="none" w="lg" len="lg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kumimoji="1" lang="en-US" sz="2000" b="1" dirty="0" smtClean="0"/>
              <a:t>N</a:t>
            </a:r>
          </a:p>
          <a:p>
            <a:r>
              <a:rPr kumimoji="1" lang="en-US" sz="2000" b="1" dirty="0"/>
              <a:t>flies</a:t>
            </a:r>
          </a:p>
        </p:txBody>
      </p:sp>
      <p:sp>
        <p:nvSpPr>
          <p:cNvPr id="43" name="Rectangle 8"/>
          <p:cNvSpPr>
            <a:spLocks noChangeArrowheads="1"/>
          </p:cNvSpPr>
          <p:nvPr/>
        </p:nvSpPr>
        <p:spPr bwMode="auto">
          <a:xfrm>
            <a:off x="5532374" y="4724400"/>
            <a:ext cx="563626" cy="707886"/>
          </a:xfrm>
          <a:prstGeom prst="rect">
            <a:avLst/>
          </a:prstGeom>
          <a:noFill/>
          <a:ln w="12700">
            <a:noFill/>
            <a:miter lim="800000"/>
            <a:headEnd/>
            <a:tailEnd type="none" w="lg" len="lg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kumimoji="1" lang="en-US" sz="2000" b="1" dirty="0"/>
              <a:t>V</a:t>
            </a:r>
            <a:endParaRPr kumimoji="1" lang="en-US" sz="2000" b="1" dirty="0" smtClean="0"/>
          </a:p>
          <a:p>
            <a:r>
              <a:rPr kumimoji="1" lang="en-US" sz="2000" b="1" dirty="0"/>
              <a:t>like</a:t>
            </a:r>
          </a:p>
        </p:txBody>
      </p:sp>
      <p:sp>
        <p:nvSpPr>
          <p:cNvPr id="44" name="Rectangle 9"/>
          <p:cNvSpPr>
            <a:spLocks noChangeArrowheads="1"/>
          </p:cNvSpPr>
          <p:nvPr/>
        </p:nvSpPr>
        <p:spPr bwMode="auto">
          <a:xfrm>
            <a:off x="6367463" y="4632325"/>
            <a:ext cx="546100" cy="396875"/>
          </a:xfrm>
          <a:prstGeom prst="rect">
            <a:avLst/>
          </a:prstGeom>
          <a:noFill/>
          <a:ln w="12700">
            <a:noFill/>
            <a:miter lim="800000"/>
            <a:headEnd/>
            <a:tailEnd type="none" w="lg" len="lg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kumimoji="1" lang="en-US" sz="2000" b="1"/>
              <a:t>NP</a:t>
            </a:r>
          </a:p>
        </p:txBody>
      </p:sp>
      <p:sp>
        <p:nvSpPr>
          <p:cNvPr id="45" name="Rectangle 10"/>
          <p:cNvSpPr>
            <a:spLocks noChangeArrowheads="1"/>
          </p:cNvSpPr>
          <p:nvPr/>
        </p:nvSpPr>
        <p:spPr bwMode="auto">
          <a:xfrm>
            <a:off x="6096000" y="5241925"/>
            <a:ext cx="631825" cy="701675"/>
          </a:xfrm>
          <a:prstGeom prst="rect">
            <a:avLst/>
          </a:prstGeom>
          <a:noFill/>
          <a:ln w="12700">
            <a:noFill/>
            <a:miter lim="800000"/>
            <a:headEnd/>
            <a:tailEnd type="none" w="lg" len="lg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kumimoji="1" lang="en-US" sz="2000" b="1"/>
              <a:t>Det</a:t>
            </a:r>
          </a:p>
          <a:p>
            <a:r>
              <a:rPr kumimoji="1" lang="en-US" sz="2000" b="1"/>
              <a:t>an</a:t>
            </a:r>
          </a:p>
        </p:txBody>
      </p:sp>
      <p:sp>
        <p:nvSpPr>
          <p:cNvPr id="46" name="Rectangle 11"/>
          <p:cNvSpPr>
            <a:spLocks noChangeArrowheads="1"/>
          </p:cNvSpPr>
          <p:nvPr/>
        </p:nvSpPr>
        <p:spPr bwMode="auto">
          <a:xfrm>
            <a:off x="6511925" y="5241925"/>
            <a:ext cx="1012825" cy="701675"/>
          </a:xfrm>
          <a:prstGeom prst="rect">
            <a:avLst/>
          </a:prstGeom>
          <a:noFill/>
          <a:ln w="12700">
            <a:noFill/>
            <a:miter lim="800000"/>
            <a:headEnd/>
            <a:tailEnd type="none" w="lg" len="lg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kumimoji="1" lang="en-US" sz="2000" b="1"/>
              <a:t>N   </a:t>
            </a:r>
          </a:p>
          <a:p>
            <a:r>
              <a:rPr kumimoji="1" lang="en-US" sz="2000" b="1"/>
              <a:t> arrow</a:t>
            </a:r>
          </a:p>
        </p:txBody>
      </p:sp>
      <p:sp>
        <p:nvSpPr>
          <p:cNvPr id="47" name="Freeform 12"/>
          <p:cNvSpPr>
            <a:spLocks/>
          </p:cNvSpPr>
          <p:nvPr/>
        </p:nvSpPr>
        <p:spPr bwMode="auto">
          <a:xfrm>
            <a:off x="6367463" y="5013325"/>
            <a:ext cx="457200" cy="304800"/>
          </a:xfrm>
          <a:custGeom>
            <a:avLst/>
            <a:gdLst>
              <a:gd name="T0" fmla="*/ 0 w 288"/>
              <a:gd name="T1" fmla="*/ 304800 h 192"/>
              <a:gd name="T2" fmla="*/ 228600 w 288"/>
              <a:gd name="T3" fmla="*/ 0 h 192"/>
              <a:gd name="T4" fmla="*/ 457200 w 288"/>
              <a:gd name="T5" fmla="*/ 304800 h 192"/>
              <a:gd name="T6" fmla="*/ 0 60000 65536"/>
              <a:gd name="T7" fmla="*/ 0 60000 65536"/>
              <a:gd name="T8" fmla="*/ 0 60000 65536"/>
              <a:gd name="T9" fmla="*/ 0 w 288"/>
              <a:gd name="T10" fmla="*/ 0 h 192"/>
              <a:gd name="T11" fmla="*/ 288 w 288"/>
              <a:gd name="T12" fmla="*/ 192 h 19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88" h="192">
                <a:moveTo>
                  <a:pt x="0" y="192"/>
                </a:moveTo>
                <a:lnTo>
                  <a:pt x="144" y="0"/>
                </a:lnTo>
                <a:lnTo>
                  <a:pt x="288" y="192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 type="none" w="lg" len="lg"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1" name="Text Box 17"/>
          <p:cNvSpPr txBox="1">
            <a:spLocks noChangeArrowheads="1"/>
          </p:cNvSpPr>
          <p:nvPr/>
        </p:nvSpPr>
        <p:spPr bwMode="auto">
          <a:xfrm>
            <a:off x="6796405" y="4084637"/>
            <a:ext cx="1771113" cy="584776"/>
          </a:xfrm>
          <a:prstGeom prst="rect">
            <a:avLst/>
          </a:prstGeom>
          <a:noFill/>
          <a:ln w="12700">
            <a:noFill/>
            <a:miter lim="800000"/>
            <a:headEnd/>
            <a:tailEnd type="none" w="lg" len="lg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sz="3200" dirty="0"/>
              <a:t>| </a:t>
            </a:r>
            <a:r>
              <a:rPr kumimoji="1" lang="en-US" sz="2000" b="1" dirty="0" smtClean="0"/>
              <a:t>S</a:t>
            </a:r>
            <a:r>
              <a:rPr lang="en-US" sz="3200" dirty="0" smtClean="0"/>
              <a:t>)  + …</a:t>
            </a:r>
            <a:endParaRPr lang="en-US" sz="3200" dirty="0"/>
          </a:p>
        </p:txBody>
      </p:sp>
      <p:sp>
        <p:nvSpPr>
          <p:cNvPr id="52" name="Rectangle 51"/>
          <p:cNvSpPr/>
          <p:nvPr/>
        </p:nvSpPr>
        <p:spPr>
          <a:xfrm>
            <a:off x="4267200" y="4724400"/>
            <a:ext cx="64390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sz="2000" b="1" dirty="0" smtClean="0"/>
              <a:t>N</a:t>
            </a:r>
          </a:p>
          <a:p>
            <a:r>
              <a:rPr kumimoji="1" lang="en-US" sz="2000" b="1" dirty="0" smtClean="0"/>
              <a:t>time</a:t>
            </a:r>
            <a:endParaRPr kumimoji="1" lang="en-US" sz="2000" b="1" dirty="0"/>
          </a:p>
        </p:txBody>
      </p:sp>
      <p:sp>
        <p:nvSpPr>
          <p:cNvPr id="54" name="Freeform 14"/>
          <p:cNvSpPr>
            <a:spLocks/>
          </p:cNvSpPr>
          <p:nvPr/>
        </p:nvSpPr>
        <p:spPr bwMode="auto">
          <a:xfrm>
            <a:off x="4572000" y="4495800"/>
            <a:ext cx="457200" cy="304800"/>
          </a:xfrm>
          <a:custGeom>
            <a:avLst/>
            <a:gdLst>
              <a:gd name="T0" fmla="*/ 0 w 288"/>
              <a:gd name="T1" fmla="*/ 304800 h 192"/>
              <a:gd name="T2" fmla="*/ 228600 w 288"/>
              <a:gd name="T3" fmla="*/ 0 h 192"/>
              <a:gd name="T4" fmla="*/ 457200 w 288"/>
              <a:gd name="T5" fmla="*/ 304800 h 192"/>
              <a:gd name="T6" fmla="*/ 0 60000 65536"/>
              <a:gd name="T7" fmla="*/ 0 60000 65536"/>
              <a:gd name="T8" fmla="*/ 0 60000 65536"/>
              <a:gd name="T9" fmla="*/ 0 w 288"/>
              <a:gd name="T10" fmla="*/ 0 h 192"/>
              <a:gd name="T11" fmla="*/ 288 w 288"/>
              <a:gd name="T12" fmla="*/ 192 h 19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88" h="192">
                <a:moveTo>
                  <a:pt x="0" y="192"/>
                </a:moveTo>
                <a:lnTo>
                  <a:pt x="144" y="0"/>
                </a:lnTo>
                <a:lnTo>
                  <a:pt x="288" y="192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 type="none" w="lg" len="lg"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cxnSp>
        <p:nvCxnSpPr>
          <p:cNvPr id="56" name="Straight Connector 55"/>
          <p:cNvCxnSpPr>
            <a:stCxn id="38" idx="2"/>
          </p:cNvCxnSpPr>
          <p:nvPr/>
        </p:nvCxnSpPr>
        <p:spPr>
          <a:xfrm rot="5400000">
            <a:off x="4941973" y="3841041"/>
            <a:ext cx="228601" cy="290342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40" idx="0"/>
          </p:cNvCxnSpPr>
          <p:nvPr/>
        </p:nvCxnSpPr>
        <p:spPr>
          <a:xfrm rot="16200000" flipV="1">
            <a:off x="5446402" y="3635858"/>
            <a:ext cx="214311" cy="714998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 rot="16200000" flipV="1">
            <a:off x="6164745" y="4245457"/>
            <a:ext cx="214311" cy="714998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 rot="5400000">
            <a:off x="5684128" y="4464928"/>
            <a:ext cx="228601" cy="290342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Text Box 16"/>
          <p:cNvSpPr txBox="1">
            <a:spLocks noChangeArrowheads="1"/>
          </p:cNvSpPr>
          <p:nvPr/>
        </p:nvSpPr>
        <p:spPr bwMode="auto">
          <a:xfrm>
            <a:off x="3352800" y="4267200"/>
            <a:ext cx="909223" cy="584776"/>
          </a:xfrm>
          <a:prstGeom prst="rect">
            <a:avLst/>
          </a:prstGeom>
          <a:noFill/>
          <a:ln w="12700">
            <a:noFill/>
            <a:miter lim="800000"/>
            <a:headEnd/>
            <a:tailEnd type="none" w="lg" len="lg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200" dirty="0" smtClean="0"/>
              <a:t>+ </a:t>
            </a:r>
            <a:r>
              <a:rPr lang="en-US" sz="3200" dirty="0" err="1" smtClean="0"/>
              <a:t>p</a:t>
            </a:r>
            <a:r>
              <a:rPr lang="en-US" sz="3200" dirty="0"/>
              <a:t>(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521843" y="2329190"/>
            <a:ext cx="824420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Sum over all the possible parses!</a:t>
            </a:r>
          </a:p>
          <a:p>
            <a:r>
              <a:rPr lang="en-US" sz="2800" dirty="0" smtClean="0">
                <a:solidFill>
                  <a:srgbClr val="0000FF"/>
                </a:solidFill>
              </a:rPr>
              <a:t>Often, we really want: </a:t>
            </a:r>
            <a:r>
              <a:rPr lang="en-US" sz="2800" dirty="0" err="1" smtClean="0">
                <a:solidFill>
                  <a:srgbClr val="0000FF"/>
                </a:solidFill>
              </a:rPr>
              <a:t>p(</a:t>
            </a:r>
            <a:r>
              <a:rPr lang="en-US" sz="2800" i="1" dirty="0" err="1" smtClean="0">
                <a:solidFill>
                  <a:srgbClr val="000090"/>
                </a:solidFill>
              </a:rPr>
              <a:t>time</a:t>
            </a:r>
            <a:r>
              <a:rPr lang="en-US" sz="2800" i="1" dirty="0" smtClean="0">
                <a:solidFill>
                  <a:srgbClr val="000090"/>
                </a:solidFill>
              </a:rPr>
              <a:t> flies like an arrow </a:t>
            </a:r>
            <a:r>
              <a:rPr lang="en-US" sz="2800" dirty="0" smtClean="0">
                <a:solidFill>
                  <a:srgbClr val="0000FF"/>
                </a:solidFill>
              </a:rPr>
              <a:t>| S)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Expectation step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95287" y="1676400"/>
            <a:ext cx="655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p(</a:t>
            </a:r>
            <a:r>
              <a:rPr lang="en-US" sz="2800" i="1" dirty="0" err="1" smtClean="0">
                <a:solidFill>
                  <a:srgbClr val="000090"/>
                </a:solidFill>
              </a:rPr>
              <a:t>time</a:t>
            </a:r>
            <a:r>
              <a:rPr lang="en-US" sz="2800" i="1" dirty="0" smtClean="0">
                <a:solidFill>
                  <a:srgbClr val="000090"/>
                </a:solidFill>
              </a:rPr>
              <a:t> flies like an </a:t>
            </a:r>
            <a:r>
              <a:rPr lang="en-US" sz="2800" i="1" dirty="0" err="1" smtClean="0">
                <a:solidFill>
                  <a:srgbClr val="000090"/>
                </a:solidFill>
              </a:rPr>
              <a:t>arrow</a:t>
            </a:r>
            <a:r>
              <a:rPr lang="en-US" sz="2800" dirty="0" err="1" smtClean="0"/>
              <a:t>)</a:t>
            </a:r>
            <a:r>
              <a:rPr lang="en-US" sz="2800" baseline="-25000" dirty="0" err="1" smtClean="0"/>
              <a:t>grammar</a:t>
            </a:r>
            <a:r>
              <a:rPr lang="en-US" sz="2800" dirty="0" smtClean="0"/>
              <a:t> = </a:t>
            </a:r>
            <a:r>
              <a:rPr lang="en-US" sz="2800" dirty="0" smtClean="0">
                <a:solidFill>
                  <a:srgbClr val="FF0000"/>
                </a:solidFill>
              </a:rPr>
              <a:t>?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521843" y="2329190"/>
            <a:ext cx="824420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Sum over all the possible parses!</a:t>
            </a:r>
          </a:p>
          <a:p>
            <a:r>
              <a:rPr lang="en-US" sz="2800" dirty="0" smtClean="0">
                <a:solidFill>
                  <a:srgbClr val="0000FF"/>
                </a:solidFill>
              </a:rPr>
              <a:t>Often, we really want: </a:t>
            </a:r>
            <a:r>
              <a:rPr lang="en-US" sz="2800" dirty="0" err="1" smtClean="0">
                <a:solidFill>
                  <a:srgbClr val="0000FF"/>
                </a:solidFill>
              </a:rPr>
              <a:t>p(</a:t>
            </a:r>
            <a:r>
              <a:rPr lang="en-US" sz="2800" i="1" dirty="0" err="1" smtClean="0">
                <a:solidFill>
                  <a:srgbClr val="000090"/>
                </a:solidFill>
              </a:rPr>
              <a:t>time</a:t>
            </a:r>
            <a:r>
              <a:rPr lang="en-US" sz="2800" i="1" dirty="0" smtClean="0">
                <a:solidFill>
                  <a:srgbClr val="000090"/>
                </a:solidFill>
              </a:rPr>
              <a:t> flies like an arrow </a:t>
            </a:r>
            <a:r>
              <a:rPr lang="en-US" sz="2800" dirty="0" smtClean="0">
                <a:solidFill>
                  <a:srgbClr val="0000FF"/>
                </a:solidFill>
              </a:rPr>
              <a:t>| S)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433513" y="4419600"/>
            <a:ext cx="5500687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how can we calculate this sum?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Expectation step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95287" y="1676400"/>
            <a:ext cx="655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p(</a:t>
            </a:r>
            <a:r>
              <a:rPr lang="en-US" sz="2800" i="1" dirty="0" err="1" smtClean="0">
                <a:solidFill>
                  <a:srgbClr val="000090"/>
                </a:solidFill>
              </a:rPr>
              <a:t>time</a:t>
            </a:r>
            <a:r>
              <a:rPr lang="en-US" sz="2800" i="1" dirty="0" smtClean="0">
                <a:solidFill>
                  <a:srgbClr val="000090"/>
                </a:solidFill>
              </a:rPr>
              <a:t> flies like an </a:t>
            </a:r>
            <a:r>
              <a:rPr lang="en-US" sz="2800" i="1" dirty="0" err="1" smtClean="0">
                <a:solidFill>
                  <a:srgbClr val="000090"/>
                </a:solidFill>
              </a:rPr>
              <a:t>arrow</a:t>
            </a:r>
            <a:r>
              <a:rPr lang="en-US" sz="2800" dirty="0" err="1" smtClean="0"/>
              <a:t>)</a:t>
            </a:r>
            <a:r>
              <a:rPr lang="en-US" sz="2800" baseline="-25000" dirty="0" err="1" smtClean="0"/>
              <a:t>grammar</a:t>
            </a:r>
            <a:r>
              <a:rPr lang="en-US" sz="2800" dirty="0" smtClean="0"/>
              <a:t> = </a:t>
            </a:r>
            <a:r>
              <a:rPr lang="en-US" sz="2800" dirty="0" smtClean="0">
                <a:solidFill>
                  <a:srgbClr val="FF0000"/>
                </a:solidFill>
              </a:rPr>
              <a:t>?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521843" y="2329190"/>
            <a:ext cx="824420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Sum over all the possible parses!</a:t>
            </a:r>
          </a:p>
          <a:p>
            <a:r>
              <a:rPr lang="en-US" sz="2800" dirty="0" smtClean="0">
                <a:solidFill>
                  <a:srgbClr val="0000FF"/>
                </a:solidFill>
              </a:rPr>
              <a:t>Often, we really want: </a:t>
            </a:r>
            <a:r>
              <a:rPr lang="en-US" sz="2800" dirty="0" err="1" smtClean="0">
                <a:solidFill>
                  <a:srgbClr val="0000FF"/>
                </a:solidFill>
              </a:rPr>
              <a:t>p(</a:t>
            </a:r>
            <a:r>
              <a:rPr lang="en-US" sz="2800" i="1" dirty="0" err="1" smtClean="0">
                <a:solidFill>
                  <a:srgbClr val="000090"/>
                </a:solidFill>
              </a:rPr>
              <a:t>time</a:t>
            </a:r>
            <a:r>
              <a:rPr lang="en-US" sz="2800" i="1" dirty="0" smtClean="0">
                <a:solidFill>
                  <a:srgbClr val="000090"/>
                </a:solidFill>
              </a:rPr>
              <a:t> flies like an arrow </a:t>
            </a:r>
            <a:r>
              <a:rPr lang="en-US" sz="2800" dirty="0" smtClean="0">
                <a:solidFill>
                  <a:srgbClr val="0000FF"/>
                </a:solidFill>
              </a:rPr>
              <a:t>| S)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433513" y="4419600"/>
            <a:ext cx="550068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</a:rPr>
              <a:t>CKY parsing except sum over possible parses instead of max</a:t>
            </a:r>
            <a:endParaRPr lang="en-US" sz="32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Probabilistic CKY Parser</a:t>
            </a:r>
          </a:p>
        </p:txBody>
      </p:sp>
      <p:sp>
        <p:nvSpPr>
          <p:cNvPr id="34820" name="TextBox 5"/>
          <p:cNvSpPr txBox="1">
            <a:spLocks noChangeArrowheads="1"/>
          </p:cNvSpPr>
          <p:nvPr/>
        </p:nvSpPr>
        <p:spPr bwMode="auto">
          <a:xfrm>
            <a:off x="1271588" y="1660525"/>
            <a:ext cx="508476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b="1">
                <a:latin typeface="Times New Roman" charset="0"/>
              </a:rPr>
              <a:t>  Book       the        flight    through  Houston</a:t>
            </a:r>
          </a:p>
        </p:txBody>
      </p:sp>
      <p:sp>
        <p:nvSpPr>
          <p:cNvPr id="34821" name="Rectangle 11"/>
          <p:cNvSpPr>
            <a:spLocks noChangeArrowheads="1"/>
          </p:cNvSpPr>
          <p:nvPr/>
        </p:nvSpPr>
        <p:spPr bwMode="auto">
          <a:xfrm>
            <a:off x="1247775" y="2233613"/>
            <a:ext cx="962025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4822" name="Rectangle 12"/>
          <p:cNvSpPr>
            <a:spLocks noChangeArrowheads="1"/>
          </p:cNvSpPr>
          <p:nvPr/>
        </p:nvSpPr>
        <p:spPr bwMode="auto">
          <a:xfrm>
            <a:off x="2205038" y="2233613"/>
            <a:ext cx="963612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4823" name="Rectangle 13"/>
          <p:cNvSpPr>
            <a:spLocks noChangeArrowheads="1"/>
          </p:cNvSpPr>
          <p:nvPr/>
        </p:nvSpPr>
        <p:spPr bwMode="auto">
          <a:xfrm>
            <a:off x="3163888" y="2233613"/>
            <a:ext cx="963612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4824" name="Rectangle 14"/>
          <p:cNvSpPr>
            <a:spLocks noChangeArrowheads="1"/>
          </p:cNvSpPr>
          <p:nvPr/>
        </p:nvSpPr>
        <p:spPr bwMode="auto">
          <a:xfrm>
            <a:off x="4122738" y="2233613"/>
            <a:ext cx="962025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4825" name="Rectangle 15"/>
          <p:cNvSpPr>
            <a:spLocks noChangeArrowheads="1"/>
          </p:cNvSpPr>
          <p:nvPr/>
        </p:nvSpPr>
        <p:spPr bwMode="auto">
          <a:xfrm>
            <a:off x="5081588" y="2233613"/>
            <a:ext cx="962025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4826" name="Rectangle 18"/>
          <p:cNvSpPr>
            <a:spLocks noChangeArrowheads="1"/>
          </p:cNvSpPr>
          <p:nvPr/>
        </p:nvSpPr>
        <p:spPr bwMode="auto">
          <a:xfrm>
            <a:off x="2214563" y="3084513"/>
            <a:ext cx="962025" cy="841375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4827" name="Rectangle 20"/>
          <p:cNvSpPr>
            <a:spLocks noChangeArrowheads="1"/>
          </p:cNvSpPr>
          <p:nvPr/>
        </p:nvSpPr>
        <p:spPr bwMode="auto">
          <a:xfrm>
            <a:off x="4130675" y="3084513"/>
            <a:ext cx="962025" cy="841375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4828" name="Rectangle 21"/>
          <p:cNvSpPr>
            <a:spLocks noChangeArrowheads="1"/>
          </p:cNvSpPr>
          <p:nvPr/>
        </p:nvSpPr>
        <p:spPr bwMode="auto">
          <a:xfrm>
            <a:off x="5089525" y="3084513"/>
            <a:ext cx="962025" cy="841375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4829" name="Rectangle 24"/>
          <p:cNvSpPr>
            <a:spLocks noChangeArrowheads="1"/>
          </p:cNvSpPr>
          <p:nvPr/>
        </p:nvSpPr>
        <p:spPr bwMode="auto">
          <a:xfrm>
            <a:off x="3179763" y="3933825"/>
            <a:ext cx="963612" cy="842963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4830" name="Rectangle 25"/>
          <p:cNvSpPr>
            <a:spLocks noChangeArrowheads="1"/>
          </p:cNvSpPr>
          <p:nvPr/>
        </p:nvSpPr>
        <p:spPr bwMode="auto">
          <a:xfrm>
            <a:off x="4138613" y="3933825"/>
            <a:ext cx="962025" cy="842963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4831" name="Rectangle 26"/>
          <p:cNvSpPr>
            <a:spLocks noChangeArrowheads="1"/>
          </p:cNvSpPr>
          <p:nvPr/>
        </p:nvSpPr>
        <p:spPr bwMode="auto">
          <a:xfrm>
            <a:off x="5097463" y="3933825"/>
            <a:ext cx="962025" cy="842963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4832" name="Rectangle 30"/>
          <p:cNvSpPr>
            <a:spLocks noChangeArrowheads="1"/>
          </p:cNvSpPr>
          <p:nvPr/>
        </p:nvSpPr>
        <p:spPr bwMode="auto">
          <a:xfrm>
            <a:off x="4146550" y="4784725"/>
            <a:ext cx="963613" cy="841375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4833" name="Rectangle 31"/>
          <p:cNvSpPr>
            <a:spLocks noChangeArrowheads="1"/>
          </p:cNvSpPr>
          <p:nvPr/>
        </p:nvSpPr>
        <p:spPr bwMode="auto">
          <a:xfrm>
            <a:off x="5105400" y="4784725"/>
            <a:ext cx="962025" cy="841375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4834" name="Rectangle 36"/>
          <p:cNvSpPr>
            <a:spLocks noChangeArrowheads="1"/>
          </p:cNvSpPr>
          <p:nvPr/>
        </p:nvSpPr>
        <p:spPr bwMode="auto">
          <a:xfrm>
            <a:off x="5113338" y="5634038"/>
            <a:ext cx="962025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4835" name="TextBox 37"/>
          <p:cNvSpPr txBox="1">
            <a:spLocks noChangeArrowheads="1"/>
          </p:cNvSpPr>
          <p:nvPr/>
        </p:nvSpPr>
        <p:spPr bwMode="auto">
          <a:xfrm>
            <a:off x="1219200" y="2209800"/>
            <a:ext cx="1074738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S :.01, VP:.1, </a:t>
            </a:r>
          </a:p>
          <a:p>
            <a:r>
              <a:rPr lang="en-US" sz="1200" b="1">
                <a:latin typeface="Times New Roman" charset="0"/>
              </a:rPr>
              <a:t>Verb:.5 </a:t>
            </a:r>
          </a:p>
          <a:p>
            <a:r>
              <a:rPr lang="en-US" sz="1200" b="1">
                <a:latin typeface="Times New Roman" charset="0"/>
              </a:rPr>
              <a:t>Nominal:.03</a:t>
            </a:r>
          </a:p>
          <a:p>
            <a:r>
              <a:rPr lang="en-US" sz="1200" b="1">
                <a:latin typeface="Times New Roman" charset="0"/>
              </a:rPr>
              <a:t>Noun:.1</a:t>
            </a:r>
            <a:endParaRPr lang="en-US" sz="1400" b="1">
              <a:latin typeface="Times New Roman" charset="0"/>
            </a:endParaRPr>
          </a:p>
        </p:txBody>
      </p:sp>
      <p:sp>
        <p:nvSpPr>
          <p:cNvPr id="34836" name="TextBox 38"/>
          <p:cNvSpPr txBox="1">
            <a:spLocks noChangeArrowheads="1"/>
          </p:cNvSpPr>
          <p:nvPr/>
        </p:nvSpPr>
        <p:spPr bwMode="auto">
          <a:xfrm>
            <a:off x="2230438" y="3594100"/>
            <a:ext cx="58261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Det:.6</a:t>
            </a:r>
          </a:p>
        </p:txBody>
      </p:sp>
      <p:sp>
        <p:nvSpPr>
          <p:cNvPr id="34837" name="TextBox 39"/>
          <p:cNvSpPr txBox="1">
            <a:spLocks noChangeArrowheads="1"/>
          </p:cNvSpPr>
          <p:nvPr/>
        </p:nvSpPr>
        <p:spPr bwMode="auto">
          <a:xfrm>
            <a:off x="3163888" y="3975100"/>
            <a:ext cx="99218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 sz="1200" b="1">
              <a:latin typeface="Times New Roman" charset="0"/>
            </a:endParaRPr>
          </a:p>
          <a:p>
            <a:r>
              <a:rPr lang="en-US" sz="1200" b="1">
                <a:latin typeface="Times New Roman" charset="0"/>
              </a:rPr>
              <a:t>Nominal:.15</a:t>
            </a:r>
          </a:p>
          <a:p>
            <a:r>
              <a:rPr lang="en-US" sz="1200" b="1">
                <a:latin typeface="Times New Roman" charset="0"/>
              </a:rPr>
              <a:t>Noun:.5</a:t>
            </a:r>
            <a:endParaRPr lang="en-US" sz="1400" b="1">
              <a:latin typeface="Times New Roman" charset="0"/>
            </a:endParaRPr>
          </a:p>
        </p:txBody>
      </p:sp>
      <p:sp>
        <p:nvSpPr>
          <p:cNvPr id="34838" name="TextBox 28"/>
          <p:cNvSpPr txBox="1">
            <a:spLocks noChangeArrowheads="1"/>
          </p:cNvSpPr>
          <p:nvPr/>
        </p:nvSpPr>
        <p:spPr bwMode="auto">
          <a:xfrm>
            <a:off x="2273300" y="2735263"/>
            <a:ext cx="5270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None</a:t>
            </a:r>
          </a:p>
        </p:txBody>
      </p:sp>
      <p:sp>
        <p:nvSpPr>
          <p:cNvPr id="34839" name="TextBox 29"/>
          <p:cNvSpPr txBox="1">
            <a:spLocks noChangeArrowheads="1"/>
          </p:cNvSpPr>
          <p:nvPr/>
        </p:nvSpPr>
        <p:spPr bwMode="auto">
          <a:xfrm>
            <a:off x="3124200" y="3200400"/>
            <a:ext cx="101758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 sz="1200" b="1">
              <a:latin typeface="Times New Roman" charset="0"/>
            </a:endParaRPr>
          </a:p>
          <a:p>
            <a:r>
              <a:rPr lang="en-US" sz="1200" b="1">
                <a:latin typeface="Times New Roman" charset="0"/>
              </a:rPr>
              <a:t>NP:.6*.6*.15</a:t>
            </a:r>
          </a:p>
          <a:p>
            <a:r>
              <a:rPr lang="en-US" sz="1200" b="1">
                <a:latin typeface="Times New Roman" charset="0"/>
              </a:rPr>
              <a:t>     =.054</a:t>
            </a:r>
          </a:p>
        </p:txBody>
      </p:sp>
      <p:sp>
        <p:nvSpPr>
          <p:cNvPr id="34840" name="TextBox 25"/>
          <p:cNvSpPr txBox="1">
            <a:spLocks noChangeArrowheads="1"/>
          </p:cNvSpPr>
          <p:nvPr/>
        </p:nvSpPr>
        <p:spPr bwMode="auto">
          <a:xfrm>
            <a:off x="3084513" y="2667000"/>
            <a:ext cx="10953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VP:.5*.5*.054</a:t>
            </a:r>
          </a:p>
          <a:p>
            <a:r>
              <a:rPr lang="en-US" sz="1200" b="1">
                <a:latin typeface="Times New Roman" charset="0"/>
              </a:rPr>
              <a:t>     =.0135</a:t>
            </a:r>
          </a:p>
        </p:txBody>
      </p:sp>
      <p:sp>
        <p:nvSpPr>
          <p:cNvPr id="34841" name="TextBox 26"/>
          <p:cNvSpPr txBox="1">
            <a:spLocks noChangeArrowheads="1"/>
          </p:cNvSpPr>
          <p:nvPr/>
        </p:nvSpPr>
        <p:spPr bwMode="auto">
          <a:xfrm>
            <a:off x="3124200" y="2209800"/>
            <a:ext cx="10953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S:.05*.5*.054</a:t>
            </a:r>
          </a:p>
          <a:p>
            <a:r>
              <a:rPr lang="en-US" sz="1200" b="1">
                <a:latin typeface="Times New Roman" charset="0"/>
              </a:rPr>
              <a:t>     =.00135</a:t>
            </a:r>
          </a:p>
        </p:txBody>
      </p:sp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4183063" y="4367213"/>
            <a:ext cx="525462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None</a:t>
            </a:r>
          </a:p>
        </p:txBody>
      </p: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4154488" y="3521075"/>
            <a:ext cx="527050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None</a:t>
            </a:r>
          </a:p>
        </p:txBody>
      </p:sp>
      <p:sp>
        <p:nvSpPr>
          <p:cNvPr id="32" name="TextBox 31"/>
          <p:cNvSpPr txBox="1">
            <a:spLocks noChangeArrowheads="1"/>
          </p:cNvSpPr>
          <p:nvPr/>
        </p:nvSpPr>
        <p:spPr bwMode="auto">
          <a:xfrm>
            <a:off x="4127500" y="2674938"/>
            <a:ext cx="525463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None</a:t>
            </a:r>
          </a:p>
        </p:txBody>
      </p:sp>
      <p:sp>
        <p:nvSpPr>
          <p:cNvPr id="34" name="TextBox 33"/>
          <p:cNvSpPr txBox="1">
            <a:spLocks noChangeArrowheads="1"/>
          </p:cNvSpPr>
          <p:nvPr/>
        </p:nvSpPr>
        <p:spPr bwMode="auto">
          <a:xfrm>
            <a:off x="4078288" y="5029200"/>
            <a:ext cx="6667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Prep:.2</a:t>
            </a:r>
          </a:p>
        </p:txBody>
      </p:sp>
      <p:sp>
        <p:nvSpPr>
          <p:cNvPr id="33" name="TextBox 41"/>
          <p:cNvSpPr txBox="1">
            <a:spLocks noChangeArrowheads="1"/>
          </p:cNvSpPr>
          <p:nvPr/>
        </p:nvSpPr>
        <p:spPr bwMode="auto">
          <a:xfrm>
            <a:off x="5029200" y="5791200"/>
            <a:ext cx="10668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NP:.16</a:t>
            </a:r>
          </a:p>
          <a:p>
            <a:r>
              <a:rPr lang="en-US" sz="1200" b="1">
                <a:latin typeface="Times New Roman" charset="0"/>
              </a:rPr>
              <a:t>PropNoun:.8</a:t>
            </a:r>
          </a:p>
        </p:txBody>
      </p:sp>
      <p:sp>
        <p:nvSpPr>
          <p:cNvPr id="35" name="TextBox 34"/>
          <p:cNvSpPr txBox="1">
            <a:spLocks noChangeArrowheads="1"/>
          </p:cNvSpPr>
          <p:nvPr/>
        </p:nvSpPr>
        <p:spPr bwMode="auto">
          <a:xfrm>
            <a:off x="5029200" y="4953000"/>
            <a:ext cx="10795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PP:1.0*.2*.16</a:t>
            </a:r>
          </a:p>
          <a:p>
            <a:r>
              <a:rPr lang="en-US" sz="1200" b="1">
                <a:latin typeface="Times New Roman" charset="0"/>
              </a:rPr>
              <a:t>       =.032</a:t>
            </a:r>
          </a:p>
        </p:txBody>
      </p:sp>
      <p:sp>
        <p:nvSpPr>
          <p:cNvPr id="36" name="TextBox 35"/>
          <p:cNvSpPr txBox="1">
            <a:spLocks noChangeArrowheads="1"/>
          </p:cNvSpPr>
          <p:nvPr/>
        </p:nvSpPr>
        <p:spPr bwMode="auto">
          <a:xfrm>
            <a:off x="5105400" y="4038600"/>
            <a:ext cx="91598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Nominal:</a:t>
            </a:r>
          </a:p>
          <a:p>
            <a:r>
              <a:rPr lang="en-US" sz="1200" b="1">
                <a:latin typeface="Times New Roman" charset="0"/>
              </a:rPr>
              <a:t>.5*.15*.032</a:t>
            </a:r>
          </a:p>
          <a:p>
            <a:r>
              <a:rPr lang="en-US" sz="1200" b="1">
                <a:latin typeface="Times New Roman" charset="0"/>
              </a:rPr>
              <a:t>=.0024</a:t>
            </a:r>
          </a:p>
        </p:txBody>
      </p:sp>
      <p:sp>
        <p:nvSpPr>
          <p:cNvPr id="34849" name="TextBox 36"/>
          <p:cNvSpPr txBox="1">
            <a:spLocks noChangeArrowheads="1"/>
          </p:cNvSpPr>
          <p:nvPr/>
        </p:nvSpPr>
        <p:spPr bwMode="auto">
          <a:xfrm>
            <a:off x="5029200" y="2971800"/>
            <a:ext cx="9652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 sz="1200" b="1">
              <a:latin typeface="Times New Roman" charset="0"/>
            </a:endParaRPr>
          </a:p>
          <a:p>
            <a:r>
              <a:rPr lang="en-US" sz="1200" b="1">
                <a:latin typeface="Times New Roman" charset="0"/>
              </a:rPr>
              <a:t>NP:.6*.6*</a:t>
            </a:r>
          </a:p>
          <a:p>
            <a:r>
              <a:rPr lang="en-US" sz="1200" b="1">
                <a:latin typeface="Times New Roman" charset="0"/>
              </a:rPr>
              <a:t>       .0024</a:t>
            </a:r>
          </a:p>
          <a:p>
            <a:r>
              <a:rPr lang="en-US" sz="1200" b="1">
                <a:latin typeface="Times New Roman" charset="0"/>
              </a:rPr>
              <a:t>     =.000864</a:t>
            </a:r>
          </a:p>
        </p:txBody>
      </p:sp>
      <p:sp>
        <p:nvSpPr>
          <p:cNvPr id="34850" name="TextBox 40"/>
          <p:cNvSpPr txBox="1">
            <a:spLocks noChangeArrowheads="1"/>
          </p:cNvSpPr>
          <p:nvPr/>
        </p:nvSpPr>
        <p:spPr bwMode="auto">
          <a:xfrm>
            <a:off x="6124575" y="2060575"/>
            <a:ext cx="10953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200" b="1" dirty="0">
                <a:solidFill>
                  <a:srgbClr val="000090"/>
                </a:solidFill>
                <a:latin typeface="Times New Roman" charset="0"/>
              </a:rPr>
              <a:t>S:.05*.5*</a:t>
            </a:r>
          </a:p>
          <a:p>
            <a:r>
              <a:rPr lang="en-US" sz="1200" b="1" dirty="0">
                <a:solidFill>
                  <a:srgbClr val="000090"/>
                </a:solidFill>
                <a:latin typeface="Times New Roman" charset="0"/>
              </a:rPr>
              <a:t>     .000864</a:t>
            </a:r>
          </a:p>
          <a:p>
            <a:r>
              <a:rPr lang="en-US" sz="1200" b="1" dirty="0">
                <a:solidFill>
                  <a:srgbClr val="000090"/>
                </a:solidFill>
                <a:latin typeface="Times New Roman" charset="0"/>
              </a:rPr>
              <a:t>   =.0000216</a:t>
            </a:r>
          </a:p>
        </p:txBody>
      </p:sp>
      <p:cxnSp>
        <p:nvCxnSpPr>
          <p:cNvPr id="34851" name="Straight Arrow Connector 46"/>
          <p:cNvCxnSpPr>
            <a:cxnSpLocks noChangeShapeType="1"/>
          </p:cNvCxnSpPr>
          <p:nvPr/>
        </p:nvCxnSpPr>
        <p:spPr bwMode="auto">
          <a:xfrm rot="10800000" flipV="1">
            <a:off x="1752600" y="2514600"/>
            <a:ext cx="3733800" cy="1"/>
          </a:xfrm>
          <a:prstGeom prst="straightConnector1">
            <a:avLst/>
          </a:prstGeom>
          <a:noFill/>
          <a:ln w="28575" cap="flat" cmpd="sng" algn="ctr">
            <a:solidFill>
              <a:srgbClr val="000090"/>
            </a:solidFill>
            <a:prstDash val="solid"/>
            <a:round/>
            <a:headEnd type="none" w="med" len="med"/>
            <a:tailEnd type="arrow" w="med" len="med"/>
          </a:ln>
        </p:spPr>
      </p:cxnSp>
      <p:cxnSp>
        <p:nvCxnSpPr>
          <p:cNvPr id="34852" name="Straight Arrow Connector 48"/>
          <p:cNvCxnSpPr>
            <a:cxnSpLocks noChangeShapeType="1"/>
          </p:cNvCxnSpPr>
          <p:nvPr/>
        </p:nvCxnSpPr>
        <p:spPr bwMode="auto">
          <a:xfrm rot="5400000">
            <a:off x="4991101" y="2705101"/>
            <a:ext cx="685798" cy="304800"/>
          </a:xfrm>
          <a:prstGeom prst="straightConnector1">
            <a:avLst/>
          </a:prstGeom>
          <a:noFill/>
          <a:ln w="28575" cap="flat" cmpd="sng" algn="ctr">
            <a:solidFill>
              <a:srgbClr val="000090"/>
            </a:solidFill>
            <a:prstDash val="solid"/>
            <a:round/>
            <a:headEnd type="none" w="med" len="med"/>
            <a:tailEnd type="arrow" w="med" len="med"/>
          </a:ln>
        </p:spPr>
      </p:cxnSp>
      <p:cxnSp>
        <p:nvCxnSpPr>
          <p:cNvPr id="37" name="Straight Arrow Connector 43"/>
          <p:cNvCxnSpPr>
            <a:cxnSpLocks noChangeShapeType="1"/>
          </p:cNvCxnSpPr>
          <p:nvPr/>
        </p:nvCxnSpPr>
        <p:spPr bwMode="auto">
          <a:xfrm rot="10800000" flipV="1">
            <a:off x="3352800" y="2655094"/>
            <a:ext cx="2133600" cy="88106"/>
          </a:xfrm>
          <a:prstGeom prst="straightConnector1">
            <a:avLst/>
          </a:prstGeom>
          <a:noFill/>
          <a:ln w="28575" cap="flat" cmpd="sng" algn="ctr">
            <a:solidFill>
              <a:srgbClr val="3366FF"/>
            </a:solidFill>
            <a:prstDash val="solid"/>
            <a:round/>
            <a:headEnd type="none" w="med" len="med"/>
            <a:tailEnd type="arrow" w="med" len="med"/>
          </a:ln>
        </p:spPr>
      </p:cxnSp>
      <p:cxnSp>
        <p:nvCxnSpPr>
          <p:cNvPr id="38" name="Straight Arrow Connector 54"/>
          <p:cNvCxnSpPr>
            <a:cxnSpLocks noChangeShapeType="1"/>
          </p:cNvCxnSpPr>
          <p:nvPr/>
        </p:nvCxnSpPr>
        <p:spPr bwMode="auto">
          <a:xfrm rot="5400000">
            <a:off x="4183460" y="3727848"/>
            <a:ext cx="2375694" cy="230186"/>
          </a:xfrm>
          <a:prstGeom prst="straightConnector1">
            <a:avLst/>
          </a:prstGeom>
          <a:noFill/>
          <a:ln w="28575" cap="flat" cmpd="sng" algn="ctr">
            <a:solidFill>
              <a:srgbClr val="3366FF"/>
            </a:solidFill>
            <a:prstDash val="solid"/>
            <a:round/>
            <a:headEnd type="none" w="med" len="med"/>
            <a:tailEnd type="arrow" w="med" len="med"/>
          </a:ln>
        </p:spPr>
      </p:cxnSp>
      <p:sp>
        <p:nvSpPr>
          <p:cNvPr id="49" name="TextBox 41"/>
          <p:cNvSpPr txBox="1">
            <a:spLocks noChangeArrowheads="1"/>
          </p:cNvSpPr>
          <p:nvPr/>
        </p:nvSpPr>
        <p:spPr bwMode="auto">
          <a:xfrm>
            <a:off x="6108700" y="2947987"/>
            <a:ext cx="10953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200" b="1" dirty="0">
                <a:solidFill>
                  <a:srgbClr val="3366FF"/>
                </a:solidFill>
                <a:latin typeface="Times New Roman" charset="0"/>
              </a:rPr>
              <a:t>S:.03*.0135*</a:t>
            </a:r>
          </a:p>
          <a:p>
            <a:r>
              <a:rPr lang="en-US" sz="1200" b="1" dirty="0">
                <a:solidFill>
                  <a:srgbClr val="3366FF"/>
                </a:solidFill>
                <a:latin typeface="Times New Roman" charset="0"/>
              </a:rPr>
              <a:t>    .032</a:t>
            </a:r>
          </a:p>
          <a:p>
            <a:r>
              <a:rPr lang="en-US" sz="1200" b="1" dirty="0">
                <a:solidFill>
                  <a:srgbClr val="3366FF"/>
                </a:solidFill>
                <a:latin typeface="Times New Roman" charset="0"/>
              </a:rPr>
              <a:t>  =.00001296</a:t>
            </a:r>
          </a:p>
        </p:txBody>
      </p:sp>
      <p:sp>
        <p:nvSpPr>
          <p:cNvPr id="51" name="Rectangle 50"/>
          <p:cNvSpPr/>
          <p:nvPr/>
        </p:nvSpPr>
        <p:spPr>
          <a:xfrm>
            <a:off x="76200" y="5132300"/>
            <a:ext cx="2217738" cy="3462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b="1" dirty="0" smtClean="0">
                <a:solidFill>
                  <a:srgbClr val="3366FF"/>
                </a:solidFill>
                <a:latin typeface="Times New Roman" charset="0"/>
                <a:ea typeface="Times New Roman" charset="0"/>
                <a:cs typeface="Times New Roman" charset="0"/>
              </a:rPr>
              <a:t>S → VP PP	0.03</a:t>
            </a:r>
            <a:endParaRPr lang="en-US" b="1" dirty="0">
              <a:solidFill>
                <a:srgbClr val="3366FF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94660" y="5597351"/>
            <a:ext cx="2953340" cy="3462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b="1" dirty="0" smtClean="0">
                <a:solidFill>
                  <a:srgbClr val="000090"/>
                </a:solidFill>
                <a:latin typeface="Times New Roman" charset="0"/>
                <a:ea typeface="Times New Roman" charset="0"/>
                <a:cs typeface="Times New Roman" charset="0"/>
              </a:rPr>
              <a:t>S → Verb NP	0.05</a:t>
            </a:r>
            <a:endParaRPr lang="en-US" b="1" dirty="0">
              <a:solidFill>
                <a:srgbClr val="000090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162800" y="2438400"/>
            <a:ext cx="19240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For any entry, sum over the possibilities!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Maximization step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143000"/>
          </a:xfrm>
        </p:spPr>
        <p:txBody>
          <a:bodyPr/>
          <a:lstStyle/>
          <a:p>
            <a:r>
              <a:rPr lang="en-US" dirty="0" smtClean="0"/>
              <a:t>Calculate the probabilities of the grammar rules using partial counts</a:t>
            </a:r>
            <a:endParaRPr lang="en-US" dirty="0"/>
          </a:p>
        </p:txBody>
      </p:sp>
      <p:graphicFrame>
        <p:nvGraphicFramePr>
          <p:cNvPr id="841730" name="Object 2"/>
          <p:cNvGraphicFramePr>
            <a:graphicFrameLocks noChangeAspect="1"/>
          </p:cNvGraphicFramePr>
          <p:nvPr/>
        </p:nvGraphicFramePr>
        <p:xfrm>
          <a:off x="381000" y="4343400"/>
          <a:ext cx="365760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1745" name="Equation" r:id="rId3" imgW="1828800" imgH="381000" progId="Equation.3">
                  <p:embed/>
                </p:oleObj>
              </mc:Choice>
              <mc:Fallback>
                <p:oleObj name="Equation" r:id="rId3" imgW="1828800" imgH="3810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4343400"/>
                        <a:ext cx="3657600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295400" y="3276600"/>
            <a:ext cx="19812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</a:rPr>
              <a:t>MLE</a:t>
            </a:r>
            <a:endParaRPr lang="en-US" sz="3200" dirty="0">
              <a:solidFill>
                <a:srgbClr val="0000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72200" y="3276600"/>
            <a:ext cx="19812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</a:rPr>
              <a:t>EM</a:t>
            </a:r>
            <a:endParaRPr lang="en-US" sz="3200" dirty="0">
              <a:solidFill>
                <a:srgbClr val="0000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321552" y="4267200"/>
            <a:ext cx="8412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FF0000"/>
                </a:solidFill>
              </a:rPr>
              <a:t>?</a:t>
            </a:r>
            <a:endParaRPr lang="en-US" sz="4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Maximization step</a:t>
            </a:r>
            <a:endParaRPr lang="en-US" dirty="0"/>
          </a:p>
        </p:txBody>
      </p:sp>
      <p:grpSp>
        <p:nvGrpSpPr>
          <p:cNvPr id="17" name="Group 16"/>
          <p:cNvGrpSpPr/>
          <p:nvPr/>
        </p:nvGrpSpPr>
        <p:grpSpPr>
          <a:xfrm>
            <a:off x="858838" y="2946976"/>
            <a:ext cx="2417762" cy="3140075"/>
            <a:chOff x="666750" y="2362200"/>
            <a:chExt cx="2417762" cy="3140075"/>
          </a:xfrm>
        </p:grpSpPr>
        <p:sp>
          <p:nvSpPr>
            <p:cNvPr id="4" name="Rectangle 3"/>
            <p:cNvSpPr>
              <a:spLocks noChangeArrowheads="1"/>
            </p:cNvSpPr>
            <p:nvPr/>
          </p:nvSpPr>
          <p:spPr bwMode="auto">
            <a:xfrm>
              <a:off x="1165225" y="2362200"/>
              <a:ext cx="344487" cy="3968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 type="none" w="lg" len="lg"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kumimoji="1" lang="en-US" sz="2000" b="1"/>
                <a:t>S</a:t>
              </a:r>
            </a:p>
          </p:txBody>
        </p:sp>
        <p:sp>
          <p:nvSpPr>
            <p:cNvPr id="5" name="Rectangle 4"/>
            <p:cNvSpPr>
              <a:spLocks noChangeArrowheads="1"/>
            </p:cNvSpPr>
            <p:nvPr/>
          </p:nvSpPr>
          <p:spPr bwMode="auto">
            <a:xfrm>
              <a:off x="666750" y="2971800"/>
              <a:ext cx="758825" cy="7016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 type="none" w="lg" len="lg"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kumimoji="1" lang="en-US" sz="2000" b="1" dirty="0"/>
                <a:t>NP</a:t>
              </a:r>
            </a:p>
            <a:p>
              <a:r>
                <a:rPr kumimoji="1" lang="en-US" sz="2000" b="1" dirty="0"/>
                <a:t>time</a:t>
              </a:r>
            </a:p>
          </p:txBody>
        </p:sp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1328737" y="2987675"/>
              <a:ext cx="522288" cy="3968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 type="none" w="lg" len="lg"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kumimoji="1" lang="en-US" sz="2000" b="1"/>
                <a:t>VP</a:t>
              </a:r>
            </a:p>
          </p:txBody>
        </p:sp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852487" y="3657600"/>
              <a:ext cx="714375" cy="7016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 type="none" w="lg" len="lg"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kumimoji="1" lang="en-US" sz="2000" b="1"/>
                <a:t>V</a:t>
              </a:r>
            </a:p>
            <a:p>
              <a:r>
                <a:rPr kumimoji="1" lang="en-US" sz="2000" b="1"/>
                <a:t>flies</a:t>
              </a:r>
            </a:p>
          </p:txBody>
        </p:sp>
        <p:sp>
          <p:nvSpPr>
            <p:cNvPr id="8" name="Rectangle 7"/>
            <p:cNvSpPr>
              <a:spLocks noChangeArrowheads="1"/>
            </p:cNvSpPr>
            <p:nvPr/>
          </p:nvSpPr>
          <p:spPr bwMode="auto">
            <a:xfrm>
              <a:off x="1622425" y="3641725"/>
              <a:ext cx="517525" cy="3968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 type="none" w="lg" len="lg"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kumimoji="1" lang="en-US" sz="2000" b="1"/>
                <a:t>PP</a:t>
              </a:r>
            </a:p>
          </p:txBody>
        </p:sp>
        <p:sp>
          <p:nvSpPr>
            <p:cNvPr id="9" name="Rectangle 8"/>
            <p:cNvSpPr>
              <a:spLocks noChangeArrowheads="1"/>
            </p:cNvSpPr>
            <p:nvPr/>
          </p:nvSpPr>
          <p:spPr bwMode="auto">
            <a:xfrm>
              <a:off x="1327150" y="4191000"/>
              <a:ext cx="639762" cy="7016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 type="none" w="lg" len="lg"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kumimoji="1" lang="en-US" sz="2000" b="1" dirty="0"/>
                <a:t>P</a:t>
              </a:r>
            </a:p>
            <a:p>
              <a:r>
                <a:rPr kumimoji="1" lang="en-US" sz="2000" b="1" dirty="0"/>
                <a:t>like</a:t>
              </a:r>
            </a:p>
          </p:txBody>
        </p:sp>
        <p:sp>
          <p:nvSpPr>
            <p:cNvPr id="10" name="Rectangle 9"/>
            <p:cNvSpPr>
              <a:spLocks noChangeArrowheads="1"/>
            </p:cNvSpPr>
            <p:nvPr/>
          </p:nvSpPr>
          <p:spPr bwMode="auto">
            <a:xfrm>
              <a:off x="1927225" y="4191000"/>
              <a:ext cx="546100" cy="3968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 type="none" w="lg" len="lg"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kumimoji="1" lang="en-US" sz="2000" b="1"/>
                <a:t>NP</a:t>
              </a:r>
            </a:p>
          </p:txBody>
        </p:sp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1655762" y="4800600"/>
              <a:ext cx="631825" cy="7016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 type="none" w="lg" len="lg"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kumimoji="1" lang="en-US" sz="2000" b="1"/>
                <a:t>Det</a:t>
              </a:r>
            </a:p>
            <a:p>
              <a:r>
                <a:rPr kumimoji="1" lang="en-US" sz="2000" b="1"/>
                <a:t>an</a:t>
              </a:r>
            </a:p>
          </p:txBody>
        </p:sp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2071687" y="4800600"/>
              <a:ext cx="1012825" cy="7016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 type="none" w="lg" len="lg"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kumimoji="1" lang="en-US" sz="2000" b="1"/>
                <a:t>N   </a:t>
              </a:r>
            </a:p>
            <a:p>
              <a:r>
                <a:rPr kumimoji="1" lang="en-US" sz="2000" b="1"/>
                <a:t> arrow</a:t>
              </a: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>
              <a:off x="1927225" y="4572000"/>
              <a:ext cx="457200" cy="304800"/>
            </a:xfrm>
            <a:custGeom>
              <a:avLst/>
              <a:gdLst>
                <a:gd name="T0" fmla="*/ 0 w 288"/>
                <a:gd name="T1" fmla="*/ 304800 h 192"/>
                <a:gd name="T2" fmla="*/ 228600 w 288"/>
                <a:gd name="T3" fmla="*/ 0 h 192"/>
                <a:gd name="T4" fmla="*/ 457200 w 288"/>
                <a:gd name="T5" fmla="*/ 304800 h 192"/>
                <a:gd name="T6" fmla="*/ 0 60000 65536"/>
                <a:gd name="T7" fmla="*/ 0 60000 65536"/>
                <a:gd name="T8" fmla="*/ 0 60000 65536"/>
                <a:gd name="T9" fmla="*/ 0 w 288"/>
                <a:gd name="T10" fmla="*/ 0 h 192"/>
                <a:gd name="T11" fmla="*/ 288 w 288"/>
                <a:gd name="T12" fmla="*/ 192 h 19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88" h="192">
                  <a:moveTo>
                    <a:pt x="0" y="192"/>
                  </a:moveTo>
                  <a:lnTo>
                    <a:pt x="144" y="0"/>
                  </a:lnTo>
                  <a:lnTo>
                    <a:pt x="288" y="192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none" w="lg" len="lg"/>
            </a:ln>
          </p:spPr>
          <p:txBody>
            <a:bodyPr wrap="none" anchor="ctr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14" name="Freeform 13"/>
            <p:cNvSpPr>
              <a:spLocks/>
            </p:cNvSpPr>
            <p:nvPr/>
          </p:nvSpPr>
          <p:spPr bwMode="auto">
            <a:xfrm>
              <a:off x="1698625" y="3962400"/>
              <a:ext cx="457200" cy="304800"/>
            </a:xfrm>
            <a:custGeom>
              <a:avLst/>
              <a:gdLst>
                <a:gd name="T0" fmla="*/ 0 w 288"/>
                <a:gd name="T1" fmla="*/ 304800 h 192"/>
                <a:gd name="T2" fmla="*/ 228600 w 288"/>
                <a:gd name="T3" fmla="*/ 0 h 192"/>
                <a:gd name="T4" fmla="*/ 457200 w 288"/>
                <a:gd name="T5" fmla="*/ 304800 h 192"/>
                <a:gd name="T6" fmla="*/ 0 60000 65536"/>
                <a:gd name="T7" fmla="*/ 0 60000 65536"/>
                <a:gd name="T8" fmla="*/ 0 60000 65536"/>
                <a:gd name="T9" fmla="*/ 0 w 288"/>
                <a:gd name="T10" fmla="*/ 0 h 192"/>
                <a:gd name="T11" fmla="*/ 288 w 288"/>
                <a:gd name="T12" fmla="*/ 192 h 19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88" h="192">
                  <a:moveTo>
                    <a:pt x="0" y="192"/>
                  </a:moveTo>
                  <a:lnTo>
                    <a:pt x="144" y="0"/>
                  </a:lnTo>
                  <a:lnTo>
                    <a:pt x="288" y="192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none" w="lg" len="lg"/>
            </a:ln>
          </p:spPr>
          <p:txBody>
            <a:bodyPr wrap="none" anchor="ctr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15" name="Freeform 14"/>
            <p:cNvSpPr>
              <a:spLocks/>
            </p:cNvSpPr>
            <p:nvPr/>
          </p:nvSpPr>
          <p:spPr bwMode="auto">
            <a:xfrm>
              <a:off x="1317625" y="3352800"/>
              <a:ext cx="457200" cy="304800"/>
            </a:xfrm>
            <a:custGeom>
              <a:avLst/>
              <a:gdLst>
                <a:gd name="T0" fmla="*/ 0 w 288"/>
                <a:gd name="T1" fmla="*/ 304800 h 192"/>
                <a:gd name="T2" fmla="*/ 228600 w 288"/>
                <a:gd name="T3" fmla="*/ 0 h 192"/>
                <a:gd name="T4" fmla="*/ 457200 w 288"/>
                <a:gd name="T5" fmla="*/ 304800 h 192"/>
                <a:gd name="T6" fmla="*/ 0 60000 65536"/>
                <a:gd name="T7" fmla="*/ 0 60000 65536"/>
                <a:gd name="T8" fmla="*/ 0 60000 65536"/>
                <a:gd name="T9" fmla="*/ 0 w 288"/>
                <a:gd name="T10" fmla="*/ 0 h 192"/>
                <a:gd name="T11" fmla="*/ 288 w 288"/>
                <a:gd name="T12" fmla="*/ 192 h 19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88" h="192">
                  <a:moveTo>
                    <a:pt x="0" y="192"/>
                  </a:moveTo>
                  <a:lnTo>
                    <a:pt x="144" y="0"/>
                  </a:lnTo>
                  <a:lnTo>
                    <a:pt x="288" y="192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none" w="lg" len="lg"/>
            </a:ln>
          </p:spPr>
          <p:txBody>
            <a:bodyPr wrap="none" anchor="ctr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1089025" y="2743200"/>
              <a:ext cx="457200" cy="304800"/>
            </a:xfrm>
            <a:custGeom>
              <a:avLst/>
              <a:gdLst>
                <a:gd name="T0" fmla="*/ 0 w 288"/>
                <a:gd name="T1" fmla="*/ 304800 h 192"/>
                <a:gd name="T2" fmla="*/ 228600 w 288"/>
                <a:gd name="T3" fmla="*/ 0 h 192"/>
                <a:gd name="T4" fmla="*/ 457200 w 288"/>
                <a:gd name="T5" fmla="*/ 304800 h 192"/>
                <a:gd name="T6" fmla="*/ 0 60000 65536"/>
                <a:gd name="T7" fmla="*/ 0 60000 65536"/>
                <a:gd name="T8" fmla="*/ 0 60000 65536"/>
                <a:gd name="T9" fmla="*/ 0 w 288"/>
                <a:gd name="T10" fmla="*/ 0 h 192"/>
                <a:gd name="T11" fmla="*/ 288 w 288"/>
                <a:gd name="T12" fmla="*/ 192 h 19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88" h="192">
                  <a:moveTo>
                    <a:pt x="0" y="192"/>
                  </a:moveTo>
                  <a:lnTo>
                    <a:pt x="144" y="0"/>
                  </a:lnTo>
                  <a:lnTo>
                    <a:pt x="288" y="192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none" w="lg" len="lg"/>
            </a:ln>
          </p:spPr>
          <p:txBody>
            <a:bodyPr wrap="none" anchor="ctr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304800" y="1524000"/>
            <a:ext cx="6248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Say we’re trying to figure out VP -&gt; V PP</a:t>
            </a:r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1052513" y="2057400"/>
            <a:ext cx="19812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</a:rPr>
              <a:t>MLE</a:t>
            </a:r>
            <a:endParaRPr lang="en-US" sz="3200" dirty="0">
              <a:solidFill>
                <a:srgbClr val="0000FF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929313" y="1905000"/>
            <a:ext cx="19812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</a:rPr>
              <a:t>EM</a:t>
            </a:r>
            <a:endParaRPr lang="en-US" sz="3200" dirty="0">
              <a:solidFill>
                <a:srgbClr val="0000FF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54038" y="6172200"/>
            <a:ext cx="38655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count this as one occurrence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962400" y="5867400"/>
            <a:ext cx="47037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fractional count based on the sentence and how likely the sentence is to be grammatical</a:t>
            </a:r>
            <a:endParaRPr lang="en-US" sz="2000" dirty="0">
              <a:solidFill>
                <a:srgbClr val="FF0000"/>
              </a:solidFill>
            </a:endParaRPr>
          </a:p>
        </p:txBody>
      </p:sp>
      <p:graphicFrame>
        <p:nvGraphicFramePr>
          <p:cNvPr id="48" name="Object 47"/>
          <p:cNvGraphicFramePr>
            <a:graphicFrameLocks noChangeAspect="1"/>
          </p:cNvGraphicFramePr>
          <p:nvPr/>
        </p:nvGraphicFramePr>
        <p:xfrm>
          <a:off x="3227388" y="3663950"/>
          <a:ext cx="5683250" cy="374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2770" name="Equation" r:id="rId3" imgW="2692400" imgH="177800" progId="Equation.3">
                  <p:embed/>
                </p:oleObj>
              </mc:Choice>
              <mc:Fallback>
                <p:oleObj name="Equation" r:id="rId3" imgW="2692400" imgH="1778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27388" y="3663950"/>
                        <a:ext cx="5683250" cy="374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Maximization step</a:t>
            </a:r>
            <a:endParaRPr lang="en-US" dirty="0"/>
          </a:p>
        </p:txBody>
      </p:sp>
      <p:graphicFrame>
        <p:nvGraphicFramePr>
          <p:cNvPr id="845826" name="Object 2"/>
          <p:cNvGraphicFramePr>
            <a:graphicFrameLocks noChangeAspect="1"/>
          </p:cNvGraphicFramePr>
          <p:nvPr/>
        </p:nvGraphicFramePr>
        <p:xfrm>
          <a:off x="612775" y="2676525"/>
          <a:ext cx="5788025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5869" name="Equation" r:id="rId3" imgW="2743200" imgH="393700" progId="Equation.3">
                  <p:embed/>
                </p:oleObj>
              </mc:Choice>
              <mc:Fallback>
                <p:oleObj name="Equation" r:id="rId3" imgW="2743200" imgH="3937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2775" y="2676525"/>
                        <a:ext cx="5788025" cy="828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45827" name="Object 3"/>
          <p:cNvGraphicFramePr>
            <a:graphicFrameLocks noChangeAspect="1"/>
          </p:cNvGraphicFramePr>
          <p:nvPr/>
        </p:nvGraphicFramePr>
        <p:xfrm>
          <a:off x="306388" y="1835150"/>
          <a:ext cx="5681662" cy="374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5870" name="Equation" r:id="rId5" imgW="2692400" imgH="177800" progId="Equation.3">
                  <p:embed/>
                </p:oleObj>
              </mc:Choice>
              <mc:Fallback>
                <p:oleObj name="Equation" r:id="rId5" imgW="2692400" imgH="1778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6388" y="1835150"/>
                        <a:ext cx="5681662" cy="374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934200" y="2676525"/>
            <a:ext cx="198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def. of conditional probability</a:t>
            </a:r>
            <a:endParaRPr lang="en-US" dirty="0">
              <a:solidFill>
                <a:srgbClr val="FF0000"/>
              </a:solidFill>
            </a:endParaRPr>
          </a:p>
        </p:txBody>
      </p:sp>
      <p:graphicFrame>
        <p:nvGraphicFramePr>
          <p:cNvPr id="845828" name="Object 4"/>
          <p:cNvGraphicFramePr>
            <a:graphicFrameLocks noChangeAspect="1"/>
          </p:cNvGraphicFramePr>
          <p:nvPr/>
        </p:nvGraphicFramePr>
        <p:xfrm>
          <a:off x="550863" y="4124325"/>
          <a:ext cx="8493125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5871" name="Equation" r:id="rId7" imgW="4025900" imgH="393700" progId="Equation.3">
                  <p:embed/>
                </p:oleObj>
              </mc:Choice>
              <mc:Fallback>
                <p:oleObj name="Equation" r:id="rId7" imgW="4025900" imgH="3937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0863" y="4124325"/>
                        <a:ext cx="8493125" cy="828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715000" y="5144869"/>
            <a:ext cx="27109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conditional independence as specified by the PCFG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Freeform 6"/>
          <p:cNvSpPr>
            <a:spLocks/>
          </p:cNvSpPr>
          <p:nvPr/>
        </p:nvSpPr>
        <p:spPr bwMode="auto">
          <a:xfrm>
            <a:off x="3862388" y="2754868"/>
            <a:ext cx="1776412" cy="2147887"/>
          </a:xfrm>
          <a:custGeom>
            <a:avLst/>
            <a:gdLst>
              <a:gd name="T0" fmla="*/ 783 w 1119"/>
              <a:gd name="T1" fmla="*/ 1225 h 1353"/>
              <a:gd name="T2" fmla="*/ 1119 w 1119"/>
              <a:gd name="T3" fmla="*/ 1177 h 1353"/>
              <a:gd name="T4" fmla="*/ 783 w 1119"/>
              <a:gd name="T5" fmla="*/ 169 h 1353"/>
              <a:gd name="T6" fmla="*/ 310 w 1119"/>
              <a:gd name="T7" fmla="*/ 162 h 1353"/>
              <a:gd name="T8" fmla="*/ 15 w 1119"/>
              <a:gd name="T9" fmla="*/ 649 h 1353"/>
              <a:gd name="T10" fmla="*/ 399 w 1119"/>
              <a:gd name="T11" fmla="*/ 937 h 1353"/>
              <a:gd name="T12" fmla="*/ 783 w 1119"/>
              <a:gd name="T13" fmla="*/ 1225 h 1353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119"/>
              <a:gd name="T22" fmla="*/ 0 h 1353"/>
              <a:gd name="T23" fmla="*/ 1119 w 1119"/>
              <a:gd name="T24" fmla="*/ 1353 h 1353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119" h="1353">
                <a:moveTo>
                  <a:pt x="783" y="1225"/>
                </a:moveTo>
                <a:cubicBezTo>
                  <a:pt x="903" y="1265"/>
                  <a:pt x="1119" y="1353"/>
                  <a:pt x="1119" y="1177"/>
                </a:cubicBezTo>
                <a:cubicBezTo>
                  <a:pt x="1119" y="1001"/>
                  <a:pt x="918" y="338"/>
                  <a:pt x="783" y="169"/>
                </a:cubicBezTo>
                <a:cubicBezTo>
                  <a:pt x="648" y="0"/>
                  <a:pt x="438" y="82"/>
                  <a:pt x="310" y="162"/>
                </a:cubicBezTo>
                <a:cubicBezTo>
                  <a:pt x="182" y="242"/>
                  <a:pt x="0" y="520"/>
                  <a:pt x="15" y="649"/>
                </a:cubicBezTo>
                <a:cubicBezTo>
                  <a:pt x="30" y="778"/>
                  <a:pt x="271" y="841"/>
                  <a:pt x="399" y="937"/>
                </a:cubicBezTo>
                <a:cubicBezTo>
                  <a:pt x="527" y="1033"/>
                  <a:pt x="663" y="1185"/>
                  <a:pt x="783" y="1225"/>
                </a:cubicBezTo>
                <a:close/>
              </a:path>
            </a:pathLst>
          </a:custGeom>
          <a:solidFill>
            <a:srgbClr val="FF00FF"/>
          </a:solidFill>
          <a:ln w="12700">
            <a:solidFill>
              <a:schemeClr val="tx1"/>
            </a:solidFill>
            <a:round/>
            <a:headEnd/>
            <a:tailEnd type="none" w="lg" len="lg"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Maximization step</a:t>
            </a:r>
            <a:endParaRPr lang="en-US" dirty="0"/>
          </a:p>
        </p:txBody>
      </p:sp>
      <p:sp>
        <p:nvSpPr>
          <p:cNvPr id="25" name="Freeform 2"/>
          <p:cNvSpPr>
            <a:spLocks/>
          </p:cNvSpPr>
          <p:nvPr/>
        </p:nvSpPr>
        <p:spPr bwMode="auto">
          <a:xfrm>
            <a:off x="4484687" y="5244644"/>
            <a:ext cx="1839913" cy="1015424"/>
          </a:xfrm>
          <a:custGeom>
            <a:avLst/>
            <a:gdLst>
              <a:gd name="T0" fmla="*/ 431800 w 1159"/>
              <a:gd name="T1" fmla="*/ 274637 h 1184"/>
              <a:gd name="T2" fmla="*/ 50800 w 1159"/>
              <a:gd name="T3" fmla="*/ 1112837 h 1184"/>
              <a:gd name="T4" fmla="*/ 736600 w 1159"/>
              <a:gd name="T5" fmla="*/ 1798638 h 1184"/>
              <a:gd name="T6" fmla="*/ 1803401 w 1159"/>
              <a:gd name="T7" fmla="*/ 1603375 h 1184"/>
              <a:gd name="T8" fmla="*/ 954088 w 1159"/>
              <a:gd name="T9" fmla="*/ 220663 h 1184"/>
              <a:gd name="T10" fmla="*/ 431800 w 1159"/>
              <a:gd name="T11" fmla="*/ 274637 h 118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159"/>
              <a:gd name="T19" fmla="*/ 0 h 1184"/>
              <a:gd name="T20" fmla="*/ 1159 w 1159"/>
              <a:gd name="T21" fmla="*/ 1184 h 118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159" h="1184">
                <a:moveTo>
                  <a:pt x="272" y="173"/>
                </a:moveTo>
                <a:cubicBezTo>
                  <a:pt x="176" y="269"/>
                  <a:pt x="0" y="541"/>
                  <a:pt x="32" y="701"/>
                </a:cubicBezTo>
                <a:cubicBezTo>
                  <a:pt x="64" y="861"/>
                  <a:pt x="280" y="1082"/>
                  <a:pt x="464" y="1133"/>
                </a:cubicBezTo>
                <a:cubicBezTo>
                  <a:pt x="648" y="1184"/>
                  <a:pt x="1113" y="1176"/>
                  <a:pt x="1136" y="1010"/>
                </a:cubicBezTo>
                <a:cubicBezTo>
                  <a:pt x="1159" y="844"/>
                  <a:pt x="745" y="278"/>
                  <a:pt x="601" y="139"/>
                </a:cubicBezTo>
                <a:cubicBezTo>
                  <a:pt x="457" y="0"/>
                  <a:pt x="341" y="166"/>
                  <a:pt x="272" y="173"/>
                </a:cubicBezTo>
                <a:close/>
              </a:path>
            </a:pathLst>
          </a:custGeom>
          <a:solidFill>
            <a:srgbClr val="3399FF"/>
          </a:solidFill>
          <a:ln w="12700">
            <a:solidFill>
              <a:schemeClr val="tx1"/>
            </a:solidFill>
            <a:round/>
            <a:headEnd/>
            <a:tailEnd type="none" w="lg" len="lg"/>
          </a:ln>
        </p:spPr>
        <p:txBody>
          <a:bodyPr wrap="squar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6" name="Freeform 3"/>
          <p:cNvSpPr>
            <a:spLocks/>
          </p:cNvSpPr>
          <p:nvPr/>
        </p:nvSpPr>
        <p:spPr bwMode="auto">
          <a:xfrm>
            <a:off x="3505200" y="5421868"/>
            <a:ext cx="874713" cy="457200"/>
          </a:xfrm>
          <a:custGeom>
            <a:avLst/>
            <a:gdLst>
              <a:gd name="T0" fmla="*/ 165100 w 551"/>
              <a:gd name="T1" fmla="*/ 419100 h 288"/>
              <a:gd name="T2" fmla="*/ 785813 w 551"/>
              <a:gd name="T3" fmla="*/ 342900 h 288"/>
              <a:gd name="T4" fmla="*/ 698500 w 551"/>
              <a:gd name="T5" fmla="*/ 38100 h 288"/>
              <a:gd name="T6" fmla="*/ 88900 w 551"/>
              <a:gd name="T7" fmla="*/ 114300 h 288"/>
              <a:gd name="T8" fmla="*/ 165100 w 551"/>
              <a:gd name="T9" fmla="*/ 419100 h 28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51"/>
              <a:gd name="T16" fmla="*/ 0 h 288"/>
              <a:gd name="T17" fmla="*/ 551 w 551"/>
              <a:gd name="T18" fmla="*/ 288 h 28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51" h="288">
                <a:moveTo>
                  <a:pt x="104" y="264"/>
                </a:moveTo>
                <a:cubicBezTo>
                  <a:pt x="177" y="288"/>
                  <a:pt x="439" y="256"/>
                  <a:pt x="495" y="216"/>
                </a:cubicBezTo>
                <a:cubicBezTo>
                  <a:pt x="551" y="176"/>
                  <a:pt x="513" y="48"/>
                  <a:pt x="440" y="24"/>
                </a:cubicBezTo>
                <a:cubicBezTo>
                  <a:pt x="367" y="0"/>
                  <a:pt x="112" y="32"/>
                  <a:pt x="56" y="72"/>
                </a:cubicBezTo>
                <a:cubicBezTo>
                  <a:pt x="0" y="112"/>
                  <a:pt x="24" y="240"/>
                  <a:pt x="104" y="264"/>
                </a:cubicBezTo>
                <a:close/>
              </a:path>
            </a:pathLst>
          </a:custGeom>
          <a:solidFill>
            <a:srgbClr val="3399FF"/>
          </a:solidFill>
          <a:ln w="12700">
            <a:solidFill>
              <a:schemeClr val="tx1"/>
            </a:solidFill>
            <a:round/>
            <a:headEnd/>
            <a:tailEnd type="none" w="lg" len="lg"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17" name="Group 9"/>
          <p:cNvGrpSpPr>
            <a:grpSpLocks/>
          </p:cNvGrpSpPr>
          <p:nvPr/>
        </p:nvGrpSpPr>
        <p:grpSpPr bwMode="auto">
          <a:xfrm>
            <a:off x="4306433" y="2928481"/>
            <a:ext cx="525463" cy="1752600"/>
            <a:chOff x="597" y="864"/>
            <a:chExt cx="331" cy="1104"/>
          </a:xfrm>
        </p:grpSpPr>
        <p:sp>
          <p:nvSpPr>
            <p:cNvPr id="28" name="Rectangle 10"/>
            <p:cNvSpPr>
              <a:spLocks noChangeArrowheads="1"/>
            </p:cNvSpPr>
            <p:nvPr/>
          </p:nvSpPr>
          <p:spPr bwMode="auto">
            <a:xfrm>
              <a:off x="711" y="864"/>
              <a:ext cx="217" cy="25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 type="none" w="lg" len="lg"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kumimoji="1" lang="en-US" sz="2000" b="1"/>
                <a:t>S</a:t>
              </a:r>
            </a:p>
          </p:txBody>
        </p:sp>
        <p:sp>
          <p:nvSpPr>
            <p:cNvPr id="32" name="Rectangle 14"/>
            <p:cNvSpPr>
              <a:spLocks noChangeArrowheads="1"/>
            </p:cNvSpPr>
            <p:nvPr/>
          </p:nvSpPr>
          <p:spPr bwMode="auto">
            <a:xfrm>
              <a:off x="597" y="1718"/>
              <a:ext cx="329" cy="25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 type="none" w="lg" len="lg"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kumimoji="1" lang="en-US" sz="2000" b="1"/>
                <a:t>VP</a:t>
              </a:r>
            </a:p>
          </p:txBody>
        </p:sp>
      </p:grpSp>
      <p:sp>
        <p:nvSpPr>
          <p:cNvPr id="35" name="Rectangle 17"/>
          <p:cNvSpPr>
            <a:spLocks noChangeArrowheads="1"/>
          </p:cNvSpPr>
          <p:nvPr/>
        </p:nvSpPr>
        <p:spPr bwMode="auto">
          <a:xfrm>
            <a:off x="3815894" y="4970006"/>
            <a:ext cx="351378" cy="707886"/>
          </a:xfrm>
          <a:prstGeom prst="rect">
            <a:avLst/>
          </a:prstGeom>
          <a:noFill/>
          <a:ln w="12700">
            <a:noFill/>
            <a:miter lim="800000"/>
            <a:headEnd/>
            <a:tailEnd type="none" w="lg" len="lg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kumimoji="1" lang="en-US" sz="2000" b="1" dirty="0">
                <a:solidFill>
                  <a:schemeClr val="accent1"/>
                </a:solidFill>
              </a:rPr>
              <a:t>V</a:t>
            </a:r>
            <a:endParaRPr kumimoji="1" lang="en-US" sz="2000" b="1" dirty="0" smtClean="0">
              <a:solidFill>
                <a:schemeClr val="accent1"/>
              </a:solidFill>
            </a:endParaRPr>
          </a:p>
          <a:p>
            <a:endParaRPr kumimoji="1" lang="en-US" sz="2000" b="1" dirty="0"/>
          </a:p>
        </p:txBody>
      </p:sp>
      <p:sp>
        <p:nvSpPr>
          <p:cNvPr id="36" name="Rectangle 18"/>
          <p:cNvSpPr>
            <a:spLocks noChangeArrowheads="1"/>
          </p:cNvSpPr>
          <p:nvPr/>
        </p:nvSpPr>
        <p:spPr bwMode="auto">
          <a:xfrm>
            <a:off x="4585832" y="4954131"/>
            <a:ext cx="517525" cy="396875"/>
          </a:xfrm>
          <a:prstGeom prst="rect">
            <a:avLst/>
          </a:prstGeom>
          <a:noFill/>
          <a:ln w="12700">
            <a:noFill/>
            <a:miter lim="800000"/>
            <a:headEnd/>
            <a:tailEnd type="none" w="lg" len="lg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kumimoji="1" lang="en-US" sz="2000" b="1">
                <a:solidFill>
                  <a:schemeClr val="accent1"/>
                </a:solidFill>
              </a:rPr>
              <a:t>PP</a:t>
            </a:r>
          </a:p>
        </p:txBody>
      </p:sp>
      <p:sp>
        <p:nvSpPr>
          <p:cNvPr id="43" name="Freeform 25"/>
          <p:cNvSpPr>
            <a:spLocks/>
          </p:cNvSpPr>
          <p:nvPr/>
        </p:nvSpPr>
        <p:spPr bwMode="auto">
          <a:xfrm>
            <a:off x="4281032" y="4665206"/>
            <a:ext cx="457200" cy="304800"/>
          </a:xfrm>
          <a:custGeom>
            <a:avLst/>
            <a:gdLst>
              <a:gd name="T0" fmla="*/ 0 w 288"/>
              <a:gd name="T1" fmla="*/ 304800 h 192"/>
              <a:gd name="T2" fmla="*/ 228600 w 288"/>
              <a:gd name="T3" fmla="*/ 0 h 192"/>
              <a:gd name="T4" fmla="*/ 457200 w 288"/>
              <a:gd name="T5" fmla="*/ 304800 h 192"/>
              <a:gd name="T6" fmla="*/ 0 60000 65536"/>
              <a:gd name="T7" fmla="*/ 0 60000 65536"/>
              <a:gd name="T8" fmla="*/ 0 60000 65536"/>
              <a:gd name="T9" fmla="*/ 0 w 288"/>
              <a:gd name="T10" fmla="*/ 0 h 192"/>
              <a:gd name="T11" fmla="*/ 288 w 288"/>
              <a:gd name="T12" fmla="*/ 192 h 19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88" h="192">
                <a:moveTo>
                  <a:pt x="0" y="192"/>
                </a:moveTo>
                <a:lnTo>
                  <a:pt x="144" y="0"/>
                </a:lnTo>
                <a:lnTo>
                  <a:pt x="288" y="192"/>
                </a:lnTo>
              </a:path>
            </a:pathLst>
          </a:custGeom>
          <a:noFill/>
          <a:ln w="12700">
            <a:solidFill>
              <a:schemeClr val="accent1"/>
            </a:solidFill>
            <a:round/>
            <a:headEnd/>
            <a:tailEnd type="none" w="lg" len="lg"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6" name="Rectangle 45"/>
          <p:cNvSpPr/>
          <p:nvPr/>
        </p:nvSpPr>
        <p:spPr>
          <a:xfrm>
            <a:off x="3821622" y="3516868"/>
            <a:ext cx="5979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b="1" dirty="0" smtClean="0"/>
              <a:t>time             </a:t>
            </a:r>
            <a:endParaRPr kumimoji="1" lang="en-US" b="1" dirty="0"/>
          </a:p>
        </p:txBody>
      </p:sp>
      <p:sp>
        <p:nvSpPr>
          <p:cNvPr id="33" name="Rectangle 32"/>
          <p:cNvSpPr/>
          <p:nvPr/>
        </p:nvSpPr>
        <p:spPr>
          <a:xfrm>
            <a:off x="3708455" y="6260068"/>
            <a:ext cx="19272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b="1" dirty="0" smtClean="0"/>
              <a:t>flies like an arrow</a:t>
            </a:r>
            <a:endParaRPr kumimoji="1" lang="en-US" b="1" dirty="0"/>
          </a:p>
        </p:txBody>
      </p:sp>
      <p:graphicFrame>
        <p:nvGraphicFramePr>
          <p:cNvPr id="844802" name="Object 2"/>
          <p:cNvGraphicFramePr>
            <a:graphicFrameLocks noChangeAspect="1"/>
          </p:cNvGraphicFramePr>
          <p:nvPr/>
        </p:nvGraphicFramePr>
        <p:xfrm>
          <a:off x="911225" y="1752600"/>
          <a:ext cx="7593013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4817" name="Equation" r:id="rId3" imgW="3911600" imgH="393700" progId="Equation.3">
                  <p:embed/>
                </p:oleObj>
              </mc:Choice>
              <mc:Fallback>
                <p:oleObj name="Equation" r:id="rId3" imgW="3911600" imgH="3937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1225" y="1752600"/>
                        <a:ext cx="7593013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" name="Rectangle 37"/>
          <p:cNvSpPr/>
          <p:nvPr/>
        </p:nvSpPr>
        <p:spPr>
          <a:xfrm>
            <a:off x="4563608" y="1752600"/>
            <a:ext cx="4199392" cy="304800"/>
          </a:xfrm>
          <a:prstGeom prst="rect">
            <a:avLst/>
          </a:prstGeom>
          <a:solidFill>
            <a:srgbClr val="00A7FF">
              <a:alpha val="19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2819400" y="1752600"/>
            <a:ext cx="1668008" cy="304800"/>
          </a:xfrm>
          <a:prstGeom prst="rect">
            <a:avLst/>
          </a:prstGeom>
          <a:solidFill>
            <a:srgbClr val="FF00FF">
              <a:alpha val="19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1"/>
          <p:cNvGrpSpPr>
            <a:grpSpLocks/>
          </p:cNvGrpSpPr>
          <p:nvPr/>
        </p:nvGrpSpPr>
        <p:grpSpPr bwMode="auto">
          <a:xfrm>
            <a:off x="79375" y="3035300"/>
            <a:ext cx="7845426" cy="2398713"/>
            <a:chOff x="50" y="1912"/>
            <a:chExt cx="4942" cy="1511"/>
          </a:xfrm>
        </p:grpSpPr>
        <p:sp>
          <p:nvSpPr>
            <p:cNvPr id="25630" name="Freeform 39"/>
            <p:cNvSpPr>
              <a:spLocks/>
            </p:cNvSpPr>
            <p:nvPr/>
          </p:nvSpPr>
          <p:spPr bwMode="auto">
            <a:xfrm>
              <a:off x="50" y="1912"/>
              <a:ext cx="1720" cy="1511"/>
            </a:xfrm>
            <a:custGeom>
              <a:avLst/>
              <a:gdLst>
                <a:gd name="T0" fmla="*/ 531 w 1720"/>
                <a:gd name="T1" fmla="*/ 8 h 1511"/>
                <a:gd name="T2" fmla="*/ 78 w 1720"/>
                <a:gd name="T3" fmla="*/ 248 h 1511"/>
                <a:gd name="T4" fmla="*/ 126 w 1720"/>
                <a:gd name="T5" fmla="*/ 776 h 1511"/>
                <a:gd name="T6" fmla="*/ 835 w 1720"/>
                <a:gd name="T7" fmla="*/ 1455 h 1511"/>
                <a:gd name="T8" fmla="*/ 1710 w 1720"/>
                <a:gd name="T9" fmla="*/ 1112 h 1511"/>
                <a:gd name="T10" fmla="*/ 894 w 1720"/>
                <a:gd name="T11" fmla="*/ 296 h 1511"/>
                <a:gd name="T12" fmla="*/ 531 w 1720"/>
                <a:gd name="T13" fmla="*/ 8 h 151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20"/>
                <a:gd name="T22" fmla="*/ 0 h 1511"/>
                <a:gd name="T23" fmla="*/ 1720 w 1720"/>
                <a:gd name="T24" fmla="*/ 1511 h 151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20" h="1511">
                  <a:moveTo>
                    <a:pt x="531" y="8"/>
                  </a:moveTo>
                  <a:cubicBezTo>
                    <a:pt x="395" y="0"/>
                    <a:pt x="145" y="120"/>
                    <a:pt x="78" y="248"/>
                  </a:cubicBezTo>
                  <a:cubicBezTo>
                    <a:pt x="11" y="376"/>
                    <a:pt x="0" y="575"/>
                    <a:pt x="126" y="776"/>
                  </a:cubicBezTo>
                  <a:cubicBezTo>
                    <a:pt x="252" y="977"/>
                    <a:pt x="571" y="1399"/>
                    <a:pt x="835" y="1455"/>
                  </a:cubicBezTo>
                  <a:cubicBezTo>
                    <a:pt x="1099" y="1511"/>
                    <a:pt x="1700" y="1305"/>
                    <a:pt x="1710" y="1112"/>
                  </a:cubicBezTo>
                  <a:cubicBezTo>
                    <a:pt x="1720" y="919"/>
                    <a:pt x="1090" y="480"/>
                    <a:pt x="894" y="296"/>
                  </a:cubicBezTo>
                  <a:cubicBezTo>
                    <a:pt x="698" y="112"/>
                    <a:pt x="667" y="16"/>
                    <a:pt x="531" y="8"/>
                  </a:cubicBezTo>
                  <a:close/>
                </a:path>
              </a:pathLst>
            </a:custGeom>
            <a:solidFill>
              <a:srgbClr val="3399FF"/>
            </a:solidFill>
            <a:ln w="12700">
              <a:solidFill>
                <a:schemeClr val="tx1"/>
              </a:solidFill>
              <a:round/>
              <a:headEnd/>
              <a:tailEnd type="none" w="lg" len="lg"/>
            </a:ln>
          </p:spPr>
          <p:txBody>
            <a:bodyPr wrap="none" anchor="ctr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25631" name="Text Box 41"/>
            <p:cNvSpPr txBox="1">
              <a:spLocks noChangeArrowheads="1"/>
            </p:cNvSpPr>
            <p:nvPr/>
          </p:nvSpPr>
          <p:spPr bwMode="auto">
            <a:xfrm>
              <a:off x="1785" y="2544"/>
              <a:ext cx="3207" cy="28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 type="none" w="lg" len="lg"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400" dirty="0">
                  <a:solidFill>
                    <a:srgbClr val="3399FF"/>
                  </a:solidFill>
                  <a:sym typeface="Symbol" charset="2"/>
                </a:rPr>
                <a:t></a:t>
              </a:r>
              <a:r>
                <a:rPr lang="en-US" sz="2400" baseline="-25000" dirty="0">
                  <a:solidFill>
                    <a:srgbClr val="3399FF"/>
                  </a:solidFill>
                </a:rPr>
                <a:t>VP</a:t>
              </a:r>
              <a:r>
                <a:rPr lang="en-US" sz="2400" dirty="0">
                  <a:solidFill>
                    <a:srgbClr val="3399FF"/>
                  </a:solidFill>
                </a:rPr>
                <a:t>(1,5) = </a:t>
              </a:r>
              <a:r>
                <a:rPr lang="en-US" sz="2400" dirty="0" err="1"/>
                <a:t>p(</a:t>
              </a:r>
              <a:r>
                <a:rPr lang="en-US" sz="2400" dirty="0" err="1">
                  <a:solidFill>
                    <a:srgbClr val="3399FF"/>
                  </a:solidFill>
                </a:rPr>
                <a:t>flies</a:t>
              </a:r>
              <a:r>
                <a:rPr lang="en-US" sz="2400" dirty="0">
                  <a:solidFill>
                    <a:srgbClr val="3399FF"/>
                  </a:solidFill>
                </a:rPr>
                <a:t> like an arrow | </a:t>
              </a:r>
              <a:r>
                <a:rPr lang="en-US" sz="2400" dirty="0">
                  <a:solidFill>
                    <a:srgbClr val="FF00FF"/>
                  </a:solidFill>
                </a:rPr>
                <a:t>VP</a:t>
              </a:r>
              <a:r>
                <a:rPr lang="en-US" sz="2400" dirty="0"/>
                <a:t>)</a:t>
              </a:r>
            </a:p>
          </p:txBody>
        </p:sp>
      </p:grpSp>
      <p:grpSp>
        <p:nvGrpSpPr>
          <p:cNvPr id="3" name="Group 45"/>
          <p:cNvGrpSpPr>
            <a:grpSpLocks/>
          </p:cNvGrpSpPr>
          <p:nvPr/>
        </p:nvGrpSpPr>
        <p:grpSpPr bwMode="auto">
          <a:xfrm>
            <a:off x="331788" y="1560513"/>
            <a:ext cx="6291262" cy="2147887"/>
            <a:chOff x="321" y="983"/>
            <a:chExt cx="3963" cy="1353"/>
          </a:xfrm>
        </p:grpSpPr>
        <p:sp>
          <p:nvSpPr>
            <p:cNvPr id="25628" name="Freeform 40"/>
            <p:cNvSpPr>
              <a:spLocks/>
            </p:cNvSpPr>
            <p:nvPr/>
          </p:nvSpPr>
          <p:spPr bwMode="auto">
            <a:xfrm>
              <a:off x="321" y="983"/>
              <a:ext cx="1119" cy="1353"/>
            </a:xfrm>
            <a:custGeom>
              <a:avLst/>
              <a:gdLst>
                <a:gd name="T0" fmla="*/ 783 w 1119"/>
                <a:gd name="T1" fmla="*/ 1225 h 1353"/>
                <a:gd name="T2" fmla="*/ 1119 w 1119"/>
                <a:gd name="T3" fmla="*/ 1177 h 1353"/>
                <a:gd name="T4" fmla="*/ 783 w 1119"/>
                <a:gd name="T5" fmla="*/ 169 h 1353"/>
                <a:gd name="T6" fmla="*/ 310 w 1119"/>
                <a:gd name="T7" fmla="*/ 162 h 1353"/>
                <a:gd name="T8" fmla="*/ 15 w 1119"/>
                <a:gd name="T9" fmla="*/ 649 h 1353"/>
                <a:gd name="T10" fmla="*/ 399 w 1119"/>
                <a:gd name="T11" fmla="*/ 937 h 1353"/>
                <a:gd name="T12" fmla="*/ 783 w 1119"/>
                <a:gd name="T13" fmla="*/ 1225 h 135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119"/>
                <a:gd name="T22" fmla="*/ 0 h 1353"/>
                <a:gd name="T23" fmla="*/ 1119 w 1119"/>
                <a:gd name="T24" fmla="*/ 1353 h 135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119" h="1353">
                  <a:moveTo>
                    <a:pt x="783" y="1225"/>
                  </a:moveTo>
                  <a:cubicBezTo>
                    <a:pt x="903" y="1265"/>
                    <a:pt x="1119" y="1353"/>
                    <a:pt x="1119" y="1177"/>
                  </a:cubicBezTo>
                  <a:cubicBezTo>
                    <a:pt x="1119" y="1001"/>
                    <a:pt x="918" y="338"/>
                    <a:pt x="783" y="169"/>
                  </a:cubicBezTo>
                  <a:cubicBezTo>
                    <a:pt x="648" y="0"/>
                    <a:pt x="438" y="82"/>
                    <a:pt x="310" y="162"/>
                  </a:cubicBezTo>
                  <a:cubicBezTo>
                    <a:pt x="182" y="242"/>
                    <a:pt x="0" y="520"/>
                    <a:pt x="15" y="649"/>
                  </a:cubicBezTo>
                  <a:cubicBezTo>
                    <a:pt x="30" y="778"/>
                    <a:pt x="271" y="841"/>
                    <a:pt x="399" y="937"/>
                  </a:cubicBezTo>
                  <a:cubicBezTo>
                    <a:pt x="527" y="1033"/>
                    <a:pt x="663" y="1185"/>
                    <a:pt x="783" y="1225"/>
                  </a:cubicBezTo>
                  <a:close/>
                </a:path>
              </a:pathLst>
            </a:custGeom>
            <a:solidFill>
              <a:srgbClr val="FF00FF"/>
            </a:solidFill>
            <a:ln w="12700">
              <a:solidFill>
                <a:schemeClr val="tx1"/>
              </a:solidFill>
              <a:round/>
              <a:headEnd/>
              <a:tailEnd type="none" w="lg" len="lg"/>
            </a:ln>
          </p:spPr>
          <p:txBody>
            <a:bodyPr wrap="none" anchor="ctr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25629" name="Text Box 42"/>
            <p:cNvSpPr txBox="1">
              <a:spLocks noChangeArrowheads="1"/>
            </p:cNvSpPr>
            <p:nvPr/>
          </p:nvSpPr>
          <p:spPr bwMode="auto">
            <a:xfrm>
              <a:off x="1488" y="1472"/>
              <a:ext cx="2796" cy="28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 type="none" w="lg" len="lg"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400">
                  <a:solidFill>
                    <a:srgbClr val="FF00FF"/>
                  </a:solidFill>
                  <a:sym typeface="Symbol" charset="2"/>
                </a:rPr>
                <a:t></a:t>
              </a:r>
              <a:r>
                <a:rPr lang="en-US" sz="2400" baseline="-25000">
                  <a:solidFill>
                    <a:srgbClr val="FF00FF"/>
                  </a:solidFill>
                </a:rPr>
                <a:t>VP</a:t>
              </a:r>
              <a:r>
                <a:rPr lang="en-US" sz="2400">
                  <a:solidFill>
                    <a:srgbClr val="FF00FF"/>
                  </a:solidFill>
                </a:rPr>
                <a:t>(1,5) = </a:t>
              </a:r>
              <a:r>
                <a:rPr lang="en-US" sz="2400"/>
                <a:t>p(</a:t>
              </a:r>
              <a:r>
                <a:rPr lang="en-US" sz="2400">
                  <a:solidFill>
                    <a:srgbClr val="FF00FF"/>
                  </a:solidFill>
                </a:rPr>
                <a:t>time VP today | </a:t>
              </a:r>
              <a:r>
                <a:rPr lang="en-US" sz="2400"/>
                <a:t>S)</a:t>
              </a:r>
            </a:p>
          </p:txBody>
        </p:sp>
      </p:grpSp>
      <p:sp>
        <p:nvSpPr>
          <p:cNvPr id="25606" name="Rectangle 2"/>
          <p:cNvSpPr>
            <a:spLocks noGrp="1" noChangeArrowheads="1"/>
          </p:cNvSpPr>
          <p:nvPr>
            <p:ph type="title"/>
          </p:nvPr>
        </p:nvSpPr>
        <p:spPr>
          <a:xfrm>
            <a:off x="406400" y="53975"/>
            <a:ext cx="8509000" cy="1143000"/>
          </a:xfrm>
        </p:spPr>
        <p:txBody>
          <a:bodyPr/>
          <a:lstStyle/>
          <a:p>
            <a:r>
              <a:rPr lang="en-US"/>
              <a:t>Inside &amp; Outside Probabilities </a:t>
            </a:r>
          </a:p>
        </p:txBody>
      </p:sp>
      <p:grpSp>
        <p:nvGrpSpPr>
          <p:cNvPr id="4" name="Group 48"/>
          <p:cNvGrpSpPr>
            <a:grpSpLocks/>
          </p:cNvGrpSpPr>
          <p:nvPr/>
        </p:nvGrpSpPr>
        <p:grpSpPr bwMode="auto">
          <a:xfrm>
            <a:off x="452438" y="1371600"/>
            <a:ext cx="1677987" cy="2057400"/>
            <a:chOff x="397" y="864"/>
            <a:chExt cx="1057" cy="1296"/>
          </a:xfrm>
        </p:grpSpPr>
        <p:sp>
          <p:nvSpPr>
            <p:cNvPr id="25621" name="Rectangle 21"/>
            <p:cNvSpPr>
              <a:spLocks noChangeArrowheads="1"/>
            </p:cNvSpPr>
            <p:nvPr/>
          </p:nvSpPr>
          <p:spPr bwMode="auto">
            <a:xfrm>
              <a:off x="711" y="864"/>
              <a:ext cx="217" cy="25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 type="none" w="lg" len="lg"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kumimoji="1" lang="en-US" sz="2000" b="1"/>
                <a:t>S</a:t>
              </a:r>
            </a:p>
          </p:txBody>
        </p:sp>
        <p:sp>
          <p:nvSpPr>
            <p:cNvPr id="25622" name="Rectangle 22"/>
            <p:cNvSpPr>
              <a:spLocks noChangeArrowheads="1"/>
            </p:cNvSpPr>
            <p:nvPr/>
          </p:nvSpPr>
          <p:spPr bwMode="auto">
            <a:xfrm>
              <a:off x="397" y="1248"/>
              <a:ext cx="478" cy="44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 type="none" w="lg" len="lg"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kumimoji="1" lang="en-US" sz="2000" b="1"/>
                <a:t>NP</a:t>
              </a:r>
            </a:p>
            <a:p>
              <a:r>
                <a:rPr kumimoji="1" lang="en-US" sz="2000" b="1"/>
                <a:t>time</a:t>
              </a:r>
            </a:p>
          </p:txBody>
        </p:sp>
        <p:sp>
          <p:nvSpPr>
            <p:cNvPr id="25623" name="Rectangle 23"/>
            <p:cNvSpPr>
              <a:spLocks noChangeArrowheads="1"/>
            </p:cNvSpPr>
            <p:nvPr/>
          </p:nvSpPr>
          <p:spPr bwMode="auto">
            <a:xfrm>
              <a:off x="814" y="1258"/>
              <a:ext cx="329" cy="25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 type="none" w="lg" len="lg"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kumimoji="1" lang="en-US" sz="2000" b="1"/>
                <a:t>VP</a:t>
              </a:r>
            </a:p>
          </p:txBody>
        </p:sp>
        <p:sp>
          <p:nvSpPr>
            <p:cNvPr id="25624" name="Freeform 33"/>
            <p:cNvSpPr>
              <a:spLocks/>
            </p:cNvSpPr>
            <p:nvPr/>
          </p:nvSpPr>
          <p:spPr bwMode="auto">
            <a:xfrm>
              <a:off x="663" y="1104"/>
              <a:ext cx="288" cy="192"/>
            </a:xfrm>
            <a:custGeom>
              <a:avLst/>
              <a:gdLst>
                <a:gd name="T0" fmla="*/ 0 w 288"/>
                <a:gd name="T1" fmla="*/ 192 h 192"/>
                <a:gd name="T2" fmla="*/ 144 w 288"/>
                <a:gd name="T3" fmla="*/ 0 h 192"/>
                <a:gd name="T4" fmla="*/ 288 w 288"/>
                <a:gd name="T5" fmla="*/ 192 h 192"/>
                <a:gd name="T6" fmla="*/ 0 60000 65536"/>
                <a:gd name="T7" fmla="*/ 0 60000 65536"/>
                <a:gd name="T8" fmla="*/ 0 60000 65536"/>
                <a:gd name="T9" fmla="*/ 0 w 288"/>
                <a:gd name="T10" fmla="*/ 0 h 192"/>
                <a:gd name="T11" fmla="*/ 288 w 288"/>
                <a:gd name="T12" fmla="*/ 192 h 19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88" h="192">
                  <a:moveTo>
                    <a:pt x="0" y="192"/>
                  </a:moveTo>
                  <a:lnTo>
                    <a:pt x="144" y="0"/>
                  </a:lnTo>
                  <a:lnTo>
                    <a:pt x="288" y="192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none" w="lg" len="lg"/>
            </a:ln>
          </p:spPr>
          <p:txBody>
            <a:bodyPr wrap="none" anchor="ctr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25625" name="Rectangle 34"/>
            <p:cNvSpPr>
              <a:spLocks noChangeArrowheads="1"/>
            </p:cNvSpPr>
            <p:nvPr/>
          </p:nvSpPr>
          <p:spPr bwMode="auto">
            <a:xfrm>
              <a:off x="597" y="1718"/>
              <a:ext cx="329" cy="25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 type="none" w="lg" len="lg"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kumimoji="1" lang="en-US" sz="2000" b="1"/>
                <a:t>VP</a:t>
              </a:r>
            </a:p>
          </p:txBody>
        </p:sp>
        <p:sp>
          <p:nvSpPr>
            <p:cNvPr id="25626" name="Freeform 35"/>
            <p:cNvSpPr>
              <a:spLocks/>
            </p:cNvSpPr>
            <p:nvPr/>
          </p:nvSpPr>
          <p:spPr bwMode="auto">
            <a:xfrm>
              <a:off x="830" y="1526"/>
              <a:ext cx="288" cy="192"/>
            </a:xfrm>
            <a:custGeom>
              <a:avLst/>
              <a:gdLst>
                <a:gd name="T0" fmla="*/ 0 w 288"/>
                <a:gd name="T1" fmla="*/ 192 h 192"/>
                <a:gd name="T2" fmla="*/ 144 w 288"/>
                <a:gd name="T3" fmla="*/ 0 h 192"/>
                <a:gd name="T4" fmla="*/ 288 w 288"/>
                <a:gd name="T5" fmla="*/ 192 h 192"/>
                <a:gd name="T6" fmla="*/ 0 60000 65536"/>
                <a:gd name="T7" fmla="*/ 0 60000 65536"/>
                <a:gd name="T8" fmla="*/ 0 60000 65536"/>
                <a:gd name="T9" fmla="*/ 0 w 288"/>
                <a:gd name="T10" fmla="*/ 0 h 192"/>
                <a:gd name="T11" fmla="*/ 288 w 288"/>
                <a:gd name="T12" fmla="*/ 192 h 19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88" h="192">
                  <a:moveTo>
                    <a:pt x="0" y="192"/>
                  </a:moveTo>
                  <a:lnTo>
                    <a:pt x="144" y="0"/>
                  </a:lnTo>
                  <a:lnTo>
                    <a:pt x="288" y="192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none" w="lg" len="lg"/>
            </a:ln>
          </p:spPr>
          <p:txBody>
            <a:bodyPr wrap="none" anchor="ctr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25627" name="Rectangle 36"/>
            <p:cNvSpPr>
              <a:spLocks noChangeArrowheads="1"/>
            </p:cNvSpPr>
            <p:nvPr/>
          </p:nvSpPr>
          <p:spPr bwMode="auto">
            <a:xfrm>
              <a:off x="884" y="1718"/>
              <a:ext cx="570" cy="44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 type="none" w="lg" len="lg"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kumimoji="1" lang="en-US" sz="2000" b="1"/>
                <a:t>NP</a:t>
              </a:r>
            </a:p>
            <a:p>
              <a:r>
                <a:rPr kumimoji="1" lang="en-US" sz="2000" b="1"/>
                <a:t>today</a:t>
              </a:r>
            </a:p>
          </p:txBody>
        </p:sp>
      </p:grpSp>
      <p:sp>
        <p:nvSpPr>
          <p:cNvPr id="25608" name="Rectangle 24"/>
          <p:cNvSpPr>
            <a:spLocks noChangeArrowheads="1"/>
          </p:cNvSpPr>
          <p:nvPr/>
        </p:nvSpPr>
        <p:spPr bwMode="auto">
          <a:xfrm>
            <a:off x="279400" y="3413125"/>
            <a:ext cx="714375" cy="701675"/>
          </a:xfrm>
          <a:prstGeom prst="rect">
            <a:avLst/>
          </a:prstGeom>
          <a:noFill/>
          <a:ln w="12700">
            <a:noFill/>
            <a:miter lim="800000"/>
            <a:headEnd/>
            <a:tailEnd type="none" w="lg" len="lg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kumimoji="1" lang="en-US" sz="2000" b="1"/>
              <a:t>V</a:t>
            </a:r>
          </a:p>
          <a:p>
            <a:r>
              <a:rPr kumimoji="1" lang="en-US" sz="2000" b="1"/>
              <a:t>flies</a:t>
            </a:r>
          </a:p>
        </p:txBody>
      </p:sp>
      <p:sp>
        <p:nvSpPr>
          <p:cNvPr id="25609" name="Rectangle 25"/>
          <p:cNvSpPr>
            <a:spLocks noChangeArrowheads="1"/>
          </p:cNvSpPr>
          <p:nvPr/>
        </p:nvSpPr>
        <p:spPr bwMode="auto">
          <a:xfrm>
            <a:off x="1049338" y="3397250"/>
            <a:ext cx="517525" cy="396875"/>
          </a:xfrm>
          <a:prstGeom prst="rect">
            <a:avLst/>
          </a:prstGeom>
          <a:noFill/>
          <a:ln w="12700">
            <a:noFill/>
            <a:miter lim="800000"/>
            <a:headEnd/>
            <a:tailEnd type="none" w="lg" len="lg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kumimoji="1" lang="en-US" sz="2000" b="1"/>
              <a:t>PP</a:t>
            </a:r>
          </a:p>
        </p:txBody>
      </p:sp>
      <p:sp>
        <p:nvSpPr>
          <p:cNvPr id="25610" name="Rectangle 26"/>
          <p:cNvSpPr>
            <a:spLocks noChangeArrowheads="1"/>
          </p:cNvSpPr>
          <p:nvPr/>
        </p:nvSpPr>
        <p:spPr bwMode="auto">
          <a:xfrm>
            <a:off x="754063" y="3946525"/>
            <a:ext cx="639762" cy="701675"/>
          </a:xfrm>
          <a:prstGeom prst="rect">
            <a:avLst/>
          </a:prstGeom>
          <a:noFill/>
          <a:ln w="12700">
            <a:noFill/>
            <a:miter lim="800000"/>
            <a:headEnd/>
            <a:tailEnd type="none" w="lg" len="lg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kumimoji="1" lang="en-US" sz="2000" b="1"/>
              <a:t>P</a:t>
            </a:r>
          </a:p>
          <a:p>
            <a:r>
              <a:rPr kumimoji="1" lang="en-US" sz="2000" b="1"/>
              <a:t>like</a:t>
            </a:r>
          </a:p>
        </p:txBody>
      </p:sp>
      <p:sp>
        <p:nvSpPr>
          <p:cNvPr id="25611" name="Rectangle 27"/>
          <p:cNvSpPr>
            <a:spLocks noChangeArrowheads="1"/>
          </p:cNvSpPr>
          <p:nvPr/>
        </p:nvSpPr>
        <p:spPr bwMode="auto">
          <a:xfrm>
            <a:off x="1354138" y="3946525"/>
            <a:ext cx="546100" cy="396875"/>
          </a:xfrm>
          <a:prstGeom prst="rect">
            <a:avLst/>
          </a:prstGeom>
          <a:noFill/>
          <a:ln w="12700">
            <a:noFill/>
            <a:miter lim="800000"/>
            <a:headEnd/>
            <a:tailEnd type="none" w="lg" len="lg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kumimoji="1" lang="en-US" sz="2000" b="1"/>
              <a:t>NP</a:t>
            </a:r>
          </a:p>
        </p:txBody>
      </p:sp>
      <p:sp>
        <p:nvSpPr>
          <p:cNvPr id="25612" name="Rectangle 28"/>
          <p:cNvSpPr>
            <a:spLocks noChangeArrowheads="1"/>
          </p:cNvSpPr>
          <p:nvPr/>
        </p:nvSpPr>
        <p:spPr bwMode="auto">
          <a:xfrm>
            <a:off x="1082675" y="4556125"/>
            <a:ext cx="631825" cy="701675"/>
          </a:xfrm>
          <a:prstGeom prst="rect">
            <a:avLst/>
          </a:prstGeom>
          <a:noFill/>
          <a:ln w="12700">
            <a:noFill/>
            <a:miter lim="800000"/>
            <a:headEnd/>
            <a:tailEnd type="none" w="lg" len="lg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kumimoji="1" lang="en-US" sz="2000" b="1"/>
              <a:t>Det</a:t>
            </a:r>
          </a:p>
          <a:p>
            <a:r>
              <a:rPr kumimoji="1" lang="en-US" sz="2000" b="1"/>
              <a:t>an</a:t>
            </a:r>
          </a:p>
        </p:txBody>
      </p:sp>
      <p:sp>
        <p:nvSpPr>
          <p:cNvPr id="25613" name="Rectangle 29"/>
          <p:cNvSpPr>
            <a:spLocks noChangeArrowheads="1"/>
          </p:cNvSpPr>
          <p:nvPr/>
        </p:nvSpPr>
        <p:spPr bwMode="auto">
          <a:xfrm>
            <a:off x="1498600" y="4556125"/>
            <a:ext cx="1012825" cy="701675"/>
          </a:xfrm>
          <a:prstGeom prst="rect">
            <a:avLst/>
          </a:prstGeom>
          <a:noFill/>
          <a:ln w="12700">
            <a:noFill/>
            <a:miter lim="800000"/>
            <a:headEnd/>
            <a:tailEnd type="none" w="lg" len="lg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kumimoji="1" lang="en-US" sz="2000" b="1"/>
              <a:t>N   </a:t>
            </a:r>
          </a:p>
          <a:p>
            <a:r>
              <a:rPr kumimoji="1" lang="en-US" sz="2000" b="1"/>
              <a:t> arrow</a:t>
            </a:r>
          </a:p>
        </p:txBody>
      </p:sp>
      <p:sp>
        <p:nvSpPr>
          <p:cNvPr id="25614" name="Freeform 30"/>
          <p:cNvSpPr>
            <a:spLocks/>
          </p:cNvSpPr>
          <p:nvPr/>
        </p:nvSpPr>
        <p:spPr bwMode="auto">
          <a:xfrm>
            <a:off x="1354138" y="4327525"/>
            <a:ext cx="457200" cy="304800"/>
          </a:xfrm>
          <a:custGeom>
            <a:avLst/>
            <a:gdLst>
              <a:gd name="T0" fmla="*/ 0 w 288"/>
              <a:gd name="T1" fmla="*/ 304800 h 192"/>
              <a:gd name="T2" fmla="*/ 228600 w 288"/>
              <a:gd name="T3" fmla="*/ 0 h 192"/>
              <a:gd name="T4" fmla="*/ 457200 w 288"/>
              <a:gd name="T5" fmla="*/ 304800 h 192"/>
              <a:gd name="T6" fmla="*/ 0 60000 65536"/>
              <a:gd name="T7" fmla="*/ 0 60000 65536"/>
              <a:gd name="T8" fmla="*/ 0 60000 65536"/>
              <a:gd name="T9" fmla="*/ 0 w 288"/>
              <a:gd name="T10" fmla="*/ 0 h 192"/>
              <a:gd name="T11" fmla="*/ 288 w 288"/>
              <a:gd name="T12" fmla="*/ 192 h 19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88" h="192">
                <a:moveTo>
                  <a:pt x="0" y="192"/>
                </a:moveTo>
                <a:lnTo>
                  <a:pt x="144" y="0"/>
                </a:lnTo>
                <a:lnTo>
                  <a:pt x="288" y="192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 type="none" w="lg" len="lg"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5615" name="Freeform 31"/>
          <p:cNvSpPr>
            <a:spLocks/>
          </p:cNvSpPr>
          <p:nvPr/>
        </p:nvSpPr>
        <p:spPr bwMode="auto">
          <a:xfrm>
            <a:off x="1125538" y="3717925"/>
            <a:ext cx="457200" cy="304800"/>
          </a:xfrm>
          <a:custGeom>
            <a:avLst/>
            <a:gdLst>
              <a:gd name="T0" fmla="*/ 0 w 288"/>
              <a:gd name="T1" fmla="*/ 304800 h 192"/>
              <a:gd name="T2" fmla="*/ 228600 w 288"/>
              <a:gd name="T3" fmla="*/ 0 h 192"/>
              <a:gd name="T4" fmla="*/ 457200 w 288"/>
              <a:gd name="T5" fmla="*/ 304800 h 192"/>
              <a:gd name="T6" fmla="*/ 0 60000 65536"/>
              <a:gd name="T7" fmla="*/ 0 60000 65536"/>
              <a:gd name="T8" fmla="*/ 0 60000 65536"/>
              <a:gd name="T9" fmla="*/ 0 w 288"/>
              <a:gd name="T10" fmla="*/ 0 h 192"/>
              <a:gd name="T11" fmla="*/ 288 w 288"/>
              <a:gd name="T12" fmla="*/ 192 h 19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88" h="192">
                <a:moveTo>
                  <a:pt x="0" y="192"/>
                </a:moveTo>
                <a:lnTo>
                  <a:pt x="144" y="0"/>
                </a:lnTo>
                <a:lnTo>
                  <a:pt x="288" y="192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 type="none" w="lg" len="lg"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5616" name="Freeform 32"/>
          <p:cNvSpPr>
            <a:spLocks/>
          </p:cNvSpPr>
          <p:nvPr/>
        </p:nvSpPr>
        <p:spPr bwMode="auto">
          <a:xfrm>
            <a:off x="744538" y="3108325"/>
            <a:ext cx="457200" cy="304800"/>
          </a:xfrm>
          <a:custGeom>
            <a:avLst/>
            <a:gdLst>
              <a:gd name="T0" fmla="*/ 0 w 288"/>
              <a:gd name="T1" fmla="*/ 304800 h 192"/>
              <a:gd name="T2" fmla="*/ 228600 w 288"/>
              <a:gd name="T3" fmla="*/ 0 h 192"/>
              <a:gd name="T4" fmla="*/ 457200 w 288"/>
              <a:gd name="T5" fmla="*/ 304800 h 192"/>
              <a:gd name="T6" fmla="*/ 0 60000 65536"/>
              <a:gd name="T7" fmla="*/ 0 60000 65536"/>
              <a:gd name="T8" fmla="*/ 0 60000 65536"/>
              <a:gd name="T9" fmla="*/ 0 w 288"/>
              <a:gd name="T10" fmla="*/ 0 h 192"/>
              <a:gd name="T11" fmla="*/ 288 w 288"/>
              <a:gd name="T12" fmla="*/ 192 h 19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88" h="192">
                <a:moveTo>
                  <a:pt x="0" y="192"/>
                </a:moveTo>
                <a:lnTo>
                  <a:pt x="144" y="0"/>
                </a:lnTo>
                <a:lnTo>
                  <a:pt x="288" y="192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 type="none" w="lg" len="lg"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5" name="Group 54"/>
          <p:cNvGrpSpPr>
            <a:grpSpLocks/>
          </p:cNvGrpSpPr>
          <p:nvPr/>
        </p:nvGrpSpPr>
        <p:grpSpPr bwMode="auto">
          <a:xfrm>
            <a:off x="76200" y="1676400"/>
            <a:ext cx="4114800" cy="4114800"/>
            <a:chOff x="48" y="1056"/>
            <a:chExt cx="2592" cy="2592"/>
          </a:xfrm>
        </p:grpSpPr>
        <p:sp>
          <p:nvSpPr>
            <p:cNvPr id="25619" name="Rectangle 52"/>
            <p:cNvSpPr>
              <a:spLocks noChangeArrowheads="1"/>
            </p:cNvSpPr>
            <p:nvPr/>
          </p:nvSpPr>
          <p:spPr bwMode="auto">
            <a:xfrm rot="643453">
              <a:off x="48" y="3360"/>
              <a:ext cx="1444" cy="28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 type="none" w="lg" len="lg"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>
                  <a:solidFill>
                    <a:srgbClr val="3399FF"/>
                  </a:solidFill>
                  <a:latin typeface="Times New Roman MT Extra Bold" pitchFamily="18" charset="0"/>
                </a:rPr>
                <a:t>“inside” the VP</a:t>
              </a:r>
            </a:p>
          </p:txBody>
        </p:sp>
        <p:sp>
          <p:nvSpPr>
            <p:cNvPr id="25620" name="Rectangle 53"/>
            <p:cNvSpPr>
              <a:spLocks noChangeArrowheads="1"/>
            </p:cNvSpPr>
            <p:nvPr/>
          </p:nvSpPr>
          <p:spPr bwMode="auto">
            <a:xfrm rot="-793734">
              <a:off x="1088" y="1056"/>
              <a:ext cx="1552" cy="28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 type="none" w="lg" len="lg"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>
                  <a:solidFill>
                    <a:srgbClr val="FF00FF"/>
                  </a:solidFill>
                  <a:latin typeface="Times New Roman MT Extra Bold" pitchFamily="18" charset="0"/>
                </a:rPr>
                <a:t>“outside” the VP</a:t>
              </a:r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3352800" y="4854714"/>
            <a:ext cx="49730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The “inside” probabilities we can calculate using a CKY-style, bottom-up approach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200400" y="2819400"/>
            <a:ext cx="497306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The “outside” probabilities we can calculate using top-down approach (after we have the “inside” probabilities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 grammar induction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The good:</a:t>
            </a:r>
          </a:p>
          <a:p>
            <a:pPr lvl="1"/>
            <a:r>
              <a:rPr lang="en-US" dirty="0" smtClean="0"/>
              <a:t>We learn a grammar</a:t>
            </a:r>
          </a:p>
          <a:p>
            <a:pPr lvl="1"/>
            <a:r>
              <a:rPr lang="en-US" dirty="0" smtClean="0"/>
              <a:t>At each step we’re guaranteed to increase (or keep the same) the likelihood of the training data</a:t>
            </a:r>
          </a:p>
          <a:p>
            <a:r>
              <a:rPr lang="en-US" dirty="0" smtClean="0"/>
              <a:t>The bad</a:t>
            </a:r>
          </a:p>
          <a:p>
            <a:pPr lvl="1"/>
            <a:r>
              <a:rPr lang="en-US" dirty="0" smtClean="0"/>
              <a:t>Slow: O(m</a:t>
            </a:r>
            <a:r>
              <a:rPr lang="en-US" baseline="30000" dirty="0" smtClean="0"/>
              <a:t>3</a:t>
            </a:r>
            <a:r>
              <a:rPr lang="en-US" dirty="0" smtClean="0"/>
              <a:t>n</a:t>
            </a:r>
            <a:r>
              <a:rPr lang="en-US" baseline="30000" dirty="0" smtClean="0"/>
              <a:t>3</a:t>
            </a:r>
            <a:r>
              <a:rPr lang="en-US" dirty="0" smtClean="0"/>
              <a:t>), where </a:t>
            </a:r>
            <a:r>
              <a:rPr lang="en-US" dirty="0" err="1" smtClean="0"/>
              <a:t>m</a:t>
            </a:r>
            <a:r>
              <a:rPr lang="en-US" dirty="0" smtClean="0"/>
              <a:t> = sentence length and </a:t>
            </a:r>
            <a:r>
              <a:rPr lang="en-US" dirty="0" err="1" smtClean="0"/>
              <a:t>n</a:t>
            </a:r>
            <a:r>
              <a:rPr lang="en-US" dirty="0" smtClean="0"/>
              <a:t> = non-terminals in the grammar</a:t>
            </a:r>
          </a:p>
          <a:p>
            <a:pPr lvl="1"/>
            <a:r>
              <a:rPr lang="en-US" dirty="0" smtClean="0"/>
              <a:t>Lot’s of local maxima</a:t>
            </a:r>
          </a:p>
          <a:p>
            <a:pPr lvl="1"/>
            <a:r>
              <a:rPr lang="en-US" dirty="0" smtClean="0"/>
              <a:t>Often have to use more non-terminals in the grammar than are theoretically motivated (often ~3 times)</a:t>
            </a:r>
          </a:p>
          <a:p>
            <a:pPr lvl="1"/>
            <a:r>
              <a:rPr lang="en-US" dirty="0" smtClean="0"/>
              <a:t>Often non-terminals learned have no relation to traditional constituents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But…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If we bootstrap and start with a reasonable grammar, we can often obtain very interesting results</a:t>
            </a:r>
            <a:endParaRPr lang="en-US" dirty="0"/>
          </a:p>
        </p:txBody>
      </p:sp>
      <p:grpSp>
        <p:nvGrpSpPr>
          <p:cNvPr id="4" name="Group 12"/>
          <p:cNvGrpSpPr>
            <a:grpSpLocks/>
          </p:cNvGrpSpPr>
          <p:nvPr/>
        </p:nvGrpSpPr>
        <p:grpSpPr bwMode="auto">
          <a:xfrm>
            <a:off x="3455988" y="3722390"/>
            <a:ext cx="1706562" cy="2625725"/>
            <a:chOff x="922" y="2666"/>
            <a:chExt cx="1075" cy="1654"/>
          </a:xfrm>
        </p:grpSpPr>
        <p:grpSp>
          <p:nvGrpSpPr>
            <p:cNvPr id="5" name="Group 13"/>
            <p:cNvGrpSpPr>
              <a:grpSpLocks/>
            </p:cNvGrpSpPr>
            <p:nvPr/>
          </p:nvGrpSpPr>
          <p:grpSpPr bwMode="auto">
            <a:xfrm>
              <a:off x="922" y="2666"/>
              <a:ext cx="1075" cy="1405"/>
              <a:chOff x="929" y="2743"/>
              <a:chExt cx="1075" cy="1405"/>
            </a:xfrm>
          </p:grpSpPr>
          <p:grpSp>
            <p:nvGrpSpPr>
              <p:cNvPr id="7" name="Group 14"/>
              <p:cNvGrpSpPr>
                <a:grpSpLocks/>
              </p:cNvGrpSpPr>
              <p:nvPr/>
            </p:nvGrpSpPr>
            <p:grpSpPr bwMode="auto">
              <a:xfrm>
                <a:off x="935" y="2743"/>
                <a:ext cx="1029" cy="1405"/>
                <a:chOff x="712" y="2636"/>
                <a:chExt cx="1029" cy="1405"/>
              </a:xfrm>
            </p:grpSpPr>
            <p:sp>
              <p:nvSpPr>
                <p:cNvPr id="9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712" y="2636"/>
                  <a:ext cx="805" cy="1398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/>
                  <a:tailEnd/>
                </a:ln>
              </p:spPr>
              <p:txBody>
                <a:bodyPr wrap="none" lIns="90000" tIns="46800" rIns="90000" bIns="46800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US" sz="1400" dirty="0">
                      <a:solidFill>
                        <a:srgbClr val="000000"/>
                      </a:solidFill>
                      <a:latin typeface="Times New Roman" charset="0"/>
                    </a:rPr>
                    <a:t>S →</a:t>
                  </a:r>
                  <a:r>
                    <a:rPr lang="en-US" sz="1000" dirty="0">
                      <a:solidFill>
                        <a:srgbClr val="000000"/>
                      </a:solidFill>
                      <a:latin typeface="Times New Roman" charset="0"/>
                    </a:rPr>
                    <a:t> </a:t>
                  </a:r>
                  <a:r>
                    <a:rPr lang="en-US" sz="1400" dirty="0">
                      <a:solidFill>
                        <a:srgbClr val="000000"/>
                      </a:solidFill>
                      <a:latin typeface="Times New Roman" charset="0"/>
                    </a:rPr>
                    <a:t>NP VP</a:t>
                  </a:r>
                </a:p>
                <a:p>
                  <a:r>
                    <a:rPr lang="en-US" sz="1400" dirty="0">
                      <a:solidFill>
                        <a:srgbClr val="000000"/>
                      </a:solidFill>
                      <a:latin typeface="Times New Roman" charset="0"/>
                    </a:rPr>
                    <a:t>S → VP</a:t>
                  </a:r>
                </a:p>
                <a:p>
                  <a:r>
                    <a:rPr lang="en-US" sz="1400" dirty="0">
                      <a:solidFill>
                        <a:srgbClr val="000000"/>
                      </a:solidFill>
                      <a:latin typeface="Times New Roman" charset="0"/>
                    </a:rPr>
                    <a:t>NP → </a:t>
                  </a:r>
                  <a:r>
                    <a:rPr lang="en-US" sz="1400" dirty="0" err="1">
                      <a:solidFill>
                        <a:srgbClr val="000000"/>
                      </a:solidFill>
                      <a:latin typeface="Times New Roman" charset="0"/>
                    </a:rPr>
                    <a:t>Det</a:t>
                  </a:r>
                  <a:r>
                    <a:rPr lang="en-US" sz="1400" dirty="0">
                      <a:solidFill>
                        <a:srgbClr val="000000"/>
                      </a:solidFill>
                      <a:latin typeface="Times New Roman" charset="0"/>
                    </a:rPr>
                    <a:t> A N</a:t>
                  </a:r>
                </a:p>
                <a:p>
                  <a:r>
                    <a:rPr lang="en-US" sz="1400" dirty="0">
                      <a:solidFill>
                        <a:srgbClr val="000000"/>
                      </a:solidFill>
                      <a:latin typeface="Times New Roman" charset="0"/>
                    </a:rPr>
                    <a:t>NP → NP PP</a:t>
                  </a:r>
                </a:p>
                <a:p>
                  <a:r>
                    <a:rPr lang="en-US" sz="1400" dirty="0">
                      <a:solidFill>
                        <a:srgbClr val="000000"/>
                      </a:solidFill>
                      <a:latin typeface="Times New Roman" charset="0"/>
                    </a:rPr>
                    <a:t>NP → </a:t>
                  </a:r>
                  <a:r>
                    <a:rPr lang="en-US" sz="1400" dirty="0" err="1">
                      <a:solidFill>
                        <a:srgbClr val="000000"/>
                      </a:solidFill>
                      <a:latin typeface="Times New Roman" charset="0"/>
                    </a:rPr>
                    <a:t>PropN</a:t>
                  </a:r>
                  <a:endParaRPr lang="en-US" sz="1400" dirty="0">
                    <a:solidFill>
                      <a:srgbClr val="000000"/>
                    </a:solidFill>
                    <a:latin typeface="Times New Roman" charset="0"/>
                  </a:endParaRPr>
                </a:p>
                <a:p>
                  <a:r>
                    <a:rPr lang="pt-BR" sz="1400" dirty="0">
                      <a:solidFill>
                        <a:srgbClr val="000000"/>
                      </a:solidFill>
                      <a:latin typeface="Times New Roman" charset="0"/>
                    </a:rPr>
                    <a:t>A → ε</a:t>
                  </a:r>
                </a:p>
                <a:p>
                  <a:r>
                    <a:rPr lang="pt-BR" sz="1400" dirty="0">
                      <a:solidFill>
                        <a:srgbClr val="000000"/>
                      </a:solidFill>
                      <a:latin typeface="Times New Roman" charset="0"/>
                    </a:rPr>
                    <a:t>A → Adj A</a:t>
                  </a:r>
                  <a:endParaRPr lang="en-US" sz="1400" dirty="0">
                    <a:solidFill>
                      <a:srgbClr val="000000"/>
                    </a:solidFill>
                    <a:latin typeface="Times New Roman" charset="0"/>
                  </a:endParaRPr>
                </a:p>
                <a:p>
                  <a:r>
                    <a:rPr lang="en-US" sz="1400" dirty="0">
                      <a:solidFill>
                        <a:srgbClr val="000000"/>
                      </a:solidFill>
                      <a:latin typeface="Times New Roman" charset="0"/>
                    </a:rPr>
                    <a:t>PP → Prep NP</a:t>
                  </a:r>
                </a:p>
                <a:p>
                  <a:r>
                    <a:rPr lang="en-US" sz="1400" dirty="0">
                      <a:solidFill>
                        <a:srgbClr val="000000"/>
                      </a:solidFill>
                      <a:latin typeface="Times New Roman" charset="0"/>
                    </a:rPr>
                    <a:t>VP → V NP</a:t>
                  </a:r>
                </a:p>
                <a:p>
                  <a:r>
                    <a:rPr lang="en-US" sz="1400" dirty="0">
                      <a:solidFill>
                        <a:srgbClr val="000000"/>
                      </a:solidFill>
                      <a:latin typeface="Times New Roman" charset="0"/>
                    </a:rPr>
                    <a:t>VP → VP PP</a:t>
                  </a:r>
                </a:p>
              </p:txBody>
            </p:sp>
            <p:sp>
              <p:nvSpPr>
                <p:cNvPr id="10" name="Text Box 16"/>
                <p:cNvSpPr txBox="1">
                  <a:spLocks noChangeArrowheads="1"/>
                </p:cNvSpPr>
                <p:nvPr/>
              </p:nvSpPr>
              <p:spPr bwMode="auto">
                <a:xfrm>
                  <a:off x="1487" y="2643"/>
                  <a:ext cx="254" cy="1398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/>
                  <a:tailEnd/>
                </a:ln>
              </p:spPr>
              <p:txBody>
                <a:bodyPr wrap="none" lIns="90000" tIns="46800" rIns="90000" bIns="46800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US" sz="1400">
                      <a:solidFill>
                        <a:srgbClr val="000000"/>
                      </a:solidFill>
                      <a:latin typeface="Times New Roman" charset="0"/>
                    </a:rPr>
                    <a:t>0.9</a:t>
                  </a:r>
                </a:p>
                <a:p>
                  <a:r>
                    <a:rPr lang="en-US" sz="1400">
                      <a:solidFill>
                        <a:srgbClr val="000000"/>
                      </a:solidFill>
                      <a:latin typeface="Times New Roman" charset="0"/>
                    </a:rPr>
                    <a:t>0.1</a:t>
                  </a:r>
                </a:p>
                <a:p>
                  <a:r>
                    <a:rPr lang="en-US" sz="1400">
                      <a:solidFill>
                        <a:srgbClr val="000000"/>
                      </a:solidFill>
                      <a:latin typeface="Times New Roman" charset="0"/>
                    </a:rPr>
                    <a:t>0.5</a:t>
                  </a:r>
                </a:p>
                <a:p>
                  <a:r>
                    <a:rPr lang="en-US" sz="1400">
                      <a:solidFill>
                        <a:srgbClr val="000000"/>
                      </a:solidFill>
                      <a:latin typeface="Times New Roman" charset="0"/>
                    </a:rPr>
                    <a:t>0.3</a:t>
                  </a:r>
                </a:p>
                <a:p>
                  <a:r>
                    <a:rPr lang="en-US" sz="1400">
                      <a:solidFill>
                        <a:srgbClr val="000000"/>
                      </a:solidFill>
                      <a:latin typeface="Times New Roman" charset="0"/>
                    </a:rPr>
                    <a:t>0.2</a:t>
                  </a:r>
                </a:p>
                <a:p>
                  <a:r>
                    <a:rPr lang="en-US" sz="1400">
                      <a:solidFill>
                        <a:srgbClr val="000000"/>
                      </a:solidFill>
                      <a:latin typeface="Times New Roman" charset="0"/>
                    </a:rPr>
                    <a:t>0.6</a:t>
                  </a:r>
                </a:p>
                <a:p>
                  <a:r>
                    <a:rPr lang="en-US" sz="1400">
                      <a:solidFill>
                        <a:srgbClr val="000000"/>
                      </a:solidFill>
                      <a:latin typeface="Times New Roman" charset="0"/>
                    </a:rPr>
                    <a:t>0.4</a:t>
                  </a:r>
                </a:p>
                <a:p>
                  <a:r>
                    <a:rPr lang="en-US" sz="1400">
                      <a:solidFill>
                        <a:srgbClr val="000000"/>
                      </a:solidFill>
                      <a:latin typeface="Times New Roman" charset="0"/>
                    </a:rPr>
                    <a:t>1.0</a:t>
                  </a:r>
                </a:p>
                <a:p>
                  <a:r>
                    <a:rPr lang="en-US" sz="1400">
                      <a:solidFill>
                        <a:srgbClr val="000000"/>
                      </a:solidFill>
                      <a:latin typeface="Times New Roman" charset="0"/>
                    </a:rPr>
                    <a:t>0.7</a:t>
                  </a:r>
                </a:p>
                <a:p>
                  <a:r>
                    <a:rPr lang="en-US" sz="1400">
                      <a:solidFill>
                        <a:srgbClr val="000000"/>
                      </a:solidFill>
                      <a:latin typeface="Times New Roman" charset="0"/>
                    </a:rPr>
                    <a:t>0.3</a:t>
                  </a:r>
                  <a:endParaRPr lang="en-US" sz="1200">
                    <a:solidFill>
                      <a:srgbClr val="000000"/>
                    </a:solidFill>
                    <a:latin typeface="Times New Roman" charset="0"/>
                  </a:endParaRPr>
                </a:p>
              </p:txBody>
            </p:sp>
          </p:grpSp>
          <p:sp>
            <p:nvSpPr>
              <p:cNvPr id="8" name="Rectangle 17"/>
              <p:cNvSpPr>
                <a:spLocks noChangeArrowheads="1"/>
              </p:cNvSpPr>
              <p:nvPr/>
            </p:nvSpPr>
            <p:spPr bwMode="auto">
              <a:xfrm>
                <a:off x="929" y="2757"/>
                <a:ext cx="1075" cy="139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000" tIns="46800" rIns="90000" bIns="46800" anchor="ctr">
                <a:prstTxWarp prst="textNoShape">
                  <a:avLst/>
                </a:prstTxWarp>
                <a:spAutoFit/>
              </a:bodyPr>
              <a:lstStyle/>
              <a:p>
                <a:endParaRPr lang="en-US" sz="2000" b="1">
                  <a:solidFill>
                    <a:srgbClr val="000000"/>
                  </a:solidFill>
                  <a:latin typeface="Times New Roman" charset="0"/>
                </a:endParaRPr>
              </a:p>
            </p:txBody>
          </p:sp>
        </p:grpSp>
        <p:sp>
          <p:nvSpPr>
            <p:cNvPr id="6" name="Text Box 18"/>
            <p:cNvSpPr txBox="1">
              <a:spLocks noChangeArrowheads="1"/>
            </p:cNvSpPr>
            <p:nvPr/>
          </p:nvSpPr>
          <p:spPr bwMode="auto">
            <a:xfrm>
              <a:off x="1171" y="4070"/>
              <a:ext cx="602" cy="25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r>
                <a:rPr lang="en-US" sz="2000">
                  <a:solidFill>
                    <a:srgbClr val="000000"/>
                  </a:solidFill>
                  <a:latin typeface="Times New Roman" charset="0"/>
                </a:rPr>
                <a:t>English</a:t>
              </a: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3436938" y="2974975"/>
            <a:ext cx="22367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Penn Grammar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EM: Finding </a:t>
            </a:r>
            <a:r>
              <a:rPr lang="en-US" dirty="0"/>
              <a:t>Word Alignments</a:t>
            </a:r>
          </a:p>
        </p:txBody>
      </p:sp>
      <p:sp>
        <p:nvSpPr>
          <p:cNvPr id="225283" name="Text Box 3"/>
          <p:cNvSpPr txBox="1">
            <a:spLocks noChangeArrowheads="1"/>
          </p:cNvSpPr>
          <p:nvPr/>
        </p:nvSpPr>
        <p:spPr bwMode="auto">
          <a:xfrm>
            <a:off x="1371600" y="2057400"/>
            <a:ext cx="6082465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sz="2400" dirty="0">
                <a:solidFill>
                  <a:srgbClr val="008000"/>
                </a:solidFill>
                <a:latin typeface="Times New Roman" charset="0"/>
              </a:rPr>
              <a:t>… la </a:t>
            </a:r>
            <a:r>
              <a:rPr lang="en-US" sz="2400" dirty="0" err="1">
                <a:solidFill>
                  <a:srgbClr val="008000"/>
                </a:solidFill>
                <a:latin typeface="Times New Roman" charset="0"/>
              </a:rPr>
              <a:t>maison</a:t>
            </a:r>
            <a:r>
              <a:rPr lang="en-US" sz="2400" dirty="0">
                <a:solidFill>
                  <a:srgbClr val="008000"/>
                </a:solidFill>
                <a:latin typeface="Times New Roman" charset="0"/>
              </a:rPr>
              <a:t> … la </a:t>
            </a:r>
            <a:r>
              <a:rPr lang="en-US" sz="2400" dirty="0" err="1">
                <a:solidFill>
                  <a:srgbClr val="008000"/>
                </a:solidFill>
                <a:latin typeface="Times New Roman" charset="0"/>
              </a:rPr>
              <a:t>maison</a:t>
            </a:r>
            <a:r>
              <a:rPr lang="en-US" sz="2400" dirty="0">
                <a:solidFill>
                  <a:srgbClr val="008000"/>
                </a:solidFill>
                <a:latin typeface="Times New Roman" charset="0"/>
              </a:rPr>
              <a:t> </a:t>
            </a:r>
            <a:r>
              <a:rPr lang="en-US" sz="2400" dirty="0" err="1">
                <a:solidFill>
                  <a:srgbClr val="008000"/>
                </a:solidFill>
                <a:latin typeface="Times New Roman" charset="0"/>
              </a:rPr>
              <a:t>bleue</a:t>
            </a:r>
            <a:r>
              <a:rPr lang="en-US" sz="2400" dirty="0">
                <a:solidFill>
                  <a:srgbClr val="008000"/>
                </a:solidFill>
                <a:latin typeface="Times New Roman" charset="0"/>
              </a:rPr>
              <a:t> … la fleur …</a:t>
            </a:r>
          </a:p>
          <a:p>
            <a:pPr algn="l"/>
            <a:endParaRPr lang="en-US" sz="2400" dirty="0">
              <a:latin typeface="Times New Roman" charset="0"/>
            </a:endParaRPr>
          </a:p>
          <a:p>
            <a:pPr algn="l"/>
            <a:endParaRPr lang="en-US" sz="2400" dirty="0">
              <a:latin typeface="Times New Roman" charset="0"/>
            </a:endParaRPr>
          </a:p>
          <a:p>
            <a:pPr algn="l"/>
            <a:r>
              <a:rPr lang="en-US" sz="2400" dirty="0">
                <a:solidFill>
                  <a:srgbClr val="0000FF"/>
                </a:solidFill>
                <a:latin typeface="Times New Roman" charset="0"/>
              </a:rPr>
              <a:t>… the house … the blue house … the flower …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7200" y="4191000"/>
            <a:ext cx="83058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/>
              <a:buChar char="•"/>
            </a:pPr>
            <a:r>
              <a:rPr lang="en-US" sz="2400" dirty="0" smtClean="0"/>
              <a:t> In machine translation, we train from pairs of translated sentences</a:t>
            </a:r>
          </a:p>
          <a:p>
            <a:pPr>
              <a:buFont typeface="Arial"/>
              <a:buChar char="•"/>
            </a:pPr>
            <a:r>
              <a:rPr lang="en-US" sz="2400" dirty="0" smtClean="0"/>
              <a:t> Often useful to know how the words align in the sentences</a:t>
            </a:r>
          </a:p>
          <a:p>
            <a:pPr>
              <a:buFont typeface="Arial"/>
              <a:buChar char="•"/>
            </a:pPr>
            <a:r>
              <a:rPr lang="en-US" sz="2400" dirty="0" smtClean="0"/>
              <a:t> Use </a:t>
            </a:r>
            <a:r>
              <a:rPr lang="en-US" sz="2400" dirty="0" smtClean="0"/>
              <a:t>EM</a:t>
            </a:r>
            <a:r>
              <a:rPr lang="en-US" sz="2400" dirty="0" smtClean="0"/>
              <a:t>: </a:t>
            </a:r>
            <a:r>
              <a:rPr lang="en-US" sz="2400" dirty="0" smtClean="0"/>
              <a:t>learn </a:t>
            </a:r>
            <a:r>
              <a:rPr lang="en-US" sz="2400" dirty="0" smtClean="0"/>
              <a:t>a model of P(</a:t>
            </a:r>
            <a:r>
              <a:rPr lang="en-US" sz="2400" dirty="0" err="1" smtClean="0">
                <a:solidFill>
                  <a:srgbClr val="008000"/>
                </a:solidFill>
              </a:rPr>
              <a:t>french</a:t>
            </a:r>
            <a:r>
              <a:rPr lang="en-US" sz="2400" dirty="0" smtClean="0">
                <a:solidFill>
                  <a:srgbClr val="008000"/>
                </a:solidFill>
              </a:rPr>
              <a:t>-word</a:t>
            </a:r>
            <a:r>
              <a:rPr lang="en-US" sz="2400" dirty="0" smtClean="0"/>
              <a:t> | </a:t>
            </a:r>
            <a:r>
              <a:rPr lang="en-US" sz="2400" dirty="0" err="1" smtClean="0">
                <a:solidFill>
                  <a:srgbClr val="0000FF"/>
                </a:solidFill>
              </a:rPr>
              <a:t>english</a:t>
            </a:r>
            <a:r>
              <a:rPr lang="en-US" sz="2400" dirty="0" smtClean="0">
                <a:solidFill>
                  <a:srgbClr val="0000FF"/>
                </a:solidFill>
              </a:rPr>
              <a:t>-word</a:t>
            </a:r>
            <a:r>
              <a:rPr lang="en-US" sz="2400" dirty="0" smtClean="0"/>
              <a:t>)</a:t>
            </a:r>
            <a:endParaRPr lang="en-US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3657600" y="5791200"/>
            <a:ext cx="4038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Idea?</a:t>
            </a:r>
            <a:endParaRPr lang="en-US" sz="3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200" y="1828800"/>
            <a:ext cx="8458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00FF"/>
                </a:solidFill>
              </a:rPr>
              <a:t>Expectation</a:t>
            </a:r>
            <a:r>
              <a:rPr lang="en-US" sz="2000" dirty="0" smtClean="0"/>
              <a:t>: Given the current model, figure out the expected probabilities of the each example</a:t>
            </a:r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457200" y="4191000"/>
            <a:ext cx="838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00FF"/>
                </a:solidFill>
              </a:rPr>
              <a:t>Maximization</a:t>
            </a:r>
            <a:r>
              <a:rPr lang="en-US" sz="2000" dirty="0" smtClean="0"/>
              <a:t>: Given the probabilities of each of the examples, estimate a new model, </a:t>
            </a:r>
            <a:r>
              <a:rPr lang="en-US" sz="2000" dirty="0" err="1" smtClean="0">
                <a:solidFill>
                  <a:srgbClr val="0000FF"/>
                </a:solidFill>
                <a:latin typeface="Lucida Grande"/>
                <a:ea typeface="Lucida Grande"/>
                <a:cs typeface="Lucida Grande"/>
              </a:rPr>
              <a:t>θ</a:t>
            </a:r>
            <a:r>
              <a:rPr lang="en-US" sz="2000" baseline="-25000" dirty="0" err="1" smtClean="0">
                <a:solidFill>
                  <a:srgbClr val="0000FF"/>
                </a:solidFill>
                <a:latin typeface="Lucida Grande"/>
                <a:ea typeface="Lucida Grande"/>
                <a:cs typeface="Lucida Grande"/>
              </a:rPr>
              <a:t>c</a:t>
            </a:r>
            <a:r>
              <a:rPr lang="en-US" sz="2000" dirty="0" smtClean="0">
                <a:solidFill>
                  <a:srgbClr val="0000FF"/>
                </a:solidFill>
                <a:latin typeface="Lucida Grande"/>
                <a:ea typeface="Lucida Grande"/>
                <a:cs typeface="Lucida Grande"/>
              </a:rPr>
              <a:t> 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1676400" y="2743200"/>
            <a:ext cx="13027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>
                <a:solidFill>
                  <a:srgbClr val="0000FF"/>
                </a:solidFill>
              </a:rPr>
              <a:t>p(x|</a:t>
            </a:r>
            <a:r>
              <a:rPr lang="en-US" sz="2800" dirty="0" err="1" smtClean="0">
                <a:solidFill>
                  <a:srgbClr val="0000FF"/>
                </a:solidFill>
                <a:latin typeface="Lucida Grande"/>
                <a:ea typeface="Lucida Grande"/>
                <a:cs typeface="Lucida Grande"/>
              </a:rPr>
              <a:t>θ</a:t>
            </a:r>
            <a:r>
              <a:rPr lang="en-US" sz="2800" baseline="-25000" dirty="0" err="1" smtClean="0">
                <a:solidFill>
                  <a:srgbClr val="0000FF"/>
                </a:solidFill>
                <a:latin typeface="Lucida Grande"/>
                <a:ea typeface="Lucida Grande"/>
                <a:cs typeface="Lucida Grande"/>
              </a:rPr>
              <a:t>c</a:t>
            </a:r>
            <a:r>
              <a:rPr lang="en-US" sz="2800" dirty="0" smtClean="0">
                <a:solidFill>
                  <a:srgbClr val="0000FF"/>
                </a:solidFill>
                <a:latin typeface="Lucida Grande"/>
                <a:ea typeface="Lucida Grande"/>
                <a:cs typeface="Lucida Grande"/>
              </a:rPr>
              <a:t>)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752600" y="5029200"/>
            <a:ext cx="541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</a:rPr>
              <a:t>Just like maximum likelihood estimation, except we use fractional counts instead of whole </a:t>
            </a:r>
            <a:r>
              <a:rPr lang="en-US" sz="1600" dirty="0" smtClean="0">
                <a:solidFill>
                  <a:srgbClr val="FF0000"/>
                </a:solidFill>
              </a:rPr>
              <a:t>counts:</a:t>
            </a:r>
            <a:br>
              <a:rPr lang="en-US" sz="1600" dirty="0" smtClean="0">
                <a:solidFill>
                  <a:srgbClr val="FF0000"/>
                </a:solidFill>
              </a:rPr>
            </a:br>
            <a:r>
              <a:rPr lang="en-US" sz="1600" dirty="0" smtClean="0">
                <a:solidFill>
                  <a:srgbClr val="FF0000"/>
                </a:solidFill>
              </a:rPr>
              <a:t/>
            </a:r>
            <a:br>
              <a:rPr lang="en-US" sz="1600" dirty="0" smtClean="0">
                <a:solidFill>
                  <a:srgbClr val="FF0000"/>
                </a:solidFill>
              </a:rPr>
            </a:br>
            <a:r>
              <a:rPr lang="en-US" sz="1600" dirty="0" smtClean="0">
                <a:solidFill>
                  <a:srgbClr val="FF0000"/>
                </a:solidFill>
              </a:rPr>
              <a:t>count the fractional counts of one word aligning </a:t>
            </a:r>
            <a:r>
              <a:rPr lang="en-US" sz="1600" smtClean="0">
                <a:solidFill>
                  <a:srgbClr val="FF0000"/>
                </a:solidFill>
              </a:rPr>
              <a:t>to another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00400" y="2895600"/>
            <a:ext cx="5410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</a:rPr>
              <a:t>What is the probability </a:t>
            </a:r>
            <a:r>
              <a:rPr lang="en-US" sz="1600" dirty="0" smtClean="0">
                <a:solidFill>
                  <a:srgbClr val="FF0000"/>
                </a:solidFill>
              </a:rPr>
              <a:t>of this word alignment?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381000"/>
            <a:ext cx="8531352" cy="990600"/>
          </a:xfrm>
        </p:spPr>
        <p:txBody>
          <a:bodyPr>
            <a:normAutofit fontScale="90000"/>
          </a:bodyPr>
          <a:lstStyle/>
          <a:p>
            <a:pPr lvl="0"/>
            <a:r>
              <a:rPr lang="en-US" dirty="0" smtClean="0"/>
              <a:t>EM: Finding Word Alignments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381000" y="228600"/>
            <a:ext cx="8531352" cy="990600"/>
          </a:xfrm>
          <a:prstGeom prst="rect">
            <a:avLst/>
          </a:prstGeom>
        </p:spPr>
        <p:txBody>
          <a:bodyPr vert="horz" anchor="ctr">
            <a:normAutofit fontScale="97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4427358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EM: Finding </a:t>
            </a:r>
            <a:r>
              <a:rPr lang="en-US" dirty="0"/>
              <a:t>Word Alignments</a:t>
            </a:r>
          </a:p>
        </p:txBody>
      </p:sp>
      <p:sp>
        <p:nvSpPr>
          <p:cNvPr id="225284" name="Line 4"/>
          <p:cNvSpPr>
            <a:spLocks noChangeShapeType="1"/>
          </p:cNvSpPr>
          <p:nvPr/>
        </p:nvSpPr>
        <p:spPr bwMode="auto">
          <a:xfrm>
            <a:off x="1981200" y="2514600"/>
            <a:ext cx="762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285" name="Line 5"/>
          <p:cNvSpPr>
            <a:spLocks noChangeShapeType="1"/>
          </p:cNvSpPr>
          <p:nvPr/>
        </p:nvSpPr>
        <p:spPr bwMode="auto">
          <a:xfrm>
            <a:off x="1981200" y="2514600"/>
            <a:ext cx="6096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286" name="Line 6"/>
          <p:cNvSpPr>
            <a:spLocks noChangeShapeType="1"/>
          </p:cNvSpPr>
          <p:nvPr/>
        </p:nvSpPr>
        <p:spPr bwMode="auto">
          <a:xfrm flipH="1">
            <a:off x="2590800" y="2590800"/>
            <a:ext cx="762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287" name="Line 7"/>
          <p:cNvSpPr>
            <a:spLocks noChangeShapeType="1"/>
          </p:cNvSpPr>
          <p:nvPr/>
        </p:nvSpPr>
        <p:spPr bwMode="auto">
          <a:xfrm flipH="1">
            <a:off x="2057400" y="2590800"/>
            <a:ext cx="609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288" name="Line 8"/>
          <p:cNvSpPr>
            <a:spLocks noChangeShapeType="1"/>
          </p:cNvSpPr>
          <p:nvPr/>
        </p:nvSpPr>
        <p:spPr bwMode="auto">
          <a:xfrm>
            <a:off x="5943600" y="25146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289" name="Line 9"/>
          <p:cNvSpPr>
            <a:spLocks noChangeShapeType="1"/>
          </p:cNvSpPr>
          <p:nvPr/>
        </p:nvSpPr>
        <p:spPr bwMode="auto">
          <a:xfrm>
            <a:off x="5943600" y="2514600"/>
            <a:ext cx="6096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290" name="Line 10"/>
          <p:cNvSpPr>
            <a:spLocks noChangeShapeType="1"/>
          </p:cNvSpPr>
          <p:nvPr/>
        </p:nvSpPr>
        <p:spPr bwMode="auto">
          <a:xfrm flipH="1">
            <a:off x="6553200" y="25146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291" name="Line 11"/>
          <p:cNvSpPr>
            <a:spLocks noChangeShapeType="1"/>
          </p:cNvSpPr>
          <p:nvPr/>
        </p:nvSpPr>
        <p:spPr bwMode="auto">
          <a:xfrm flipH="1">
            <a:off x="5943600" y="2514600"/>
            <a:ext cx="6096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292" name="Line 12"/>
          <p:cNvSpPr>
            <a:spLocks noChangeShapeType="1"/>
          </p:cNvSpPr>
          <p:nvPr/>
        </p:nvSpPr>
        <p:spPr bwMode="auto">
          <a:xfrm>
            <a:off x="3581400" y="2514600"/>
            <a:ext cx="762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293" name="Line 13"/>
          <p:cNvSpPr>
            <a:spLocks noChangeShapeType="1"/>
          </p:cNvSpPr>
          <p:nvPr/>
        </p:nvSpPr>
        <p:spPr bwMode="auto">
          <a:xfrm>
            <a:off x="3581400" y="2514600"/>
            <a:ext cx="6096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294" name="Line 14"/>
          <p:cNvSpPr>
            <a:spLocks noChangeShapeType="1"/>
          </p:cNvSpPr>
          <p:nvPr/>
        </p:nvSpPr>
        <p:spPr bwMode="auto">
          <a:xfrm flipH="1">
            <a:off x="4191000" y="2590800"/>
            <a:ext cx="762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295" name="Line 15"/>
          <p:cNvSpPr>
            <a:spLocks noChangeShapeType="1"/>
          </p:cNvSpPr>
          <p:nvPr/>
        </p:nvSpPr>
        <p:spPr bwMode="auto">
          <a:xfrm flipH="1">
            <a:off x="3657600" y="2590800"/>
            <a:ext cx="609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296" name="Line 16"/>
          <p:cNvSpPr>
            <a:spLocks noChangeShapeType="1"/>
          </p:cNvSpPr>
          <p:nvPr/>
        </p:nvSpPr>
        <p:spPr bwMode="auto">
          <a:xfrm>
            <a:off x="3581400" y="2514600"/>
            <a:ext cx="12954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297" name="Line 17"/>
          <p:cNvSpPr>
            <a:spLocks noChangeShapeType="1"/>
          </p:cNvSpPr>
          <p:nvPr/>
        </p:nvSpPr>
        <p:spPr bwMode="auto">
          <a:xfrm flipV="1">
            <a:off x="4876800" y="2590800"/>
            <a:ext cx="1524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298" name="Line 18"/>
          <p:cNvSpPr>
            <a:spLocks noChangeShapeType="1"/>
          </p:cNvSpPr>
          <p:nvPr/>
        </p:nvSpPr>
        <p:spPr bwMode="auto">
          <a:xfrm flipH="1">
            <a:off x="4191000" y="2590800"/>
            <a:ext cx="8382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299" name="Line 19"/>
          <p:cNvSpPr>
            <a:spLocks noChangeShapeType="1"/>
          </p:cNvSpPr>
          <p:nvPr/>
        </p:nvSpPr>
        <p:spPr bwMode="auto">
          <a:xfrm flipH="1">
            <a:off x="3657600" y="2590800"/>
            <a:ext cx="1371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300" name="Line 20"/>
          <p:cNvSpPr>
            <a:spLocks noChangeShapeType="1"/>
          </p:cNvSpPr>
          <p:nvPr/>
        </p:nvSpPr>
        <p:spPr bwMode="auto">
          <a:xfrm>
            <a:off x="4267200" y="2590800"/>
            <a:ext cx="609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301" name="Text Box 21"/>
          <p:cNvSpPr txBox="1">
            <a:spLocks noChangeArrowheads="1"/>
          </p:cNvSpPr>
          <p:nvPr/>
        </p:nvSpPr>
        <p:spPr bwMode="auto">
          <a:xfrm>
            <a:off x="1057275" y="4840288"/>
            <a:ext cx="7083991" cy="1200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/>
              <a:t>All word alignments equally likely</a:t>
            </a:r>
          </a:p>
          <a:p>
            <a:endParaRPr lang="en-US" sz="2400" dirty="0"/>
          </a:p>
          <a:p>
            <a:r>
              <a:rPr lang="en-US" sz="2400" dirty="0"/>
              <a:t>All </a:t>
            </a:r>
            <a:r>
              <a:rPr lang="en-US" sz="2400" dirty="0" err="1"/>
              <a:t>P(</a:t>
            </a:r>
            <a:r>
              <a:rPr lang="en-US" sz="2400" dirty="0" err="1">
                <a:solidFill>
                  <a:srgbClr val="008000"/>
                </a:solidFill>
              </a:rPr>
              <a:t>french</a:t>
            </a:r>
            <a:r>
              <a:rPr lang="en-US" sz="2400" dirty="0">
                <a:solidFill>
                  <a:srgbClr val="008000"/>
                </a:solidFill>
              </a:rPr>
              <a:t>-word</a:t>
            </a:r>
            <a:r>
              <a:rPr lang="en-US" sz="2400" dirty="0"/>
              <a:t> | </a:t>
            </a:r>
            <a:r>
              <a:rPr lang="en-US" sz="2400" dirty="0" err="1">
                <a:solidFill>
                  <a:srgbClr val="0000FF"/>
                </a:solidFill>
              </a:rPr>
              <a:t>english</a:t>
            </a:r>
            <a:r>
              <a:rPr lang="en-US" sz="2400" dirty="0">
                <a:solidFill>
                  <a:srgbClr val="0000FF"/>
                </a:solidFill>
              </a:rPr>
              <a:t>-word</a:t>
            </a:r>
            <a:r>
              <a:rPr lang="en-US" sz="2400" dirty="0"/>
              <a:t>) equally likely</a:t>
            </a:r>
          </a:p>
        </p:txBody>
      </p:sp>
      <p:sp>
        <p:nvSpPr>
          <p:cNvPr id="22" name="Text Box 3"/>
          <p:cNvSpPr txBox="1">
            <a:spLocks noChangeArrowheads="1"/>
          </p:cNvSpPr>
          <p:nvPr/>
        </p:nvSpPr>
        <p:spPr bwMode="auto">
          <a:xfrm>
            <a:off x="1371600" y="2057400"/>
            <a:ext cx="6082465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sz="2400" dirty="0">
                <a:solidFill>
                  <a:srgbClr val="008000"/>
                </a:solidFill>
                <a:latin typeface="Times New Roman" charset="0"/>
              </a:rPr>
              <a:t>… la </a:t>
            </a:r>
            <a:r>
              <a:rPr lang="en-US" sz="2400" dirty="0" err="1">
                <a:solidFill>
                  <a:srgbClr val="008000"/>
                </a:solidFill>
                <a:latin typeface="Times New Roman" charset="0"/>
              </a:rPr>
              <a:t>maison</a:t>
            </a:r>
            <a:r>
              <a:rPr lang="en-US" sz="2400" dirty="0">
                <a:solidFill>
                  <a:srgbClr val="008000"/>
                </a:solidFill>
                <a:latin typeface="Times New Roman" charset="0"/>
              </a:rPr>
              <a:t> … la </a:t>
            </a:r>
            <a:r>
              <a:rPr lang="en-US" sz="2400" dirty="0" err="1">
                <a:solidFill>
                  <a:srgbClr val="008000"/>
                </a:solidFill>
                <a:latin typeface="Times New Roman" charset="0"/>
              </a:rPr>
              <a:t>maison</a:t>
            </a:r>
            <a:r>
              <a:rPr lang="en-US" sz="2400" dirty="0">
                <a:solidFill>
                  <a:srgbClr val="008000"/>
                </a:solidFill>
                <a:latin typeface="Times New Roman" charset="0"/>
              </a:rPr>
              <a:t> </a:t>
            </a:r>
            <a:r>
              <a:rPr lang="en-US" sz="2400" dirty="0" err="1">
                <a:solidFill>
                  <a:srgbClr val="008000"/>
                </a:solidFill>
                <a:latin typeface="Times New Roman" charset="0"/>
              </a:rPr>
              <a:t>bleue</a:t>
            </a:r>
            <a:r>
              <a:rPr lang="en-US" sz="2400" dirty="0">
                <a:solidFill>
                  <a:srgbClr val="008000"/>
                </a:solidFill>
                <a:latin typeface="Times New Roman" charset="0"/>
              </a:rPr>
              <a:t> … la fleur …</a:t>
            </a:r>
          </a:p>
          <a:p>
            <a:pPr algn="l"/>
            <a:endParaRPr lang="en-US" sz="2400" dirty="0">
              <a:latin typeface="Times New Roman" charset="0"/>
            </a:endParaRPr>
          </a:p>
          <a:p>
            <a:pPr algn="l"/>
            <a:endParaRPr lang="en-US" sz="2400" dirty="0">
              <a:latin typeface="Times New Roman" charset="0"/>
            </a:endParaRPr>
          </a:p>
          <a:p>
            <a:pPr algn="l"/>
            <a:r>
              <a:rPr lang="en-US" sz="2400" dirty="0">
                <a:solidFill>
                  <a:srgbClr val="0000FF"/>
                </a:solidFill>
                <a:latin typeface="Times New Roman" charset="0"/>
              </a:rPr>
              <a:t>… the house … the blue house … the flower …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EM: Finding </a:t>
            </a:r>
            <a:r>
              <a:rPr lang="en-US" dirty="0"/>
              <a:t>Word Alignments</a:t>
            </a:r>
          </a:p>
        </p:txBody>
      </p:sp>
      <p:sp>
        <p:nvSpPr>
          <p:cNvPr id="226308" name="Line 4"/>
          <p:cNvSpPr>
            <a:spLocks noChangeShapeType="1"/>
          </p:cNvSpPr>
          <p:nvPr/>
        </p:nvSpPr>
        <p:spPr bwMode="auto">
          <a:xfrm>
            <a:off x="1981200" y="2514600"/>
            <a:ext cx="76200" cy="685800"/>
          </a:xfrm>
          <a:prstGeom prst="line">
            <a:avLst/>
          </a:prstGeom>
          <a:noFill/>
          <a:ln w="57150">
            <a:solidFill>
              <a:srgbClr val="FF66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6309" name="Line 5"/>
          <p:cNvSpPr>
            <a:spLocks noChangeShapeType="1"/>
          </p:cNvSpPr>
          <p:nvPr/>
        </p:nvSpPr>
        <p:spPr bwMode="auto">
          <a:xfrm>
            <a:off x="1981200" y="2514600"/>
            <a:ext cx="6096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6310" name="Line 6"/>
          <p:cNvSpPr>
            <a:spLocks noChangeShapeType="1"/>
          </p:cNvSpPr>
          <p:nvPr/>
        </p:nvSpPr>
        <p:spPr bwMode="auto">
          <a:xfrm flipH="1">
            <a:off x="2590800" y="2590800"/>
            <a:ext cx="76200" cy="609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6311" name="Line 7"/>
          <p:cNvSpPr>
            <a:spLocks noChangeShapeType="1"/>
          </p:cNvSpPr>
          <p:nvPr/>
        </p:nvSpPr>
        <p:spPr bwMode="auto">
          <a:xfrm flipH="1">
            <a:off x="2057400" y="2590800"/>
            <a:ext cx="609600" cy="609600"/>
          </a:xfrm>
          <a:prstGeom prst="line">
            <a:avLst/>
          </a:prstGeom>
          <a:noFill/>
          <a:ln w="57150">
            <a:solidFill>
              <a:srgbClr val="FF66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6312" name="Line 8"/>
          <p:cNvSpPr>
            <a:spLocks noChangeShapeType="1"/>
          </p:cNvSpPr>
          <p:nvPr/>
        </p:nvSpPr>
        <p:spPr bwMode="auto">
          <a:xfrm>
            <a:off x="5943600" y="2514600"/>
            <a:ext cx="0" cy="685800"/>
          </a:xfrm>
          <a:prstGeom prst="line">
            <a:avLst/>
          </a:prstGeom>
          <a:noFill/>
          <a:ln w="57150">
            <a:solidFill>
              <a:srgbClr val="FF66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6313" name="Line 9"/>
          <p:cNvSpPr>
            <a:spLocks noChangeShapeType="1"/>
          </p:cNvSpPr>
          <p:nvPr/>
        </p:nvSpPr>
        <p:spPr bwMode="auto">
          <a:xfrm>
            <a:off x="5943600" y="2514600"/>
            <a:ext cx="6096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6314" name="Line 10"/>
          <p:cNvSpPr>
            <a:spLocks noChangeShapeType="1"/>
          </p:cNvSpPr>
          <p:nvPr/>
        </p:nvSpPr>
        <p:spPr bwMode="auto">
          <a:xfrm flipH="1">
            <a:off x="6553200" y="2514600"/>
            <a:ext cx="0" cy="685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6315" name="Line 11"/>
          <p:cNvSpPr>
            <a:spLocks noChangeShapeType="1"/>
          </p:cNvSpPr>
          <p:nvPr/>
        </p:nvSpPr>
        <p:spPr bwMode="auto">
          <a:xfrm flipH="1">
            <a:off x="5943600" y="2514600"/>
            <a:ext cx="609600" cy="685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6316" name="Line 12"/>
          <p:cNvSpPr>
            <a:spLocks noChangeShapeType="1"/>
          </p:cNvSpPr>
          <p:nvPr/>
        </p:nvSpPr>
        <p:spPr bwMode="auto">
          <a:xfrm>
            <a:off x="3581400" y="2514600"/>
            <a:ext cx="76200" cy="685800"/>
          </a:xfrm>
          <a:prstGeom prst="line">
            <a:avLst/>
          </a:prstGeom>
          <a:noFill/>
          <a:ln w="57150">
            <a:solidFill>
              <a:srgbClr val="FF66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6317" name="Line 13"/>
          <p:cNvSpPr>
            <a:spLocks noChangeShapeType="1"/>
          </p:cNvSpPr>
          <p:nvPr/>
        </p:nvSpPr>
        <p:spPr bwMode="auto">
          <a:xfrm>
            <a:off x="3581400" y="2514600"/>
            <a:ext cx="6096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6318" name="Line 14"/>
          <p:cNvSpPr>
            <a:spLocks noChangeShapeType="1"/>
          </p:cNvSpPr>
          <p:nvPr/>
        </p:nvSpPr>
        <p:spPr bwMode="auto">
          <a:xfrm flipH="1">
            <a:off x="4191000" y="2590800"/>
            <a:ext cx="762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6319" name="Line 15"/>
          <p:cNvSpPr>
            <a:spLocks noChangeShapeType="1"/>
          </p:cNvSpPr>
          <p:nvPr/>
        </p:nvSpPr>
        <p:spPr bwMode="auto">
          <a:xfrm flipH="1">
            <a:off x="3657600" y="2590800"/>
            <a:ext cx="609600" cy="609600"/>
          </a:xfrm>
          <a:prstGeom prst="line">
            <a:avLst/>
          </a:prstGeom>
          <a:noFill/>
          <a:ln w="57150">
            <a:solidFill>
              <a:srgbClr val="FF66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6320" name="Line 16"/>
          <p:cNvSpPr>
            <a:spLocks noChangeShapeType="1"/>
          </p:cNvSpPr>
          <p:nvPr/>
        </p:nvSpPr>
        <p:spPr bwMode="auto">
          <a:xfrm>
            <a:off x="3581400" y="2514600"/>
            <a:ext cx="12954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6321" name="Line 17"/>
          <p:cNvSpPr>
            <a:spLocks noChangeShapeType="1"/>
          </p:cNvSpPr>
          <p:nvPr/>
        </p:nvSpPr>
        <p:spPr bwMode="auto">
          <a:xfrm flipV="1">
            <a:off x="4876800" y="2590800"/>
            <a:ext cx="1524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6322" name="Line 18"/>
          <p:cNvSpPr>
            <a:spLocks noChangeShapeType="1"/>
          </p:cNvSpPr>
          <p:nvPr/>
        </p:nvSpPr>
        <p:spPr bwMode="auto">
          <a:xfrm flipH="1">
            <a:off x="4191000" y="2590800"/>
            <a:ext cx="8382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6323" name="Line 19"/>
          <p:cNvSpPr>
            <a:spLocks noChangeShapeType="1"/>
          </p:cNvSpPr>
          <p:nvPr/>
        </p:nvSpPr>
        <p:spPr bwMode="auto">
          <a:xfrm flipH="1">
            <a:off x="3657600" y="2590800"/>
            <a:ext cx="1371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6324" name="Line 20"/>
          <p:cNvSpPr>
            <a:spLocks noChangeShapeType="1"/>
          </p:cNvSpPr>
          <p:nvPr/>
        </p:nvSpPr>
        <p:spPr bwMode="auto">
          <a:xfrm>
            <a:off x="4267200" y="2590800"/>
            <a:ext cx="609600" cy="609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6325" name="Text Box 21"/>
          <p:cNvSpPr txBox="1">
            <a:spLocks noChangeArrowheads="1"/>
          </p:cNvSpPr>
          <p:nvPr/>
        </p:nvSpPr>
        <p:spPr bwMode="auto">
          <a:xfrm>
            <a:off x="854075" y="4840288"/>
            <a:ext cx="707387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/>
              <a:t>“</a:t>
            </a:r>
            <a:r>
              <a:rPr lang="en-US" sz="2400" dirty="0">
                <a:solidFill>
                  <a:srgbClr val="008000"/>
                </a:solidFill>
              </a:rPr>
              <a:t>la</a:t>
            </a:r>
            <a:r>
              <a:rPr lang="en-US" sz="2400" dirty="0"/>
              <a:t>” and “</a:t>
            </a:r>
            <a:r>
              <a:rPr lang="en-US" sz="2400" dirty="0">
                <a:solidFill>
                  <a:srgbClr val="0000FF"/>
                </a:solidFill>
              </a:rPr>
              <a:t>the</a:t>
            </a:r>
            <a:r>
              <a:rPr lang="en-US" sz="2400" dirty="0"/>
              <a:t>” observed to co-occur frequently,</a:t>
            </a:r>
          </a:p>
          <a:p>
            <a:r>
              <a:rPr lang="en-US" sz="2400" dirty="0"/>
              <a:t>so </a:t>
            </a:r>
            <a:r>
              <a:rPr lang="en-US" sz="2400" dirty="0" err="1"/>
              <a:t>P(</a:t>
            </a:r>
            <a:r>
              <a:rPr lang="en-US" sz="2400" dirty="0" err="1">
                <a:solidFill>
                  <a:srgbClr val="008000"/>
                </a:solidFill>
              </a:rPr>
              <a:t>la</a:t>
            </a:r>
            <a:r>
              <a:rPr lang="en-US" sz="2400" dirty="0"/>
              <a:t> | </a:t>
            </a:r>
            <a:r>
              <a:rPr lang="en-US" sz="2400" dirty="0">
                <a:solidFill>
                  <a:srgbClr val="0000FF"/>
                </a:solidFill>
              </a:rPr>
              <a:t>the</a:t>
            </a:r>
            <a:r>
              <a:rPr lang="en-US" sz="2400" dirty="0"/>
              <a:t>) is increased.</a:t>
            </a:r>
          </a:p>
        </p:txBody>
      </p:sp>
      <p:sp>
        <p:nvSpPr>
          <p:cNvPr id="22" name="Text Box 3"/>
          <p:cNvSpPr txBox="1">
            <a:spLocks noChangeArrowheads="1"/>
          </p:cNvSpPr>
          <p:nvPr/>
        </p:nvSpPr>
        <p:spPr bwMode="auto">
          <a:xfrm>
            <a:off x="1371600" y="2057400"/>
            <a:ext cx="6082465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sz="2400" dirty="0">
                <a:solidFill>
                  <a:srgbClr val="008000"/>
                </a:solidFill>
                <a:latin typeface="Times New Roman" charset="0"/>
              </a:rPr>
              <a:t>… la </a:t>
            </a:r>
            <a:r>
              <a:rPr lang="en-US" sz="2400" dirty="0" err="1">
                <a:solidFill>
                  <a:srgbClr val="008000"/>
                </a:solidFill>
                <a:latin typeface="Times New Roman" charset="0"/>
              </a:rPr>
              <a:t>maison</a:t>
            </a:r>
            <a:r>
              <a:rPr lang="en-US" sz="2400" dirty="0">
                <a:solidFill>
                  <a:srgbClr val="008000"/>
                </a:solidFill>
                <a:latin typeface="Times New Roman" charset="0"/>
              </a:rPr>
              <a:t> … la </a:t>
            </a:r>
            <a:r>
              <a:rPr lang="en-US" sz="2400" dirty="0" err="1">
                <a:solidFill>
                  <a:srgbClr val="008000"/>
                </a:solidFill>
                <a:latin typeface="Times New Roman" charset="0"/>
              </a:rPr>
              <a:t>maison</a:t>
            </a:r>
            <a:r>
              <a:rPr lang="en-US" sz="2400" dirty="0">
                <a:solidFill>
                  <a:srgbClr val="008000"/>
                </a:solidFill>
                <a:latin typeface="Times New Roman" charset="0"/>
              </a:rPr>
              <a:t> </a:t>
            </a:r>
            <a:r>
              <a:rPr lang="en-US" sz="2400" dirty="0" err="1">
                <a:solidFill>
                  <a:srgbClr val="008000"/>
                </a:solidFill>
                <a:latin typeface="Times New Roman" charset="0"/>
              </a:rPr>
              <a:t>bleue</a:t>
            </a:r>
            <a:r>
              <a:rPr lang="en-US" sz="2400" dirty="0">
                <a:solidFill>
                  <a:srgbClr val="008000"/>
                </a:solidFill>
                <a:latin typeface="Times New Roman" charset="0"/>
              </a:rPr>
              <a:t> … la fleur …</a:t>
            </a:r>
          </a:p>
          <a:p>
            <a:pPr algn="l"/>
            <a:endParaRPr lang="en-US" sz="2400" dirty="0">
              <a:latin typeface="Times New Roman" charset="0"/>
            </a:endParaRPr>
          </a:p>
          <a:p>
            <a:pPr algn="l"/>
            <a:endParaRPr lang="en-US" sz="2400" dirty="0">
              <a:latin typeface="Times New Roman" charset="0"/>
            </a:endParaRPr>
          </a:p>
          <a:p>
            <a:pPr algn="l"/>
            <a:r>
              <a:rPr lang="en-US" sz="2400" dirty="0">
                <a:solidFill>
                  <a:srgbClr val="0000FF"/>
                </a:solidFill>
                <a:latin typeface="Times New Roman" charset="0"/>
              </a:rPr>
              <a:t>… the house … the blue house … the flower …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EM: Finding </a:t>
            </a:r>
            <a:r>
              <a:rPr lang="en-US" dirty="0"/>
              <a:t>Word Alignments</a:t>
            </a:r>
          </a:p>
        </p:txBody>
      </p:sp>
      <p:sp>
        <p:nvSpPr>
          <p:cNvPr id="227332" name="Line 4"/>
          <p:cNvSpPr>
            <a:spLocks noChangeShapeType="1"/>
          </p:cNvSpPr>
          <p:nvPr/>
        </p:nvSpPr>
        <p:spPr bwMode="auto">
          <a:xfrm>
            <a:off x="1981200" y="2514600"/>
            <a:ext cx="76200" cy="6858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7333" name="Line 5"/>
          <p:cNvSpPr>
            <a:spLocks noChangeShapeType="1"/>
          </p:cNvSpPr>
          <p:nvPr/>
        </p:nvSpPr>
        <p:spPr bwMode="auto">
          <a:xfrm flipH="1">
            <a:off x="2590800" y="2590800"/>
            <a:ext cx="76200" cy="609600"/>
          </a:xfrm>
          <a:prstGeom prst="line">
            <a:avLst/>
          </a:prstGeom>
          <a:noFill/>
          <a:ln w="57150">
            <a:solidFill>
              <a:srgbClr val="FF66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7334" name="Line 6"/>
          <p:cNvSpPr>
            <a:spLocks noChangeShapeType="1"/>
          </p:cNvSpPr>
          <p:nvPr/>
        </p:nvSpPr>
        <p:spPr bwMode="auto">
          <a:xfrm flipH="1">
            <a:off x="2057400" y="2590800"/>
            <a:ext cx="609600" cy="609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7335" name="Line 7"/>
          <p:cNvSpPr>
            <a:spLocks noChangeShapeType="1"/>
          </p:cNvSpPr>
          <p:nvPr/>
        </p:nvSpPr>
        <p:spPr bwMode="auto">
          <a:xfrm>
            <a:off x="5943600" y="2514600"/>
            <a:ext cx="0" cy="6858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7336" name="Line 8"/>
          <p:cNvSpPr>
            <a:spLocks noChangeShapeType="1"/>
          </p:cNvSpPr>
          <p:nvPr/>
        </p:nvSpPr>
        <p:spPr bwMode="auto">
          <a:xfrm flipH="1">
            <a:off x="6553200" y="2514600"/>
            <a:ext cx="0" cy="685800"/>
          </a:xfrm>
          <a:prstGeom prst="line">
            <a:avLst/>
          </a:prstGeom>
          <a:noFill/>
          <a:ln w="57150">
            <a:solidFill>
              <a:srgbClr val="FF66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7337" name="Line 9"/>
          <p:cNvSpPr>
            <a:spLocks noChangeShapeType="1"/>
          </p:cNvSpPr>
          <p:nvPr/>
        </p:nvSpPr>
        <p:spPr bwMode="auto">
          <a:xfrm flipH="1">
            <a:off x="5943600" y="2514600"/>
            <a:ext cx="609600" cy="685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7338" name="Line 10"/>
          <p:cNvSpPr>
            <a:spLocks noChangeShapeType="1"/>
          </p:cNvSpPr>
          <p:nvPr/>
        </p:nvSpPr>
        <p:spPr bwMode="auto">
          <a:xfrm>
            <a:off x="3581400" y="2514600"/>
            <a:ext cx="76200" cy="6858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7339" name="Line 11"/>
          <p:cNvSpPr>
            <a:spLocks noChangeShapeType="1"/>
          </p:cNvSpPr>
          <p:nvPr/>
        </p:nvSpPr>
        <p:spPr bwMode="auto">
          <a:xfrm>
            <a:off x="3581400" y="2514600"/>
            <a:ext cx="6096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7340" name="Line 12"/>
          <p:cNvSpPr>
            <a:spLocks noChangeShapeType="1"/>
          </p:cNvSpPr>
          <p:nvPr/>
        </p:nvSpPr>
        <p:spPr bwMode="auto">
          <a:xfrm flipH="1">
            <a:off x="4191000" y="2590800"/>
            <a:ext cx="762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7341" name="Line 13"/>
          <p:cNvSpPr>
            <a:spLocks noChangeShapeType="1"/>
          </p:cNvSpPr>
          <p:nvPr/>
        </p:nvSpPr>
        <p:spPr bwMode="auto">
          <a:xfrm flipH="1">
            <a:off x="3657600" y="2590800"/>
            <a:ext cx="609600" cy="609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7342" name="Line 14"/>
          <p:cNvSpPr>
            <a:spLocks noChangeShapeType="1"/>
          </p:cNvSpPr>
          <p:nvPr/>
        </p:nvSpPr>
        <p:spPr bwMode="auto">
          <a:xfrm>
            <a:off x="3581400" y="2514600"/>
            <a:ext cx="12954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7343" name="Line 15"/>
          <p:cNvSpPr>
            <a:spLocks noChangeShapeType="1"/>
          </p:cNvSpPr>
          <p:nvPr/>
        </p:nvSpPr>
        <p:spPr bwMode="auto">
          <a:xfrm flipV="1">
            <a:off x="4876800" y="2590800"/>
            <a:ext cx="1524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7344" name="Line 16"/>
          <p:cNvSpPr>
            <a:spLocks noChangeShapeType="1"/>
          </p:cNvSpPr>
          <p:nvPr/>
        </p:nvSpPr>
        <p:spPr bwMode="auto">
          <a:xfrm flipH="1">
            <a:off x="4191000" y="2590800"/>
            <a:ext cx="838200" cy="609600"/>
          </a:xfrm>
          <a:prstGeom prst="line">
            <a:avLst/>
          </a:prstGeom>
          <a:noFill/>
          <a:ln w="57150">
            <a:solidFill>
              <a:srgbClr val="FF66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7345" name="Line 17"/>
          <p:cNvSpPr>
            <a:spLocks noChangeShapeType="1"/>
          </p:cNvSpPr>
          <p:nvPr/>
        </p:nvSpPr>
        <p:spPr bwMode="auto">
          <a:xfrm flipH="1">
            <a:off x="3657600" y="2590800"/>
            <a:ext cx="1371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7346" name="Line 18"/>
          <p:cNvSpPr>
            <a:spLocks noChangeShapeType="1"/>
          </p:cNvSpPr>
          <p:nvPr/>
        </p:nvSpPr>
        <p:spPr bwMode="auto">
          <a:xfrm>
            <a:off x="4267200" y="2590800"/>
            <a:ext cx="609600" cy="609600"/>
          </a:xfrm>
          <a:prstGeom prst="line">
            <a:avLst/>
          </a:prstGeom>
          <a:noFill/>
          <a:ln w="57150">
            <a:solidFill>
              <a:srgbClr val="FF66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7347" name="Text Box 19"/>
          <p:cNvSpPr txBox="1">
            <a:spLocks noChangeArrowheads="1"/>
          </p:cNvSpPr>
          <p:nvPr/>
        </p:nvSpPr>
        <p:spPr bwMode="auto">
          <a:xfrm>
            <a:off x="730250" y="4419600"/>
            <a:ext cx="8166117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/>
              <a:t>“</a:t>
            </a:r>
            <a:r>
              <a:rPr lang="en-US" sz="2400" dirty="0">
                <a:solidFill>
                  <a:srgbClr val="0000FF"/>
                </a:solidFill>
              </a:rPr>
              <a:t>house</a:t>
            </a:r>
            <a:r>
              <a:rPr lang="en-US" sz="2400" dirty="0"/>
              <a:t>” co-occurs with both “</a:t>
            </a:r>
            <a:r>
              <a:rPr lang="en-US" sz="2400" dirty="0">
                <a:solidFill>
                  <a:srgbClr val="008000"/>
                </a:solidFill>
              </a:rPr>
              <a:t>la</a:t>
            </a:r>
            <a:r>
              <a:rPr lang="en-US" sz="2400" dirty="0"/>
              <a:t>” and “</a:t>
            </a:r>
            <a:r>
              <a:rPr lang="en-US" sz="2400" dirty="0" err="1">
                <a:solidFill>
                  <a:srgbClr val="008000"/>
                </a:solidFill>
              </a:rPr>
              <a:t>maison</a:t>
            </a:r>
            <a:r>
              <a:rPr lang="en-US" sz="2400" dirty="0"/>
              <a:t>”, but</a:t>
            </a:r>
          </a:p>
          <a:p>
            <a:r>
              <a:rPr lang="en-US" sz="2400" dirty="0" err="1"/>
              <a:t>P(</a:t>
            </a:r>
            <a:r>
              <a:rPr lang="en-US" sz="2400" dirty="0" err="1">
                <a:solidFill>
                  <a:srgbClr val="008000"/>
                </a:solidFill>
              </a:rPr>
              <a:t>maison</a:t>
            </a:r>
            <a:r>
              <a:rPr lang="en-US" sz="2400" dirty="0"/>
              <a:t> | </a:t>
            </a:r>
            <a:r>
              <a:rPr lang="en-US" sz="2400" dirty="0">
                <a:solidFill>
                  <a:srgbClr val="0000FF"/>
                </a:solidFill>
              </a:rPr>
              <a:t>house</a:t>
            </a:r>
            <a:r>
              <a:rPr lang="en-US" sz="2400" dirty="0"/>
              <a:t>) can be raised without limit,  to 1.0,</a:t>
            </a:r>
          </a:p>
          <a:p>
            <a:r>
              <a:rPr lang="en-US" sz="2400" dirty="0"/>
              <a:t>while </a:t>
            </a:r>
            <a:r>
              <a:rPr lang="en-US" sz="2400" dirty="0" err="1"/>
              <a:t>P(</a:t>
            </a:r>
            <a:r>
              <a:rPr lang="en-US" sz="2400" dirty="0" err="1">
                <a:solidFill>
                  <a:srgbClr val="008000"/>
                </a:solidFill>
              </a:rPr>
              <a:t>la</a:t>
            </a:r>
            <a:r>
              <a:rPr lang="en-US" sz="2400" dirty="0"/>
              <a:t> | </a:t>
            </a:r>
            <a:r>
              <a:rPr lang="en-US" sz="2400" dirty="0">
                <a:solidFill>
                  <a:srgbClr val="0000FF"/>
                </a:solidFill>
              </a:rPr>
              <a:t>house</a:t>
            </a:r>
            <a:r>
              <a:rPr lang="en-US" sz="2400" dirty="0"/>
              <a:t>) is limited because of “</a:t>
            </a:r>
            <a:r>
              <a:rPr lang="en-US" sz="2400" dirty="0">
                <a:solidFill>
                  <a:srgbClr val="0000FF"/>
                </a:solidFill>
              </a:rPr>
              <a:t>the</a:t>
            </a:r>
            <a:r>
              <a:rPr lang="en-US" sz="2400" dirty="0"/>
              <a:t>”</a:t>
            </a:r>
          </a:p>
          <a:p>
            <a:endParaRPr lang="en-US" sz="2400" dirty="0"/>
          </a:p>
          <a:p>
            <a:r>
              <a:rPr lang="en-US" sz="2400" dirty="0"/>
              <a:t>(pigeonhole principle)</a:t>
            </a:r>
          </a:p>
        </p:txBody>
      </p:sp>
      <p:sp>
        <p:nvSpPr>
          <p:cNvPr id="20" name="Text Box 3"/>
          <p:cNvSpPr txBox="1">
            <a:spLocks noChangeArrowheads="1"/>
          </p:cNvSpPr>
          <p:nvPr/>
        </p:nvSpPr>
        <p:spPr bwMode="auto">
          <a:xfrm>
            <a:off x="1371600" y="2057400"/>
            <a:ext cx="6082465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sz="2400" dirty="0">
                <a:solidFill>
                  <a:srgbClr val="008000"/>
                </a:solidFill>
                <a:latin typeface="Times New Roman" charset="0"/>
              </a:rPr>
              <a:t>… la </a:t>
            </a:r>
            <a:r>
              <a:rPr lang="en-US" sz="2400" dirty="0" err="1">
                <a:solidFill>
                  <a:srgbClr val="008000"/>
                </a:solidFill>
                <a:latin typeface="Times New Roman" charset="0"/>
              </a:rPr>
              <a:t>maison</a:t>
            </a:r>
            <a:r>
              <a:rPr lang="en-US" sz="2400" dirty="0">
                <a:solidFill>
                  <a:srgbClr val="008000"/>
                </a:solidFill>
                <a:latin typeface="Times New Roman" charset="0"/>
              </a:rPr>
              <a:t> … la </a:t>
            </a:r>
            <a:r>
              <a:rPr lang="en-US" sz="2400" dirty="0" err="1">
                <a:solidFill>
                  <a:srgbClr val="008000"/>
                </a:solidFill>
                <a:latin typeface="Times New Roman" charset="0"/>
              </a:rPr>
              <a:t>maison</a:t>
            </a:r>
            <a:r>
              <a:rPr lang="en-US" sz="2400" dirty="0">
                <a:solidFill>
                  <a:srgbClr val="008000"/>
                </a:solidFill>
                <a:latin typeface="Times New Roman" charset="0"/>
              </a:rPr>
              <a:t> </a:t>
            </a:r>
            <a:r>
              <a:rPr lang="en-US" sz="2400" dirty="0" err="1">
                <a:solidFill>
                  <a:srgbClr val="008000"/>
                </a:solidFill>
                <a:latin typeface="Times New Roman" charset="0"/>
              </a:rPr>
              <a:t>bleue</a:t>
            </a:r>
            <a:r>
              <a:rPr lang="en-US" sz="2400" dirty="0">
                <a:solidFill>
                  <a:srgbClr val="008000"/>
                </a:solidFill>
                <a:latin typeface="Times New Roman" charset="0"/>
              </a:rPr>
              <a:t> … la fleur …</a:t>
            </a:r>
          </a:p>
          <a:p>
            <a:pPr algn="l"/>
            <a:endParaRPr lang="en-US" sz="2400" dirty="0">
              <a:latin typeface="Times New Roman" charset="0"/>
            </a:endParaRPr>
          </a:p>
          <a:p>
            <a:pPr algn="l"/>
            <a:endParaRPr lang="en-US" sz="2400" dirty="0">
              <a:latin typeface="Times New Roman" charset="0"/>
            </a:endParaRPr>
          </a:p>
          <a:p>
            <a:pPr algn="l"/>
            <a:r>
              <a:rPr lang="en-US" sz="2400" dirty="0">
                <a:solidFill>
                  <a:srgbClr val="0000FF"/>
                </a:solidFill>
                <a:latin typeface="Times New Roman" charset="0"/>
              </a:rPr>
              <a:t>… the house … the blue house … the flower …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EM: Finding </a:t>
            </a:r>
            <a:r>
              <a:rPr lang="en-US" dirty="0"/>
              <a:t>Word Alignments</a:t>
            </a:r>
          </a:p>
        </p:txBody>
      </p:sp>
      <p:sp>
        <p:nvSpPr>
          <p:cNvPr id="228356" name="Line 4"/>
          <p:cNvSpPr>
            <a:spLocks noChangeShapeType="1"/>
          </p:cNvSpPr>
          <p:nvPr/>
        </p:nvSpPr>
        <p:spPr bwMode="auto">
          <a:xfrm>
            <a:off x="1981200" y="2514600"/>
            <a:ext cx="76200" cy="6858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8357" name="Line 5"/>
          <p:cNvSpPr>
            <a:spLocks noChangeShapeType="1"/>
          </p:cNvSpPr>
          <p:nvPr/>
        </p:nvSpPr>
        <p:spPr bwMode="auto">
          <a:xfrm flipH="1">
            <a:off x="2590800" y="2590800"/>
            <a:ext cx="76200" cy="6096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8358" name="Line 6"/>
          <p:cNvSpPr>
            <a:spLocks noChangeShapeType="1"/>
          </p:cNvSpPr>
          <p:nvPr/>
        </p:nvSpPr>
        <p:spPr bwMode="auto">
          <a:xfrm>
            <a:off x="5943600" y="2514600"/>
            <a:ext cx="0" cy="6858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8359" name="Line 7"/>
          <p:cNvSpPr>
            <a:spLocks noChangeShapeType="1"/>
          </p:cNvSpPr>
          <p:nvPr/>
        </p:nvSpPr>
        <p:spPr bwMode="auto">
          <a:xfrm flipH="1">
            <a:off x="6553200" y="2514600"/>
            <a:ext cx="0" cy="6858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8360" name="Line 8"/>
          <p:cNvSpPr>
            <a:spLocks noChangeShapeType="1"/>
          </p:cNvSpPr>
          <p:nvPr/>
        </p:nvSpPr>
        <p:spPr bwMode="auto">
          <a:xfrm flipH="1">
            <a:off x="5943600" y="2514600"/>
            <a:ext cx="6096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8361" name="Line 9"/>
          <p:cNvSpPr>
            <a:spLocks noChangeShapeType="1"/>
          </p:cNvSpPr>
          <p:nvPr/>
        </p:nvSpPr>
        <p:spPr bwMode="auto">
          <a:xfrm>
            <a:off x="3581400" y="2514600"/>
            <a:ext cx="76200" cy="6858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8362" name="Line 10"/>
          <p:cNvSpPr>
            <a:spLocks noChangeShapeType="1"/>
          </p:cNvSpPr>
          <p:nvPr/>
        </p:nvSpPr>
        <p:spPr bwMode="auto">
          <a:xfrm>
            <a:off x="3581400" y="2514600"/>
            <a:ext cx="609600" cy="6858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8363" name="Line 11"/>
          <p:cNvSpPr>
            <a:spLocks noChangeShapeType="1"/>
          </p:cNvSpPr>
          <p:nvPr/>
        </p:nvSpPr>
        <p:spPr bwMode="auto">
          <a:xfrm flipH="1">
            <a:off x="3657600" y="2590800"/>
            <a:ext cx="609600" cy="609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8364" name="Line 12"/>
          <p:cNvSpPr>
            <a:spLocks noChangeShapeType="1"/>
          </p:cNvSpPr>
          <p:nvPr/>
        </p:nvSpPr>
        <p:spPr bwMode="auto">
          <a:xfrm>
            <a:off x="3581400" y="2514600"/>
            <a:ext cx="1295400" cy="6858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8365" name="Line 13"/>
          <p:cNvSpPr>
            <a:spLocks noChangeShapeType="1"/>
          </p:cNvSpPr>
          <p:nvPr/>
        </p:nvSpPr>
        <p:spPr bwMode="auto">
          <a:xfrm flipV="1">
            <a:off x="4876800" y="2590800"/>
            <a:ext cx="1524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8366" name="Line 14"/>
          <p:cNvSpPr>
            <a:spLocks noChangeShapeType="1"/>
          </p:cNvSpPr>
          <p:nvPr/>
        </p:nvSpPr>
        <p:spPr bwMode="auto">
          <a:xfrm flipH="1">
            <a:off x="4191000" y="2590800"/>
            <a:ext cx="838200" cy="6096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8367" name="Line 15"/>
          <p:cNvSpPr>
            <a:spLocks noChangeShapeType="1"/>
          </p:cNvSpPr>
          <p:nvPr/>
        </p:nvSpPr>
        <p:spPr bwMode="auto">
          <a:xfrm>
            <a:off x="4267200" y="2590800"/>
            <a:ext cx="609600" cy="6096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8368" name="Text Box 16"/>
          <p:cNvSpPr txBox="1">
            <a:spLocks noChangeArrowheads="1"/>
          </p:cNvSpPr>
          <p:nvPr/>
        </p:nvSpPr>
        <p:spPr bwMode="auto">
          <a:xfrm>
            <a:off x="1641475" y="4840288"/>
            <a:ext cx="49482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/>
              <a:t>settling down after another iteration</a:t>
            </a:r>
          </a:p>
        </p:txBody>
      </p:sp>
      <p:sp>
        <p:nvSpPr>
          <p:cNvPr id="17" name="Text Box 3"/>
          <p:cNvSpPr txBox="1">
            <a:spLocks noChangeArrowheads="1"/>
          </p:cNvSpPr>
          <p:nvPr/>
        </p:nvSpPr>
        <p:spPr bwMode="auto">
          <a:xfrm>
            <a:off x="1371600" y="2057400"/>
            <a:ext cx="6082465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sz="2400" dirty="0">
                <a:solidFill>
                  <a:srgbClr val="008000"/>
                </a:solidFill>
                <a:latin typeface="Times New Roman" charset="0"/>
              </a:rPr>
              <a:t>… la </a:t>
            </a:r>
            <a:r>
              <a:rPr lang="en-US" sz="2400" dirty="0" err="1">
                <a:solidFill>
                  <a:srgbClr val="008000"/>
                </a:solidFill>
                <a:latin typeface="Times New Roman" charset="0"/>
              </a:rPr>
              <a:t>maison</a:t>
            </a:r>
            <a:r>
              <a:rPr lang="en-US" sz="2400" dirty="0">
                <a:solidFill>
                  <a:srgbClr val="008000"/>
                </a:solidFill>
                <a:latin typeface="Times New Roman" charset="0"/>
              </a:rPr>
              <a:t> … la </a:t>
            </a:r>
            <a:r>
              <a:rPr lang="en-US" sz="2400" dirty="0" err="1">
                <a:solidFill>
                  <a:srgbClr val="008000"/>
                </a:solidFill>
                <a:latin typeface="Times New Roman" charset="0"/>
              </a:rPr>
              <a:t>maison</a:t>
            </a:r>
            <a:r>
              <a:rPr lang="en-US" sz="2400" dirty="0">
                <a:solidFill>
                  <a:srgbClr val="008000"/>
                </a:solidFill>
                <a:latin typeface="Times New Roman" charset="0"/>
              </a:rPr>
              <a:t> </a:t>
            </a:r>
            <a:r>
              <a:rPr lang="en-US" sz="2400" dirty="0" err="1">
                <a:solidFill>
                  <a:srgbClr val="008000"/>
                </a:solidFill>
                <a:latin typeface="Times New Roman" charset="0"/>
              </a:rPr>
              <a:t>bleue</a:t>
            </a:r>
            <a:r>
              <a:rPr lang="en-US" sz="2400" dirty="0">
                <a:solidFill>
                  <a:srgbClr val="008000"/>
                </a:solidFill>
                <a:latin typeface="Times New Roman" charset="0"/>
              </a:rPr>
              <a:t> … la fleur …</a:t>
            </a:r>
          </a:p>
          <a:p>
            <a:pPr algn="l"/>
            <a:endParaRPr lang="en-US" sz="2400" dirty="0">
              <a:latin typeface="Times New Roman" charset="0"/>
            </a:endParaRPr>
          </a:p>
          <a:p>
            <a:pPr algn="l"/>
            <a:endParaRPr lang="en-US" sz="2400" dirty="0">
              <a:latin typeface="Times New Roman" charset="0"/>
            </a:endParaRPr>
          </a:p>
          <a:p>
            <a:pPr algn="l"/>
            <a:r>
              <a:rPr lang="en-US" sz="2400" dirty="0">
                <a:solidFill>
                  <a:srgbClr val="0000FF"/>
                </a:solidFill>
                <a:latin typeface="Times New Roman" charset="0"/>
              </a:rPr>
              <a:t>… the house … the blue house … the flower …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EM: Finding </a:t>
            </a:r>
            <a:r>
              <a:rPr lang="en-US" dirty="0" smtClean="0"/>
              <a:t>Word Alignments</a:t>
            </a:r>
            <a:endParaRPr lang="en-US" dirty="0"/>
          </a:p>
        </p:txBody>
      </p:sp>
      <p:sp>
        <p:nvSpPr>
          <p:cNvPr id="229380" name="Line 4"/>
          <p:cNvSpPr>
            <a:spLocks noChangeShapeType="1"/>
          </p:cNvSpPr>
          <p:nvPr/>
        </p:nvSpPr>
        <p:spPr bwMode="auto">
          <a:xfrm>
            <a:off x="1981200" y="2514600"/>
            <a:ext cx="76200" cy="6858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9381" name="Line 5"/>
          <p:cNvSpPr>
            <a:spLocks noChangeShapeType="1"/>
          </p:cNvSpPr>
          <p:nvPr/>
        </p:nvSpPr>
        <p:spPr bwMode="auto">
          <a:xfrm flipH="1">
            <a:off x="2590800" y="2590800"/>
            <a:ext cx="76200" cy="6096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9382" name="Line 6"/>
          <p:cNvSpPr>
            <a:spLocks noChangeShapeType="1"/>
          </p:cNvSpPr>
          <p:nvPr/>
        </p:nvSpPr>
        <p:spPr bwMode="auto">
          <a:xfrm>
            <a:off x="5943600" y="2514600"/>
            <a:ext cx="0" cy="6858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9383" name="Line 7"/>
          <p:cNvSpPr>
            <a:spLocks noChangeShapeType="1"/>
          </p:cNvSpPr>
          <p:nvPr/>
        </p:nvSpPr>
        <p:spPr bwMode="auto">
          <a:xfrm flipH="1">
            <a:off x="6553200" y="2514600"/>
            <a:ext cx="0" cy="6858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9384" name="Line 8"/>
          <p:cNvSpPr>
            <a:spLocks noChangeShapeType="1"/>
          </p:cNvSpPr>
          <p:nvPr/>
        </p:nvSpPr>
        <p:spPr bwMode="auto">
          <a:xfrm>
            <a:off x="3581400" y="2514600"/>
            <a:ext cx="76200" cy="6858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9385" name="Line 9"/>
          <p:cNvSpPr>
            <a:spLocks noChangeShapeType="1"/>
          </p:cNvSpPr>
          <p:nvPr/>
        </p:nvSpPr>
        <p:spPr bwMode="auto">
          <a:xfrm flipH="1">
            <a:off x="4191000" y="2590800"/>
            <a:ext cx="838200" cy="6096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9386" name="Line 10"/>
          <p:cNvSpPr>
            <a:spLocks noChangeShapeType="1"/>
          </p:cNvSpPr>
          <p:nvPr/>
        </p:nvSpPr>
        <p:spPr bwMode="auto">
          <a:xfrm>
            <a:off x="4267200" y="2590800"/>
            <a:ext cx="609600" cy="6096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9387" name="Text Box 11"/>
          <p:cNvSpPr txBox="1">
            <a:spLocks noChangeArrowheads="1"/>
          </p:cNvSpPr>
          <p:nvPr/>
        </p:nvSpPr>
        <p:spPr bwMode="auto">
          <a:xfrm>
            <a:off x="601663" y="3810000"/>
            <a:ext cx="7807325" cy="270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sz="2400" b="1"/>
              <a:t>Inherent hidden structure revealed by EM training!</a:t>
            </a:r>
          </a:p>
          <a:p>
            <a:pPr algn="l"/>
            <a:r>
              <a:rPr lang="en-US" sz="2400"/>
              <a:t>For details, see </a:t>
            </a:r>
          </a:p>
          <a:p>
            <a:pPr algn="l"/>
            <a:r>
              <a:rPr lang="en-US" sz="2400"/>
              <a:t>    - “A Statistical MT Tutorial Workbook” (Knight, 1999).</a:t>
            </a:r>
          </a:p>
          <a:p>
            <a:pPr algn="l"/>
            <a:r>
              <a:rPr lang="en-US" sz="2800"/>
              <a:t>           </a:t>
            </a:r>
            <a:r>
              <a:rPr lang="en-US" sz="2000"/>
              <a:t>- 37 easy sections, final section promises a free beer.</a:t>
            </a:r>
          </a:p>
          <a:p>
            <a:pPr algn="l"/>
            <a:r>
              <a:rPr lang="en-US" sz="2400"/>
              <a:t>    - “The Mathematics of Statistical Machine Translation”</a:t>
            </a:r>
          </a:p>
          <a:p>
            <a:pPr algn="l"/>
            <a:r>
              <a:rPr lang="en-US" sz="2400"/>
              <a:t>        (Brown et al, 1993)</a:t>
            </a:r>
          </a:p>
          <a:p>
            <a:pPr algn="l"/>
            <a:r>
              <a:rPr lang="en-US" sz="2400"/>
              <a:t>    - Software:  GIZA++</a:t>
            </a:r>
            <a:endParaRPr lang="en-US" sz="3200"/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1371600" y="2057400"/>
            <a:ext cx="6082465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sz="2400" dirty="0">
                <a:solidFill>
                  <a:srgbClr val="008000"/>
                </a:solidFill>
                <a:latin typeface="Times New Roman" charset="0"/>
              </a:rPr>
              <a:t>… la </a:t>
            </a:r>
            <a:r>
              <a:rPr lang="en-US" sz="2400" dirty="0" err="1">
                <a:solidFill>
                  <a:srgbClr val="008000"/>
                </a:solidFill>
                <a:latin typeface="Times New Roman" charset="0"/>
              </a:rPr>
              <a:t>maison</a:t>
            </a:r>
            <a:r>
              <a:rPr lang="en-US" sz="2400" dirty="0">
                <a:solidFill>
                  <a:srgbClr val="008000"/>
                </a:solidFill>
                <a:latin typeface="Times New Roman" charset="0"/>
              </a:rPr>
              <a:t> … la </a:t>
            </a:r>
            <a:r>
              <a:rPr lang="en-US" sz="2400" dirty="0" err="1">
                <a:solidFill>
                  <a:srgbClr val="008000"/>
                </a:solidFill>
                <a:latin typeface="Times New Roman" charset="0"/>
              </a:rPr>
              <a:t>maison</a:t>
            </a:r>
            <a:r>
              <a:rPr lang="en-US" sz="2400" dirty="0">
                <a:solidFill>
                  <a:srgbClr val="008000"/>
                </a:solidFill>
                <a:latin typeface="Times New Roman" charset="0"/>
              </a:rPr>
              <a:t> </a:t>
            </a:r>
            <a:r>
              <a:rPr lang="en-US" sz="2400" dirty="0" err="1">
                <a:solidFill>
                  <a:srgbClr val="008000"/>
                </a:solidFill>
                <a:latin typeface="Times New Roman" charset="0"/>
              </a:rPr>
              <a:t>bleue</a:t>
            </a:r>
            <a:r>
              <a:rPr lang="en-US" sz="2400" dirty="0">
                <a:solidFill>
                  <a:srgbClr val="008000"/>
                </a:solidFill>
                <a:latin typeface="Times New Roman" charset="0"/>
              </a:rPr>
              <a:t> … la fleur …</a:t>
            </a:r>
          </a:p>
          <a:p>
            <a:pPr algn="l"/>
            <a:endParaRPr lang="en-US" sz="2400" dirty="0">
              <a:latin typeface="Times New Roman" charset="0"/>
            </a:endParaRPr>
          </a:p>
          <a:p>
            <a:pPr algn="l"/>
            <a:endParaRPr lang="en-US" sz="2400" dirty="0">
              <a:latin typeface="Times New Roman" charset="0"/>
            </a:endParaRPr>
          </a:p>
          <a:p>
            <a:pPr algn="l"/>
            <a:r>
              <a:rPr lang="en-US" sz="2400" dirty="0">
                <a:solidFill>
                  <a:srgbClr val="0000FF"/>
                </a:solidFill>
                <a:latin typeface="Times New Roman" charset="0"/>
              </a:rPr>
              <a:t>… the house … the blue house … the flower …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Statistical Machine Translation</a:t>
            </a:r>
          </a:p>
        </p:txBody>
      </p:sp>
      <p:sp>
        <p:nvSpPr>
          <p:cNvPr id="230404" name="Line 4"/>
          <p:cNvSpPr>
            <a:spLocks noChangeShapeType="1"/>
          </p:cNvSpPr>
          <p:nvPr/>
        </p:nvSpPr>
        <p:spPr bwMode="auto">
          <a:xfrm>
            <a:off x="1981200" y="2514600"/>
            <a:ext cx="76200" cy="6858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0405" name="Line 5"/>
          <p:cNvSpPr>
            <a:spLocks noChangeShapeType="1"/>
          </p:cNvSpPr>
          <p:nvPr/>
        </p:nvSpPr>
        <p:spPr bwMode="auto">
          <a:xfrm flipH="1">
            <a:off x="2590800" y="2590800"/>
            <a:ext cx="76200" cy="6096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0406" name="Line 6"/>
          <p:cNvSpPr>
            <a:spLocks noChangeShapeType="1"/>
          </p:cNvSpPr>
          <p:nvPr/>
        </p:nvSpPr>
        <p:spPr bwMode="auto">
          <a:xfrm>
            <a:off x="5943600" y="2514600"/>
            <a:ext cx="0" cy="6858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0407" name="Line 7"/>
          <p:cNvSpPr>
            <a:spLocks noChangeShapeType="1"/>
          </p:cNvSpPr>
          <p:nvPr/>
        </p:nvSpPr>
        <p:spPr bwMode="auto">
          <a:xfrm flipH="1">
            <a:off x="6553200" y="2514600"/>
            <a:ext cx="0" cy="6858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0408" name="Line 8"/>
          <p:cNvSpPr>
            <a:spLocks noChangeShapeType="1"/>
          </p:cNvSpPr>
          <p:nvPr/>
        </p:nvSpPr>
        <p:spPr bwMode="auto">
          <a:xfrm>
            <a:off x="3581400" y="2514600"/>
            <a:ext cx="76200" cy="6858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0409" name="Line 9"/>
          <p:cNvSpPr>
            <a:spLocks noChangeShapeType="1"/>
          </p:cNvSpPr>
          <p:nvPr/>
        </p:nvSpPr>
        <p:spPr bwMode="auto">
          <a:xfrm flipH="1">
            <a:off x="4191000" y="2590800"/>
            <a:ext cx="838200" cy="6096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0410" name="Line 10"/>
          <p:cNvSpPr>
            <a:spLocks noChangeShapeType="1"/>
          </p:cNvSpPr>
          <p:nvPr/>
        </p:nvSpPr>
        <p:spPr bwMode="auto">
          <a:xfrm>
            <a:off x="4267200" y="2590800"/>
            <a:ext cx="609600" cy="6096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0411" name="Text Box 11"/>
          <p:cNvSpPr txBox="1">
            <a:spLocks noChangeArrowheads="1"/>
          </p:cNvSpPr>
          <p:nvPr/>
        </p:nvSpPr>
        <p:spPr bwMode="auto">
          <a:xfrm>
            <a:off x="2514600" y="4114800"/>
            <a:ext cx="3683000" cy="1562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sz="2400">
                <a:latin typeface="Times New Roman" charset="0"/>
              </a:rPr>
              <a:t>P(maison | house ) = 0.411</a:t>
            </a:r>
          </a:p>
          <a:p>
            <a:pPr algn="l"/>
            <a:r>
              <a:rPr lang="en-US" sz="2400">
                <a:latin typeface="Times New Roman" charset="0"/>
              </a:rPr>
              <a:t>P(maison | building) = 0.027</a:t>
            </a:r>
          </a:p>
          <a:p>
            <a:pPr algn="l"/>
            <a:r>
              <a:rPr lang="en-US" sz="2400">
                <a:latin typeface="Times New Roman" charset="0"/>
              </a:rPr>
              <a:t>P(maison | manson) = 0.020</a:t>
            </a:r>
          </a:p>
          <a:p>
            <a:pPr algn="l"/>
            <a:r>
              <a:rPr lang="en-US" sz="2400">
                <a:latin typeface="Times New Roman" charset="0"/>
              </a:rPr>
              <a:t>…</a:t>
            </a:r>
            <a:endParaRPr lang="en-US">
              <a:latin typeface="Times New Roman" charset="0"/>
            </a:endParaRPr>
          </a:p>
        </p:txBody>
      </p:sp>
      <p:sp>
        <p:nvSpPr>
          <p:cNvPr id="230412" name="AutoShape 12"/>
          <p:cNvSpPr>
            <a:spLocks/>
          </p:cNvSpPr>
          <p:nvPr/>
        </p:nvSpPr>
        <p:spPr bwMode="auto">
          <a:xfrm rot="-5400000">
            <a:off x="4267200" y="457200"/>
            <a:ext cx="304800" cy="6705600"/>
          </a:xfrm>
          <a:prstGeom prst="leftBrace">
            <a:avLst>
              <a:gd name="adj1" fmla="val 183333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0420" name="Text Box 20"/>
          <p:cNvSpPr txBox="1">
            <a:spLocks noChangeArrowheads="1"/>
          </p:cNvSpPr>
          <p:nvPr/>
        </p:nvSpPr>
        <p:spPr bwMode="auto">
          <a:xfrm>
            <a:off x="1524000" y="1371600"/>
            <a:ext cx="60213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l"/>
            <a:endParaRPr lang="en-US" sz="2400">
              <a:latin typeface="Times New Roman" charset="0"/>
            </a:endParaRPr>
          </a:p>
        </p:txBody>
      </p:sp>
      <p:sp>
        <p:nvSpPr>
          <p:cNvPr id="230421" name="Text Box 21"/>
          <p:cNvSpPr txBox="1">
            <a:spLocks noChangeArrowheads="1"/>
          </p:cNvSpPr>
          <p:nvPr/>
        </p:nvSpPr>
        <p:spPr bwMode="auto">
          <a:xfrm>
            <a:off x="1371600" y="6019800"/>
            <a:ext cx="63817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sz="2800"/>
              <a:t>Estimating the model from training data</a:t>
            </a:r>
          </a:p>
        </p:txBody>
      </p:sp>
      <p:sp>
        <p:nvSpPr>
          <p:cNvPr id="15" name="Text Box 3"/>
          <p:cNvSpPr txBox="1">
            <a:spLocks noChangeArrowheads="1"/>
          </p:cNvSpPr>
          <p:nvPr/>
        </p:nvSpPr>
        <p:spPr bwMode="auto">
          <a:xfrm>
            <a:off x="1371600" y="2057400"/>
            <a:ext cx="6082465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sz="2400" dirty="0">
                <a:solidFill>
                  <a:srgbClr val="008000"/>
                </a:solidFill>
                <a:latin typeface="Times New Roman" charset="0"/>
              </a:rPr>
              <a:t>… la </a:t>
            </a:r>
            <a:r>
              <a:rPr lang="en-US" sz="2400" dirty="0" err="1">
                <a:solidFill>
                  <a:srgbClr val="008000"/>
                </a:solidFill>
                <a:latin typeface="Times New Roman" charset="0"/>
              </a:rPr>
              <a:t>maison</a:t>
            </a:r>
            <a:r>
              <a:rPr lang="en-US" sz="2400" dirty="0">
                <a:solidFill>
                  <a:srgbClr val="008000"/>
                </a:solidFill>
                <a:latin typeface="Times New Roman" charset="0"/>
              </a:rPr>
              <a:t> … la </a:t>
            </a:r>
            <a:r>
              <a:rPr lang="en-US" sz="2400" dirty="0" err="1">
                <a:solidFill>
                  <a:srgbClr val="008000"/>
                </a:solidFill>
                <a:latin typeface="Times New Roman" charset="0"/>
              </a:rPr>
              <a:t>maison</a:t>
            </a:r>
            <a:r>
              <a:rPr lang="en-US" sz="2400" dirty="0">
                <a:solidFill>
                  <a:srgbClr val="008000"/>
                </a:solidFill>
                <a:latin typeface="Times New Roman" charset="0"/>
              </a:rPr>
              <a:t> </a:t>
            </a:r>
            <a:r>
              <a:rPr lang="en-US" sz="2400" dirty="0" err="1">
                <a:solidFill>
                  <a:srgbClr val="008000"/>
                </a:solidFill>
                <a:latin typeface="Times New Roman" charset="0"/>
              </a:rPr>
              <a:t>bleue</a:t>
            </a:r>
            <a:r>
              <a:rPr lang="en-US" sz="2400" dirty="0">
                <a:solidFill>
                  <a:srgbClr val="008000"/>
                </a:solidFill>
                <a:latin typeface="Times New Roman" charset="0"/>
              </a:rPr>
              <a:t> … la fleur …</a:t>
            </a:r>
          </a:p>
          <a:p>
            <a:pPr algn="l"/>
            <a:endParaRPr lang="en-US" sz="2400" dirty="0">
              <a:latin typeface="Times New Roman" charset="0"/>
            </a:endParaRPr>
          </a:p>
          <a:p>
            <a:pPr algn="l"/>
            <a:endParaRPr lang="en-US" sz="2400" dirty="0">
              <a:latin typeface="Times New Roman" charset="0"/>
            </a:endParaRPr>
          </a:p>
          <a:p>
            <a:pPr algn="l"/>
            <a:r>
              <a:rPr lang="en-US" sz="2400" dirty="0">
                <a:solidFill>
                  <a:srgbClr val="0000FF"/>
                </a:solidFill>
                <a:latin typeface="Times New Roman" charset="0"/>
              </a:rPr>
              <a:t>… the house … the blue house … the flower …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 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EM is a popular technique in NLP</a:t>
            </a:r>
          </a:p>
          <a:p>
            <a:r>
              <a:rPr lang="en-US" dirty="0" smtClean="0"/>
              <a:t>EM is useful when we have lots of unlabeled data</a:t>
            </a:r>
          </a:p>
          <a:p>
            <a:pPr lvl="1"/>
            <a:r>
              <a:rPr lang="en-US" dirty="0" smtClean="0"/>
              <a:t>we may have some labeled data</a:t>
            </a:r>
          </a:p>
          <a:p>
            <a:pPr lvl="1"/>
            <a:r>
              <a:rPr lang="en-US" dirty="0" smtClean="0"/>
              <a:t>or partially labeled data</a:t>
            </a:r>
          </a:p>
          <a:p>
            <a:r>
              <a:rPr lang="en-US" dirty="0" smtClean="0"/>
              <a:t>Broad range of applications</a:t>
            </a:r>
          </a:p>
          <a:p>
            <a:r>
              <a:rPr lang="en-US" dirty="0" smtClean="0"/>
              <a:t>Can be hard to get it right, though…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Human Parsing</a:t>
            </a:r>
          </a:p>
        </p:txBody>
      </p:sp>
      <p:sp>
        <p:nvSpPr>
          <p:cNvPr id="72707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How do humans do it?</a:t>
            </a:r>
          </a:p>
          <a:p>
            <a:endParaRPr lang="en-US" sz="2800" dirty="0" smtClean="0"/>
          </a:p>
          <a:p>
            <a:r>
              <a:rPr lang="en-US" sz="2800" dirty="0" smtClean="0"/>
              <a:t>How might you try and figure it out computationally/experimentally?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Human </a:t>
            </a:r>
            <a:r>
              <a:rPr lang="en-US" dirty="0" smtClean="0"/>
              <a:t>Parsing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371600"/>
          </a:xfrm>
        </p:spPr>
        <p:txBody>
          <a:bodyPr/>
          <a:lstStyle/>
          <a:p>
            <a:r>
              <a:rPr lang="en-US" dirty="0" smtClean="0"/>
              <a:t>Read these sentences</a:t>
            </a:r>
          </a:p>
          <a:p>
            <a:r>
              <a:rPr lang="en-US" dirty="0" smtClean="0"/>
              <a:t>Which one was fastest/slowest?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12648" y="3733800"/>
            <a:ext cx="761695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2400" dirty="0" smtClean="0"/>
              <a:t>John put the dog in the pen with a lock.</a:t>
            </a:r>
          </a:p>
          <a:p>
            <a:pPr lvl="1"/>
            <a:endParaRPr lang="en-US" sz="2400" dirty="0" smtClean="0"/>
          </a:p>
          <a:p>
            <a:pPr lvl="1"/>
            <a:endParaRPr lang="en-US" sz="2400" dirty="0" smtClean="0"/>
          </a:p>
          <a:p>
            <a:pPr lvl="1"/>
            <a:r>
              <a:rPr lang="en-US" sz="2400" dirty="0" smtClean="0"/>
              <a:t>John carried the dog in the pen with a bone in the car.</a:t>
            </a:r>
          </a:p>
          <a:p>
            <a:pPr lvl="1"/>
            <a:endParaRPr lang="en-US" sz="2400" dirty="0" smtClean="0"/>
          </a:p>
          <a:p>
            <a:pPr lvl="1"/>
            <a:endParaRPr lang="en-US" sz="2400" dirty="0" smtClean="0"/>
          </a:p>
          <a:p>
            <a:pPr lvl="1"/>
            <a:r>
              <a:rPr lang="en-US" sz="2400" dirty="0" smtClean="0"/>
              <a:t>John liked the dog in the pen with a bone.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Human Parsing</a:t>
            </a:r>
          </a:p>
        </p:txBody>
      </p:sp>
      <p:sp>
        <p:nvSpPr>
          <p:cNvPr id="72707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800" dirty="0"/>
              <a:t>Computational parsers can be used to predict human reading time as measured by tracking the time taken to read each word in a sentence.</a:t>
            </a:r>
          </a:p>
          <a:p>
            <a:r>
              <a:rPr lang="en-US" sz="2800" dirty="0"/>
              <a:t>Psycholinguistic studies show that words that are more probable given the preceding lexical and syntactic context are read faster.</a:t>
            </a:r>
          </a:p>
          <a:p>
            <a:pPr lvl="1"/>
            <a:r>
              <a:rPr lang="en-US" sz="2400" dirty="0"/>
              <a:t>John put the dog in the pen with a </a:t>
            </a:r>
            <a:r>
              <a:rPr lang="en-US" sz="2400" dirty="0">
                <a:solidFill>
                  <a:srgbClr val="FF0000"/>
                </a:solidFill>
              </a:rPr>
              <a:t>lock</a:t>
            </a:r>
            <a:r>
              <a:rPr lang="en-US" sz="2400" dirty="0"/>
              <a:t>.</a:t>
            </a:r>
          </a:p>
          <a:p>
            <a:pPr lvl="1"/>
            <a:r>
              <a:rPr lang="en-US" sz="2400" dirty="0"/>
              <a:t>John</a:t>
            </a:r>
            <a:r>
              <a:rPr lang="en-US" sz="2400" dirty="0" smtClean="0"/>
              <a:t> carried </a:t>
            </a:r>
            <a:r>
              <a:rPr lang="en-US" sz="2400" dirty="0"/>
              <a:t>the dog in the pen with a </a:t>
            </a:r>
            <a:r>
              <a:rPr lang="en-US" sz="2400" dirty="0">
                <a:solidFill>
                  <a:srgbClr val="FF0000"/>
                </a:solidFill>
              </a:rPr>
              <a:t>bone</a:t>
            </a:r>
            <a:r>
              <a:rPr lang="en-US" sz="2400" dirty="0"/>
              <a:t> in the car.</a:t>
            </a:r>
          </a:p>
          <a:p>
            <a:pPr lvl="1"/>
            <a:r>
              <a:rPr lang="en-US" sz="2400" dirty="0"/>
              <a:t>John liked the dog in the pen with a </a:t>
            </a:r>
            <a:r>
              <a:rPr lang="en-US" sz="2400" dirty="0">
                <a:solidFill>
                  <a:srgbClr val="FF0000"/>
                </a:solidFill>
              </a:rPr>
              <a:t>bone</a:t>
            </a:r>
            <a:r>
              <a:rPr lang="en-US" sz="2400" dirty="0"/>
              <a:t>.</a:t>
            </a:r>
          </a:p>
          <a:p>
            <a:r>
              <a:rPr lang="en-US" sz="2800" dirty="0"/>
              <a:t>Modeling these effects requires an </a:t>
            </a:r>
            <a:r>
              <a:rPr lang="en-US" sz="2800" b="1" i="1" dirty="0">
                <a:solidFill>
                  <a:srgbClr val="FF0000"/>
                </a:solidFill>
              </a:rPr>
              <a:t>incremental </a:t>
            </a:r>
            <a:r>
              <a:rPr lang="en-US" sz="2800" dirty="0"/>
              <a:t>statistical parser that incorporates one word at a time into a continuously growing parse tree.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Human Parsing</a:t>
            </a:r>
          </a:p>
        </p:txBody>
      </p:sp>
      <p:sp>
        <p:nvSpPr>
          <p:cNvPr id="72707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800" dirty="0"/>
              <a:t>Computational parsers can be used to predict human reading time as measured by tracking the time taken to read each word in a sentence.</a:t>
            </a:r>
          </a:p>
          <a:p>
            <a:r>
              <a:rPr lang="en-US" sz="2800" dirty="0"/>
              <a:t>Psycholinguistic studies show that words that are more probable given the preceding lexical and syntactic context are read faster.</a:t>
            </a:r>
          </a:p>
          <a:p>
            <a:pPr lvl="1"/>
            <a:r>
              <a:rPr lang="en-US" sz="2400" dirty="0"/>
              <a:t>John put the dog in the pen with a </a:t>
            </a:r>
            <a:r>
              <a:rPr lang="en-US" sz="2400" dirty="0">
                <a:solidFill>
                  <a:srgbClr val="FF0000"/>
                </a:solidFill>
              </a:rPr>
              <a:t>lock</a:t>
            </a:r>
            <a:r>
              <a:rPr lang="en-US" sz="2400" dirty="0"/>
              <a:t>.</a:t>
            </a:r>
          </a:p>
          <a:p>
            <a:pPr lvl="1"/>
            <a:r>
              <a:rPr lang="en-US" sz="2400" dirty="0"/>
              <a:t>John </a:t>
            </a:r>
            <a:r>
              <a:rPr lang="en-US" sz="2400" dirty="0" smtClean="0"/>
              <a:t>carried the dog in the </a:t>
            </a:r>
            <a:r>
              <a:rPr lang="en-US" sz="2400" dirty="0"/>
              <a:t>pen with a </a:t>
            </a:r>
            <a:r>
              <a:rPr lang="en-US" sz="2400" dirty="0">
                <a:solidFill>
                  <a:srgbClr val="FF0000"/>
                </a:solidFill>
              </a:rPr>
              <a:t>bone</a:t>
            </a:r>
            <a:r>
              <a:rPr lang="en-US" sz="2400" dirty="0"/>
              <a:t> in the car.</a:t>
            </a:r>
          </a:p>
          <a:p>
            <a:pPr lvl="1"/>
            <a:r>
              <a:rPr lang="en-US" sz="2400" dirty="0"/>
              <a:t>John liked the dog in the pen with a </a:t>
            </a:r>
            <a:r>
              <a:rPr lang="en-US" sz="2400" dirty="0">
                <a:solidFill>
                  <a:srgbClr val="FF0000"/>
                </a:solidFill>
              </a:rPr>
              <a:t>bone</a:t>
            </a:r>
            <a:r>
              <a:rPr lang="en-US" sz="2400" dirty="0"/>
              <a:t>.</a:t>
            </a:r>
          </a:p>
          <a:p>
            <a:r>
              <a:rPr lang="en-US" sz="2800" dirty="0"/>
              <a:t>Modeling these effects requires an </a:t>
            </a:r>
            <a:r>
              <a:rPr lang="en-US" sz="2800" b="1" i="1" dirty="0">
                <a:solidFill>
                  <a:srgbClr val="FF0000"/>
                </a:solidFill>
              </a:rPr>
              <a:t>incremental </a:t>
            </a:r>
            <a:r>
              <a:rPr lang="en-US" sz="2800" dirty="0"/>
              <a:t>statistical parser that incorporates one word at a time into a continuously growing parse tree.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Garden Path Sentences</a:t>
            </a:r>
          </a:p>
        </p:txBody>
      </p:sp>
      <p:sp>
        <p:nvSpPr>
          <p:cNvPr id="73731" name="Content Placeholder 2"/>
          <p:cNvSpPr>
            <a:spLocks noGrp="1"/>
          </p:cNvSpPr>
          <p:nvPr>
            <p:ph idx="1"/>
          </p:nvPr>
        </p:nvSpPr>
        <p:spPr>
          <a:xfrm>
            <a:off x="609600" y="1560512"/>
            <a:ext cx="7848600" cy="4687888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/>
              <a:t>People are confused by sentences that seem to have a particular syntactic structure but then suddenly violate this structure, so the  listener is “lead down the garden path”.</a:t>
            </a:r>
          </a:p>
          <a:p>
            <a:pPr lvl="1"/>
            <a:r>
              <a:rPr lang="en-US" sz="2400" dirty="0"/>
              <a:t>The horse raced past the barn fell.</a:t>
            </a:r>
          </a:p>
          <a:p>
            <a:pPr lvl="2"/>
            <a:r>
              <a:rPr lang="en-US" sz="2000" dirty="0"/>
              <a:t>vs. The horse raced past the barn broke his leg.</a:t>
            </a:r>
          </a:p>
          <a:p>
            <a:pPr lvl="1"/>
            <a:r>
              <a:rPr lang="en-US" sz="2400" dirty="0"/>
              <a:t>The complex houses married students.</a:t>
            </a:r>
          </a:p>
          <a:p>
            <a:pPr lvl="1"/>
            <a:r>
              <a:rPr lang="en-US" sz="2400" dirty="0"/>
              <a:t>The old man the sea.</a:t>
            </a:r>
          </a:p>
          <a:p>
            <a:pPr lvl="1"/>
            <a:r>
              <a:rPr lang="en-US" sz="2400" dirty="0"/>
              <a:t>While Anna dressed the baby spit up on the bed.</a:t>
            </a:r>
          </a:p>
          <a:p>
            <a:r>
              <a:rPr lang="en-US" sz="2800" dirty="0"/>
              <a:t>Incremental computational parsers can try to predict and explain the problems encountered parsing such sentences.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381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5583</TotalTime>
  <Words>4179</Words>
  <Application>Microsoft Macintosh PowerPoint</Application>
  <PresentationFormat>On-screen Show (4:3)</PresentationFormat>
  <Paragraphs>933</Paragraphs>
  <Slides>83</Slides>
  <Notes>12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83</vt:i4>
      </vt:variant>
    </vt:vector>
  </HeadingPairs>
  <TitlesOfParts>
    <vt:vector size="86" baseType="lpstr">
      <vt:lpstr>Median</vt:lpstr>
      <vt:lpstr>Equation</vt:lpstr>
      <vt:lpstr>Microsoft Equation</vt:lpstr>
      <vt:lpstr>PowerPoint Presentation</vt:lpstr>
      <vt:lpstr>Unsupervised learning</vt:lpstr>
      <vt:lpstr>Admin</vt:lpstr>
      <vt:lpstr>Final project</vt:lpstr>
      <vt:lpstr>Supervised learning: summarized</vt:lpstr>
      <vt:lpstr>Supervised learning: summarized</vt:lpstr>
      <vt:lpstr>A step back: data</vt:lpstr>
      <vt:lpstr>Why do we need computers for dealing with natural text?</vt:lpstr>
      <vt:lpstr>Web is just the start…</vt:lpstr>
      <vt:lpstr>Corpora examples</vt:lpstr>
      <vt:lpstr>Corpora examples</vt:lpstr>
      <vt:lpstr>Corpora examples</vt:lpstr>
      <vt:lpstr>Corpora examples</vt:lpstr>
      <vt:lpstr>Problem</vt:lpstr>
      <vt:lpstr>Unsupervised learning</vt:lpstr>
      <vt:lpstr>How would you group these points?</vt:lpstr>
      <vt:lpstr>K-Means</vt:lpstr>
      <vt:lpstr>K-means</vt:lpstr>
      <vt:lpstr>K-means: Initialize centers randomly</vt:lpstr>
      <vt:lpstr>K-means: assign points to nearest center</vt:lpstr>
      <vt:lpstr>K-means: readjust centers</vt:lpstr>
      <vt:lpstr>K-means: assign points to nearest center</vt:lpstr>
      <vt:lpstr>K-means: readjust centers</vt:lpstr>
      <vt:lpstr>K-means: assign points to nearest center</vt:lpstr>
      <vt:lpstr>K-means: readjust centers</vt:lpstr>
      <vt:lpstr>K-means: assign points to nearest center</vt:lpstr>
      <vt:lpstr>K-means variations/parameters</vt:lpstr>
      <vt:lpstr>Hard vs. soft clustering</vt:lpstr>
      <vt:lpstr>Learning a grammar</vt:lpstr>
      <vt:lpstr>Parsing other data sources</vt:lpstr>
      <vt:lpstr>Idea 1</vt:lpstr>
      <vt:lpstr>Idea 1</vt:lpstr>
      <vt:lpstr>Parsing other data sources</vt:lpstr>
      <vt:lpstr>Idea 1</vt:lpstr>
      <vt:lpstr>Idea 2</vt:lpstr>
      <vt:lpstr>Idea 2</vt:lpstr>
      <vt:lpstr>Idea 3</vt:lpstr>
      <vt:lpstr>Idea 3: some things to think about</vt:lpstr>
      <vt:lpstr>Idea 3: some things to think about</vt:lpstr>
      <vt:lpstr>Idea 4</vt:lpstr>
      <vt:lpstr>Idea 4</vt:lpstr>
      <vt:lpstr>Idea 4</vt:lpstr>
      <vt:lpstr>Idea 4</vt:lpstr>
      <vt:lpstr>Idea 4</vt:lpstr>
      <vt:lpstr>A digression</vt:lpstr>
      <vt:lpstr>MLE</vt:lpstr>
      <vt:lpstr>Expectation Maximization (EM)</vt:lpstr>
      <vt:lpstr>EM is a general framework</vt:lpstr>
      <vt:lpstr>EM shows up all over the place</vt:lpstr>
      <vt:lpstr>E and M steps: creating a better model</vt:lpstr>
      <vt:lpstr>EM clustering</vt:lpstr>
      <vt:lpstr>EM clustering Model: mixture of Gaussians</vt:lpstr>
      <vt:lpstr>E and M steps: creating a better model</vt:lpstr>
      <vt:lpstr>PowerPoint Presentation</vt:lpstr>
      <vt:lpstr>PowerPoint Presentation</vt:lpstr>
      <vt:lpstr>EM for parsing (Inside-Outside algorithm) </vt:lpstr>
      <vt:lpstr>Expectation step</vt:lpstr>
      <vt:lpstr>Expectation step</vt:lpstr>
      <vt:lpstr>Expectation step</vt:lpstr>
      <vt:lpstr>Expectation step</vt:lpstr>
      <vt:lpstr>Expectation step</vt:lpstr>
      <vt:lpstr>Probabilistic CKY Parser</vt:lpstr>
      <vt:lpstr>Maximization step</vt:lpstr>
      <vt:lpstr>Maximization step</vt:lpstr>
      <vt:lpstr>Maximization step</vt:lpstr>
      <vt:lpstr>Maximization step</vt:lpstr>
      <vt:lpstr>Inside &amp; Outside Probabilities </vt:lpstr>
      <vt:lpstr>EM grammar induction</vt:lpstr>
      <vt:lpstr>But…</vt:lpstr>
      <vt:lpstr>EM: Finding Word Alignments</vt:lpstr>
      <vt:lpstr>EM: Finding Word Alignments </vt:lpstr>
      <vt:lpstr>EM: Finding Word Alignments</vt:lpstr>
      <vt:lpstr>EM: Finding Word Alignments</vt:lpstr>
      <vt:lpstr>EM: Finding Word Alignments</vt:lpstr>
      <vt:lpstr>EM: Finding Word Alignments</vt:lpstr>
      <vt:lpstr>EM: Finding Word Alignments</vt:lpstr>
      <vt:lpstr>Statistical Machine Translation</vt:lpstr>
      <vt:lpstr>EM summary</vt:lpstr>
      <vt:lpstr>Human Parsing</vt:lpstr>
      <vt:lpstr>Human Parsing</vt:lpstr>
      <vt:lpstr>Human Parsing</vt:lpstr>
      <vt:lpstr>Human Parsing</vt:lpstr>
      <vt:lpstr>Garden Path Sentences</vt:lpstr>
    </vt:vector>
  </TitlesOfParts>
  <Company>Pomona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CORpus analysis</dc:title>
  <dc:creator>Dave Kauchak</dc:creator>
  <cp:lastModifiedBy>David Kauchak</cp:lastModifiedBy>
  <cp:revision>474</cp:revision>
  <dcterms:created xsi:type="dcterms:W3CDTF">2011-02-23T20:22:22Z</dcterms:created>
  <dcterms:modified xsi:type="dcterms:W3CDTF">2011-11-08T15:47:53Z</dcterms:modified>
</cp:coreProperties>
</file>