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embeddings/oleObject1.bin" ContentType="application/vnd.openxmlformats-officedocument.oleObject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embeddings/oleObject2.bin" ContentType="application/vnd.openxmlformats-officedocument.oleObject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embeddings/oleObject3.bin" ContentType="application/vnd.openxmlformats-officedocument.oleObject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notesSlides/notesSlide4.xml" ContentType="application/vnd.openxmlformats-officedocument.presentationml.notesSlide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notesSlides/notesSlide5.xml" ContentType="application/vnd.openxmlformats-officedocument.presentationml.notesSlide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notesSlides/notesSlide6.xml" ContentType="application/vnd.openxmlformats-officedocument.presentationml.notesSlide+xml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ppt/embeddings/oleObject19.bin" ContentType="application/vnd.openxmlformats-officedocument.oleObject"/>
  <Override PartName="/ppt/embeddings/oleObject20.bin" ContentType="application/vnd.openxmlformats-officedocument.oleObject"/>
  <Override PartName="/ppt/embeddings/oleObject21.bin" ContentType="application/vnd.openxmlformats-officedocument.oleObject"/>
  <Override PartName="/ppt/embeddings/oleObject22.bin" ContentType="application/vnd.openxmlformats-officedocument.oleObject"/>
  <Override PartName="/ppt/embeddings/oleObject23.bin" ContentType="application/vnd.openxmlformats-officedocument.oleObject"/>
  <Override PartName="/ppt/embeddings/oleObject24.bin" ContentType="application/vnd.openxmlformats-officedocument.oleObject"/>
  <Override PartName="/ppt/embeddings/oleObject25.bin" ContentType="application/vnd.openxmlformats-officedocument.oleObject"/>
  <Override PartName="/ppt/embeddings/Microsoft_Equation1.bin" ContentType="application/vnd.openxmlformats-officedocument.oleObject"/>
  <Override PartName="/ppt/embeddings/oleObject26.bin" ContentType="application/vnd.openxmlformats-officedocument.oleObject"/>
  <Override PartName="/ppt/embeddings/oleObject27.bin" ContentType="application/vnd.openxmlformats-officedocument.oleObject"/>
  <Override PartName="/ppt/embeddings/oleObject28.bin" ContentType="application/vnd.openxmlformats-officedocument.oleObject"/>
  <Override PartName="/ppt/embeddings/oleObject29.bin" ContentType="application/vnd.openxmlformats-officedocument.oleObject"/>
  <Override PartName="/ppt/embeddings/oleObject30.bin" ContentType="application/vnd.openxmlformats-officedocument.oleObject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9"/>
  </p:notesMasterIdLst>
  <p:sldIdLst>
    <p:sldId id="256" r:id="rId2"/>
    <p:sldId id="358" r:id="rId3"/>
    <p:sldId id="433" r:id="rId4"/>
    <p:sldId id="359" r:id="rId5"/>
    <p:sldId id="389" r:id="rId6"/>
    <p:sldId id="391" r:id="rId7"/>
    <p:sldId id="360" r:id="rId8"/>
    <p:sldId id="361" r:id="rId9"/>
    <p:sldId id="362" r:id="rId10"/>
    <p:sldId id="363" r:id="rId11"/>
    <p:sldId id="364" r:id="rId12"/>
    <p:sldId id="365" r:id="rId13"/>
    <p:sldId id="392" r:id="rId14"/>
    <p:sldId id="393" r:id="rId15"/>
    <p:sldId id="366" r:id="rId16"/>
    <p:sldId id="367" r:id="rId17"/>
    <p:sldId id="394" r:id="rId18"/>
    <p:sldId id="368" r:id="rId19"/>
    <p:sldId id="369" r:id="rId20"/>
    <p:sldId id="370" r:id="rId21"/>
    <p:sldId id="376" r:id="rId22"/>
    <p:sldId id="377" r:id="rId23"/>
    <p:sldId id="378" r:id="rId24"/>
    <p:sldId id="395" r:id="rId25"/>
    <p:sldId id="396" r:id="rId26"/>
    <p:sldId id="413" r:id="rId27"/>
    <p:sldId id="397" r:id="rId28"/>
    <p:sldId id="398" r:id="rId29"/>
    <p:sldId id="399" r:id="rId30"/>
    <p:sldId id="404" r:id="rId31"/>
    <p:sldId id="405" r:id="rId32"/>
    <p:sldId id="406" r:id="rId33"/>
    <p:sldId id="407" r:id="rId34"/>
    <p:sldId id="408" r:id="rId35"/>
    <p:sldId id="432" r:id="rId36"/>
    <p:sldId id="409" r:id="rId37"/>
    <p:sldId id="410" r:id="rId38"/>
    <p:sldId id="434" r:id="rId39"/>
    <p:sldId id="411" r:id="rId40"/>
    <p:sldId id="412" r:id="rId41"/>
    <p:sldId id="419" r:id="rId42"/>
    <p:sldId id="425" r:id="rId43"/>
    <p:sldId id="426" r:id="rId44"/>
    <p:sldId id="427" r:id="rId45"/>
    <p:sldId id="429" r:id="rId46"/>
    <p:sldId id="430" r:id="rId47"/>
    <p:sldId id="431" r:id="rId4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85" autoAdjust="0"/>
    <p:restoredTop sz="94660"/>
  </p:normalViewPr>
  <p:slideViewPr>
    <p:cSldViewPr snapToObjects="1">
      <p:cViewPr varScale="1">
        <p:scale>
          <a:sx n="86" d="100"/>
          <a:sy n="86" d="100"/>
        </p:scale>
        <p:origin x="-126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printerSettings" Target="printerSettings/printerSettings1.bin"/><Relationship Id="rId51" Type="http://schemas.openxmlformats.org/officeDocument/2006/relationships/presProps" Target="presProps.xml"/><Relationship Id="rId52" Type="http://schemas.openxmlformats.org/officeDocument/2006/relationships/viewProps" Target="viewProps.xml"/><Relationship Id="rId53" Type="http://schemas.openxmlformats.org/officeDocument/2006/relationships/theme" Target="theme/theme1.xml"/><Relationship Id="rId54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Relationship Id="rId2" Type="http://schemas.openxmlformats.org/officeDocument/2006/relationships/image" Target="../media/image16.emf"/><Relationship Id="rId3" Type="http://schemas.openxmlformats.org/officeDocument/2006/relationships/image" Target="../media/image1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Relationship Id="rId2" Type="http://schemas.openxmlformats.org/officeDocument/2006/relationships/image" Target="../media/image1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Relationship Id="rId2" Type="http://schemas.openxmlformats.org/officeDocument/2006/relationships/image" Target="../media/image23.e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4" Type="http://schemas.openxmlformats.org/officeDocument/2006/relationships/image" Target="../media/image27.emf"/><Relationship Id="rId5" Type="http://schemas.openxmlformats.org/officeDocument/2006/relationships/image" Target="../media/image28.emf"/><Relationship Id="rId1" Type="http://schemas.openxmlformats.org/officeDocument/2006/relationships/image" Target="../media/image24.emf"/><Relationship Id="rId2" Type="http://schemas.openxmlformats.org/officeDocument/2006/relationships/image" Target="../media/image25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Relationship Id="rId2" Type="http://schemas.openxmlformats.org/officeDocument/2006/relationships/image" Target="../media/image30.e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4" Type="http://schemas.openxmlformats.org/officeDocument/2006/relationships/image" Target="../media/image34.emf"/><Relationship Id="rId5" Type="http://schemas.openxmlformats.org/officeDocument/2006/relationships/image" Target="../media/image35.emf"/><Relationship Id="rId1" Type="http://schemas.openxmlformats.org/officeDocument/2006/relationships/image" Target="../media/image31.emf"/><Relationship Id="rId2" Type="http://schemas.openxmlformats.org/officeDocument/2006/relationships/image" Target="../media/image32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Relationship Id="rId2" Type="http://schemas.openxmlformats.org/officeDocument/2006/relationships/image" Target="../media/image39.emf"/><Relationship Id="rId3" Type="http://schemas.openxmlformats.org/officeDocument/2006/relationships/image" Target="../media/image40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Relationship Id="rId2" Type="http://schemas.openxmlformats.org/officeDocument/2006/relationships/image" Target="../media/image4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0213A-4496-8E41-939D-6D779164903A}" type="datetimeFigureOut">
              <a:rPr lang="en-US" smtClean="0"/>
              <a:pPr/>
              <a:t>9/20/11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E9A50-EED1-FA4E-868B-D30F9FDBA6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197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4ED442-FB69-0642-AEE6-060C8D232A69}" type="slidenum">
              <a:rPr lang="en-US"/>
              <a:pPr/>
              <a:t>4</a:t>
            </a:fld>
            <a:endParaRPr 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312988" y="1828800"/>
            <a:ext cx="8489951" cy="6367463"/>
          </a:xfrm>
          <a:ln w="12700" cap="flat">
            <a:solidFill>
              <a:schemeClr val="tx1"/>
            </a:solidFill>
          </a:ln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Tx/>
              <a:buNone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4ED442-FB69-0642-AEE6-060C8D232A69}" type="slidenum">
              <a:rPr lang="en-US"/>
              <a:pPr/>
              <a:t>5</a:t>
            </a:fld>
            <a:endParaRPr 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312988" y="1828800"/>
            <a:ext cx="8489951" cy="6367463"/>
          </a:xfrm>
          <a:ln w="12700" cap="flat">
            <a:solidFill>
              <a:schemeClr val="tx1"/>
            </a:solidFill>
          </a:ln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Tx/>
              <a:buChar char="o"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4ED442-FB69-0642-AEE6-060C8D232A69}" type="slidenum">
              <a:rPr lang="en-US"/>
              <a:pPr/>
              <a:t>7</a:t>
            </a:fld>
            <a:endParaRPr 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312988" y="1828800"/>
            <a:ext cx="8489951" cy="6367463"/>
          </a:xfrm>
          <a:ln w="12700" cap="flat">
            <a:solidFill>
              <a:schemeClr val="tx1"/>
            </a:solidFill>
          </a:ln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Tx/>
              <a:buChar char="o"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5EE62A-B6B6-894F-87EA-26ABC6A085EA}" type="slidenum">
              <a:rPr lang="en-US"/>
              <a:pPr/>
              <a:t>21</a:t>
            </a:fld>
            <a:endParaRPr 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15EE62A-B6B6-894F-87EA-26ABC6A085EA}" type="slidenum">
              <a:rPr lang="en-US"/>
              <a:pPr/>
              <a:t>22</a:t>
            </a:fld>
            <a:endParaRPr 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21E0ED-91F4-9A49-815B-FA018103DD67}" type="slidenum">
              <a:rPr lang="en-US"/>
              <a:pPr/>
              <a:t>23</a:t>
            </a:fld>
            <a:endParaRPr 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2312988" y="1828800"/>
            <a:ext cx="8489951" cy="6367463"/>
          </a:xfrm>
          <a:ln w="12700" cap="flat">
            <a:solidFill>
              <a:schemeClr val="tx1"/>
            </a:solidFill>
          </a:ln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948439-3E75-2C43-8CBA-308B86917F4C}" type="slidenum">
              <a:rPr lang="en-US"/>
              <a:pPr/>
              <a:t>41</a:t>
            </a:fld>
            <a:endParaRPr 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920" y="4343400"/>
            <a:ext cx="5028161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6DBFC2-522B-3B49-866F-2B1D985C9663}" type="slidenum">
              <a:rPr lang="en-US"/>
              <a:pPr/>
              <a:t>45</a:t>
            </a:fld>
            <a:endParaRPr lang="en-US"/>
          </a:p>
        </p:txBody>
      </p:sp>
      <p:sp>
        <p:nvSpPr>
          <p:cNvPr id="49155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264968" y="150313"/>
            <a:ext cx="2880360" cy="2170134"/>
          </a:xfrm>
          <a:solidFill>
            <a:srgbClr val="FFFFFF"/>
          </a:solidFill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4444" y="2404997"/>
            <a:ext cx="6434051" cy="6739003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>
              <a:buFontTx/>
              <a:buChar char="o"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9/20/11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9/20/11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9/20/11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9/20/11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9/20/11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9/20/11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9/20/11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9/20/11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B6FE768-D535-DB4F-A86D-18423950C428}" type="datetimeFigureOut">
              <a:rPr lang="en-US" smtClean="0"/>
              <a:pPr/>
              <a:t>9/20/11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9/20/11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B6FE768-D535-DB4F-A86D-18423950C428}" type="datetimeFigureOut">
              <a:rPr lang="en-US" smtClean="0"/>
              <a:pPr/>
              <a:t>9/20/11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9/20/11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Relationship Id="rId9" Type="http://schemas.openxmlformats.org/officeDocument/2006/relationships/image" Target="../media/image10.png"/><Relationship Id="rId10" Type="http://schemas.openxmlformats.org/officeDocument/2006/relationships/hyperlink" Target="http://www.nytimes.com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Relationship Id="rId1" Type="http://schemas.openxmlformats.org/officeDocument/2006/relationships/tags" Target="../tags/tag1.xml"/><Relationship Id="rId2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.xml"/><Relationship Id="rId1" Type="http://schemas.openxmlformats.org/officeDocument/2006/relationships/tags" Target="../tags/tag3.xml"/><Relationship Id="rId2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.xml"/><Relationship Id="rId1" Type="http://schemas.openxmlformats.org/officeDocument/2006/relationships/tags" Target="../tags/tag5.xml"/><Relationship Id="rId2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11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1" Type="http://schemas.openxmlformats.org/officeDocument/2006/relationships/tags" Target="../tags/tag16.xml"/><Relationship Id="rId12" Type="http://schemas.openxmlformats.org/officeDocument/2006/relationships/slideLayout" Target="../slideLayouts/slideLayout2.xml"/><Relationship Id="rId13" Type="http://schemas.openxmlformats.org/officeDocument/2006/relationships/oleObject" Target="../embeddings/oleObject2.bin"/><Relationship Id="rId14" Type="http://schemas.openxmlformats.org/officeDocument/2006/relationships/image" Target="../media/image12.emf"/><Relationship Id="rId1" Type="http://schemas.openxmlformats.org/officeDocument/2006/relationships/vmlDrawing" Target="../drawings/vmlDrawing2.vml"/><Relationship Id="rId2" Type="http://schemas.openxmlformats.org/officeDocument/2006/relationships/tags" Target="../tags/tag7.xml"/><Relationship Id="rId3" Type="http://schemas.openxmlformats.org/officeDocument/2006/relationships/tags" Target="../tags/tag8.xml"/><Relationship Id="rId4" Type="http://schemas.openxmlformats.org/officeDocument/2006/relationships/tags" Target="../tags/tag9.xml"/><Relationship Id="rId5" Type="http://schemas.openxmlformats.org/officeDocument/2006/relationships/tags" Target="../tags/tag10.xml"/><Relationship Id="rId6" Type="http://schemas.openxmlformats.org/officeDocument/2006/relationships/tags" Target="../tags/tag11.xml"/><Relationship Id="rId7" Type="http://schemas.openxmlformats.org/officeDocument/2006/relationships/tags" Target="../tags/tag12.xml"/><Relationship Id="rId8" Type="http://schemas.openxmlformats.org/officeDocument/2006/relationships/tags" Target="../tags/tag13.xml"/><Relationship Id="rId9" Type="http://schemas.openxmlformats.org/officeDocument/2006/relationships/tags" Target="../tags/tag14.xml"/><Relationship Id="rId10" Type="http://schemas.openxmlformats.org/officeDocument/2006/relationships/tags" Target="../tags/tag15.xml"/></Relationships>
</file>

<file path=ppt/slides/_rels/slide17.xml.rels><?xml version="1.0" encoding="UTF-8" standalone="yes"?>
<Relationships xmlns="http://schemas.openxmlformats.org/package/2006/relationships"><Relationship Id="rId11" Type="http://schemas.openxmlformats.org/officeDocument/2006/relationships/tags" Target="../tags/tag26.xml"/><Relationship Id="rId12" Type="http://schemas.openxmlformats.org/officeDocument/2006/relationships/slideLayout" Target="../slideLayouts/slideLayout2.xml"/><Relationship Id="rId13" Type="http://schemas.openxmlformats.org/officeDocument/2006/relationships/oleObject" Target="../embeddings/oleObject3.bin"/><Relationship Id="rId14" Type="http://schemas.openxmlformats.org/officeDocument/2006/relationships/image" Target="../media/image13.emf"/><Relationship Id="rId1" Type="http://schemas.openxmlformats.org/officeDocument/2006/relationships/vmlDrawing" Target="../drawings/vmlDrawing3.vml"/><Relationship Id="rId2" Type="http://schemas.openxmlformats.org/officeDocument/2006/relationships/tags" Target="../tags/tag17.xml"/><Relationship Id="rId3" Type="http://schemas.openxmlformats.org/officeDocument/2006/relationships/tags" Target="../tags/tag18.xml"/><Relationship Id="rId4" Type="http://schemas.openxmlformats.org/officeDocument/2006/relationships/tags" Target="../tags/tag19.xml"/><Relationship Id="rId5" Type="http://schemas.openxmlformats.org/officeDocument/2006/relationships/tags" Target="../tags/tag20.xml"/><Relationship Id="rId6" Type="http://schemas.openxmlformats.org/officeDocument/2006/relationships/tags" Target="../tags/tag21.xml"/><Relationship Id="rId7" Type="http://schemas.openxmlformats.org/officeDocument/2006/relationships/tags" Target="../tags/tag22.xml"/><Relationship Id="rId8" Type="http://schemas.openxmlformats.org/officeDocument/2006/relationships/tags" Target="../tags/tag23.xml"/><Relationship Id="rId9" Type="http://schemas.openxmlformats.org/officeDocument/2006/relationships/tags" Target="../tags/tag24.xml"/><Relationship Id="rId10" Type="http://schemas.openxmlformats.org/officeDocument/2006/relationships/tags" Target="../tags/tag25.xml"/></Relationships>
</file>

<file path=ppt/slides/_rels/slide18.xml.rels><?xml version="1.0" encoding="UTF-8" standalone="yes"?>
<Relationships xmlns="http://schemas.openxmlformats.org/package/2006/relationships"><Relationship Id="rId11" Type="http://schemas.openxmlformats.org/officeDocument/2006/relationships/tags" Target="../tags/tag36.xml"/><Relationship Id="rId12" Type="http://schemas.openxmlformats.org/officeDocument/2006/relationships/slideLayout" Target="../slideLayouts/slideLayout2.xml"/><Relationship Id="rId13" Type="http://schemas.openxmlformats.org/officeDocument/2006/relationships/oleObject" Target="../embeddings/oleObject4.bin"/><Relationship Id="rId14" Type="http://schemas.openxmlformats.org/officeDocument/2006/relationships/image" Target="../media/image14.emf"/><Relationship Id="rId1" Type="http://schemas.openxmlformats.org/officeDocument/2006/relationships/vmlDrawing" Target="../drawings/vmlDrawing4.vml"/><Relationship Id="rId2" Type="http://schemas.openxmlformats.org/officeDocument/2006/relationships/tags" Target="../tags/tag27.xml"/><Relationship Id="rId3" Type="http://schemas.openxmlformats.org/officeDocument/2006/relationships/tags" Target="../tags/tag28.xml"/><Relationship Id="rId4" Type="http://schemas.openxmlformats.org/officeDocument/2006/relationships/tags" Target="../tags/tag29.xml"/><Relationship Id="rId5" Type="http://schemas.openxmlformats.org/officeDocument/2006/relationships/tags" Target="../tags/tag30.xml"/><Relationship Id="rId6" Type="http://schemas.openxmlformats.org/officeDocument/2006/relationships/tags" Target="../tags/tag31.xml"/><Relationship Id="rId7" Type="http://schemas.openxmlformats.org/officeDocument/2006/relationships/tags" Target="../tags/tag32.xml"/><Relationship Id="rId8" Type="http://schemas.openxmlformats.org/officeDocument/2006/relationships/tags" Target="../tags/tag33.xml"/><Relationship Id="rId9" Type="http://schemas.openxmlformats.org/officeDocument/2006/relationships/tags" Target="../tags/tag34.xml"/><Relationship Id="rId10" Type="http://schemas.openxmlformats.org/officeDocument/2006/relationships/tags" Target="../tags/tag3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4" Type="http://schemas.openxmlformats.org/officeDocument/2006/relationships/image" Target="../media/image15.emf"/><Relationship Id="rId5" Type="http://schemas.openxmlformats.org/officeDocument/2006/relationships/oleObject" Target="../embeddings/oleObject6.bin"/><Relationship Id="rId6" Type="http://schemas.openxmlformats.org/officeDocument/2006/relationships/image" Target="../media/image16.emf"/><Relationship Id="rId7" Type="http://schemas.openxmlformats.org/officeDocument/2006/relationships/oleObject" Target="../embeddings/oleObject7.bin"/><Relationship Id="rId8" Type="http://schemas.openxmlformats.org/officeDocument/2006/relationships/image" Target="../media/image17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4" Type="http://schemas.openxmlformats.org/officeDocument/2006/relationships/image" Target="../media/image18.emf"/><Relationship Id="rId5" Type="http://schemas.openxmlformats.org/officeDocument/2006/relationships/oleObject" Target="../embeddings/oleObject9.bin"/><Relationship Id="rId6" Type="http://schemas.openxmlformats.org/officeDocument/2006/relationships/image" Target="../media/image19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4.xml"/><Relationship Id="rId6" Type="http://schemas.openxmlformats.org/officeDocument/2006/relationships/image" Target="../media/image20.png"/><Relationship Id="rId1" Type="http://schemas.openxmlformats.org/officeDocument/2006/relationships/tags" Target="../tags/tag37.xml"/><Relationship Id="rId2" Type="http://schemas.openxmlformats.org/officeDocument/2006/relationships/tags" Target="../tags/tag3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.xml"/><Relationship Id="rId6" Type="http://schemas.openxmlformats.org/officeDocument/2006/relationships/image" Target="../media/image20.png"/><Relationship Id="rId1" Type="http://schemas.openxmlformats.org/officeDocument/2006/relationships/tags" Target="../tags/tag40.xml"/><Relationship Id="rId2" Type="http://schemas.openxmlformats.org/officeDocument/2006/relationships/tags" Target="../tags/tag4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tags" Target="../tags/tag44.xml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6.xml"/><Relationship Id="rId6" Type="http://schemas.openxmlformats.org/officeDocument/2006/relationships/oleObject" Target="../embeddings/oleObject10.bin"/><Relationship Id="rId7" Type="http://schemas.openxmlformats.org/officeDocument/2006/relationships/image" Target="../media/image21.emf"/><Relationship Id="rId1" Type="http://schemas.openxmlformats.org/officeDocument/2006/relationships/vmlDrawing" Target="../drawings/vmlDrawing7.vml"/><Relationship Id="rId2" Type="http://schemas.openxmlformats.org/officeDocument/2006/relationships/tags" Target="../tags/tag4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4" Type="http://schemas.openxmlformats.org/officeDocument/2006/relationships/image" Target="../media/image22.emf"/><Relationship Id="rId5" Type="http://schemas.openxmlformats.org/officeDocument/2006/relationships/oleObject" Target="../embeddings/oleObject12.bin"/><Relationship Id="rId6" Type="http://schemas.openxmlformats.org/officeDocument/2006/relationships/image" Target="../media/image23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17.bin"/><Relationship Id="rId12" Type="http://schemas.openxmlformats.org/officeDocument/2006/relationships/image" Target="../media/image28.e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13.bin"/><Relationship Id="rId4" Type="http://schemas.openxmlformats.org/officeDocument/2006/relationships/image" Target="../media/image24.emf"/><Relationship Id="rId5" Type="http://schemas.openxmlformats.org/officeDocument/2006/relationships/oleObject" Target="../embeddings/oleObject14.bin"/><Relationship Id="rId6" Type="http://schemas.openxmlformats.org/officeDocument/2006/relationships/image" Target="../media/image25.emf"/><Relationship Id="rId7" Type="http://schemas.openxmlformats.org/officeDocument/2006/relationships/oleObject" Target="../embeddings/oleObject15.bin"/><Relationship Id="rId8" Type="http://schemas.openxmlformats.org/officeDocument/2006/relationships/image" Target="../media/image26.emf"/><Relationship Id="rId9" Type="http://schemas.openxmlformats.org/officeDocument/2006/relationships/oleObject" Target="../embeddings/oleObject16.bin"/><Relationship Id="rId10" Type="http://schemas.openxmlformats.org/officeDocument/2006/relationships/image" Target="../media/image27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4" Type="http://schemas.openxmlformats.org/officeDocument/2006/relationships/image" Target="../media/image29.emf"/><Relationship Id="rId5" Type="http://schemas.openxmlformats.org/officeDocument/2006/relationships/oleObject" Target="../embeddings/oleObject19.bin"/><Relationship Id="rId6" Type="http://schemas.openxmlformats.org/officeDocument/2006/relationships/image" Target="../media/image30.e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24.bin"/><Relationship Id="rId12" Type="http://schemas.openxmlformats.org/officeDocument/2006/relationships/image" Target="../media/image35.emf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oleObject20.bin"/><Relationship Id="rId4" Type="http://schemas.openxmlformats.org/officeDocument/2006/relationships/image" Target="../media/image31.emf"/><Relationship Id="rId5" Type="http://schemas.openxmlformats.org/officeDocument/2006/relationships/oleObject" Target="../embeddings/oleObject21.bin"/><Relationship Id="rId6" Type="http://schemas.openxmlformats.org/officeDocument/2006/relationships/image" Target="../media/image32.emf"/><Relationship Id="rId7" Type="http://schemas.openxmlformats.org/officeDocument/2006/relationships/oleObject" Target="../embeddings/oleObject22.bin"/><Relationship Id="rId8" Type="http://schemas.openxmlformats.org/officeDocument/2006/relationships/image" Target="../media/image33.emf"/><Relationship Id="rId9" Type="http://schemas.openxmlformats.org/officeDocument/2006/relationships/oleObject" Target="../embeddings/oleObject23.bin"/><Relationship Id="rId10" Type="http://schemas.openxmlformats.org/officeDocument/2006/relationships/image" Target="../media/image34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4" Type="http://schemas.openxmlformats.org/officeDocument/2006/relationships/image" Target="../media/image36.emf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.bin"/><Relationship Id="rId4" Type="http://schemas.openxmlformats.org/officeDocument/2006/relationships/image" Target="../media/image37.emf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4" Type="http://schemas.openxmlformats.org/officeDocument/2006/relationships/image" Target="../media/image38.emf"/><Relationship Id="rId5" Type="http://schemas.openxmlformats.org/officeDocument/2006/relationships/oleObject" Target="../embeddings/oleObject27.bin"/><Relationship Id="rId6" Type="http://schemas.openxmlformats.org/officeDocument/2006/relationships/image" Target="../media/image39.emf"/><Relationship Id="rId7" Type="http://schemas.openxmlformats.org/officeDocument/2006/relationships/oleObject" Target="../embeddings/oleObject28.bin"/><Relationship Id="rId8" Type="http://schemas.openxmlformats.org/officeDocument/2006/relationships/image" Target="../media/image40.emf"/><Relationship Id="rId1" Type="http://schemas.openxmlformats.org/officeDocument/2006/relationships/vmlDrawing" Target="../drawings/vmlDrawing14.vml"/><Relationship Id="rId2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4" Type="http://schemas.openxmlformats.org/officeDocument/2006/relationships/image" Target="../media/image41.emf"/><Relationship Id="rId5" Type="http://schemas.openxmlformats.org/officeDocument/2006/relationships/oleObject" Target="../embeddings/oleObject30.bin"/><Relationship Id="rId6" Type="http://schemas.openxmlformats.org/officeDocument/2006/relationships/image" Target="../media/image42.emf"/><Relationship Id="rId1" Type="http://schemas.openxmlformats.org/officeDocument/2006/relationships/vmlDrawing" Target="../drawings/vmlDrawing15.vml"/><Relationship Id="rId2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9" Type="http://schemas.openxmlformats.org/officeDocument/2006/relationships/tags" Target="../tags/tag53.xml"/><Relationship Id="rId20" Type="http://schemas.openxmlformats.org/officeDocument/2006/relationships/tags" Target="../tags/tag64.xml"/><Relationship Id="rId21" Type="http://schemas.openxmlformats.org/officeDocument/2006/relationships/tags" Target="../tags/tag65.xml"/><Relationship Id="rId22" Type="http://schemas.openxmlformats.org/officeDocument/2006/relationships/slideLayout" Target="../slideLayouts/slideLayout2.xml"/><Relationship Id="rId23" Type="http://schemas.openxmlformats.org/officeDocument/2006/relationships/notesSlide" Target="../notesSlides/notesSlide7.xml"/><Relationship Id="rId24" Type="http://schemas.openxmlformats.org/officeDocument/2006/relationships/image" Target="../media/image43.png"/><Relationship Id="rId25" Type="http://schemas.openxmlformats.org/officeDocument/2006/relationships/image" Target="../media/image44.png"/><Relationship Id="rId10" Type="http://schemas.openxmlformats.org/officeDocument/2006/relationships/tags" Target="../tags/tag54.xml"/><Relationship Id="rId11" Type="http://schemas.openxmlformats.org/officeDocument/2006/relationships/tags" Target="../tags/tag55.xml"/><Relationship Id="rId12" Type="http://schemas.openxmlformats.org/officeDocument/2006/relationships/tags" Target="../tags/tag56.xml"/><Relationship Id="rId13" Type="http://schemas.openxmlformats.org/officeDocument/2006/relationships/tags" Target="../tags/tag57.xml"/><Relationship Id="rId14" Type="http://schemas.openxmlformats.org/officeDocument/2006/relationships/tags" Target="../tags/tag58.xml"/><Relationship Id="rId15" Type="http://schemas.openxmlformats.org/officeDocument/2006/relationships/tags" Target="../tags/tag59.xml"/><Relationship Id="rId16" Type="http://schemas.openxmlformats.org/officeDocument/2006/relationships/tags" Target="../tags/tag60.xml"/><Relationship Id="rId17" Type="http://schemas.openxmlformats.org/officeDocument/2006/relationships/tags" Target="../tags/tag61.xml"/><Relationship Id="rId18" Type="http://schemas.openxmlformats.org/officeDocument/2006/relationships/tags" Target="../tags/tag62.xml"/><Relationship Id="rId19" Type="http://schemas.openxmlformats.org/officeDocument/2006/relationships/tags" Target="../tags/tag63.xml"/><Relationship Id="rId1" Type="http://schemas.openxmlformats.org/officeDocument/2006/relationships/tags" Target="../tags/tag45.xml"/><Relationship Id="rId2" Type="http://schemas.openxmlformats.org/officeDocument/2006/relationships/tags" Target="../tags/tag46.xml"/><Relationship Id="rId3" Type="http://schemas.openxmlformats.org/officeDocument/2006/relationships/tags" Target="../tags/tag47.xml"/><Relationship Id="rId4" Type="http://schemas.openxmlformats.org/officeDocument/2006/relationships/tags" Target="../tags/tag48.xml"/><Relationship Id="rId5" Type="http://schemas.openxmlformats.org/officeDocument/2006/relationships/tags" Target="../tags/tag49.xml"/><Relationship Id="rId6" Type="http://schemas.openxmlformats.org/officeDocument/2006/relationships/tags" Target="../tags/tag50.xml"/><Relationship Id="rId7" Type="http://schemas.openxmlformats.org/officeDocument/2006/relationships/tags" Target="../tags/tag51.xml"/><Relationship Id="rId8" Type="http://schemas.openxmlformats.org/officeDocument/2006/relationships/tags" Target="../tags/tag5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5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Probability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David Kauchak</a:t>
            </a:r>
          </a:p>
          <a:p>
            <a:r>
              <a:rPr lang="en-US" dirty="0" smtClean="0"/>
              <a:t>CS159 – Spring 2011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Read article for discussion on Thursday</a:t>
            </a:r>
          </a:p>
          <a:p>
            <a:r>
              <a:rPr lang="en-US" dirty="0" smtClean="0"/>
              <a:t>Assignment advice</a:t>
            </a:r>
          </a:p>
          <a:p>
            <a:pPr lvl="1"/>
            <a:r>
              <a:rPr lang="en-US" dirty="0" smtClean="0"/>
              <a:t>test individual components of your regex first, then put them all together</a:t>
            </a:r>
          </a:p>
          <a:p>
            <a:pPr lvl="1"/>
            <a:r>
              <a:rPr lang="en-US" dirty="0" smtClean="0"/>
              <a:t>write test cases</a:t>
            </a: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Corpus statistics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600200"/>
            <a:ext cx="3454400" cy="11557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700" y="2819400"/>
            <a:ext cx="3568700" cy="1117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700" y="3937000"/>
            <a:ext cx="3505200" cy="11557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5092700"/>
            <a:ext cx="3479800" cy="10795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9500" y="1676400"/>
            <a:ext cx="3416300" cy="10541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76800" y="2667000"/>
            <a:ext cx="3403600" cy="10668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27600" y="3733800"/>
            <a:ext cx="3378200" cy="1016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7600" y="4749800"/>
            <a:ext cx="3429000" cy="10668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715000" y="6324600"/>
            <a:ext cx="411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hlinkClick r:id="rId10"/>
              </a:rPr>
              <a:t>www.nytimes.com</a:t>
            </a:r>
            <a:r>
              <a:rPr lang="en-US" dirty="0" smtClean="0"/>
              <a:t>  1/25/2011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423862" y="489206"/>
            <a:ext cx="8491537" cy="577594"/>
          </a:xfrm>
          <a:noFill/>
        </p:spPr>
        <p:txBody>
          <a:bodyPr wrap="square" lIns="63500" tIns="25400" rIns="63500" bIns="25400" anchor="t">
            <a:spAutoFit/>
          </a:bodyPr>
          <a:lstStyle/>
          <a:p>
            <a:pPr eaLnBrk="1" hangingPunct="1">
              <a:lnSpc>
                <a:spcPct val="94000"/>
              </a:lnSpc>
            </a:pPr>
            <a:r>
              <a:rPr lang="en-US" dirty="0"/>
              <a:t>Basic Probability </a:t>
            </a:r>
            <a:r>
              <a:rPr lang="en-US" dirty="0" smtClean="0"/>
              <a:t>Theory: terminology</a:t>
            </a:r>
            <a:endParaRPr lang="en-US" dirty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50850" y="1905000"/>
            <a:ext cx="8235950" cy="5049587"/>
          </a:xfrm>
          <a:noFill/>
        </p:spPr>
        <p:txBody>
          <a:bodyPr wrap="square" lIns="63500" tIns="25400" rIns="63500" bIns="25400">
            <a:spAutoFit/>
          </a:bodyPr>
          <a:lstStyle/>
          <a:p>
            <a:pPr eaLnBrk="1" hangingPunct="1">
              <a:lnSpc>
                <a:spcPct val="93000"/>
              </a:lnSpc>
              <a:spcBef>
                <a:spcPct val="47000"/>
              </a:spcBef>
            </a:pPr>
            <a:r>
              <a:rPr lang="en-US" sz="2800" dirty="0">
                <a:solidFill>
                  <a:schemeClr val="tx2"/>
                </a:solidFill>
              </a:rPr>
              <a:t>An </a:t>
            </a:r>
            <a:r>
              <a:rPr lang="en-US" sz="2800" b="1" dirty="0">
                <a:solidFill>
                  <a:srgbClr val="FF6600"/>
                </a:solidFill>
              </a:rPr>
              <a:t>experiment</a:t>
            </a:r>
            <a:r>
              <a:rPr lang="en-US" sz="2800" dirty="0">
                <a:solidFill>
                  <a:schemeClr val="tx2"/>
                </a:solidFill>
              </a:rPr>
              <a:t> has a set of potential outcomes, e.g., throw a </a:t>
            </a:r>
            <a:r>
              <a:rPr lang="en-US" sz="2800" dirty="0" smtClean="0">
                <a:solidFill>
                  <a:schemeClr val="tx2"/>
                </a:solidFill>
              </a:rPr>
              <a:t>dice, “look at” another sentence</a:t>
            </a:r>
          </a:p>
          <a:p>
            <a:pPr eaLnBrk="1" hangingPunct="1">
              <a:lnSpc>
                <a:spcPct val="93000"/>
              </a:lnSpc>
              <a:spcBef>
                <a:spcPct val="47000"/>
              </a:spcBef>
            </a:pPr>
            <a:r>
              <a:rPr lang="en-US" sz="2800" dirty="0">
                <a:solidFill>
                  <a:schemeClr val="tx2"/>
                </a:solidFill>
              </a:rPr>
              <a:t>The</a:t>
            </a:r>
            <a:r>
              <a:rPr lang="en-US" sz="2800" b="1" dirty="0">
                <a:solidFill>
                  <a:schemeClr val="tx2"/>
                </a:solidFill>
              </a:rPr>
              <a:t> </a:t>
            </a:r>
            <a:r>
              <a:rPr lang="en-US" sz="2800" b="1" dirty="0">
                <a:solidFill>
                  <a:srgbClr val="FF6600"/>
                </a:solidFill>
              </a:rPr>
              <a:t>sample space</a:t>
            </a:r>
            <a:r>
              <a:rPr lang="en-US" sz="2800" dirty="0">
                <a:solidFill>
                  <a:srgbClr val="FF6600"/>
                </a:solidFill>
              </a:rPr>
              <a:t> </a:t>
            </a:r>
            <a:r>
              <a:rPr lang="en-US" sz="2800" dirty="0">
                <a:solidFill>
                  <a:schemeClr val="tx2"/>
                </a:solidFill>
              </a:rPr>
              <a:t>of an experiment is the set of all possible outcomes, e.g., {1, 2, 3, 4, 5, 6</a:t>
            </a:r>
            <a:r>
              <a:rPr lang="en-US" sz="2800" dirty="0" smtClean="0">
                <a:solidFill>
                  <a:schemeClr val="tx2"/>
                </a:solidFill>
              </a:rPr>
              <a:t>}</a:t>
            </a:r>
          </a:p>
          <a:p>
            <a:pPr eaLnBrk="1" hangingPunct="1">
              <a:lnSpc>
                <a:spcPct val="93000"/>
              </a:lnSpc>
              <a:spcBef>
                <a:spcPct val="47000"/>
              </a:spcBef>
            </a:pPr>
            <a:r>
              <a:rPr lang="en-US" sz="2800" dirty="0" smtClean="0">
                <a:solidFill>
                  <a:schemeClr val="tx2"/>
                </a:solidFill>
              </a:rPr>
              <a:t>In NLP our sample spaces tend to be </a:t>
            </a:r>
            <a:r>
              <a:rPr lang="en-US" sz="2800" b="1" i="1" dirty="0" smtClean="0">
                <a:solidFill>
                  <a:schemeClr val="tx2"/>
                </a:solidFill>
              </a:rPr>
              <a:t>very</a:t>
            </a:r>
            <a:r>
              <a:rPr lang="en-US" sz="2800" dirty="0" smtClean="0">
                <a:solidFill>
                  <a:schemeClr val="tx2"/>
                </a:solidFill>
              </a:rPr>
              <a:t> large</a:t>
            </a:r>
          </a:p>
          <a:p>
            <a:pPr lvl="1">
              <a:lnSpc>
                <a:spcPct val="93000"/>
              </a:lnSpc>
              <a:spcBef>
                <a:spcPct val="47000"/>
              </a:spcBef>
            </a:pPr>
            <a:r>
              <a:rPr lang="en-US" sz="2400" dirty="0" smtClean="0">
                <a:solidFill>
                  <a:schemeClr val="tx2"/>
                </a:solidFill>
                <a:ea typeface="ＭＳ Ｐゴシック" charset="-128"/>
              </a:rPr>
              <a:t>All words, bigrams, 5-grams</a:t>
            </a:r>
          </a:p>
          <a:p>
            <a:pPr lvl="1">
              <a:lnSpc>
                <a:spcPct val="93000"/>
              </a:lnSpc>
              <a:spcBef>
                <a:spcPct val="47000"/>
              </a:spcBef>
            </a:pPr>
            <a:r>
              <a:rPr lang="en-US" sz="2400" dirty="0" smtClean="0">
                <a:solidFill>
                  <a:schemeClr val="tx2"/>
                </a:solidFill>
                <a:ea typeface="ＭＳ Ｐゴシック" charset="-128"/>
              </a:rPr>
              <a:t>All sentences of length 20 (given a finite vocabulary)</a:t>
            </a:r>
          </a:p>
          <a:p>
            <a:pPr lvl="1">
              <a:lnSpc>
                <a:spcPct val="93000"/>
              </a:lnSpc>
              <a:spcBef>
                <a:spcPct val="47000"/>
              </a:spcBef>
            </a:pPr>
            <a:r>
              <a:rPr lang="en-US" sz="2400" dirty="0" smtClean="0">
                <a:solidFill>
                  <a:schemeClr val="tx2"/>
                </a:solidFill>
                <a:ea typeface="ＭＳ Ｐゴシック" charset="-128"/>
              </a:rPr>
              <a:t>All sentences</a:t>
            </a:r>
          </a:p>
          <a:p>
            <a:pPr lvl="1">
              <a:lnSpc>
                <a:spcPct val="93000"/>
              </a:lnSpc>
              <a:spcBef>
                <a:spcPct val="47000"/>
              </a:spcBef>
            </a:pPr>
            <a:r>
              <a:rPr lang="en-US" sz="2400" dirty="0" smtClean="0">
                <a:solidFill>
                  <a:schemeClr val="tx2"/>
                </a:solidFill>
                <a:ea typeface="ＭＳ Ｐゴシック" charset="-128"/>
              </a:rPr>
              <a:t>All parse trees over a given sentence</a:t>
            </a:r>
          </a:p>
          <a:p>
            <a:pPr lvl="1">
              <a:lnSpc>
                <a:spcPct val="93000"/>
              </a:lnSpc>
              <a:spcBef>
                <a:spcPct val="47000"/>
              </a:spcBef>
            </a:pPr>
            <a:endParaRPr lang="en-US" sz="2400" dirty="0">
              <a:solidFill>
                <a:schemeClr val="tx2"/>
              </a:solidFill>
              <a:ea typeface="ＭＳ Ｐゴシック" charset="-128"/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423862" y="489206"/>
            <a:ext cx="8491537" cy="577594"/>
          </a:xfrm>
          <a:noFill/>
        </p:spPr>
        <p:txBody>
          <a:bodyPr wrap="square" lIns="63500" tIns="25400" rIns="63500" bIns="25400" anchor="t">
            <a:spAutoFit/>
          </a:bodyPr>
          <a:lstStyle/>
          <a:p>
            <a:pPr eaLnBrk="1" hangingPunct="1">
              <a:lnSpc>
                <a:spcPct val="94000"/>
              </a:lnSpc>
            </a:pPr>
            <a:r>
              <a:rPr lang="en-US" dirty="0"/>
              <a:t>Basic Probability </a:t>
            </a:r>
            <a:r>
              <a:rPr lang="en-US" dirty="0" smtClean="0"/>
              <a:t>Theory: terminology</a:t>
            </a:r>
            <a:endParaRPr lang="en-US" dirty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304800" y="1524000"/>
            <a:ext cx="8235950" cy="4879593"/>
          </a:xfrm>
          <a:noFill/>
        </p:spPr>
        <p:txBody>
          <a:bodyPr wrap="square" lIns="63500" tIns="25400" rIns="63500" bIns="25400">
            <a:spAutoFit/>
          </a:bodyPr>
          <a:lstStyle/>
          <a:p>
            <a:pPr eaLnBrk="1" hangingPunct="1">
              <a:lnSpc>
                <a:spcPct val="93000"/>
              </a:lnSpc>
              <a:spcBef>
                <a:spcPct val="47000"/>
              </a:spcBef>
            </a:pPr>
            <a:r>
              <a:rPr lang="en-US" sz="2400" dirty="0" smtClean="0">
                <a:solidFill>
                  <a:schemeClr val="tx2"/>
                </a:solidFill>
              </a:rPr>
              <a:t>An </a:t>
            </a:r>
            <a:r>
              <a:rPr lang="en-US" sz="2400" b="1" dirty="0">
                <a:solidFill>
                  <a:srgbClr val="FF6600"/>
                </a:solidFill>
              </a:rPr>
              <a:t>event</a:t>
            </a:r>
            <a:r>
              <a:rPr lang="en-US" sz="2400" dirty="0">
                <a:solidFill>
                  <a:schemeClr val="tx2"/>
                </a:solidFill>
              </a:rPr>
              <a:t> is a subset of the sample </a:t>
            </a:r>
            <a:r>
              <a:rPr lang="en-US" sz="2400" dirty="0" smtClean="0">
                <a:solidFill>
                  <a:schemeClr val="tx2"/>
                </a:solidFill>
              </a:rPr>
              <a:t>space</a:t>
            </a:r>
          </a:p>
          <a:p>
            <a:pPr eaLnBrk="1" hangingPunct="1">
              <a:lnSpc>
                <a:spcPct val="93000"/>
              </a:lnSpc>
              <a:spcBef>
                <a:spcPct val="47000"/>
              </a:spcBef>
            </a:pPr>
            <a:r>
              <a:rPr lang="en-US" sz="2400" dirty="0" smtClean="0">
                <a:solidFill>
                  <a:schemeClr val="tx2"/>
                </a:solidFill>
              </a:rPr>
              <a:t>Dice rolls</a:t>
            </a:r>
          </a:p>
          <a:p>
            <a:pPr marL="800100" lvl="1" indent="-342900" eaLnBrk="1" hangingPunct="1">
              <a:lnSpc>
                <a:spcPct val="93000"/>
              </a:lnSpc>
              <a:spcBef>
                <a:spcPct val="47000"/>
              </a:spcBef>
            </a:pPr>
            <a:r>
              <a:rPr lang="en-US" sz="2000" dirty="0">
                <a:solidFill>
                  <a:schemeClr val="tx2"/>
                </a:solidFill>
                <a:ea typeface="ＭＳ Ｐゴシック" charset="-128"/>
              </a:rPr>
              <a:t>{2}</a:t>
            </a:r>
          </a:p>
          <a:p>
            <a:pPr marL="800100" lvl="1" indent="-342900" eaLnBrk="1" hangingPunct="1">
              <a:lnSpc>
                <a:spcPct val="93000"/>
              </a:lnSpc>
              <a:spcBef>
                <a:spcPct val="47000"/>
              </a:spcBef>
            </a:pPr>
            <a:r>
              <a:rPr lang="en-US" sz="2000" dirty="0">
                <a:solidFill>
                  <a:schemeClr val="tx2"/>
                </a:solidFill>
                <a:ea typeface="ＭＳ Ｐゴシック" charset="-128"/>
              </a:rPr>
              <a:t>{3, 6}</a:t>
            </a:r>
          </a:p>
          <a:p>
            <a:pPr marL="800100" lvl="1" indent="-342900" eaLnBrk="1" hangingPunct="1">
              <a:lnSpc>
                <a:spcPct val="93000"/>
              </a:lnSpc>
              <a:spcBef>
                <a:spcPct val="47000"/>
              </a:spcBef>
            </a:pPr>
            <a:r>
              <a:rPr lang="en-US" sz="2000" dirty="0">
                <a:solidFill>
                  <a:schemeClr val="tx2"/>
                </a:solidFill>
                <a:ea typeface="ＭＳ Ｐゴシック" charset="-128"/>
              </a:rPr>
              <a:t>even = {2, 4, 6}</a:t>
            </a:r>
          </a:p>
          <a:p>
            <a:pPr marL="800100" lvl="1" indent="-342900" eaLnBrk="1" hangingPunct="1">
              <a:lnSpc>
                <a:spcPct val="93000"/>
              </a:lnSpc>
              <a:spcBef>
                <a:spcPct val="47000"/>
              </a:spcBef>
            </a:pPr>
            <a:r>
              <a:rPr lang="en-US" sz="2000" dirty="0">
                <a:solidFill>
                  <a:schemeClr val="tx2"/>
                </a:solidFill>
                <a:ea typeface="ＭＳ Ｐゴシック" charset="-128"/>
              </a:rPr>
              <a:t>odd = {1, 3, 5</a:t>
            </a:r>
            <a:r>
              <a:rPr lang="en-US" sz="2000" dirty="0" smtClean="0">
                <a:solidFill>
                  <a:schemeClr val="tx2"/>
                </a:solidFill>
                <a:ea typeface="ＭＳ Ｐゴシック" charset="-128"/>
              </a:rPr>
              <a:t>}</a:t>
            </a:r>
          </a:p>
          <a:p>
            <a:pPr marL="480060" indent="-342900">
              <a:lnSpc>
                <a:spcPct val="93000"/>
              </a:lnSpc>
              <a:spcBef>
                <a:spcPct val="47000"/>
              </a:spcBef>
            </a:pPr>
            <a:r>
              <a:rPr lang="en-US" sz="2400" dirty="0" smtClean="0">
                <a:solidFill>
                  <a:schemeClr val="tx2"/>
                </a:solidFill>
                <a:ea typeface="ＭＳ Ｐゴシック" charset="-128"/>
              </a:rPr>
              <a:t>NLP</a:t>
            </a:r>
          </a:p>
          <a:p>
            <a:pPr marL="800100" lvl="1" indent="-342900">
              <a:lnSpc>
                <a:spcPct val="93000"/>
              </a:lnSpc>
              <a:spcBef>
                <a:spcPct val="47000"/>
              </a:spcBef>
            </a:pPr>
            <a:r>
              <a:rPr lang="en-US" sz="2000" dirty="0" smtClean="0">
                <a:solidFill>
                  <a:schemeClr val="tx2"/>
                </a:solidFill>
                <a:ea typeface="ＭＳ Ｐゴシック" charset="-128"/>
              </a:rPr>
              <a:t>a particular word/part of speech occurring in a sentence</a:t>
            </a:r>
          </a:p>
          <a:p>
            <a:pPr marL="800100" lvl="1" indent="-342900">
              <a:lnSpc>
                <a:spcPct val="93000"/>
              </a:lnSpc>
              <a:spcBef>
                <a:spcPct val="47000"/>
              </a:spcBef>
            </a:pPr>
            <a:r>
              <a:rPr lang="en-US" sz="2000" dirty="0" smtClean="0">
                <a:solidFill>
                  <a:schemeClr val="tx2"/>
                </a:solidFill>
                <a:ea typeface="ＭＳ Ｐゴシック" charset="-128"/>
              </a:rPr>
              <a:t>a particular topic discussed (politics, sports)</a:t>
            </a:r>
          </a:p>
          <a:p>
            <a:pPr marL="800100" lvl="1" indent="-342900">
              <a:lnSpc>
                <a:spcPct val="93000"/>
              </a:lnSpc>
              <a:spcBef>
                <a:spcPct val="47000"/>
              </a:spcBef>
            </a:pPr>
            <a:r>
              <a:rPr lang="en-US" sz="2000" dirty="0" smtClean="0">
                <a:solidFill>
                  <a:schemeClr val="tx2"/>
                </a:solidFill>
                <a:ea typeface="ＭＳ Ｐゴシック" charset="-128"/>
              </a:rPr>
              <a:t>sentence with a parasitic gap</a:t>
            </a:r>
          </a:p>
          <a:p>
            <a:pPr marL="800100" lvl="1" indent="-342900">
              <a:lnSpc>
                <a:spcPct val="93000"/>
              </a:lnSpc>
              <a:spcBef>
                <a:spcPct val="47000"/>
              </a:spcBef>
            </a:pPr>
            <a:r>
              <a:rPr lang="en-US" sz="2000" dirty="0" smtClean="0">
                <a:solidFill>
                  <a:schemeClr val="tx2"/>
                </a:solidFill>
                <a:ea typeface="ＭＳ Ｐゴシック" charset="-128"/>
              </a:rPr>
              <a:t>pick your favorite phenomena…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/>
                </a:solidFill>
              </a:rPr>
              <a:t>We’re interested in probabilities of events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p({2})</a:t>
            </a:r>
          </a:p>
          <a:p>
            <a:pPr lvl="1"/>
            <a:r>
              <a:rPr lang="en-US" dirty="0" err="1" smtClean="0">
                <a:solidFill>
                  <a:schemeClr val="tx2"/>
                </a:solidFill>
              </a:rPr>
              <a:t>p(even</a:t>
            </a:r>
            <a:r>
              <a:rPr lang="en-US" dirty="0" smtClean="0">
                <a:solidFill>
                  <a:schemeClr val="tx2"/>
                </a:solidFill>
              </a:rPr>
              <a:t>)</a:t>
            </a:r>
          </a:p>
          <a:p>
            <a:pPr lvl="1"/>
            <a:r>
              <a:rPr lang="en-US" dirty="0" err="1" smtClean="0">
                <a:solidFill>
                  <a:schemeClr val="tx2"/>
                </a:solidFill>
              </a:rPr>
              <a:t>p(odd</a:t>
            </a:r>
            <a:r>
              <a:rPr lang="en-US" dirty="0" smtClean="0">
                <a:solidFill>
                  <a:schemeClr val="tx2"/>
                </a:solidFill>
              </a:rPr>
              <a:t>)</a:t>
            </a:r>
          </a:p>
          <a:p>
            <a:pPr lvl="1"/>
            <a:r>
              <a:rPr lang="en-US" dirty="0" err="1" smtClean="0">
                <a:solidFill>
                  <a:schemeClr val="tx2"/>
                </a:solidFill>
              </a:rPr>
              <a:t>p(parasitic</a:t>
            </a:r>
            <a:r>
              <a:rPr lang="en-US" dirty="0" smtClean="0">
                <a:solidFill>
                  <a:schemeClr val="tx2"/>
                </a:solidFill>
              </a:rPr>
              <a:t> gap)</a:t>
            </a:r>
          </a:p>
          <a:p>
            <a:pPr lvl="1"/>
            <a:r>
              <a:rPr lang="en-US" dirty="0" err="1" smtClean="0">
                <a:solidFill>
                  <a:schemeClr val="tx2"/>
                </a:solidFill>
              </a:rPr>
              <a:t>p(word</a:t>
            </a:r>
            <a:r>
              <a:rPr lang="en-US" dirty="0" smtClean="0">
                <a:solidFill>
                  <a:schemeClr val="tx2"/>
                </a:solidFill>
              </a:rPr>
              <a:t>)</a:t>
            </a: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423863" y="125413"/>
            <a:ext cx="3849060" cy="577594"/>
          </a:xfrm>
          <a:noFill/>
        </p:spPr>
        <p:txBody>
          <a:bodyPr wrap="none" lIns="63500" tIns="25400" rIns="63500" bIns="25400" anchor="t">
            <a:spAutoFit/>
          </a:bodyPr>
          <a:lstStyle/>
          <a:p>
            <a:pPr eaLnBrk="1" hangingPunct="1">
              <a:lnSpc>
                <a:spcPct val="94000"/>
              </a:lnSpc>
            </a:pPr>
            <a:r>
              <a:rPr lang="en-US" dirty="0" smtClean="0"/>
              <a:t>Random variables</a:t>
            </a:r>
            <a:endParaRPr lang="en-US" dirty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50850" y="1828800"/>
            <a:ext cx="8235950" cy="4875385"/>
          </a:xfrm>
          <a:noFill/>
        </p:spPr>
        <p:txBody>
          <a:bodyPr wrap="square" lIns="63500" tIns="25400" rIns="63500" bIns="25400">
            <a:spAutoFit/>
          </a:bodyPr>
          <a:lstStyle/>
          <a:p>
            <a:pPr eaLnBrk="1" hangingPunct="1">
              <a:lnSpc>
                <a:spcPct val="93000"/>
              </a:lnSpc>
              <a:spcBef>
                <a:spcPct val="47000"/>
              </a:spcBef>
            </a:pPr>
            <a:r>
              <a:rPr lang="en-US" sz="2400" dirty="0" smtClean="0">
                <a:solidFill>
                  <a:schemeClr val="tx2"/>
                </a:solidFill>
              </a:rPr>
              <a:t>A random variable is a mapping from the sample space to a number (think events)</a:t>
            </a:r>
          </a:p>
          <a:p>
            <a:pPr eaLnBrk="1" hangingPunct="1">
              <a:lnSpc>
                <a:spcPct val="93000"/>
              </a:lnSpc>
              <a:spcBef>
                <a:spcPct val="47000"/>
              </a:spcBef>
            </a:pPr>
            <a:r>
              <a:rPr lang="en-US" sz="2400" dirty="0" smtClean="0">
                <a:solidFill>
                  <a:schemeClr val="tx2"/>
                </a:solidFill>
              </a:rPr>
              <a:t>It represents all the possible values of something we want to measure in an experiment</a:t>
            </a:r>
          </a:p>
          <a:p>
            <a:pPr eaLnBrk="1" hangingPunct="1">
              <a:lnSpc>
                <a:spcPct val="93000"/>
              </a:lnSpc>
              <a:spcBef>
                <a:spcPct val="47000"/>
              </a:spcBef>
            </a:pPr>
            <a:r>
              <a:rPr lang="en-US" sz="2400" dirty="0" smtClean="0">
                <a:solidFill>
                  <a:schemeClr val="tx2"/>
                </a:solidFill>
              </a:rPr>
              <a:t>For example, random variable, </a:t>
            </a:r>
            <a:r>
              <a:rPr lang="en-US" sz="2400" i="1" dirty="0" smtClean="0">
                <a:solidFill>
                  <a:schemeClr val="tx2"/>
                </a:solidFill>
              </a:rPr>
              <a:t>X</a:t>
            </a:r>
            <a:r>
              <a:rPr lang="en-US" sz="2400" dirty="0" smtClean="0">
                <a:solidFill>
                  <a:schemeClr val="tx2"/>
                </a:solidFill>
              </a:rPr>
              <a:t>, could be the number of heads for a coin</a:t>
            </a:r>
          </a:p>
          <a:p>
            <a:pPr eaLnBrk="1" hangingPunct="1">
              <a:lnSpc>
                <a:spcPct val="93000"/>
              </a:lnSpc>
              <a:spcBef>
                <a:spcPct val="47000"/>
              </a:spcBef>
            </a:pPr>
            <a:endParaRPr lang="en-US" sz="24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3000"/>
              </a:lnSpc>
              <a:spcBef>
                <a:spcPct val="47000"/>
              </a:spcBef>
            </a:pPr>
            <a:endParaRPr lang="en-US" sz="24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3000"/>
              </a:lnSpc>
              <a:spcBef>
                <a:spcPct val="47000"/>
              </a:spcBef>
            </a:pPr>
            <a:endParaRPr lang="en-US" sz="24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3000"/>
              </a:lnSpc>
              <a:spcBef>
                <a:spcPct val="47000"/>
              </a:spcBef>
            </a:pPr>
            <a:r>
              <a:rPr lang="en-US" sz="2400" dirty="0" smtClean="0">
                <a:solidFill>
                  <a:schemeClr val="tx2"/>
                </a:solidFill>
              </a:rPr>
              <a:t>Really for notational convenience, since the event space can sometimes be irregular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838200" y="4744720"/>
          <a:ext cx="7696198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6523"/>
                <a:gridCol w="706794"/>
                <a:gridCol w="703683"/>
                <a:gridCol w="753533"/>
                <a:gridCol w="855133"/>
                <a:gridCol w="855133"/>
                <a:gridCol w="855133"/>
                <a:gridCol w="855133"/>
                <a:gridCol w="855133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space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HHH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HHT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HTH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HTT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THH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THT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TTH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TTT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i="1" dirty="0" smtClean="0">
                          <a:solidFill>
                            <a:schemeClr val="tx2"/>
                          </a:solidFill>
                        </a:rPr>
                        <a:t>X</a:t>
                      </a:r>
                      <a:endParaRPr lang="en-US" i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Random variables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285999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775F55"/>
                </a:solidFill>
              </a:rPr>
              <a:t>We can then talk about the probability of the different values of a random variable</a:t>
            </a:r>
          </a:p>
          <a:p>
            <a:r>
              <a:rPr lang="en-US" sz="2400" dirty="0" smtClean="0">
                <a:solidFill>
                  <a:srgbClr val="775F55"/>
                </a:solidFill>
              </a:rPr>
              <a:t>The definition of probabilities over </a:t>
            </a:r>
            <a:r>
              <a:rPr lang="en-US" sz="2400" i="1" dirty="0" smtClean="0">
                <a:solidFill>
                  <a:srgbClr val="775F55"/>
                </a:solidFill>
              </a:rPr>
              <a:t>all</a:t>
            </a:r>
            <a:r>
              <a:rPr lang="en-US" sz="2400" dirty="0" smtClean="0">
                <a:solidFill>
                  <a:srgbClr val="775F55"/>
                </a:solidFill>
              </a:rPr>
              <a:t> of the possible values of a random variable defines a </a:t>
            </a:r>
            <a:r>
              <a:rPr lang="en-US" sz="2400" b="1" dirty="0" smtClean="0">
                <a:solidFill>
                  <a:srgbClr val="FF6600"/>
                </a:solidFill>
              </a:rPr>
              <a:t>probability distribution  </a:t>
            </a:r>
            <a:endParaRPr lang="en-US" sz="2400" b="1" dirty="0">
              <a:solidFill>
                <a:srgbClr val="FF6600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3505200"/>
          <a:ext cx="7696198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6523"/>
                <a:gridCol w="706794"/>
                <a:gridCol w="703683"/>
                <a:gridCol w="753533"/>
                <a:gridCol w="855133"/>
                <a:gridCol w="855133"/>
                <a:gridCol w="855133"/>
                <a:gridCol w="855133"/>
                <a:gridCol w="855133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space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HHH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HHT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HTH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HTT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THH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THT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TTH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TTT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i="1" dirty="0" smtClean="0">
                          <a:solidFill>
                            <a:schemeClr val="tx2"/>
                          </a:solidFill>
                        </a:rPr>
                        <a:t>X</a:t>
                      </a:r>
                      <a:endParaRPr lang="en-US" i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2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048000" y="4394200"/>
          <a:ext cx="2514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/>
                <a:gridCol w="1752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X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P(X)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3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P(X=3) = 1/8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P(X=2) =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3/8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P(X=1)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= 3/8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P(X=0)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= 1/8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Probability 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76400"/>
            <a:ext cx="8229600" cy="26670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tx2"/>
                </a:solidFill>
              </a:rPr>
              <a:t>To be explicit</a:t>
            </a:r>
          </a:p>
          <a:p>
            <a:pPr lvl="1"/>
            <a:r>
              <a:rPr lang="en-US" sz="2000" dirty="0" smtClean="0">
                <a:solidFill>
                  <a:schemeClr val="tx2"/>
                </a:solidFill>
              </a:rPr>
              <a:t>A probability distribution assigns probability values to all possible values of a random variable</a:t>
            </a:r>
          </a:p>
          <a:p>
            <a:pPr lvl="1"/>
            <a:r>
              <a:rPr lang="en-US" sz="2000" dirty="0" smtClean="0">
                <a:solidFill>
                  <a:schemeClr val="tx2"/>
                </a:solidFill>
              </a:rPr>
              <a:t>These values must be &gt;= 0 and &lt;= 1</a:t>
            </a:r>
          </a:p>
          <a:p>
            <a:pPr lvl="1"/>
            <a:r>
              <a:rPr lang="en-US" sz="2000" dirty="0" smtClean="0">
                <a:solidFill>
                  <a:schemeClr val="tx2"/>
                </a:solidFill>
              </a:rPr>
              <a:t>These values must sum to 1 for all possible values of the random variable</a:t>
            </a:r>
          </a:p>
          <a:p>
            <a:pPr lvl="1"/>
            <a:endParaRPr lang="en-US" sz="2000" dirty="0">
              <a:solidFill>
                <a:schemeClr val="tx2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066800" y="4267200"/>
          <a:ext cx="2514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/>
                <a:gridCol w="1752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X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P(X)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3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P(X=3) = 1/2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P(X=2) =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1/2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P(X=1)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= 1/2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P(X=0)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= 1/2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105400" y="4343400"/>
          <a:ext cx="2514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/>
                <a:gridCol w="1752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X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P(X)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3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P(X=3) = -1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P(X=2) =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2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P(X=1)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= 0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P(X=0)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= 0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7" name="Straight Connector 6"/>
          <p:cNvCxnSpPr/>
          <p:nvPr/>
        </p:nvCxnSpPr>
        <p:spPr bwMode="auto">
          <a:xfrm flipV="1">
            <a:off x="914400" y="4114800"/>
            <a:ext cx="2895600" cy="2133600"/>
          </a:xfrm>
          <a:prstGeom prst="lin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/>
          <p:nvPr/>
        </p:nvCxnSpPr>
        <p:spPr bwMode="auto">
          <a:xfrm flipV="1">
            <a:off x="4953000" y="4191000"/>
            <a:ext cx="2895600" cy="2133600"/>
          </a:xfrm>
          <a:prstGeom prst="line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Unconditional/prior probability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solidFill>
                  <a:srgbClr val="775F55"/>
                </a:solidFill>
              </a:rPr>
              <a:t>Simplest form of probability is</a:t>
            </a:r>
          </a:p>
          <a:p>
            <a:pPr lvl="1"/>
            <a:r>
              <a:rPr lang="en-US" sz="2400" dirty="0" smtClean="0">
                <a:solidFill>
                  <a:srgbClr val="775F55"/>
                </a:solidFill>
              </a:rPr>
              <a:t>P(X)</a:t>
            </a:r>
          </a:p>
          <a:p>
            <a:r>
              <a:rPr lang="en-US" sz="2800" dirty="0" smtClean="0">
                <a:solidFill>
                  <a:srgbClr val="775F55"/>
                </a:solidFill>
              </a:rPr>
              <a:t>Prior probability: without any additional information, what is the probability</a:t>
            </a:r>
          </a:p>
          <a:p>
            <a:pPr lvl="1"/>
            <a:r>
              <a:rPr lang="en-US" sz="2400" dirty="0" smtClean="0">
                <a:solidFill>
                  <a:srgbClr val="775F55"/>
                </a:solidFill>
              </a:rPr>
              <a:t>What is the probability of a heads?</a:t>
            </a:r>
          </a:p>
          <a:p>
            <a:pPr lvl="1"/>
            <a:r>
              <a:rPr lang="en-US" sz="2400" dirty="0" smtClean="0">
                <a:solidFill>
                  <a:srgbClr val="775F55"/>
                </a:solidFill>
              </a:rPr>
              <a:t>What is the probability of a sentence containing a pronoun?</a:t>
            </a:r>
          </a:p>
          <a:p>
            <a:pPr lvl="1"/>
            <a:r>
              <a:rPr lang="en-US" sz="2400" dirty="0" smtClean="0">
                <a:solidFill>
                  <a:srgbClr val="775F55"/>
                </a:solidFill>
              </a:rPr>
              <a:t>What is the probability of a sentence containing the word “banana”?</a:t>
            </a:r>
          </a:p>
          <a:p>
            <a:pPr lvl="1"/>
            <a:r>
              <a:rPr lang="en-US" sz="2400" dirty="0" smtClean="0">
                <a:solidFill>
                  <a:srgbClr val="775F55"/>
                </a:solidFill>
              </a:rPr>
              <a:t>What is the probability of a document discussing politics?</a:t>
            </a:r>
          </a:p>
          <a:p>
            <a:pPr lvl="1"/>
            <a:r>
              <a:rPr lang="en-US" sz="2400" dirty="0" smtClean="0">
                <a:solidFill>
                  <a:srgbClr val="775F55"/>
                </a:solidFill>
              </a:rPr>
              <a:t>…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Joint </a:t>
            </a:r>
            <a:r>
              <a:rPr lang="en-US" dirty="0" smtClean="0"/>
              <a:t>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2819399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775F55"/>
                </a:solidFill>
              </a:rPr>
              <a:t>We can also talk about probability distributions over multiple variables</a:t>
            </a:r>
          </a:p>
          <a:p>
            <a:r>
              <a:rPr lang="en-US" sz="2400" dirty="0" smtClean="0">
                <a:solidFill>
                  <a:srgbClr val="775F55"/>
                </a:solidFill>
              </a:rPr>
              <a:t>P(X,Y)</a:t>
            </a:r>
          </a:p>
          <a:p>
            <a:pPr lvl="1"/>
            <a:r>
              <a:rPr lang="en-US" sz="2000" dirty="0" smtClean="0">
                <a:solidFill>
                  <a:srgbClr val="775F55"/>
                </a:solidFill>
              </a:rPr>
              <a:t> probability of X </a:t>
            </a:r>
            <a:r>
              <a:rPr lang="en-US" sz="2000" i="1" dirty="0" smtClean="0">
                <a:solidFill>
                  <a:srgbClr val="775F55"/>
                </a:solidFill>
              </a:rPr>
              <a:t>and</a:t>
            </a:r>
            <a:r>
              <a:rPr lang="en-US" sz="2000" dirty="0" smtClean="0">
                <a:solidFill>
                  <a:srgbClr val="775F55"/>
                </a:solidFill>
              </a:rPr>
              <a:t> Y</a:t>
            </a:r>
          </a:p>
          <a:p>
            <a:pPr lvl="1"/>
            <a:r>
              <a:rPr lang="en-US" sz="2000" dirty="0" smtClean="0">
                <a:solidFill>
                  <a:srgbClr val="775F55"/>
                </a:solidFill>
              </a:rPr>
              <a:t>a distribution over the cross product of possible values</a:t>
            </a:r>
            <a:endParaRPr lang="en-US" sz="2000" dirty="0">
              <a:solidFill>
                <a:srgbClr val="775F55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14400" y="3733800"/>
          <a:ext cx="2438400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/>
                <a:gridCol w="1422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NLPPass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P(NLPPass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)</a:t>
                      </a:r>
                    </a:p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0.89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0.11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914400" y="5334000"/>
          <a:ext cx="2971800" cy="138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8250"/>
                <a:gridCol w="173355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P(EngPass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)</a:t>
                      </a:r>
                    </a:p>
                    <a:p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0.92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0.08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114800" y="4124960"/>
          <a:ext cx="45720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000"/>
                <a:gridCol w="1905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NLPPass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 AND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P(NLPPass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true,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.88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true, 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.04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false, 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.07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Joint 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8956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775F55"/>
                </a:solidFill>
              </a:rPr>
              <a:t>Still a probability distribution</a:t>
            </a:r>
          </a:p>
          <a:p>
            <a:pPr lvl="1"/>
            <a:r>
              <a:rPr lang="en-US" sz="2000" dirty="0" smtClean="0">
                <a:solidFill>
                  <a:srgbClr val="775F55"/>
                </a:solidFill>
              </a:rPr>
              <a:t>all values between 0 and 1, inclusive</a:t>
            </a:r>
          </a:p>
          <a:p>
            <a:pPr lvl="1"/>
            <a:r>
              <a:rPr lang="en-US" sz="2000" dirty="0" smtClean="0">
                <a:solidFill>
                  <a:srgbClr val="775F55"/>
                </a:solidFill>
              </a:rPr>
              <a:t>all values sum to 1</a:t>
            </a:r>
          </a:p>
          <a:p>
            <a:r>
              <a:rPr lang="en-US" sz="2400" i="1" dirty="0" smtClean="0">
                <a:solidFill>
                  <a:srgbClr val="775F55"/>
                </a:solidFill>
              </a:rPr>
              <a:t>All</a:t>
            </a:r>
            <a:r>
              <a:rPr lang="en-US" sz="2400" dirty="0" smtClean="0">
                <a:solidFill>
                  <a:srgbClr val="775F55"/>
                </a:solidFill>
              </a:rPr>
              <a:t> questions/probabilities of the two variables can be </a:t>
            </a:r>
            <a:r>
              <a:rPr lang="en-US" sz="2400" dirty="0" smtClean="0">
                <a:solidFill>
                  <a:srgbClr val="775F55"/>
                </a:solidFill>
              </a:rPr>
              <a:t>calculated </a:t>
            </a:r>
            <a:r>
              <a:rPr lang="en-US" sz="2400" dirty="0" smtClean="0">
                <a:solidFill>
                  <a:srgbClr val="775F55"/>
                </a:solidFill>
              </a:rPr>
              <a:t>from the joint distribution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3400" y="4191000"/>
          <a:ext cx="45720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000"/>
                <a:gridCol w="1905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NLPPass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 AND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P(NLPPass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true,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.88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true, 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.04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false, 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.07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10200" y="4876800"/>
            <a:ext cx="3886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is </a:t>
            </a:r>
            <a:r>
              <a:rPr lang="en-US" sz="2800" dirty="0" err="1" smtClean="0">
                <a:solidFill>
                  <a:srgbClr val="FF0000"/>
                </a:solidFill>
              </a:rPr>
              <a:t>P(ENGPass</a:t>
            </a:r>
            <a:r>
              <a:rPr lang="en-US" sz="2800" dirty="0" smtClean="0">
                <a:solidFill>
                  <a:srgbClr val="FF0000"/>
                </a:solidFill>
              </a:rPr>
              <a:t>)?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Joint </a:t>
            </a:r>
            <a:r>
              <a:rPr lang="en-US" dirty="0" smtClean="0"/>
              <a:t>distribution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21336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775F55"/>
                </a:solidFill>
              </a:rPr>
              <a:t>Still a probability distribution</a:t>
            </a:r>
          </a:p>
          <a:p>
            <a:pPr lvl="1"/>
            <a:r>
              <a:rPr lang="en-US" sz="2000" dirty="0" smtClean="0">
                <a:solidFill>
                  <a:srgbClr val="775F55"/>
                </a:solidFill>
              </a:rPr>
              <a:t>all values between 0 and 1, inclusive</a:t>
            </a:r>
          </a:p>
          <a:p>
            <a:pPr lvl="1"/>
            <a:r>
              <a:rPr lang="en-US" sz="2000" dirty="0" smtClean="0">
                <a:solidFill>
                  <a:srgbClr val="775F55"/>
                </a:solidFill>
              </a:rPr>
              <a:t>all values sum to 1</a:t>
            </a:r>
          </a:p>
          <a:p>
            <a:r>
              <a:rPr lang="en-US" sz="2400" i="1" dirty="0" smtClean="0">
                <a:solidFill>
                  <a:srgbClr val="775F55"/>
                </a:solidFill>
              </a:rPr>
              <a:t>All</a:t>
            </a:r>
            <a:r>
              <a:rPr lang="en-US" sz="2400" dirty="0" smtClean="0">
                <a:solidFill>
                  <a:srgbClr val="775F55"/>
                </a:solidFill>
              </a:rPr>
              <a:t> questions/probabilities of the two variables can be calculate from the joint distribution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3400" y="4191000"/>
          <a:ext cx="45720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000"/>
                <a:gridCol w="1905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NLPPass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 AND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P(NLPPass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true,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.88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true, 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.04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false, 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.07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10200" y="4876800"/>
            <a:ext cx="2895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did you figure that out?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62600" y="4114800"/>
            <a:ext cx="91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0.92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Joint distribution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3400" y="4191000"/>
          <a:ext cx="45720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000"/>
                <a:gridCol w="1905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NLPPass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 AND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P(NLPPass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true,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.88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true, 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.04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false, 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.07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762000" y="2133600"/>
          <a:ext cx="2648607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3903" name="Equation" r:id="rId3" imgW="1066800" imgH="368300" progId="Equation.3">
                  <p:embed/>
                </p:oleObj>
              </mc:Choice>
              <mc:Fallback>
                <p:oleObj name="Equation" r:id="rId3" imgW="1066800" imgH="3683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2133600"/>
                        <a:ext cx="2648607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Conditional probability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775F55"/>
                </a:solidFill>
              </a:rPr>
              <a:t>As we learn more information, we can update our probability distribution</a:t>
            </a:r>
          </a:p>
          <a:p>
            <a:r>
              <a:rPr lang="en-US" sz="2400" dirty="0" smtClean="0">
                <a:solidFill>
                  <a:srgbClr val="775F55"/>
                </a:solidFill>
              </a:rPr>
              <a:t>P(X|Y) models this (read “probability of X </a:t>
            </a:r>
            <a:r>
              <a:rPr lang="en-US" sz="2400" i="1" dirty="0" smtClean="0">
                <a:solidFill>
                  <a:srgbClr val="775F55"/>
                </a:solidFill>
              </a:rPr>
              <a:t>given</a:t>
            </a:r>
            <a:r>
              <a:rPr lang="en-US" sz="2400" dirty="0" smtClean="0">
                <a:solidFill>
                  <a:srgbClr val="775F55"/>
                </a:solidFill>
              </a:rPr>
              <a:t> Y”)</a:t>
            </a:r>
          </a:p>
          <a:p>
            <a:pPr lvl="1"/>
            <a:r>
              <a:rPr lang="en-US" sz="2000" dirty="0" smtClean="0">
                <a:solidFill>
                  <a:srgbClr val="775F55"/>
                </a:solidFill>
              </a:rPr>
              <a:t>What is the probability of a heads </a:t>
            </a:r>
            <a:r>
              <a:rPr lang="en-US" sz="2000" i="1" dirty="0" smtClean="0">
                <a:solidFill>
                  <a:srgbClr val="775F55"/>
                </a:solidFill>
              </a:rPr>
              <a:t>given</a:t>
            </a:r>
            <a:r>
              <a:rPr lang="en-US" sz="2000" dirty="0" smtClean="0">
                <a:solidFill>
                  <a:srgbClr val="775F55"/>
                </a:solidFill>
              </a:rPr>
              <a:t> that both sides of the coin are heads?</a:t>
            </a:r>
          </a:p>
          <a:p>
            <a:pPr lvl="1"/>
            <a:r>
              <a:rPr lang="en-US" sz="2000" dirty="0" smtClean="0">
                <a:solidFill>
                  <a:srgbClr val="775F55"/>
                </a:solidFill>
              </a:rPr>
              <a:t>What is the probability the document is about politics, given that it contains the word “Clinton”?</a:t>
            </a:r>
          </a:p>
          <a:p>
            <a:pPr lvl="1"/>
            <a:r>
              <a:rPr lang="en-US" sz="2000" dirty="0" smtClean="0">
                <a:solidFill>
                  <a:srgbClr val="775F55"/>
                </a:solidFill>
              </a:rPr>
              <a:t>What is the probability of the word “banana” given that the sentence also contains the word “split”?</a:t>
            </a:r>
            <a:endParaRPr lang="en-US" sz="2400" dirty="0" smtClean="0">
              <a:solidFill>
                <a:srgbClr val="775F55"/>
              </a:solidFill>
            </a:endParaRPr>
          </a:p>
          <a:p>
            <a:endParaRPr lang="en-US" sz="2400" dirty="0" smtClean="0">
              <a:solidFill>
                <a:srgbClr val="775F55"/>
              </a:solidFill>
            </a:endParaRPr>
          </a:p>
          <a:p>
            <a:r>
              <a:rPr lang="en-US" sz="2400" dirty="0" smtClean="0">
                <a:solidFill>
                  <a:srgbClr val="775F55"/>
                </a:solidFill>
              </a:rPr>
              <a:t>Notice that it is still a distribution over the values of X</a:t>
            </a:r>
          </a:p>
          <a:p>
            <a:pPr lvl="1"/>
            <a:endParaRPr lang="en-US" sz="2000" dirty="0">
              <a:solidFill>
                <a:srgbClr val="775F55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Conditional probability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 noChangeAspect="1"/>
          </p:cNvGraphicFramePr>
          <p:nvPr>
            <p:ph idx="1"/>
          </p:nvPr>
        </p:nvGraphicFramePr>
        <p:xfrm>
          <a:off x="838200" y="1722438"/>
          <a:ext cx="2441575" cy="560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2943" name="Equation" r:id="rId13" imgW="774700" imgH="177800" progId="Equation.3">
                  <p:embed/>
                </p:oleObj>
              </mc:Choice>
              <mc:Fallback>
                <p:oleObj name="Equation" r:id="rId13" imgW="774700" imgH="177800" progId="Equation.3">
                  <p:embed/>
                  <p:pic>
                    <p:nvPicPr>
                      <p:cNvPr id="0" name="Content Placeholder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722438"/>
                        <a:ext cx="2441575" cy="560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514600"/>
            <a:ext cx="4108450" cy="1155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Oval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236663" y="2722563"/>
            <a:ext cx="1639887" cy="911225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Oval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965325" y="2693988"/>
            <a:ext cx="2368550" cy="88265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6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602045" y="3032786"/>
            <a:ext cx="252222" cy="30982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63500" tIns="25400" rIns="63500" bIns="25400">
            <a:prstTxWarp prst="textNoShape">
              <a:avLst/>
            </a:prstTxWarp>
            <a:spAutoFit/>
          </a:bodyPr>
          <a:lstStyle/>
          <a:p>
            <a:pPr algn="l" eaLnBrk="0" hangingPunct="0">
              <a:lnSpc>
                <a:spcPct val="92000"/>
              </a:lnSpc>
            </a:pPr>
            <a:r>
              <a:rPr lang="en-US" dirty="0" smtClean="0">
                <a:solidFill>
                  <a:schemeClr val="tx2"/>
                </a:solidFill>
                <a:latin typeface="Century Schoolbook" charset="0"/>
              </a:rPr>
              <a:t>x</a:t>
            </a:r>
            <a:endParaRPr lang="en-US" dirty="0">
              <a:solidFill>
                <a:schemeClr val="tx2"/>
              </a:solidFill>
              <a:latin typeface="Century Schoolbook" charset="0"/>
            </a:endParaRPr>
          </a:p>
        </p:txBody>
      </p:sp>
      <p:sp>
        <p:nvSpPr>
          <p:cNvPr id="9" name="Rectangle 7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232150" y="2989263"/>
            <a:ext cx="256480" cy="30982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63500" tIns="25400" rIns="63500" bIns="25400">
            <a:prstTxWarp prst="textNoShape">
              <a:avLst/>
            </a:prstTxWarp>
            <a:spAutoFit/>
          </a:bodyPr>
          <a:lstStyle/>
          <a:p>
            <a:pPr algn="l" eaLnBrk="0" hangingPunct="0">
              <a:lnSpc>
                <a:spcPct val="92000"/>
              </a:lnSpc>
            </a:pPr>
            <a:r>
              <a:rPr lang="en-US" dirty="0" smtClean="0">
                <a:solidFill>
                  <a:schemeClr val="tx2"/>
                </a:solidFill>
                <a:latin typeface="Century Schoolbook" charset="0"/>
              </a:rPr>
              <a:t>y</a:t>
            </a:r>
            <a:endParaRPr lang="en-US" dirty="0">
              <a:solidFill>
                <a:schemeClr val="tx2"/>
              </a:solidFill>
              <a:latin typeface="Century Schoolbook" charset="0"/>
            </a:endParaRPr>
          </a:p>
        </p:txBody>
      </p:sp>
      <p:sp>
        <p:nvSpPr>
          <p:cNvPr id="10" name="Rectangle 8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073275" y="3017838"/>
            <a:ext cx="33338" cy="1873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Line 9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 flipH="1">
            <a:off x="1939925" y="2876550"/>
            <a:ext cx="695325" cy="1889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10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 flipH="1">
            <a:off x="1973263" y="3008313"/>
            <a:ext cx="844550" cy="1793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Line 11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 flipH="1">
            <a:off x="2073275" y="3130550"/>
            <a:ext cx="811213" cy="1968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Line 12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 flipH="1">
            <a:off x="2238375" y="3300413"/>
            <a:ext cx="596900" cy="130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236663" y="4419600"/>
            <a:ext cx="67037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In terms of </a:t>
            </a:r>
            <a:r>
              <a:rPr lang="en-US" sz="2400" dirty="0" err="1" smtClean="0">
                <a:solidFill>
                  <a:srgbClr val="FF0000"/>
                </a:solidFill>
              </a:rPr>
              <a:t>pior</a:t>
            </a:r>
            <a:r>
              <a:rPr lang="en-US" sz="2400" dirty="0" smtClean="0">
                <a:solidFill>
                  <a:srgbClr val="FF0000"/>
                </a:solidFill>
              </a:rPr>
              <a:t> and joint distributions, what is the conditional probability distribution?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Conditional probability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 noChangeAspect="1"/>
          </p:cNvGraphicFramePr>
          <p:nvPr>
            <p:ph idx="1"/>
          </p:nvPr>
        </p:nvGraphicFramePr>
        <p:xfrm>
          <a:off x="838200" y="1600200"/>
          <a:ext cx="2441575" cy="804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4927" name="Equation" r:id="rId13" imgW="1193800" imgH="393700" progId="Equation.3">
                  <p:embed/>
                </p:oleObj>
              </mc:Choice>
              <mc:Fallback>
                <p:oleObj name="Equation" r:id="rId13" imgW="1193800" imgH="393700" progId="Equation.3">
                  <p:embed/>
                  <p:pic>
                    <p:nvPicPr>
                      <p:cNvPr id="0" name="Content Placeholder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600200"/>
                        <a:ext cx="2441575" cy="804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5105400" y="2286000"/>
            <a:ext cx="38862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>
                <a:solidFill>
                  <a:srgbClr val="0000FF"/>
                </a:solidFill>
              </a:rPr>
              <a:t>Given that y has happened, </a:t>
            </a:r>
            <a:r>
              <a:rPr lang="en-US" sz="2400" dirty="0" smtClean="0">
                <a:solidFill>
                  <a:srgbClr val="0000FF"/>
                </a:solidFill>
              </a:rPr>
              <a:t>in what </a:t>
            </a:r>
            <a:r>
              <a:rPr lang="en-US" sz="2400" dirty="0" smtClean="0">
                <a:solidFill>
                  <a:srgbClr val="0000FF"/>
                </a:solidFill>
              </a:rPr>
              <a:t>proportion of those events does x also happen  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5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514600"/>
            <a:ext cx="4108450" cy="1155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Oval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236663" y="2722563"/>
            <a:ext cx="1639887" cy="911225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Oval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965325" y="2693988"/>
            <a:ext cx="2368550" cy="88265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Rectangle 6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602045" y="3032786"/>
            <a:ext cx="252222" cy="30982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63500" tIns="25400" rIns="63500" bIns="25400">
            <a:prstTxWarp prst="textNoShape">
              <a:avLst/>
            </a:prstTxWarp>
            <a:spAutoFit/>
          </a:bodyPr>
          <a:lstStyle/>
          <a:p>
            <a:pPr algn="l" eaLnBrk="0" hangingPunct="0">
              <a:lnSpc>
                <a:spcPct val="92000"/>
              </a:lnSpc>
            </a:pPr>
            <a:r>
              <a:rPr lang="en-US" dirty="0" smtClean="0">
                <a:solidFill>
                  <a:schemeClr val="tx2"/>
                </a:solidFill>
                <a:latin typeface="Century Schoolbook" charset="0"/>
              </a:rPr>
              <a:t>x</a:t>
            </a:r>
            <a:endParaRPr lang="en-US" dirty="0">
              <a:solidFill>
                <a:schemeClr val="tx2"/>
              </a:solidFill>
              <a:latin typeface="Century Schoolbook" charset="0"/>
            </a:endParaRPr>
          </a:p>
        </p:txBody>
      </p:sp>
      <p:sp>
        <p:nvSpPr>
          <p:cNvPr id="20" name="Rectangle 7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232150" y="2989263"/>
            <a:ext cx="256480" cy="30982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63500" tIns="25400" rIns="63500" bIns="25400">
            <a:prstTxWarp prst="textNoShape">
              <a:avLst/>
            </a:prstTxWarp>
            <a:spAutoFit/>
          </a:bodyPr>
          <a:lstStyle/>
          <a:p>
            <a:pPr algn="l" eaLnBrk="0" hangingPunct="0">
              <a:lnSpc>
                <a:spcPct val="92000"/>
              </a:lnSpc>
            </a:pPr>
            <a:r>
              <a:rPr lang="en-US" dirty="0" smtClean="0">
                <a:solidFill>
                  <a:schemeClr val="tx2"/>
                </a:solidFill>
                <a:latin typeface="Century Schoolbook" charset="0"/>
              </a:rPr>
              <a:t>y</a:t>
            </a:r>
            <a:endParaRPr lang="en-US" dirty="0">
              <a:solidFill>
                <a:schemeClr val="tx2"/>
              </a:solidFill>
              <a:latin typeface="Century Schoolbook" charset="0"/>
            </a:endParaRPr>
          </a:p>
        </p:txBody>
      </p:sp>
      <p:sp>
        <p:nvSpPr>
          <p:cNvPr id="21" name="Rectangle 8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073275" y="3017838"/>
            <a:ext cx="33338" cy="1873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Line 9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 flipH="1">
            <a:off x="1939925" y="2876550"/>
            <a:ext cx="695325" cy="1889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Line 10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 flipH="1">
            <a:off x="1973263" y="3008313"/>
            <a:ext cx="844550" cy="1793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Line 11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 flipH="1">
            <a:off x="2073275" y="3130550"/>
            <a:ext cx="811213" cy="1968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Line 12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 flipH="1">
            <a:off x="2238375" y="3300413"/>
            <a:ext cx="596900" cy="130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Conditional probability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105400" y="2286000"/>
            <a:ext cx="38862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>
                <a:solidFill>
                  <a:srgbClr val="0000FF"/>
                </a:solidFill>
              </a:rPr>
              <a:t>Given that </a:t>
            </a:r>
            <a:r>
              <a:rPr lang="en-US" sz="2400" dirty="0" err="1" smtClean="0">
                <a:solidFill>
                  <a:srgbClr val="0000FF"/>
                </a:solidFill>
              </a:rPr>
              <a:t>y</a:t>
            </a:r>
            <a:r>
              <a:rPr lang="en-US" sz="2400" dirty="0" smtClean="0">
                <a:solidFill>
                  <a:srgbClr val="0000FF"/>
                </a:solidFill>
              </a:rPr>
              <a:t> has happened, what proportion of those events does </a:t>
            </a:r>
            <a:r>
              <a:rPr lang="en-US" sz="2400" dirty="0" err="1" smtClean="0">
                <a:solidFill>
                  <a:srgbClr val="0000FF"/>
                </a:solidFill>
              </a:rPr>
              <a:t>x</a:t>
            </a:r>
            <a:r>
              <a:rPr lang="en-US" sz="2400" dirty="0" smtClean="0">
                <a:solidFill>
                  <a:srgbClr val="0000FF"/>
                </a:solidFill>
              </a:rPr>
              <a:t> also happen  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53000" y="5083314"/>
            <a:ext cx="419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smtClean="0">
                <a:solidFill>
                  <a:srgbClr val="FF0000"/>
                </a:solidFill>
              </a:rPr>
              <a:t>What is:</a:t>
            </a:r>
            <a:br>
              <a:rPr lang="en-US" sz="2000" dirty="0" smtClean="0">
                <a:solidFill>
                  <a:srgbClr val="FF0000"/>
                </a:solidFill>
              </a:rPr>
            </a:br>
            <a:r>
              <a:rPr lang="en-US" sz="2000" dirty="0" err="1" smtClean="0">
                <a:solidFill>
                  <a:srgbClr val="FF0000"/>
                </a:solidFill>
              </a:rPr>
              <a:t>p(NLPPass</a:t>
            </a:r>
            <a:r>
              <a:rPr lang="en-US" sz="2000" dirty="0" smtClean="0">
                <a:solidFill>
                  <a:srgbClr val="FF0000"/>
                </a:solidFill>
              </a:rPr>
              <a:t>=true | </a:t>
            </a:r>
            <a:r>
              <a:rPr lang="en-US" sz="2000" dirty="0" err="1" smtClean="0">
                <a:solidFill>
                  <a:srgbClr val="FF0000"/>
                </a:solidFill>
              </a:rPr>
              <a:t>EngPass</a:t>
            </a:r>
            <a:r>
              <a:rPr lang="en-US" sz="2000" dirty="0" smtClean="0">
                <a:solidFill>
                  <a:srgbClr val="FF0000"/>
                </a:solidFill>
              </a:rPr>
              <a:t>=false)?</a:t>
            </a:r>
            <a:endParaRPr lang="en-US" sz="2000" dirty="0">
              <a:solidFill>
                <a:srgbClr val="FF0000"/>
              </a:solidFill>
            </a:endParaRPr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228600" y="4419600"/>
          <a:ext cx="45720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000"/>
                <a:gridCol w="1905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NLPPass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 AND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P(NLPPass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true,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.88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true, 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.04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false, 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.07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53955" name="Content Placeholder 3"/>
          <p:cNvGraphicFramePr>
            <a:graphicFrameLocks noChangeAspect="1"/>
          </p:cNvGraphicFramePr>
          <p:nvPr/>
        </p:nvGraphicFramePr>
        <p:xfrm>
          <a:off x="838200" y="1600200"/>
          <a:ext cx="2441575" cy="804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3968" name="Equation" r:id="rId13" imgW="1193800" imgH="393700" progId="Equation.3">
                  <p:embed/>
                </p:oleObj>
              </mc:Choice>
              <mc:Fallback>
                <p:oleObj name="Equation" r:id="rId13" imgW="1193800" imgH="393700" progId="Equation.3">
                  <p:embed/>
                  <p:pic>
                    <p:nvPicPr>
                      <p:cNvPr id="0" name="Content Placeholder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1600200"/>
                        <a:ext cx="2441575" cy="804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38200" y="2514600"/>
            <a:ext cx="4108450" cy="1155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236663" y="2722563"/>
            <a:ext cx="1639887" cy="911225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Oval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965325" y="2693988"/>
            <a:ext cx="2368550" cy="88265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Rectangle 6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602045" y="3032786"/>
            <a:ext cx="252222" cy="30982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63500" tIns="25400" rIns="63500" bIns="25400">
            <a:prstTxWarp prst="textNoShape">
              <a:avLst/>
            </a:prstTxWarp>
            <a:spAutoFit/>
          </a:bodyPr>
          <a:lstStyle/>
          <a:p>
            <a:pPr algn="l" eaLnBrk="0" hangingPunct="0">
              <a:lnSpc>
                <a:spcPct val="92000"/>
              </a:lnSpc>
            </a:pPr>
            <a:r>
              <a:rPr lang="en-US" dirty="0" smtClean="0">
                <a:solidFill>
                  <a:schemeClr val="tx2"/>
                </a:solidFill>
                <a:latin typeface="Century Schoolbook" charset="0"/>
              </a:rPr>
              <a:t>x</a:t>
            </a:r>
            <a:endParaRPr lang="en-US" dirty="0">
              <a:solidFill>
                <a:schemeClr val="tx2"/>
              </a:solidFill>
              <a:latin typeface="Century Schoolbook" charset="0"/>
            </a:endParaRPr>
          </a:p>
        </p:txBody>
      </p:sp>
      <p:sp>
        <p:nvSpPr>
          <p:cNvPr id="24" name="Rectangle 7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232150" y="2989263"/>
            <a:ext cx="256480" cy="30982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63500" tIns="25400" rIns="63500" bIns="25400">
            <a:prstTxWarp prst="textNoShape">
              <a:avLst/>
            </a:prstTxWarp>
            <a:spAutoFit/>
          </a:bodyPr>
          <a:lstStyle/>
          <a:p>
            <a:pPr algn="l" eaLnBrk="0" hangingPunct="0">
              <a:lnSpc>
                <a:spcPct val="92000"/>
              </a:lnSpc>
            </a:pPr>
            <a:r>
              <a:rPr lang="en-US" dirty="0" smtClean="0">
                <a:solidFill>
                  <a:schemeClr val="tx2"/>
                </a:solidFill>
                <a:latin typeface="Century Schoolbook" charset="0"/>
              </a:rPr>
              <a:t>y</a:t>
            </a:r>
            <a:endParaRPr lang="en-US" dirty="0">
              <a:solidFill>
                <a:schemeClr val="tx2"/>
              </a:solidFill>
              <a:latin typeface="Century Schoolbook" charset="0"/>
            </a:endParaRPr>
          </a:p>
        </p:txBody>
      </p:sp>
      <p:sp>
        <p:nvSpPr>
          <p:cNvPr id="25" name="Rectangle 8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2073275" y="3017838"/>
            <a:ext cx="33338" cy="1873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Line 9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 flipH="1">
            <a:off x="1939925" y="2876550"/>
            <a:ext cx="695325" cy="1889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Line 10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 flipH="1">
            <a:off x="1973263" y="3008313"/>
            <a:ext cx="844550" cy="1793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Line 11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 flipH="1">
            <a:off x="2073275" y="3130550"/>
            <a:ext cx="811213" cy="1968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Line 12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 flipH="1">
            <a:off x="2238375" y="3300413"/>
            <a:ext cx="596900" cy="130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Conditional probability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4953000" y="2558554"/>
            <a:ext cx="419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dirty="0" smtClean="0">
                <a:solidFill>
                  <a:srgbClr val="FF0000"/>
                </a:solidFill>
              </a:rPr>
              <a:t>What is:</a:t>
            </a:r>
            <a:br>
              <a:rPr lang="en-US" sz="2000" dirty="0" smtClean="0">
                <a:solidFill>
                  <a:srgbClr val="FF0000"/>
                </a:solidFill>
              </a:rPr>
            </a:br>
            <a:r>
              <a:rPr lang="en-US" sz="2000" dirty="0" err="1" smtClean="0">
                <a:solidFill>
                  <a:srgbClr val="FF0000"/>
                </a:solidFill>
              </a:rPr>
              <a:t>p(NLPPass</a:t>
            </a:r>
            <a:r>
              <a:rPr lang="en-US" sz="2000" dirty="0" smtClean="0">
                <a:solidFill>
                  <a:srgbClr val="FF0000"/>
                </a:solidFill>
              </a:rPr>
              <a:t>=true | </a:t>
            </a:r>
            <a:r>
              <a:rPr lang="en-US" sz="2000" dirty="0" err="1" smtClean="0">
                <a:solidFill>
                  <a:srgbClr val="FF0000"/>
                </a:solidFill>
              </a:rPr>
              <a:t>EngPass</a:t>
            </a:r>
            <a:r>
              <a:rPr lang="en-US" sz="2000" dirty="0" smtClean="0">
                <a:solidFill>
                  <a:srgbClr val="FF0000"/>
                </a:solidFill>
              </a:rPr>
              <a:t>=false)?</a:t>
            </a:r>
            <a:endParaRPr lang="en-US" sz="2000" dirty="0">
              <a:solidFill>
                <a:srgbClr val="FF0000"/>
              </a:solidFill>
            </a:endParaRPr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/>
        </p:nvGraphicFramePr>
        <p:xfrm>
          <a:off x="2438400" y="4572000"/>
          <a:ext cx="2744788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5015" name="Equation" r:id="rId3" imgW="1244600" imgH="177800" progId="Equation.3">
                  <p:embed/>
                </p:oleObj>
              </mc:Choice>
              <mc:Fallback>
                <p:oleObj name="Equation" r:id="rId3" imgW="1244600" imgH="177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4572000"/>
                        <a:ext cx="2744788" cy="392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228600" y="1905000"/>
          <a:ext cx="45720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000"/>
                <a:gridCol w="1905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NLPPass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 AND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>
                          <a:solidFill>
                            <a:srgbClr val="000000"/>
                          </a:solidFill>
                        </a:rPr>
                        <a:t>P(NLPPass</a:t>
                      </a:r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</a:t>
                      </a:r>
                      <a:r>
                        <a:rPr lang="en-US" baseline="0" dirty="0" err="1" smtClean="0">
                          <a:solidFill>
                            <a:srgbClr val="000000"/>
                          </a:solidFill>
                        </a:rPr>
                        <a:t>EngPass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)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true,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.88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true, 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.01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false,</a:t>
                      </a:r>
                      <a:r>
                        <a:rPr lang="en-US" baseline="0" dirty="0" smtClean="0">
                          <a:solidFill>
                            <a:srgbClr val="000000"/>
                          </a:solidFill>
                        </a:rPr>
                        <a:t> true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.04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false, false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0000"/>
                          </a:solidFill>
                        </a:rPr>
                        <a:t>.07</a:t>
                      </a:r>
                      <a:endParaRPr lang="en-US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75108" name="Object 4"/>
          <p:cNvGraphicFramePr>
            <a:graphicFrameLocks noChangeAspect="1"/>
          </p:cNvGraphicFramePr>
          <p:nvPr/>
        </p:nvGraphicFramePr>
        <p:xfrm>
          <a:off x="871538" y="5243513"/>
          <a:ext cx="5432425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5016" name="Equation" r:id="rId5" imgW="2463800" imgH="177800" progId="Equation.3">
                  <p:embed/>
                </p:oleObj>
              </mc:Choice>
              <mc:Fallback>
                <p:oleObj name="Equation" r:id="rId5" imgW="2463800" imgH="177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1538" y="5243513"/>
                        <a:ext cx="5432425" cy="392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2" name="Straight Connector 21"/>
          <p:cNvCxnSpPr/>
          <p:nvPr/>
        </p:nvCxnSpPr>
        <p:spPr bwMode="auto">
          <a:xfrm>
            <a:off x="990600" y="5105400"/>
            <a:ext cx="5257800" cy="1588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" name="TextBox 22"/>
          <p:cNvSpPr txBox="1"/>
          <p:nvPr/>
        </p:nvSpPr>
        <p:spPr>
          <a:xfrm>
            <a:off x="6477000" y="4734580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= 0.125</a:t>
            </a:r>
            <a:endParaRPr lang="en-US" sz="2800" dirty="0"/>
          </a:p>
        </p:txBody>
      </p:sp>
      <p:graphicFrame>
        <p:nvGraphicFramePr>
          <p:cNvPr id="175109" name="Content Placeholder 3"/>
          <p:cNvGraphicFramePr>
            <a:graphicFrameLocks noChangeAspect="1"/>
          </p:cNvGraphicFramePr>
          <p:nvPr/>
        </p:nvGraphicFramePr>
        <p:xfrm>
          <a:off x="5562600" y="1633537"/>
          <a:ext cx="2441575" cy="804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5017" name="Equation" r:id="rId7" imgW="1193800" imgH="393700" progId="Equation.3">
                  <p:embed/>
                </p:oleObj>
              </mc:Choice>
              <mc:Fallback>
                <p:oleObj name="Equation" r:id="rId7" imgW="1193800" imgH="393700" progId="Equation.3">
                  <p:embed/>
                  <p:pic>
                    <p:nvPicPr>
                      <p:cNvPr id="0" name="Content Placeholder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1633537"/>
                        <a:ext cx="2441575" cy="804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12648" y="6091535"/>
            <a:ext cx="7159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Notice this is very different than </a:t>
            </a:r>
            <a:r>
              <a:rPr lang="en-US" sz="2400" dirty="0" err="1" smtClean="0">
                <a:solidFill>
                  <a:srgbClr val="0000FF"/>
                </a:solidFill>
              </a:rPr>
              <a:t>p(NLPPass</a:t>
            </a:r>
            <a:r>
              <a:rPr lang="en-US" sz="2400" dirty="0" smtClean="0">
                <a:solidFill>
                  <a:srgbClr val="0000FF"/>
                </a:solidFill>
              </a:rPr>
              <a:t>=true) = 0.89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 note about notation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>
                <a:solidFill>
                  <a:srgbClr val="775F55"/>
                </a:solidFill>
              </a:rPr>
              <a:t>When talking about a particular assignment, you should technically write </a:t>
            </a:r>
            <a:r>
              <a:rPr lang="en-US" sz="2800" dirty="0" err="1" smtClean="0">
                <a:solidFill>
                  <a:srgbClr val="775F55"/>
                </a:solidFill>
              </a:rPr>
              <a:t>p(X</a:t>
            </a:r>
            <a:r>
              <a:rPr lang="en-US" sz="2800" dirty="0" smtClean="0">
                <a:solidFill>
                  <a:srgbClr val="775F55"/>
                </a:solidFill>
              </a:rPr>
              <a:t>=</a:t>
            </a:r>
            <a:r>
              <a:rPr lang="en-US" sz="2800" dirty="0" err="1" smtClean="0">
                <a:solidFill>
                  <a:srgbClr val="775F55"/>
                </a:solidFill>
              </a:rPr>
              <a:t>x</a:t>
            </a:r>
            <a:r>
              <a:rPr lang="en-US" sz="2800" dirty="0" smtClean="0">
                <a:solidFill>
                  <a:srgbClr val="775F55"/>
                </a:solidFill>
              </a:rPr>
              <a:t>), etc.</a:t>
            </a:r>
          </a:p>
          <a:p>
            <a:r>
              <a:rPr lang="en-US" sz="2800" dirty="0" smtClean="0">
                <a:solidFill>
                  <a:srgbClr val="775F55"/>
                </a:solidFill>
              </a:rPr>
              <a:t>However, when it’s clear , we’ll often shorten it</a:t>
            </a:r>
          </a:p>
          <a:p>
            <a:r>
              <a:rPr lang="en-US" sz="2800" dirty="0" smtClean="0">
                <a:solidFill>
                  <a:srgbClr val="775F55"/>
                </a:solidFill>
              </a:rPr>
              <a:t>Also, we may also say P(X) or </a:t>
            </a:r>
            <a:r>
              <a:rPr lang="en-US" sz="2800" dirty="0" err="1" smtClean="0">
                <a:solidFill>
                  <a:srgbClr val="775F55"/>
                </a:solidFill>
              </a:rPr>
              <a:t>p(x</a:t>
            </a:r>
            <a:r>
              <a:rPr lang="en-US" sz="2800" dirty="0" smtClean="0">
                <a:solidFill>
                  <a:srgbClr val="775F55"/>
                </a:solidFill>
              </a:rPr>
              <a:t>) to generically mean any particular value, i.e. P(X=</a:t>
            </a:r>
            <a:r>
              <a:rPr lang="en-US" sz="2800" dirty="0" err="1" smtClean="0">
                <a:solidFill>
                  <a:srgbClr val="775F55"/>
                </a:solidFill>
              </a:rPr>
              <a:t>x</a:t>
            </a:r>
            <a:r>
              <a:rPr lang="en-US" sz="2800" dirty="0" smtClean="0">
                <a:solidFill>
                  <a:srgbClr val="775F55"/>
                </a:solidFill>
              </a:rPr>
              <a:t>)</a:t>
            </a:r>
            <a:endParaRPr lang="en-US" sz="2800" dirty="0">
              <a:solidFill>
                <a:srgbClr val="775F55"/>
              </a:solidFill>
            </a:endParaRPr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/>
        </p:nvGraphicFramePr>
        <p:xfrm>
          <a:off x="2438400" y="5029200"/>
          <a:ext cx="2744788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27" name="Equation" r:id="rId3" imgW="1244600" imgH="177800" progId="Equation.3">
                  <p:embed/>
                </p:oleObj>
              </mc:Choice>
              <mc:Fallback>
                <p:oleObj name="Equation" r:id="rId3" imgW="1244600" imgH="177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5029200"/>
                        <a:ext cx="2744788" cy="392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5108" name="Object 4"/>
          <p:cNvGraphicFramePr>
            <a:graphicFrameLocks noChangeAspect="1"/>
          </p:cNvGraphicFramePr>
          <p:nvPr/>
        </p:nvGraphicFramePr>
        <p:xfrm>
          <a:off x="871538" y="5700713"/>
          <a:ext cx="5432425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28" name="Equation" r:id="rId5" imgW="2463800" imgH="177800" progId="Equation.3">
                  <p:embed/>
                </p:oleObj>
              </mc:Choice>
              <mc:Fallback>
                <p:oleObj name="Equation" r:id="rId5" imgW="2463800" imgH="177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1538" y="5700713"/>
                        <a:ext cx="5432425" cy="392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2" name="Straight Connector 21"/>
          <p:cNvCxnSpPr/>
          <p:nvPr/>
        </p:nvCxnSpPr>
        <p:spPr bwMode="auto">
          <a:xfrm>
            <a:off x="990600" y="5562600"/>
            <a:ext cx="5257800" cy="1588"/>
          </a:xfrm>
          <a:prstGeom prst="line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3" name="TextBox 22"/>
          <p:cNvSpPr txBox="1"/>
          <p:nvPr/>
        </p:nvSpPr>
        <p:spPr>
          <a:xfrm>
            <a:off x="6477000" y="5191780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= 0.125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Properties of probabilities</a:t>
            </a:r>
            <a:endParaRPr lang="en-US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57200" y="1676400"/>
            <a:ext cx="8229600" cy="914400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charset="-128"/>
              </a:rPr>
              <a:t>P</a:t>
            </a:r>
            <a:r>
              <a:rPr lang="en-US" dirty="0">
                <a:ea typeface="ＭＳ Ｐゴシック" charset="-128"/>
              </a:rPr>
              <a:t>(</a:t>
            </a:r>
            <a:r>
              <a:rPr lang="en-US" i="1" dirty="0">
                <a:ea typeface="ＭＳ Ｐゴシック" charset="-128"/>
              </a:rPr>
              <a:t>A</a:t>
            </a:r>
            <a:r>
              <a:rPr lang="en-US" dirty="0" smtClean="0">
                <a:ea typeface="ＭＳ Ｐゴシック" charset="-128"/>
              </a:rPr>
              <a:t> </a:t>
            </a:r>
            <a:r>
              <a:rPr lang="en-US" i="1" dirty="0" smtClean="0">
                <a:ea typeface="ＭＳ Ｐゴシック" charset="-128"/>
                <a:sym typeface="Symbol" charset="2"/>
              </a:rPr>
              <a:t>or</a:t>
            </a:r>
            <a:r>
              <a:rPr lang="en-US" dirty="0" smtClean="0">
                <a:ea typeface="ＭＳ Ｐゴシック" charset="-128"/>
                <a:sym typeface="Symbol" charset="2"/>
              </a:rPr>
              <a:t> </a:t>
            </a:r>
            <a:r>
              <a:rPr lang="en-US" i="1" dirty="0">
                <a:ea typeface="ＭＳ Ｐゴシック" charset="-128"/>
              </a:rPr>
              <a:t>B</a:t>
            </a:r>
            <a:r>
              <a:rPr lang="en-US" dirty="0">
                <a:ea typeface="ＭＳ Ｐゴシック" charset="-128"/>
              </a:rPr>
              <a:t>) =</a:t>
            </a:r>
            <a:r>
              <a:rPr lang="en-US" dirty="0" smtClean="0">
                <a:ea typeface="ＭＳ Ｐゴシック" charset="-128"/>
              </a:rPr>
              <a:t> ?</a:t>
            </a:r>
            <a:endParaRPr lang="en-US" dirty="0">
              <a:ea typeface="ＭＳ Ｐゴシック" charset="-128"/>
            </a:endParaRPr>
          </a:p>
        </p:txBody>
      </p:sp>
      <p:pic>
        <p:nvPicPr>
          <p:cNvPr id="4" name="Picture 4" descr="axiom3-venn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2133600" y="2438400"/>
            <a:ext cx="3781425" cy="249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Properties of probabilities</a:t>
            </a:r>
            <a:endParaRPr lang="en-US" dirty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457200" y="1676400"/>
            <a:ext cx="8229600" cy="914400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charset="-128"/>
              </a:rPr>
              <a:t>P</a:t>
            </a:r>
            <a:r>
              <a:rPr lang="en-US" dirty="0">
                <a:ea typeface="ＭＳ Ｐゴシック" charset="-128"/>
              </a:rPr>
              <a:t>(</a:t>
            </a:r>
            <a:r>
              <a:rPr lang="en-US" i="1" dirty="0">
                <a:ea typeface="ＭＳ Ｐゴシック" charset="-128"/>
              </a:rPr>
              <a:t>A</a:t>
            </a:r>
            <a:r>
              <a:rPr lang="en-US" dirty="0" smtClean="0">
                <a:ea typeface="ＭＳ Ｐゴシック" charset="-128"/>
              </a:rPr>
              <a:t> </a:t>
            </a:r>
            <a:r>
              <a:rPr lang="en-US" i="1" dirty="0" smtClean="0">
                <a:ea typeface="ＭＳ Ｐゴシック" charset="-128"/>
                <a:sym typeface="Symbol" charset="2"/>
              </a:rPr>
              <a:t>or</a:t>
            </a:r>
            <a:r>
              <a:rPr lang="en-US" dirty="0" smtClean="0">
                <a:ea typeface="ＭＳ Ｐゴシック" charset="-128"/>
                <a:sym typeface="Symbol" charset="2"/>
              </a:rPr>
              <a:t> </a:t>
            </a:r>
            <a:r>
              <a:rPr lang="en-US" i="1" dirty="0">
                <a:ea typeface="ＭＳ Ｐゴシック" charset="-128"/>
              </a:rPr>
              <a:t>B</a:t>
            </a:r>
            <a:r>
              <a:rPr lang="en-US" dirty="0">
                <a:ea typeface="ＭＳ Ｐゴシック" charset="-128"/>
              </a:rPr>
              <a:t>) = P(</a:t>
            </a:r>
            <a:r>
              <a:rPr lang="en-US" i="1" dirty="0">
                <a:ea typeface="ＭＳ Ｐゴシック" charset="-128"/>
              </a:rPr>
              <a:t>A</a:t>
            </a:r>
            <a:r>
              <a:rPr lang="en-US" dirty="0">
                <a:ea typeface="ＭＳ Ｐゴシック" charset="-128"/>
              </a:rPr>
              <a:t>) + P(</a:t>
            </a:r>
            <a:r>
              <a:rPr lang="en-US" i="1" dirty="0">
                <a:ea typeface="ＭＳ Ｐゴシック" charset="-128"/>
              </a:rPr>
              <a:t>B</a:t>
            </a:r>
            <a:r>
              <a:rPr lang="en-US" dirty="0">
                <a:ea typeface="ＭＳ Ｐゴシック" charset="-128"/>
              </a:rPr>
              <a:t>) - P(</a:t>
            </a:r>
            <a:r>
              <a:rPr lang="en-US" i="1" dirty="0" smtClean="0">
                <a:ea typeface="ＭＳ Ｐゴシック" charset="-128"/>
              </a:rPr>
              <a:t>A</a:t>
            </a:r>
            <a:r>
              <a:rPr lang="en-US" dirty="0" smtClean="0">
                <a:ea typeface="ＭＳ Ｐゴシック" charset="-128"/>
              </a:rPr>
              <a:t>,</a:t>
            </a:r>
            <a:r>
              <a:rPr lang="en-US" i="1" dirty="0" smtClean="0">
                <a:ea typeface="ＭＳ Ｐゴシック" charset="-128"/>
              </a:rPr>
              <a:t>B</a:t>
            </a:r>
            <a:r>
              <a:rPr lang="en-US" dirty="0">
                <a:ea typeface="ＭＳ Ｐゴシック" charset="-128"/>
              </a:rPr>
              <a:t>)</a:t>
            </a:r>
          </a:p>
        </p:txBody>
      </p:sp>
      <p:pic>
        <p:nvPicPr>
          <p:cNvPr id="52228" name="Picture 4" descr="axiom3-venn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2133600" y="2438400"/>
            <a:ext cx="3781425" cy="249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>
          <a:xfrm>
            <a:off x="501650" y="336806"/>
            <a:ext cx="5337524" cy="577594"/>
          </a:xfrm>
          <a:noFill/>
        </p:spPr>
        <p:txBody>
          <a:bodyPr wrap="none" lIns="63500" tIns="25400" rIns="63500" bIns="25400" anchor="t">
            <a:spAutoFit/>
          </a:bodyPr>
          <a:lstStyle/>
          <a:p>
            <a:pPr eaLnBrk="1" hangingPunct="1">
              <a:lnSpc>
                <a:spcPct val="94000"/>
              </a:lnSpc>
            </a:pPr>
            <a:r>
              <a:rPr lang="en-US" dirty="0"/>
              <a:t>Properties of</a:t>
            </a:r>
            <a:r>
              <a:rPr lang="en-US" dirty="0" smtClean="0"/>
              <a:t> probabilities</a:t>
            </a:r>
            <a:endParaRPr lang="en-US" dirty="0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  <p:custDataLst>
              <p:tags r:id="rId3"/>
            </p:custDataLst>
          </p:nvPr>
        </p:nvSpPr>
        <p:spPr>
          <a:xfrm>
            <a:off x="609600" y="1676400"/>
            <a:ext cx="8382000" cy="3368204"/>
          </a:xfrm>
          <a:noFill/>
        </p:spPr>
        <p:txBody>
          <a:bodyPr lIns="63500" tIns="25400" rIns="63500" bIns="25400">
            <a:spAutoFit/>
          </a:bodyPr>
          <a:lstStyle/>
          <a:p>
            <a:pPr eaLnBrk="1" hangingPunct="1">
              <a:lnSpc>
                <a:spcPct val="94000"/>
              </a:lnSpc>
              <a:spcBef>
                <a:spcPct val="47000"/>
              </a:spcBef>
            </a:pPr>
            <a:r>
              <a:rPr lang="en-US" sz="2800" dirty="0" smtClean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</a:t>
            </a:r>
            <a:r>
              <a:rPr lang="en-US" sz="2800" dirty="0">
                <a:solidFill>
                  <a:schemeClr val="tx2"/>
                </a:solidFill>
                <a:latin typeface="Symbol" charset="2"/>
              </a:rPr>
              <a:t>Ø</a:t>
            </a:r>
            <a:r>
              <a:rPr lang="en-US" sz="2800" dirty="0">
                <a:solidFill>
                  <a:schemeClr val="tx2"/>
                </a:solidFill>
              </a:rPr>
              <a:t>E) = 1– P(E)</a:t>
            </a:r>
            <a:endParaRPr lang="en-US" sz="28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4000"/>
              </a:lnSpc>
              <a:spcBef>
                <a:spcPct val="47000"/>
              </a:spcBef>
            </a:pPr>
            <a:r>
              <a:rPr lang="en-US" sz="2800" dirty="0" smtClean="0">
                <a:solidFill>
                  <a:schemeClr val="tx2"/>
                </a:solidFill>
              </a:rPr>
              <a:t>More generally:</a:t>
            </a:r>
          </a:p>
          <a:p>
            <a:pPr lvl="1">
              <a:lnSpc>
                <a:spcPct val="94000"/>
              </a:lnSpc>
              <a:spcBef>
                <a:spcPct val="47000"/>
              </a:spcBef>
            </a:pPr>
            <a:r>
              <a:rPr lang="en-US" sz="2500" dirty="0" smtClean="0">
                <a:solidFill>
                  <a:schemeClr val="tx2"/>
                </a:solidFill>
              </a:rPr>
              <a:t>Given events E = e</a:t>
            </a:r>
            <a:r>
              <a:rPr lang="en-US" sz="2500" baseline="-25000" dirty="0" smtClean="0">
                <a:solidFill>
                  <a:schemeClr val="tx2"/>
                </a:solidFill>
              </a:rPr>
              <a:t>1</a:t>
            </a:r>
            <a:r>
              <a:rPr lang="en-US" sz="2500" dirty="0" smtClean="0">
                <a:solidFill>
                  <a:schemeClr val="tx2"/>
                </a:solidFill>
              </a:rPr>
              <a:t>, e</a:t>
            </a:r>
            <a:r>
              <a:rPr lang="en-US" sz="2500" baseline="-25000" dirty="0" smtClean="0">
                <a:solidFill>
                  <a:schemeClr val="tx2"/>
                </a:solidFill>
              </a:rPr>
              <a:t>2</a:t>
            </a:r>
            <a:r>
              <a:rPr lang="en-US" sz="2500" dirty="0" smtClean="0">
                <a:solidFill>
                  <a:schemeClr val="tx2"/>
                </a:solidFill>
              </a:rPr>
              <a:t>, …, e</a:t>
            </a:r>
            <a:r>
              <a:rPr lang="en-US" sz="2500" baseline="-25000" dirty="0" smtClean="0">
                <a:solidFill>
                  <a:schemeClr val="tx2"/>
                </a:solidFill>
              </a:rPr>
              <a:t>n</a:t>
            </a:r>
            <a:endParaRPr lang="en-US" sz="2500" dirty="0" smtClean="0">
              <a:solidFill>
                <a:schemeClr val="tx2"/>
              </a:solidFill>
            </a:endParaRPr>
          </a:p>
          <a:p>
            <a:pPr lvl="1">
              <a:lnSpc>
                <a:spcPct val="94000"/>
              </a:lnSpc>
              <a:spcBef>
                <a:spcPct val="47000"/>
              </a:spcBef>
            </a:pPr>
            <a:endParaRPr lang="en-US" sz="25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4000"/>
              </a:lnSpc>
              <a:spcBef>
                <a:spcPct val="47000"/>
              </a:spcBef>
            </a:pPr>
            <a:endParaRPr lang="en-US" sz="2800" dirty="0" smtClean="0">
              <a:solidFill>
                <a:schemeClr val="tx2"/>
              </a:solidFill>
            </a:endParaRPr>
          </a:p>
          <a:p>
            <a:pPr eaLnBrk="1" hangingPunct="1">
              <a:lnSpc>
                <a:spcPct val="94000"/>
              </a:lnSpc>
              <a:spcBef>
                <a:spcPct val="47000"/>
              </a:spcBef>
            </a:pPr>
            <a:r>
              <a:rPr lang="en-US" sz="2800" dirty="0" smtClean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(E1, E2</a:t>
            </a:r>
            <a:r>
              <a:rPr lang="en-US" sz="2800" dirty="0" smtClean="0">
                <a:solidFill>
                  <a:schemeClr val="tx2"/>
                </a:solidFill>
              </a:rPr>
              <a:t>) </a:t>
            </a:r>
            <a:r>
              <a:rPr lang="en-US" sz="2800" dirty="0" smtClean="0">
                <a:solidFill>
                  <a:schemeClr val="tx2"/>
                </a:solidFill>
                <a:ea typeface="Tahoma" charset="0"/>
                <a:cs typeface="Tahoma" charset="0"/>
              </a:rPr>
              <a:t>≤ </a:t>
            </a:r>
            <a:r>
              <a:rPr lang="en-US" sz="2800" dirty="0" smtClean="0">
                <a:solidFill>
                  <a:schemeClr val="tx2"/>
                </a:solidFill>
              </a:rPr>
              <a:t>P</a:t>
            </a:r>
            <a:r>
              <a:rPr lang="en-US" sz="2800" dirty="0">
                <a:solidFill>
                  <a:schemeClr val="tx2"/>
                </a:solidFill>
              </a:rPr>
              <a:t>(E1</a:t>
            </a:r>
            <a:r>
              <a:rPr lang="en-US" sz="2800" dirty="0" smtClean="0">
                <a:solidFill>
                  <a:schemeClr val="tx2"/>
                </a:solidFill>
              </a:rPr>
              <a:t>)</a:t>
            </a:r>
            <a:endParaRPr lang="en-US" dirty="0">
              <a:solidFill>
                <a:schemeClr val="tx2"/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715814" y="3581400"/>
          <a:ext cx="2627586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1375" name="Equation" r:id="rId6" imgW="1270000" imgH="368300" progId="Equation.3">
                  <p:embed/>
                </p:oleObj>
              </mc:Choice>
              <mc:Fallback>
                <p:oleObj name="Equation" r:id="rId6" imgW="1270000" imgH="3683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15814" y="3581400"/>
                        <a:ext cx="2627586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Chain rule (aka product rule)</a:t>
            </a:r>
            <a:endParaRPr lang="en-US" dirty="0"/>
          </a:p>
        </p:txBody>
      </p:sp>
      <p:graphicFrame>
        <p:nvGraphicFramePr>
          <p:cNvPr id="177154" name="Content Placeholder 3"/>
          <p:cNvGraphicFramePr>
            <a:graphicFrameLocks noChangeAspect="1"/>
          </p:cNvGraphicFramePr>
          <p:nvPr/>
        </p:nvGraphicFramePr>
        <p:xfrm>
          <a:off x="796925" y="1752600"/>
          <a:ext cx="2441575" cy="804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5963" name="Equation" r:id="rId3" imgW="1193800" imgH="393700" progId="Equation.3">
                  <p:embed/>
                </p:oleObj>
              </mc:Choice>
              <mc:Fallback>
                <p:oleObj name="Equation" r:id="rId3" imgW="1193800" imgH="393700" progId="Equation.3">
                  <p:embed/>
                  <p:pic>
                    <p:nvPicPr>
                      <p:cNvPr id="0" name="Content Placeholder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6925" y="1752600"/>
                        <a:ext cx="2441575" cy="804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7155" name="Content Placeholder 3"/>
          <p:cNvGraphicFramePr>
            <a:graphicFrameLocks noChangeAspect="1"/>
          </p:cNvGraphicFramePr>
          <p:nvPr/>
        </p:nvGraphicFramePr>
        <p:xfrm>
          <a:off x="5064125" y="1828800"/>
          <a:ext cx="3013075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5964" name="Equation" r:id="rId5" imgW="1473200" imgH="177800" progId="Equation.3">
                  <p:embed/>
                </p:oleObj>
              </mc:Choice>
              <mc:Fallback>
                <p:oleObj name="Equation" r:id="rId5" imgW="1473200" imgH="177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64125" y="1828800"/>
                        <a:ext cx="3013075" cy="363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ight Arrow 5"/>
          <p:cNvSpPr/>
          <p:nvPr/>
        </p:nvSpPr>
        <p:spPr bwMode="auto">
          <a:xfrm>
            <a:off x="3692525" y="1828800"/>
            <a:ext cx="1066800" cy="533400"/>
          </a:xfrm>
          <a:prstGeom prst="rightArrow">
            <a:avLst/>
          </a:prstGeom>
          <a:noFill/>
          <a:ln w="25400" cap="flat" cmpd="sng" algn="ctr">
            <a:solidFill>
              <a:srgbClr val="00009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8200" y="3014008"/>
            <a:ext cx="6553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400" dirty="0" smtClean="0">
                <a:solidFill>
                  <a:srgbClr val="775F55"/>
                </a:solidFill>
              </a:rPr>
              <a:t>We can view calculating the probability of X </a:t>
            </a:r>
            <a:r>
              <a:rPr lang="en-US" sz="2400" i="1" dirty="0" smtClean="0">
                <a:solidFill>
                  <a:srgbClr val="775F55"/>
                </a:solidFill>
              </a:rPr>
              <a:t>AND</a:t>
            </a:r>
            <a:r>
              <a:rPr lang="en-US" sz="2400" dirty="0" smtClean="0">
                <a:solidFill>
                  <a:srgbClr val="775F55"/>
                </a:solidFill>
              </a:rPr>
              <a:t> Y occurring as two steps: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z="2400" dirty="0" smtClean="0">
                <a:solidFill>
                  <a:srgbClr val="775F55"/>
                </a:solidFill>
              </a:rPr>
              <a:t>Y occurs with some probability P(Y)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z="2400" dirty="0" smtClean="0">
                <a:solidFill>
                  <a:srgbClr val="775F55"/>
                </a:solidFill>
              </a:rPr>
              <a:t>Then, X occurs, given that Y has </a:t>
            </a:r>
            <a:r>
              <a:rPr lang="en-US" sz="2400" dirty="0" err="1" smtClean="0">
                <a:solidFill>
                  <a:srgbClr val="775F55"/>
                </a:solidFill>
              </a:rPr>
              <a:t>occured</a:t>
            </a:r>
            <a:endParaRPr lang="en-US" sz="2400" dirty="0" smtClean="0">
              <a:solidFill>
                <a:srgbClr val="775F55"/>
              </a:solidFill>
            </a:endParaRPr>
          </a:p>
          <a:p>
            <a:pPr algn="l"/>
            <a:r>
              <a:rPr lang="en-US" sz="2400" dirty="0" smtClean="0">
                <a:solidFill>
                  <a:srgbClr val="775F55"/>
                </a:solidFill>
              </a:rPr>
              <a:t> </a:t>
            </a:r>
            <a:endParaRPr lang="en-US" sz="2400" dirty="0">
              <a:solidFill>
                <a:srgbClr val="775F55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76400" y="5715000"/>
            <a:ext cx="541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or you can just trust the math… </a:t>
            </a:r>
            <a:r>
              <a:rPr lang="en-US" sz="2400" dirty="0" err="1" smtClean="0">
                <a:solidFill>
                  <a:srgbClr val="0000FF"/>
                </a:solidFill>
                <a:sym typeface="Wingdings"/>
              </a:rPr>
              <a:t>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953000" y="1676400"/>
            <a:ext cx="3241675" cy="609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Chain rule</a:t>
            </a:r>
            <a:endParaRPr lang="en-US" dirty="0"/>
          </a:p>
        </p:txBody>
      </p:sp>
      <p:graphicFrame>
        <p:nvGraphicFramePr>
          <p:cNvPr id="177155" name="Content Placeholder 3"/>
          <p:cNvGraphicFramePr>
            <a:graphicFrameLocks noChangeAspect="1"/>
          </p:cNvGraphicFramePr>
          <p:nvPr/>
        </p:nvGraphicFramePr>
        <p:xfrm>
          <a:off x="639763" y="1905000"/>
          <a:ext cx="3868737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23" name="Equation" r:id="rId3" imgW="1892300" imgH="177800" progId="Equation.3">
                  <p:embed/>
                </p:oleObj>
              </mc:Choice>
              <mc:Fallback>
                <p:oleObj name="Equation" r:id="rId3" imgW="1892300" imgH="177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9763" y="1905000"/>
                        <a:ext cx="3868737" cy="363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9204" name="Object 4"/>
          <p:cNvGraphicFramePr>
            <a:graphicFrameLocks noChangeAspect="1"/>
          </p:cNvGraphicFramePr>
          <p:nvPr/>
        </p:nvGraphicFramePr>
        <p:xfrm>
          <a:off x="609600" y="2438400"/>
          <a:ext cx="3609975" cy="363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24" name="Equation" r:id="rId5" imgW="1765300" imgH="177800" progId="Equation.3">
                  <p:embed/>
                </p:oleObj>
              </mc:Choice>
              <mc:Fallback>
                <p:oleObj name="Equation" r:id="rId5" imgW="1765300" imgH="177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438400"/>
                        <a:ext cx="3609975" cy="363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9205" name="Object 5"/>
          <p:cNvGraphicFramePr>
            <a:graphicFrameLocks noChangeAspect="1"/>
          </p:cNvGraphicFramePr>
          <p:nvPr/>
        </p:nvGraphicFramePr>
        <p:xfrm>
          <a:off x="584200" y="3048000"/>
          <a:ext cx="4597400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25" name="Equation" r:id="rId7" imgW="2247900" imgH="177800" progId="Equation.3">
                  <p:embed/>
                </p:oleObj>
              </mc:Choice>
              <mc:Fallback>
                <p:oleObj name="Equation" r:id="rId7" imgW="2247900" imgH="1778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4200" y="3048000"/>
                        <a:ext cx="4597400" cy="363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9206" name="Object 6"/>
          <p:cNvGraphicFramePr>
            <a:graphicFrameLocks noChangeAspect="1"/>
          </p:cNvGraphicFramePr>
          <p:nvPr/>
        </p:nvGraphicFramePr>
        <p:xfrm>
          <a:off x="631825" y="3657600"/>
          <a:ext cx="3635375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26" name="Equation" r:id="rId9" imgW="1778000" imgH="177800" progId="Equation.3">
                  <p:embed/>
                </p:oleObj>
              </mc:Choice>
              <mc:Fallback>
                <p:oleObj name="Equation" r:id="rId9" imgW="1778000" imgH="1778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1825" y="3657600"/>
                        <a:ext cx="3635375" cy="363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9207" name="Object 7"/>
          <p:cNvGraphicFramePr>
            <a:graphicFrameLocks noChangeAspect="1"/>
          </p:cNvGraphicFramePr>
          <p:nvPr/>
        </p:nvGraphicFramePr>
        <p:xfrm>
          <a:off x="1676400" y="4724400"/>
          <a:ext cx="5791200" cy="827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27" name="Equation" r:id="rId11" imgW="1244600" imgH="177800" progId="Equation.3">
                  <p:embed/>
                </p:oleObj>
              </mc:Choice>
              <mc:Fallback>
                <p:oleObj name="Equation" r:id="rId11" imgW="1244600" imgH="1778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4724400"/>
                        <a:ext cx="5791200" cy="827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Applications of the chain rule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5814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775F55"/>
                </a:solidFill>
              </a:rPr>
              <a:t>We saw that we could calculate the individual prior probabilities using the joint distribution</a:t>
            </a:r>
          </a:p>
          <a:p>
            <a:endParaRPr lang="en-US" sz="2400" dirty="0" smtClean="0">
              <a:solidFill>
                <a:srgbClr val="775F55"/>
              </a:solidFill>
            </a:endParaRPr>
          </a:p>
          <a:p>
            <a:endParaRPr lang="en-US" sz="2400" dirty="0" smtClean="0">
              <a:solidFill>
                <a:srgbClr val="775F55"/>
              </a:solidFill>
            </a:endParaRPr>
          </a:p>
          <a:p>
            <a:r>
              <a:rPr lang="en-US" sz="2400" dirty="0" smtClean="0">
                <a:solidFill>
                  <a:srgbClr val="775F55"/>
                </a:solidFill>
              </a:rPr>
              <a:t>What if we don’t have the joint distribution, but do have conditional probability information:</a:t>
            </a:r>
          </a:p>
          <a:p>
            <a:pPr lvl="1"/>
            <a:r>
              <a:rPr lang="en-US" sz="2100" dirty="0" smtClean="0">
                <a:solidFill>
                  <a:srgbClr val="775F55"/>
                </a:solidFill>
              </a:rPr>
              <a:t>P(Y)</a:t>
            </a:r>
          </a:p>
          <a:p>
            <a:pPr lvl="1"/>
            <a:r>
              <a:rPr lang="en-US" sz="2100" dirty="0" smtClean="0">
                <a:solidFill>
                  <a:srgbClr val="775F55"/>
                </a:solidFill>
              </a:rPr>
              <a:t>P(X|Y) </a:t>
            </a:r>
            <a:endParaRPr lang="en-US" sz="2100" dirty="0">
              <a:solidFill>
                <a:srgbClr val="775F55"/>
              </a:solidFill>
            </a:endParaRPr>
          </a:p>
        </p:txBody>
      </p:sp>
      <p:graphicFrame>
        <p:nvGraphicFramePr>
          <p:cNvPr id="314370" name="Object 2"/>
          <p:cNvGraphicFramePr>
            <a:graphicFrameLocks noChangeAspect="1"/>
          </p:cNvGraphicFramePr>
          <p:nvPr/>
        </p:nvGraphicFramePr>
        <p:xfrm>
          <a:off x="2527300" y="2514600"/>
          <a:ext cx="21082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419" name="Equation" r:id="rId3" imgW="1054100" imgH="368300" progId="Equation.3">
                  <p:embed/>
                </p:oleObj>
              </mc:Choice>
              <mc:Fallback>
                <p:oleObj name="Equation" r:id="rId3" imgW="1054100" imgH="3683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7300" y="2514600"/>
                        <a:ext cx="2108200" cy="736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4371" name="Object 3"/>
          <p:cNvGraphicFramePr>
            <a:graphicFrameLocks noChangeAspect="1"/>
          </p:cNvGraphicFramePr>
          <p:nvPr/>
        </p:nvGraphicFramePr>
        <p:xfrm>
          <a:off x="2222500" y="5334000"/>
          <a:ext cx="27686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420" name="Equation" r:id="rId5" imgW="1384300" imgH="368300" progId="Equation.3">
                  <p:embed/>
                </p:oleObj>
              </mc:Choice>
              <mc:Fallback>
                <p:oleObj name="Equation" r:id="rId5" imgW="1384300" imgH="3683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22500" y="5334000"/>
                        <a:ext cx="2768600" cy="736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Bayes</a:t>
            </a:r>
            <a:r>
              <a:rPr lang="en-US" dirty="0" smtClean="0"/>
              <a:t>’ rule (theorem)</a:t>
            </a:r>
            <a:endParaRPr lang="en-US" dirty="0"/>
          </a:p>
        </p:txBody>
      </p:sp>
      <p:grpSp>
        <p:nvGrpSpPr>
          <p:cNvPr id="3" name="Group 9"/>
          <p:cNvGrpSpPr/>
          <p:nvPr/>
        </p:nvGrpSpPr>
        <p:grpSpPr>
          <a:xfrm>
            <a:off x="762000" y="1905000"/>
            <a:ext cx="7342188" cy="4038600"/>
            <a:chOff x="762000" y="1371600"/>
            <a:chExt cx="7342188" cy="4038600"/>
          </a:xfrm>
        </p:grpSpPr>
        <p:graphicFrame>
          <p:nvGraphicFramePr>
            <p:cNvPr id="4" name="Content Placeholder 3"/>
            <p:cNvGraphicFramePr>
              <a:graphicFrameLocks noChangeAspect="1"/>
            </p:cNvGraphicFramePr>
            <p:nvPr/>
          </p:nvGraphicFramePr>
          <p:xfrm>
            <a:off x="762000" y="1371600"/>
            <a:ext cx="2441575" cy="8048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8047" name="Equation" r:id="rId3" imgW="1193800" imgH="393700" progId="Equation.3">
                    <p:embed/>
                  </p:oleObj>
                </mc:Choice>
                <mc:Fallback>
                  <p:oleObj name="Equation" r:id="rId3" imgW="1193800" imgH="393700" progId="Equation.3">
                    <p:embed/>
                    <p:pic>
                      <p:nvPicPr>
                        <p:cNvPr id="0" name="Content Placeholder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62000" y="1371600"/>
                          <a:ext cx="2441575" cy="80486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" name="Content Placeholder 3"/>
            <p:cNvGraphicFramePr>
              <a:graphicFrameLocks noChangeAspect="1"/>
            </p:cNvGraphicFramePr>
            <p:nvPr/>
          </p:nvGraphicFramePr>
          <p:xfrm>
            <a:off x="5029200" y="1447800"/>
            <a:ext cx="3013075" cy="3635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8048" name="Equation" r:id="rId5" imgW="1473200" imgH="177800" progId="Equation.3">
                    <p:embed/>
                  </p:oleObj>
                </mc:Choice>
                <mc:Fallback>
                  <p:oleObj name="Equation" r:id="rId5" imgW="1473200" imgH="177800" progId="Equation.3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29200" y="1447800"/>
                          <a:ext cx="3013075" cy="36353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" name="Right Arrow 5"/>
            <p:cNvSpPr/>
            <p:nvPr/>
          </p:nvSpPr>
          <p:spPr bwMode="auto">
            <a:xfrm>
              <a:off x="3657600" y="1447800"/>
              <a:ext cx="1066800" cy="533400"/>
            </a:xfrm>
            <a:prstGeom prst="rightArrow">
              <a:avLst/>
            </a:prstGeom>
            <a:noFill/>
            <a:ln w="25400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graphicFrame>
          <p:nvGraphicFramePr>
            <p:cNvPr id="7" name="Content Placeholder 3"/>
            <p:cNvGraphicFramePr>
              <a:graphicFrameLocks noChangeAspect="1"/>
            </p:cNvGraphicFramePr>
            <p:nvPr/>
          </p:nvGraphicFramePr>
          <p:xfrm>
            <a:off x="796925" y="2700337"/>
            <a:ext cx="2441575" cy="8048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8049" name="Equation" r:id="rId7" imgW="1193800" imgH="393700" progId="Equation.3">
                    <p:embed/>
                  </p:oleObj>
                </mc:Choice>
                <mc:Fallback>
                  <p:oleObj name="Equation" r:id="rId7" imgW="1193800" imgH="393700" progId="Equation.3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96925" y="2700337"/>
                          <a:ext cx="2441575" cy="80486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" name="Content Placeholder 3"/>
            <p:cNvGraphicFramePr>
              <a:graphicFrameLocks noChangeAspect="1"/>
            </p:cNvGraphicFramePr>
            <p:nvPr/>
          </p:nvGraphicFramePr>
          <p:xfrm>
            <a:off x="5038725" y="2776538"/>
            <a:ext cx="3065463" cy="3635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8050" name="Equation" r:id="rId9" imgW="1498600" imgH="177800" progId="Equation.3">
                    <p:embed/>
                  </p:oleObj>
                </mc:Choice>
                <mc:Fallback>
                  <p:oleObj name="Equation" r:id="rId9" imgW="1498600" imgH="177800" progId="Equation.3">
                    <p:embed/>
                    <p:pic>
                      <p:nvPicPr>
                        <p:cNvPr id="0" name="Picture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38725" y="2776538"/>
                          <a:ext cx="3065463" cy="36353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" name="Right Arrow 8"/>
            <p:cNvSpPr/>
            <p:nvPr/>
          </p:nvSpPr>
          <p:spPr bwMode="auto">
            <a:xfrm>
              <a:off x="3692525" y="2776537"/>
              <a:ext cx="1066800" cy="533400"/>
            </a:xfrm>
            <a:prstGeom prst="rightArrow">
              <a:avLst/>
            </a:prstGeom>
            <a:noFill/>
            <a:ln w="25400" cap="flat" cmpd="sng" algn="ctr">
              <a:solidFill>
                <a:srgbClr val="00009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1" charset="0"/>
                <a:ea typeface="Arial" pitchFamily="-111" charset="0"/>
                <a:cs typeface="Arial" pitchFamily="-111" charset="0"/>
              </a:endParaRPr>
            </a:p>
          </p:txBody>
        </p:sp>
        <p:graphicFrame>
          <p:nvGraphicFramePr>
            <p:cNvPr id="250886" name="Content Placeholder 3"/>
            <p:cNvGraphicFramePr>
              <a:graphicFrameLocks noChangeAspect="1"/>
            </p:cNvGraphicFramePr>
            <p:nvPr/>
          </p:nvGraphicFramePr>
          <p:xfrm>
            <a:off x="2133600" y="4343400"/>
            <a:ext cx="4269301" cy="1066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8051" name="Equation" r:id="rId11" imgW="1574800" imgH="393700" progId="Equation.3">
                    <p:embed/>
                  </p:oleObj>
                </mc:Choice>
                <mc:Fallback>
                  <p:oleObj name="Equation" r:id="rId11" imgW="1574800" imgH="393700" progId="Equation.3">
                    <p:embed/>
                    <p:pic>
                      <p:nvPicPr>
                        <p:cNvPr id="0" name="Picture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33600" y="4343400"/>
                          <a:ext cx="4269301" cy="106680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Bayes</a:t>
            </a:r>
            <a:r>
              <a:rPr lang="en-US" dirty="0" smtClean="0"/>
              <a:t> rule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52600"/>
            <a:ext cx="8229600" cy="2438400"/>
          </a:xfrm>
        </p:spPr>
        <p:txBody>
          <a:bodyPr/>
          <a:lstStyle/>
          <a:p>
            <a:r>
              <a:rPr lang="en-US" sz="2800" dirty="0" smtClean="0">
                <a:solidFill>
                  <a:srgbClr val="775F55"/>
                </a:solidFill>
              </a:rPr>
              <a:t>Allows us to talk about P(Y|X) rather than P(X|Y)</a:t>
            </a:r>
          </a:p>
          <a:p>
            <a:r>
              <a:rPr lang="en-US" sz="2800" dirty="0" smtClean="0">
                <a:solidFill>
                  <a:srgbClr val="775F55"/>
                </a:solidFill>
              </a:rPr>
              <a:t>Sometimes this can be more intuitive</a:t>
            </a:r>
          </a:p>
          <a:p>
            <a:r>
              <a:rPr lang="en-US" sz="2800" dirty="0" smtClean="0">
                <a:solidFill>
                  <a:srgbClr val="775F55"/>
                </a:solidFill>
              </a:rPr>
              <a:t>Why?</a:t>
            </a:r>
            <a:endParaRPr lang="en-US" sz="2800" dirty="0">
              <a:solidFill>
                <a:srgbClr val="775F55"/>
              </a:solidFill>
            </a:endParaRPr>
          </a:p>
        </p:txBody>
      </p:sp>
      <p:graphicFrame>
        <p:nvGraphicFramePr>
          <p:cNvPr id="251906" name="Content Placeholder 3"/>
          <p:cNvGraphicFramePr>
            <a:graphicFrameLocks noChangeAspect="1"/>
          </p:cNvGraphicFramePr>
          <p:nvPr/>
        </p:nvGraphicFramePr>
        <p:xfrm>
          <a:off x="2133600" y="4343400"/>
          <a:ext cx="4268788" cy="106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9023" name="Equation" r:id="rId3" imgW="1574800" imgH="393700" progId="Equation.3">
                  <p:embed/>
                </p:oleObj>
              </mc:Choice>
              <mc:Fallback>
                <p:oleObj name="Equation" r:id="rId3" imgW="1574800" imgH="393700" progId="Equation.3">
                  <p:embed/>
                  <p:pic>
                    <p:nvPicPr>
                      <p:cNvPr id="0" name="Content Placeholder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4343400"/>
                        <a:ext cx="4268788" cy="1066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Bayes</a:t>
            </a:r>
            <a:r>
              <a:rPr lang="en-US" dirty="0" smtClean="0"/>
              <a:t> rule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 err="1" smtClean="0">
                <a:solidFill>
                  <a:srgbClr val="775F55"/>
                </a:solidFill>
              </a:rPr>
              <a:t>p(disease</a:t>
            </a:r>
            <a:r>
              <a:rPr lang="en-US" sz="2400" dirty="0" smtClean="0">
                <a:solidFill>
                  <a:srgbClr val="775F55"/>
                </a:solidFill>
              </a:rPr>
              <a:t> | symptoms)</a:t>
            </a:r>
          </a:p>
          <a:p>
            <a:pPr lvl="1"/>
            <a:r>
              <a:rPr lang="en-US" sz="2000" dirty="0" smtClean="0">
                <a:solidFill>
                  <a:srgbClr val="775F55"/>
                </a:solidFill>
              </a:rPr>
              <a:t>For everyone who had those symptoms, how many had the disease?</a:t>
            </a:r>
          </a:p>
          <a:p>
            <a:pPr lvl="1"/>
            <a:r>
              <a:rPr lang="en-US" sz="2000" dirty="0" err="1" smtClean="0">
                <a:solidFill>
                  <a:srgbClr val="775F55"/>
                </a:solidFill>
              </a:rPr>
              <a:t>p(symptoms|disease</a:t>
            </a:r>
            <a:r>
              <a:rPr lang="en-US" sz="2000" dirty="0" smtClean="0">
                <a:solidFill>
                  <a:srgbClr val="775F55"/>
                </a:solidFill>
              </a:rPr>
              <a:t>)</a:t>
            </a:r>
          </a:p>
          <a:p>
            <a:pPr lvl="2"/>
            <a:r>
              <a:rPr lang="en-US" sz="1800" dirty="0" smtClean="0">
                <a:solidFill>
                  <a:srgbClr val="775F55"/>
                </a:solidFill>
              </a:rPr>
              <a:t>For everyone that had the disease, how many had this symptom?</a:t>
            </a:r>
          </a:p>
          <a:p>
            <a:pPr lvl="2"/>
            <a:endParaRPr lang="en-US" sz="1800" dirty="0" smtClean="0">
              <a:solidFill>
                <a:srgbClr val="775F55"/>
              </a:solidFill>
            </a:endParaRPr>
          </a:p>
          <a:p>
            <a:r>
              <a:rPr lang="en-US" sz="2400" dirty="0" err="1" smtClean="0">
                <a:solidFill>
                  <a:srgbClr val="775F55"/>
                </a:solidFill>
              </a:rPr>
              <a:t>p</a:t>
            </a:r>
            <a:r>
              <a:rPr lang="en-US" sz="2400" dirty="0" smtClean="0">
                <a:solidFill>
                  <a:srgbClr val="775F55"/>
                </a:solidFill>
              </a:rPr>
              <a:t>( linguistic phenomena | features )</a:t>
            </a:r>
          </a:p>
          <a:p>
            <a:pPr lvl="1"/>
            <a:r>
              <a:rPr lang="en-US" sz="2000" dirty="0" smtClean="0">
                <a:solidFill>
                  <a:srgbClr val="775F55"/>
                </a:solidFill>
              </a:rPr>
              <a:t>For all examples that had those features, how many had that phenomena?</a:t>
            </a:r>
          </a:p>
          <a:p>
            <a:pPr lvl="1"/>
            <a:r>
              <a:rPr lang="en-US" sz="2000" dirty="0" err="1" smtClean="0">
                <a:solidFill>
                  <a:srgbClr val="775F55"/>
                </a:solidFill>
              </a:rPr>
              <a:t>p(features</a:t>
            </a:r>
            <a:r>
              <a:rPr lang="en-US" sz="2000" dirty="0" smtClean="0">
                <a:solidFill>
                  <a:srgbClr val="775F55"/>
                </a:solidFill>
              </a:rPr>
              <a:t> | linguistic phenomena)</a:t>
            </a:r>
          </a:p>
          <a:p>
            <a:pPr lvl="2"/>
            <a:r>
              <a:rPr lang="en-US" sz="1800" dirty="0" smtClean="0">
                <a:solidFill>
                  <a:srgbClr val="775F55"/>
                </a:solidFill>
              </a:rPr>
              <a:t>For all the examples with that phenomena, how many had this feature</a:t>
            </a:r>
          </a:p>
          <a:p>
            <a:endParaRPr lang="en-US" sz="2400" dirty="0" smtClean="0">
              <a:solidFill>
                <a:srgbClr val="775F55"/>
              </a:solidFill>
            </a:endParaRPr>
          </a:p>
          <a:p>
            <a:r>
              <a:rPr lang="en-US" sz="2400" dirty="0" err="1" smtClean="0">
                <a:solidFill>
                  <a:srgbClr val="775F55"/>
                </a:solidFill>
              </a:rPr>
              <a:t>p(cause</a:t>
            </a:r>
            <a:r>
              <a:rPr lang="en-US" sz="2400" dirty="0" smtClean="0">
                <a:solidFill>
                  <a:srgbClr val="775F55"/>
                </a:solidFill>
              </a:rPr>
              <a:t> | effect) vs. </a:t>
            </a:r>
            <a:r>
              <a:rPr lang="en-US" sz="2400" dirty="0" err="1" smtClean="0">
                <a:solidFill>
                  <a:srgbClr val="775F55"/>
                </a:solidFill>
              </a:rPr>
              <a:t>p(effect</a:t>
            </a:r>
            <a:r>
              <a:rPr lang="en-US" sz="2400" dirty="0" smtClean="0">
                <a:solidFill>
                  <a:srgbClr val="775F55"/>
                </a:solidFill>
              </a:rPr>
              <a:t> | cause)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Gaps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752600" y="2261176"/>
            <a:ext cx="4572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I just won’t put these away.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1752600" y="3935848"/>
            <a:ext cx="5867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These, I just won’t put away.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3733800" y="1905000"/>
            <a:ext cx="68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V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" name="Curved Right Arrow 6"/>
          <p:cNvSpPr/>
          <p:nvPr/>
        </p:nvSpPr>
        <p:spPr>
          <a:xfrm rot="16200000">
            <a:off x="4063423" y="2668728"/>
            <a:ext cx="304801" cy="659248"/>
          </a:xfrm>
          <a:prstGeom prst="curved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81400" y="3276600"/>
            <a:ext cx="1828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direct object</a:t>
            </a:r>
            <a:endParaRPr lang="en-US" dirty="0">
              <a:solidFill>
                <a:srgbClr val="0000FF"/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1828800" y="5435024"/>
            <a:ext cx="5867400" cy="584776"/>
            <a:chOff x="1752600" y="5435024"/>
            <a:chExt cx="5867400" cy="584776"/>
          </a:xfrm>
        </p:grpSpPr>
        <p:sp>
          <p:nvSpPr>
            <p:cNvPr id="9" name="TextBox 8"/>
            <p:cNvSpPr txBox="1"/>
            <p:nvPr/>
          </p:nvSpPr>
          <p:spPr>
            <a:xfrm>
              <a:off x="1752600" y="5435024"/>
              <a:ext cx="58674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/>
                <a:t>I just won’t put       away.</a:t>
              </a:r>
              <a:endParaRPr lang="en-US" sz="3200" dirty="0"/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4191000" y="5867400"/>
              <a:ext cx="685800" cy="158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/>
          <p:cNvSpPr txBox="1"/>
          <p:nvPr/>
        </p:nvSpPr>
        <p:spPr>
          <a:xfrm>
            <a:off x="4267200" y="594360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gap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rot="10800000">
            <a:off x="2590800" y="4520624"/>
            <a:ext cx="1954648" cy="111817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886199" y="4876800"/>
            <a:ext cx="838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filler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/>
      <p:bldP spid="1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Gaps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333500" y="1752600"/>
            <a:ext cx="5867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What</a:t>
            </a:r>
            <a:r>
              <a:rPr lang="en-US" sz="3200" dirty="0" smtClean="0"/>
              <a:t> did you put       </a:t>
            </a:r>
            <a:r>
              <a:rPr lang="en-US" sz="3200" dirty="0" smtClean="0"/>
              <a:t>away?</a:t>
            </a:r>
            <a:endParaRPr lang="en-US" sz="32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4343400" y="2209800"/>
            <a:ext cx="685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343400" y="220980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gap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71600" y="3505200"/>
            <a:ext cx="58674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The socks </a:t>
            </a:r>
            <a:r>
              <a:rPr lang="en-US" sz="3200" dirty="0" smtClean="0">
                <a:solidFill>
                  <a:srgbClr val="0000FF"/>
                </a:solidFill>
              </a:rPr>
              <a:t>that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I </a:t>
            </a:r>
            <a:r>
              <a:rPr lang="en-US" sz="3200" dirty="0" smtClean="0"/>
              <a:t>put       away.</a:t>
            </a:r>
            <a:endParaRPr lang="en-US" sz="32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572000" y="3960812"/>
            <a:ext cx="685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572000" y="4034135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gap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Gaps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1917412"/>
            <a:ext cx="830884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Whose</a:t>
            </a:r>
            <a:r>
              <a:rPr lang="en-US" sz="3200" dirty="0" smtClean="0"/>
              <a:t> socks did you fold      and put       away?</a:t>
            </a:r>
            <a:endParaRPr lang="en-US" sz="32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4648200" y="2438400"/>
            <a:ext cx="685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648200" y="236220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gap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705600" y="2438400"/>
            <a:ext cx="685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705600" y="236220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gap</a:t>
            </a:r>
            <a:endParaRPr lang="en-US" sz="2400" dirty="0">
              <a:solidFill>
                <a:srgbClr val="FF0000"/>
              </a:solidFill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533400" y="3048000"/>
            <a:ext cx="7315200" cy="3124200"/>
            <a:chOff x="533400" y="3048000"/>
            <a:chExt cx="7315200" cy="3124200"/>
          </a:xfrm>
        </p:grpSpPr>
        <p:sp>
          <p:nvSpPr>
            <p:cNvPr id="9" name="Down Arrow 8"/>
            <p:cNvSpPr/>
            <p:nvPr/>
          </p:nvSpPr>
          <p:spPr>
            <a:xfrm>
              <a:off x="4267200" y="3048000"/>
              <a:ext cx="762000" cy="914400"/>
            </a:xfrm>
            <a:prstGeom prst="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533400" y="4114800"/>
              <a:ext cx="54102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0000FF"/>
                  </a:solidFill>
                </a:rPr>
                <a:t>Whose</a:t>
              </a:r>
              <a:r>
                <a:rPr lang="en-US" sz="3200" dirty="0" smtClean="0"/>
                <a:t> socks did you fold       ?</a:t>
              </a:r>
              <a:endParaRPr lang="en-US" sz="3200" dirty="0"/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4724400" y="4635788"/>
              <a:ext cx="685800" cy="158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/>
            <p:cNvSpPr txBox="1"/>
            <p:nvPr/>
          </p:nvSpPr>
          <p:spPr>
            <a:xfrm>
              <a:off x="4724400" y="4559588"/>
              <a:ext cx="1600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FF0000"/>
                  </a:solidFill>
                </a:rPr>
                <a:t>gap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33400" y="5265747"/>
              <a:ext cx="73152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0000FF"/>
                  </a:solidFill>
                </a:rPr>
                <a:t>Whose</a:t>
              </a:r>
              <a:r>
                <a:rPr lang="en-US" sz="3200" dirty="0" smtClean="0"/>
                <a:t> socks did you put        away?</a:t>
              </a:r>
              <a:endParaRPr lang="en-US" sz="3200" dirty="0"/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4724400" y="5786735"/>
              <a:ext cx="685800" cy="1588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4724400" y="5710535"/>
              <a:ext cx="1600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FF0000"/>
                  </a:solidFill>
                </a:rPr>
                <a:t>gap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Parasitic gaps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1917412"/>
            <a:ext cx="830884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These</a:t>
            </a:r>
            <a:r>
              <a:rPr lang="en-US" sz="3200" dirty="0" smtClean="0"/>
              <a:t> I’ll put       away without folding       .</a:t>
            </a:r>
            <a:endParaRPr lang="en-US" sz="32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2590800" y="2436812"/>
            <a:ext cx="685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590800" y="236220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gap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6781800" y="2433935"/>
            <a:ext cx="685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781800" y="2357735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gap</a:t>
            </a:r>
            <a:endParaRPr lang="en-US" sz="2400" dirty="0">
              <a:solidFill>
                <a:srgbClr val="FF0000"/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533400" y="3048000"/>
            <a:ext cx="7315200" cy="3124200"/>
            <a:chOff x="533400" y="3048000"/>
            <a:chExt cx="7315200" cy="3124200"/>
          </a:xfrm>
        </p:grpSpPr>
        <p:sp>
          <p:nvSpPr>
            <p:cNvPr id="13" name="TextBox 12"/>
            <p:cNvSpPr txBox="1"/>
            <p:nvPr/>
          </p:nvSpPr>
          <p:spPr>
            <a:xfrm>
              <a:off x="533400" y="5265747"/>
              <a:ext cx="7315200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0000FF"/>
                  </a:solidFill>
                </a:rPr>
                <a:t>These</a:t>
              </a:r>
              <a:r>
                <a:rPr lang="en-US" sz="3200" dirty="0" smtClean="0"/>
                <a:t> without folding         .</a:t>
              </a:r>
              <a:endParaRPr lang="en-US" sz="3200" dirty="0"/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533400" y="3048000"/>
              <a:ext cx="5410200" cy="3124200"/>
              <a:chOff x="533400" y="3048000"/>
              <a:chExt cx="5410200" cy="3124200"/>
            </a:xfrm>
          </p:grpSpPr>
          <p:sp>
            <p:nvSpPr>
              <p:cNvPr id="9" name="Down Arrow 8"/>
              <p:cNvSpPr/>
              <p:nvPr/>
            </p:nvSpPr>
            <p:spPr>
              <a:xfrm>
                <a:off x="4267200" y="3048000"/>
                <a:ext cx="762000" cy="914400"/>
              </a:xfrm>
              <a:prstGeom prst="downArrow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533400" y="4114800"/>
                <a:ext cx="5410200" cy="584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 smtClean="0">
                    <a:solidFill>
                      <a:srgbClr val="0000FF"/>
                    </a:solidFill>
                  </a:rPr>
                  <a:t>These</a:t>
                </a:r>
                <a:r>
                  <a:rPr lang="en-US" sz="3200" dirty="0" smtClean="0"/>
                  <a:t> I’ll put        away.</a:t>
                </a:r>
                <a:endParaRPr lang="en-US" sz="3200" dirty="0"/>
              </a:p>
            </p:txBody>
          </p:sp>
          <p:cxnSp>
            <p:nvCxnSpPr>
              <p:cNvPr id="11" name="Straight Connector 10"/>
              <p:cNvCxnSpPr/>
              <p:nvPr/>
            </p:nvCxnSpPr>
            <p:spPr>
              <a:xfrm>
                <a:off x="2667000" y="4635788"/>
                <a:ext cx="685800" cy="1588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TextBox 11"/>
              <p:cNvSpPr txBox="1"/>
              <p:nvPr/>
            </p:nvSpPr>
            <p:spPr>
              <a:xfrm>
                <a:off x="2667000" y="4559588"/>
                <a:ext cx="16002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gap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14" name="Straight Connector 13"/>
              <p:cNvCxnSpPr/>
              <p:nvPr/>
            </p:nvCxnSpPr>
            <p:spPr>
              <a:xfrm>
                <a:off x="4114800" y="5786735"/>
                <a:ext cx="685800" cy="1588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TextBox 14"/>
              <p:cNvSpPr txBox="1"/>
              <p:nvPr/>
            </p:nvSpPr>
            <p:spPr>
              <a:xfrm>
                <a:off x="4114800" y="5710535"/>
                <a:ext cx="16002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gap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p:grp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362200" y="228600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gap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Parasitic </a:t>
            </a:r>
            <a:r>
              <a:rPr lang="en-US" dirty="0" smtClean="0"/>
              <a:t>gaps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200" y="1917412"/>
            <a:ext cx="8308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These</a:t>
            </a:r>
            <a:r>
              <a:rPr lang="en-US" sz="2800" dirty="0" smtClean="0"/>
              <a:t> I’ll put        away without folding        .</a:t>
            </a:r>
            <a:endParaRPr lang="en-US" sz="28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2362200" y="2362200"/>
            <a:ext cx="685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6096000" y="2362200"/>
            <a:ext cx="685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096000" y="2362200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gap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800" y="3048000"/>
            <a:ext cx="662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1. Cannot exist by themselves (parasitic)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98576" y="3733800"/>
            <a:ext cx="8308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These</a:t>
            </a:r>
            <a:r>
              <a:rPr lang="en-US" sz="2800" dirty="0" smtClean="0"/>
              <a:t> I’ll put my pants away without folding        .</a:t>
            </a:r>
            <a:endParaRPr lang="en-US" sz="2800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7086600" y="4189412"/>
            <a:ext cx="685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086600" y="4186535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gap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1000" y="4876800"/>
            <a:ext cx="464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2. They’re optional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2376" y="5562600"/>
            <a:ext cx="8308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These</a:t>
            </a:r>
            <a:r>
              <a:rPr lang="en-US" sz="2800" dirty="0" smtClean="0"/>
              <a:t> I’ll put        away without folding them.</a:t>
            </a:r>
            <a:endParaRPr lang="en-US" sz="2800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590800" y="6018212"/>
            <a:ext cx="6858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590800" y="6015335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gap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Parasitic gaps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http://literalminded.wordpress.com/2009/02/10/dougs-parasitic-gap/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Frequency of parasitic gaps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775F55"/>
                </a:solidFill>
              </a:rPr>
              <a:t>Parasitic gaps occur on average in 1/100,000 sentences</a:t>
            </a:r>
          </a:p>
          <a:p>
            <a:r>
              <a:rPr lang="en-US" dirty="0" smtClean="0">
                <a:solidFill>
                  <a:srgbClr val="775F55"/>
                </a:solidFill>
              </a:rPr>
              <a:t>Problem:</a:t>
            </a:r>
          </a:p>
          <a:p>
            <a:pPr lvl="1"/>
            <a:r>
              <a:rPr lang="en-US" dirty="0" smtClean="0">
                <a:solidFill>
                  <a:srgbClr val="775F55"/>
                </a:solidFill>
              </a:rPr>
              <a:t>Joe Linguist has developed a complicated set of regular expressions to try and identify parasitic gaps.  If a sentence has a parasitic gap, it correctly identifies it 95% of the time.  If it doesn’t, it will incorrectly say it does with probability 0.005.  Suppose we run it on a sentence and the algorithm says it is a parasitic gap, what is the probability it actually is?</a:t>
            </a:r>
            <a:endParaRPr lang="en-US" dirty="0">
              <a:solidFill>
                <a:srgbClr val="775F55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Prob</a:t>
            </a:r>
            <a:r>
              <a:rPr lang="en-US" dirty="0" smtClean="0"/>
              <a:t> of parasitic gaps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1676400"/>
            <a:ext cx="84612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dirty="0" smtClean="0">
                <a:solidFill>
                  <a:srgbClr val="775F55"/>
                </a:solidFill>
              </a:rPr>
              <a:t>Joe Linguist has developed a complicated set of regular expressions to try and identify parasitic gaps.  If a sentence has a parasitic gap, it correctly identifies it 95% of the time.  If it doesn’t, it will incorrectly say it does with probability 0.005.  Suppose we run it on a sentence and the algorithm says it is a parasitic gap, what is the probability it actually is?</a:t>
            </a:r>
            <a:endParaRPr lang="en-US" dirty="0">
              <a:solidFill>
                <a:srgbClr val="775F55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97624" y="3153728"/>
            <a:ext cx="20543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G = gap</a:t>
            </a:r>
          </a:p>
          <a:p>
            <a:r>
              <a:rPr lang="en-US" sz="2000" dirty="0" smtClean="0"/>
              <a:t>T = test positive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1828800" y="4582418"/>
            <a:ext cx="6096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What question do we want to ask?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Prob</a:t>
            </a:r>
            <a:r>
              <a:rPr lang="en-US" dirty="0" smtClean="0"/>
              <a:t> of parasitic gaps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1676400"/>
            <a:ext cx="84612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dirty="0" smtClean="0">
                <a:solidFill>
                  <a:srgbClr val="775F55"/>
                </a:solidFill>
              </a:rPr>
              <a:t>Joe Linguist has developed a complicated set of regular expressions to try and identify parasitic gaps.  If a sentence has a parasitic gap, it correctly identifies it 95% of the time.  If it doesn’t, it will incorrectly say it does with probability 0.005.  Suppose we run it on a sentence and the algorithm says it is a parasitic gap, what is the probability it actually is?</a:t>
            </a:r>
            <a:endParaRPr lang="en-US" dirty="0">
              <a:solidFill>
                <a:srgbClr val="775F55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97624" y="3153728"/>
            <a:ext cx="20543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G = gap</a:t>
            </a:r>
          </a:p>
          <a:p>
            <a:r>
              <a:rPr lang="en-US" sz="2000" dirty="0" smtClean="0"/>
              <a:t>T = test positive</a:t>
            </a:r>
            <a:endParaRPr lang="en-US" sz="2000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8316340"/>
              </p:ext>
            </p:extLst>
          </p:nvPr>
        </p:nvGraphicFramePr>
        <p:xfrm>
          <a:off x="914400" y="3952875"/>
          <a:ext cx="1519238" cy="466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Equation" r:id="rId3" imgW="660400" imgH="203200" progId="Equation.3">
                  <p:embed/>
                </p:oleObj>
              </mc:Choice>
              <mc:Fallback>
                <p:oleObj name="Equation" r:id="rId3" imgW="6604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952875"/>
                        <a:ext cx="1519238" cy="466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387972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Prob</a:t>
            </a:r>
            <a:r>
              <a:rPr lang="en-US" dirty="0" smtClean="0"/>
              <a:t> of parasitic gaps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1676400"/>
            <a:ext cx="84612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dirty="0" smtClean="0">
                <a:solidFill>
                  <a:srgbClr val="775F55"/>
                </a:solidFill>
              </a:rPr>
              <a:t>Joe Linguist has developed a complicated set of regular expressions to try and identify parasitic gaps.  If a sentence has a parasitic gap, it correctly identifies it 95% of the time.  If it doesn’t, it will incorrectly say it does with probability 0.005.  Suppose we run it on a sentence and the algorithm says it is a parasitic gap, what is the probability it actually is?</a:t>
            </a:r>
            <a:endParaRPr lang="en-US" dirty="0">
              <a:solidFill>
                <a:srgbClr val="775F55"/>
              </a:solidFill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914400" y="3743186"/>
          <a:ext cx="3006982" cy="9050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359" name="Equation" r:id="rId3" imgW="1308100" imgH="393700" progId="Equation.3">
                  <p:embed/>
                </p:oleObj>
              </mc:Choice>
              <mc:Fallback>
                <p:oleObj name="Equation" r:id="rId3" imgW="1308100" imgH="3937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743186"/>
                        <a:ext cx="3006982" cy="90501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2323" name="Object 3"/>
          <p:cNvGraphicFramePr>
            <a:graphicFrameLocks noChangeAspect="1"/>
          </p:cNvGraphicFramePr>
          <p:nvPr/>
        </p:nvGraphicFramePr>
        <p:xfrm>
          <a:off x="1981200" y="4887912"/>
          <a:ext cx="2424112" cy="1284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360" name="Equation" r:id="rId5" imgW="1054100" imgH="558800" progId="Equation.3">
                  <p:embed/>
                </p:oleObj>
              </mc:Choice>
              <mc:Fallback>
                <p:oleObj name="Equation" r:id="rId5" imgW="1054100" imgH="558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4887912"/>
                        <a:ext cx="2424112" cy="1284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2324" name="Object 4"/>
          <p:cNvGraphicFramePr>
            <a:graphicFrameLocks noChangeAspect="1"/>
          </p:cNvGraphicFramePr>
          <p:nvPr/>
        </p:nvGraphicFramePr>
        <p:xfrm>
          <a:off x="4648200" y="4913313"/>
          <a:ext cx="3943350" cy="90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361" name="Equation" r:id="rId7" imgW="1714500" imgH="393700" progId="Equation.3">
                  <p:embed/>
                </p:oleObj>
              </mc:Choice>
              <mc:Fallback>
                <p:oleObj name="Equation" r:id="rId7" imgW="1714500" imgH="3937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4913313"/>
                        <a:ext cx="3943350" cy="904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897624" y="3153728"/>
            <a:ext cx="20543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G = gap</a:t>
            </a:r>
          </a:p>
          <a:p>
            <a:r>
              <a:rPr lang="en-US" sz="2000" dirty="0" smtClean="0"/>
              <a:t>T = test positive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Prob</a:t>
            </a:r>
            <a:r>
              <a:rPr lang="en-US" dirty="0" smtClean="0"/>
              <a:t> of parasitic gaps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1676400"/>
            <a:ext cx="84612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dirty="0" smtClean="0">
                <a:solidFill>
                  <a:srgbClr val="775F55"/>
                </a:solidFill>
              </a:rPr>
              <a:t>Joe Linguist has developed a complicated set of regular expressions to try and identify parasitic gaps.  If a sentence has a parasitic gap, it correctly identifies it 95% of the time.  If it doesn’t, it will incorrectly say it does with probability 0.005.  Suppose we run it on a sentence and the algorithm says it is a parasitic gap, what is the probability it actually is?</a:t>
            </a:r>
            <a:endParaRPr lang="en-US" dirty="0">
              <a:solidFill>
                <a:srgbClr val="775F55"/>
              </a:solidFill>
            </a:endParaRPr>
          </a:p>
        </p:txBody>
      </p:sp>
      <p:graphicFrame>
        <p:nvGraphicFramePr>
          <p:cNvPr id="312324" name="Object 4"/>
          <p:cNvGraphicFramePr>
            <a:graphicFrameLocks noChangeAspect="1"/>
          </p:cNvGraphicFramePr>
          <p:nvPr/>
        </p:nvGraphicFramePr>
        <p:xfrm>
          <a:off x="1012825" y="3667125"/>
          <a:ext cx="4965700" cy="90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373" name="Equation" r:id="rId3" imgW="2159000" imgH="393700" progId="Equation.3">
                  <p:embed/>
                </p:oleObj>
              </mc:Choice>
              <mc:Fallback>
                <p:oleObj name="Equation" r:id="rId3" imgW="2159000" imgH="3937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2825" y="3667125"/>
                        <a:ext cx="4965700" cy="904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897624" y="3153728"/>
            <a:ext cx="20543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G = gap</a:t>
            </a:r>
          </a:p>
          <a:p>
            <a:r>
              <a:rPr lang="en-US" sz="2000" dirty="0" smtClean="0"/>
              <a:t>T = test positive</a:t>
            </a:r>
            <a:endParaRPr lang="en-US" sz="2000" dirty="0"/>
          </a:p>
        </p:txBody>
      </p:sp>
      <p:graphicFrame>
        <p:nvGraphicFramePr>
          <p:cNvPr id="313349" name="Object 5"/>
          <p:cNvGraphicFramePr>
            <a:graphicFrameLocks noChangeAspect="1"/>
          </p:cNvGraphicFramePr>
          <p:nvPr/>
        </p:nvGraphicFramePr>
        <p:xfrm>
          <a:off x="1981200" y="4981575"/>
          <a:ext cx="6016625" cy="846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374" name="Equation" r:id="rId5" imgW="2616200" imgH="368300" progId="Equation.3">
                  <p:embed/>
                </p:oleObj>
              </mc:Choice>
              <mc:Fallback>
                <p:oleObj name="Equation" r:id="rId5" imgW="2616200" imgH="3683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4981575"/>
                        <a:ext cx="6016625" cy="846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Obtaining probabilities</a:t>
            </a:r>
            <a:endParaRPr lang="en-US" dirty="0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>
          <a:xfrm>
            <a:off x="382588" y="3124200"/>
            <a:ext cx="8229600" cy="3001963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>
                <a:solidFill>
                  <a:srgbClr val="775F55"/>
                </a:solidFill>
              </a:rPr>
              <a:t>We’ve talked a lot about probabilities, but not where they come from</a:t>
            </a:r>
            <a:endParaRPr lang="en-US" sz="2000" dirty="0" smtClean="0">
              <a:solidFill>
                <a:srgbClr val="775F55"/>
              </a:solidFill>
            </a:endParaRPr>
          </a:p>
          <a:p>
            <a:pPr lvl="1"/>
            <a:r>
              <a:rPr lang="en-US" sz="2500" dirty="0" smtClean="0">
                <a:solidFill>
                  <a:srgbClr val="775F55"/>
                </a:solidFill>
              </a:rPr>
              <a:t>What is the probability of “the” occurring in a sentence?</a:t>
            </a:r>
          </a:p>
          <a:p>
            <a:pPr lvl="1"/>
            <a:r>
              <a:rPr lang="en-US" sz="2500" dirty="0" smtClean="0">
                <a:solidFill>
                  <a:srgbClr val="775F55"/>
                </a:solidFill>
              </a:rPr>
              <a:t>What is the probability of </a:t>
            </a:r>
            <a:r>
              <a:rPr lang="en-US" sz="2500" dirty="0" smtClean="0">
                <a:solidFill>
                  <a:srgbClr val="775F55"/>
                </a:solidFill>
              </a:rPr>
              <a:t>“</a:t>
            </a:r>
            <a:r>
              <a:rPr lang="en-US" sz="2500" dirty="0" smtClean="0">
                <a:solidFill>
                  <a:srgbClr val="775F55"/>
                </a:solidFill>
              </a:rPr>
              <a:t>Middlebury</a:t>
            </a:r>
            <a:r>
              <a:rPr lang="en-US" sz="2500" dirty="0" smtClean="0">
                <a:solidFill>
                  <a:srgbClr val="775F55"/>
                </a:solidFill>
              </a:rPr>
              <a:t>” </a:t>
            </a:r>
            <a:r>
              <a:rPr lang="en-US" sz="2500" dirty="0" smtClean="0">
                <a:solidFill>
                  <a:srgbClr val="775F55"/>
                </a:solidFill>
              </a:rPr>
              <a:t>occurring in a sentence?</a:t>
            </a:r>
          </a:p>
          <a:p>
            <a:pPr lvl="1"/>
            <a:r>
              <a:rPr lang="en-US" sz="2500" dirty="0" smtClean="0">
                <a:solidFill>
                  <a:srgbClr val="775F55"/>
                </a:solidFill>
              </a:rPr>
              <a:t>What is the probability of </a:t>
            </a:r>
            <a:r>
              <a:rPr lang="en-US" sz="2500" dirty="0" smtClean="0">
                <a:solidFill>
                  <a:srgbClr val="775F55"/>
                </a:solidFill>
              </a:rPr>
              <a:t>“I </a:t>
            </a:r>
            <a:r>
              <a:rPr lang="en-US" sz="2500" dirty="0" smtClean="0">
                <a:solidFill>
                  <a:srgbClr val="775F55"/>
                </a:solidFill>
              </a:rPr>
              <a:t>think today is a good day to be me” as a sentence?</a:t>
            </a:r>
          </a:p>
          <a:p>
            <a:pPr lvl="1"/>
            <a:endParaRPr lang="en-US" sz="2500" dirty="0" smtClean="0">
              <a:solidFill>
                <a:srgbClr val="775F55"/>
              </a:solidFill>
            </a:endParaRPr>
          </a:p>
        </p:txBody>
      </p:sp>
      <p:pic>
        <p:nvPicPr>
          <p:cNvPr id="41987" name="Picture 7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24"/>
          <a:srcRect/>
          <a:stretch>
            <a:fillRect/>
          </a:stretch>
        </p:blipFill>
        <p:spPr bwMode="auto">
          <a:xfrm>
            <a:off x="7721600" y="1866900"/>
            <a:ext cx="714375" cy="72866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41988" name="Picture 8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25"/>
          <a:srcRect/>
          <a:stretch>
            <a:fillRect/>
          </a:stretch>
        </p:blipFill>
        <p:spPr bwMode="auto">
          <a:xfrm>
            <a:off x="692150" y="1905000"/>
            <a:ext cx="693738" cy="72866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41989" name="Picture 10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24"/>
          <a:srcRect/>
          <a:stretch>
            <a:fillRect/>
          </a:stretch>
        </p:blipFill>
        <p:spPr bwMode="auto">
          <a:xfrm>
            <a:off x="4610100" y="1866900"/>
            <a:ext cx="714375" cy="72866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41990" name="Picture 11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24"/>
          <a:srcRect/>
          <a:stretch>
            <a:fillRect/>
          </a:stretch>
        </p:blipFill>
        <p:spPr bwMode="auto">
          <a:xfrm>
            <a:off x="3035300" y="1905000"/>
            <a:ext cx="714375" cy="72866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41991" name="Picture 12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24"/>
          <a:srcRect/>
          <a:stretch>
            <a:fillRect/>
          </a:stretch>
        </p:blipFill>
        <p:spPr bwMode="auto">
          <a:xfrm>
            <a:off x="2266950" y="1905000"/>
            <a:ext cx="714375" cy="72866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41992" name="Picture 13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24"/>
          <a:srcRect/>
          <a:stretch>
            <a:fillRect/>
          </a:stretch>
        </p:blipFill>
        <p:spPr bwMode="auto">
          <a:xfrm>
            <a:off x="6953250" y="1866900"/>
            <a:ext cx="714375" cy="72866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41993" name="Picture 15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5"/>
          <a:srcRect/>
          <a:stretch>
            <a:fillRect/>
          </a:stretch>
        </p:blipFill>
        <p:spPr bwMode="auto">
          <a:xfrm>
            <a:off x="1460500" y="1944687"/>
            <a:ext cx="693738" cy="72866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41994" name="Picture 16"/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>
          <a:blip r:embed="rId25"/>
          <a:srcRect/>
          <a:stretch>
            <a:fillRect/>
          </a:stretch>
        </p:blipFill>
        <p:spPr bwMode="auto">
          <a:xfrm>
            <a:off x="6146800" y="1828800"/>
            <a:ext cx="693738" cy="72866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41995" name="Picture 17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25"/>
          <a:srcRect/>
          <a:stretch>
            <a:fillRect/>
          </a:stretch>
        </p:blipFill>
        <p:spPr bwMode="auto">
          <a:xfrm>
            <a:off x="3803650" y="1866900"/>
            <a:ext cx="693738" cy="72866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41996" name="Picture 18"/>
          <p:cNvPicPr>
            <a:picLocks noChangeAspect="1" noChangeArrowheads="1"/>
          </p:cNvPicPr>
          <p:nvPr>
            <p:custDataLst>
              <p:tags r:id="rId11"/>
            </p:custDataLst>
          </p:nvPr>
        </p:nvPicPr>
        <p:blipFill>
          <a:blip r:embed="rId25"/>
          <a:srcRect/>
          <a:stretch>
            <a:fillRect/>
          </a:stretch>
        </p:blipFill>
        <p:spPr bwMode="auto">
          <a:xfrm>
            <a:off x="5416550" y="1866900"/>
            <a:ext cx="693738" cy="72866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sp>
        <p:nvSpPr>
          <p:cNvPr id="41997" name="Text Box 19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808038" y="1981200"/>
            <a:ext cx="441325" cy="5191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7C80"/>
                </a:solidFill>
              </a:rPr>
              <a:t>H</a:t>
            </a:r>
          </a:p>
        </p:txBody>
      </p:sp>
      <p:sp>
        <p:nvSpPr>
          <p:cNvPr id="41998" name="Text Box 20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1576388" y="1981200"/>
            <a:ext cx="441325" cy="5191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7C80"/>
                </a:solidFill>
              </a:rPr>
              <a:t>H</a:t>
            </a:r>
          </a:p>
        </p:txBody>
      </p:sp>
      <p:sp>
        <p:nvSpPr>
          <p:cNvPr id="41999" name="Text Box 21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3919538" y="1943100"/>
            <a:ext cx="441325" cy="5191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7C80"/>
                </a:solidFill>
              </a:rPr>
              <a:t>H</a:t>
            </a:r>
          </a:p>
        </p:txBody>
      </p:sp>
      <p:sp>
        <p:nvSpPr>
          <p:cNvPr id="42000" name="Text Box 22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5532438" y="1943100"/>
            <a:ext cx="441325" cy="5191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7C80"/>
                </a:solidFill>
              </a:rPr>
              <a:t>H</a:t>
            </a:r>
          </a:p>
        </p:txBody>
      </p:sp>
      <p:sp>
        <p:nvSpPr>
          <p:cNvPr id="42001" name="Text Box 23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6261100" y="1905000"/>
            <a:ext cx="441325" cy="5191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7C80"/>
                </a:solidFill>
              </a:rPr>
              <a:t>H</a:t>
            </a:r>
          </a:p>
        </p:txBody>
      </p:sp>
      <p:sp>
        <p:nvSpPr>
          <p:cNvPr id="42002" name="Text Box 24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2401888" y="2020887"/>
            <a:ext cx="401637" cy="5191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FF00"/>
                </a:solidFill>
              </a:rPr>
              <a:t>T</a:t>
            </a:r>
          </a:p>
        </p:txBody>
      </p:sp>
      <p:sp>
        <p:nvSpPr>
          <p:cNvPr id="42003" name="Text Box 25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3189288" y="1981200"/>
            <a:ext cx="401637" cy="5191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FF00"/>
                </a:solidFill>
              </a:rPr>
              <a:t>T</a:t>
            </a:r>
          </a:p>
        </p:txBody>
      </p:sp>
      <p:sp>
        <p:nvSpPr>
          <p:cNvPr id="42004" name="Text Box 26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4725988" y="1943100"/>
            <a:ext cx="401637" cy="5191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FF00"/>
                </a:solidFill>
              </a:rPr>
              <a:t>T</a:t>
            </a:r>
          </a:p>
        </p:txBody>
      </p:sp>
      <p:sp>
        <p:nvSpPr>
          <p:cNvPr id="42005" name="Text Box 27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7107238" y="1943100"/>
            <a:ext cx="401637" cy="5191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FF00"/>
                </a:solidFill>
              </a:rPr>
              <a:t>T</a:t>
            </a:r>
          </a:p>
        </p:txBody>
      </p:sp>
      <p:sp>
        <p:nvSpPr>
          <p:cNvPr id="42006" name="Text Box 28"/>
          <p:cNvSpPr txBox="1">
            <a:spLocks noChangeArrowheads="1"/>
          </p:cNvSpPr>
          <p:nvPr>
            <p:custDataLst>
              <p:tags r:id="rId21"/>
            </p:custDataLst>
          </p:nvPr>
        </p:nvSpPr>
        <p:spPr bwMode="auto">
          <a:xfrm>
            <a:off x="7913688" y="1905000"/>
            <a:ext cx="401637" cy="5191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800">
                <a:solidFill>
                  <a:srgbClr val="FFFF00"/>
                </a:solidFill>
              </a:rPr>
              <a:t>T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Obtaining probabilities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612648" y="2286000"/>
            <a:ext cx="838200" cy="1143000"/>
            <a:chOff x="1981200" y="5410200"/>
            <a:chExt cx="838200" cy="1143000"/>
          </a:xfrm>
        </p:grpSpPr>
        <p:sp>
          <p:nvSpPr>
            <p:cNvPr id="5" name="Rectangle 4"/>
            <p:cNvSpPr/>
            <p:nvPr/>
          </p:nvSpPr>
          <p:spPr>
            <a:xfrm>
              <a:off x="1981200" y="5410200"/>
              <a:ext cx="838200" cy="1143000"/>
            </a:xfrm>
            <a:prstGeom prst="rect">
              <a:avLst/>
            </a:prstGeom>
            <a:noFill/>
            <a:ln>
              <a:solidFill>
                <a:srgbClr val="000090"/>
              </a:solidFill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2057400" y="5562600"/>
              <a:ext cx="685800" cy="1588"/>
            </a:xfrm>
            <a:prstGeom prst="line">
              <a:avLst/>
            </a:prstGeom>
            <a:ln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2057400" y="5713412"/>
              <a:ext cx="685800" cy="1588"/>
            </a:xfrm>
            <a:prstGeom prst="line">
              <a:avLst/>
            </a:prstGeom>
            <a:ln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2057400" y="5865812"/>
              <a:ext cx="685800" cy="1588"/>
            </a:xfrm>
            <a:prstGeom prst="line">
              <a:avLst/>
            </a:prstGeom>
            <a:ln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2057400" y="6018212"/>
              <a:ext cx="685800" cy="1588"/>
            </a:xfrm>
            <a:prstGeom prst="line">
              <a:avLst/>
            </a:prstGeom>
            <a:ln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2057400" y="6170612"/>
              <a:ext cx="685800" cy="1588"/>
            </a:xfrm>
            <a:prstGeom prst="line">
              <a:avLst/>
            </a:prstGeom>
            <a:ln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2057400" y="6324600"/>
              <a:ext cx="685800" cy="1588"/>
            </a:xfrm>
            <a:prstGeom prst="line">
              <a:avLst/>
            </a:prstGeom>
            <a:ln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1981200" y="3048000"/>
            <a:ext cx="838200" cy="1143000"/>
            <a:chOff x="1981200" y="5410200"/>
            <a:chExt cx="838200" cy="1143000"/>
          </a:xfrm>
        </p:grpSpPr>
        <p:sp>
          <p:nvSpPr>
            <p:cNvPr id="13" name="Rectangle 12"/>
            <p:cNvSpPr/>
            <p:nvPr/>
          </p:nvSpPr>
          <p:spPr>
            <a:xfrm>
              <a:off x="1981200" y="5410200"/>
              <a:ext cx="838200" cy="1143000"/>
            </a:xfrm>
            <a:prstGeom prst="rect">
              <a:avLst/>
            </a:prstGeom>
            <a:noFill/>
            <a:ln>
              <a:solidFill>
                <a:srgbClr val="000090"/>
              </a:solidFill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4" name="Straight Connector 13"/>
            <p:cNvCxnSpPr/>
            <p:nvPr/>
          </p:nvCxnSpPr>
          <p:spPr>
            <a:xfrm>
              <a:off x="2057400" y="5562600"/>
              <a:ext cx="685800" cy="1588"/>
            </a:xfrm>
            <a:prstGeom prst="line">
              <a:avLst/>
            </a:prstGeom>
            <a:ln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2057400" y="5713412"/>
              <a:ext cx="685800" cy="1588"/>
            </a:xfrm>
            <a:prstGeom prst="line">
              <a:avLst/>
            </a:prstGeom>
            <a:ln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2057400" y="5865812"/>
              <a:ext cx="685800" cy="1588"/>
            </a:xfrm>
            <a:prstGeom prst="line">
              <a:avLst/>
            </a:prstGeom>
            <a:ln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2057400" y="6018212"/>
              <a:ext cx="685800" cy="1588"/>
            </a:xfrm>
            <a:prstGeom prst="line">
              <a:avLst/>
            </a:prstGeom>
            <a:ln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2057400" y="6170612"/>
              <a:ext cx="685800" cy="1588"/>
            </a:xfrm>
            <a:prstGeom prst="line">
              <a:avLst/>
            </a:prstGeom>
            <a:ln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2057400" y="6324600"/>
              <a:ext cx="685800" cy="1588"/>
            </a:xfrm>
            <a:prstGeom prst="line">
              <a:avLst/>
            </a:prstGeom>
            <a:ln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>
            <a:off x="838200" y="3810000"/>
            <a:ext cx="838200" cy="1143000"/>
            <a:chOff x="1981200" y="5410200"/>
            <a:chExt cx="838200" cy="1143000"/>
          </a:xfrm>
        </p:grpSpPr>
        <p:sp>
          <p:nvSpPr>
            <p:cNvPr id="21" name="Rectangle 20"/>
            <p:cNvSpPr/>
            <p:nvPr/>
          </p:nvSpPr>
          <p:spPr>
            <a:xfrm>
              <a:off x="1981200" y="5410200"/>
              <a:ext cx="838200" cy="1143000"/>
            </a:xfrm>
            <a:prstGeom prst="rect">
              <a:avLst/>
            </a:prstGeom>
            <a:noFill/>
            <a:ln>
              <a:solidFill>
                <a:srgbClr val="000090"/>
              </a:solidFill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" name="Straight Connector 21"/>
            <p:cNvCxnSpPr/>
            <p:nvPr/>
          </p:nvCxnSpPr>
          <p:spPr>
            <a:xfrm>
              <a:off x="2057400" y="5562600"/>
              <a:ext cx="685800" cy="1588"/>
            </a:xfrm>
            <a:prstGeom prst="line">
              <a:avLst/>
            </a:prstGeom>
            <a:ln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2057400" y="5713412"/>
              <a:ext cx="685800" cy="1588"/>
            </a:xfrm>
            <a:prstGeom prst="line">
              <a:avLst/>
            </a:prstGeom>
            <a:ln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2057400" y="5865812"/>
              <a:ext cx="685800" cy="1588"/>
            </a:xfrm>
            <a:prstGeom prst="line">
              <a:avLst/>
            </a:prstGeom>
            <a:ln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2057400" y="6018212"/>
              <a:ext cx="685800" cy="1588"/>
            </a:xfrm>
            <a:prstGeom prst="line">
              <a:avLst/>
            </a:prstGeom>
            <a:ln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2057400" y="6170612"/>
              <a:ext cx="685800" cy="1588"/>
            </a:xfrm>
            <a:prstGeom prst="line">
              <a:avLst/>
            </a:prstGeom>
            <a:ln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>
              <a:off x="2057400" y="6324600"/>
              <a:ext cx="685800" cy="1588"/>
            </a:xfrm>
            <a:prstGeom prst="line">
              <a:avLst/>
            </a:prstGeom>
            <a:ln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>
            <a:off x="1905000" y="4343400"/>
            <a:ext cx="838200" cy="1143000"/>
            <a:chOff x="1981200" y="5410200"/>
            <a:chExt cx="838200" cy="1143000"/>
          </a:xfrm>
        </p:grpSpPr>
        <p:sp>
          <p:nvSpPr>
            <p:cNvPr id="29" name="Rectangle 28"/>
            <p:cNvSpPr/>
            <p:nvPr/>
          </p:nvSpPr>
          <p:spPr>
            <a:xfrm>
              <a:off x="1981200" y="5410200"/>
              <a:ext cx="838200" cy="1143000"/>
            </a:xfrm>
            <a:prstGeom prst="rect">
              <a:avLst/>
            </a:prstGeom>
            <a:noFill/>
            <a:ln>
              <a:solidFill>
                <a:srgbClr val="000090"/>
              </a:solidFill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0" name="Straight Connector 29"/>
            <p:cNvCxnSpPr/>
            <p:nvPr/>
          </p:nvCxnSpPr>
          <p:spPr>
            <a:xfrm>
              <a:off x="2057400" y="5562600"/>
              <a:ext cx="685800" cy="1588"/>
            </a:xfrm>
            <a:prstGeom prst="line">
              <a:avLst/>
            </a:prstGeom>
            <a:ln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2057400" y="5713412"/>
              <a:ext cx="685800" cy="1588"/>
            </a:xfrm>
            <a:prstGeom prst="line">
              <a:avLst/>
            </a:prstGeom>
            <a:ln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2057400" y="5865812"/>
              <a:ext cx="685800" cy="1588"/>
            </a:xfrm>
            <a:prstGeom prst="line">
              <a:avLst/>
            </a:prstGeom>
            <a:ln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2057400" y="6018212"/>
              <a:ext cx="685800" cy="1588"/>
            </a:xfrm>
            <a:prstGeom prst="line">
              <a:avLst/>
            </a:prstGeom>
            <a:ln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2057400" y="6170612"/>
              <a:ext cx="685800" cy="1588"/>
            </a:xfrm>
            <a:prstGeom prst="line">
              <a:avLst/>
            </a:prstGeom>
            <a:ln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2057400" y="6324600"/>
              <a:ext cx="685800" cy="1588"/>
            </a:xfrm>
            <a:prstGeom prst="line">
              <a:avLst/>
            </a:prstGeom>
            <a:ln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/>
          <p:cNvGrpSpPr/>
          <p:nvPr/>
        </p:nvGrpSpPr>
        <p:grpSpPr>
          <a:xfrm>
            <a:off x="914400" y="5257800"/>
            <a:ext cx="838200" cy="1143000"/>
            <a:chOff x="1981200" y="5410200"/>
            <a:chExt cx="838200" cy="1143000"/>
          </a:xfrm>
        </p:grpSpPr>
        <p:sp>
          <p:nvSpPr>
            <p:cNvPr id="37" name="Rectangle 36"/>
            <p:cNvSpPr/>
            <p:nvPr/>
          </p:nvSpPr>
          <p:spPr>
            <a:xfrm>
              <a:off x="1981200" y="5410200"/>
              <a:ext cx="838200" cy="1143000"/>
            </a:xfrm>
            <a:prstGeom prst="rect">
              <a:avLst/>
            </a:prstGeom>
            <a:noFill/>
            <a:ln>
              <a:solidFill>
                <a:srgbClr val="000090"/>
              </a:solidFill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8" name="Straight Connector 37"/>
            <p:cNvCxnSpPr/>
            <p:nvPr/>
          </p:nvCxnSpPr>
          <p:spPr>
            <a:xfrm>
              <a:off x="2057400" y="5562600"/>
              <a:ext cx="685800" cy="1588"/>
            </a:xfrm>
            <a:prstGeom prst="line">
              <a:avLst/>
            </a:prstGeom>
            <a:ln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2057400" y="5713412"/>
              <a:ext cx="685800" cy="1588"/>
            </a:xfrm>
            <a:prstGeom prst="line">
              <a:avLst/>
            </a:prstGeom>
            <a:ln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2057400" y="5865812"/>
              <a:ext cx="685800" cy="1588"/>
            </a:xfrm>
            <a:prstGeom prst="line">
              <a:avLst/>
            </a:prstGeom>
            <a:ln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>
              <a:off x="2057400" y="6018212"/>
              <a:ext cx="685800" cy="1588"/>
            </a:xfrm>
            <a:prstGeom prst="line">
              <a:avLst/>
            </a:prstGeom>
            <a:ln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2057400" y="6170612"/>
              <a:ext cx="685800" cy="1588"/>
            </a:xfrm>
            <a:prstGeom prst="line">
              <a:avLst/>
            </a:prstGeom>
            <a:ln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2057400" y="6324600"/>
              <a:ext cx="685800" cy="1588"/>
            </a:xfrm>
            <a:prstGeom prst="line">
              <a:avLst/>
            </a:prstGeom>
            <a:ln>
              <a:solidFill>
                <a:srgbClr val="00009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Right Arrow 43"/>
          <p:cNvSpPr/>
          <p:nvPr/>
        </p:nvSpPr>
        <p:spPr>
          <a:xfrm>
            <a:off x="4038600" y="3656012"/>
            <a:ext cx="990600" cy="12954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5943600" y="3942546"/>
            <a:ext cx="14478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00FF"/>
                </a:solidFill>
              </a:rPr>
              <a:t>P(…)</a:t>
            </a:r>
            <a:endParaRPr lang="en-US" sz="3200" dirty="0">
              <a:solidFill>
                <a:srgbClr val="0000FF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810000" y="2704881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estimate from actual data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457200" y="1676400"/>
            <a:ext cx="32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 smtClean="0">
                <a:solidFill>
                  <a:srgbClr val="FF0000"/>
                </a:solidFill>
              </a:rPr>
              <a:t>training data</a:t>
            </a:r>
            <a:endParaRPr lang="en-US" sz="2400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Estimating probabilities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066800"/>
          </a:xfrm>
        </p:spPr>
        <p:txBody>
          <a:bodyPr/>
          <a:lstStyle/>
          <a:p>
            <a:r>
              <a:rPr lang="en-US" dirty="0" smtClean="0"/>
              <a:t>What is the probability of “the” occurring in a sentence?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752600" y="2819400"/>
            <a:ext cx="2895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We don’t know!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3733800"/>
            <a:ext cx="6934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We can </a:t>
            </a:r>
            <a:r>
              <a:rPr lang="en-US" sz="2800" b="1" i="1" dirty="0" smtClean="0">
                <a:solidFill>
                  <a:srgbClr val="0000FF"/>
                </a:solidFill>
              </a:rPr>
              <a:t>estimate</a:t>
            </a:r>
            <a:r>
              <a:rPr lang="en-US" sz="2800" dirty="0" smtClean="0">
                <a:solidFill>
                  <a:srgbClr val="0000FF"/>
                </a:solidFill>
              </a:rPr>
              <a:t> that based on data, though: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38400" y="4648200"/>
            <a:ext cx="3733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number of sentences with “the”</a:t>
            </a:r>
          </a:p>
          <a:p>
            <a:endParaRPr lang="en-US" sz="2000" dirty="0" smtClean="0"/>
          </a:p>
          <a:p>
            <a:r>
              <a:rPr lang="en-US" sz="2000" dirty="0" smtClean="0"/>
              <a:t>   total number of sentences</a:t>
            </a:r>
            <a:endParaRPr lang="en-US" sz="2000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2133600" y="5181600"/>
            <a:ext cx="38862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Maximum likelihood estimation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600200"/>
            <a:ext cx="8153400" cy="4495800"/>
          </a:xfrm>
        </p:spPr>
        <p:txBody>
          <a:bodyPr/>
          <a:lstStyle/>
          <a:p>
            <a:r>
              <a:rPr lang="en-US" dirty="0" smtClean="0">
                <a:solidFill>
                  <a:srgbClr val="775F55"/>
                </a:solidFill>
              </a:rPr>
              <a:t>Intuitive</a:t>
            </a:r>
          </a:p>
          <a:p>
            <a:r>
              <a:rPr lang="en-US" dirty="0" smtClean="0">
                <a:solidFill>
                  <a:srgbClr val="775F55"/>
                </a:solidFill>
              </a:rPr>
              <a:t>Sets the probabilities so as to maximize the probability of the training data</a:t>
            </a:r>
          </a:p>
          <a:p>
            <a:endParaRPr lang="en-US" dirty="0" smtClean="0">
              <a:solidFill>
                <a:srgbClr val="775F55"/>
              </a:solidFill>
            </a:endParaRPr>
          </a:p>
          <a:p>
            <a:r>
              <a:rPr lang="en-US" dirty="0" smtClean="0">
                <a:solidFill>
                  <a:srgbClr val="775F55"/>
                </a:solidFill>
              </a:rPr>
              <a:t>Problems?</a:t>
            </a:r>
          </a:p>
          <a:p>
            <a:pPr lvl="1"/>
            <a:r>
              <a:rPr lang="en-US" dirty="0" smtClean="0">
                <a:solidFill>
                  <a:srgbClr val="775F55"/>
                </a:solidFill>
              </a:rPr>
              <a:t>Amount of data</a:t>
            </a:r>
          </a:p>
          <a:p>
            <a:pPr lvl="2"/>
            <a:r>
              <a:rPr lang="en-US" dirty="0" smtClean="0">
                <a:solidFill>
                  <a:srgbClr val="775F55"/>
                </a:solidFill>
              </a:rPr>
              <a:t>particularly problematic for rare events</a:t>
            </a:r>
          </a:p>
          <a:p>
            <a:pPr lvl="1"/>
            <a:r>
              <a:rPr lang="en-US" dirty="0" smtClean="0">
                <a:solidFill>
                  <a:srgbClr val="775F55"/>
                </a:solidFill>
              </a:rPr>
              <a:t>Is our training data representative</a:t>
            </a:r>
          </a:p>
          <a:p>
            <a:pPr lvl="1"/>
            <a:endParaRPr lang="en-US" dirty="0">
              <a:solidFill>
                <a:srgbClr val="775F55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28650"/>
            <a:ext cx="8763000" cy="52387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 to parasitic gaps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solidFill>
                  <a:srgbClr val="775F55"/>
                </a:solidFill>
              </a:rPr>
              <a:t>Say the actual probability is 1/100,000</a:t>
            </a:r>
          </a:p>
          <a:p>
            <a:endParaRPr lang="en-US" sz="2400" dirty="0" smtClean="0">
              <a:solidFill>
                <a:srgbClr val="775F55"/>
              </a:solidFill>
            </a:endParaRPr>
          </a:p>
          <a:p>
            <a:r>
              <a:rPr lang="en-US" sz="2400" dirty="0" smtClean="0">
                <a:solidFill>
                  <a:srgbClr val="775F55"/>
                </a:solidFill>
              </a:rPr>
              <a:t>We don’t know this, though, so we’re estimating it from a small data set of 10K sentences</a:t>
            </a:r>
          </a:p>
          <a:p>
            <a:endParaRPr lang="en-US" sz="2400" dirty="0" smtClean="0">
              <a:solidFill>
                <a:srgbClr val="775F55"/>
              </a:solidFill>
            </a:endParaRPr>
          </a:p>
          <a:p>
            <a:r>
              <a:rPr lang="en-US" sz="2400" dirty="0" smtClean="0">
                <a:solidFill>
                  <a:srgbClr val="775F55"/>
                </a:solidFill>
              </a:rPr>
              <a:t>What is the probability that, by chance, we have a parasitic gap sentence in our sample?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 to parasitic gaps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 err="1" smtClean="0">
                <a:solidFill>
                  <a:srgbClr val="775F55"/>
                </a:solidFill>
              </a:rPr>
              <a:t>p(not_parasitic</a:t>
            </a:r>
            <a:r>
              <a:rPr lang="en-US" sz="2400" dirty="0" smtClean="0">
                <a:solidFill>
                  <a:srgbClr val="775F55"/>
                </a:solidFill>
              </a:rPr>
              <a:t>) = 0.99999</a:t>
            </a:r>
          </a:p>
          <a:p>
            <a:endParaRPr lang="en-US" sz="2400" dirty="0" smtClean="0">
              <a:solidFill>
                <a:srgbClr val="775F55"/>
              </a:solidFill>
            </a:endParaRPr>
          </a:p>
          <a:p>
            <a:r>
              <a:rPr lang="en-US" sz="2400" dirty="0" smtClean="0">
                <a:solidFill>
                  <a:srgbClr val="775F55"/>
                </a:solidFill>
              </a:rPr>
              <a:t>p(not_parasitic)</a:t>
            </a:r>
            <a:r>
              <a:rPr lang="en-US" sz="2400" baseline="30000" dirty="0" smtClean="0">
                <a:solidFill>
                  <a:srgbClr val="775F55"/>
                </a:solidFill>
              </a:rPr>
              <a:t>10000</a:t>
            </a:r>
            <a:r>
              <a:rPr lang="en-US" sz="2400" dirty="0" smtClean="0">
                <a:solidFill>
                  <a:srgbClr val="775F55"/>
                </a:solidFill>
              </a:rPr>
              <a:t> ≈ 0.905 is the probability of us NOT finding one</a:t>
            </a:r>
          </a:p>
          <a:p>
            <a:endParaRPr lang="en-US" sz="2400" dirty="0" smtClean="0">
              <a:solidFill>
                <a:srgbClr val="775F55"/>
              </a:solidFill>
            </a:endParaRPr>
          </a:p>
          <a:p>
            <a:r>
              <a:rPr lang="en-US" sz="2400" dirty="0" smtClean="0">
                <a:solidFill>
                  <a:srgbClr val="775F55"/>
                </a:solidFill>
              </a:rPr>
              <a:t>So, probability of us finding one is ~10%, in which case we would incorrectly assume that the probability is 1/10,000 (10 times too large)</a:t>
            </a:r>
          </a:p>
          <a:p>
            <a:endParaRPr lang="en-US" sz="2300" dirty="0" smtClean="0">
              <a:solidFill>
                <a:srgbClr val="775F55"/>
              </a:solidFill>
            </a:endParaRPr>
          </a:p>
          <a:p>
            <a:r>
              <a:rPr lang="en-US" sz="2300" dirty="0" smtClean="0">
                <a:solidFill>
                  <a:srgbClr val="775F55"/>
                </a:solidFill>
              </a:rPr>
              <a:t>Remember </a:t>
            </a:r>
            <a:r>
              <a:rPr lang="en-US" sz="2300" dirty="0" err="1" smtClean="0">
                <a:solidFill>
                  <a:srgbClr val="775F55"/>
                </a:solidFill>
              </a:rPr>
              <a:t>Zipf’s</a:t>
            </a:r>
            <a:r>
              <a:rPr lang="en-US" sz="2300" dirty="0" smtClean="0">
                <a:solidFill>
                  <a:srgbClr val="775F55"/>
                </a:solidFill>
              </a:rPr>
              <a:t> law from last time… NLP is all about rare events!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3636</TotalTime>
  <Words>2370</Words>
  <Application>Microsoft Macintosh PowerPoint</Application>
  <PresentationFormat>On-screen Show (4:3)</PresentationFormat>
  <Paragraphs>409</Paragraphs>
  <Slides>47</Slides>
  <Notes>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47</vt:i4>
      </vt:variant>
    </vt:vector>
  </HeadingPairs>
  <TitlesOfParts>
    <vt:vector size="50" baseType="lpstr">
      <vt:lpstr>Median</vt:lpstr>
      <vt:lpstr>Equation</vt:lpstr>
      <vt:lpstr>Microsoft Equation</vt:lpstr>
      <vt:lpstr>Probability</vt:lpstr>
      <vt:lpstr>Admin</vt:lpstr>
      <vt:lpstr>Corpus statistics</vt:lpstr>
      <vt:lpstr>Basic Probability Theory: terminology</vt:lpstr>
      <vt:lpstr>Basic Probability Theory: terminology</vt:lpstr>
      <vt:lpstr>Events</vt:lpstr>
      <vt:lpstr>Random variables</vt:lpstr>
      <vt:lpstr>Random variables</vt:lpstr>
      <vt:lpstr>Probability distribution</vt:lpstr>
      <vt:lpstr>Unconditional/prior probability</vt:lpstr>
      <vt:lpstr>Joint distribution</vt:lpstr>
      <vt:lpstr>Joint distribution</vt:lpstr>
      <vt:lpstr>Joint distribution</vt:lpstr>
      <vt:lpstr>Joint distribution</vt:lpstr>
      <vt:lpstr>Conditional probability</vt:lpstr>
      <vt:lpstr>Conditional probability</vt:lpstr>
      <vt:lpstr>Conditional probability</vt:lpstr>
      <vt:lpstr>Conditional probability</vt:lpstr>
      <vt:lpstr>Conditional probability</vt:lpstr>
      <vt:lpstr>A note about notation</vt:lpstr>
      <vt:lpstr>Properties of probabilities</vt:lpstr>
      <vt:lpstr>Properties of probabilities</vt:lpstr>
      <vt:lpstr>Properties of probabilities</vt:lpstr>
      <vt:lpstr>Chain rule (aka product rule)</vt:lpstr>
      <vt:lpstr>Chain rule</vt:lpstr>
      <vt:lpstr>Applications of the chain rule</vt:lpstr>
      <vt:lpstr>Bayes’ rule (theorem)</vt:lpstr>
      <vt:lpstr>Bayes rule</vt:lpstr>
      <vt:lpstr>Bayes rule</vt:lpstr>
      <vt:lpstr>Gaps</vt:lpstr>
      <vt:lpstr>Gaps</vt:lpstr>
      <vt:lpstr>Gaps</vt:lpstr>
      <vt:lpstr>Parasitic gaps</vt:lpstr>
      <vt:lpstr>Parasitic gaps</vt:lpstr>
      <vt:lpstr>Parasitic gaps</vt:lpstr>
      <vt:lpstr>Frequency of parasitic gaps</vt:lpstr>
      <vt:lpstr>Prob of parasitic gaps</vt:lpstr>
      <vt:lpstr>Prob of parasitic gaps</vt:lpstr>
      <vt:lpstr>Prob of parasitic gaps</vt:lpstr>
      <vt:lpstr>Prob of parasitic gaps</vt:lpstr>
      <vt:lpstr>Obtaining probabilities</vt:lpstr>
      <vt:lpstr>Obtaining probabilities</vt:lpstr>
      <vt:lpstr>Estimating probabilities</vt:lpstr>
      <vt:lpstr>Maximum likelihood estimation</vt:lpstr>
      <vt:lpstr>PowerPoint Presentation</vt:lpstr>
      <vt:lpstr>Back to parasitic gaps</vt:lpstr>
      <vt:lpstr>Back to parasitic gaps</vt:lpstr>
    </vt:vector>
  </TitlesOfParts>
  <Company>Pomona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CORpus analysis</dc:title>
  <dc:creator>Dave Kauchak</dc:creator>
  <cp:lastModifiedBy>David Kauchak</cp:lastModifiedBy>
  <cp:revision>212</cp:revision>
  <dcterms:created xsi:type="dcterms:W3CDTF">2011-01-25T19:35:23Z</dcterms:created>
  <dcterms:modified xsi:type="dcterms:W3CDTF">2011-09-20T16:25:52Z</dcterms:modified>
</cp:coreProperties>
</file>