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notesSlides/notesSlide6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notesSlides/notesSlide7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Slides/notesSlide8.xml" ContentType="application/vnd.openxmlformats-officedocument.presentationml.notesSlide+xml"/>
  <Override PartName="/ppt/embeddings/oleObject10.bin" ContentType="application/vnd.openxmlformats-officedocument.oleObject"/>
  <Override PartName="/ppt/notesSlides/notesSlide9.xml" ContentType="application/vnd.openxmlformats-officedocument.presentationml.notesSlide+xml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10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notesSlides/notesSlide11.xml" ContentType="application/vnd.openxmlformats-officedocument.presentationml.notesSlide+xml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notesSlides/notesSlide12.xml" ContentType="application/vnd.openxmlformats-officedocument.presentationml.notesSlide+xml"/>
  <Override PartName="/ppt/embeddings/oleObject26.bin" ContentType="application/vnd.openxmlformats-officedocument.oleObject"/>
  <Override PartName="/ppt/notesSlides/notesSlide13.xml" ContentType="application/vnd.openxmlformats-officedocument.presentationml.notesSlide+xml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Microsoft_Equation1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5"/>
  </p:notesMasterIdLst>
  <p:handoutMasterIdLst>
    <p:handoutMasterId r:id="rId66"/>
  </p:handoutMasterIdLst>
  <p:sldIdLst>
    <p:sldId id="608" r:id="rId2"/>
    <p:sldId id="256" r:id="rId3"/>
    <p:sldId id="438" r:id="rId4"/>
    <p:sldId id="522" r:id="rId5"/>
    <p:sldId id="595" r:id="rId6"/>
    <p:sldId id="596" r:id="rId7"/>
    <p:sldId id="466" r:id="rId8"/>
    <p:sldId id="599" r:id="rId9"/>
    <p:sldId id="502" r:id="rId10"/>
    <p:sldId id="524" r:id="rId11"/>
    <p:sldId id="526" r:id="rId12"/>
    <p:sldId id="525" r:id="rId13"/>
    <p:sldId id="527" r:id="rId14"/>
    <p:sldId id="528" r:id="rId15"/>
    <p:sldId id="529" r:id="rId16"/>
    <p:sldId id="530" r:id="rId17"/>
    <p:sldId id="532" r:id="rId18"/>
    <p:sldId id="531" r:id="rId19"/>
    <p:sldId id="533" r:id="rId20"/>
    <p:sldId id="559" r:id="rId21"/>
    <p:sldId id="560" r:id="rId22"/>
    <p:sldId id="561" r:id="rId23"/>
    <p:sldId id="562" r:id="rId24"/>
    <p:sldId id="566" r:id="rId25"/>
    <p:sldId id="570" r:id="rId26"/>
    <p:sldId id="572" r:id="rId27"/>
    <p:sldId id="580" r:id="rId28"/>
    <p:sldId id="574" r:id="rId29"/>
    <p:sldId id="581" r:id="rId30"/>
    <p:sldId id="575" r:id="rId31"/>
    <p:sldId id="576" r:id="rId32"/>
    <p:sldId id="582" r:id="rId33"/>
    <p:sldId id="523" r:id="rId34"/>
    <p:sldId id="536" r:id="rId35"/>
    <p:sldId id="537" r:id="rId36"/>
    <p:sldId id="538" r:id="rId37"/>
    <p:sldId id="539" r:id="rId38"/>
    <p:sldId id="540" r:id="rId39"/>
    <p:sldId id="541" r:id="rId40"/>
    <p:sldId id="607" r:id="rId41"/>
    <p:sldId id="542" r:id="rId42"/>
    <p:sldId id="586" r:id="rId43"/>
    <p:sldId id="587" r:id="rId44"/>
    <p:sldId id="583" r:id="rId45"/>
    <p:sldId id="588" r:id="rId46"/>
    <p:sldId id="589" r:id="rId47"/>
    <p:sldId id="591" r:id="rId48"/>
    <p:sldId id="601" r:id="rId49"/>
    <p:sldId id="602" r:id="rId50"/>
    <p:sldId id="603" r:id="rId51"/>
    <p:sldId id="605" r:id="rId52"/>
    <p:sldId id="604" r:id="rId53"/>
    <p:sldId id="592" r:id="rId54"/>
    <p:sldId id="593" r:id="rId55"/>
    <p:sldId id="543" r:id="rId56"/>
    <p:sldId id="594" r:id="rId57"/>
    <p:sldId id="544" r:id="rId58"/>
    <p:sldId id="597" r:id="rId59"/>
    <p:sldId id="598" r:id="rId60"/>
    <p:sldId id="546" r:id="rId61"/>
    <p:sldId id="549" r:id="rId62"/>
    <p:sldId id="606" r:id="rId63"/>
    <p:sldId id="550" r:id="rId6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B8A8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78" autoAdjust="0"/>
    <p:restoredTop sz="85346" autoAdjust="0"/>
  </p:normalViewPr>
  <p:slideViewPr>
    <p:cSldViewPr snapToObjects="1">
      <p:cViewPr varScale="1">
        <p:scale>
          <a:sx n="69" d="100"/>
          <a:sy n="69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notesMaster" Target="notesMasters/notesMaster1.xml"/><Relationship Id="rId66" Type="http://schemas.openxmlformats.org/officeDocument/2006/relationships/handoutMaster" Target="handoutMasters/handoutMaster1.xml"/><Relationship Id="rId67" Type="http://schemas.openxmlformats.org/officeDocument/2006/relationships/printerSettings" Target="printerSettings/printerSettings1.bin"/><Relationship Id="rId68" Type="http://schemas.openxmlformats.org/officeDocument/2006/relationships/presProps" Target="presProps.xml"/><Relationship Id="rId69" Type="http://schemas.openxmlformats.org/officeDocument/2006/relationships/viewProps" Target="viewProp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theme" Target="theme/theme1.xml"/><Relationship Id="rId71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val>
            <c:numRef>
              <c:f>Sheet1!$A$1:$A$10</c:f>
              <c:numCache>
                <c:formatCode>General</c:formatCode>
                <c:ptCount val="10"/>
                <c:pt idx="0">
                  <c:v>47875.0</c:v>
                </c:pt>
                <c:pt idx="1">
                  <c:v>12992.0</c:v>
                </c:pt>
                <c:pt idx="2">
                  <c:v>6549.0</c:v>
                </c:pt>
                <c:pt idx="3">
                  <c:v>3991.0</c:v>
                </c:pt>
                <c:pt idx="4">
                  <c:v>2968.0</c:v>
                </c:pt>
                <c:pt idx="5">
                  <c:v>2172.0</c:v>
                </c:pt>
                <c:pt idx="6">
                  <c:v>1784.0</c:v>
                </c:pt>
                <c:pt idx="7">
                  <c:v>1384.0</c:v>
                </c:pt>
                <c:pt idx="8">
                  <c:v>1113.0</c:v>
                </c:pt>
                <c:pt idx="9">
                  <c:v>926.0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97565096"/>
        <c:axId val="497568040"/>
      </c:barChart>
      <c:catAx>
        <c:axId val="497565096"/>
        <c:scaling>
          <c:orientation val="minMax"/>
        </c:scaling>
        <c:delete val="0"/>
        <c:axPos val="l"/>
        <c:majorTickMark val="out"/>
        <c:minorTickMark val="none"/>
        <c:tickLblPos val="nextTo"/>
        <c:crossAx val="497568040"/>
        <c:crosses val="autoZero"/>
        <c:auto val="1"/>
        <c:lblAlgn val="ctr"/>
        <c:lblOffset val="100"/>
        <c:noMultiLvlLbl val="0"/>
      </c:catAx>
      <c:valAx>
        <c:axId val="49756804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975650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val>
            <c:numRef>
              <c:f>Sheet1!$A$1:$A$10</c:f>
              <c:numCache>
                <c:formatCode>General</c:formatCode>
                <c:ptCount val="10"/>
                <c:pt idx="0">
                  <c:v>47875.0</c:v>
                </c:pt>
                <c:pt idx="1">
                  <c:v>12992.0</c:v>
                </c:pt>
                <c:pt idx="2">
                  <c:v>6549.0</c:v>
                </c:pt>
                <c:pt idx="3">
                  <c:v>3991.0</c:v>
                </c:pt>
                <c:pt idx="4">
                  <c:v>2968.0</c:v>
                </c:pt>
                <c:pt idx="5">
                  <c:v>2172.0</c:v>
                </c:pt>
                <c:pt idx="6">
                  <c:v>1784.0</c:v>
                </c:pt>
                <c:pt idx="7">
                  <c:v>1384.0</c:v>
                </c:pt>
                <c:pt idx="8">
                  <c:v>1113.0</c:v>
                </c:pt>
                <c:pt idx="9">
                  <c:v>926.0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378072"/>
        <c:axId val="44381016"/>
      </c:barChart>
      <c:catAx>
        <c:axId val="44378072"/>
        <c:scaling>
          <c:orientation val="minMax"/>
        </c:scaling>
        <c:delete val="0"/>
        <c:axPos val="l"/>
        <c:majorTickMark val="out"/>
        <c:minorTickMark val="none"/>
        <c:tickLblPos val="nextTo"/>
        <c:crossAx val="44381016"/>
        <c:crosses val="autoZero"/>
        <c:auto val="1"/>
        <c:lblAlgn val="ctr"/>
        <c:lblOffset val="100"/>
        <c:noMultiLvlLbl val="0"/>
      </c:catAx>
      <c:valAx>
        <c:axId val="4438101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43780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val>
            <c:numRef>
              <c:f>Sheet1!$A$1:$A$10</c:f>
              <c:numCache>
                <c:formatCode>General</c:formatCode>
                <c:ptCount val="10"/>
                <c:pt idx="0">
                  <c:v>47875.0</c:v>
                </c:pt>
                <c:pt idx="1">
                  <c:v>12992.0</c:v>
                </c:pt>
                <c:pt idx="2">
                  <c:v>6549.0</c:v>
                </c:pt>
                <c:pt idx="3">
                  <c:v>3991.0</c:v>
                </c:pt>
                <c:pt idx="4">
                  <c:v>2968.0</c:v>
                </c:pt>
                <c:pt idx="5">
                  <c:v>2172.0</c:v>
                </c:pt>
                <c:pt idx="6">
                  <c:v>1784.0</c:v>
                </c:pt>
                <c:pt idx="7">
                  <c:v>1384.0</c:v>
                </c:pt>
                <c:pt idx="8">
                  <c:v>1113.0</c:v>
                </c:pt>
                <c:pt idx="9">
                  <c:v>926.0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4425656"/>
        <c:axId val="44428600"/>
      </c:barChart>
      <c:catAx>
        <c:axId val="44425656"/>
        <c:scaling>
          <c:orientation val="minMax"/>
        </c:scaling>
        <c:delete val="0"/>
        <c:axPos val="l"/>
        <c:majorTickMark val="out"/>
        <c:minorTickMark val="none"/>
        <c:tickLblPos val="nextTo"/>
        <c:crossAx val="44428600"/>
        <c:crosses val="autoZero"/>
        <c:auto val="1"/>
        <c:lblAlgn val="ctr"/>
        <c:lblOffset val="100"/>
        <c:noMultiLvlLbl val="0"/>
      </c:catAx>
      <c:valAx>
        <c:axId val="44428600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444256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Relationship Id="rId2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Relationship Id="rId2" Type="http://schemas.openxmlformats.org/officeDocument/2006/relationships/image" Target="../media/image36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emf"/><Relationship Id="rId2" Type="http://schemas.openxmlformats.org/officeDocument/2006/relationships/image" Target="../media/image38.emf"/><Relationship Id="rId3" Type="http://schemas.openxmlformats.org/officeDocument/2006/relationships/image" Target="../media/image3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Relationship Id="rId2" Type="http://schemas.openxmlformats.org/officeDocument/2006/relationships/image" Target="../media/image41.emf"/><Relationship Id="rId3" Type="http://schemas.openxmlformats.org/officeDocument/2006/relationships/image" Target="../media/image42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emf"/><Relationship Id="rId2" Type="http://schemas.openxmlformats.org/officeDocument/2006/relationships/image" Target="../media/image4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Relationship Id="rId2" Type="http://schemas.openxmlformats.org/officeDocument/2006/relationships/image" Target="../media/image46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emf"/><Relationship Id="rId2" Type="http://schemas.openxmlformats.org/officeDocument/2006/relationships/image" Target="../media/image4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3E1D9C-014D-8D46-84F4-CB00F3284508}" type="datetimeFigureOut">
              <a:rPr lang="en-US" smtClean="0"/>
              <a:t>9/27/11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336D3D-0409-B64B-A57F-AE22B66A49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0006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5576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some people</a:t>
            </a:r>
            <a:r>
              <a:rPr lang="en-US" baseline="0" dirty="0" smtClean="0"/>
              <a:t> find this a bit weird, how could we have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similar to </a:t>
            </a:r>
            <a:r>
              <a:rPr lang="en-US" dirty="0" err="1" smtClean="0"/>
              <a:t>Zipf’s</a:t>
            </a:r>
            <a:r>
              <a:rPr lang="en-US" dirty="0" smtClean="0"/>
              <a:t> law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- similar to </a:t>
            </a:r>
            <a:r>
              <a:rPr lang="en-US" dirty="0" err="1" smtClean="0"/>
              <a:t>Zipf’s</a:t>
            </a:r>
            <a:r>
              <a:rPr lang="en-US" dirty="0" smtClean="0"/>
              <a:t> law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CEB45-CE07-BE4C-84AF-65E4C90C6A13}" type="slidenum">
              <a:rPr lang="en-US"/>
              <a:pPr/>
              <a:t>24</a:t>
            </a:fld>
            <a:endParaRPr lang="en-US"/>
          </a:p>
        </p:txBody>
      </p:sp>
      <p:sp>
        <p:nvSpPr>
          <p:cNvPr id="620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CEB45-CE07-BE4C-84AF-65E4C90C6A13}" type="slidenum">
              <a:rPr lang="en-US"/>
              <a:pPr/>
              <a:t>25</a:t>
            </a:fld>
            <a:endParaRPr lang="en-US"/>
          </a:p>
        </p:txBody>
      </p:sp>
      <p:sp>
        <p:nvSpPr>
          <p:cNvPr id="620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DCEB45-CE07-BE4C-84AF-65E4C90C6A13}" type="slidenum">
              <a:rPr lang="en-US"/>
              <a:pPr/>
              <a:t>26</a:t>
            </a:fld>
            <a:endParaRPr lang="en-US"/>
          </a:p>
        </p:txBody>
      </p:sp>
      <p:sp>
        <p:nvSpPr>
          <p:cNvPr id="62054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05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ignores a lot of information!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ignores a lot of information!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en-US" dirty="0" smtClean="0"/>
              <a:t> we have something like:</a:t>
            </a:r>
          </a:p>
          <a:p>
            <a:pPr>
              <a:buFontTx/>
              <a:buNone/>
            </a:pPr>
            <a:r>
              <a:rPr lang="en-US" dirty="0" smtClean="0"/>
              <a:t>	“the </a:t>
            </a:r>
            <a:r>
              <a:rPr lang="en-US" dirty="0" err="1" smtClean="0"/>
              <a:t>dow</a:t>
            </a:r>
            <a:r>
              <a:rPr lang="en-US" dirty="0" smtClean="0"/>
              <a:t> &lt;word&gt;”</a:t>
            </a:r>
          </a:p>
          <a:p>
            <a:pPr>
              <a:buFontTx/>
              <a:buNone/>
            </a:pPr>
            <a:r>
              <a:rPr lang="en-US" dirty="0" smtClean="0"/>
              <a:t>	or</a:t>
            </a:r>
          </a:p>
          <a:p>
            <a:pPr>
              <a:buFontTx/>
              <a:buNone/>
            </a:pPr>
            <a:r>
              <a:rPr lang="en-US" dirty="0" smtClean="0"/>
              <a:t>	“Adobe</a:t>
            </a:r>
            <a:r>
              <a:rPr lang="en-US" baseline="0" dirty="0" smtClean="0"/>
              <a:t> acquired &lt;word&gt;”</a:t>
            </a:r>
          </a:p>
          <a:p>
            <a:pPr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</a:t>
            </a:r>
            <a:r>
              <a:rPr lang="en-US" baseline="0" dirty="0" smtClean="0"/>
              <a:t> of the types,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</a:t>
            </a:r>
            <a:r>
              <a:rPr lang="en-US" baseline="0" dirty="0" smtClean="0"/>
              <a:t> of the types,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9/27/11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5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chart" Target="../charts/char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oleObject" Target="../embeddings/oleObject5.bin"/><Relationship Id="rId5" Type="http://schemas.openxmlformats.org/officeDocument/2006/relationships/image" Target="../media/image8.emf"/><Relationship Id="rId6" Type="http://schemas.openxmlformats.org/officeDocument/2006/relationships/oleObject" Target="../embeddings/oleObject6.bin"/><Relationship Id="rId7" Type="http://schemas.openxmlformats.org/officeDocument/2006/relationships/image" Target="../media/image9.emf"/><Relationship Id="rId8" Type="http://schemas.openxmlformats.org/officeDocument/2006/relationships/image" Target="../media/image10.png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1.emf"/><Relationship Id="rId6" Type="http://schemas.openxmlformats.org/officeDocument/2006/relationships/oleObject" Target="../embeddings/oleObject8.bin"/><Relationship Id="rId7" Type="http://schemas.openxmlformats.org/officeDocument/2006/relationships/image" Target="../media/image12.emf"/><Relationship Id="rId8" Type="http://schemas.openxmlformats.org/officeDocument/2006/relationships/oleObject" Target="../embeddings/oleObject9.bin"/><Relationship Id="rId9" Type="http://schemas.openxmlformats.org/officeDocument/2006/relationships/image" Target="../media/image13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oleObject" Target="../embeddings/oleObject10.bin"/><Relationship Id="rId5" Type="http://schemas.openxmlformats.org/officeDocument/2006/relationships/image" Target="../media/image14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5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16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17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oleObject" Target="../embeddings/oleObject15.bin"/><Relationship Id="rId5" Type="http://schemas.openxmlformats.org/officeDocument/2006/relationships/image" Target="../media/image19.emf"/><Relationship Id="rId6" Type="http://schemas.openxmlformats.org/officeDocument/2006/relationships/image" Target="../media/image20.png"/><Relationship Id="rId7" Type="http://schemas.openxmlformats.org/officeDocument/2006/relationships/image" Target="../media/image21.png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24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25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4" Type="http://schemas.openxmlformats.org/officeDocument/2006/relationships/image" Target="../media/image26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24.bin"/><Relationship Id="rId6" Type="http://schemas.openxmlformats.org/officeDocument/2006/relationships/image" Target="../media/image29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4" Type="http://schemas.openxmlformats.org/officeDocument/2006/relationships/oleObject" Target="../embeddings/oleObject26.bin"/><Relationship Id="rId5" Type="http://schemas.openxmlformats.org/officeDocument/2006/relationships/image" Target="../media/image31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4" Type="http://schemas.openxmlformats.org/officeDocument/2006/relationships/oleObject" Target="../embeddings/oleObject27.bin"/><Relationship Id="rId5" Type="http://schemas.openxmlformats.org/officeDocument/2006/relationships/image" Target="../media/image32.emf"/><Relationship Id="rId6" Type="http://schemas.openxmlformats.org/officeDocument/2006/relationships/oleObject" Target="../embeddings/oleObject28.bin"/><Relationship Id="rId7" Type="http://schemas.openxmlformats.org/officeDocument/2006/relationships/image" Target="../media/image33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34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35.emf"/><Relationship Id="rId5" Type="http://schemas.openxmlformats.org/officeDocument/2006/relationships/oleObject" Target="../embeddings/oleObject30.bin"/><Relationship Id="rId6" Type="http://schemas.openxmlformats.org/officeDocument/2006/relationships/image" Target="../media/image36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4" Type="http://schemas.openxmlformats.org/officeDocument/2006/relationships/image" Target="../media/image37.emf"/><Relationship Id="rId5" Type="http://schemas.openxmlformats.org/officeDocument/2006/relationships/oleObject" Target="../embeddings/oleObject32.bin"/><Relationship Id="rId6" Type="http://schemas.openxmlformats.org/officeDocument/2006/relationships/image" Target="../media/image38.emf"/><Relationship Id="rId7" Type="http://schemas.openxmlformats.org/officeDocument/2006/relationships/oleObject" Target="../embeddings/oleObject33.bin"/><Relationship Id="rId8" Type="http://schemas.openxmlformats.org/officeDocument/2006/relationships/image" Target="../media/image39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40.e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41.emf"/><Relationship Id="rId7" Type="http://schemas.openxmlformats.org/officeDocument/2006/relationships/oleObject" Target="../embeddings/oleObject36.bin"/><Relationship Id="rId8" Type="http://schemas.openxmlformats.org/officeDocument/2006/relationships/image" Target="../media/image42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43.emf"/><Relationship Id="rId5" Type="http://schemas.openxmlformats.org/officeDocument/2006/relationships/oleObject" Target="../embeddings/oleObject38.bin"/><Relationship Id="rId6" Type="http://schemas.openxmlformats.org/officeDocument/2006/relationships/image" Target="../media/image44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4" Type="http://schemas.openxmlformats.org/officeDocument/2006/relationships/image" Target="../media/image45.emf"/><Relationship Id="rId5" Type="http://schemas.openxmlformats.org/officeDocument/2006/relationships/oleObject" Target="../embeddings/oleObject40.bin"/><Relationship Id="rId6" Type="http://schemas.openxmlformats.org/officeDocument/2006/relationships/image" Target="../media/image46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4" Type="http://schemas.openxmlformats.org/officeDocument/2006/relationships/image" Target="../media/image47.emf"/><Relationship Id="rId5" Type="http://schemas.openxmlformats.org/officeDocument/2006/relationships/oleObject" Target="../embeddings/oleObject42.bin"/><Relationship Id="rId6" Type="http://schemas.openxmlformats.org/officeDocument/2006/relationships/image" Target="../media/image48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-speech.sri.com/projects/srilm/" TargetMode="External"/><Relationship Id="rId3" Type="http://schemas.openxmlformats.org/officeDocument/2006/relationships/hyperlink" Target="http://www.speech.cs.cmu.edu/SLM_info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acquisition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=RE4ce4mexrU</a:t>
            </a:r>
          </a:p>
        </p:txBody>
      </p:sp>
    </p:spTree>
    <p:extLst>
      <p:ext uri="{BB962C8B-B14F-4D97-AF65-F5344CB8AC3E}">
        <p14:creationId xmlns:p14="http://schemas.microsoft.com/office/powerpoint/2010/main" val="5950709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Language modeling:</a:t>
            </a:r>
            <a:br>
              <a:rPr lang="en-US" dirty="0" smtClean="0"/>
            </a:br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CS457 </a:t>
            </a:r>
            <a:r>
              <a:rPr lang="en-US" dirty="0" smtClean="0"/>
              <a:t>– </a:t>
            </a:r>
            <a:r>
              <a:rPr lang="en-US" dirty="0" smtClean="0"/>
              <a:t>Fall </a:t>
            </a:r>
            <a:r>
              <a:rPr lang="en-US" dirty="0" smtClean="0"/>
              <a:t>2011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934200" y="6211669"/>
            <a:ext cx="2514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some slides adapted from Jason Eisner</a:t>
            </a:r>
            <a:endParaRPr lang="en-US" sz="1600" i="1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Assignment 2 out</a:t>
            </a:r>
          </a:p>
          <a:p>
            <a:pPr lvl="1"/>
            <a:r>
              <a:rPr lang="en-US" dirty="0" smtClean="0"/>
              <a:t>bigram language modeling</a:t>
            </a:r>
          </a:p>
          <a:p>
            <a:pPr lvl="1"/>
            <a:r>
              <a:rPr lang="en-US" dirty="0" smtClean="0"/>
              <a:t>Java</a:t>
            </a:r>
          </a:p>
          <a:p>
            <a:pPr lvl="1"/>
            <a:r>
              <a:rPr lang="en-US" dirty="0" smtClean="0"/>
              <a:t>Can work with partners</a:t>
            </a:r>
          </a:p>
          <a:p>
            <a:pPr lvl="2"/>
            <a:r>
              <a:rPr lang="en-US" dirty="0" smtClean="0"/>
              <a:t>Anyone looking for a partner?</a:t>
            </a:r>
          </a:p>
          <a:p>
            <a:pPr lvl="1"/>
            <a:r>
              <a:rPr lang="en-US" dirty="0" smtClean="0"/>
              <a:t>Due </a:t>
            </a:r>
            <a:r>
              <a:rPr lang="en-US" dirty="0" smtClean="0"/>
              <a:t>Wednesday 10/5 </a:t>
            </a:r>
          </a:p>
          <a:p>
            <a:pPr lvl="1"/>
            <a:r>
              <a:rPr lang="en-US" dirty="0" smtClean="0"/>
              <a:t>Style/commenting (</a:t>
            </a:r>
            <a:r>
              <a:rPr lang="en-US" dirty="0" err="1" smtClean="0"/>
              <a:t>JavaDoc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r>
              <a:rPr lang="en-US" dirty="0" smtClean="0"/>
              <a:t>Some advice</a:t>
            </a:r>
          </a:p>
          <a:p>
            <a:pPr lvl="2"/>
            <a:r>
              <a:rPr lang="en-US" dirty="0" smtClean="0"/>
              <a:t>Start now!</a:t>
            </a:r>
            <a:endParaRPr lang="en-US" dirty="0" smtClean="0"/>
          </a:p>
          <a:p>
            <a:pPr lvl="2"/>
            <a:r>
              <a:rPr lang="en-US" dirty="0" smtClean="0"/>
              <a:t>Spend 1-2 hours working out an example by hand (you can check your answers with me)</a:t>
            </a:r>
          </a:p>
          <a:p>
            <a:pPr lvl="2"/>
            <a:r>
              <a:rPr lang="en-US" dirty="0" err="1" smtClean="0"/>
              <a:t>HashMap</a:t>
            </a:r>
            <a:endParaRPr lang="en-US" dirty="0" smtClean="0"/>
          </a:p>
          <a:p>
            <a:pPr marL="365760" lvl="1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Our first quiz next </a:t>
            </a:r>
            <a:r>
              <a:rPr lang="en-US" dirty="0" smtClean="0"/>
              <a:t>Tuesday (10/4)</a:t>
            </a:r>
            <a:endParaRPr lang="en-US" dirty="0" smtClean="0"/>
          </a:p>
          <a:p>
            <a:pPr lvl="1"/>
            <a:r>
              <a:rPr lang="en-US" dirty="0" smtClean="0"/>
              <a:t>In-class (~30 min.)</a:t>
            </a:r>
          </a:p>
          <a:p>
            <a:pPr lvl="1"/>
            <a:r>
              <a:rPr lang="en-US" dirty="0" smtClean="0"/>
              <a:t>Topics</a:t>
            </a:r>
          </a:p>
          <a:p>
            <a:pPr lvl="2"/>
            <a:r>
              <a:rPr lang="en-US" dirty="0" smtClean="0"/>
              <a:t>corpus analysis</a:t>
            </a:r>
          </a:p>
          <a:p>
            <a:pPr lvl="2"/>
            <a:r>
              <a:rPr lang="en-US" dirty="0" smtClean="0"/>
              <a:t>regular expressions</a:t>
            </a:r>
          </a:p>
          <a:p>
            <a:pPr lvl="2"/>
            <a:r>
              <a:rPr lang="en-US" dirty="0" smtClean="0"/>
              <a:t>probability</a:t>
            </a:r>
          </a:p>
          <a:p>
            <a:pPr lvl="2"/>
            <a:r>
              <a:rPr lang="en-US" dirty="0" smtClean="0"/>
              <a:t>language modeling</a:t>
            </a:r>
          </a:p>
          <a:p>
            <a:pPr lvl="1"/>
            <a:r>
              <a:rPr lang="en-US" dirty="0" smtClean="0"/>
              <a:t>Open book</a:t>
            </a:r>
          </a:p>
          <a:p>
            <a:pPr lvl="2"/>
            <a:r>
              <a:rPr lang="en-US" dirty="0" smtClean="0"/>
              <a:t>we’ll try it out for this one</a:t>
            </a:r>
          </a:p>
          <a:p>
            <a:pPr lvl="2"/>
            <a:r>
              <a:rPr lang="en-US" dirty="0" smtClean="0"/>
              <a:t>better to assume closed book (30 minutes goes by fast!)</a:t>
            </a:r>
          </a:p>
          <a:p>
            <a:pPr lvl="1"/>
            <a:r>
              <a:rPr lang="en-US" dirty="0" smtClean="0"/>
              <a:t>7.5</a:t>
            </a:r>
            <a:r>
              <a:rPr lang="en-US" dirty="0" smtClean="0"/>
              <a:t>% of your grade</a:t>
            </a:r>
          </a:p>
          <a:p>
            <a:pPr lvl="2"/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950" y="1828800"/>
            <a:ext cx="6089650" cy="451144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84448" y="3962400"/>
            <a:ext cx="22829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smoothing techniques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Take home ideas:</a:t>
            </a:r>
          </a:p>
          <a:p>
            <a:pPr lvl="1"/>
            <a:r>
              <a:rPr lang="en-US" dirty="0" smtClean="0"/>
              <a:t>Key idea of smoothing is to redistribute the probability to handle less </a:t>
            </a:r>
            <a:r>
              <a:rPr lang="en-US" dirty="0" smtClean="0"/>
              <a:t>seen </a:t>
            </a:r>
            <a:r>
              <a:rPr lang="en-US" dirty="0" smtClean="0"/>
              <a:t>(or never seen) events</a:t>
            </a:r>
          </a:p>
          <a:p>
            <a:pPr lvl="2"/>
            <a:r>
              <a:rPr lang="en-US" dirty="0" smtClean="0"/>
              <a:t>Still must always maintain a true probability distribution</a:t>
            </a:r>
          </a:p>
          <a:p>
            <a:pPr lvl="1"/>
            <a:r>
              <a:rPr lang="en-US" dirty="0" smtClean="0"/>
              <a:t>Lots of ways of smoothing data</a:t>
            </a:r>
          </a:p>
          <a:p>
            <a:pPr lvl="1"/>
            <a:r>
              <a:rPr lang="en-US" dirty="0" smtClean="0"/>
              <a:t>Should take into account features in your data</a:t>
            </a:r>
            <a:r>
              <a:rPr lang="en-US" dirty="0" smtClean="0"/>
              <a:t>!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8474" y="29718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874" y="3352800"/>
            <a:ext cx="240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&lt;start&gt;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74" y="3733800"/>
            <a:ext cx="210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&lt;start&gt;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1874" y="41264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74" y="4495800"/>
            <a:ext cx="221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1874" y="4876800"/>
            <a:ext cx="180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1874" y="5269468"/>
            <a:ext cx="1756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1874" y="5650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38399" y="4045803"/>
            <a:ext cx="42484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If any of these has never been seen before, </a:t>
            </a:r>
            <a:r>
              <a:rPr lang="en-US" sz="2400" dirty="0" err="1" smtClean="0">
                <a:solidFill>
                  <a:srgbClr val="FF0000"/>
                </a:solidFill>
              </a:rPr>
              <a:t>prob</a:t>
            </a:r>
            <a:r>
              <a:rPr lang="en-US" sz="2400" dirty="0" smtClean="0">
                <a:solidFill>
                  <a:srgbClr val="FF0000"/>
                </a:solidFill>
              </a:rPr>
              <a:t> = 0!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4800" y="1836003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if our test set contains the following sentence, but one of the trigrams never occurred in our training data?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98474" y="2971800"/>
            <a:ext cx="447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think today is a good day to be me</a:t>
            </a:r>
            <a:r>
              <a:rPr lang="en-US" dirty="0" smtClean="0">
                <a:solidFill>
                  <a:srgbClr val="000000"/>
                </a:solidFill>
              </a:rPr>
              <a:t>) =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31874" y="3352800"/>
            <a:ext cx="24050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P(</a:t>
            </a:r>
            <a:r>
              <a:rPr lang="en-US" dirty="0" smtClean="0">
                <a:solidFill>
                  <a:srgbClr val="0000FF"/>
                </a:solidFill>
              </a:rPr>
              <a:t>I | &lt;start&gt; &lt;start&gt;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31874" y="3733800"/>
            <a:ext cx="2102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think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&lt;start&gt; I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31874" y="4126468"/>
            <a:ext cx="21125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today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 think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31874" y="4495800"/>
            <a:ext cx="2213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is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think today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31874" y="4876800"/>
            <a:ext cx="18019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a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today is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031874" y="5269468"/>
            <a:ext cx="17564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/>
              <a:t>P(</a:t>
            </a:r>
            <a:r>
              <a:rPr lang="en-US" dirty="0" err="1" smtClean="0">
                <a:solidFill>
                  <a:srgbClr val="0000FF"/>
                </a:solidFill>
              </a:rPr>
              <a:t>good</a:t>
            </a:r>
            <a:r>
              <a:rPr lang="en-US" dirty="0" smtClean="0">
                <a:solidFill>
                  <a:srgbClr val="000000"/>
                </a:solidFill>
              </a:rPr>
              <a:t>|</a:t>
            </a:r>
            <a:r>
              <a:rPr lang="en-US" dirty="0" smtClean="0">
                <a:solidFill>
                  <a:srgbClr val="0000FF"/>
                </a:solidFill>
              </a:rPr>
              <a:t> is a</a:t>
            </a:r>
            <a:r>
              <a:rPr lang="en-US" dirty="0" smtClean="0">
                <a:solidFill>
                  <a:srgbClr val="000000"/>
                </a:solidFill>
              </a:rPr>
              <a:t>) </a:t>
            </a:r>
            <a:r>
              <a:rPr lang="en-US" dirty="0" err="1" smtClean="0">
                <a:solidFill>
                  <a:srgbClr val="000000"/>
                </a:solidFill>
              </a:rPr>
              <a:t>x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031874" y="5650468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…</a:t>
            </a:r>
            <a:endParaRPr lang="en-US" dirty="0">
              <a:solidFill>
                <a:srgbClr val="000000"/>
              </a:solidFill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rot="10800000">
            <a:off x="3245346" y="4103132"/>
            <a:ext cx="1555255" cy="39266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4971799" y="4061192"/>
            <a:ext cx="37942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These probability estimates may be inaccurate.  Smoothing can help reduce some of the noise.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</a:t>
            </a:r>
            <a:r>
              <a:rPr lang="en-US" dirty="0" smtClean="0"/>
              <a:t>-</a:t>
            </a:r>
            <a:r>
              <a:rPr lang="en-US" dirty="0" smtClean="0">
                <a:sym typeface="Symbol" charset="2"/>
              </a:rPr>
              <a:t>lambda</a:t>
            </a:r>
            <a:r>
              <a:rPr lang="en-US" dirty="0" smtClean="0"/>
              <a:t> smoothing</a:t>
            </a:r>
            <a:endParaRPr lang="en-US" dirty="0"/>
          </a:p>
        </p:txBody>
      </p:sp>
      <p:sp>
        <p:nvSpPr>
          <p:cNvPr id="423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534400" cy="1371600"/>
          </a:xfrm>
        </p:spPr>
        <p:txBody>
          <a:bodyPr/>
          <a:lstStyle/>
          <a:p>
            <a:r>
              <a:rPr lang="en-US" sz="2400" dirty="0"/>
              <a:t>A large dictionary makes novel events too probable</a:t>
            </a:r>
            <a:r>
              <a:rPr lang="en-US" sz="2400" dirty="0" smtClean="0"/>
              <a:t>.</a:t>
            </a:r>
          </a:p>
          <a:p>
            <a:r>
              <a:rPr lang="en-US" sz="2400" dirty="0" smtClean="0"/>
              <a:t>add </a:t>
            </a:r>
            <a:r>
              <a:rPr lang="en-US" sz="2400" dirty="0" err="1">
                <a:sym typeface="Symbol" charset="2"/>
              </a:rPr>
              <a:t></a:t>
            </a:r>
            <a:r>
              <a:rPr lang="en-US" sz="2400" dirty="0">
                <a:sym typeface="Symbol" charset="2"/>
              </a:rPr>
              <a:t> = </a:t>
            </a:r>
            <a:r>
              <a:rPr lang="en-US" sz="2400" dirty="0" smtClean="0">
                <a:sym typeface="Symbol" charset="2"/>
              </a:rPr>
              <a:t>0.01 to all counts</a:t>
            </a:r>
            <a:endParaRPr lang="en-US" sz="2400" dirty="0">
              <a:sym typeface="Symbol" charset="2"/>
            </a:endParaRPr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n</a:t>
            </a:r>
            <a:r>
              <a:rPr lang="en-US" dirty="0" smtClean="0"/>
              <a:t>-gram language modeling assumes we have a fixed vocabulary</a:t>
            </a:r>
          </a:p>
          <a:p>
            <a:pPr lvl="1"/>
            <a:r>
              <a:rPr lang="en-US" dirty="0" smtClean="0"/>
              <a:t>why?</a:t>
            </a:r>
          </a:p>
          <a:p>
            <a:endParaRPr lang="en-US" dirty="0" smtClean="0"/>
          </a:p>
          <a:p>
            <a:r>
              <a:rPr lang="en-US" dirty="0" smtClean="0"/>
              <a:t>Whether implicit or explicit, an </a:t>
            </a:r>
            <a:r>
              <a:rPr lang="en-US" dirty="0" err="1" smtClean="0"/>
              <a:t>n</a:t>
            </a:r>
            <a:r>
              <a:rPr lang="en-US" dirty="0" smtClean="0"/>
              <a:t>-gram language model is defined over a finite, fixed vocabulary</a:t>
            </a:r>
          </a:p>
          <a:p>
            <a:endParaRPr lang="en-US" dirty="0" smtClean="0"/>
          </a:p>
          <a:p>
            <a:r>
              <a:rPr lang="en-US" dirty="0" smtClean="0"/>
              <a:t>What happens when we encounter a word not in our vocabulary (Out Of Vocabulary)?</a:t>
            </a:r>
          </a:p>
          <a:p>
            <a:pPr lvl="1"/>
            <a:r>
              <a:rPr lang="en-US" dirty="0" smtClean="0"/>
              <a:t>If we don’t do anything, </a:t>
            </a:r>
            <a:r>
              <a:rPr lang="en-US" dirty="0" err="1" smtClean="0"/>
              <a:t>prob</a:t>
            </a:r>
            <a:r>
              <a:rPr lang="en-US" dirty="0" smtClean="0"/>
              <a:t> = 0</a:t>
            </a:r>
          </a:p>
          <a:p>
            <a:pPr lvl="1"/>
            <a:r>
              <a:rPr lang="en-US" dirty="0" smtClean="0"/>
              <a:t>Smoothing doesn’t really help us with this!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To make this explicit, smoothing helps us with…</a:t>
            </a:r>
            <a:endParaRPr lang="en-US" dirty="0"/>
          </a:p>
        </p:txBody>
      </p:sp>
      <p:graphicFrame>
        <p:nvGraphicFramePr>
          <p:cNvPr id="4" name="Group 213"/>
          <p:cNvGraphicFramePr>
            <a:graphicFrameLocks noGrp="1"/>
          </p:cNvGraphicFramePr>
          <p:nvPr/>
        </p:nvGraphicFramePr>
        <p:xfrm>
          <a:off x="1447800" y="3492500"/>
          <a:ext cx="5029200" cy="2984500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008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008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>
            <a:off x="2787253" y="3231753"/>
            <a:ext cx="521494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676400" y="2362200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all entries in our vocabulary</a:t>
            </a:r>
            <a:endParaRPr 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09600"/>
          </a:xfrm>
        </p:spPr>
        <p:txBody>
          <a:bodyPr/>
          <a:lstStyle/>
          <a:p>
            <a:r>
              <a:rPr lang="en-US" dirty="0" smtClean="0"/>
              <a:t>and…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22248" y="2209800"/>
            <a:ext cx="174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Vocabulary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47800" y="289560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a</a:t>
            </a:r>
          </a:p>
          <a:p>
            <a:r>
              <a:rPr lang="en-US" sz="2000" dirty="0" smtClean="0"/>
              <a:t>able</a:t>
            </a:r>
          </a:p>
          <a:p>
            <a:r>
              <a:rPr lang="en-US" sz="2000" dirty="0" smtClean="0"/>
              <a:t>about</a:t>
            </a:r>
          </a:p>
          <a:p>
            <a:r>
              <a:rPr lang="en-US" sz="2000" dirty="0" smtClean="0"/>
              <a:t>account</a:t>
            </a:r>
          </a:p>
          <a:p>
            <a:r>
              <a:rPr lang="en-US" sz="2000" dirty="0" smtClean="0"/>
              <a:t>acid</a:t>
            </a:r>
          </a:p>
          <a:p>
            <a:r>
              <a:rPr lang="en-US" sz="2000" dirty="0" smtClean="0"/>
              <a:t>across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young</a:t>
            </a:r>
          </a:p>
          <a:p>
            <a:r>
              <a:rPr lang="en-US" sz="2000" dirty="0" smtClean="0"/>
              <a:t>zebra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4200" y="290828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10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/>
              <a:t>2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  <a:p>
            <a:r>
              <a:rPr lang="en-US" sz="2000" dirty="0" smtClean="0"/>
              <a:t>3</a:t>
            </a:r>
          </a:p>
          <a:p>
            <a:r>
              <a:rPr lang="en-US" sz="2000" dirty="0" smtClean="0"/>
              <a:t>…</a:t>
            </a:r>
          </a:p>
          <a:p>
            <a:r>
              <a:rPr lang="en-US" sz="2000" dirty="0" smtClean="0"/>
              <a:t>1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74848" y="2209800"/>
            <a:ext cx="1749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Counts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4343400" y="3657600"/>
            <a:ext cx="762000" cy="990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0" name="TextBox 9"/>
          <p:cNvSpPr txBox="1"/>
          <p:nvPr/>
        </p:nvSpPr>
        <p:spPr>
          <a:xfrm>
            <a:off x="5715000" y="2895600"/>
            <a:ext cx="1143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10.01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1.01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2.01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3.01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…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1.01</a:t>
            </a:r>
          </a:p>
          <a:p>
            <a:r>
              <a:rPr lang="en-US" sz="2000" dirty="0" smtClean="0">
                <a:solidFill>
                  <a:srgbClr val="008000"/>
                </a:solidFill>
              </a:rPr>
              <a:t>0.01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89448" y="2209800"/>
            <a:ext cx="2816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Smoothed counts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5867400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have words in our vocabulary we’ve never seen before?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600200"/>
            <a:ext cx="8153400" cy="4495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Choosing a vocabulary: </a:t>
            </a:r>
            <a:r>
              <a:rPr lang="en-US" dirty="0" smtClean="0">
                <a:solidFill>
                  <a:srgbClr val="FF0000"/>
                </a:solidFill>
              </a:rPr>
              <a:t>ideas?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Grab a list of English words from somewhere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Use all of the words in your training data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Use some of the words in your training data</a:t>
            </a:r>
          </a:p>
          <a:p>
            <a:pPr lvl="2"/>
            <a:r>
              <a:rPr lang="en-US" dirty="0" smtClean="0">
                <a:solidFill>
                  <a:srgbClr val="000000"/>
                </a:solidFill>
              </a:rPr>
              <a:t>for example, all those the occur more than </a:t>
            </a:r>
            <a:r>
              <a:rPr lang="en-US" dirty="0" err="1" smtClean="0">
                <a:solidFill>
                  <a:srgbClr val="000000"/>
                </a:solidFill>
              </a:rPr>
              <a:t>k</a:t>
            </a:r>
            <a:r>
              <a:rPr lang="en-US" dirty="0" smtClean="0">
                <a:solidFill>
                  <a:srgbClr val="000000"/>
                </a:solidFill>
              </a:rPr>
              <a:t> times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Benefits/drawbacks?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Ideally your vocabulary should represents words </a:t>
            </a:r>
            <a:r>
              <a:rPr lang="en-US" dirty="0" smtClean="0">
                <a:solidFill>
                  <a:srgbClr val="000000"/>
                </a:solidFill>
              </a:rPr>
              <a:t>you’re </a:t>
            </a:r>
            <a:r>
              <a:rPr lang="en-US" dirty="0" smtClean="0">
                <a:solidFill>
                  <a:srgbClr val="000000"/>
                </a:solidFill>
              </a:rPr>
              <a:t>likely to see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Too many </a:t>
            </a:r>
            <a:r>
              <a:rPr lang="en-US" dirty="0" smtClean="0">
                <a:solidFill>
                  <a:srgbClr val="000000"/>
                </a:solidFill>
              </a:rPr>
              <a:t>words: </a:t>
            </a:r>
            <a:r>
              <a:rPr lang="en-US" dirty="0" smtClean="0">
                <a:solidFill>
                  <a:srgbClr val="000000"/>
                </a:solidFill>
              </a:rPr>
              <a:t>end up washing out your probability estimates (and getting poor estimates)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Too </a:t>
            </a:r>
            <a:r>
              <a:rPr lang="en-US" dirty="0" smtClean="0">
                <a:solidFill>
                  <a:srgbClr val="000000"/>
                </a:solidFill>
              </a:rPr>
              <a:t>few: </a:t>
            </a:r>
            <a:r>
              <a:rPr lang="en-US" dirty="0" smtClean="0">
                <a:solidFill>
                  <a:srgbClr val="000000"/>
                </a:solidFill>
              </a:rPr>
              <a:t>lots of out of vocabulary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572000"/>
          </a:xfrm>
        </p:spPr>
        <p:txBody>
          <a:bodyPr/>
          <a:lstStyle/>
          <a:p>
            <a:r>
              <a:rPr lang="en-US" dirty="0" smtClean="0"/>
              <a:t>No matter your chosen vocabulary, you’re still going to have out of vocabulary (OOV)</a:t>
            </a:r>
          </a:p>
          <a:p>
            <a:r>
              <a:rPr lang="en-US" dirty="0" smtClean="0"/>
              <a:t>How can we deal with this?</a:t>
            </a:r>
          </a:p>
          <a:p>
            <a:pPr lvl="1"/>
            <a:r>
              <a:rPr lang="en-US" dirty="0" smtClean="0"/>
              <a:t>Ignore words we’ve never seen before</a:t>
            </a:r>
          </a:p>
          <a:p>
            <a:pPr lvl="2"/>
            <a:r>
              <a:rPr lang="en-US" dirty="0" smtClean="0"/>
              <a:t>Somewhat unsatisfying, though can work depending on the application</a:t>
            </a:r>
          </a:p>
          <a:p>
            <a:pPr lvl="2"/>
            <a:r>
              <a:rPr lang="en-US" dirty="0" smtClean="0"/>
              <a:t>Probability is then dependent on how many in vocabulary words are seen in a sentence/text</a:t>
            </a:r>
          </a:p>
          <a:p>
            <a:pPr lvl="1"/>
            <a:r>
              <a:rPr lang="en-US" dirty="0" smtClean="0"/>
              <a:t>Use a special symbol for OOV words and estimate the probability of out of vocabulary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 of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Add an extra word in your vocabulary to denote OOV (&lt;OOV&gt;, &lt;UNK&gt;)</a:t>
            </a:r>
          </a:p>
          <a:p>
            <a:r>
              <a:rPr lang="en-US" dirty="0" smtClean="0"/>
              <a:t>Replace all words in your training corpus not in the vocabulary with &lt;UNK&gt;</a:t>
            </a:r>
          </a:p>
          <a:p>
            <a:pPr lvl="1"/>
            <a:r>
              <a:rPr lang="en-US" dirty="0" smtClean="0"/>
              <a:t>You’ll get bigrams, trigrams, etc with &lt;UNK&gt;</a:t>
            </a:r>
          </a:p>
          <a:p>
            <a:pPr lvl="2"/>
            <a:r>
              <a:rPr lang="en-US" dirty="0" err="1" smtClean="0"/>
              <a:t>p</a:t>
            </a:r>
            <a:r>
              <a:rPr lang="en-US" dirty="0" smtClean="0"/>
              <a:t>(&lt;UNK&gt; | “I am”)</a:t>
            </a:r>
          </a:p>
          <a:p>
            <a:pPr lvl="2"/>
            <a:r>
              <a:rPr lang="en-US" dirty="0" err="1" smtClean="0"/>
              <a:t>p(fast</a:t>
            </a:r>
            <a:r>
              <a:rPr lang="en-US" dirty="0" smtClean="0"/>
              <a:t> | “I &lt;UNK&gt;”)</a:t>
            </a:r>
          </a:p>
          <a:p>
            <a:r>
              <a:rPr lang="en-US" dirty="0" smtClean="0"/>
              <a:t>During testing, similarly replace all OOV with &lt;UNK&gt;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vocabulary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common approach (and the one we’ll use for the assignment):</a:t>
            </a:r>
          </a:p>
          <a:p>
            <a:pPr lvl="1"/>
            <a:r>
              <a:rPr lang="en-US" dirty="0" smtClean="0"/>
              <a:t>Replace the first occurrence of each word by &lt;UNK&gt; in a data set</a:t>
            </a:r>
          </a:p>
          <a:p>
            <a:pPr lvl="1"/>
            <a:r>
              <a:rPr lang="en-US" dirty="0" smtClean="0"/>
              <a:t>Estimate probabilities normally</a:t>
            </a:r>
          </a:p>
          <a:p>
            <a:r>
              <a:rPr lang="en-US" dirty="0" smtClean="0"/>
              <a:t>Vocabulary then is all words that occurred two or more times</a:t>
            </a:r>
          </a:p>
          <a:p>
            <a:r>
              <a:rPr lang="en-US" dirty="0" smtClean="0"/>
              <a:t>This also discounts all word counts by 1 and gives that probability mass to &lt;UNK&gt;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the table</a:t>
            </a:r>
            <a:endParaRPr lang="en-US" dirty="0"/>
          </a:p>
        </p:txBody>
      </p:sp>
      <p:graphicFrame>
        <p:nvGraphicFramePr>
          <p:cNvPr id="6" name="Group 213"/>
          <p:cNvGraphicFramePr>
            <a:graphicFrameLocks noGrp="1"/>
          </p:cNvGraphicFramePr>
          <p:nvPr/>
        </p:nvGraphicFramePr>
        <p:xfrm>
          <a:off x="533400" y="3159125"/>
          <a:ext cx="8077200" cy="3394075"/>
        </p:xfrm>
        <a:graphic>
          <a:graphicData uri="http://schemas.openxmlformats.org/drawingml/2006/table">
            <a:tbl>
              <a:tblPr/>
              <a:tblGrid>
                <a:gridCol w="1981200"/>
                <a:gridCol w="1524000"/>
                <a:gridCol w="1524000"/>
                <a:gridCol w="1524000"/>
                <a:gridCol w="1524000"/>
              </a:tblGrid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abacus 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1/3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1.01/203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abbot 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abduct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above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2/3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2.01/203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Abram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…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46100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see the zygote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0/3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ahoma"/>
                          <a:cs typeface="Tahoma"/>
                        </a:rPr>
                        <a:t>0.01/203</a:t>
                      </a:r>
                      <a:endParaRPr lang="en-US" sz="2000" dirty="0">
                        <a:solidFill>
                          <a:srgbClr val="FF0000"/>
                        </a:solidFill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9575"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Total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</a:rPr>
                        <a:t>3/3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r>
                        <a:rPr kumimoji="1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/>
                          <a:cs typeface="Tahoma"/>
                        </a:rPr>
                        <a:t>203</a:t>
                      </a: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charset="2"/>
                        <a:buNone/>
                        <a:tabLst/>
                      </a:pPr>
                      <a:endParaRPr kumimoji="1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ahoma"/>
                        <a:cs typeface="Tahoma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85800" y="2971800"/>
            <a:ext cx="7924800" cy="3048000"/>
          </a:xfrm>
          <a:prstGeom prst="rect">
            <a:avLst/>
          </a:prstGeom>
          <a:solidFill>
            <a:srgbClr val="FF0000">
              <a:alpha val="4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1759803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are we storing this table?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Should we store all entries?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Storing the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Hashtable</a:t>
            </a:r>
            <a:endParaRPr lang="en-US" dirty="0" smtClean="0"/>
          </a:p>
          <a:p>
            <a:pPr lvl="1"/>
            <a:r>
              <a:rPr lang="en-US" dirty="0" smtClean="0"/>
              <a:t>fast retrieval</a:t>
            </a:r>
          </a:p>
          <a:p>
            <a:pPr lvl="1"/>
            <a:r>
              <a:rPr lang="en-US" dirty="0" smtClean="0"/>
              <a:t>fairly good memory usage</a:t>
            </a:r>
          </a:p>
          <a:p>
            <a:r>
              <a:rPr lang="en-US" dirty="0" smtClean="0"/>
              <a:t>Only store those entries of things we’ve seen</a:t>
            </a:r>
          </a:p>
          <a:p>
            <a:pPr lvl="1"/>
            <a:r>
              <a:rPr lang="en-US" dirty="0" smtClean="0"/>
              <a:t>for example, we don’t store </a:t>
            </a:r>
            <a:r>
              <a:rPr lang="en-US" dirty="0" smtClean="0"/>
              <a:t>|V|</a:t>
            </a: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n-US" dirty="0" smtClean="0"/>
              <a:t>trigrams</a:t>
            </a:r>
          </a:p>
          <a:p>
            <a:r>
              <a:rPr lang="en-US" dirty="0" smtClean="0"/>
              <a:t>For trigrams we can:</a:t>
            </a:r>
          </a:p>
          <a:p>
            <a:pPr lvl="1"/>
            <a:r>
              <a:rPr lang="en-US" dirty="0" smtClean="0"/>
              <a:t>Store one </a:t>
            </a:r>
            <a:r>
              <a:rPr lang="en-US" dirty="0" err="1" smtClean="0"/>
              <a:t>hashtable</a:t>
            </a:r>
            <a:r>
              <a:rPr lang="en-US" dirty="0" smtClean="0"/>
              <a:t> with bigrams as keys</a:t>
            </a:r>
          </a:p>
          <a:p>
            <a:pPr lvl="1"/>
            <a:r>
              <a:rPr lang="en-US" dirty="0" smtClean="0"/>
              <a:t>Store a </a:t>
            </a:r>
            <a:r>
              <a:rPr lang="en-US" dirty="0" err="1" smtClean="0"/>
              <a:t>hashtable</a:t>
            </a:r>
            <a:r>
              <a:rPr lang="en-US" dirty="0" smtClean="0"/>
              <a:t> of </a:t>
            </a:r>
            <a:r>
              <a:rPr lang="en-US" dirty="0" err="1" smtClean="0"/>
              <a:t>hashtables</a:t>
            </a:r>
            <a:r>
              <a:rPr lang="en-US" dirty="0" smtClean="0"/>
              <a:t> (I’m recommending this)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524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Storing the table: </a:t>
            </a:r>
            <a:br>
              <a:rPr lang="en-US" dirty="0" smtClean="0"/>
            </a:br>
            <a:r>
              <a:rPr lang="en-US" dirty="0" smtClean="0"/>
              <a:t>add-lambda smoothing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For those we’ve seen before: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Unseen </a:t>
            </a:r>
            <a:r>
              <a:rPr lang="en-US" dirty="0" err="1" smtClean="0"/>
              <a:t>n</a:t>
            </a:r>
            <a:r>
              <a:rPr lang="en-US" dirty="0" smtClean="0"/>
              <a:t>-grams: </a:t>
            </a:r>
            <a:r>
              <a:rPr lang="en-US" dirty="0" err="1" smtClean="0"/>
              <a:t>p(z|ab</a:t>
            </a:r>
            <a:r>
              <a:rPr lang="en-US" dirty="0" smtClean="0"/>
              <a:t>) = ?</a:t>
            </a:r>
            <a:endParaRPr lang="en-US" dirty="0"/>
          </a:p>
        </p:txBody>
      </p:sp>
      <p:graphicFrame>
        <p:nvGraphicFramePr>
          <p:cNvPr id="142338" name="Object 2"/>
          <p:cNvGraphicFramePr>
            <a:graphicFrameLocks noChangeAspect="1"/>
          </p:cNvGraphicFramePr>
          <p:nvPr/>
        </p:nvGraphicFramePr>
        <p:xfrm>
          <a:off x="1816100" y="2514600"/>
          <a:ext cx="2779713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91" name="Equation" r:id="rId3" imgW="1435100" imgH="393700" progId="Equation.3">
                  <p:embed/>
                </p:oleObj>
              </mc:Choice>
              <mc:Fallback>
                <p:oleObj name="Equation" r:id="rId3" imgW="14351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0" y="2514600"/>
                        <a:ext cx="2779713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2339" name="Object 3"/>
          <p:cNvGraphicFramePr>
            <a:graphicFrameLocks noChangeAspect="1"/>
          </p:cNvGraphicFramePr>
          <p:nvPr/>
        </p:nvGraphicFramePr>
        <p:xfrm>
          <a:off x="2058988" y="4648200"/>
          <a:ext cx="27781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92" name="Equation" r:id="rId5" imgW="1435100" imgH="393700" progId="Equation.3">
                  <p:embed/>
                </p:oleObj>
              </mc:Choice>
              <mc:Fallback>
                <p:oleObj name="Equation" r:id="rId5" imgW="1435100" imgH="393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8988" y="4648200"/>
                        <a:ext cx="2778125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592388" y="5791200"/>
            <a:ext cx="3808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Store the lower order counts (or probabilities)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52800" y="5105400"/>
            <a:ext cx="762000" cy="304800"/>
          </a:xfrm>
          <a:prstGeom prst="rect">
            <a:avLst/>
          </a:prstGeom>
          <a:solidFill>
            <a:srgbClr val="0000FF">
              <a:alpha val="19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common are novel events?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219200" y="1828800"/>
          <a:ext cx="6477000" cy="38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-986999" y="3127802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number of words occurring X times in the corpus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524000" y="58674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likely are novel/unseen events?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common are novel events?</a:t>
            </a:r>
            <a:endParaRPr lang="en-US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1219200" y="1828800"/>
          <a:ext cx="3657600" cy="2590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 rot="16200000">
            <a:off x="-986999" y="3127802"/>
            <a:ext cx="3429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number of words occurring X times in the corpus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1524000" y="4343400"/>
            <a:ext cx="7467600" cy="45719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676400" y="495300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we follow the pattern, something like this…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Good-Turing estimation</a:t>
            </a:r>
            <a:endParaRPr lang="en-US" dirty="0"/>
          </a:p>
        </p:txBody>
      </p:sp>
      <p:graphicFrame>
        <p:nvGraphicFramePr>
          <p:cNvPr id="4" name="Chart 3"/>
          <p:cNvGraphicFramePr/>
          <p:nvPr/>
        </p:nvGraphicFramePr>
        <p:xfrm>
          <a:off x="1219200" y="1828800"/>
          <a:ext cx="6629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87552" y="1941017"/>
            <a:ext cx="231648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9876543210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rot="5400000">
            <a:off x="-401886" y="3789908"/>
            <a:ext cx="3697783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Good-Turing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860800"/>
          </a:xfrm>
        </p:spPr>
        <p:txBody>
          <a:bodyPr/>
          <a:lstStyle/>
          <a:p>
            <a:r>
              <a:rPr lang="en-US" dirty="0" err="1" smtClean="0"/>
              <a:t>N</a:t>
            </a:r>
            <a:r>
              <a:rPr lang="en-US" baseline="-25000" dirty="0" err="1" smtClean="0"/>
              <a:t>c</a:t>
            </a:r>
            <a:r>
              <a:rPr lang="en-US" dirty="0" smtClean="0"/>
              <a:t> = number of words/bigrams occurring </a:t>
            </a:r>
            <a:r>
              <a:rPr lang="en-US" dirty="0" err="1" smtClean="0"/>
              <a:t>c</a:t>
            </a:r>
            <a:r>
              <a:rPr lang="en-US" dirty="0" smtClean="0"/>
              <a:t> times</a:t>
            </a:r>
          </a:p>
          <a:p>
            <a:r>
              <a:rPr lang="en-US" dirty="0"/>
              <a:t>Estimate the probability of novel events as: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Replace </a:t>
            </a:r>
            <a:r>
              <a:rPr lang="en-US" dirty="0" smtClean="0"/>
              <a:t>MLE counts for things with count c</a:t>
            </a:r>
            <a:r>
              <a:rPr lang="en-US" dirty="0" smtClean="0"/>
              <a:t>:</a:t>
            </a:r>
            <a:endParaRPr lang="en-US" dirty="0" smtClean="0"/>
          </a:p>
          <a:p>
            <a:endParaRPr lang="en-US" dirty="0" smtClean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374338"/>
              </p:ext>
            </p:extLst>
          </p:nvPr>
        </p:nvGraphicFramePr>
        <p:xfrm>
          <a:off x="2895600" y="4495800"/>
          <a:ext cx="2209800" cy="90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03" name="Equation" r:id="rId3" imgW="990600" imgH="406400" progId="Equation.3">
                  <p:embed/>
                </p:oleObj>
              </mc:Choice>
              <mc:Fallback>
                <p:oleObj name="Equation" r:id="rId3" imgW="9906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495800"/>
                        <a:ext cx="2209800" cy="9065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ight Brace 6"/>
          <p:cNvSpPr/>
          <p:nvPr/>
        </p:nvSpPr>
        <p:spPr>
          <a:xfrm rot="5400000">
            <a:off x="4555332" y="5198267"/>
            <a:ext cx="338136" cy="7620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199" y="5769114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scale down the next frequency up </a:t>
            </a:r>
            <a:endParaRPr lang="en-US" sz="2000" dirty="0"/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0784037"/>
              </p:ext>
            </p:extLst>
          </p:nvPr>
        </p:nvGraphicFramePr>
        <p:xfrm>
          <a:off x="2456793" y="2819400"/>
          <a:ext cx="3081867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604" name="Equation" r:id="rId5" imgW="1651000" imgH="381000" progId="Equation.3">
                  <p:embed/>
                </p:oleObj>
              </mc:Choice>
              <mc:Fallback>
                <p:oleObj name="Equation" r:id="rId5" imgW="1651000" imgH="3810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6793" y="2819400"/>
                        <a:ext cx="3081867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>
          <a:xfrm>
            <a:off x="414338" y="152400"/>
            <a:ext cx="91440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Good-Turing (classic example)</a:t>
            </a:r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3276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Imagine you are fishing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000" dirty="0" smtClean="0"/>
              <a:t>8 </a:t>
            </a:r>
            <a:r>
              <a:rPr lang="en-US" sz="2000" dirty="0"/>
              <a:t>species: carp, perch, whitefish, trout, salmon, eel, catfish, </a:t>
            </a:r>
            <a:r>
              <a:rPr lang="en-US" sz="2000" dirty="0" smtClean="0"/>
              <a:t>bass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/>
              <a:t>You have caught 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10 carp, 3 perch, 2 whitefish, </a:t>
            </a:r>
            <a:r>
              <a:rPr lang="en-US" sz="2000" dirty="0">
                <a:solidFill>
                  <a:srgbClr val="A50021"/>
                </a:solidFill>
              </a:rPr>
              <a:t>1 trout, 1 salmon, 1 eel = 18 fish</a:t>
            </a:r>
            <a:endParaRPr lang="en-US" sz="2000" dirty="0" smtClean="0"/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How </a:t>
            </a:r>
            <a:r>
              <a:rPr lang="en-US" sz="2400" dirty="0"/>
              <a:t>likely is it that the next fish caught is from a new species (one not seen in our previous catch)</a:t>
            </a:r>
            <a:r>
              <a:rPr lang="en-US" sz="2400" dirty="0" smtClean="0"/>
              <a:t>?</a:t>
            </a:r>
          </a:p>
        </p:txBody>
      </p:sp>
      <p:graphicFrame>
        <p:nvGraphicFramePr>
          <p:cNvPr id="198658" name="Object 2"/>
          <p:cNvGraphicFramePr>
            <a:graphicFrameLocks noChangeAspect="1"/>
          </p:cNvGraphicFramePr>
          <p:nvPr/>
        </p:nvGraphicFramePr>
        <p:xfrm>
          <a:off x="1905000" y="5130800"/>
          <a:ext cx="3081338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1" name="Equation" r:id="rId4" imgW="1651000" imgH="381000" progId="Equation.3">
                  <p:embed/>
                </p:oleObj>
              </mc:Choice>
              <mc:Fallback>
                <p:oleObj name="Equation" r:id="rId4" imgW="1651000" imgH="381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5130800"/>
                        <a:ext cx="3081338" cy="71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5257800" y="5130800"/>
          <a:ext cx="609600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712" name="Equation" r:id="rId6" imgW="304800" imgH="368300" progId="Equation.3">
                  <p:embed/>
                </p:oleObj>
              </mc:Choice>
              <mc:Fallback>
                <p:oleObj name="Equation" r:id="rId6" imgW="3048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130800"/>
                        <a:ext cx="609600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51305" y="156961"/>
            <a:ext cx="1862138" cy="15832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91440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Good-Turing (classic example)</a:t>
            </a:r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Imagine you are fishing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8 species: carp, perch, whitefish, trout, salmon, eel, catfish, bass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You have caught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10 carp, 3 perch, 2 whitefish, </a:t>
            </a:r>
            <a:r>
              <a:rPr lang="en-US" sz="2000" dirty="0" smtClean="0">
                <a:solidFill>
                  <a:srgbClr val="A50021"/>
                </a:solidFill>
              </a:rPr>
              <a:t>1 trout, 1 salmon, 1 eel = 18 fish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How </a:t>
            </a:r>
            <a:r>
              <a:rPr lang="en-US" sz="2400" dirty="0"/>
              <a:t>likely is it that next species is trout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graphicFrame>
        <p:nvGraphicFramePr>
          <p:cNvPr id="206850" name="Object 2"/>
          <p:cNvGraphicFramePr>
            <a:graphicFrameLocks noChangeAspect="1"/>
          </p:cNvGraphicFramePr>
          <p:nvPr/>
        </p:nvGraphicFramePr>
        <p:xfrm>
          <a:off x="2141210" y="4191000"/>
          <a:ext cx="220980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29" name="Equation" r:id="rId4" imgW="990600" imgH="406400" progId="Equation.3">
                  <p:embed/>
                </p:oleObj>
              </mc:Choice>
              <mc:Fallback>
                <p:oleObj name="Equation" r:id="rId4" imgW="9906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210" y="4191000"/>
                        <a:ext cx="2209800" cy="906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535160" y="4191001"/>
          <a:ext cx="2094240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30" name="Equation" r:id="rId6" imgW="850900" imgH="368300" progId="Equation.3">
                  <p:embed/>
                </p:oleObj>
              </mc:Choice>
              <mc:Fallback>
                <p:oleObj name="Equation" r:id="rId6" imgW="8509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5160" y="4191001"/>
                        <a:ext cx="2094240" cy="906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3928105" y="5486400"/>
            <a:ext cx="845810" cy="981140"/>
            <a:chOff x="3928105" y="5486400"/>
            <a:chExt cx="845810" cy="981140"/>
          </a:xfrm>
        </p:grpSpPr>
        <p:graphicFrame>
          <p:nvGraphicFramePr>
            <p:cNvPr id="6" name="Object 5"/>
            <p:cNvGraphicFramePr>
              <a:graphicFrameLocks noChangeAspect="1"/>
            </p:cNvGraphicFramePr>
            <p:nvPr/>
          </p:nvGraphicFramePr>
          <p:xfrm>
            <a:off x="3928105" y="5486400"/>
            <a:ext cx="845810" cy="9811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931" name="Equation" r:id="rId8" imgW="317500" imgH="368300" progId="Equation.3">
                    <p:embed/>
                  </p:oleObj>
                </mc:Choice>
                <mc:Fallback>
                  <p:oleObj name="Equation" r:id="rId8" imgW="317500" imgH="368300" progId="Equation.3">
                    <p:embed/>
                    <p:pic>
                      <p:nvPicPr>
                        <p:cNvPr id="0" name="Picture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8105" y="5486400"/>
                          <a:ext cx="845810" cy="98114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Rectangle 6"/>
            <p:cNvSpPr/>
            <p:nvPr/>
          </p:nvSpPr>
          <p:spPr>
            <a:xfrm>
              <a:off x="3928105" y="5486400"/>
              <a:ext cx="845810" cy="981140"/>
            </a:xfrm>
            <a:prstGeom prst="rect">
              <a:avLst/>
            </a:prstGeom>
            <a:solidFill>
              <a:srgbClr val="FF0000">
                <a:alpha val="15000"/>
              </a:srgb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9144000" cy="1066800"/>
          </a:xfrm>
        </p:spPr>
        <p:txBody>
          <a:bodyPr>
            <a:normAutofit/>
          </a:bodyPr>
          <a:lstStyle/>
          <a:p>
            <a:r>
              <a:rPr lang="en-US" dirty="0" smtClean="0"/>
              <a:t>Good-Turing (classic example)</a:t>
            </a:r>
            <a:endParaRPr lang="en-US" dirty="0"/>
          </a:p>
        </p:txBody>
      </p:sp>
      <p:sp>
        <p:nvSpPr>
          <p:cNvPr id="619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 smtClean="0"/>
              <a:t>Imagine you are fishing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8 species: carp, perch, whitefish, trout, salmon, eel, catfish, bass</a:t>
            </a: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You have caught </a:t>
            </a:r>
          </a:p>
          <a:p>
            <a:pPr lvl="1">
              <a:lnSpc>
                <a:spcPct val="90000"/>
              </a:lnSpc>
            </a:pPr>
            <a:r>
              <a:rPr lang="en-US" sz="2000" dirty="0" smtClean="0"/>
              <a:t>10 carp, 3 perch, 2 whitefish, </a:t>
            </a:r>
            <a:r>
              <a:rPr lang="en-US" sz="2000" dirty="0" smtClean="0">
                <a:solidFill>
                  <a:srgbClr val="A50021"/>
                </a:solidFill>
              </a:rPr>
              <a:t>1 trout, 1 salmon, 1 eel = 18 fish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How </a:t>
            </a:r>
            <a:r>
              <a:rPr lang="en-US" sz="2400" dirty="0"/>
              <a:t>likely is it that next species </a:t>
            </a:r>
            <a:r>
              <a:rPr lang="en-US" sz="2400" dirty="0" smtClean="0"/>
              <a:t>is </a:t>
            </a:r>
            <a:r>
              <a:rPr lang="en-US" sz="2400" dirty="0" smtClean="0">
                <a:solidFill>
                  <a:srgbClr val="0000FF"/>
                </a:solidFill>
              </a:rPr>
              <a:t>perch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graphicFrame>
        <p:nvGraphicFramePr>
          <p:cNvPr id="206850" name="Object 2"/>
          <p:cNvGraphicFramePr>
            <a:graphicFrameLocks noChangeAspect="1"/>
          </p:cNvGraphicFramePr>
          <p:nvPr/>
        </p:nvGraphicFramePr>
        <p:xfrm>
          <a:off x="2141210" y="4191000"/>
          <a:ext cx="2209800" cy="906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949" name="Equation" r:id="rId4" imgW="990600" imgH="406400" progId="Equation.3">
                  <p:embed/>
                </p:oleObj>
              </mc:Choice>
              <mc:Fallback>
                <p:oleObj name="Equation" r:id="rId4" imgW="9906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210" y="4191000"/>
                        <a:ext cx="2209800" cy="906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0"/>
          <p:cNvGrpSpPr/>
          <p:nvPr/>
        </p:nvGrpSpPr>
        <p:grpSpPr>
          <a:xfrm>
            <a:off x="4800600" y="4191000"/>
            <a:ext cx="3965448" cy="1680120"/>
            <a:chOff x="4800600" y="4191000"/>
            <a:chExt cx="3965448" cy="1680120"/>
          </a:xfrm>
        </p:grpSpPr>
        <p:sp>
          <p:nvSpPr>
            <p:cNvPr id="9" name="TextBox 8"/>
            <p:cNvSpPr txBox="1"/>
            <p:nvPr/>
          </p:nvSpPr>
          <p:spPr>
            <a:xfrm>
              <a:off x="5257800" y="4191000"/>
              <a:ext cx="220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rgbClr val="FF0000"/>
                  </a:solidFill>
                </a:rPr>
                <a:t>N</a:t>
              </a:r>
              <a:r>
                <a:rPr lang="en-US" sz="2400" baseline="-25000" dirty="0" smtClean="0">
                  <a:solidFill>
                    <a:srgbClr val="FF0000"/>
                  </a:solidFill>
                </a:rPr>
                <a:t>4</a:t>
              </a:r>
              <a:r>
                <a:rPr lang="en-US" sz="2400" dirty="0" smtClean="0">
                  <a:solidFill>
                    <a:srgbClr val="FF0000"/>
                  </a:solidFill>
                </a:rPr>
                <a:t> is 0!</a:t>
              </a:r>
              <a:endParaRPr lang="en-US" sz="2400" dirty="0">
                <a:solidFill>
                  <a:srgbClr val="FF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00600" y="5163234"/>
              <a:ext cx="396544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smtClean="0">
                  <a:solidFill>
                    <a:srgbClr val="FF0000"/>
                  </a:solidFill>
                </a:rPr>
                <a:t>Nice idea, but kind of a pain to implement in practice</a:t>
              </a:r>
              <a:endParaRPr lang="en-US" sz="20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with frequency based smoothing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4132"/>
          </a:xfrm>
        </p:spPr>
        <p:txBody>
          <a:bodyPr/>
          <a:lstStyle/>
          <a:p>
            <a:r>
              <a:rPr lang="en-US" dirty="0" smtClean="0"/>
              <a:t>The following bigrams have never been seen: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5105400" y="24485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X| ate)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28800" y="24384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X | San )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62000" y="4876800"/>
            <a:ext cx="74676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would add-lambda pick as most likely?</a:t>
            </a: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would you pick?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Discounting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828800"/>
            <a:ext cx="8153400" cy="685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Some words are more likely to be followed by new words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8448" y="4038600"/>
            <a:ext cx="13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84248" y="3352800"/>
            <a:ext cx="13685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Diego</a:t>
            </a:r>
          </a:p>
          <a:p>
            <a:r>
              <a:rPr lang="en-US" sz="2400" dirty="0" smtClean="0"/>
              <a:t>Francisco</a:t>
            </a:r>
          </a:p>
          <a:p>
            <a:r>
              <a:rPr lang="en-US" sz="2400" dirty="0" smtClean="0"/>
              <a:t>Luis</a:t>
            </a:r>
          </a:p>
          <a:p>
            <a:r>
              <a:rPr lang="en-US" sz="2400" dirty="0" smtClean="0"/>
              <a:t>Jose</a:t>
            </a:r>
          </a:p>
          <a:p>
            <a:r>
              <a:rPr lang="en-US" sz="2400" dirty="0" smtClean="0"/>
              <a:t>Marcos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184648" y="4038600"/>
            <a:ext cx="13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ate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870448" y="2976771"/>
            <a:ext cx="235915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food</a:t>
            </a:r>
          </a:p>
          <a:p>
            <a:r>
              <a:rPr lang="en-US" sz="2400" dirty="0" smtClean="0"/>
              <a:t>apples</a:t>
            </a:r>
          </a:p>
          <a:p>
            <a:r>
              <a:rPr lang="en-US" sz="2400" dirty="0" smtClean="0"/>
              <a:t>bananas</a:t>
            </a:r>
          </a:p>
          <a:p>
            <a:r>
              <a:rPr lang="en-US" sz="2400" dirty="0" smtClean="0"/>
              <a:t>hamburgers</a:t>
            </a:r>
          </a:p>
          <a:p>
            <a:r>
              <a:rPr lang="en-US" sz="2400" dirty="0" smtClean="0"/>
              <a:t>a lot</a:t>
            </a:r>
          </a:p>
          <a:p>
            <a:r>
              <a:rPr lang="en-US" sz="2400" dirty="0" smtClean="0"/>
              <a:t>for two</a:t>
            </a:r>
          </a:p>
          <a:p>
            <a:r>
              <a:rPr lang="en-US" sz="2400" dirty="0" smtClean="0"/>
              <a:t>grapes</a:t>
            </a:r>
          </a:p>
          <a:p>
            <a:r>
              <a:rPr lang="en-US" sz="2400" dirty="0" smtClean="0"/>
              <a:t>…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Discounting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Probability </a:t>
            </a:r>
            <a:r>
              <a:rPr lang="en-US" dirty="0"/>
              <a:t>mass is shifted around, depending on the context of words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P(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|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baseline="-25000" dirty="0"/>
              <a:t>-m</a:t>
            </a:r>
            <a:r>
              <a:rPr lang="en-US" dirty="0"/>
              <a:t>) = 0, then the smoothed probability P</a:t>
            </a:r>
            <a:r>
              <a:rPr lang="en-US" baseline="-25000" dirty="0"/>
              <a:t>WB</a:t>
            </a:r>
            <a:r>
              <a:rPr lang="en-US" dirty="0"/>
              <a:t>(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dirty="0"/>
              <a:t> |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baseline="-25000" dirty="0"/>
              <a:t>-m</a:t>
            </a:r>
            <a:r>
              <a:rPr lang="en-US" dirty="0"/>
              <a:t>) is higher if the sequence w</a:t>
            </a:r>
            <a:r>
              <a:rPr lang="en-US" baseline="-25000" dirty="0"/>
              <a:t>i-1</a:t>
            </a:r>
            <a:r>
              <a:rPr lang="en-US" dirty="0"/>
              <a:t>,…,</a:t>
            </a:r>
            <a:r>
              <a:rPr lang="en-US" dirty="0" err="1"/>
              <a:t>w</a:t>
            </a:r>
            <a:r>
              <a:rPr lang="en-US" baseline="-25000" dirty="0" err="1"/>
              <a:t>i</a:t>
            </a:r>
            <a:r>
              <a:rPr lang="en-US" baseline="-25000" dirty="0"/>
              <a:t>-m </a:t>
            </a:r>
            <a:r>
              <a:rPr lang="en-US" dirty="0"/>
              <a:t> occurs with many different words </a:t>
            </a:r>
            <a:r>
              <a:rPr lang="en-US" dirty="0" err="1" smtClean="0"/>
              <a:t>w</a:t>
            </a:r>
            <a:r>
              <a:rPr lang="en-US" baseline="-25000" dirty="0" err="1"/>
              <a:t>k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For bigrams</a:t>
            </a:r>
            <a:endParaRPr lang="en-US" dirty="0"/>
          </a:p>
          <a:p>
            <a:pPr lvl="1"/>
            <a:r>
              <a:rPr lang="en-US" dirty="0"/>
              <a:t>T(w</a:t>
            </a:r>
            <a:r>
              <a:rPr lang="en-US" baseline="-25000" dirty="0"/>
              <a:t>i-1</a:t>
            </a:r>
            <a:r>
              <a:rPr lang="en-US" dirty="0"/>
              <a:t>) is the number of different words (types) that occur to the right of w</a:t>
            </a:r>
            <a:r>
              <a:rPr lang="en-US" baseline="-25000" dirty="0"/>
              <a:t>i-1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N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)</a:t>
            </a:r>
            <a:r>
              <a:rPr lang="en-US" dirty="0" smtClean="0"/>
              <a:t> is the number of times w</a:t>
            </a:r>
            <a:r>
              <a:rPr lang="en-US" baseline="-25000" dirty="0" smtClean="0"/>
              <a:t>i-1</a:t>
            </a:r>
            <a:r>
              <a:rPr lang="en-US" dirty="0" smtClean="0"/>
              <a:t> occurred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Z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) is the number of bigrams in the current data set starting with w</a:t>
            </a:r>
            <a:r>
              <a:rPr lang="en-US" baseline="-25000" dirty="0"/>
              <a:t>i-1</a:t>
            </a:r>
            <a:r>
              <a:rPr lang="en-US" dirty="0"/>
              <a:t> that do not occur in the training data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r>
              <a:rPr lang="en-US" dirty="0" smtClean="0"/>
              <a:t>if c</a:t>
            </a:r>
            <a:r>
              <a:rPr lang="en-US" dirty="0"/>
              <a:t>(w</a:t>
            </a:r>
            <a:r>
              <a:rPr lang="en-US" baseline="-25000" dirty="0"/>
              <a:t>i-1</a:t>
            </a:r>
            <a:r>
              <a:rPr lang="en-US" dirty="0"/>
              <a:t>,w</a:t>
            </a:r>
            <a:r>
              <a:rPr lang="en-US" baseline="-25000" dirty="0"/>
              <a:t>i</a:t>
            </a:r>
            <a:r>
              <a:rPr lang="en-US" dirty="0"/>
              <a:t>) &gt; 0</a:t>
            </a:r>
          </a:p>
        </p:txBody>
      </p:sp>
      <p:graphicFrame>
        <p:nvGraphicFramePr>
          <p:cNvPr id="13317" name="Object 5"/>
          <p:cNvGraphicFramePr>
            <a:graphicFrameLocks noChangeAspect="1"/>
          </p:cNvGraphicFramePr>
          <p:nvPr/>
        </p:nvGraphicFramePr>
        <p:xfrm>
          <a:off x="1752600" y="2514600"/>
          <a:ext cx="464502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70" name="Equation" r:id="rId3" imgW="2057400" imgH="406400" progId="Equation.3">
                  <p:embed/>
                </p:oleObj>
              </mc:Choice>
              <mc:Fallback>
                <p:oleObj name="Equation" r:id="rId3" imgW="2057400" imgH="406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514600"/>
                        <a:ext cx="4645025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359025" y="4114800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# times we saw the bigram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295400" y="4948535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# times w</a:t>
            </a:r>
            <a:r>
              <a:rPr lang="en-US" sz="2400" baseline="-25000" dirty="0" smtClean="0"/>
              <a:t>i-1</a:t>
            </a:r>
            <a:r>
              <a:rPr lang="en-US" sz="2400" dirty="0" smtClean="0"/>
              <a:t> occurred   +   # of types to the right of w</a:t>
            </a:r>
            <a:r>
              <a:rPr lang="en-US" sz="2400" baseline="-25000" dirty="0" smtClean="0"/>
              <a:t>i-1</a:t>
            </a:r>
            <a:endParaRPr lang="en-US" sz="2400" baseline="-25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43000" y="4722812"/>
            <a:ext cx="73914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Witten-Bell Smoothing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c(w</a:t>
            </a:r>
            <a:r>
              <a:rPr lang="en-US" baseline="-25000" dirty="0"/>
              <a:t>i-1</a:t>
            </a:r>
            <a:r>
              <a:rPr lang="en-US" dirty="0"/>
              <a:t>,w</a:t>
            </a:r>
            <a:r>
              <a:rPr lang="en-US" baseline="-25000" dirty="0"/>
              <a:t>i</a:t>
            </a:r>
            <a:r>
              <a:rPr lang="en-US" dirty="0"/>
              <a:t>) = 0</a:t>
            </a:r>
          </a:p>
          <a:p>
            <a:endParaRPr lang="en-US" dirty="0" smtClean="0"/>
          </a:p>
          <a:p>
            <a:pPr>
              <a:buFont typeface="Wingdings" charset="2"/>
              <a:buNone/>
            </a:pPr>
            <a:endParaRPr lang="en-US" dirty="0" smtClean="0"/>
          </a:p>
          <a:p>
            <a:pPr>
              <a:buFont typeface="Wingdings" charset="2"/>
              <a:buNone/>
            </a:pPr>
            <a:endParaRPr lang="en-US" dirty="0" smtClean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1447800" y="2667000"/>
          <a:ext cx="510540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37" name="Equation" r:id="rId3" imgW="2260600" imgH="406400" progId="Equation.3">
                  <p:embed/>
                </p:oleObj>
              </mc:Choice>
              <mc:Fallback>
                <p:oleObj name="Equation" r:id="rId3" imgW="2260600" imgH="406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667000"/>
                        <a:ext cx="5105400" cy="917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7630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Problems with frequency based smoothing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74132"/>
          </a:xfrm>
        </p:spPr>
        <p:txBody>
          <a:bodyPr/>
          <a:lstStyle/>
          <a:p>
            <a:r>
              <a:rPr lang="en-US" dirty="0" smtClean="0"/>
              <a:t>The following trigrams have never been seen: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438400" y="357122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cumquat | see the )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237238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zygote | see the )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2362200"/>
            <a:ext cx="3505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p</a:t>
            </a:r>
            <a:r>
              <a:rPr lang="en-US" sz="2800" dirty="0" smtClean="0"/>
              <a:t>( car | see the )</a:t>
            </a:r>
            <a:endParaRPr lang="en-US" sz="2800" dirty="0"/>
          </a:p>
        </p:txBody>
      </p:sp>
      <p:sp>
        <p:nvSpPr>
          <p:cNvPr id="12" name="Rectangle 11"/>
          <p:cNvSpPr/>
          <p:nvPr/>
        </p:nvSpPr>
        <p:spPr>
          <a:xfrm>
            <a:off x="762000" y="4876800"/>
            <a:ext cx="7467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would add-lambda pick as most likely?  Good-Turing? Witten-Bell?</a:t>
            </a:r>
          </a:p>
          <a:p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would you pick?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Better smoothing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8768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Utilize information in lower-order models</a:t>
            </a:r>
          </a:p>
          <a:p>
            <a:r>
              <a:rPr lang="en-US" sz="2400" dirty="0" smtClean="0"/>
              <a:t>Interpolation</a:t>
            </a:r>
          </a:p>
          <a:p>
            <a:pPr lvl="1"/>
            <a:r>
              <a:rPr lang="en-US" sz="2000" dirty="0" err="1" smtClean="0"/>
              <a:t>p</a:t>
            </a:r>
            <a:r>
              <a:rPr lang="en-US" sz="2000" dirty="0" smtClean="0"/>
              <a:t>*(</a:t>
            </a:r>
            <a:r>
              <a:rPr lang="en-US" sz="2000" dirty="0" err="1" smtClean="0"/>
              <a:t>z</a:t>
            </a:r>
            <a:r>
              <a:rPr lang="en-US" sz="2000" dirty="0" smtClean="0"/>
              <a:t>| </a:t>
            </a:r>
            <a:r>
              <a:rPr lang="en-US" sz="2000" dirty="0" err="1" smtClean="0"/>
              <a:t>x,y</a:t>
            </a:r>
            <a:r>
              <a:rPr lang="en-US" sz="2000" dirty="0" smtClean="0"/>
              <a:t>) = </a:t>
            </a:r>
            <a:r>
              <a:rPr lang="en-US" sz="2000" dirty="0" err="1" smtClean="0"/>
              <a:t>λp(z</a:t>
            </a:r>
            <a:r>
              <a:rPr lang="en-US" sz="2000" dirty="0" smtClean="0"/>
              <a:t> | </a:t>
            </a:r>
            <a:r>
              <a:rPr lang="en-US" sz="2000" dirty="0" err="1" smtClean="0"/>
              <a:t>x</a:t>
            </a:r>
            <a:r>
              <a:rPr lang="en-US" sz="2000" dirty="0" smtClean="0"/>
              <a:t>, </a:t>
            </a:r>
            <a:r>
              <a:rPr lang="en-US" sz="2000" dirty="0" err="1" smtClean="0"/>
              <a:t>y</a:t>
            </a:r>
            <a:r>
              <a:rPr lang="en-US" sz="2000" dirty="0" smtClean="0"/>
              <a:t>) + </a:t>
            </a:r>
            <a:r>
              <a:rPr lang="en-US" sz="2000" dirty="0" err="1" smtClean="0"/>
              <a:t>μp(z</a:t>
            </a:r>
            <a:r>
              <a:rPr lang="en-US" sz="2000" dirty="0" smtClean="0"/>
              <a:t> | </a:t>
            </a:r>
            <a:r>
              <a:rPr lang="en-US" sz="2000" dirty="0" err="1" smtClean="0"/>
              <a:t>y</a:t>
            </a:r>
            <a:r>
              <a:rPr lang="en-US" sz="2000" dirty="0" smtClean="0"/>
              <a:t>) + (1-λ-μ)p(z)</a:t>
            </a:r>
          </a:p>
          <a:p>
            <a:pPr lvl="1"/>
            <a:r>
              <a:rPr lang="en-US" sz="2000" dirty="0" smtClean="0"/>
              <a:t>Combine the probabilities in some linear combination</a:t>
            </a:r>
          </a:p>
          <a:p>
            <a:endParaRPr lang="en-US" sz="2200" dirty="0" smtClean="0"/>
          </a:p>
          <a:p>
            <a:r>
              <a:rPr lang="en-US" sz="2200" dirty="0" err="1" smtClean="0"/>
              <a:t>Backoff</a:t>
            </a:r>
            <a:endParaRPr lang="en-US" sz="2200" dirty="0" smtClean="0"/>
          </a:p>
          <a:p>
            <a:endParaRPr lang="en-US" sz="2200" dirty="0" smtClean="0"/>
          </a:p>
          <a:p>
            <a:endParaRPr lang="en-US" sz="2200" dirty="0" smtClean="0"/>
          </a:p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Often </a:t>
            </a:r>
            <a:r>
              <a:rPr lang="en-US" sz="2000" dirty="0" err="1" smtClean="0"/>
              <a:t>k</a:t>
            </a:r>
            <a:r>
              <a:rPr lang="en-US" sz="2000" dirty="0" smtClean="0"/>
              <a:t> = 0 (or 1)</a:t>
            </a:r>
          </a:p>
          <a:p>
            <a:pPr lvl="1"/>
            <a:r>
              <a:rPr lang="en-US" sz="2000" dirty="0" smtClean="0"/>
              <a:t>Combine the probabilities by “backing off” to lower models only when we don’t have enough information</a:t>
            </a:r>
          </a:p>
        </p:txBody>
      </p:sp>
      <p:graphicFrame>
        <p:nvGraphicFramePr>
          <p:cNvPr id="203778" name="Object 2"/>
          <p:cNvGraphicFramePr>
            <a:graphicFrameLocks noChangeAspect="1"/>
          </p:cNvGraphicFramePr>
          <p:nvPr/>
        </p:nvGraphicFramePr>
        <p:xfrm>
          <a:off x="1344613" y="4191000"/>
          <a:ext cx="3879850" cy="105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61" name="Equation" r:id="rId3" imgW="2438400" imgH="660400" progId="Equation.3">
                  <p:embed/>
                </p:oleObj>
              </mc:Choice>
              <mc:Fallback>
                <p:oleObj name="Equation" r:id="rId3" imgW="2438400" imgH="660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44613" y="4191000"/>
                        <a:ext cx="3879850" cy="105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Smoothing: Simple Interpolation</a:t>
            </a:r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048000"/>
            <a:ext cx="7772400" cy="2819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Trigram is very context specific, very noisy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Unigram is context-independent, smooth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Interpolate Trigram, Bigram, Unigram for best combination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>
                <a:solidFill>
                  <a:srgbClr val="FF0000"/>
                </a:solidFill>
              </a:rPr>
              <a:t>How should we determine </a:t>
            </a:r>
            <a:r>
              <a:rPr lang="en-US" sz="2800" dirty="0" err="1" smtClean="0">
                <a:solidFill>
                  <a:srgbClr val="FF0000"/>
                </a:solidFill>
              </a:rPr>
              <a:t>λ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andμ</a:t>
            </a:r>
            <a:r>
              <a:rPr lang="en-US" sz="2800" dirty="0" smtClean="0">
                <a:solidFill>
                  <a:srgbClr val="FF0000"/>
                </a:solidFill>
              </a:rPr>
              <a:t>?</a:t>
            </a:r>
            <a:r>
              <a:rPr lang="en-US" sz="2800" dirty="0" smtClean="0"/>
              <a:t> </a:t>
            </a:r>
            <a:endParaRPr lang="en-US" sz="2800" dirty="0">
              <a:sym typeface="Symbol" pitchFamily="-112" charset="2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990600" y="1600200"/>
          <a:ext cx="6266017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5" name="Equation" r:id="rId3" imgW="2921000" imgH="393700" progId="Equation.3">
                  <p:embed/>
                </p:oleObj>
              </mc:Choice>
              <mc:Fallback>
                <p:oleObj name="Equation" r:id="rId3" imgW="29210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600200"/>
                        <a:ext cx="6266017" cy="844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Smoothing:</a:t>
            </a:r>
            <a:r>
              <a:rPr lang="en-US" dirty="0" smtClean="0"/>
              <a:t> Finding </a:t>
            </a:r>
            <a:r>
              <a:rPr lang="en-US" dirty="0"/>
              <a:t>parameter values</a:t>
            </a:r>
          </a:p>
        </p:txBody>
      </p:sp>
      <p:sp>
        <p:nvSpPr>
          <p:cNvPr id="1853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Just like we talked about before, split training data </a:t>
            </a:r>
            <a:r>
              <a:rPr lang="en-US" sz="2800" dirty="0"/>
              <a:t>into </a:t>
            </a:r>
            <a:r>
              <a:rPr lang="en-US" sz="2800" dirty="0" smtClean="0"/>
              <a:t>training and development</a:t>
            </a:r>
          </a:p>
          <a:p>
            <a:pPr lvl="1"/>
            <a:r>
              <a:rPr lang="en-US" sz="2500" dirty="0" smtClean="0"/>
              <a:t>can use cross-validation, leave-one-out, etc.</a:t>
            </a:r>
          </a:p>
          <a:p>
            <a:endParaRPr lang="en-US" sz="2800" dirty="0" smtClean="0"/>
          </a:p>
          <a:p>
            <a:r>
              <a:rPr lang="en-US" sz="2800" dirty="0" smtClean="0"/>
              <a:t>Try </a:t>
            </a:r>
            <a:r>
              <a:rPr lang="en-US" sz="2800" dirty="0"/>
              <a:t>lots of different values for </a:t>
            </a:r>
            <a:r>
              <a:rPr lang="en-US" sz="2800" dirty="0" err="1">
                <a:sym typeface="Symbol" pitchFamily="-112" charset="2"/>
              </a:rPr>
              <a:t></a:t>
            </a:r>
            <a:r>
              <a:rPr lang="en-US" sz="2800" dirty="0" err="1" smtClean="0">
                <a:sym typeface="Symbol" pitchFamily="-112" charset="2"/>
              </a:rPr>
              <a:t></a:t>
            </a:r>
            <a:r>
              <a:rPr lang="en-US" sz="2800" dirty="0" smtClean="0">
                <a:sym typeface="Symbol" pitchFamily="-112" charset="2"/>
              </a:rPr>
              <a:t> </a:t>
            </a:r>
            <a:r>
              <a:rPr lang="en-US" sz="2800" dirty="0" err="1" smtClean="0">
                <a:sym typeface="Symbol" pitchFamily="-112" charset="2"/>
              </a:rPr>
              <a:t></a:t>
            </a:r>
            <a:r>
              <a:rPr lang="en-US" sz="2800" dirty="0" smtClean="0">
                <a:sym typeface="Symbol" pitchFamily="-112" charset="2"/>
              </a:rPr>
              <a:t> </a:t>
            </a:r>
            <a:r>
              <a:rPr lang="en-US" sz="2800" dirty="0">
                <a:sym typeface="Symbol" pitchFamily="-112" charset="2"/>
              </a:rPr>
              <a:t>on </a:t>
            </a:r>
            <a:r>
              <a:rPr lang="en-US" sz="2800" dirty="0" err="1">
                <a:sym typeface="Symbol" pitchFamily="-112" charset="2"/>
              </a:rPr>
              <a:t>heldout</a:t>
            </a:r>
            <a:r>
              <a:rPr lang="en-US" sz="2800" dirty="0">
                <a:sym typeface="Symbol" pitchFamily="-112" charset="2"/>
              </a:rPr>
              <a:t> data, pick best</a:t>
            </a:r>
            <a:endParaRPr lang="en-US" sz="2800" dirty="0" smtClean="0">
              <a:sym typeface="Symbol" pitchFamily="-112" charset="2"/>
            </a:endParaRPr>
          </a:p>
          <a:p>
            <a:r>
              <a:rPr lang="en-US" sz="2800" dirty="0" smtClean="0">
                <a:sym typeface="Symbol" pitchFamily="-112" charset="2"/>
              </a:rPr>
              <a:t>Two approaches for finding these efficiently</a:t>
            </a:r>
          </a:p>
          <a:p>
            <a:pPr lvl="1"/>
            <a:r>
              <a:rPr lang="en-US" sz="2800" dirty="0" smtClean="0">
                <a:sym typeface="Symbol" pitchFamily="-112" charset="2"/>
              </a:rPr>
              <a:t>EM </a:t>
            </a:r>
            <a:r>
              <a:rPr lang="en-US" sz="2800" dirty="0">
                <a:sym typeface="Symbol" pitchFamily="-112" charset="2"/>
              </a:rPr>
              <a:t>(</a:t>
            </a:r>
            <a:r>
              <a:rPr lang="en-US" sz="2800" dirty="0" smtClean="0">
                <a:sym typeface="Symbol" pitchFamily="-112" charset="2"/>
              </a:rPr>
              <a:t>expectation maximization)</a:t>
            </a:r>
          </a:p>
          <a:p>
            <a:pPr lvl="1"/>
            <a:r>
              <a:rPr lang="en-US" sz="2800" dirty="0" smtClean="0">
                <a:sym typeface="Symbol" pitchFamily="-112" charset="2"/>
              </a:rPr>
              <a:t>“</a:t>
            </a:r>
            <a:r>
              <a:rPr lang="en-US" sz="2800" dirty="0">
                <a:sym typeface="Symbol" pitchFamily="-112" charset="2"/>
              </a:rPr>
              <a:t>Powell search” – see Numerical Recipes in C</a:t>
            </a:r>
          </a:p>
        </p:txBody>
      </p: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Smoothing:</a:t>
            </a:r>
            <a:r>
              <a:rPr lang="en-US" dirty="0" smtClean="0"/>
              <a:t> </a:t>
            </a:r>
            <a:r>
              <a:rPr lang="en-US" dirty="0" err="1" smtClean="0"/>
              <a:t>Jelinek</a:t>
            </a:r>
            <a:r>
              <a:rPr lang="en-US" dirty="0"/>
              <a:t>-Mercer</a:t>
            </a:r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8474" y="1981201"/>
            <a:ext cx="7556313" cy="2590800"/>
          </a:xfrm>
        </p:spPr>
        <p:txBody>
          <a:bodyPr>
            <a:normAutofit fontScale="92500"/>
          </a:bodyPr>
          <a:lstStyle/>
          <a:p>
            <a:r>
              <a:rPr lang="en-US" dirty="0"/>
              <a:t>Simple interpolation: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Should all bigrams be smoothed equally? Which of these is </a:t>
            </a:r>
            <a:r>
              <a:rPr lang="en-US" dirty="0" smtClean="0"/>
              <a:t>more </a:t>
            </a:r>
            <a:r>
              <a:rPr lang="en-US" dirty="0" smtClean="0"/>
              <a:t>likely to start an unseen trigram?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295400" y="2514600"/>
          <a:ext cx="631231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4" name="Equation" r:id="rId4" imgW="2717800" imgH="393700" progId="Equation.3">
                  <p:embed/>
                </p:oleObj>
              </mc:Choice>
              <mc:Fallback>
                <p:oleObj name="Equation" r:id="rId4" imgW="27178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14600"/>
                        <a:ext cx="631231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5900" y="4572001"/>
            <a:ext cx="4533900" cy="901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5900" y="5867400"/>
            <a:ext cx="4483100" cy="838200"/>
          </a:xfrm>
          <a:prstGeom prst="rect">
            <a:avLst/>
          </a:prstGeom>
        </p:spPr>
      </p:pic>
      <p:cxnSp>
        <p:nvCxnSpPr>
          <p:cNvPr id="11" name="Straight Connector 10"/>
          <p:cNvCxnSpPr/>
          <p:nvPr/>
        </p:nvCxnSpPr>
        <p:spPr>
          <a:xfrm>
            <a:off x="2095500" y="5410200"/>
            <a:ext cx="10668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019300" y="6629400"/>
            <a:ext cx="914400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81" name="Rectangle 5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Smoothing:</a:t>
            </a:r>
            <a:r>
              <a:rPr lang="en-US" dirty="0" smtClean="0"/>
              <a:t> </a:t>
            </a:r>
            <a:r>
              <a:rPr lang="en-US" dirty="0" err="1" smtClean="0"/>
              <a:t>Jelinek</a:t>
            </a:r>
            <a:r>
              <a:rPr lang="en-US" dirty="0"/>
              <a:t>-Mercer</a:t>
            </a:r>
          </a:p>
        </p:txBody>
      </p:sp>
      <p:sp>
        <p:nvSpPr>
          <p:cNvPr id="1525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645526" cy="4144963"/>
          </a:xfrm>
        </p:spPr>
        <p:txBody>
          <a:bodyPr>
            <a:normAutofit/>
          </a:bodyPr>
          <a:lstStyle/>
          <a:p>
            <a:r>
              <a:rPr lang="en-US" sz="2700" dirty="0"/>
              <a:t>Simple interpolation:</a:t>
            </a:r>
          </a:p>
          <a:p>
            <a:endParaRPr lang="en-US" sz="2700" dirty="0"/>
          </a:p>
          <a:p>
            <a:endParaRPr lang="en-US" sz="2700" dirty="0" smtClean="0"/>
          </a:p>
          <a:p>
            <a:r>
              <a:rPr lang="en-US" sz="2700" dirty="0" smtClean="0"/>
              <a:t>Multiple </a:t>
            </a:r>
            <a:r>
              <a:rPr lang="en-US" sz="2700" dirty="0" smtClean="0"/>
              <a:t>parameters based on frequency bins: </a:t>
            </a:r>
            <a:r>
              <a:rPr lang="en-US" sz="2700" dirty="0" smtClean="0"/>
              <a:t>smooth </a:t>
            </a:r>
            <a:r>
              <a:rPr lang="en-US" sz="2700" dirty="0"/>
              <a:t>a little after “The Dow”, </a:t>
            </a:r>
            <a:r>
              <a:rPr lang="en-US" sz="2700" dirty="0" smtClean="0"/>
              <a:t> more </a:t>
            </a:r>
            <a:r>
              <a:rPr lang="en-US" sz="2700" dirty="0"/>
              <a:t>after “Adobe acquired” </a:t>
            </a: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295400" y="2514600"/>
          <a:ext cx="631231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85" name="Equation" r:id="rId3" imgW="2717800" imgH="393700" progId="Equation.3">
                  <p:embed/>
                </p:oleObj>
              </mc:Choice>
              <mc:Fallback>
                <p:oleObj name="Equation" r:id="rId3" imgW="2717800" imgH="3937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514600"/>
                        <a:ext cx="6312310" cy="914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41" name="Object 5"/>
          <p:cNvGraphicFramePr>
            <a:graphicFrameLocks noChangeAspect="1"/>
          </p:cNvGraphicFramePr>
          <p:nvPr/>
        </p:nvGraphicFramePr>
        <p:xfrm>
          <a:off x="1143000" y="4800600"/>
          <a:ext cx="6931567" cy="155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86" name="Equation" r:id="rId5" imgW="2832100" imgH="635000" progId="Equation.3">
                  <p:embed/>
                </p:oleObj>
              </mc:Choice>
              <mc:Fallback>
                <p:oleObj name="Equation" r:id="rId5" imgW="2832100" imgH="635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800600"/>
                        <a:ext cx="6931567" cy="155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Smoothing: </a:t>
            </a:r>
            <a:r>
              <a:rPr lang="en-US" dirty="0" err="1" smtClean="0"/>
              <a:t>Jelinek</a:t>
            </a:r>
            <a:r>
              <a:rPr lang="en-US" dirty="0"/>
              <a:t>-Mercer continued</a:t>
            </a:r>
          </a:p>
        </p:txBody>
      </p:sp>
      <p:sp>
        <p:nvSpPr>
          <p:cNvPr id="153605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sz="2400" dirty="0"/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Bin counts by frequency and assign </a:t>
            </a:r>
            <a:r>
              <a:rPr lang="en-US" sz="2400" dirty="0" err="1" smtClean="0">
                <a:sym typeface="Symbol" pitchFamily="-112" charset="2"/>
              </a:rPr>
              <a:t>s</a:t>
            </a:r>
            <a:r>
              <a:rPr lang="en-US" sz="2400" dirty="0" smtClean="0">
                <a:sym typeface="Symbol" pitchFamily="-112" charset="2"/>
              </a:rPr>
              <a:t> for each bin</a:t>
            </a:r>
          </a:p>
          <a:p>
            <a:r>
              <a:rPr lang="en-US" sz="2400" dirty="0">
                <a:sym typeface="Symbol" pitchFamily="-112" charset="2"/>
              </a:rPr>
              <a:t>Find </a:t>
            </a:r>
            <a:r>
              <a:rPr lang="en-US" sz="2400" dirty="0" err="1">
                <a:sym typeface="Symbol" pitchFamily="-112" charset="2"/>
              </a:rPr>
              <a:t>s</a:t>
            </a:r>
            <a:r>
              <a:rPr lang="en-US" sz="2400" dirty="0">
                <a:sym typeface="Symbol" pitchFamily="-112" charset="2"/>
              </a:rPr>
              <a:t>  by cross-validation on held-out </a:t>
            </a:r>
            <a:r>
              <a:rPr lang="en-US" sz="2400" dirty="0" smtClean="0">
                <a:sym typeface="Symbol" pitchFamily="-112" charset="2"/>
              </a:rPr>
              <a:t>data</a:t>
            </a:r>
            <a:endParaRPr lang="en-US" sz="2400" dirty="0" smtClean="0"/>
          </a:p>
          <a:p>
            <a:endParaRPr lang="en-US" sz="2400" dirty="0"/>
          </a:p>
        </p:txBody>
      </p:sp>
      <p:graphicFrame>
        <p:nvGraphicFramePr>
          <p:cNvPr id="168964" name="Object 4"/>
          <p:cNvGraphicFramePr>
            <a:graphicFrameLocks noChangeAspect="1"/>
          </p:cNvGraphicFramePr>
          <p:nvPr/>
        </p:nvGraphicFramePr>
        <p:xfrm>
          <a:off x="990600" y="1981200"/>
          <a:ext cx="6931025" cy="155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81" name="Equation" r:id="rId3" imgW="2832100" imgH="635000" progId="Equation.3">
                  <p:embed/>
                </p:oleObj>
              </mc:Choice>
              <mc:Fallback>
                <p:oleObj name="Equation" r:id="rId3" imgW="2832100" imgH="635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90600" y="1981200"/>
                        <a:ext cx="6931025" cy="155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3810000"/>
            <a:ext cx="8267574" cy="2316163"/>
          </a:xfrm>
        </p:spPr>
        <p:txBody>
          <a:bodyPr/>
          <a:lstStyle/>
          <a:p>
            <a:r>
              <a:rPr lang="en-US" dirty="0" smtClean="0"/>
              <a:t>Subtract some absolute number from each of the counts (e.g. 0.75)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will this affect rare words?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How will this affect common words?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2057400" y="1943100"/>
          <a:ext cx="432261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43100"/>
                        <a:ext cx="4322618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11655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3810000"/>
            <a:ext cx="8340726" cy="2316163"/>
          </a:xfrm>
        </p:spPr>
        <p:txBody>
          <a:bodyPr/>
          <a:lstStyle/>
          <a:p>
            <a:r>
              <a:rPr lang="en-US" dirty="0" smtClean="0"/>
              <a:t>Subtract some absolute number from each of the counts (e.g. 0.75)</a:t>
            </a:r>
          </a:p>
          <a:p>
            <a:pPr lvl="1"/>
            <a:r>
              <a:rPr lang="en-US" dirty="0" smtClean="0"/>
              <a:t>will have a large effect on low </a:t>
            </a:r>
            <a:r>
              <a:rPr lang="en-US" dirty="0" smtClean="0"/>
              <a:t>counts (rare words)</a:t>
            </a:r>
            <a:endParaRPr lang="en-US" dirty="0" smtClean="0"/>
          </a:p>
          <a:p>
            <a:pPr lvl="1"/>
            <a:r>
              <a:rPr lang="en-US" dirty="0" smtClean="0"/>
              <a:t>will have a small effect on large </a:t>
            </a:r>
            <a:r>
              <a:rPr lang="en-US" dirty="0" smtClean="0"/>
              <a:t>counts (common words)</a:t>
            </a:r>
            <a:endParaRPr lang="en-US" dirty="0"/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2057400" y="1943100"/>
          <a:ext cx="432261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06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43100"/>
                        <a:ext cx="4322618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2057400" y="1943100"/>
          <a:ext cx="432261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57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1943100"/>
                        <a:ext cx="4322618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819400" y="4419600"/>
            <a:ext cx="2895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What is </a:t>
            </a:r>
            <a:r>
              <a:rPr lang="en-US" sz="3200" dirty="0" err="1" smtClean="0">
                <a:solidFill>
                  <a:srgbClr val="FF0000"/>
                </a:solidFill>
              </a:rPr>
              <a:t>α(xy</a:t>
            </a:r>
            <a:r>
              <a:rPr lang="en-US" sz="3200" dirty="0" smtClean="0">
                <a:solidFill>
                  <a:srgbClr val="FF0000"/>
                </a:solidFill>
              </a:rPr>
              <a:t>)?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graphicFrame>
        <p:nvGraphicFramePr>
          <p:cNvPr id="204803" name="Object 3"/>
          <p:cNvGraphicFramePr>
            <a:graphicFrameLocks noChangeAspect="1"/>
          </p:cNvGraphicFramePr>
          <p:nvPr/>
        </p:nvGraphicFramePr>
        <p:xfrm>
          <a:off x="4821382" y="5372100"/>
          <a:ext cx="4322618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82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1382" y="5372100"/>
                        <a:ext cx="4322618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</a:t>
            </a:r>
            <a:r>
              <a:rPr lang="en-US" sz="2400" dirty="0" smtClean="0"/>
              <a:t>	2</a:t>
            </a:r>
            <a:endParaRPr lang="en-US" sz="2400" dirty="0" smtClean="0"/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</a:t>
            </a:r>
            <a:r>
              <a:rPr lang="en-US" sz="2400" dirty="0" smtClean="0"/>
              <a:t>	1</a:t>
            </a:r>
            <a:endParaRPr lang="en-US" sz="2400" dirty="0" smtClean="0"/>
          </a:p>
          <a:p>
            <a:r>
              <a:rPr lang="en-US" sz="2400" dirty="0" smtClean="0"/>
              <a:t>see the car		</a:t>
            </a:r>
            <a:r>
              <a:rPr lang="en-US" sz="2400" dirty="0" smtClean="0"/>
              <a:t>	1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5032248" y="1676400"/>
            <a:ext cx="35021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Dow Jones		10</a:t>
            </a:r>
          </a:p>
          <a:p>
            <a:r>
              <a:rPr lang="en-US" sz="2400" dirty="0" smtClean="0"/>
              <a:t>the Dow rose		5</a:t>
            </a:r>
          </a:p>
          <a:p>
            <a:r>
              <a:rPr lang="en-US" sz="2400" dirty="0" smtClean="0"/>
              <a:t>the Dow fell		5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84048" y="4341167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cat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4048" y="49530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00" y="36576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rose | the Dow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76800" y="4269433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jumped | the Dow ) = 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</a:t>
            </a:r>
            <a:r>
              <a:rPr lang="en-US" sz="2400" dirty="0" smtClean="0"/>
              <a:t>	2</a:t>
            </a:r>
            <a:endParaRPr lang="en-US" sz="2400" dirty="0" smtClean="0"/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</a:t>
            </a:r>
            <a:r>
              <a:rPr lang="en-US" sz="2400" dirty="0" smtClean="0"/>
              <a:t>	1</a:t>
            </a:r>
            <a:endParaRPr lang="en-US" sz="2400" dirty="0" smtClean="0"/>
          </a:p>
          <a:p>
            <a:r>
              <a:rPr lang="en-US" sz="2400" dirty="0" smtClean="0"/>
              <a:t>see the car		</a:t>
            </a:r>
            <a:r>
              <a:rPr lang="en-US" sz="2400" dirty="0" smtClean="0"/>
              <a:t>	1</a:t>
            </a:r>
            <a:endParaRPr lang="en-US" sz="24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495800" y="1676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cat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223234" name="Object 2"/>
          <p:cNvGraphicFramePr>
            <a:graphicFrameLocks noChangeAspect="1"/>
          </p:cNvGraphicFramePr>
          <p:nvPr/>
        </p:nvGraphicFramePr>
        <p:xfrm>
          <a:off x="4821238" y="5368925"/>
          <a:ext cx="4322762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89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1238" y="5368925"/>
                        <a:ext cx="4322762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4419600" y="2841526"/>
          <a:ext cx="2882957" cy="739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90" name="Equation" r:id="rId5" imgW="1435100" imgH="368300" progId="Equation.3">
                  <p:embed/>
                </p:oleObj>
              </mc:Choice>
              <mc:Fallback>
                <p:oleObj name="Equation" r:id="rId5" imgW="14351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841526"/>
                        <a:ext cx="2882957" cy="7398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</a:t>
            </a:r>
            <a:r>
              <a:rPr lang="en-US" sz="2400" dirty="0" smtClean="0"/>
              <a:t>	2</a:t>
            </a:r>
            <a:endParaRPr lang="en-US" sz="2400" dirty="0" smtClean="0"/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</a:t>
            </a:r>
            <a:r>
              <a:rPr lang="en-US" sz="2400" dirty="0" smtClean="0"/>
              <a:t>	1</a:t>
            </a:r>
            <a:endParaRPr lang="en-US" sz="2400" dirty="0" smtClean="0"/>
          </a:p>
          <a:p>
            <a:r>
              <a:rPr lang="en-US" sz="2400" dirty="0" smtClean="0"/>
              <a:t>see the car	</a:t>
            </a:r>
            <a:r>
              <a:rPr lang="en-US" sz="2400" dirty="0" smtClean="0"/>
              <a:t>	</a:t>
            </a:r>
            <a:r>
              <a:rPr lang="en-US" sz="2400" dirty="0" smtClean="0"/>
              <a:t>	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4048" y="3200400"/>
            <a:ext cx="44165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much probability mass did we reserve/discount for the bigram model?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229380" name="Object 4"/>
          <p:cNvGraphicFramePr>
            <a:graphicFrameLocks noChangeAspect="1"/>
          </p:cNvGraphicFramePr>
          <p:nvPr/>
        </p:nvGraphicFramePr>
        <p:xfrm>
          <a:off x="0" y="5676900"/>
          <a:ext cx="3214688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408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76900"/>
                        <a:ext cx="3214688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</a:t>
            </a:r>
            <a:r>
              <a:rPr lang="en-US" sz="2400" dirty="0" smtClean="0"/>
              <a:t>	2</a:t>
            </a:r>
            <a:endParaRPr lang="en-US" sz="2400" dirty="0" smtClean="0"/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</a:t>
            </a:r>
            <a:r>
              <a:rPr lang="en-US" sz="2400" dirty="0" smtClean="0"/>
              <a:t>	1</a:t>
            </a:r>
            <a:endParaRPr lang="en-US" sz="2400" dirty="0" smtClean="0"/>
          </a:p>
          <a:p>
            <a:r>
              <a:rPr lang="en-US" sz="2400" dirty="0" smtClean="0"/>
              <a:t>see the car		</a:t>
            </a:r>
            <a:r>
              <a:rPr lang="en-US" sz="2400" dirty="0" smtClean="0"/>
              <a:t>	1</a:t>
            </a:r>
            <a:endParaRPr lang="en-US" sz="2400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10" name="TextBox 9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038600" y="4495800"/>
            <a:ext cx="49530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For each of the unique trigrams, we subtracted D/</a:t>
            </a:r>
            <a:r>
              <a:rPr lang="en-US" sz="2400" dirty="0" err="1" smtClean="0">
                <a:solidFill>
                  <a:srgbClr val="0000FF"/>
                </a:solidFill>
              </a:rPr>
              <a:t>count(“see</a:t>
            </a:r>
            <a:r>
              <a:rPr lang="en-US" sz="2400" dirty="0" smtClean="0">
                <a:solidFill>
                  <a:srgbClr val="0000FF"/>
                </a:solidFill>
              </a:rPr>
              <a:t> the”) from the probability distribution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231427" name="Object 3"/>
          <p:cNvGraphicFramePr>
            <a:graphicFrameLocks noChangeAspect="1"/>
          </p:cNvGraphicFramePr>
          <p:nvPr/>
        </p:nvGraphicFramePr>
        <p:xfrm>
          <a:off x="0" y="5676900"/>
          <a:ext cx="3214688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55" name="Equation" r:id="rId4" imgW="2438400" imgH="838200" progId="Equation.3">
                  <p:embed/>
                </p:oleObj>
              </mc:Choice>
              <mc:Fallback>
                <p:oleObj name="Equation" r:id="rId4" imgW="2438400" imgH="838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76900"/>
                        <a:ext cx="3214688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5800" y="1676400"/>
            <a:ext cx="35021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see the dog		1</a:t>
            </a:r>
          </a:p>
          <a:p>
            <a:r>
              <a:rPr lang="en-US" sz="2400" dirty="0" smtClean="0"/>
              <a:t>see the cat		</a:t>
            </a:r>
            <a:r>
              <a:rPr lang="en-US" sz="2400" dirty="0"/>
              <a:t>	</a:t>
            </a:r>
            <a:r>
              <a:rPr lang="en-US" sz="2400" dirty="0" smtClean="0"/>
              <a:t>2</a:t>
            </a:r>
            <a:endParaRPr lang="en-US" sz="2400" dirty="0" smtClean="0"/>
          </a:p>
          <a:p>
            <a:r>
              <a:rPr lang="en-US" sz="2400" dirty="0" smtClean="0"/>
              <a:t>see the banana	4</a:t>
            </a:r>
          </a:p>
          <a:p>
            <a:r>
              <a:rPr lang="en-US" sz="2400" dirty="0" smtClean="0"/>
              <a:t>see the man		1</a:t>
            </a:r>
          </a:p>
          <a:p>
            <a:r>
              <a:rPr lang="en-US" sz="2400" dirty="0" smtClean="0"/>
              <a:t>see the woman	</a:t>
            </a:r>
            <a:r>
              <a:rPr lang="en-US" sz="2400" dirty="0" smtClean="0"/>
              <a:t>	1</a:t>
            </a:r>
            <a:endParaRPr lang="en-US" sz="2400" dirty="0" smtClean="0"/>
          </a:p>
          <a:p>
            <a:r>
              <a:rPr lang="en-US" sz="2400" dirty="0" smtClean="0"/>
              <a:t>see the car		</a:t>
            </a:r>
            <a:r>
              <a:rPr lang="en-US" sz="2400" dirty="0" smtClean="0"/>
              <a:t>	1</a:t>
            </a:r>
            <a:endParaRPr lang="en-US" sz="2400" dirty="0" smtClean="0"/>
          </a:p>
        </p:txBody>
      </p:sp>
      <p:graphicFrame>
        <p:nvGraphicFramePr>
          <p:cNvPr id="223234" name="Object 2"/>
          <p:cNvGraphicFramePr>
            <a:graphicFrameLocks noChangeAspect="1"/>
          </p:cNvGraphicFramePr>
          <p:nvPr/>
        </p:nvGraphicFramePr>
        <p:xfrm>
          <a:off x="0" y="5676900"/>
          <a:ext cx="3214361" cy="110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7" name="Equation" r:id="rId4" imgW="2438400" imgH="838200" progId="Equation.3">
                  <p:embed/>
                </p:oleObj>
              </mc:Choice>
              <mc:Fallback>
                <p:oleObj name="Equation" r:id="rId4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676900"/>
                        <a:ext cx="3214361" cy="1104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puppy | see the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α(see</a:t>
            </a:r>
            <a:r>
              <a:rPr lang="en-US" sz="2400" dirty="0" smtClean="0">
                <a:solidFill>
                  <a:srgbClr val="FF0000"/>
                </a:solidFill>
              </a:rPr>
              <a:t> the) = 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/>
        </p:nvGraphicFramePr>
        <p:xfrm>
          <a:off x="2660650" y="4724400"/>
          <a:ext cx="625475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78" name="Equation" r:id="rId6" imgW="3022600" imgH="368300" progId="Equation.3">
                  <p:embed/>
                </p:oleObj>
              </mc:Choice>
              <mc:Fallback>
                <p:oleObj name="Equation" r:id="rId6" imgW="30226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0650" y="4724400"/>
                        <a:ext cx="6254750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3429000" y="5599093"/>
            <a:ext cx="5486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distribute this probability mass to all bigrams that we </a:t>
            </a:r>
            <a:r>
              <a:rPr lang="en-US" sz="2800" dirty="0" smtClean="0">
                <a:solidFill>
                  <a:srgbClr val="0000FF"/>
                </a:solidFill>
              </a:rPr>
              <a:t>are backing </a:t>
            </a:r>
            <a:r>
              <a:rPr lang="en-US" sz="2800" dirty="0" smtClean="0">
                <a:solidFill>
                  <a:srgbClr val="0000FF"/>
                </a:solidFill>
              </a:rPr>
              <a:t>off to</a:t>
            </a:r>
            <a:endParaRPr lang="en-US" sz="2800" dirty="0">
              <a:solidFill>
                <a:srgbClr val="0000FF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21" name="TextBox 20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α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31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have some number of bigrams we’re going to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 to, i.e. those </a:t>
            </a:r>
            <a:r>
              <a:rPr lang="en-US" sz="2800" i="1" dirty="0" smtClean="0"/>
              <a:t>X</a:t>
            </a:r>
            <a:r>
              <a:rPr lang="en-US" sz="2800" dirty="0" smtClean="0"/>
              <a:t> where </a:t>
            </a:r>
            <a:r>
              <a:rPr lang="en-US" sz="2800" dirty="0" err="1" smtClean="0"/>
              <a:t>C(see</a:t>
            </a:r>
            <a:r>
              <a:rPr lang="en-US" sz="2800" dirty="0" smtClean="0"/>
              <a:t> the </a:t>
            </a:r>
            <a:r>
              <a:rPr lang="en-US" sz="2800" i="1" dirty="0" smtClean="0"/>
              <a:t>X</a:t>
            </a:r>
            <a:r>
              <a:rPr lang="en-US" sz="2800" dirty="0" smtClean="0"/>
              <a:t>) = 0, that is unseen trigrams starting with “see the”</a:t>
            </a:r>
          </a:p>
          <a:p>
            <a:r>
              <a:rPr lang="en-US" sz="2800" dirty="0" smtClean="0"/>
              <a:t>When we </a:t>
            </a:r>
            <a:r>
              <a:rPr lang="en-US" sz="2800" dirty="0" err="1" smtClean="0"/>
              <a:t>backoff</a:t>
            </a:r>
            <a:r>
              <a:rPr lang="en-US" sz="2800" dirty="0" smtClean="0"/>
              <a:t>, for each of these, we’ll be including their probability in the model: P(X | the)</a:t>
            </a:r>
          </a:p>
          <a:p>
            <a:r>
              <a:rPr lang="en-US" sz="2800" dirty="0" err="1" smtClean="0"/>
              <a:t>αis</a:t>
            </a:r>
            <a:r>
              <a:rPr lang="en-US" sz="2800" dirty="0" smtClean="0"/>
              <a:t> the normalizing constant so that the sum of these probabilities equals the reserved probability mass</a:t>
            </a:r>
          </a:p>
        </p:txBody>
      </p:sp>
      <p:graphicFrame>
        <p:nvGraphicFramePr>
          <p:cNvPr id="245763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0973946"/>
              </p:ext>
            </p:extLst>
          </p:nvPr>
        </p:nvGraphicFramePr>
        <p:xfrm>
          <a:off x="914400" y="5295900"/>
          <a:ext cx="738663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91" name="Equation" r:id="rId3" imgW="3568700" imgH="393700" progId="Equation.3">
                  <p:embed/>
                </p:oleObj>
              </mc:Choice>
              <mc:Fallback>
                <p:oleObj name="Equation" r:id="rId3" imgW="3568700" imgH="3937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295900"/>
                        <a:ext cx="7386638" cy="809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Calculating α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7831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We can calculate </a:t>
            </a:r>
            <a:r>
              <a:rPr lang="en-US" sz="2800" dirty="0" err="1" smtClean="0"/>
              <a:t>α</a:t>
            </a:r>
            <a:r>
              <a:rPr lang="en-US" sz="2800" dirty="0" smtClean="0"/>
              <a:t> two ways</a:t>
            </a:r>
          </a:p>
          <a:p>
            <a:pPr lvl="1"/>
            <a:r>
              <a:rPr lang="en-US" sz="2400" dirty="0" smtClean="0"/>
              <a:t>Based on those we haven’t seen: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Or, more often, based on those we do see:</a:t>
            </a:r>
          </a:p>
        </p:txBody>
      </p:sp>
      <p:graphicFrame>
        <p:nvGraphicFramePr>
          <p:cNvPr id="245763" name="Object 3"/>
          <p:cNvGraphicFramePr>
            <a:graphicFrameLocks noChangeAspect="1"/>
          </p:cNvGraphicFramePr>
          <p:nvPr/>
        </p:nvGraphicFramePr>
        <p:xfrm>
          <a:off x="2057400" y="2895600"/>
          <a:ext cx="4757737" cy="1125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95" name="Equation" r:id="rId3" imgW="2298700" imgH="546100" progId="Equation.3">
                  <p:embed/>
                </p:oleObj>
              </mc:Choice>
              <mc:Fallback>
                <p:oleObj name="Equation" r:id="rId3" imgW="2298700" imgH="5461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895600"/>
                        <a:ext cx="4757737" cy="1125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1843" name="Object 3"/>
          <p:cNvGraphicFramePr>
            <a:graphicFrameLocks noChangeAspect="1"/>
          </p:cNvGraphicFramePr>
          <p:nvPr/>
        </p:nvGraphicFramePr>
        <p:xfrm>
          <a:off x="2057400" y="4953000"/>
          <a:ext cx="4757738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896" name="Equation" r:id="rId5" imgW="2298700" imgH="546100" progId="Equation.3">
                  <p:embed/>
                </p:oleObj>
              </mc:Choice>
              <mc:Fallback>
                <p:oleObj name="Equation" r:id="rId5" imgW="2298700" imgH="5461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953000"/>
                        <a:ext cx="4757738" cy="112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α</a:t>
            </a:r>
            <a:r>
              <a:rPr lang="en-US" dirty="0" smtClean="0"/>
              <a:t> in general: trigrams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Calculate the reserved mass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Calculate the sum of the backed off probability.  For bigram “A B”: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Calculate </a:t>
            </a:r>
            <a:r>
              <a:rPr lang="en-US" sz="2000" dirty="0" err="1" smtClean="0"/>
              <a:t>α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89590" y="2433935"/>
            <a:ext cx="3536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reserved_mass(bigram</a:t>
            </a:r>
            <a:r>
              <a:rPr lang="en-US" sz="2000" dirty="0" smtClean="0"/>
              <a:t>) =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87952" y="2133600"/>
            <a:ext cx="472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# of </a:t>
            </a:r>
            <a:r>
              <a:rPr lang="en-US" sz="2000" i="1" dirty="0" smtClean="0"/>
              <a:t>types</a:t>
            </a:r>
            <a:r>
              <a:rPr lang="en-US" sz="2000" dirty="0" smtClean="0"/>
              <a:t> starting with bigram * 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985886" y="2738735"/>
            <a:ext cx="2554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count(bigram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37304" y="2667000"/>
            <a:ext cx="3584448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2866" name="Object 2"/>
          <p:cNvGraphicFramePr>
            <a:graphicFrameLocks noChangeAspect="1"/>
          </p:cNvGraphicFramePr>
          <p:nvPr/>
        </p:nvGraphicFramePr>
        <p:xfrm>
          <a:off x="1489590" y="3852863"/>
          <a:ext cx="1962150" cy="6226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45" name="Equation" r:id="rId3" imgW="1117600" imgH="355600" progId="Equation.3">
                  <p:embed/>
                </p:oleObj>
              </mc:Choice>
              <mc:Fallback>
                <p:oleObj name="Equation" r:id="rId3" imgW="11176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9590" y="3852863"/>
                        <a:ext cx="1962150" cy="62260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2867" name="Object 3"/>
          <p:cNvGraphicFramePr>
            <a:graphicFrameLocks noChangeAspect="1"/>
          </p:cNvGraphicFramePr>
          <p:nvPr/>
        </p:nvGraphicFramePr>
        <p:xfrm>
          <a:off x="6324600" y="3810000"/>
          <a:ext cx="16494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46" name="Equation" r:id="rId5" imgW="939800" imgH="355600" progId="Equation.3">
                  <p:embed/>
                </p:oleObj>
              </mc:Choice>
              <mc:Fallback>
                <p:oleObj name="Equation" r:id="rId5" imgW="939800" imgH="355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810000"/>
                        <a:ext cx="1649413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338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either is fine in practice, the left is easier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92868" name="Object 4"/>
          <p:cNvGraphicFramePr>
            <a:graphicFrameLocks noChangeAspect="1"/>
          </p:cNvGraphicFramePr>
          <p:nvPr/>
        </p:nvGraphicFramePr>
        <p:xfrm>
          <a:off x="1598740" y="5410200"/>
          <a:ext cx="3427412" cy="9407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2947" name="Equation" r:id="rId7" imgW="1981200" imgH="546100" progId="Equation.3">
                  <p:embed/>
                </p:oleObj>
              </mc:Choice>
              <mc:Fallback>
                <p:oleObj name="Equation" r:id="rId7" imgW="1981200" imgH="546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8740" y="5410200"/>
                        <a:ext cx="3427412" cy="9407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rot="10800000" flipV="1">
            <a:off x="4800600" y="5410200"/>
            <a:ext cx="15240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24600" y="5029200"/>
            <a:ext cx="2441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– the sum of the bigram probabilities of those trigrams that we saw starting with bigram A B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α</a:t>
            </a:r>
            <a:r>
              <a:rPr lang="en-US" dirty="0" smtClean="0"/>
              <a:t> in general: bigrams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Calculate the reserved mass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endParaRPr lang="en-US" sz="2000" dirty="0" smtClean="0"/>
          </a:p>
          <a:p>
            <a:r>
              <a:rPr lang="en-US" sz="2000" dirty="0" smtClean="0"/>
              <a:t>Calculate the sum of the backed off probability.  For bigram “A B”: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000" dirty="0" smtClean="0"/>
              <a:t>Calculate </a:t>
            </a:r>
            <a:r>
              <a:rPr lang="en-US" sz="2000" dirty="0" err="1" smtClean="0"/>
              <a:t>α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489590" y="2433935"/>
            <a:ext cx="35365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reserved_mass(unigram</a:t>
            </a:r>
            <a:r>
              <a:rPr lang="en-US" sz="2000" dirty="0" smtClean="0"/>
              <a:t>) = </a:t>
            </a:r>
            <a:endParaRPr lang="en-US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4187952" y="2133600"/>
            <a:ext cx="47274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# of </a:t>
            </a:r>
            <a:r>
              <a:rPr lang="en-US" sz="2000" i="1" dirty="0" smtClean="0"/>
              <a:t>types</a:t>
            </a:r>
            <a:r>
              <a:rPr lang="en-US" sz="2000" dirty="0" smtClean="0"/>
              <a:t> starting with unigram * D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4985886" y="2738735"/>
            <a:ext cx="2554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count(unigram</a:t>
            </a:r>
            <a:r>
              <a:rPr lang="en-US" sz="2000" dirty="0" smtClean="0"/>
              <a:t>)</a:t>
            </a:r>
            <a:endParaRPr 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337304" y="2667000"/>
            <a:ext cx="3584448" cy="1588"/>
          </a:xfrm>
          <a:prstGeom prst="line">
            <a:avLst/>
          </a:prstGeom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92866" name="Object 2"/>
          <p:cNvGraphicFramePr>
            <a:graphicFrameLocks noChangeAspect="1"/>
          </p:cNvGraphicFramePr>
          <p:nvPr/>
        </p:nvGraphicFramePr>
        <p:xfrm>
          <a:off x="1689100" y="3852863"/>
          <a:ext cx="1560513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93" name="Equation" r:id="rId3" imgW="889000" imgH="355600" progId="Equation.3">
                  <p:embed/>
                </p:oleObj>
              </mc:Choice>
              <mc:Fallback>
                <p:oleObj name="Equation" r:id="rId3" imgW="889000" imgH="355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9100" y="3852863"/>
                        <a:ext cx="1560513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2867" name="Object 3"/>
          <p:cNvGraphicFramePr>
            <a:graphicFrameLocks noChangeAspect="1"/>
          </p:cNvGraphicFramePr>
          <p:nvPr/>
        </p:nvGraphicFramePr>
        <p:xfrm>
          <a:off x="6524625" y="3810000"/>
          <a:ext cx="1247775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94" name="Equation" r:id="rId5" imgW="711200" imgH="355600" progId="Equation.3">
                  <p:embed/>
                </p:oleObj>
              </mc:Choice>
              <mc:Fallback>
                <p:oleObj name="Equation" r:id="rId5" imgW="711200" imgH="355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625" y="3810000"/>
                        <a:ext cx="1247775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3733800" y="38862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either is fine in practice, the left is easier</a:t>
            </a:r>
            <a:endParaRPr lang="en-US" dirty="0">
              <a:solidFill>
                <a:srgbClr val="0000FF"/>
              </a:solidFill>
            </a:endParaRPr>
          </a:p>
        </p:txBody>
      </p:sp>
      <p:graphicFrame>
        <p:nvGraphicFramePr>
          <p:cNvPr id="292868" name="Object 4"/>
          <p:cNvGraphicFramePr>
            <a:graphicFrameLocks noChangeAspect="1"/>
          </p:cNvGraphicFramePr>
          <p:nvPr/>
        </p:nvGraphicFramePr>
        <p:xfrm>
          <a:off x="1839913" y="5410200"/>
          <a:ext cx="2944812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95" name="Equation" r:id="rId7" imgW="1701800" imgH="546100" progId="Equation.3">
                  <p:embed/>
                </p:oleObj>
              </mc:Choice>
              <mc:Fallback>
                <p:oleObj name="Equation" r:id="rId7" imgW="1701800" imgH="5461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9913" y="5410200"/>
                        <a:ext cx="2944812" cy="941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rot="10800000" flipV="1">
            <a:off x="4800600" y="5410200"/>
            <a:ext cx="1524000" cy="5334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324600" y="5029200"/>
            <a:ext cx="24414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– the sum of the unigram probabilities of those bigrams that we saw starting with word A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Calculating </a:t>
            </a:r>
            <a:r>
              <a:rPr lang="en-US" dirty="0" err="1" smtClean="0"/>
              <a:t>backoff</a:t>
            </a:r>
            <a:r>
              <a:rPr lang="en-US" dirty="0" smtClean="0"/>
              <a:t> models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Store the </a:t>
            </a:r>
            <a:r>
              <a:rPr lang="en-US" sz="2800" dirty="0" err="1" smtClean="0"/>
              <a:t>αs</a:t>
            </a:r>
            <a:r>
              <a:rPr lang="en-US" sz="2800" dirty="0" smtClean="0"/>
              <a:t> in another table</a:t>
            </a:r>
          </a:p>
          <a:p>
            <a:pPr lvl="1"/>
            <a:r>
              <a:rPr lang="en-US" sz="2400" dirty="0" smtClean="0"/>
              <a:t>If it’s a trigram backed off to a bigram, it’s a table keyed by the bigrams</a:t>
            </a:r>
          </a:p>
          <a:p>
            <a:pPr lvl="1"/>
            <a:r>
              <a:rPr lang="en-US" sz="2400" dirty="0" smtClean="0"/>
              <a:t>If it’s a bigram backed off to a unigram, it’s a table keyed by the unigrams</a:t>
            </a:r>
          </a:p>
          <a:p>
            <a:r>
              <a:rPr lang="en-US" sz="2800" dirty="0" smtClean="0"/>
              <a:t>Compute the </a:t>
            </a:r>
            <a:r>
              <a:rPr lang="en-US" sz="2800" dirty="0" err="1" smtClean="0"/>
              <a:t>αs</a:t>
            </a:r>
            <a:r>
              <a:rPr lang="en-US" sz="2800" dirty="0" smtClean="0"/>
              <a:t> during training</a:t>
            </a:r>
            <a:endParaRPr lang="en-US" sz="2200" dirty="0" smtClean="0"/>
          </a:p>
          <a:p>
            <a:pPr lvl="1"/>
            <a:r>
              <a:rPr lang="en-US" sz="2200" dirty="0" smtClean="0"/>
              <a:t>After calculating all of the probabilities of seen unigrams/bigrams/trigrams</a:t>
            </a:r>
          </a:p>
          <a:p>
            <a:pPr lvl="1"/>
            <a:r>
              <a:rPr lang="en-US" sz="2200" dirty="0" smtClean="0"/>
              <a:t>Go back through and calculate the </a:t>
            </a:r>
            <a:r>
              <a:rPr lang="en-US" sz="2200" dirty="0" err="1" smtClean="0"/>
              <a:t>αs</a:t>
            </a:r>
            <a:r>
              <a:rPr lang="en-US" sz="2200" dirty="0" smtClean="0"/>
              <a:t> (you should have all of the information you need)</a:t>
            </a:r>
          </a:p>
          <a:p>
            <a:r>
              <a:rPr lang="en-US" sz="2500" dirty="0" smtClean="0"/>
              <a:t>During testing, it should then be easy to apply the </a:t>
            </a:r>
            <a:r>
              <a:rPr lang="en-US" sz="2500" dirty="0" err="1" smtClean="0"/>
              <a:t>backoff</a:t>
            </a:r>
            <a:r>
              <a:rPr lang="en-US" sz="2500" dirty="0" smtClean="0"/>
              <a:t> model with the </a:t>
            </a:r>
            <a:r>
              <a:rPr lang="en-US" sz="2500" dirty="0" err="1" smtClean="0"/>
              <a:t>αs</a:t>
            </a:r>
            <a:r>
              <a:rPr lang="en-US" sz="2500" dirty="0" smtClean="0"/>
              <a:t> pre-calculated 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194048" y="1824335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p</a:t>
            </a:r>
            <a:r>
              <a:rPr lang="en-US" sz="2400" dirty="0" smtClean="0">
                <a:solidFill>
                  <a:srgbClr val="FF0000"/>
                </a:solidFill>
              </a:rPr>
              <a:t>( jumped | the Dow ) = 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0" y="2438400"/>
            <a:ext cx="3806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reserved mass?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1824335"/>
            <a:ext cx="3502152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the Dow Jones		10</a:t>
            </a:r>
          </a:p>
          <a:p>
            <a:r>
              <a:rPr lang="en-US" sz="2400" dirty="0" smtClean="0"/>
              <a:t>the Dow rose		5</a:t>
            </a:r>
          </a:p>
          <a:p>
            <a:r>
              <a:rPr lang="en-US" sz="2400" dirty="0" smtClean="0"/>
              <a:t>the Dow fell		5</a:t>
            </a:r>
            <a:endParaRPr lang="en-US" sz="2400" dirty="0"/>
          </a:p>
        </p:txBody>
      </p:sp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2112963" y="4572000"/>
          <a:ext cx="665003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28" name="Equation" r:id="rId3" imgW="3213100" imgH="368300" progId="Equation.3">
                  <p:embed/>
                </p:oleObj>
              </mc:Choice>
              <mc:Fallback>
                <p:oleObj name="Equation" r:id="rId3" imgW="3213100" imgH="3683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2963" y="4572000"/>
                        <a:ext cx="6650037" cy="762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Group 18"/>
          <p:cNvGrpSpPr/>
          <p:nvPr/>
        </p:nvGrpSpPr>
        <p:grpSpPr>
          <a:xfrm>
            <a:off x="4038600" y="3200400"/>
            <a:ext cx="4727448" cy="1066800"/>
            <a:chOff x="4038600" y="3505200"/>
            <a:chExt cx="4727448" cy="1066800"/>
          </a:xfrm>
        </p:grpSpPr>
        <p:sp>
          <p:nvSpPr>
            <p:cNvPr id="20" name="TextBox 19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“see the” * D</a:t>
              </a:r>
              <a:endParaRPr lang="en-US" sz="24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count(“see</a:t>
              </a:r>
              <a:r>
                <a:rPr lang="en-US" sz="2400" dirty="0" smtClean="0"/>
                <a:t> the”)</a:t>
              </a:r>
              <a:endParaRPr lang="en-US" sz="2400" dirty="0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237574" name="Object 6"/>
          <p:cNvGraphicFramePr>
            <a:graphicFrameLocks noChangeAspect="1"/>
          </p:cNvGraphicFramePr>
          <p:nvPr/>
        </p:nvGraphicFramePr>
        <p:xfrm>
          <a:off x="2438400" y="5562600"/>
          <a:ext cx="4967288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629" name="Equation" r:id="rId5" imgW="2400300" imgH="546100" progId="Equation.3">
                  <p:embed/>
                </p:oleObj>
              </mc:Choice>
              <mc:Fallback>
                <p:oleObj name="Equation" r:id="rId5" imgW="2400300" imgH="54610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562600"/>
                        <a:ext cx="4967288" cy="112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Backoff</a:t>
            </a:r>
            <a:r>
              <a:rPr lang="en-US" dirty="0" smtClean="0"/>
              <a:t> models: absolute discounting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3581400"/>
            <a:ext cx="8153400" cy="2971800"/>
          </a:xfrm>
        </p:spPr>
        <p:txBody>
          <a:bodyPr>
            <a:normAutofit/>
          </a:bodyPr>
          <a:lstStyle/>
          <a:p>
            <a:r>
              <a:rPr lang="en-US" dirty="0" smtClean="0"/>
              <a:t>Two nice attributes:</a:t>
            </a:r>
          </a:p>
          <a:p>
            <a:pPr lvl="1"/>
            <a:r>
              <a:rPr lang="en-US" dirty="0" smtClean="0"/>
              <a:t>decreases if we’ve seen more bigrams</a:t>
            </a:r>
          </a:p>
          <a:p>
            <a:pPr lvl="2"/>
            <a:r>
              <a:rPr lang="en-US" dirty="0" smtClean="0"/>
              <a:t>should be more confident that the unseen trigram is no good</a:t>
            </a:r>
          </a:p>
          <a:p>
            <a:pPr lvl="1"/>
            <a:r>
              <a:rPr lang="en-US" dirty="0" smtClean="0"/>
              <a:t>increases if the bigram tends to be followed by lots of other words</a:t>
            </a:r>
          </a:p>
          <a:p>
            <a:pPr lvl="2"/>
            <a:r>
              <a:rPr lang="en-US" dirty="0" smtClean="0"/>
              <a:t>will be more likely to see an unseen trigram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62000" y="2205335"/>
            <a:ext cx="2622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reserved_mass</a:t>
            </a:r>
            <a:r>
              <a:rPr lang="en-US" sz="2400" dirty="0" smtClean="0"/>
              <a:t> = </a:t>
            </a:r>
            <a:endParaRPr lang="en-US" sz="2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352800" y="1905000"/>
            <a:ext cx="4727448" cy="1066800"/>
            <a:chOff x="4038600" y="3505200"/>
            <a:chExt cx="4727448" cy="1066800"/>
          </a:xfrm>
        </p:grpSpPr>
        <p:sp>
          <p:nvSpPr>
            <p:cNvPr id="14" name="TextBox 13"/>
            <p:cNvSpPr txBox="1"/>
            <p:nvPr/>
          </p:nvSpPr>
          <p:spPr>
            <a:xfrm>
              <a:off x="4038600" y="3505200"/>
              <a:ext cx="472744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/>
                <a:t># of </a:t>
              </a:r>
              <a:r>
                <a:rPr lang="en-US" sz="2400" i="1" dirty="0" smtClean="0"/>
                <a:t>types</a:t>
              </a:r>
              <a:r>
                <a:rPr lang="en-US" sz="2400" dirty="0" smtClean="0"/>
                <a:t> starting with bigram * D</a:t>
              </a:r>
              <a:endParaRPr lang="en-US" sz="24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836534" y="4110335"/>
              <a:ext cx="25548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err="1" smtClean="0"/>
                <a:t>count(bigram</a:t>
              </a:r>
              <a:r>
                <a:rPr lang="en-US" sz="2400" dirty="0" smtClean="0"/>
                <a:t>)</a:t>
              </a:r>
              <a:endParaRPr lang="en-US" sz="2400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4187952" y="4038600"/>
              <a:ext cx="4578096" cy="1588"/>
            </a:xfrm>
            <a:prstGeom prst="line">
              <a:avLst/>
            </a:prstGeom>
            <a:ln w="3810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Kneser</a:t>
            </a:r>
            <a:r>
              <a:rPr lang="en-US" dirty="0" smtClean="0"/>
              <a:t>-Ney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457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Idea: not all counts should be discounted with the same value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9718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P(Francisco</a:t>
            </a:r>
            <a:r>
              <a:rPr lang="en-US" sz="2400" dirty="0" smtClean="0"/>
              <a:t> | eggplant) </a:t>
            </a:r>
            <a:r>
              <a:rPr lang="en-US" sz="2400" dirty="0" err="1" smtClean="0">
                <a:solidFill>
                  <a:srgbClr val="008000"/>
                </a:solidFill>
              </a:rPr>
              <a:t>vs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P(stew</a:t>
            </a:r>
            <a:r>
              <a:rPr lang="en-US" sz="2400" dirty="0" smtClean="0"/>
              <a:t> | eggplant)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68187" y="4191000"/>
            <a:ext cx="61946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If we’ve never seen </a:t>
            </a:r>
            <a:r>
              <a:rPr lang="en-US" sz="2000" dirty="0" smtClean="0">
                <a:solidFill>
                  <a:srgbClr val="FF0000"/>
                </a:solidFill>
              </a:rPr>
              <a:t>either bigram before, </a:t>
            </a:r>
            <a:r>
              <a:rPr lang="en-US" sz="2000" dirty="0" smtClean="0">
                <a:solidFill>
                  <a:srgbClr val="FF0000"/>
                </a:solidFill>
              </a:rPr>
              <a:t>which should be more likely? why?</a:t>
            </a: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What would an normal discounted </a:t>
            </a:r>
            <a:r>
              <a:rPr lang="en-US" sz="2000" dirty="0" err="1" smtClean="0">
                <a:solidFill>
                  <a:srgbClr val="FF0000"/>
                </a:solidFill>
              </a:rPr>
              <a:t>backoff</a:t>
            </a:r>
            <a:r>
              <a:rPr lang="en-US" sz="2000" dirty="0" smtClean="0">
                <a:solidFill>
                  <a:srgbClr val="FF0000"/>
                </a:solidFill>
              </a:rPr>
              <a:t> model say?</a:t>
            </a:r>
          </a:p>
          <a:p>
            <a:endParaRPr lang="en-US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>
                <a:solidFill>
                  <a:srgbClr val="FF0000"/>
                </a:solidFill>
              </a:rPr>
              <a:t>What is the problem?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0" y="2590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6600"/>
                </a:solidFill>
              </a:rPr>
              <a:t>common</a:t>
            </a:r>
            <a:endParaRPr lang="en-US" i="1" dirty="0">
              <a:solidFill>
                <a:srgbClr val="FF660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968187" y="2819400"/>
            <a:ext cx="936813" cy="2931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81000" y="37338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6600"/>
                </a:solidFill>
              </a:rPr>
              <a:t>rarer</a:t>
            </a:r>
            <a:endParaRPr lang="en-US" i="1" dirty="0">
              <a:solidFill>
                <a:srgbClr val="FF6600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044387" y="3802797"/>
            <a:ext cx="936813" cy="17127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Kneser</a:t>
            </a:r>
            <a:r>
              <a:rPr lang="en-US" dirty="0" smtClean="0"/>
              <a:t>-Ney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1"/>
            <a:ext cx="7556313" cy="457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Idea: not all counts should be discounted with the same value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47800" y="29718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 smtClean="0"/>
              <a:t>P(Francisco</a:t>
            </a:r>
            <a:r>
              <a:rPr lang="en-US" sz="2400" dirty="0" smtClean="0"/>
              <a:t> | eggplant) </a:t>
            </a:r>
            <a:r>
              <a:rPr lang="en-US" sz="2400" dirty="0" err="1" smtClean="0">
                <a:solidFill>
                  <a:srgbClr val="008000"/>
                </a:solidFill>
              </a:rPr>
              <a:t>vs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P(stew</a:t>
            </a:r>
            <a:r>
              <a:rPr lang="en-US" sz="2400" dirty="0" smtClean="0"/>
              <a:t> | eggplant)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12648" y="3802797"/>
            <a:ext cx="7442139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Problem: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Both of these would have the same </a:t>
            </a:r>
            <a:r>
              <a:rPr lang="en-US" sz="2400" dirty="0" err="1" smtClean="0">
                <a:solidFill>
                  <a:srgbClr val="0000FF"/>
                </a:solidFill>
              </a:rPr>
              <a:t>backoff</a:t>
            </a:r>
            <a:r>
              <a:rPr lang="en-US" sz="2400" dirty="0" smtClean="0">
                <a:solidFill>
                  <a:srgbClr val="0000FF"/>
                </a:solidFill>
              </a:rPr>
              <a:t> parameter since they’re both conditioning on eggplant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We then would end up picking based on which was most frequent</a:t>
            </a:r>
          </a:p>
          <a:p>
            <a:pPr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 However, even though Francisco tends to only be preceded by a small number of words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Kneser</a:t>
            </a:r>
            <a:r>
              <a:rPr lang="en-US" dirty="0" smtClean="0"/>
              <a:t>-Ney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648" y="1600200"/>
            <a:ext cx="8153400" cy="3879632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Idea: not all counts should be discounted with the same value</a:t>
            </a:r>
          </a:p>
          <a:p>
            <a:r>
              <a:rPr lang="en-US" dirty="0" smtClean="0"/>
              <a:t> “Francisco” is common, so </a:t>
            </a:r>
            <a:r>
              <a:rPr lang="en-US" dirty="0" err="1" smtClean="0"/>
              <a:t>backoff</a:t>
            </a:r>
            <a:r>
              <a:rPr lang="en-US" dirty="0" smtClean="0"/>
              <a:t>/interpolated methods say it is likely</a:t>
            </a:r>
          </a:p>
          <a:p>
            <a:pPr lvl="1"/>
            <a:r>
              <a:rPr lang="en-US" dirty="0" smtClean="0"/>
              <a:t>But it only occurs in context of “San”</a:t>
            </a:r>
          </a:p>
          <a:p>
            <a:r>
              <a:rPr lang="en-US" dirty="0" smtClean="0"/>
              <a:t>“stew</a:t>
            </a:r>
            <a:r>
              <a:rPr lang="en-US" dirty="0" smtClean="0"/>
              <a:t>” is common in many contexts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8000"/>
                </a:solidFill>
              </a:rPr>
              <a:t>Weight </a:t>
            </a:r>
            <a:r>
              <a:rPr lang="en-US" dirty="0" err="1" smtClean="0">
                <a:solidFill>
                  <a:srgbClr val="008000"/>
                </a:solidFill>
              </a:rPr>
              <a:t>backoff</a:t>
            </a:r>
            <a:r>
              <a:rPr lang="en-US" dirty="0" smtClean="0">
                <a:solidFill>
                  <a:srgbClr val="008000"/>
                </a:solidFill>
              </a:rPr>
              <a:t> by number of contexts word occurs in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057400" y="5479832"/>
            <a:ext cx="3352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 smtClean="0"/>
              <a:t>P(Francisco</a:t>
            </a:r>
            <a:r>
              <a:rPr lang="en-US" dirty="0" smtClean="0"/>
              <a:t> | eggplant)   </a:t>
            </a:r>
            <a:r>
              <a:rPr lang="en-US" dirty="0" smtClean="0">
                <a:solidFill>
                  <a:srgbClr val="FF0000"/>
                </a:solidFill>
              </a:rPr>
              <a:t>low</a:t>
            </a:r>
          </a:p>
          <a:p>
            <a:r>
              <a:rPr lang="en-US" dirty="0" err="1" smtClean="0"/>
              <a:t>P(stew</a:t>
            </a:r>
            <a:r>
              <a:rPr lang="en-US" dirty="0" smtClean="0"/>
              <a:t> | eggplant)   </a:t>
            </a:r>
            <a:r>
              <a:rPr lang="en-US" dirty="0" smtClean="0">
                <a:solidFill>
                  <a:srgbClr val="FF0000"/>
                </a:solidFill>
              </a:rPr>
              <a:t>higher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Kneser</a:t>
            </a:r>
            <a:r>
              <a:rPr lang="en-US" dirty="0" smtClean="0"/>
              <a:t>-Ney</a:t>
            </a:r>
            <a:endParaRPr lang="en-US" dirty="0"/>
          </a:p>
        </p:txBody>
      </p:sp>
      <p:graphicFrame>
        <p:nvGraphicFramePr>
          <p:cNvPr id="242690" name="Object 2"/>
          <p:cNvGraphicFramePr>
            <a:graphicFrameLocks noChangeAspect="1"/>
          </p:cNvGraphicFramePr>
          <p:nvPr/>
        </p:nvGraphicFramePr>
        <p:xfrm>
          <a:off x="1849438" y="1676400"/>
          <a:ext cx="4322762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745" name="Equation" r:id="rId3" imgW="2438400" imgH="838200" progId="Equation.3">
                  <p:embed/>
                </p:oleObj>
              </mc:Choice>
              <mc:Fallback>
                <p:oleObj name="Equation" r:id="rId3" imgW="2438400" imgH="838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9438" y="1676400"/>
                        <a:ext cx="4322762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2691" name="Object 3"/>
          <p:cNvGraphicFramePr>
            <a:graphicFrameLocks noChangeAspect="1"/>
          </p:cNvGraphicFramePr>
          <p:nvPr/>
        </p:nvGraphicFramePr>
        <p:xfrm>
          <a:off x="1985963" y="4921250"/>
          <a:ext cx="4795837" cy="170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746" name="Equation" r:id="rId5" imgW="2705100" imgH="965200" progId="Equation.3">
                  <p:embed/>
                </p:oleObj>
              </mc:Choice>
              <mc:Fallback>
                <p:oleObj name="Equation" r:id="rId5" imgW="2705100" imgH="965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3" y="4921250"/>
                        <a:ext cx="4795837" cy="170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own Arrow 5"/>
          <p:cNvSpPr/>
          <p:nvPr/>
        </p:nvSpPr>
        <p:spPr>
          <a:xfrm>
            <a:off x="3352800" y="3581400"/>
            <a:ext cx="838200" cy="838200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953000" y="3581400"/>
            <a:ext cx="2971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instead of the probability of the word/bigram occurring, use the probability of the </a:t>
            </a:r>
            <a:r>
              <a:rPr lang="en-US" dirty="0" smtClean="0"/>
              <a:t>word to follow other words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</a:t>
            </a:r>
            <a:r>
              <a:rPr lang="en-US" baseline="-25000" dirty="0" smtClean="0"/>
              <a:t>CONTINUATION</a:t>
            </a:r>
            <a:endParaRPr lang="en-US" baseline="-25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Relative to other words, how likely is this word to continue (i.e. follow) many other words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1049338" y="3378200"/>
          <a:ext cx="6437312" cy="1041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67" name="Equation" r:id="rId3" imgW="3454400" imgH="558800" progId="Equation.3">
                  <p:embed/>
                </p:oleObj>
              </mc:Choice>
              <mc:Fallback>
                <p:oleObj name="Equation" r:id="rId3" imgW="3454400" imgH="5588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9338" y="3378200"/>
                        <a:ext cx="6437312" cy="1041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715" name="Object 3"/>
          <p:cNvGraphicFramePr>
            <a:graphicFrameLocks noChangeAspect="1"/>
          </p:cNvGraphicFramePr>
          <p:nvPr/>
        </p:nvGraphicFramePr>
        <p:xfrm>
          <a:off x="3271837" y="4648200"/>
          <a:ext cx="3052763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68" name="Equation" r:id="rId5" imgW="1638300" imgH="584200" progId="Equation.3">
                  <p:embed/>
                </p:oleObj>
              </mc:Choice>
              <mc:Fallback>
                <p:oleObj name="Equation" r:id="rId5" imgW="1638300" imgH="584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1837" y="4648200"/>
                        <a:ext cx="3052763" cy="1089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language model ideas?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981200"/>
            <a:ext cx="7556313" cy="45720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/>
              <a:t>Skipping models: rather than just the previous 2 words, condition on the previous word and the 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word back, etc.</a:t>
            </a:r>
          </a:p>
          <a:p>
            <a:r>
              <a:rPr lang="en-US" sz="2400" dirty="0" smtClean="0"/>
              <a:t>Caching models: phrases seen are more likely to be seen again (helps deal with new domains)</a:t>
            </a:r>
          </a:p>
          <a:p>
            <a:r>
              <a:rPr lang="en-US" sz="2400" dirty="0" smtClean="0"/>
              <a:t>Clustering: </a:t>
            </a:r>
          </a:p>
          <a:p>
            <a:pPr lvl="1"/>
            <a:r>
              <a:rPr lang="en-US" sz="2200" dirty="0" smtClean="0"/>
              <a:t>some words fall into categories (e.g. Monday, Tuesday, Wednesday…)</a:t>
            </a:r>
          </a:p>
          <a:p>
            <a:pPr lvl="1"/>
            <a:r>
              <a:rPr lang="en-US" sz="2200" dirty="0" smtClean="0"/>
              <a:t>smooth probabilities with category probabilities</a:t>
            </a:r>
          </a:p>
          <a:p>
            <a:r>
              <a:rPr lang="en-US" sz="2400" dirty="0" smtClean="0"/>
              <a:t>Domain adaptation:</a:t>
            </a:r>
          </a:p>
          <a:p>
            <a:pPr lvl="1"/>
            <a:r>
              <a:rPr lang="en-US" sz="2200" dirty="0" smtClean="0"/>
              <a:t>interpolate between a general model and a domain specific model</a:t>
            </a:r>
            <a:endParaRPr lang="en-US" sz="2200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 results</a:t>
            </a:r>
            <a:endParaRPr lang="en-US" dirty="0"/>
          </a:p>
        </p:txBody>
      </p:sp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676400"/>
            <a:ext cx="6589713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 home ideas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Key </a:t>
            </a:r>
            <a:r>
              <a:rPr lang="en-US" dirty="0" smtClean="0"/>
              <a:t>idea of smoothing is to redistribute the probability to handle less </a:t>
            </a:r>
            <a:r>
              <a:rPr lang="en-US" dirty="0" smtClean="0"/>
              <a:t>seen </a:t>
            </a:r>
            <a:r>
              <a:rPr lang="en-US" dirty="0" smtClean="0"/>
              <a:t>(or never seen) events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ust </a:t>
            </a:r>
            <a:r>
              <a:rPr lang="en-US" dirty="0" smtClean="0"/>
              <a:t>always maintain a true probability distribution</a:t>
            </a:r>
          </a:p>
          <a:p>
            <a:r>
              <a:rPr lang="en-US" dirty="0" smtClean="0"/>
              <a:t>Lots of ways of smoothing data</a:t>
            </a:r>
          </a:p>
          <a:p>
            <a:r>
              <a:rPr lang="en-US" dirty="0" smtClean="0"/>
              <a:t>Should take into account features in your data!</a:t>
            </a:r>
          </a:p>
          <a:p>
            <a:r>
              <a:rPr lang="en-US" dirty="0" smtClean="0"/>
              <a:t>For </a:t>
            </a:r>
            <a:r>
              <a:rPr lang="en-US" dirty="0" err="1" smtClean="0"/>
              <a:t>n</a:t>
            </a:r>
            <a:r>
              <a:rPr lang="en-US" dirty="0" smtClean="0"/>
              <a:t>-grams, </a:t>
            </a:r>
            <a:r>
              <a:rPr lang="en-US" dirty="0" err="1" smtClean="0"/>
              <a:t>backoff</a:t>
            </a:r>
            <a:r>
              <a:rPr lang="en-US" dirty="0" smtClean="0"/>
              <a:t> models and, in particular, </a:t>
            </a:r>
            <a:r>
              <a:rPr lang="en-US" dirty="0" err="1" smtClean="0"/>
              <a:t>Kneser</a:t>
            </a:r>
            <a:r>
              <a:rPr lang="en-US" dirty="0" smtClean="0"/>
              <a:t>-Ney smoothing work well</a:t>
            </a:r>
          </a:p>
        </p:txBody>
      </p:sp>
    </p:spTree>
    <p:extLst>
      <p:ext uri="{BB962C8B-B14F-4D97-AF65-F5344CB8AC3E}">
        <p14:creationId xmlns:p14="http://schemas.microsoft.com/office/powerpoint/2010/main" val="3954262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Language Modeling Toolkits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SRI</a:t>
            </a:r>
          </a:p>
          <a:p>
            <a:pPr lvl="1"/>
            <a:r>
              <a:rPr lang="en-US" dirty="0" smtClean="0">
                <a:hlinkClick r:id="rId2"/>
              </a:rPr>
              <a:t>http://www-speech.sri.com/projects/srilm/</a:t>
            </a:r>
            <a:endParaRPr lang="en-US" dirty="0" smtClean="0"/>
          </a:p>
          <a:p>
            <a:r>
              <a:rPr lang="en-US" dirty="0" smtClean="0"/>
              <a:t>CMU</a:t>
            </a:r>
          </a:p>
          <a:p>
            <a:pPr lvl="1"/>
            <a:r>
              <a:rPr lang="en-US" dirty="0" smtClean="0">
                <a:hlinkClick r:id="rId3"/>
              </a:rPr>
              <a:t>http://www.speech.cs.cmu.edu/SLM_info.html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6314</TotalTime>
  <Words>3273</Words>
  <Application>Microsoft Macintosh PowerPoint</Application>
  <PresentationFormat>On-screen Show (4:3)</PresentationFormat>
  <Paragraphs>589</Paragraphs>
  <Slides>63</Slides>
  <Notes>13</Notes>
  <HiddenSlides>3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66" baseType="lpstr">
      <vt:lpstr>Median</vt:lpstr>
      <vt:lpstr>Equation</vt:lpstr>
      <vt:lpstr>Microsoft Equation</vt:lpstr>
      <vt:lpstr>Language acquisition</vt:lpstr>
      <vt:lpstr>Language modeling: Smoothing</vt:lpstr>
      <vt:lpstr>Admin</vt:lpstr>
      <vt:lpstr>Admin</vt:lpstr>
      <vt:lpstr>Today</vt:lpstr>
      <vt:lpstr>Today</vt:lpstr>
      <vt:lpstr>Smoothing</vt:lpstr>
      <vt:lpstr>Smoothing</vt:lpstr>
      <vt:lpstr>Add-lambda smoothing</vt:lpstr>
      <vt:lpstr>Vocabulary</vt:lpstr>
      <vt:lpstr>Vocabulary</vt:lpstr>
      <vt:lpstr>Vocabulary</vt:lpstr>
      <vt:lpstr>Vocabulary</vt:lpstr>
      <vt:lpstr>Vocabulary</vt:lpstr>
      <vt:lpstr>Out of vocabulary</vt:lpstr>
      <vt:lpstr>Choosing a vocabulary</vt:lpstr>
      <vt:lpstr>Storing the table</vt:lpstr>
      <vt:lpstr>Storing the table</vt:lpstr>
      <vt:lpstr>Storing the table:  add-lambda smoothing</vt:lpstr>
      <vt:lpstr>How common are novel events?</vt:lpstr>
      <vt:lpstr>How common are novel events?</vt:lpstr>
      <vt:lpstr>Good-Turing estimation</vt:lpstr>
      <vt:lpstr>Good-Turing estimation</vt:lpstr>
      <vt:lpstr>Good-Turing (classic example)</vt:lpstr>
      <vt:lpstr>Good-Turing (classic example)</vt:lpstr>
      <vt:lpstr>Good-Turing (classic example)</vt:lpstr>
      <vt:lpstr>Problems with frequency based smoothing</vt:lpstr>
      <vt:lpstr>Witten-Bell Discounting</vt:lpstr>
      <vt:lpstr>Witten-Bell Discounting</vt:lpstr>
      <vt:lpstr>Witten-Bell Smoothing</vt:lpstr>
      <vt:lpstr>Witten-Bell Smoothing</vt:lpstr>
      <vt:lpstr>Witten-Bell Smoothing</vt:lpstr>
      <vt:lpstr>Problems with frequency based smoothing</vt:lpstr>
      <vt:lpstr>Better smoothing approaches</vt:lpstr>
      <vt:lpstr>Smoothing: Simple Interpolation</vt:lpstr>
      <vt:lpstr>Smoothing: Finding parameter values</vt:lpstr>
      <vt:lpstr>Smoothing: Jelinek-Mercer</vt:lpstr>
      <vt:lpstr>Smoothing: Jelinek-Mercer</vt:lpstr>
      <vt:lpstr>Smoothing: Jelinek-Mercer continued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Backoff models: absolute discounting</vt:lpstr>
      <vt:lpstr>Calculating α</vt:lpstr>
      <vt:lpstr>Calculating α</vt:lpstr>
      <vt:lpstr>Calculating α in general: trigrams</vt:lpstr>
      <vt:lpstr>Calculating α in general: bigrams</vt:lpstr>
      <vt:lpstr>Calculating backoff models in practice</vt:lpstr>
      <vt:lpstr>Backoff models: absolute discounting</vt:lpstr>
      <vt:lpstr>Backoff models: absolute discounting</vt:lpstr>
      <vt:lpstr>Kneser-Ney</vt:lpstr>
      <vt:lpstr>Kneser-Ney</vt:lpstr>
      <vt:lpstr>Kneser-Ney</vt:lpstr>
      <vt:lpstr>Kneser-Ney</vt:lpstr>
      <vt:lpstr>PCONTINUATION</vt:lpstr>
      <vt:lpstr>Other language model ideas?</vt:lpstr>
      <vt:lpstr>Smoothing results</vt:lpstr>
      <vt:lpstr>Take home ideas</vt:lpstr>
      <vt:lpstr>Language Modeling Toolkits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441</cp:revision>
  <cp:lastPrinted>2011-09-27T17:45:21Z</cp:lastPrinted>
  <dcterms:created xsi:type="dcterms:W3CDTF">2011-02-10T22:08:43Z</dcterms:created>
  <dcterms:modified xsi:type="dcterms:W3CDTF">2011-09-27T17:47:07Z</dcterms:modified>
</cp:coreProperties>
</file>