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1"/>
  </p:notesMasterIdLst>
  <p:handoutMasterIdLst>
    <p:handoutMasterId r:id="rId62"/>
  </p:handoutMasterIdLst>
  <p:sldIdLst>
    <p:sldId id="256" r:id="rId2"/>
    <p:sldId id="356" r:id="rId3"/>
    <p:sldId id="695" r:id="rId4"/>
    <p:sldId id="685" r:id="rId5"/>
    <p:sldId id="478" r:id="rId6"/>
    <p:sldId id="479" r:id="rId7"/>
    <p:sldId id="553" r:id="rId8"/>
    <p:sldId id="572" r:id="rId9"/>
    <p:sldId id="573" r:id="rId10"/>
    <p:sldId id="574" r:id="rId11"/>
    <p:sldId id="575" r:id="rId12"/>
    <p:sldId id="576" r:id="rId13"/>
    <p:sldId id="577" r:id="rId14"/>
    <p:sldId id="578" r:id="rId15"/>
    <p:sldId id="579" r:id="rId16"/>
    <p:sldId id="580" r:id="rId17"/>
    <p:sldId id="581" r:id="rId18"/>
    <p:sldId id="582" r:id="rId19"/>
    <p:sldId id="583" r:id="rId20"/>
    <p:sldId id="584" r:id="rId21"/>
    <p:sldId id="586" r:id="rId22"/>
    <p:sldId id="587" r:id="rId23"/>
    <p:sldId id="588" r:id="rId24"/>
    <p:sldId id="589" r:id="rId25"/>
    <p:sldId id="590" r:id="rId26"/>
    <p:sldId id="592" r:id="rId27"/>
    <p:sldId id="593" r:id="rId28"/>
    <p:sldId id="594" r:id="rId29"/>
    <p:sldId id="595" r:id="rId30"/>
    <p:sldId id="596" r:id="rId31"/>
    <p:sldId id="599" r:id="rId32"/>
    <p:sldId id="601" r:id="rId33"/>
    <p:sldId id="600" r:id="rId34"/>
    <p:sldId id="602" r:id="rId35"/>
    <p:sldId id="604" r:id="rId36"/>
    <p:sldId id="605" r:id="rId37"/>
    <p:sldId id="606" r:id="rId38"/>
    <p:sldId id="608" r:id="rId39"/>
    <p:sldId id="609" r:id="rId40"/>
    <p:sldId id="598" r:id="rId41"/>
    <p:sldId id="451" r:id="rId42"/>
    <p:sldId id="452" r:id="rId43"/>
    <p:sldId id="612" r:id="rId44"/>
    <p:sldId id="597" r:id="rId45"/>
    <p:sldId id="613" r:id="rId46"/>
    <p:sldId id="614" r:id="rId47"/>
    <p:sldId id="615" r:id="rId48"/>
    <p:sldId id="673" r:id="rId49"/>
    <p:sldId id="616" r:id="rId50"/>
    <p:sldId id="674" r:id="rId51"/>
    <p:sldId id="617" r:id="rId52"/>
    <p:sldId id="618" r:id="rId53"/>
    <p:sldId id="619" r:id="rId54"/>
    <p:sldId id="620" r:id="rId55"/>
    <p:sldId id="621" r:id="rId56"/>
    <p:sldId id="622" r:id="rId57"/>
    <p:sldId id="624" r:id="rId58"/>
    <p:sldId id="684" r:id="rId59"/>
    <p:sldId id="694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5" autoAdjust="0"/>
    <p:restoredTop sz="94660"/>
  </p:normalViewPr>
  <p:slideViewPr>
    <p:cSldViewPr snapToObjects="1">
      <p:cViewPr varScale="1">
        <p:scale>
          <a:sx n="91" d="100"/>
          <a:sy n="91" d="100"/>
        </p:scale>
        <p:origin x="-7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notesMaster" Target="notesMasters/notesMaster1.xml"/><Relationship Id="rId62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14534-372D-3948-B805-7CEBECFBF31B}" type="datetimeFigureOut">
              <a:rPr lang="en-US" smtClean="0"/>
              <a:t>10/11/11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A71BF-4A92-D54F-B50A-FDD8AAB2F2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2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8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146B4B-CC12-ED44-B6A9-297B6B1074C9}" type="slidenum">
              <a:rPr lang="en-US"/>
              <a:pPr/>
              <a:t>6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3" y="4342589"/>
            <a:ext cx="5487036" cy="41154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5670" tIns="42835" rIns="85670" bIns="42835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77B956-AAA2-A847-99B2-EECCD025B6A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062D-A8F4-2A41-8078-5513E9FE8E83}" type="slidenum">
              <a:rPr lang="en-US"/>
              <a:pPr/>
              <a:t>42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A8BF7-14A6-7D4C-9849-FF9F59174B91}" type="slidenum">
              <a:rPr lang="en-US"/>
              <a:pPr/>
              <a:t>43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D5C0AF-E36F-6F4C-9A34-DB8947510A34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3FF2A6B-D89F-0842-AC11-32466BB10EB5}" type="slidenum">
              <a:rPr lang="en-US" sz="1200">
                <a:latin typeface="Times New Roman" charset="0"/>
              </a:rPr>
              <a:pPr algn="r"/>
              <a:t>46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421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0B54C5E-88E3-8F4F-962C-F561C7A8B137}" type="slidenum">
              <a:rPr lang="en-US" sz="1200">
                <a:latin typeface="Times New Roman" charset="0"/>
              </a:rPr>
              <a:pPr algn="r"/>
              <a:t>47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421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0B54C5E-88E3-8F4F-962C-F561C7A8B137}" type="slidenum">
              <a:rPr lang="en-US" sz="1200">
                <a:latin typeface="Times New Roman" charset="0"/>
              </a:rPr>
              <a:pPr algn="r"/>
              <a:t>48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82E4E03-7B5F-BA4A-9E7E-13372D6FD41D}" type="slidenum">
              <a:rPr lang="en-US" sz="1200">
                <a:latin typeface="Times New Roman" charset="0"/>
              </a:rPr>
              <a:pPr algn="r"/>
              <a:t>49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523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82E4E03-7B5F-BA4A-9E7E-13372D6FD41D}" type="slidenum">
              <a:rPr lang="en-US" sz="1200">
                <a:latin typeface="Times New Roman" charset="0"/>
              </a:rPr>
              <a:pPr algn="r"/>
              <a:t>50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626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B691018-2A62-0A42-AF7F-F81C1513AA09}" type="slidenum">
              <a:rPr lang="en-US" sz="1200">
                <a:latin typeface="Times New Roman" charset="0"/>
              </a:rPr>
              <a:pPr algn="r"/>
              <a:t>51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7284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983E7B2-AEB1-284B-A5DE-6E23CD9F1B89}" type="slidenum">
              <a:rPr lang="en-US" sz="1200">
                <a:latin typeface="Times New Roman" charset="0"/>
              </a:rPr>
              <a:pPr algn="r"/>
              <a:t>52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830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D95FF4B5-735A-0843-95E3-9F7B34347E95}" type="slidenum">
              <a:rPr lang="en-US" sz="1200">
                <a:latin typeface="Times New Roman" charset="0"/>
              </a:rPr>
              <a:pPr algn="r"/>
              <a:t>53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9332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DB93C70-0D1B-0740-A11E-E2452EB3BE7B}" type="slidenum">
              <a:rPr lang="en-US" sz="1200">
                <a:latin typeface="Times New Roman" charset="0"/>
              </a:rPr>
              <a:pPr algn="r"/>
              <a:t>54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00356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32965CEA-580F-AF45-8629-11D7D0EB84A5}" type="slidenum">
              <a:rPr lang="en-US" sz="1200">
                <a:latin typeface="Times New Roman" charset="0"/>
              </a:rPr>
              <a:pPr algn="r"/>
              <a:t>55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01380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E8F9183-BC0C-5544-8E17-92509B64F7F0}" type="slidenum">
              <a:rPr lang="en-US" sz="1200">
                <a:latin typeface="Times New Roman" charset="0"/>
              </a:rPr>
              <a:pPr algn="r"/>
              <a:t>56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42A1EC0-B9A2-FB4E-9044-719FC478D82B}" type="slidenum">
              <a:rPr lang="en-US" sz="1200">
                <a:latin typeface="Times New Roman" charset="0"/>
              </a:rPr>
              <a:pPr algn="r"/>
              <a:t>57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5EEB88E-7757-5A4B-AAD0-720926D7CF1D}" type="slidenum">
              <a:rPr lang="en-US" b="1">
                <a:solidFill>
                  <a:srgbClr val="000000"/>
                </a:solidFill>
                <a:latin typeface="Times New Roman" charset="0"/>
              </a:rPr>
              <a:pPr/>
              <a:t>58</a:t>
            </a:fld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urveymonkey.com/s/TF75YJ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earchenginewatch.com/article/2077636/Smarter-Marketing-and-the-Weak-Link-In-Its-Succ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CS457 </a:t>
            </a:r>
            <a:r>
              <a:rPr lang="en-US" dirty="0" smtClean="0"/>
              <a:t>– </a:t>
            </a:r>
            <a:r>
              <a:rPr lang="en-US" dirty="0" smtClean="0"/>
              <a:t>Fall </a:t>
            </a:r>
            <a:r>
              <a:rPr lang="en-US" dirty="0" smtClean="0"/>
              <a:t>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Ray Mooney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Survey</a:t>
            </a:r>
          </a:p>
          <a:p>
            <a:pPr lvl="1"/>
            <a:r>
              <a:rPr lang="en-US" dirty="0">
                <a:hlinkClick r:id="rId2"/>
              </a:rPr>
              <a:t>http://www.surveymonkey.com/s/</a:t>
            </a:r>
            <a:r>
              <a:rPr lang="en-US" dirty="0" smtClean="0">
                <a:hlinkClick r:id="rId2"/>
              </a:rPr>
              <a:t>TF75YJD</a:t>
            </a:r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Graduate school?</a:t>
            </a:r>
          </a:p>
          <a:p>
            <a:r>
              <a:rPr lang="en-US" dirty="0" smtClean="0"/>
              <a:t>Good time for last-minute programming contest practice sessions?</a:t>
            </a:r>
          </a:p>
          <a:p>
            <a:r>
              <a:rPr lang="en-US" dirty="0" smtClean="0"/>
              <a:t>Assignment 2 grading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610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Java programming</a:t>
            </a:r>
          </a:p>
          <a:p>
            <a:pPr lvl="1"/>
            <a:r>
              <a:rPr lang="en-US" dirty="0" smtClean="0"/>
              <a:t>What is a package?</a:t>
            </a:r>
          </a:p>
          <a:p>
            <a:pPr lvl="2"/>
            <a:r>
              <a:rPr lang="en-US" dirty="0" smtClean="0"/>
              <a:t>Why are they important?</a:t>
            </a:r>
          </a:p>
          <a:p>
            <a:pPr lvl="2"/>
            <a:r>
              <a:rPr lang="en-US" dirty="0" smtClean="0"/>
              <a:t>When should we use them?</a:t>
            </a:r>
          </a:p>
          <a:p>
            <a:pPr lvl="2"/>
            <a:r>
              <a:rPr lang="en-US" dirty="0" smtClean="0"/>
              <a:t>How do we define them?</a:t>
            </a:r>
          </a:p>
          <a:p>
            <a:pPr lvl="1"/>
            <a:r>
              <a:rPr lang="en-US" dirty="0" smtClean="0"/>
              <a:t>Interfaces:</a:t>
            </a:r>
          </a:p>
          <a:p>
            <a:pPr lvl="2"/>
            <a:r>
              <a:rPr lang="en-US" dirty="0" smtClean="0"/>
              <a:t>say my interface has a method:</a:t>
            </a:r>
          </a:p>
          <a:p>
            <a:pPr marL="685800" lvl="2" indent="0">
              <a:buNone/>
            </a:pPr>
            <a:r>
              <a:rPr lang="en-US" dirty="0" smtClean="0"/>
              <a:t>	public </a:t>
            </a:r>
            <a:r>
              <a:rPr lang="en-US" dirty="0"/>
              <a:t>void </a:t>
            </a:r>
            <a:r>
              <a:rPr lang="en-US" dirty="0" err="1"/>
              <a:t>myMethod</a:t>
            </a:r>
            <a:r>
              <a:rPr lang="en-US" dirty="0"/>
              <a:t>()</a:t>
            </a:r>
            <a:r>
              <a:rPr lang="en-US" dirty="0" smtClean="0"/>
              <a:t>;</a:t>
            </a:r>
            <a:endParaRPr lang="en-US" dirty="0"/>
          </a:p>
          <a:p>
            <a:pPr lvl="2"/>
            <a:r>
              <a:rPr lang="en-US" dirty="0" smtClean="0"/>
              <a:t>If I’m implementing the interface is it ok to:</a:t>
            </a:r>
            <a:endParaRPr lang="en-US" dirty="0"/>
          </a:p>
          <a:p>
            <a:pPr marL="685800" lvl="2" indent="0">
              <a:buNone/>
            </a:pPr>
            <a:r>
              <a:rPr lang="en-US" dirty="0"/>
              <a:t>	</a:t>
            </a:r>
            <a:r>
              <a:rPr lang="en-US" dirty="0" smtClean="0"/>
              <a:t>public void </a:t>
            </a:r>
            <a:r>
              <a:rPr lang="en-US" dirty="0" err="1" smtClean="0"/>
              <a:t>myMethod</a:t>
            </a:r>
            <a:r>
              <a:rPr lang="en-US" dirty="0" smtClean="0"/>
              <a:t>() throws </a:t>
            </a:r>
            <a:r>
              <a:rPr lang="en-US" dirty="0" err="1" smtClean="0"/>
              <a:t>SomeCheckedException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06957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CFG and a sentence, determine the possible parse </a:t>
            </a:r>
            <a:r>
              <a:rPr lang="en-US" dirty="0" err="1" smtClean="0"/>
              <a:t>tree(s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3200400"/>
            <a:ext cx="20923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NP  VP</a:t>
            </a:r>
          </a:p>
          <a:p>
            <a:r>
              <a:rPr lang="en-US" dirty="0" smtClean="0"/>
              <a:t>NP -&gt; PRP</a:t>
            </a:r>
          </a:p>
          <a:p>
            <a:r>
              <a:rPr lang="en-US" dirty="0" smtClean="0"/>
              <a:t>NP -&gt; N PP</a:t>
            </a:r>
          </a:p>
          <a:p>
            <a:r>
              <a:rPr lang="en-US" dirty="0" smtClean="0"/>
              <a:t>VP -&gt; V NP</a:t>
            </a:r>
          </a:p>
          <a:p>
            <a:r>
              <a:rPr lang="en-US" dirty="0" smtClean="0"/>
              <a:t>VP -&gt; V NP PP</a:t>
            </a:r>
          </a:p>
          <a:p>
            <a:r>
              <a:rPr lang="en-US" dirty="0" smtClean="0"/>
              <a:t>PP -&gt; IN N</a:t>
            </a:r>
          </a:p>
          <a:p>
            <a:r>
              <a:rPr lang="en-US" dirty="0" smtClean="0"/>
              <a:t>PRP -&gt; I</a:t>
            </a:r>
          </a:p>
          <a:p>
            <a:r>
              <a:rPr lang="en-US" dirty="0" smtClean="0"/>
              <a:t>V -&gt; eat</a:t>
            </a:r>
          </a:p>
          <a:p>
            <a:r>
              <a:rPr lang="en-US" dirty="0" smtClean="0"/>
              <a:t>N -&gt; sushi</a:t>
            </a:r>
          </a:p>
          <a:p>
            <a:r>
              <a:rPr lang="en-US" dirty="0" smtClean="0"/>
              <a:t>N -&gt; tuna</a:t>
            </a:r>
          </a:p>
          <a:p>
            <a:r>
              <a:rPr lang="en-US" dirty="0" smtClean="0"/>
              <a:t>IN -&gt; with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62400" y="2969567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5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Top-down parsing</a:t>
            </a:r>
          </a:p>
          <a:p>
            <a:pPr lvl="1"/>
            <a:r>
              <a:rPr lang="en-US" sz="2000" dirty="0" smtClean="0"/>
              <a:t>start at the top (usually S) and apply rules</a:t>
            </a:r>
          </a:p>
          <a:p>
            <a:pPr lvl="1"/>
            <a:r>
              <a:rPr lang="en-US" sz="2000" dirty="0" smtClean="0"/>
              <a:t>matching left-hand sides and replacing with right-hand sides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000" dirty="0" smtClean="0"/>
              <a:t>Bottom-up parsing</a:t>
            </a:r>
          </a:p>
          <a:p>
            <a:pPr lvl="1"/>
            <a:r>
              <a:rPr lang="en-US" sz="1800" dirty="0" smtClean="0"/>
              <a:t>start at the bottom (i.e. words) and build the parse tree up from there</a:t>
            </a:r>
          </a:p>
          <a:p>
            <a:pPr lvl="1"/>
            <a:r>
              <a:rPr lang="en-US" sz="1800" dirty="0" smtClean="0"/>
              <a:t>matching right-hand sides and replacing with left-hand sides</a:t>
            </a:r>
          </a:p>
          <a:p>
            <a:pPr lvl="2"/>
            <a:endParaRPr lang="en-US" sz="1600" dirty="0" smtClean="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3238500" y="5637212"/>
            <a:ext cx="1905000" cy="992188"/>
            <a:chOff x="1968" y="2160"/>
            <a:chExt cx="1200" cy="624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V="1">
              <a:off x="1968" y="2160"/>
              <a:ext cx="576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2544" y="2160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 flipH="1">
              <a:off x="2592" y="2496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2736" y="2640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>
              <a:off x="2256" y="2304"/>
              <a:ext cx="432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Line 10"/>
          <p:cNvSpPr>
            <a:spLocks noChangeShapeType="1"/>
          </p:cNvSpPr>
          <p:nvPr/>
        </p:nvSpPr>
        <p:spPr bwMode="auto">
          <a:xfrm flipV="1">
            <a:off x="4076700" y="6170612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 flipV="1">
            <a:off x="4686300" y="6399212"/>
            <a:ext cx="150813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 flipV="1">
            <a:off x="4837113" y="6094412"/>
            <a:ext cx="4587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V="1">
            <a:off x="3543300" y="5942012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 flipV="1">
            <a:off x="3086100" y="5561012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7"/>
          <p:cNvSpPr>
            <a:spLocks noChangeShapeType="1"/>
          </p:cNvSpPr>
          <p:nvPr/>
        </p:nvSpPr>
        <p:spPr bwMode="auto">
          <a:xfrm flipH="1" flipV="1">
            <a:off x="4305300" y="5561012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15"/>
          <p:cNvGrpSpPr>
            <a:grpSpLocks/>
          </p:cNvGrpSpPr>
          <p:nvPr/>
        </p:nvGrpSpPr>
        <p:grpSpPr bwMode="auto">
          <a:xfrm>
            <a:off x="3048000" y="3048000"/>
            <a:ext cx="1905000" cy="990600"/>
            <a:chOff x="1968" y="2160"/>
            <a:chExt cx="1200" cy="624"/>
          </a:xfrm>
        </p:grpSpPr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V="1">
              <a:off x="1968" y="2160"/>
              <a:ext cx="576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2544" y="2160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 flipH="1">
              <a:off x="2592" y="2496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2736" y="2640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2256" y="2304"/>
              <a:ext cx="432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Line 21"/>
          <p:cNvSpPr>
            <a:spLocks noChangeShapeType="1"/>
          </p:cNvSpPr>
          <p:nvPr/>
        </p:nvSpPr>
        <p:spPr bwMode="auto">
          <a:xfrm flipV="1">
            <a:off x="3886200" y="3581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2"/>
          <p:cNvSpPr>
            <a:spLocks noChangeShapeType="1"/>
          </p:cNvSpPr>
          <p:nvPr/>
        </p:nvSpPr>
        <p:spPr bwMode="auto">
          <a:xfrm flipH="1" flipV="1">
            <a:off x="4494213" y="3810000"/>
            <a:ext cx="153987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3"/>
          <p:cNvSpPr>
            <a:spLocks noChangeShapeType="1"/>
          </p:cNvSpPr>
          <p:nvPr/>
        </p:nvSpPr>
        <p:spPr bwMode="auto">
          <a:xfrm flipH="1" flipV="1">
            <a:off x="4114800" y="29718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4"/>
          <p:cNvSpPr>
            <a:spLocks noChangeShapeType="1"/>
          </p:cNvSpPr>
          <p:nvPr/>
        </p:nvSpPr>
        <p:spPr bwMode="auto">
          <a:xfrm flipV="1">
            <a:off x="3352800" y="3352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 flipV="1">
            <a:off x="2895600" y="29718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 flipH="1" flipV="1">
            <a:off x="4648200" y="3503613"/>
            <a:ext cx="381000" cy="382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CKY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grammar must be converted to </a:t>
            </a:r>
            <a:r>
              <a:rPr lang="en-US" b="1" dirty="0">
                <a:solidFill>
                  <a:srgbClr val="FF0000"/>
                </a:solidFill>
              </a:rPr>
              <a:t>Chomsky normal form (CNF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dirty="0" smtClean="0"/>
              <a:t>We’ll allow all unary rules, though</a:t>
            </a:r>
          </a:p>
          <a:p>
            <a:endParaRPr lang="en-US" dirty="0" smtClean="0"/>
          </a:p>
          <a:p>
            <a:r>
              <a:rPr lang="en-US" dirty="0" smtClean="0"/>
              <a:t>Parse </a:t>
            </a:r>
            <a:r>
              <a:rPr lang="en-US" dirty="0"/>
              <a:t>bottom-up storing phrases formed from all substrings in a triangular table (chart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324600" y="4626114"/>
            <a:ext cx="2289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what does this cell represent?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all constituents spanning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1-3 or “the man with” 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how could we figure this out?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Key: rules are binary and only have two constituents on the right hand side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48400" y="5881688"/>
            <a:ext cx="152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VP -&gt; </a:t>
            </a:r>
            <a:r>
              <a:rPr lang="en-US" dirty="0" smtClean="0">
                <a:solidFill>
                  <a:srgbClr val="008000"/>
                </a:solidFill>
              </a:rPr>
              <a:t>VB NP</a:t>
            </a:r>
          </a:p>
          <a:p>
            <a:r>
              <a:rPr lang="en-US" dirty="0" smtClean="0"/>
              <a:t>NP -&gt; </a:t>
            </a:r>
            <a:r>
              <a:rPr lang="en-US" dirty="0" smtClean="0">
                <a:solidFill>
                  <a:srgbClr val="008000"/>
                </a:solidFill>
              </a:rPr>
              <a:t>DT NN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429000" y="4189413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495425" y="33401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“the” with any for “man with”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429000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86025" y="33401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“the man” with any for “with”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64038" y="33528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54038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“Film” with any for “the man 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41910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495425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 the” with any for “man 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38400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 the man” with any for “with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8674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400425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 the man with” with any for “trust”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our rules weren’t binary?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33400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 for “Film” with any for “the man” with any for “with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46338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order should we fill the entries in the chart?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order should we traverse the entries in the chart?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33401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3531439" y="4293438"/>
            <a:ext cx="70952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3048000" y="3733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From bottom to top, left to right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 flipH="1" flipV="1">
            <a:off x="723900" y="3238500"/>
            <a:ext cx="5334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H="1" flipV="1">
            <a:off x="1219200" y="3656806"/>
            <a:ext cx="13716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1789906" y="4228306"/>
            <a:ext cx="23622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14400" y="6477000"/>
            <a:ext cx="28194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Top-left along the diagonals moving to the right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66800" y="3048000"/>
            <a:ext cx="3733800" cy="32004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981200" y="3048000"/>
            <a:ext cx="2819400" cy="25146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971800" y="3048000"/>
            <a:ext cx="1828800" cy="16764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man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man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man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man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38400" y="24384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4191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3733800" y="37338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man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38400" y="2457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4191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3733800" y="37338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695700" y="2894012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343400" y="33528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51142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man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0" y="33922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41148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02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19600" y="58584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828800" y="28956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438400" y="326767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19600" y="5040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3733800" y="45720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438400" y="2457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4191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3733800" y="3733800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695700" y="2894012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343400" y="33528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343400" y="242947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VP2</a:t>
            </a:r>
          </a:p>
          <a:p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33400" y="24384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some things to talk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After we fill in the chart, </a:t>
            </a:r>
            <a:r>
              <a:rPr lang="en-US" dirty="0" smtClean="0">
                <a:solidFill>
                  <a:srgbClr val="FF0000"/>
                </a:solidFill>
              </a:rPr>
              <a:t>how do we know if there is a parse?</a:t>
            </a:r>
          </a:p>
          <a:p>
            <a:pPr lvl="1"/>
            <a:r>
              <a:rPr lang="en-US" dirty="0" smtClean="0"/>
              <a:t>If there is an </a:t>
            </a:r>
            <a:r>
              <a:rPr lang="en-US" b="1" dirty="0" smtClean="0"/>
              <a:t>S</a:t>
            </a:r>
            <a:r>
              <a:rPr lang="en-US" dirty="0" smtClean="0"/>
              <a:t> in the upper right corner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if we want an actual tree/parse?</a:t>
            </a:r>
            <a:endParaRPr lang="en-US" dirty="0" smtClean="0"/>
          </a:p>
          <a:p>
            <a:pPr lvl="1"/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733800"/>
            <a:ext cx="3270250" cy="2856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77000" y="1600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400800" y="234332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6440489" y="2161798"/>
            <a:ext cx="38100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960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7818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rot="10800000" flipV="1">
            <a:off x="6324600" y="2743197"/>
            <a:ext cx="230189" cy="19744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630990" y="2743200"/>
            <a:ext cx="379410" cy="19744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533400" y="21246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77000" y="1600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400800" y="234332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6440489" y="2161798"/>
            <a:ext cx="38100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960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7818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rot="10800000" flipV="1">
            <a:off x="6324600" y="2743197"/>
            <a:ext cx="230189" cy="19744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630990" y="2743200"/>
            <a:ext cx="379410" cy="19744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553200" y="36692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7315200" y="3657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69" name="Straight Arrow Connector 68"/>
          <p:cNvCxnSpPr/>
          <p:nvPr/>
        </p:nvCxnSpPr>
        <p:spPr>
          <a:xfrm rot="5400000">
            <a:off x="6597374" y="3449358"/>
            <a:ext cx="522843" cy="153990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7060407" y="3304383"/>
            <a:ext cx="511177" cy="45560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33400" y="21246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77000" y="1600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400800" y="234332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6440489" y="2161798"/>
            <a:ext cx="38100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960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781800" y="2895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rot="10800000" flipV="1">
            <a:off x="6324600" y="2743197"/>
            <a:ext cx="230189" cy="19744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630990" y="2743200"/>
            <a:ext cx="379410" cy="19744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553200" y="36692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7315200" y="3657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69" name="Straight Arrow Connector 68"/>
          <p:cNvCxnSpPr/>
          <p:nvPr/>
        </p:nvCxnSpPr>
        <p:spPr>
          <a:xfrm rot="5400000">
            <a:off x="6597374" y="3449358"/>
            <a:ext cx="522843" cy="153990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7060407" y="3304383"/>
            <a:ext cx="511177" cy="45560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484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68580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75438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8153400" y="4343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75" name="Straight Arrow Connector 74"/>
          <p:cNvCxnSpPr/>
          <p:nvPr/>
        </p:nvCxnSpPr>
        <p:spPr>
          <a:xfrm rot="5400000">
            <a:off x="6444973" y="4081184"/>
            <a:ext cx="294246" cy="23019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rot="16200000" flipH="1">
            <a:off x="6791560" y="4115597"/>
            <a:ext cx="359889" cy="22700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6200000" flipH="1">
            <a:off x="7467840" y="4102894"/>
            <a:ext cx="305913" cy="15399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7697793" y="3922931"/>
            <a:ext cx="608007" cy="475559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6667500" y="5239057"/>
            <a:ext cx="1905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…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38800" y="2263775"/>
            <a:ext cx="3354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do these arrows/references come from?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29817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38800" y="3505200"/>
            <a:ext cx="33549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add a constituent in a cell, we’re applying a rule</a:t>
            </a:r>
          </a:p>
          <a:p>
            <a:endParaRPr lang="en-US" sz="2400" dirty="0" smtClean="0"/>
          </a:p>
          <a:p>
            <a:r>
              <a:rPr lang="en-US" sz="2400" dirty="0" smtClean="0"/>
              <a:t>The references represent the smaller constituents we used to build this constituent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5943600" y="2130246"/>
            <a:ext cx="1317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 -&gt; VP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19397"/>
            <a:ext cx="3505198" cy="1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2895600" y="3264932"/>
            <a:ext cx="1468438" cy="195816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4031060" y="4158058"/>
            <a:ext cx="108823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54" name="Straight Arrow Connector 53"/>
          <p:cNvCxnSpPr/>
          <p:nvPr/>
        </p:nvCxnSpPr>
        <p:spPr>
          <a:xfrm rot="10800000">
            <a:off x="1884363" y="3221516"/>
            <a:ext cx="577851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2283067" y="3707052"/>
            <a:ext cx="663096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0800000" flipV="1">
            <a:off x="3733800" y="4855371"/>
            <a:ext cx="687388" cy="2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rot="16200000" flipH="1">
            <a:off x="4030665" y="5550692"/>
            <a:ext cx="1088230" cy="2385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38800" y="3505200"/>
            <a:ext cx="33549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add a constituent in a cell, we’re applying a rule</a:t>
            </a:r>
          </a:p>
          <a:p>
            <a:endParaRPr lang="en-US" sz="2400" dirty="0" smtClean="0"/>
          </a:p>
          <a:p>
            <a:r>
              <a:rPr lang="en-US" sz="2400" dirty="0" smtClean="0"/>
              <a:t>The references represent the smaller constituents we used to build this constituent</a:t>
            </a:r>
            <a:endParaRPr lang="en-US" sz="2400" dirty="0"/>
          </a:p>
        </p:txBody>
      </p:sp>
      <p:sp>
        <p:nvSpPr>
          <p:cNvPr id="46" name="Rectangle 45"/>
          <p:cNvSpPr/>
          <p:nvPr/>
        </p:nvSpPr>
        <p:spPr>
          <a:xfrm>
            <a:off x="5943600" y="2130246"/>
            <a:ext cx="2052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VP -&gt; VB NP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212467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retrieving the parse</a:t>
            </a:r>
            <a:endParaRPr lang="en-US" dirty="0"/>
          </a:p>
        </p:txBody>
      </p:sp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528638" y="2162175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95"/>
          <p:cNvSpPr>
            <a:spLocks noChangeArrowheads="1"/>
          </p:cNvSpPr>
          <p:nvPr/>
        </p:nvSpPr>
        <p:spPr bwMode="auto">
          <a:xfrm>
            <a:off x="14874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96"/>
          <p:cNvSpPr>
            <a:spLocks noChangeArrowheads="1"/>
          </p:cNvSpPr>
          <p:nvPr/>
        </p:nvSpPr>
        <p:spPr bwMode="auto">
          <a:xfrm>
            <a:off x="24463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7"/>
          <p:cNvSpPr>
            <a:spLocks noChangeArrowheads="1"/>
          </p:cNvSpPr>
          <p:nvPr/>
        </p:nvSpPr>
        <p:spPr bwMode="auto">
          <a:xfrm>
            <a:off x="340518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8"/>
          <p:cNvSpPr>
            <a:spLocks noChangeArrowheads="1"/>
          </p:cNvSpPr>
          <p:nvPr/>
        </p:nvSpPr>
        <p:spPr bwMode="auto">
          <a:xfrm>
            <a:off x="4364038" y="2162175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99"/>
          <p:cNvSpPr>
            <a:spLocks noChangeArrowheads="1"/>
          </p:cNvSpPr>
          <p:nvPr/>
        </p:nvSpPr>
        <p:spPr bwMode="auto">
          <a:xfrm>
            <a:off x="1495425" y="3011488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100"/>
          <p:cNvSpPr>
            <a:spLocks noChangeArrowheads="1"/>
          </p:cNvSpPr>
          <p:nvPr/>
        </p:nvSpPr>
        <p:spPr bwMode="auto">
          <a:xfrm>
            <a:off x="24542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101"/>
          <p:cNvSpPr>
            <a:spLocks noChangeArrowheads="1"/>
          </p:cNvSpPr>
          <p:nvPr/>
        </p:nvSpPr>
        <p:spPr bwMode="auto">
          <a:xfrm>
            <a:off x="341312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02"/>
          <p:cNvSpPr>
            <a:spLocks noChangeArrowheads="1"/>
          </p:cNvSpPr>
          <p:nvPr/>
        </p:nvSpPr>
        <p:spPr bwMode="auto">
          <a:xfrm>
            <a:off x="4371975" y="3011488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103"/>
          <p:cNvSpPr>
            <a:spLocks noChangeArrowheads="1"/>
          </p:cNvSpPr>
          <p:nvPr/>
        </p:nvSpPr>
        <p:spPr bwMode="auto">
          <a:xfrm>
            <a:off x="24622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04"/>
          <p:cNvSpPr>
            <a:spLocks noChangeArrowheads="1"/>
          </p:cNvSpPr>
          <p:nvPr/>
        </p:nvSpPr>
        <p:spPr bwMode="auto">
          <a:xfrm>
            <a:off x="342106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05"/>
          <p:cNvSpPr>
            <a:spLocks noChangeArrowheads="1"/>
          </p:cNvSpPr>
          <p:nvPr/>
        </p:nvSpPr>
        <p:spPr bwMode="auto">
          <a:xfrm>
            <a:off x="4379913" y="3862388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06"/>
          <p:cNvSpPr>
            <a:spLocks noChangeArrowheads="1"/>
          </p:cNvSpPr>
          <p:nvPr/>
        </p:nvSpPr>
        <p:spPr bwMode="auto">
          <a:xfrm>
            <a:off x="342900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07"/>
          <p:cNvSpPr>
            <a:spLocks noChangeArrowheads="1"/>
          </p:cNvSpPr>
          <p:nvPr/>
        </p:nvSpPr>
        <p:spPr bwMode="auto">
          <a:xfrm>
            <a:off x="4387850" y="47117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08"/>
          <p:cNvSpPr>
            <a:spLocks noChangeArrowheads="1"/>
          </p:cNvSpPr>
          <p:nvPr/>
        </p:nvSpPr>
        <p:spPr bwMode="auto">
          <a:xfrm>
            <a:off x="4395788" y="5562600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Box 110"/>
          <p:cNvSpPr txBox="1">
            <a:spLocks noChangeArrowheads="1"/>
          </p:cNvSpPr>
          <p:nvPr/>
        </p:nvSpPr>
        <p:spPr bwMode="auto">
          <a:xfrm>
            <a:off x="152400" y="2052638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20" name="TextBox 111"/>
          <p:cNvSpPr txBox="1">
            <a:spLocks noChangeArrowheads="1"/>
          </p:cNvSpPr>
          <p:nvPr/>
        </p:nvSpPr>
        <p:spPr bwMode="auto">
          <a:xfrm>
            <a:off x="609600" y="1752600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30652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378777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29000" y="470217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9600" y="5531445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</a:t>
            </a:r>
          </a:p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828800" y="25685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438400" y="294064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9600" y="471384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3733800" y="42449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38400" y="213024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VB2</a:t>
            </a:r>
          </a:p>
          <a:p>
            <a:r>
              <a:rPr lang="en-US" dirty="0" smtClean="0"/>
              <a:t>VP</a:t>
            </a:r>
          </a:p>
          <a:p>
            <a:r>
              <a:rPr lang="en-US" dirty="0" smtClean="0"/>
              <a:t>S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419600" y="386397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733800" y="3406775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695700" y="2566987"/>
            <a:ext cx="381000" cy="158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43400" y="3276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9600" y="2076271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</a:p>
          <a:p>
            <a:endParaRPr lang="en-US" dirty="0" smtClean="0"/>
          </a:p>
          <a:p>
            <a:r>
              <a:rPr lang="en-US" dirty="0" smtClean="0"/>
              <a:t>VP</a:t>
            </a:r>
          </a:p>
          <a:p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4469607" y="2562224"/>
            <a:ext cx="20796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4371181" y="3172620"/>
            <a:ext cx="403227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914402" y="2895598"/>
            <a:ext cx="3505198" cy="1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09600" y="13716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5638800" y="2263775"/>
            <a:ext cx="3354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about ambiguous parses?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rot="10800000">
            <a:off x="2819400" y="2667000"/>
            <a:ext cx="1600198" cy="86616"/>
          </a:xfrm>
          <a:prstGeom prst="straightConnector1">
            <a:avLst/>
          </a:prstGeom>
          <a:ln w="28575" cap="flat" cmpd="sng" algn="ctr">
            <a:solidFill>
              <a:srgbClr val="B95B22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6200000" flipH="1">
            <a:off x="3819294" y="3874522"/>
            <a:ext cx="1807827" cy="2385"/>
          </a:xfrm>
          <a:prstGeom prst="straightConnector1">
            <a:avLst/>
          </a:prstGeom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33400" y="2133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NN</a:t>
            </a:r>
          </a:p>
          <a:p>
            <a:r>
              <a:rPr lang="en-US" dirty="0" smtClean="0"/>
              <a:t>NP</a:t>
            </a:r>
          </a:p>
          <a:p>
            <a:r>
              <a:rPr lang="en-US" dirty="0" smtClean="0"/>
              <a:t>VB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CKY: retrieving the parse</a:t>
            </a:r>
            <a:endParaRPr lang="en-US" dirty="0"/>
          </a:p>
        </p:txBody>
      </p:sp>
      <p:sp>
        <p:nvSpPr>
          <p:cNvPr id="45" name="Content Placeholder 44"/>
          <p:cNvSpPr>
            <a:spLocks noGrp="1"/>
          </p:cNvSpPr>
          <p:nvPr>
            <p:ph sz="quarter" idx="1"/>
          </p:nvPr>
        </p:nvSpPr>
        <p:spPr>
          <a:xfrm>
            <a:off x="3375990" y="1600200"/>
            <a:ext cx="5390057" cy="4495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can store multiple derivations of each constituent</a:t>
            </a:r>
          </a:p>
          <a:p>
            <a:r>
              <a:rPr lang="en-US" sz="2800" dirty="0" smtClean="0"/>
              <a:t>This representation is called a “parse forest”</a:t>
            </a:r>
          </a:p>
          <a:p>
            <a:r>
              <a:rPr lang="en-US" sz="2800" dirty="0" smtClean="0"/>
              <a:t>It is often convenient to leave it in this form, rather than enumerate all possible parses.  </a:t>
            </a:r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81200"/>
            <a:ext cx="3147391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CKY: some things to think about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35063" y="2615862"/>
            <a:ext cx="209232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-&gt; VB NP PP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2615862"/>
            <a:ext cx="20923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-&gt; VP2 PP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48200" y="1828800"/>
            <a:ext cx="24791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Actual grammar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447800" y="1828800"/>
            <a:ext cx="7983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CNF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12648" y="4875787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get a CNF parse tree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600" y="4724400"/>
            <a:ext cx="27373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but want one for the actual grammar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595378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ambiguity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130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8" name="Straight Connector 17"/>
          <p:cNvCxnSpPr>
            <a:stCxn id="14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1" name="Straight Connector 20"/>
          <p:cNvCxnSpPr>
            <a:stCxn id="12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20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62400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24300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6200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25094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3053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43400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838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76800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600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88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46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6287294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43" name="Straight Connector 42"/>
          <p:cNvCxnSpPr>
            <a:stCxn id="39" idx="0"/>
          </p:cNvCxnSpPr>
          <p:nvPr/>
        </p:nvCxnSpPr>
        <p:spPr>
          <a:xfrm rot="5400000" flipH="1" flipV="1">
            <a:off x="5848350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6158984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6800" y="3962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46" name="Straight Connector 45"/>
          <p:cNvCxnSpPr>
            <a:stCxn id="37" idx="0"/>
          </p:cNvCxnSpPr>
          <p:nvPr/>
        </p:nvCxnSpPr>
        <p:spPr>
          <a:xfrm rot="5400000" flipH="1" flipV="1">
            <a:off x="4876800" y="46056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3886597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8" idx="2"/>
          </p:cNvCxnSpPr>
          <p:nvPr/>
        </p:nvCxnSpPr>
        <p:spPr>
          <a:xfrm rot="5400000" flipH="1" flipV="1">
            <a:off x="4645571" y="3578771"/>
            <a:ext cx="766465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267200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3460869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4496594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>
            <a:off x="5181602" y="3200401"/>
            <a:ext cx="990601" cy="8454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58000" y="1953716"/>
            <a:ext cx="209232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 -&gt; NP  VP</a:t>
            </a:r>
          </a:p>
          <a:p>
            <a:r>
              <a:rPr lang="en-US" sz="1400" dirty="0" smtClean="0"/>
              <a:t>NP -&gt; PRP</a:t>
            </a:r>
          </a:p>
          <a:p>
            <a:r>
              <a:rPr lang="en-US" sz="1400" dirty="0" smtClean="0"/>
              <a:t>NP -&gt; N PP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 PP</a:t>
            </a:r>
          </a:p>
          <a:p>
            <a:r>
              <a:rPr lang="en-US" sz="1400" dirty="0" smtClean="0"/>
              <a:t>PP -&gt; IN N</a:t>
            </a:r>
          </a:p>
          <a:p>
            <a:r>
              <a:rPr lang="en-US" sz="1400" dirty="0" smtClean="0"/>
              <a:t>PRP -&gt; I</a:t>
            </a:r>
          </a:p>
          <a:p>
            <a:r>
              <a:rPr lang="en-US" sz="1400" dirty="0" smtClean="0"/>
              <a:t>V -&gt; eat</a:t>
            </a:r>
          </a:p>
          <a:p>
            <a:r>
              <a:rPr lang="en-US" sz="1400" dirty="0" smtClean="0"/>
              <a:t>N -&gt; sushi</a:t>
            </a:r>
          </a:p>
          <a:p>
            <a:r>
              <a:rPr lang="en-US" sz="1400" dirty="0" smtClean="0"/>
              <a:t>N -&gt; tuna</a:t>
            </a:r>
          </a:p>
          <a:p>
            <a:r>
              <a:rPr lang="en-US" sz="1400" dirty="0" smtClean="0"/>
              <a:t>IN -&gt; with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498474" y="6248400"/>
            <a:ext cx="7159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decide between these?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  <a:cs typeface="굴림" charset="-127"/>
              </a:rPr>
              <a:t>A Simple </a:t>
            </a:r>
            <a:r>
              <a:rPr lang="en-US" altLang="ko-KR" dirty="0" smtClean="0">
                <a:ea typeface="굴림" charset="-127"/>
                <a:cs typeface="굴림" charset="-127"/>
              </a:rPr>
              <a:t>PCFG</a:t>
            </a:r>
            <a:endParaRPr lang="en-US" altLang="ko-KR" dirty="0">
              <a:ea typeface="굴림" charset="-127"/>
              <a:cs typeface="굴림" charset="-127"/>
            </a:endParaRPr>
          </a:p>
        </p:txBody>
      </p:sp>
      <p:graphicFrame>
        <p:nvGraphicFramePr>
          <p:cNvPr id="520217" name="Group 25"/>
          <p:cNvGraphicFramePr>
            <a:graphicFrameLocks noGrp="1"/>
          </p:cNvGraphicFramePr>
          <p:nvPr/>
        </p:nvGraphicFramePr>
        <p:xfrm>
          <a:off x="1052513" y="2986088"/>
          <a:ext cx="7704137" cy="2627313"/>
        </p:xfrm>
        <a:graphic>
          <a:graphicData uri="http://schemas.openxmlformats.org/drawingml/2006/table">
            <a:tbl>
              <a:tblPr/>
              <a:tblGrid>
                <a:gridCol w="3852862"/>
                <a:gridCol w="3851275"/>
              </a:tblGrid>
              <a:tr h="262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  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 VP       1.0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V  NP         0.7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VP  PP        0.3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PP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NP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</a:t>
                      </a: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with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     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</a:t>
                      </a: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1.0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NP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PP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astronomers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ears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 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stars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telescope       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16002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Probabilities!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2513" y="3429000"/>
            <a:ext cx="3214687" cy="685800"/>
          </a:xfrm>
          <a:prstGeom prst="rect">
            <a:avLst/>
          </a:prstGeom>
          <a:solidFill>
            <a:srgbClr val="FF0000">
              <a:alpha val="3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3"/>
          <a:srcRect l="16927" t="17708" r="28611" b="21875"/>
          <a:stretch>
            <a:fillRect/>
          </a:stretch>
        </p:blipFill>
        <p:spPr bwMode="auto">
          <a:xfrm>
            <a:off x="228600" y="228600"/>
            <a:ext cx="44721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7617" t="23008" r="30129" b="27083"/>
          <a:stretch>
            <a:fillRect/>
          </a:stretch>
        </p:blipFill>
        <p:spPr bwMode="auto">
          <a:xfrm>
            <a:off x="4724400" y="76200"/>
            <a:ext cx="440379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8600" y="4267200"/>
            <a:ext cx="4724400" cy="92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0.7 * 1.0 * 0.4 * 0.18 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 0.0009072</a:t>
            </a:r>
            <a:endParaRPr lang="en-US" altLang="ko-KR" sz="2000" dirty="0">
              <a:solidFill>
                <a:srgbClr val="0000FF"/>
              </a:solidFill>
              <a:ea typeface="굴림" charset="-127"/>
              <a:cs typeface="굴림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4267200"/>
            <a:ext cx="4572000" cy="9284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0.3 * 0.7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0.0006804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15200" y="6858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438400" y="8382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with </a:t>
            </a:r>
            <a:r>
              <a:rPr lang="en-US" dirty="0" err="1" smtClean="0"/>
              <a:t>PCFGs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does this change our CKY algorithm?</a:t>
            </a:r>
          </a:p>
          <a:p>
            <a:pPr lvl="1"/>
            <a:r>
              <a:rPr lang="en-US" dirty="0" smtClean="0"/>
              <a:t>We need to keep track of the probability of a constituent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How do we calculate the probability of a constituent?</a:t>
            </a:r>
          </a:p>
          <a:p>
            <a:pPr lvl="1"/>
            <a:r>
              <a:rPr lang="en-US" dirty="0" smtClean="0"/>
              <a:t>Product of the PCFG rule times the product of the probabilities of the sub-constituents (right hand sides)</a:t>
            </a:r>
          </a:p>
          <a:p>
            <a:pPr lvl="1"/>
            <a:r>
              <a:rPr lang="en-US" dirty="0" smtClean="0"/>
              <a:t>Building up the product from the bottom-up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What if there are multiple ways of deriving a particular constituent?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max: pick the most likely derivation of that constituent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Include in each </a:t>
            </a:r>
            <a:r>
              <a:rPr lang="en-US" dirty="0"/>
              <a:t>cell a probability for each non-</a:t>
            </a:r>
            <a:r>
              <a:rPr lang="en-US" dirty="0" smtClean="0"/>
              <a:t>terminal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Cell[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j</a:t>
            </a:r>
            <a:r>
              <a:rPr lang="en-US" dirty="0"/>
              <a:t>] must retain the </a:t>
            </a:r>
            <a:r>
              <a:rPr lang="en-US" i="1" dirty="0">
                <a:solidFill>
                  <a:srgbClr val="FF0000"/>
                </a:solidFill>
              </a:rPr>
              <a:t>most probable</a:t>
            </a:r>
            <a:r>
              <a:rPr lang="en-US" dirty="0"/>
              <a:t> derivation of each constituent (non-terminal) covering words </a:t>
            </a:r>
            <a:r>
              <a:rPr lang="en-US" i="1" dirty="0" err="1"/>
              <a:t>i</a:t>
            </a:r>
            <a:r>
              <a:rPr lang="en-US" dirty="0" smtClean="0"/>
              <a:t> through </a:t>
            </a:r>
            <a:r>
              <a:rPr lang="en-US" i="1" dirty="0" err="1" smtClean="0">
                <a:latin typeface="Arial"/>
                <a:cs typeface="Arial"/>
              </a:rPr>
              <a:t>j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/>
              <a:t>When transforming the grammar to CNF, must set production probabilities to preserve the probability of </a:t>
            </a:r>
            <a:r>
              <a:rPr lang="en-US" dirty="0" smtClean="0"/>
              <a:t>derivations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/>
              <a:t> Probabilistic Grammar Conversion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609600" y="1546225"/>
            <a:ext cx="3621088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</a:rPr>
              <a:t>S 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→ NP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 → Aux NP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Proper-Noun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Nominal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Noun 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Noun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PP → Prep NP</a:t>
            </a: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685800" y="762000"/>
            <a:ext cx="26749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Original Grammar</a:t>
            </a:r>
          </a:p>
        </p:txBody>
      </p:sp>
      <p:sp>
        <p:nvSpPr>
          <p:cNvPr id="26629" name="Text Box 8"/>
          <p:cNvSpPr txBox="1">
            <a:spLocks noChangeArrowheads="1"/>
          </p:cNvSpPr>
          <p:nvPr/>
        </p:nvSpPr>
        <p:spPr bwMode="auto">
          <a:xfrm>
            <a:off x="4648200" y="762000"/>
            <a:ext cx="32972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Chomsky Normal Form</a:t>
            </a:r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4191000" y="1524000"/>
            <a:ext cx="3998913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</a:rPr>
              <a:t>S 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→ NP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 → X1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X1 → Aux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book | include | prefer</a:t>
            </a:r>
          </a:p>
          <a:p>
            <a:pPr>
              <a:lnSpc>
                <a:spcPct val="90000"/>
              </a:lnSpc>
            </a:pPr>
            <a:r>
              <a:rPr lang="en-US" dirty="0"/>
              <a:t>          </a:t>
            </a:r>
            <a:r>
              <a:rPr lang="en-US" b="1" dirty="0">
                <a:latin typeface="Times New Roman" charset="0"/>
              </a:rPr>
              <a:t>0.01     0.004    0.006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 I   |  he  |  she |  me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0.1   0.02  0.02    0.06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Houston | NWA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   0.16           .04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Nominal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book | flight | meal | money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            0.03    0.15   0.06     0.06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Noun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book | include | prefer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            0.1      0.04        0.06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PP → Prep NP</a:t>
            </a:r>
          </a:p>
        </p:txBody>
      </p:sp>
      <p:sp>
        <p:nvSpPr>
          <p:cNvPr id="26631" name="Text Box 4"/>
          <p:cNvSpPr txBox="1">
            <a:spLocks noChangeArrowheads="1"/>
          </p:cNvSpPr>
          <p:nvPr/>
        </p:nvSpPr>
        <p:spPr bwMode="auto">
          <a:xfrm>
            <a:off x="3352800" y="1546225"/>
            <a:ext cx="533400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ea typeface="Times New Roman" charset="0"/>
                <a:cs typeface="Times New Roman" charset="0"/>
              </a:rPr>
              <a:t>0.8</a:t>
            </a:r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 0.2</a:t>
            </a:r>
          </a:p>
          <a:p>
            <a:pPr>
              <a:lnSpc>
                <a:spcPct val="90000"/>
              </a:lnSpc>
            </a:pPr>
            <a:r>
              <a:rPr lang="en-US"/>
              <a:t> 0.6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r>
              <a:rPr lang="en-US"/>
              <a:t>1.0</a:t>
            </a:r>
          </a:p>
        </p:txBody>
      </p:sp>
      <p:sp>
        <p:nvSpPr>
          <p:cNvPr id="26632" name="Text Box 4"/>
          <p:cNvSpPr txBox="1">
            <a:spLocks noChangeArrowheads="1"/>
          </p:cNvSpPr>
          <p:nvPr/>
        </p:nvSpPr>
        <p:spPr bwMode="auto">
          <a:xfrm>
            <a:off x="8077200" y="1546225"/>
            <a:ext cx="838200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Times New Roman" charset="0"/>
                <a:cs typeface="Times New Roman" charset="0"/>
              </a:rPr>
              <a:t>0.8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0.1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</a:rPr>
              <a:t>1.0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0.05</a:t>
            </a:r>
          </a:p>
          <a:p>
            <a:pPr>
              <a:lnSpc>
                <a:spcPct val="90000"/>
              </a:lnSpc>
            </a:pPr>
            <a:r>
              <a:rPr lang="en-US" dirty="0"/>
              <a:t>0.03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0.6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0.2</a:t>
            </a:r>
          </a:p>
          <a:p>
            <a:pPr>
              <a:lnSpc>
                <a:spcPct val="90000"/>
              </a:lnSpc>
            </a:pPr>
            <a:r>
              <a:rPr lang="en-US" dirty="0"/>
              <a:t>0.5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0.5</a:t>
            </a:r>
          </a:p>
          <a:p>
            <a:pPr>
              <a:lnSpc>
                <a:spcPct val="90000"/>
              </a:lnSpc>
            </a:pPr>
            <a:r>
              <a:rPr lang="en-US" dirty="0"/>
              <a:t>0.3</a:t>
            </a:r>
          </a:p>
          <a:p>
            <a:pPr>
              <a:lnSpc>
                <a:spcPct val="90000"/>
              </a:lnSpc>
            </a:pPr>
            <a:r>
              <a:rPr lang="en-US" dirty="0"/>
              <a:t>1.0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7653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4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5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6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7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9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0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1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2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3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4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5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6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25863" y="3100388"/>
            <a:ext cx="946150" cy="78581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19215" y="5279851"/>
            <a:ext cx="3406648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Nominal	0.60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4800" y="5791200"/>
            <a:ext cx="3087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of the NP?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7652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7653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4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5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6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7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59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0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1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2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3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4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5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7666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812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 dirty="0">
              <a:solidFill>
                <a:srgbClr val="FF0000"/>
              </a:solidFill>
              <a:latin typeface="Times New Roman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NP:.6*.6*.15</a:t>
            </a: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     =.054</a:t>
            </a:r>
          </a:p>
        </p:txBody>
      </p:sp>
      <p:cxnSp>
        <p:nvCxnSpPr>
          <p:cNvPr id="34" name="Straight Arrow Connector 33"/>
          <p:cNvCxnSpPr>
            <a:cxnSpLocks noChangeShapeType="1"/>
            <a:stCxn id="30" idx="1"/>
          </p:cNvCxnSpPr>
          <p:nvPr/>
        </p:nvCxnSpPr>
        <p:spPr bwMode="auto">
          <a:xfrm rot="10800000" flipV="1">
            <a:off x="3200400" y="3523566"/>
            <a:ext cx="457200" cy="210234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16200000" flipH="1">
            <a:off x="3472656" y="3918744"/>
            <a:ext cx="690563" cy="158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" name="Rectangle 25"/>
          <p:cNvSpPr/>
          <p:nvPr/>
        </p:nvSpPr>
        <p:spPr>
          <a:xfrm>
            <a:off x="319215" y="5279851"/>
            <a:ext cx="3406648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Nominal	0.60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8677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8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9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0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2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3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4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5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6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7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8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9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0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1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2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28693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4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8695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02050" y="2262188"/>
            <a:ext cx="946150" cy="785812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09600" y="5114664"/>
            <a:ext cx="3027492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VP → Verb NP	0.5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" y="5791200"/>
            <a:ext cx="3087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probability of the VP?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8677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8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79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0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2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3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4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5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6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7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8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89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0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8691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2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28693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8694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8695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28696" name="TextBox 25"/>
          <p:cNvSpPr txBox="1">
            <a:spLocks noChangeArrowheads="1"/>
          </p:cNvSpPr>
          <p:nvPr/>
        </p:nvSpPr>
        <p:spPr bwMode="auto">
          <a:xfrm>
            <a:off x="3613150" y="2362200"/>
            <a:ext cx="11079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 dirty="0">
              <a:solidFill>
                <a:srgbClr val="FF0000"/>
              </a:solidFill>
              <a:latin typeface="Times New Roman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VP:.5*.5*.054</a:t>
            </a:r>
          </a:p>
          <a:p>
            <a:r>
              <a:rPr lang="en-US" sz="1200" b="1" dirty="0">
                <a:solidFill>
                  <a:srgbClr val="FF0000"/>
                </a:solidFill>
                <a:latin typeface="Times New Roman" charset="0"/>
              </a:rPr>
              <a:t>     =.0135</a:t>
            </a:r>
          </a:p>
        </p:txBody>
      </p:sp>
      <p:cxnSp>
        <p:nvCxnSpPr>
          <p:cNvPr id="28697" name="Straight Arrow Connector 27"/>
          <p:cNvCxnSpPr>
            <a:cxnSpLocks noChangeShapeType="1"/>
            <a:stCxn id="28696" idx="1"/>
          </p:cNvCxnSpPr>
          <p:nvPr/>
        </p:nvCxnSpPr>
        <p:spPr bwMode="auto">
          <a:xfrm rot="10800000">
            <a:off x="2362200" y="2514600"/>
            <a:ext cx="1250950" cy="17076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8698" name="Straight Arrow Connector 31"/>
          <p:cNvCxnSpPr>
            <a:cxnSpLocks noChangeShapeType="1"/>
          </p:cNvCxnSpPr>
          <p:nvPr/>
        </p:nvCxnSpPr>
        <p:spPr bwMode="auto">
          <a:xfrm rot="5400000">
            <a:off x="3467101" y="3086100"/>
            <a:ext cx="6858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6" name="Rectangle 25"/>
          <p:cNvSpPr/>
          <p:nvPr/>
        </p:nvSpPr>
        <p:spPr>
          <a:xfrm>
            <a:off x="609600" y="5114664"/>
            <a:ext cx="3027492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VP → Verb NP	0.5</a:t>
            </a:r>
            <a:endParaRPr lang="en-US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29701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2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3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4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5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6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7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8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09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0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1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2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3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4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29715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716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29717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29718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29719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29720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29721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cxnSp>
        <p:nvCxnSpPr>
          <p:cNvPr id="29722" name="Straight Arrow Connector 32"/>
          <p:cNvCxnSpPr>
            <a:cxnSpLocks noChangeShapeType="1"/>
          </p:cNvCxnSpPr>
          <p:nvPr/>
        </p:nvCxnSpPr>
        <p:spPr bwMode="auto">
          <a:xfrm rot="10800000" flipV="1">
            <a:off x="2362200" y="2286000"/>
            <a:ext cx="1371600" cy="228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9723" name="Straight Arrow Connector 34"/>
          <p:cNvCxnSpPr>
            <a:cxnSpLocks noChangeShapeType="1"/>
          </p:cNvCxnSpPr>
          <p:nvPr/>
        </p:nvCxnSpPr>
        <p:spPr bwMode="auto">
          <a:xfrm rot="5400000">
            <a:off x="3276600" y="2895600"/>
            <a:ext cx="1066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0724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0725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6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7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8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29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0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1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2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3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4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5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6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7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8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0739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0740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0741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0742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0743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0744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0745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1748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1749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0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1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2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3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4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5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6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7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8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59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0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1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2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1763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1764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1765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1766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767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1768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1769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5400000">
            <a:off x="5334001" y="5486400"/>
            <a:ext cx="7620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2" name="Straight Arrow Connector 41"/>
          <p:cNvCxnSpPr>
            <a:cxnSpLocks noChangeShapeType="1"/>
            <a:endCxn id="34" idx="3"/>
          </p:cNvCxnSpPr>
          <p:nvPr/>
        </p:nvCxnSpPr>
        <p:spPr bwMode="auto">
          <a:xfrm rot="10800000" flipV="1">
            <a:off x="5278438" y="5105400"/>
            <a:ext cx="436562" cy="619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2772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2773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5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6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7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8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79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0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1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2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3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4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5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6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2787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2788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2789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2790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791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2792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2793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cxnSp>
        <p:nvCxnSpPr>
          <p:cNvPr id="32801" name="Straight Arrow Connector 42"/>
          <p:cNvCxnSpPr>
            <a:cxnSpLocks noChangeShapeType="1"/>
            <a:endCxn id="32789" idx="3"/>
          </p:cNvCxnSpPr>
          <p:nvPr/>
        </p:nvCxnSpPr>
        <p:spPr bwMode="auto">
          <a:xfrm rot="10800000" flipV="1">
            <a:off x="4689475" y="4191000"/>
            <a:ext cx="1101725" cy="1079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2802" name="Straight Arrow Connector 44"/>
          <p:cNvCxnSpPr>
            <a:cxnSpLocks noChangeShapeType="1"/>
          </p:cNvCxnSpPr>
          <p:nvPr/>
        </p:nvCxnSpPr>
        <p:spPr bwMode="auto">
          <a:xfrm rot="5400000">
            <a:off x="5295901" y="4610100"/>
            <a:ext cx="8382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3797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798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799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0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1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2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3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4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5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6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7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8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09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10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3811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3812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3813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3814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3815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3816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3817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sp>
        <p:nvSpPr>
          <p:cNvPr id="33825" name="TextBox 36"/>
          <p:cNvSpPr txBox="1">
            <a:spLocks noChangeArrowheads="1"/>
          </p:cNvSpPr>
          <p:nvPr/>
        </p:nvSpPr>
        <p:spPr bwMode="auto">
          <a:xfrm>
            <a:off x="5562600" y="2971800"/>
            <a:ext cx="96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</a:t>
            </a:r>
          </a:p>
          <a:p>
            <a:r>
              <a:rPr lang="en-US" sz="1200" b="1">
                <a:latin typeface="Times New Roman" charset="0"/>
              </a:rPr>
              <a:t>       .0024</a:t>
            </a:r>
          </a:p>
          <a:p>
            <a:r>
              <a:rPr lang="en-US" sz="1200" b="1">
                <a:latin typeface="Times New Roman" charset="0"/>
              </a:rPr>
              <a:t>     =.000864</a:t>
            </a:r>
          </a:p>
        </p:txBody>
      </p:sp>
      <p:cxnSp>
        <p:nvCxnSpPr>
          <p:cNvPr id="33826" name="Straight Arrow Connector 41"/>
          <p:cNvCxnSpPr>
            <a:cxnSpLocks noChangeShapeType="1"/>
            <a:endCxn id="33812" idx="3"/>
          </p:cNvCxnSpPr>
          <p:nvPr/>
        </p:nvCxnSpPr>
        <p:spPr bwMode="auto">
          <a:xfrm rot="10800000" flipV="1">
            <a:off x="3346450" y="3352800"/>
            <a:ext cx="2368550" cy="37941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27" name="Straight Arrow Connector 45"/>
          <p:cNvCxnSpPr>
            <a:cxnSpLocks noChangeShapeType="1"/>
          </p:cNvCxnSpPr>
          <p:nvPr/>
        </p:nvCxnSpPr>
        <p:spPr bwMode="auto">
          <a:xfrm rot="5400000">
            <a:off x="5334001" y="3733800"/>
            <a:ext cx="7620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4821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2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3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4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5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6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7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8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29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0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1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2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3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4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4835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4836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4837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4838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839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4840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4841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sp>
        <p:nvSpPr>
          <p:cNvPr id="34849" name="TextBox 36"/>
          <p:cNvSpPr txBox="1">
            <a:spLocks noChangeArrowheads="1"/>
          </p:cNvSpPr>
          <p:nvPr/>
        </p:nvSpPr>
        <p:spPr bwMode="auto">
          <a:xfrm>
            <a:off x="5562600" y="2971800"/>
            <a:ext cx="96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</a:t>
            </a:r>
          </a:p>
          <a:p>
            <a:r>
              <a:rPr lang="en-US" sz="1200" b="1">
                <a:latin typeface="Times New Roman" charset="0"/>
              </a:rPr>
              <a:t>       .0024</a:t>
            </a:r>
          </a:p>
          <a:p>
            <a:r>
              <a:rPr lang="en-US" sz="1200" b="1">
                <a:latin typeface="Times New Roman" charset="0"/>
              </a:rPr>
              <a:t>     =.000864</a:t>
            </a:r>
          </a:p>
        </p:txBody>
      </p:sp>
      <p:sp>
        <p:nvSpPr>
          <p:cNvPr id="34850" name="TextBox 40"/>
          <p:cNvSpPr txBox="1">
            <a:spLocks noChangeArrowheads="1"/>
          </p:cNvSpPr>
          <p:nvPr/>
        </p:nvSpPr>
        <p:spPr bwMode="auto">
          <a:xfrm>
            <a:off x="6657975" y="2060575"/>
            <a:ext cx="1095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S:.05*.5*</a:t>
            </a:r>
          </a:p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     .000864</a:t>
            </a:r>
          </a:p>
          <a:p>
            <a:r>
              <a:rPr lang="en-US" sz="1200" b="1" dirty="0">
                <a:solidFill>
                  <a:srgbClr val="000090"/>
                </a:solidFill>
                <a:latin typeface="Times New Roman" charset="0"/>
              </a:rPr>
              <a:t>   =.0000216</a:t>
            </a:r>
          </a:p>
        </p:txBody>
      </p:sp>
      <p:cxnSp>
        <p:nvCxnSpPr>
          <p:cNvPr id="34851" name="Straight Arrow Connector 46"/>
          <p:cNvCxnSpPr>
            <a:cxnSpLocks noChangeShapeType="1"/>
          </p:cNvCxnSpPr>
          <p:nvPr/>
        </p:nvCxnSpPr>
        <p:spPr bwMode="auto">
          <a:xfrm rot="10800000" flipV="1">
            <a:off x="2286000" y="2514600"/>
            <a:ext cx="3733800" cy="1"/>
          </a:xfrm>
          <a:prstGeom prst="straightConnector1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4852" name="Straight Arrow Connector 48"/>
          <p:cNvCxnSpPr>
            <a:cxnSpLocks noChangeShapeType="1"/>
          </p:cNvCxnSpPr>
          <p:nvPr/>
        </p:nvCxnSpPr>
        <p:spPr bwMode="auto">
          <a:xfrm rot="5400000">
            <a:off x="5524501" y="2705101"/>
            <a:ext cx="685798" cy="304800"/>
          </a:xfrm>
          <a:prstGeom prst="straightConnector1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7" name="Straight Arrow Connector 43"/>
          <p:cNvCxnSpPr>
            <a:cxnSpLocks noChangeShapeType="1"/>
          </p:cNvCxnSpPr>
          <p:nvPr/>
        </p:nvCxnSpPr>
        <p:spPr bwMode="auto">
          <a:xfrm rot="10800000" flipV="1">
            <a:off x="3886200" y="2655094"/>
            <a:ext cx="2133600" cy="88106"/>
          </a:xfrm>
          <a:prstGeom prst="straightConnector1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8" name="Straight Arrow Connector 54"/>
          <p:cNvCxnSpPr>
            <a:cxnSpLocks noChangeShapeType="1"/>
          </p:cNvCxnSpPr>
          <p:nvPr/>
        </p:nvCxnSpPr>
        <p:spPr bwMode="auto">
          <a:xfrm rot="5400000">
            <a:off x="4716860" y="3727848"/>
            <a:ext cx="2375694" cy="230186"/>
          </a:xfrm>
          <a:prstGeom prst="straightConnector1">
            <a:avLst/>
          </a:prstGeom>
          <a:noFill/>
          <a:ln w="28575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49" name="TextBox 41"/>
          <p:cNvSpPr txBox="1">
            <a:spLocks noChangeArrowheads="1"/>
          </p:cNvSpPr>
          <p:nvPr/>
        </p:nvSpPr>
        <p:spPr bwMode="auto">
          <a:xfrm>
            <a:off x="6642100" y="2947987"/>
            <a:ext cx="1095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S:.03*.0135*</a:t>
            </a:r>
          </a:p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    .032</a:t>
            </a:r>
          </a:p>
          <a:p>
            <a:r>
              <a:rPr lang="en-US" sz="1200" b="1" dirty="0">
                <a:solidFill>
                  <a:srgbClr val="3366FF"/>
                </a:solidFill>
                <a:latin typeface="Times New Roman" charset="0"/>
              </a:rPr>
              <a:t>  =.00001296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600" y="5132300"/>
            <a:ext cx="2217738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3366FF"/>
                </a:solidFill>
                <a:latin typeface="Times New Roman" charset="0"/>
                <a:ea typeface="Times New Roman" charset="0"/>
                <a:cs typeface="Times New Roman" charset="0"/>
              </a:rPr>
              <a:t>S → VP PP	0.03</a:t>
            </a:r>
            <a:endParaRPr lang="en-US" b="1" dirty="0">
              <a:solidFill>
                <a:srgbClr val="3366FF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28060" y="5597351"/>
            <a:ext cx="2953340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rgbClr val="000090"/>
                </a:solidFill>
                <a:latin typeface="Times New Roman" charset="0"/>
                <a:ea typeface="Times New Roman" charset="0"/>
                <a:cs typeface="Times New Roman" charset="0"/>
              </a:rPr>
              <a:t>S → Verb NP	0.05</a:t>
            </a:r>
            <a:endParaRPr lang="en-US" b="1" dirty="0">
              <a:solidFill>
                <a:srgbClr val="00009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Probabilistic CKY Parser</a:t>
            </a:r>
          </a:p>
        </p:txBody>
      </p:sp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1804988" y="1660525"/>
            <a:ext cx="5084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Times New Roman" charset="0"/>
              </a:rPr>
              <a:t>  Book       the        flight    through  Houston</a:t>
            </a:r>
          </a:p>
        </p:txBody>
      </p:sp>
      <p:sp>
        <p:nvSpPr>
          <p:cNvPr id="36869" name="Rectangle 11"/>
          <p:cNvSpPr>
            <a:spLocks noChangeArrowheads="1"/>
          </p:cNvSpPr>
          <p:nvPr/>
        </p:nvSpPr>
        <p:spPr bwMode="auto">
          <a:xfrm>
            <a:off x="1781175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0" name="Rectangle 12"/>
          <p:cNvSpPr>
            <a:spLocks noChangeArrowheads="1"/>
          </p:cNvSpPr>
          <p:nvPr/>
        </p:nvSpPr>
        <p:spPr bwMode="auto">
          <a:xfrm>
            <a:off x="273843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1" name="Rectangle 13"/>
          <p:cNvSpPr>
            <a:spLocks noChangeArrowheads="1"/>
          </p:cNvSpPr>
          <p:nvPr/>
        </p:nvSpPr>
        <p:spPr bwMode="auto">
          <a:xfrm>
            <a:off x="3697288" y="2233613"/>
            <a:ext cx="963612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2" name="Rectangle 14"/>
          <p:cNvSpPr>
            <a:spLocks noChangeArrowheads="1"/>
          </p:cNvSpPr>
          <p:nvPr/>
        </p:nvSpPr>
        <p:spPr bwMode="auto">
          <a:xfrm>
            <a:off x="465613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3" name="Rectangle 15"/>
          <p:cNvSpPr>
            <a:spLocks noChangeArrowheads="1"/>
          </p:cNvSpPr>
          <p:nvPr/>
        </p:nvSpPr>
        <p:spPr bwMode="auto">
          <a:xfrm>
            <a:off x="5614988" y="2233613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4" name="Rectangle 18"/>
          <p:cNvSpPr>
            <a:spLocks noChangeArrowheads="1"/>
          </p:cNvSpPr>
          <p:nvPr/>
        </p:nvSpPr>
        <p:spPr bwMode="auto">
          <a:xfrm>
            <a:off x="2747963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5" name="Rectangle 20"/>
          <p:cNvSpPr>
            <a:spLocks noChangeArrowheads="1"/>
          </p:cNvSpPr>
          <p:nvPr/>
        </p:nvSpPr>
        <p:spPr bwMode="auto">
          <a:xfrm>
            <a:off x="466407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6" name="Rectangle 21"/>
          <p:cNvSpPr>
            <a:spLocks noChangeArrowheads="1"/>
          </p:cNvSpPr>
          <p:nvPr/>
        </p:nvSpPr>
        <p:spPr bwMode="auto">
          <a:xfrm>
            <a:off x="5622925" y="3084513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7" name="Rectangle 24"/>
          <p:cNvSpPr>
            <a:spLocks noChangeArrowheads="1"/>
          </p:cNvSpPr>
          <p:nvPr/>
        </p:nvSpPr>
        <p:spPr bwMode="auto">
          <a:xfrm>
            <a:off x="3713163" y="3933825"/>
            <a:ext cx="963612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8" name="Rectangle 25"/>
          <p:cNvSpPr>
            <a:spLocks noChangeArrowheads="1"/>
          </p:cNvSpPr>
          <p:nvPr/>
        </p:nvSpPr>
        <p:spPr bwMode="auto">
          <a:xfrm>
            <a:off x="467201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79" name="Rectangle 26"/>
          <p:cNvSpPr>
            <a:spLocks noChangeArrowheads="1"/>
          </p:cNvSpPr>
          <p:nvPr/>
        </p:nvSpPr>
        <p:spPr bwMode="auto">
          <a:xfrm>
            <a:off x="5630863" y="3933825"/>
            <a:ext cx="962025" cy="842963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0" name="Rectangle 30"/>
          <p:cNvSpPr>
            <a:spLocks noChangeArrowheads="1"/>
          </p:cNvSpPr>
          <p:nvPr/>
        </p:nvSpPr>
        <p:spPr bwMode="auto">
          <a:xfrm>
            <a:off x="4679950" y="4784725"/>
            <a:ext cx="963613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1" name="Rectangle 31"/>
          <p:cNvSpPr>
            <a:spLocks noChangeArrowheads="1"/>
          </p:cNvSpPr>
          <p:nvPr/>
        </p:nvSpPr>
        <p:spPr bwMode="auto">
          <a:xfrm>
            <a:off x="5638800" y="4784725"/>
            <a:ext cx="962025" cy="841375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2" name="Rectangle 36"/>
          <p:cNvSpPr>
            <a:spLocks noChangeArrowheads="1"/>
          </p:cNvSpPr>
          <p:nvPr/>
        </p:nvSpPr>
        <p:spPr bwMode="auto">
          <a:xfrm>
            <a:off x="5646738" y="5634038"/>
            <a:ext cx="962025" cy="8429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 sz="2000" b="1">
              <a:latin typeface="Times New Roman" charset="0"/>
            </a:endParaRPr>
          </a:p>
        </p:txBody>
      </p:sp>
      <p:sp>
        <p:nvSpPr>
          <p:cNvPr id="36883" name="TextBox 37"/>
          <p:cNvSpPr txBox="1">
            <a:spLocks noChangeArrowheads="1"/>
          </p:cNvSpPr>
          <p:nvPr/>
        </p:nvSpPr>
        <p:spPr bwMode="auto">
          <a:xfrm>
            <a:off x="1752600" y="2209800"/>
            <a:ext cx="1074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 :.01, VP:.1, </a:t>
            </a:r>
          </a:p>
          <a:p>
            <a:r>
              <a:rPr lang="en-US" sz="1200" b="1">
                <a:latin typeface="Times New Roman" charset="0"/>
              </a:rPr>
              <a:t>Verb:.5 </a:t>
            </a:r>
          </a:p>
          <a:p>
            <a:r>
              <a:rPr lang="en-US" sz="1200" b="1">
                <a:latin typeface="Times New Roman" charset="0"/>
              </a:rPr>
              <a:t>Nominal:.03</a:t>
            </a:r>
          </a:p>
          <a:p>
            <a:r>
              <a:rPr lang="en-US" sz="1200" b="1">
                <a:latin typeface="Times New Roman" charset="0"/>
              </a:rPr>
              <a:t>Noun:.1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6884" name="TextBox 38"/>
          <p:cNvSpPr txBox="1">
            <a:spLocks noChangeArrowheads="1"/>
          </p:cNvSpPr>
          <p:nvPr/>
        </p:nvSpPr>
        <p:spPr bwMode="auto">
          <a:xfrm>
            <a:off x="2763838" y="3594100"/>
            <a:ext cx="5826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Det:.6</a:t>
            </a:r>
          </a:p>
        </p:txBody>
      </p:sp>
      <p:sp>
        <p:nvSpPr>
          <p:cNvPr id="36885" name="TextBox 39"/>
          <p:cNvSpPr txBox="1">
            <a:spLocks noChangeArrowheads="1"/>
          </p:cNvSpPr>
          <p:nvPr/>
        </p:nvSpPr>
        <p:spPr bwMode="auto">
          <a:xfrm>
            <a:off x="3697288" y="3975100"/>
            <a:ext cx="992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Nominal:.15</a:t>
            </a:r>
          </a:p>
          <a:p>
            <a:r>
              <a:rPr lang="en-US" sz="1200" b="1">
                <a:latin typeface="Times New Roman" charset="0"/>
              </a:rPr>
              <a:t>Noun:.5</a:t>
            </a:r>
            <a:endParaRPr lang="en-US" sz="1400" b="1">
              <a:latin typeface="Times New Roman" charset="0"/>
            </a:endParaRPr>
          </a:p>
        </p:txBody>
      </p:sp>
      <p:sp>
        <p:nvSpPr>
          <p:cNvPr id="36886" name="TextBox 28"/>
          <p:cNvSpPr txBox="1">
            <a:spLocks noChangeArrowheads="1"/>
          </p:cNvSpPr>
          <p:nvPr/>
        </p:nvSpPr>
        <p:spPr bwMode="auto">
          <a:xfrm>
            <a:off x="2806700" y="2735263"/>
            <a:ext cx="527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6887" name="TextBox 29"/>
          <p:cNvSpPr txBox="1">
            <a:spLocks noChangeArrowheads="1"/>
          </p:cNvSpPr>
          <p:nvPr/>
        </p:nvSpPr>
        <p:spPr bwMode="auto">
          <a:xfrm>
            <a:off x="3657600" y="3200400"/>
            <a:ext cx="1017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NP:.6*.6*.15</a:t>
            </a:r>
          </a:p>
          <a:p>
            <a:r>
              <a:rPr lang="en-US" sz="1200" b="1">
                <a:latin typeface="Times New Roman" charset="0"/>
              </a:rPr>
              <a:t>     =.054</a:t>
            </a:r>
          </a:p>
        </p:txBody>
      </p:sp>
      <p:sp>
        <p:nvSpPr>
          <p:cNvPr id="36888" name="TextBox 25"/>
          <p:cNvSpPr txBox="1">
            <a:spLocks noChangeArrowheads="1"/>
          </p:cNvSpPr>
          <p:nvPr/>
        </p:nvSpPr>
        <p:spPr bwMode="auto">
          <a:xfrm>
            <a:off x="3617913" y="26670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VP:.5*.5*.054</a:t>
            </a:r>
          </a:p>
          <a:p>
            <a:r>
              <a:rPr lang="en-US" sz="1200" b="1">
                <a:latin typeface="Times New Roman" charset="0"/>
              </a:rPr>
              <a:t>     =.0135</a:t>
            </a:r>
          </a:p>
        </p:txBody>
      </p:sp>
      <p:sp>
        <p:nvSpPr>
          <p:cNvPr id="36889" name="TextBox 26"/>
          <p:cNvSpPr txBox="1">
            <a:spLocks noChangeArrowheads="1"/>
          </p:cNvSpPr>
          <p:nvPr/>
        </p:nvSpPr>
        <p:spPr bwMode="auto">
          <a:xfrm>
            <a:off x="3657600" y="2209800"/>
            <a:ext cx="1095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S:.05*.5*.054</a:t>
            </a:r>
          </a:p>
          <a:p>
            <a:r>
              <a:rPr lang="en-US" sz="1200" b="1">
                <a:latin typeface="Times New Roman" charset="0"/>
              </a:rPr>
              <a:t>     =.00135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716463" y="4367213"/>
            <a:ext cx="52546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87888" y="3521075"/>
            <a:ext cx="5270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660900" y="2674938"/>
            <a:ext cx="525463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None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611688" y="5029200"/>
            <a:ext cx="666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Prep:.2</a:t>
            </a:r>
          </a:p>
        </p:txBody>
      </p:sp>
      <p:sp>
        <p:nvSpPr>
          <p:cNvPr id="33" name="TextBox 41"/>
          <p:cNvSpPr txBox="1">
            <a:spLocks noChangeArrowheads="1"/>
          </p:cNvSpPr>
          <p:nvPr/>
        </p:nvSpPr>
        <p:spPr bwMode="auto">
          <a:xfrm>
            <a:off x="5562600" y="5791200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NP:.16</a:t>
            </a:r>
          </a:p>
          <a:p>
            <a:r>
              <a:rPr lang="en-US" sz="1200" b="1">
                <a:latin typeface="Times New Roman" charset="0"/>
              </a:rPr>
              <a:t>PropNoun:.8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562600" y="4953000"/>
            <a:ext cx="1079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PP:1.0*.2*.16</a:t>
            </a:r>
          </a:p>
          <a:p>
            <a:r>
              <a:rPr lang="en-US" sz="1200" b="1">
                <a:latin typeface="Times New Roman" charset="0"/>
              </a:rPr>
              <a:t>       =.032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638800" y="4038600"/>
            <a:ext cx="9159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Nominal:</a:t>
            </a:r>
          </a:p>
          <a:p>
            <a:r>
              <a:rPr lang="en-US" sz="1200" b="1">
                <a:latin typeface="Times New Roman" charset="0"/>
              </a:rPr>
              <a:t>.5*.15*.032</a:t>
            </a:r>
          </a:p>
          <a:p>
            <a:r>
              <a:rPr lang="en-US" sz="1200" b="1">
                <a:latin typeface="Times New Roman" charset="0"/>
              </a:rPr>
              <a:t>=.0024</a:t>
            </a:r>
          </a:p>
        </p:txBody>
      </p:sp>
      <p:sp>
        <p:nvSpPr>
          <p:cNvPr id="36897" name="TextBox 36"/>
          <p:cNvSpPr txBox="1">
            <a:spLocks noChangeArrowheads="1"/>
          </p:cNvSpPr>
          <p:nvPr/>
        </p:nvSpPr>
        <p:spPr bwMode="auto">
          <a:xfrm>
            <a:off x="5562600" y="2971800"/>
            <a:ext cx="965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200" b="1">
              <a:latin typeface="Times New Roman" charset="0"/>
            </a:endParaRPr>
          </a:p>
          <a:p>
            <a:r>
              <a:rPr lang="en-US" sz="1200" b="1">
                <a:latin typeface="Times New Roman" charset="0"/>
              </a:rPr>
              <a:t>NP:.6*.6*</a:t>
            </a:r>
          </a:p>
          <a:p>
            <a:r>
              <a:rPr lang="en-US" sz="1200" b="1">
                <a:latin typeface="Times New Roman" charset="0"/>
              </a:rPr>
              <a:t>       .0024</a:t>
            </a:r>
          </a:p>
          <a:p>
            <a:r>
              <a:rPr lang="en-US" sz="1200" b="1">
                <a:latin typeface="Times New Roman" charset="0"/>
              </a:rPr>
              <a:t>     =.000864</a:t>
            </a:r>
          </a:p>
        </p:txBody>
      </p:sp>
      <p:sp>
        <p:nvSpPr>
          <p:cNvPr id="36898" name="TextBox 40"/>
          <p:cNvSpPr txBox="1">
            <a:spLocks noChangeArrowheads="1"/>
          </p:cNvSpPr>
          <p:nvPr/>
        </p:nvSpPr>
        <p:spPr bwMode="auto">
          <a:xfrm>
            <a:off x="5638800" y="2438400"/>
            <a:ext cx="1095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>
                <a:latin typeface="Times New Roman" charset="0"/>
              </a:rPr>
              <a:t>S:.0000216</a:t>
            </a:r>
          </a:p>
        </p:txBody>
      </p:sp>
      <p:cxnSp>
        <p:nvCxnSpPr>
          <p:cNvPr id="36899" name="Straight Arrow Connector 44"/>
          <p:cNvCxnSpPr>
            <a:cxnSpLocks noChangeShapeType="1"/>
          </p:cNvCxnSpPr>
          <p:nvPr/>
        </p:nvCxnSpPr>
        <p:spPr bwMode="auto">
          <a:xfrm rot="10800000">
            <a:off x="2286000" y="2514600"/>
            <a:ext cx="3429000" cy="60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0" name="Straight Arrow Connector 46"/>
          <p:cNvCxnSpPr>
            <a:cxnSpLocks noChangeShapeType="1"/>
          </p:cNvCxnSpPr>
          <p:nvPr/>
        </p:nvCxnSpPr>
        <p:spPr bwMode="auto">
          <a:xfrm rot="5400000">
            <a:off x="5486400" y="2895600"/>
            <a:ext cx="5334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1" name="Straight Arrow Connector 55"/>
          <p:cNvCxnSpPr>
            <a:cxnSpLocks noChangeShapeType="1"/>
          </p:cNvCxnSpPr>
          <p:nvPr/>
        </p:nvCxnSpPr>
        <p:spPr bwMode="auto">
          <a:xfrm rot="10800000" flipV="1">
            <a:off x="3200400" y="3352800"/>
            <a:ext cx="2514600" cy="381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2" name="Straight Arrow Connector 57"/>
          <p:cNvCxnSpPr>
            <a:cxnSpLocks noChangeShapeType="1"/>
          </p:cNvCxnSpPr>
          <p:nvPr/>
        </p:nvCxnSpPr>
        <p:spPr bwMode="auto">
          <a:xfrm rot="16200000" flipH="1">
            <a:off x="5372100" y="3695700"/>
            <a:ext cx="7620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3" name="Straight Arrow Connector 59"/>
          <p:cNvCxnSpPr>
            <a:cxnSpLocks noChangeShapeType="1"/>
          </p:cNvCxnSpPr>
          <p:nvPr/>
        </p:nvCxnSpPr>
        <p:spPr bwMode="auto">
          <a:xfrm rot="10800000" flipV="1">
            <a:off x="4572000" y="4191000"/>
            <a:ext cx="12192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4" name="Straight Arrow Connector 61"/>
          <p:cNvCxnSpPr>
            <a:cxnSpLocks noChangeShapeType="1"/>
          </p:cNvCxnSpPr>
          <p:nvPr/>
        </p:nvCxnSpPr>
        <p:spPr bwMode="auto">
          <a:xfrm rot="5400000">
            <a:off x="5295901" y="4610100"/>
            <a:ext cx="838200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5" name="Straight Arrow Connector 65"/>
          <p:cNvCxnSpPr>
            <a:cxnSpLocks noChangeShapeType="1"/>
          </p:cNvCxnSpPr>
          <p:nvPr/>
        </p:nvCxnSpPr>
        <p:spPr bwMode="auto">
          <a:xfrm rot="10800000" flipV="1">
            <a:off x="5181600" y="5105400"/>
            <a:ext cx="5334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906" name="Straight Arrow Connector 67"/>
          <p:cNvCxnSpPr>
            <a:cxnSpLocks noChangeShapeType="1"/>
          </p:cNvCxnSpPr>
          <p:nvPr/>
        </p:nvCxnSpPr>
        <p:spPr bwMode="auto">
          <a:xfrm rot="16200000" flipH="1">
            <a:off x="5410200" y="5486400"/>
            <a:ext cx="6858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9" name="TextBox 68"/>
          <p:cNvSpPr txBox="1"/>
          <p:nvPr/>
        </p:nvSpPr>
        <p:spPr>
          <a:xfrm>
            <a:off x="6546850" y="2209800"/>
            <a:ext cx="2657475" cy="1938338"/>
          </a:xfrm>
          <a:prstGeom prst="rect">
            <a:avLst/>
          </a:prstGeom>
          <a:noFill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</a:rPr>
              <a:t>Pick most probable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</a:rPr>
              <a:t>parse, i.e. take max to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</a:rPr>
              <a:t>combine probabilities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</a:rPr>
              <a:t>of multiple derivations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</a:rPr>
              <a:t>of each constituent in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charset="0"/>
              </a:rPr>
              <a:t>each </a:t>
            </a:r>
            <a:r>
              <a:rPr lang="en-US" sz="2000" b="1" dirty="0" smtClean="0">
                <a:solidFill>
                  <a:srgbClr val="FF0000"/>
                </a:solidFill>
                <a:latin typeface="Times New Roman" charset="0"/>
              </a:rPr>
              <a:t>cell</a:t>
            </a:r>
            <a:endParaRPr lang="en-US" sz="2000" b="1" dirty="0">
              <a:solidFill>
                <a:srgbClr val="FF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Generic </a:t>
            </a:r>
            <a:r>
              <a:rPr lang="en-US" dirty="0"/>
              <a:t>PCFG Limitations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err="1" smtClean="0"/>
              <a:t>PCFGs</a:t>
            </a:r>
            <a:r>
              <a:rPr lang="en-US" sz="2800" dirty="0" smtClean="0"/>
              <a:t> </a:t>
            </a:r>
            <a:r>
              <a:rPr lang="en-US" sz="2800" dirty="0"/>
              <a:t>do not rely on specific words or concepts, only general structural disambiguation is possible (e.g. prefer to attach </a:t>
            </a:r>
            <a:r>
              <a:rPr lang="en-US" sz="2800" dirty="0" err="1"/>
              <a:t>PPs</a:t>
            </a:r>
            <a:r>
              <a:rPr lang="en-US" sz="2800" dirty="0"/>
              <a:t> to </a:t>
            </a:r>
            <a:r>
              <a:rPr lang="en-US" sz="2800" dirty="0" err="1"/>
              <a:t>Nominals</a:t>
            </a:r>
            <a:r>
              <a:rPr lang="en-US" sz="28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500" dirty="0" smtClean="0"/>
              <a:t>Generic </a:t>
            </a:r>
            <a:r>
              <a:rPr lang="en-US" sz="2500" dirty="0" err="1" smtClean="0"/>
              <a:t>PCFGs</a:t>
            </a:r>
            <a:r>
              <a:rPr lang="en-US" sz="2500" dirty="0" smtClean="0"/>
              <a:t> </a:t>
            </a:r>
            <a:r>
              <a:rPr lang="en-US" sz="2500" dirty="0"/>
              <a:t>cannot resolve syntactic ambiguities that require semantics to resolve, e.g. ate with fork vs. </a:t>
            </a:r>
            <a:r>
              <a:rPr lang="en-US" sz="2500" dirty="0" smtClean="0"/>
              <a:t>meatballs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Smoothing/dealing with out of vocabulary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MLE estimates are not always the best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Article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Smarter Marketing and the Weak Link In Its Success</a:t>
            </a:r>
          </a:p>
          <a:p>
            <a:pPr lvl="1"/>
            <a:r>
              <a:rPr lang="en-US" sz="1400" dirty="0">
                <a:hlinkClick r:id="rId2"/>
              </a:rPr>
              <a:t>http://searchenginewatch.com/article/2077636/Smarter-Marketing-and-the-Weak-Link-In-Its-</a:t>
            </a:r>
            <a:r>
              <a:rPr lang="en-US" sz="1400" dirty="0" smtClean="0">
                <a:hlinkClick r:id="rId2"/>
              </a:rPr>
              <a:t>Success</a:t>
            </a:r>
            <a:endParaRPr lang="en-US" sz="1400" dirty="0" smtClean="0"/>
          </a:p>
          <a:p>
            <a:endParaRPr lang="en-US" sz="1700" dirty="0" smtClean="0"/>
          </a:p>
          <a:p>
            <a:endParaRPr lang="en-US" sz="2000" dirty="0" smtClean="0"/>
          </a:p>
          <a:p>
            <a:r>
              <a:rPr lang="en-US" sz="2000" dirty="0" smtClean="0"/>
              <a:t>What </a:t>
            </a:r>
            <a:r>
              <a:rPr lang="en-US" sz="2000" dirty="0"/>
              <a:t>are the ethics involved with tracking user interests for the purpose of advertising</a:t>
            </a:r>
            <a:r>
              <a:rPr lang="en-US" sz="2000" dirty="0" smtClean="0"/>
              <a:t>?  Is </a:t>
            </a:r>
            <a:r>
              <a:rPr lang="en-US" sz="2000" dirty="0"/>
              <a:t>this something you find preferable to 'blind' marketing?</a:t>
            </a:r>
          </a:p>
          <a:p>
            <a:endParaRPr lang="en-US" sz="2000" dirty="0" smtClean="0"/>
          </a:p>
          <a:p>
            <a:r>
              <a:rPr lang="en-US" sz="2000" dirty="0" smtClean="0"/>
              <a:t>Is possible </a:t>
            </a:r>
            <a:r>
              <a:rPr lang="en-US" sz="2000" dirty="0"/>
              <a:t>to get an accurate picture of </a:t>
            </a:r>
            <a:r>
              <a:rPr lang="en-US" sz="2000" dirty="0" smtClean="0"/>
              <a:t>someone’s interests </a:t>
            </a:r>
            <a:r>
              <a:rPr lang="en-US" sz="2000" dirty="0"/>
              <a:t>from their web activity? What sources would be good for doing so?</a:t>
            </a:r>
          </a:p>
          <a:p>
            <a:endParaRPr lang="en-US" sz="2000" dirty="0" smtClean="0"/>
          </a:p>
          <a:p>
            <a:r>
              <a:rPr lang="en-US" sz="2000" dirty="0" smtClean="0"/>
              <a:t>How </a:t>
            </a:r>
            <a:r>
              <a:rPr lang="en-US" sz="2000" dirty="0"/>
              <a:t>do you feel about websites that change content depending on the viewer? What are the implications of sites that behave this way?</a:t>
            </a:r>
          </a:p>
        </p:txBody>
      </p:sp>
    </p:spTree>
    <p:extLst>
      <p:ext uri="{BB962C8B-B14F-4D97-AF65-F5344CB8AC3E}">
        <p14:creationId xmlns:p14="http://schemas.microsoft.com/office/powerpoint/2010/main" val="482636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5433</TotalTime>
  <Words>4273</Words>
  <Application>Microsoft Macintosh PowerPoint</Application>
  <PresentationFormat>On-screen Show (4:3)</PresentationFormat>
  <Paragraphs>1478</Paragraphs>
  <Slides>59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Median</vt:lpstr>
      <vt:lpstr>Parsing</vt:lpstr>
      <vt:lpstr>Admin</vt:lpstr>
      <vt:lpstr>Admin</vt:lpstr>
      <vt:lpstr>Admin</vt:lpstr>
      <vt:lpstr>Parsing</vt:lpstr>
      <vt:lpstr>Parsing</vt:lpstr>
      <vt:lpstr>CKY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CKY: some things to talk about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retrieving the parse</vt:lpstr>
      <vt:lpstr>CKY: some things to think about</vt:lpstr>
      <vt:lpstr>Parsing ambiguity</vt:lpstr>
      <vt:lpstr>A Simple PCFG</vt:lpstr>
      <vt:lpstr>PowerPoint Presentation</vt:lpstr>
      <vt:lpstr>Parsing with PCFGs</vt:lpstr>
      <vt:lpstr>Probabilistic CKY</vt:lpstr>
      <vt:lpstr> Probabilistic Grammar Conversion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Probabilistic CKY Parser</vt:lpstr>
      <vt:lpstr>Generic PCFG Limitations</vt:lpstr>
      <vt:lpstr>Article discussion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395</cp:revision>
  <cp:lastPrinted>2011-02-16T23:33:34Z</cp:lastPrinted>
  <dcterms:created xsi:type="dcterms:W3CDTF">2011-02-16T20:16:42Z</dcterms:created>
  <dcterms:modified xsi:type="dcterms:W3CDTF">2011-10-11T17:38:08Z</dcterms:modified>
</cp:coreProperties>
</file>