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58" r:id="rId3"/>
    <p:sldId id="348" r:id="rId4"/>
    <p:sldId id="349" r:id="rId5"/>
    <p:sldId id="272" r:id="rId6"/>
    <p:sldId id="279" r:id="rId7"/>
    <p:sldId id="281" r:id="rId8"/>
    <p:sldId id="283" r:id="rId9"/>
    <p:sldId id="284" r:id="rId10"/>
    <p:sldId id="287" r:id="rId11"/>
    <p:sldId id="288" r:id="rId12"/>
    <p:sldId id="285" r:id="rId13"/>
    <p:sldId id="286" r:id="rId14"/>
    <p:sldId id="289" r:id="rId15"/>
    <p:sldId id="282" r:id="rId16"/>
    <p:sldId id="35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300" r:id="rId26"/>
    <p:sldId id="301" r:id="rId27"/>
    <p:sldId id="302" r:id="rId28"/>
    <p:sldId id="303" r:id="rId29"/>
    <p:sldId id="304" r:id="rId30"/>
    <p:sldId id="307" r:id="rId31"/>
    <p:sldId id="308" r:id="rId32"/>
    <p:sldId id="309" r:id="rId33"/>
    <p:sldId id="310" r:id="rId34"/>
    <p:sldId id="312" r:id="rId35"/>
    <p:sldId id="305" r:id="rId36"/>
    <p:sldId id="311" r:id="rId37"/>
    <p:sldId id="306" r:id="rId38"/>
    <p:sldId id="317" r:id="rId39"/>
    <p:sldId id="280" r:id="rId40"/>
    <p:sldId id="313" r:id="rId41"/>
    <p:sldId id="315" r:id="rId42"/>
    <p:sldId id="316" r:id="rId43"/>
    <p:sldId id="32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784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0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less classifiers during training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less classifiers to make a mistake during testing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have to choose with examples to group together (and this can impact performance)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7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could try and do precision/recall for each class, but there</a:t>
            </a:r>
            <a:r>
              <a:rPr lang="en-US" baseline="0" dirty="0" smtClean="0"/>
              <a:t> can be lots of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1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</a:t>
            </a:r>
            <a:r>
              <a:rPr lang="en-US" baseline="0" dirty="0" smtClean="0"/>
              <a:t> the entries along the diagonal represent?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8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39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40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10/6/13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multiclass continued and ranking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Course feedback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Midterm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tip for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private vs. public vs. protected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55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36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1219715" y="1707435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3255" y="1425864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838222" y="1949084"/>
            <a:ext cx="4430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Same setup where we have a set of features for each example</a:t>
            </a:r>
          </a:p>
          <a:p>
            <a:endParaRPr lang="en-US" sz="2400" dirty="0"/>
          </a:p>
          <a:p>
            <a:r>
              <a:rPr lang="en-US" sz="2400" dirty="0" smtClean="0"/>
              <a:t>Rather than just two labels, now have 3 or more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02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 to multiclass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solve our multiclass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4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One vs. all (OVA)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49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Training:</a:t>
            </a:r>
            <a:r>
              <a:rPr lang="en-US" sz="2400" dirty="0"/>
              <a:t> </a:t>
            </a:r>
            <a:r>
              <a:rPr lang="en-US" sz="2400" dirty="0" smtClean="0"/>
              <a:t>for each label </a:t>
            </a:r>
            <a:r>
              <a:rPr lang="en-US" sz="2400" i="1" dirty="0" smtClean="0"/>
              <a:t>L</a:t>
            </a:r>
            <a:r>
              <a:rPr lang="en-US" sz="2400" dirty="0" smtClean="0"/>
              <a:t>, pose as a binary problem</a:t>
            </a:r>
          </a:p>
          <a:p>
            <a:pPr lvl="1"/>
            <a:r>
              <a:rPr lang="en-US" sz="2000" dirty="0" smtClean="0"/>
              <a:t>all examples with label </a:t>
            </a:r>
            <a:r>
              <a:rPr lang="en-US" sz="2000" i="1" dirty="0" smtClean="0"/>
              <a:t>L</a:t>
            </a:r>
            <a:r>
              <a:rPr lang="en-US" sz="2000" dirty="0" smtClean="0"/>
              <a:t> are positive</a:t>
            </a:r>
          </a:p>
          <a:p>
            <a:pPr lvl="1"/>
            <a:r>
              <a:rPr lang="en-US" sz="2000" dirty="0" smtClean="0"/>
              <a:t>all other examples are negative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4614" y="3626498"/>
            <a:ext cx="1863261" cy="2976678"/>
            <a:chOff x="154614" y="3626498"/>
            <a:chExt cx="1863261" cy="297667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238" y="3626498"/>
              <a:ext cx="435932" cy="4273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091" y="4870029"/>
              <a:ext cx="440752" cy="44409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2683" y="5527967"/>
              <a:ext cx="627865" cy="369332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614" y="6152056"/>
              <a:ext cx="745934" cy="425776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964" y="4287698"/>
              <a:ext cx="355732" cy="32657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00136" y="3637673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apple</a:t>
              </a:r>
              <a:endParaRPr lang="en-US" b="1" baseline="-25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00136" y="4923100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apple</a:t>
              </a:r>
              <a:endParaRPr lang="en-US" b="1" baseline="-25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0136" y="5553311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banana</a:t>
              </a:r>
              <a:endParaRPr lang="en-US" b="1" baseline="-250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100136" y="6233844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banana</a:t>
              </a:r>
              <a:endParaRPr lang="en-US" b="1" baseline="-250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00136" y="4270284"/>
              <a:ext cx="858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orange</a:t>
              </a:r>
              <a:endParaRPr lang="en-US" b="1" baseline="-25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59000" y="3090333"/>
            <a:ext cx="2387657" cy="3487499"/>
            <a:chOff x="2159000" y="3090333"/>
            <a:chExt cx="2387657" cy="3487499"/>
          </a:xfrm>
        </p:grpSpPr>
        <p:sp>
          <p:nvSpPr>
            <p:cNvPr id="4" name="TextBox 3"/>
            <p:cNvSpPr txBox="1"/>
            <p:nvPr/>
          </p:nvSpPr>
          <p:spPr>
            <a:xfrm>
              <a:off x="2787492" y="3090333"/>
              <a:ext cx="1759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apple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4157" y="3626498"/>
              <a:ext cx="435932" cy="42738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3010" y="4870029"/>
              <a:ext cx="440752" cy="44409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8602" y="5527967"/>
              <a:ext cx="627865" cy="36933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0533" y="6152056"/>
              <a:ext cx="745934" cy="4257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854621" y="3612329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9883" y="4287698"/>
              <a:ext cx="355732" cy="326574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854621" y="4897756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54621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54621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54621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5" name="Right Arrow 4"/>
            <p:cNvSpPr/>
            <p:nvPr/>
          </p:nvSpPr>
          <p:spPr>
            <a:xfrm>
              <a:off x="2159000" y="4614272"/>
              <a:ext cx="493889" cy="913695"/>
            </a:xfrm>
            <a:prstGeom prst="right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41333" y="3090333"/>
            <a:ext cx="2136665" cy="3487499"/>
            <a:chOff x="4741333" y="3090333"/>
            <a:chExt cx="2136665" cy="3487499"/>
          </a:xfrm>
        </p:grpSpPr>
        <p:sp>
          <p:nvSpPr>
            <p:cNvPr id="23" name="TextBox 22"/>
            <p:cNvSpPr txBox="1"/>
            <p:nvPr/>
          </p:nvSpPr>
          <p:spPr>
            <a:xfrm>
              <a:off x="4974111" y="3090333"/>
              <a:ext cx="1903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orange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3109" y="3626498"/>
              <a:ext cx="435932" cy="42738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1962" y="4870029"/>
              <a:ext cx="440752" cy="44409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57554" y="5527967"/>
              <a:ext cx="627865" cy="36933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9485" y="6152056"/>
              <a:ext cx="745934" cy="42577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083573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38835" y="4287698"/>
              <a:ext cx="355732" cy="32657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6083573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83573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83573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83573" y="424494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4741333" y="3551998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016668" y="3090333"/>
            <a:ext cx="2050602" cy="3487499"/>
            <a:chOff x="7016668" y="3090333"/>
            <a:chExt cx="2050602" cy="3487499"/>
          </a:xfrm>
        </p:grpSpPr>
        <p:sp>
          <p:nvSpPr>
            <p:cNvPr id="34" name="TextBox 33"/>
            <p:cNvSpPr txBox="1"/>
            <p:nvPr/>
          </p:nvSpPr>
          <p:spPr>
            <a:xfrm>
              <a:off x="7090046" y="3090333"/>
              <a:ext cx="19772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banana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9044" y="3626498"/>
              <a:ext cx="435932" cy="42738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7897" y="4870029"/>
              <a:ext cx="440752" cy="44409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3489" y="5527967"/>
              <a:ext cx="627865" cy="36933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5420" y="6152056"/>
              <a:ext cx="745934" cy="425776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8199508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54770" y="4287698"/>
              <a:ext cx="355732" cy="326574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8199508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99508" y="5527967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199508" y="620850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199508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7016668" y="3637673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338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613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9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574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86635" y="2352736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80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8857" y="2496638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2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06370" y="3949890"/>
            <a:ext cx="2259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banana </a:t>
            </a:r>
            <a:r>
              <a:rPr lang="en-US" i="1" dirty="0" smtClean="0">
                <a:solidFill>
                  <a:srgbClr val="FF6600"/>
                </a:solidFill>
              </a:rPr>
              <a:t>OR</a:t>
            </a:r>
            <a:r>
              <a:rPr lang="en-US" dirty="0" smtClean="0">
                <a:solidFill>
                  <a:srgbClr val="FF6600"/>
                </a:solidFill>
              </a:rPr>
              <a:t> pineapple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0398" y="3737002"/>
            <a:ext cx="70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none?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467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016" y="3949890"/>
            <a:ext cx="833354" cy="4902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564" y="3216103"/>
            <a:ext cx="748463" cy="733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131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one of the ones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confident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</p:spTree>
    <p:extLst>
      <p:ext uri="{BB962C8B-B14F-4D97-AF65-F5344CB8AC3E}">
        <p14:creationId xmlns:p14="http://schemas.microsoft.com/office/powerpoint/2010/main" val="2315110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59667" y="5336301"/>
            <a:ext cx="340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decision boundary look like?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05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95222" y="1651000"/>
            <a:ext cx="1001889" cy="197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697111" y="3626556"/>
            <a:ext cx="4430889" cy="70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671949" y="3626556"/>
            <a:ext cx="2025162" cy="2080740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66105" y="5230623"/>
            <a:ext cx="1602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BANANA</a:t>
            </a:r>
            <a:endParaRPr lang="en-US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71436" y="3153468"/>
            <a:ext cx="113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APPLE</a:t>
            </a:r>
            <a:endParaRPr lang="en-US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998281" y="2289868"/>
            <a:ext cx="1840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PINEAPPLE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8978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classify, perceptron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</a:t>
            </a:r>
            <a:r>
              <a:rPr lang="en-US" dirty="0" smtClean="0">
                <a:solidFill>
                  <a:srgbClr val="FF0000"/>
                </a:solidFill>
              </a:rPr>
              <a:t>confident</a:t>
            </a:r>
            <a:r>
              <a:rPr lang="en-US" dirty="0" smtClean="0"/>
              <a:t>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2777" y="4811889"/>
            <a:ext cx="564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this for the perceptron?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7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classify, perceptron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65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</a:t>
            </a:r>
            <a:r>
              <a:rPr lang="en-US" dirty="0" smtClean="0">
                <a:solidFill>
                  <a:srgbClr val="FF0000"/>
                </a:solidFill>
              </a:rPr>
              <a:t>confident</a:t>
            </a:r>
            <a:r>
              <a:rPr lang="en-US" dirty="0" smtClean="0"/>
              <a:t>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568407"/>
              </p:ext>
            </p:extLst>
          </p:nvPr>
        </p:nvGraphicFramePr>
        <p:xfrm>
          <a:off x="2017655" y="4711649"/>
          <a:ext cx="3874159" cy="791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7655" y="4711649"/>
                        <a:ext cx="3874159" cy="791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9433" y="4910667"/>
            <a:ext cx="1721789" cy="395111"/>
          </a:xfrm>
          <a:prstGeom prst="rect">
            <a:avLst/>
          </a:prstGeom>
          <a:solidFill>
            <a:srgbClr val="0000FF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14222" y="5771444"/>
            <a:ext cx="379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Distance from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731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All vs. all (AVA)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5777" y="1600200"/>
            <a:ext cx="8805333" cy="474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Training: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each pair of labels, train a classifier to distinguish between them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i="1" dirty="0" err="1" smtClean="0"/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= 1 to number of labels:</a:t>
            </a:r>
            <a:endParaRPr lang="en-US" sz="2400" i="1" dirty="0" smtClean="0"/>
          </a:p>
          <a:p>
            <a:pPr marL="320040" lvl="1" indent="0">
              <a:buNone/>
            </a:pPr>
            <a:r>
              <a:rPr lang="en-US" sz="2400" dirty="0" smtClean="0"/>
              <a:t>for </a:t>
            </a:r>
            <a:r>
              <a:rPr lang="en-US" sz="2400" i="1" dirty="0" smtClean="0"/>
              <a:t>k</a:t>
            </a:r>
            <a:r>
              <a:rPr lang="en-US" sz="2400" dirty="0" smtClean="0"/>
              <a:t> = i+1 to number of labels:</a:t>
            </a:r>
          </a:p>
          <a:p>
            <a:pPr marL="320040" lvl="1" indent="0">
              <a:buNone/>
            </a:pPr>
            <a:r>
              <a:rPr lang="en-US" sz="2400" dirty="0" smtClean="0"/>
              <a:t>  train a classifier to distinguish between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j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:</a:t>
            </a:r>
          </a:p>
          <a:p>
            <a:pPr marL="32004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- create a dataset with all examples </a:t>
            </a:r>
            <a:r>
              <a:rPr lang="en-US" sz="2400" i="1" dirty="0" smtClean="0"/>
              <a:t>with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j</a:t>
            </a:r>
            <a:r>
              <a:rPr lang="en-US" sz="2400" dirty="0" smtClean="0"/>
              <a:t> labeled positive      	 and all examples with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 labeled negative</a:t>
            </a:r>
            <a:endParaRPr lang="en-US" sz="2400" dirty="0"/>
          </a:p>
          <a:p>
            <a:pPr marL="32004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- train classifier on this subset of the data</a:t>
            </a:r>
          </a:p>
        </p:txBody>
      </p:sp>
    </p:spTree>
    <p:extLst>
      <p:ext uri="{BB962C8B-B14F-4D97-AF65-F5344CB8AC3E}">
        <p14:creationId xmlns:p14="http://schemas.microsoft.com/office/powerpoint/2010/main" val="333846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training visualized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38" y="2337384"/>
            <a:ext cx="435932" cy="427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91" y="3580915"/>
            <a:ext cx="440752" cy="444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3" y="4238853"/>
            <a:ext cx="627865" cy="369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14" y="4862942"/>
            <a:ext cx="745934" cy="425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64" y="2998584"/>
            <a:ext cx="355732" cy="3265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0136" y="2348559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apple</a:t>
            </a:r>
            <a:endParaRPr lang="en-US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100136" y="3633986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apple</a:t>
            </a:r>
            <a:endParaRPr lang="en-US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00136" y="4264197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banana</a:t>
            </a:r>
            <a:endParaRPr lang="en-US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0136" y="4944730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banana</a:t>
            </a:r>
            <a:endParaRPr lang="en-US" b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00136" y="2981170"/>
            <a:ext cx="85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orange</a:t>
            </a:r>
            <a:endParaRPr lang="en-US" b="1" baseline="-250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7875" y="1721556"/>
            <a:ext cx="14111" cy="486833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605" y="2266829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458" y="2864509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3948" y="2278004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03948" y="2917580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2444257" y="1773987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716" y="3495827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532170" y="344389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227" y="4259197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80" y="4856877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16569" y="427037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5716569" y="490994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600434" y="3803263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483" y="5553671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24" y="5993558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16569" y="54231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5716569" y="5992152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338" y="2174097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776792" y="21221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76" y="2764768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817" y="3204655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778362" y="263422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7778362" y="3203249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6622790" y="1705321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46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90723" y="4302188"/>
            <a:ext cx="1644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class?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34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5479" y="2638778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43938" y="395350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02535" y="521734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21560" y="393234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67172" y="5334000"/>
            <a:ext cx="1533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general?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6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27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To classify example e, classify with each classifier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have a few options to choose the final class:</a:t>
            </a:r>
          </a:p>
          <a:p>
            <a:pPr>
              <a:buFontTx/>
              <a:buChar char="-"/>
            </a:pPr>
            <a:r>
              <a:rPr lang="en-US" dirty="0" smtClean="0"/>
              <a:t>Take a majority vote</a:t>
            </a:r>
          </a:p>
          <a:p>
            <a:pPr>
              <a:buFontTx/>
              <a:buChar char="-"/>
            </a:pPr>
            <a:r>
              <a:rPr lang="en-US" dirty="0" smtClean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 smtClean="0"/>
              <a:t>y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r>
              <a:rPr lang="en-US" dirty="0" smtClean="0"/>
              <a:t>(e</a:t>
            </a:r>
            <a:r>
              <a:rPr lang="en-US" dirty="0" smtClean="0"/>
              <a:t>)</a:t>
            </a:r>
            <a:endParaRPr lang="en-US" dirty="0" smtClean="0"/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j</a:t>
            </a:r>
            <a:r>
              <a:rPr lang="en-US" dirty="0" smtClean="0"/>
              <a:t> += y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k</a:t>
            </a:r>
            <a:r>
              <a:rPr lang="en-US" dirty="0" smtClean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2111" y="4896555"/>
            <a:ext cx="2658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work?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5994780"/>
            <a:ext cx="755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</a:rPr>
              <a:t>Here we’re assuming that y encompasses both the prediction (+1,-1) and the confidence, i.e. </a:t>
            </a:r>
            <a:r>
              <a:rPr lang="en-US" i="1" smtClean="0">
                <a:solidFill>
                  <a:srgbClr val="3366FF"/>
                </a:solidFill>
              </a:rPr>
              <a:t>y </a:t>
            </a:r>
            <a:r>
              <a:rPr lang="en-US" i="1" dirty="0" smtClean="0">
                <a:solidFill>
                  <a:srgbClr val="3366FF"/>
                </a:solidFill>
              </a:rPr>
              <a:t>= prediction </a:t>
            </a:r>
            <a:r>
              <a:rPr lang="en-US" i="1" smtClean="0">
                <a:solidFill>
                  <a:srgbClr val="3366FF"/>
                </a:solidFill>
              </a:rPr>
              <a:t>* confidence.</a:t>
            </a:r>
            <a:endParaRPr lang="en-US" i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1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2139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 smtClean="0"/>
              <a:t>y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r>
              <a:rPr lang="en-US" dirty="0" smtClean="0"/>
              <a:t>(e)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j</a:t>
            </a:r>
            <a:r>
              <a:rPr lang="en-US" dirty="0" smtClean="0"/>
              <a:t> += y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k</a:t>
            </a:r>
            <a:r>
              <a:rPr lang="en-US" dirty="0" smtClean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0222" y="3739445"/>
            <a:ext cx="624191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y is positive, classifier thought it was of type j:</a:t>
            </a:r>
          </a:p>
          <a:p>
            <a:r>
              <a:rPr lang="en-US" sz="2400" dirty="0" smtClean="0"/>
              <a:t>  - raise the score for j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lower the score for k</a:t>
            </a:r>
          </a:p>
          <a:p>
            <a:endParaRPr lang="en-US" sz="2400" dirty="0"/>
          </a:p>
          <a:p>
            <a:r>
              <a:rPr lang="en-US" sz="2400" dirty="0" smtClean="0"/>
              <a:t>if y is negative, classifier thought it was of type k: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lower the score for j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raise the score for 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8087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OVA vs. 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Train/classify runtime?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Error?  Assume each binary classifier makes an error with probability </a:t>
            </a:r>
            <a:r>
              <a:rPr lang="en-US" dirty="0" err="1" smtClean="0">
                <a:solidFill>
                  <a:srgbClr val="FF0000"/>
                </a:solidFill>
              </a:rPr>
              <a:t>ε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437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OVA vs. 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166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Train time:</a:t>
            </a:r>
          </a:p>
          <a:p>
            <a:pPr marL="0" indent="0">
              <a:buNone/>
            </a:pPr>
            <a:r>
              <a:rPr lang="en-US" dirty="0" smtClean="0"/>
              <a:t>AVA learns more classifiers, however, they’re trained on much smaller data this tends to make it faster if the labels are equally balanced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Test time:</a:t>
            </a:r>
          </a:p>
          <a:p>
            <a:pPr marL="0" indent="0">
              <a:buNone/>
            </a:pPr>
            <a:r>
              <a:rPr lang="en-US" dirty="0" smtClean="0"/>
              <a:t>AVA has more classifiers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Error (see the book for more justification):</a:t>
            </a:r>
          </a:p>
          <a:p>
            <a:pPr>
              <a:buFontTx/>
              <a:buChar char="-"/>
            </a:pPr>
            <a:r>
              <a:rPr lang="en-US" dirty="0" smtClean="0"/>
              <a:t>AVA trains on more balanced data sets</a:t>
            </a:r>
          </a:p>
          <a:p>
            <a:pPr>
              <a:buFontTx/>
              <a:buChar char="-"/>
            </a:pPr>
            <a:r>
              <a:rPr lang="en-US" dirty="0" smtClean="0"/>
              <a:t>AVA tests with more classifiers and therefore has more chances for errors</a:t>
            </a:r>
          </a:p>
          <a:p>
            <a:pPr marL="0" indent="0">
              <a:buNone/>
            </a:pPr>
            <a:r>
              <a:rPr lang="en-US" dirty="0" smtClean="0"/>
              <a:t>- Theoretically:</a:t>
            </a:r>
          </a:p>
          <a:p>
            <a:pPr marL="0" indent="0">
              <a:buNone/>
            </a:pPr>
            <a:r>
              <a:rPr lang="en-US" dirty="0" smtClean="0"/>
              <a:t>-- OVA: </a:t>
            </a:r>
            <a:r>
              <a:rPr lang="en-US" dirty="0" err="1" smtClean="0"/>
              <a:t>ε</a:t>
            </a:r>
            <a:r>
              <a:rPr lang="en-US" dirty="0" smtClean="0"/>
              <a:t> (number of labels -1)</a:t>
            </a:r>
          </a:p>
          <a:p>
            <a:pPr marL="0" indent="0">
              <a:buNone/>
            </a:pPr>
            <a:r>
              <a:rPr lang="en-US" dirty="0" smtClean="0"/>
              <a:t>-- AVA: 2 </a:t>
            </a:r>
            <a:r>
              <a:rPr lang="en-US" dirty="0" err="1" smtClean="0"/>
              <a:t>ε</a:t>
            </a:r>
            <a:r>
              <a:rPr lang="en-US" dirty="0" smtClean="0"/>
              <a:t> </a:t>
            </a:r>
            <a:r>
              <a:rPr lang="en-US" dirty="0"/>
              <a:t>(number of labels -1)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430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3: Divide and conquer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86" y="1890541"/>
            <a:ext cx="748463" cy="733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09" y="2078902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535" y="2107445"/>
            <a:ext cx="563033" cy="5168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52674" y="2107445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1719424"/>
            <a:ext cx="711142" cy="143009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2747986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34745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902" y="4712781"/>
            <a:ext cx="563033" cy="5168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995" y="4495877"/>
            <a:ext cx="748463" cy="7337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17810" y="4683333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32" y="4654790"/>
            <a:ext cx="833354" cy="4902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4074377"/>
            <a:ext cx="711142" cy="14300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49404" y="46049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1660" y="5756112"/>
            <a:ext cx="2456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 vs. AVA?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946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using a binary classifier, the most common thing to do is OVA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Otherwise, use a classifier that allows for multiple labels:</a:t>
            </a:r>
          </a:p>
          <a:p>
            <a:pPr lvl="1"/>
            <a:r>
              <a:rPr lang="en-US" dirty="0" smtClean="0"/>
              <a:t>DT and k-NN work reasonably well</a:t>
            </a:r>
          </a:p>
          <a:p>
            <a:pPr lvl="1"/>
            <a:r>
              <a:rPr lang="en-US" dirty="0" smtClean="0"/>
              <a:t>We’ll see a few more in the coming weeks that will often work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0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327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evaluate?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0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785556" y="3672495"/>
            <a:ext cx="1932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Accuracy: 4/</a:t>
            </a: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84871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Multiclass evaluation imbalanced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1972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8811" y="2991556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735152" y="4570778"/>
            <a:ext cx="220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Data imbalance!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5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microaveraging</a:t>
            </a:r>
            <a:r>
              <a:rPr lang="en-US" dirty="0" smtClean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macroaveraging</a:t>
            </a:r>
            <a:r>
              <a:rPr lang="en-US" dirty="0" smtClean="0"/>
              <a:t>: calculate evaluation score (e.g. accuracy) for each label, then average over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41222" y="4811889"/>
            <a:ext cx="3608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this have?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Why include it?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07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2760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microaveraging</a:t>
            </a:r>
            <a:r>
              <a:rPr lang="en-US" dirty="0" smtClean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macroaveraging</a:t>
            </a:r>
            <a:r>
              <a:rPr lang="en-US" dirty="0" smtClean="0"/>
              <a:t>: calculate evaluation score (e.g. accuracy) for each label, then average over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63889" y="4811889"/>
            <a:ext cx="5750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Puts more weight/emphasis on rarer labels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Allows another dimension of analysis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8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microaveraging</a:t>
            </a:r>
            <a:r>
              <a:rPr lang="en-US" sz="2800" dirty="0" smtClean="0"/>
              <a:t>: average over examples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macroaveraging</a:t>
            </a:r>
            <a:r>
              <a:rPr lang="en-US" sz="2800" dirty="0" smtClean="0"/>
              <a:t>: calculate evaluation score (e.g. accuracy) for each label, then average over labels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519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microaveraging</a:t>
            </a:r>
            <a:r>
              <a:rPr lang="en-US" sz="2800" dirty="0" smtClean="0"/>
              <a:t>: </a:t>
            </a:r>
            <a:r>
              <a:rPr lang="en-US" sz="2800" dirty="0">
                <a:solidFill>
                  <a:srgbClr val="0000FF"/>
                </a:solidFill>
              </a:rPr>
              <a:t>4</a:t>
            </a:r>
            <a:r>
              <a:rPr lang="en-US" sz="2800" dirty="0" smtClean="0">
                <a:solidFill>
                  <a:srgbClr val="0000FF"/>
                </a:solidFill>
              </a:rPr>
              <a:t>/</a:t>
            </a:r>
            <a:r>
              <a:rPr lang="en-US" sz="2800" dirty="0">
                <a:solidFill>
                  <a:srgbClr val="0000FF"/>
                </a:solidFill>
              </a:rPr>
              <a:t>6</a:t>
            </a:r>
            <a:endParaRPr lang="en-US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macroaveraging</a:t>
            </a:r>
            <a:r>
              <a:rPr lang="en-US" sz="2800" dirty="0" smtClean="0"/>
              <a:t>: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000" dirty="0" smtClean="0"/>
              <a:t>apple = 1/2</a:t>
            </a:r>
          </a:p>
          <a:p>
            <a:pPr marL="0" indent="0">
              <a:buNone/>
            </a:pPr>
            <a:r>
              <a:rPr lang="en-US" sz="2000" dirty="0" smtClean="0"/>
              <a:t>  orange = 1/1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banana = 1/2</a:t>
            </a:r>
          </a:p>
          <a:p>
            <a:pPr marL="0" indent="0">
              <a:buNone/>
            </a:pPr>
            <a:r>
              <a:rPr lang="en-US" sz="2000" dirty="0" smtClean="0"/>
              <a:t>  pineapple = 1/1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total = (1/2 + 1 + 1/2 + 1)/4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dirty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/</a:t>
            </a:r>
            <a:r>
              <a:rPr lang="en-US" sz="2800" dirty="0">
                <a:solidFill>
                  <a:srgbClr val="0000FF"/>
                </a:solidFill>
              </a:rPr>
              <a:t>4</a:t>
            </a:r>
            <a:endParaRPr lang="en-US" sz="2000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14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matrix</a:t>
            </a:r>
            <a:endParaRPr lang="en-US" dirty="0"/>
          </a:p>
        </p:txBody>
      </p:sp>
      <p:graphicFrame>
        <p:nvGraphicFramePr>
          <p:cNvPr id="4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445427"/>
              </p:ext>
            </p:extLst>
          </p:nvPr>
        </p:nvGraphicFramePr>
        <p:xfrm>
          <a:off x="959556" y="3911600"/>
          <a:ext cx="7013222" cy="2773680"/>
        </p:xfrm>
        <a:graphic>
          <a:graphicData uri="http://schemas.openxmlformats.org/drawingml/2006/table">
            <a:tbl>
              <a:tblPr/>
              <a:tblGrid>
                <a:gridCol w="1144165"/>
                <a:gridCol w="1207730"/>
                <a:gridCol w="1207730"/>
                <a:gridCol w="889906"/>
                <a:gridCol w="1080600"/>
                <a:gridCol w="699212"/>
                <a:gridCol w="783879"/>
              </a:tblGrid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9759" y="1848556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entry </a:t>
            </a:r>
            <a:r>
              <a:rPr lang="en-US" sz="2400" i="1" dirty="0" smtClean="0">
                <a:latin typeface="Arial"/>
                <a:cs typeface="Arial"/>
              </a:rPr>
              <a:t>(</a:t>
            </a:r>
            <a:r>
              <a:rPr lang="en-US" sz="2400" i="1" dirty="0" err="1" smtClean="0">
                <a:latin typeface="Arial"/>
                <a:cs typeface="Arial"/>
              </a:rPr>
              <a:t>i</a:t>
            </a:r>
            <a:r>
              <a:rPr lang="en-US" sz="2400" i="1" dirty="0" smtClean="0">
                <a:latin typeface="Arial"/>
                <a:cs typeface="Arial"/>
              </a:rPr>
              <a:t>, j)</a:t>
            </a:r>
            <a:r>
              <a:rPr lang="en-US" sz="2400" dirty="0" smtClean="0">
                <a:latin typeface="Arial"/>
                <a:cs typeface="Arial"/>
              </a:rPr>
              <a:t> represents the number of examples with label </a:t>
            </a:r>
            <a:r>
              <a:rPr lang="en-US" sz="2400" i="1" dirty="0" err="1" smtClean="0">
                <a:latin typeface="Arial"/>
                <a:cs typeface="Arial"/>
              </a:rPr>
              <a:t>i</a:t>
            </a:r>
            <a:r>
              <a:rPr lang="en-US" sz="2400" dirty="0" smtClean="0">
                <a:latin typeface="Arial"/>
                <a:cs typeface="Arial"/>
              </a:rPr>
              <a:t> that were predicted to have label </a:t>
            </a:r>
            <a:r>
              <a:rPr lang="en-US" sz="2400" i="1" dirty="0" smtClean="0">
                <a:latin typeface="Arial"/>
                <a:cs typeface="Arial"/>
              </a:rPr>
              <a:t>j</a:t>
            </a:r>
          </a:p>
          <a:p>
            <a:endParaRPr lang="en-US" sz="2400" dirty="0">
              <a:latin typeface="Arial"/>
              <a:cs typeface="Arial"/>
            </a:endParaRPr>
          </a:p>
          <a:p>
            <a:r>
              <a:rPr lang="en-US" sz="2400" dirty="0" smtClean="0">
                <a:latin typeface="Arial"/>
                <a:cs typeface="Arial"/>
              </a:rPr>
              <a:t>another way to understand both the data and the classifier</a:t>
            </a:r>
          </a:p>
        </p:txBody>
      </p:sp>
    </p:spTree>
    <p:extLst>
      <p:ext uri="{BB962C8B-B14F-4D97-AF65-F5344CB8AC3E}">
        <p14:creationId xmlns:p14="http://schemas.microsoft.com/office/powerpoint/2010/main" val="2249940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matrix</a:t>
            </a:r>
            <a:endParaRPr lang="en-US" dirty="0"/>
          </a:p>
        </p:txBody>
      </p:sp>
      <p:pic>
        <p:nvPicPr>
          <p:cNvPr id="4" name="Picture 12" descr="conf_plot_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4" y="1711589"/>
            <a:ext cx="6807199" cy="414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74332" y="6070559"/>
            <a:ext cx="6053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/>
              <a:t>BLAST classification of proteins in 850 </a:t>
            </a:r>
            <a:r>
              <a:rPr lang="en-US" sz="2000" dirty="0" err="1"/>
              <a:t>superfamilies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55158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Multilabel</a:t>
            </a:r>
            <a:r>
              <a:rPr lang="en-US" dirty="0" smtClean="0"/>
              <a:t> vs. multiclass </a:t>
            </a:r>
            <a:r>
              <a:rPr lang="en-US" dirty="0"/>
              <a:t>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</a:t>
            </a:r>
            <a:r>
              <a:rPr lang="en-US" sz="2400" dirty="0" smtClean="0"/>
              <a:t>ed</a:t>
            </a:r>
            <a:r>
              <a:rPr lang="en-US" sz="2400" dirty="0"/>
              <a:t>i</a:t>
            </a:r>
            <a:r>
              <a:rPr lang="en-US" sz="2400" dirty="0" smtClean="0"/>
              <a:t>ble</a:t>
            </a:r>
            <a:r>
              <a:rPr lang="en-US" sz="2400" dirty="0"/>
              <a:t>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19111" y="4868335"/>
            <a:ext cx="535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difference in these labels/categories?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8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Multilabel</a:t>
            </a:r>
            <a:r>
              <a:rPr lang="en-US" dirty="0"/>
              <a:t> vs. multiclass 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</a:t>
            </a:r>
            <a:r>
              <a:rPr lang="en-US" sz="2400" dirty="0" smtClean="0"/>
              <a:t>edible</a:t>
            </a:r>
            <a:r>
              <a:rPr lang="en-US" sz="2400" dirty="0"/>
              <a:t>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685800" y="4572000"/>
            <a:ext cx="2133600" cy="1447800"/>
            <a:chOff x="288" y="2688"/>
            <a:chExt cx="1344" cy="912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720" y="2928"/>
              <a:ext cx="816" cy="52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288" y="2688"/>
              <a:ext cx="1344" cy="912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960" y="3072"/>
              <a:ext cx="480" cy="28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1200" y="3168"/>
              <a:ext cx="144" cy="144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3733800" y="44958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4572000" y="45720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733800" y="5181600"/>
            <a:ext cx="8382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648200" y="5257800"/>
            <a:ext cx="838200" cy="4572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6248400" y="44958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Oval 19"/>
          <p:cNvSpPr>
            <a:spLocks noChangeArrowheads="1"/>
          </p:cNvSpPr>
          <p:nvPr/>
        </p:nvSpPr>
        <p:spPr bwMode="auto">
          <a:xfrm>
            <a:off x="6781800" y="4572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0"/>
          <p:cNvSpPr>
            <a:spLocks noChangeArrowheads="1"/>
          </p:cNvSpPr>
          <p:nvPr/>
        </p:nvSpPr>
        <p:spPr bwMode="auto">
          <a:xfrm>
            <a:off x="7239000" y="5334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6934200" y="4800600"/>
            <a:ext cx="228600" cy="228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 rot="-5400000">
            <a:off x="-1295400" y="4800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Different structures</a:t>
            </a:r>
            <a:endParaRPr lang="fr-FR" sz="2400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609600" y="6248399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Nested/ Hierarchical</a:t>
            </a:r>
            <a:endParaRPr lang="fr-FR" sz="2000" dirty="0"/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601153" y="6256866"/>
            <a:ext cx="3200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Exclusive/ </a:t>
            </a:r>
            <a:r>
              <a:rPr lang="en-US" sz="2000" dirty="0" smtClean="0"/>
              <a:t>Multiclass</a:t>
            </a:r>
            <a:endParaRPr lang="fr-FR" sz="2000" dirty="0"/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6222999" y="6256866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 General/Structured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9503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vs. </a:t>
            </a:r>
            <a:r>
              <a:rPr lang="en-US" dirty="0" err="1" smtClean="0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190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Multiclass: each example has one label and exactly one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Multilabel</a:t>
            </a:r>
            <a:r>
              <a:rPr lang="en-US" dirty="0" smtClean="0"/>
              <a:t>: each example has </a:t>
            </a:r>
            <a:r>
              <a:rPr lang="en-US" b="1" i="1" dirty="0" smtClean="0"/>
              <a:t>zero or more</a:t>
            </a:r>
            <a:r>
              <a:rPr lang="en-US" dirty="0" smtClean="0"/>
              <a:t> labels.  Also called annotation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7444" y="5081222"/>
            <a:ext cx="3081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Multilabel</a:t>
            </a:r>
            <a:r>
              <a:rPr lang="en-US" sz="2400" dirty="0" smtClean="0">
                <a:solidFill>
                  <a:srgbClr val="FF0000"/>
                </a:solidFill>
              </a:rPr>
              <a:t> applications?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7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Image annotation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Document topics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Labeling people in a picture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8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vs. </a:t>
            </a:r>
            <a:r>
              <a:rPr lang="en-US" dirty="0" err="1" smtClean="0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190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Multiclass: each example has one label and exactly one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Multilabel</a:t>
            </a:r>
            <a:r>
              <a:rPr lang="en-US" dirty="0" smtClean="0"/>
              <a:t>: each example has </a:t>
            </a:r>
            <a:r>
              <a:rPr lang="en-US" b="1" i="1" dirty="0" smtClean="0"/>
              <a:t>zero or more</a:t>
            </a:r>
            <a:r>
              <a:rPr lang="en-US" dirty="0" smtClean="0"/>
              <a:t> labels.  Also called annotation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5556" y="5081222"/>
            <a:ext cx="5838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our approaches work for </a:t>
            </a:r>
            <a:r>
              <a:rPr lang="en-US" sz="2400" dirty="0" err="1" smtClean="0">
                <a:solidFill>
                  <a:srgbClr val="FF0000"/>
                </a:solidFill>
              </a:rPr>
              <a:t>multilabel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982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8753</TotalTime>
  <Words>1722</Words>
  <Application>Microsoft Macintosh PowerPoint</Application>
  <PresentationFormat>On-screen Show (4:3)</PresentationFormat>
  <Paragraphs>451</Paragraphs>
  <Slides>43</Slides>
  <Notes>6</Notes>
  <HiddenSlides>5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Median</vt:lpstr>
      <vt:lpstr>Equation</vt:lpstr>
      <vt:lpstr>multiclass continued and ranking</vt:lpstr>
      <vt:lpstr>Admin</vt:lpstr>
      <vt:lpstr>Java tip for the day</vt:lpstr>
      <vt:lpstr>Debugging tips</vt:lpstr>
      <vt:lpstr>Multiclass classification</vt:lpstr>
      <vt:lpstr>Black box approach to multiclass</vt:lpstr>
      <vt:lpstr>Approach 1: One vs. all (OVA)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classify</vt:lpstr>
      <vt:lpstr>OVA: linear classifiers (e.g. perceptron)</vt:lpstr>
      <vt:lpstr>OVA: linear classifiers (e.g. perceptron)</vt:lpstr>
      <vt:lpstr>OVA: classify, perceptron</vt:lpstr>
      <vt:lpstr>OVA: classify, perceptron</vt:lpstr>
      <vt:lpstr>Approach 2: All vs. all (AVA)</vt:lpstr>
      <vt:lpstr>AVA training visualized</vt:lpstr>
      <vt:lpstr>AVA classify</vt:lpstr>
      <vt:lpstr>AVA classify</vt:lpstr>
      <vt:lpstr>AVA classify</vt:lpstr>
      <vt:lpstr>AVA classify</vt:lpstr>
      <vt:lpstr>OVA vs. AVA</vt:lpstr>
      <vt:lpstr>OVA vs. AVA</vt:lpstr>
      <vt:lpstr>Approach 3: Divide and conquer</vt:lpstr>
      <vt:lpstr>Multiclass summary</vt:lpstr>
      <vt:lpstr>Multiclass evaluation</vt:lpstr>
      <vt:lpstr>Multiclass evaluation</vt:lpstr>
      <vt:lpstr>Multiclass evaluation imbalanced data</vt:lpstr>
      <vt:lpstr>Macroaveraging vs. microaveraging</vt:lpstr>
      <vt:lpstr>Macroaveraging vs. microaveraging</vt:lpstr>
      <vt:lpstr>Macroaveraging vs. microaveraging</vt:lpstr>
      <vt:lpstr>Macroaveraging vs. microaveraging</vt:lpstr>
      <vt:lpstr>Confusion matrix</vt:lpstr>
      <vt:lpstr>Confusion matrix</vt:lpstr>
      <vt:lpstr>Multilabel vs. multiclass classification</vt:lpstr>
      <vt:lpstr>Multilabel vs. multiclass classification</vt:lpstr>
      <vt:lpstr>Multiclass vs. multilabel</vt:lpstr>
      <vt:lpstr>Multilabel</vt:lpstr>
      <vt:lpstr>Multiclass vs. multilabel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1677</cp:revision>
  <cp:lastPrinted>2013-09-17T22:01:58Z</cp:lastPrinted>
  <dcterms:created xsi:type="dcterms:W3CDTF">2013-09-08T20:10:23Z</dcterms:created>
  <dcterms:modified xsi:type="dcterms:W3CDTF">2013-10-06T19:14:27Z</dcterms:modified>
</cp:coreProperties>
</file>