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5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notesSlides/notesSlide6.xml" ContentType="application/vnd.openxmlformats-officedocument.presentationml.notesSlide+xml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notesSlides/notesSlide7.xml" ContentType="application/vnd.openxmlformats-officedocument.presentationml.notesSlide+xml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notesSlides/notesSlide8.xml" ContentType="application/vnd.openxmlformats-officedocument.presentationml.notesSlide+xml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oleObject39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oleObject4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258" r:id="rId3"/>
    <p:sldId id="28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9" r:id="rId15"/>
    <p:sldId id="273" r:id="rId16"/>
    <p:sldId id="271" r:id="rId17"/>
    <p:sldId id="275" r:id="rId18"/>
    <p:sldId id="274" r:id="rId19"/>
    <p:sldId id="276" r:id="rId20"/>
    <p:sldId id="280" r:id="rId21"/>
    <p:sldId id="283" r:id="rId22"/>
    <p:sldId id="300" r:id="rId23"/>
    <p:sldId id="302" r:id="rId24"/>
    <p:sldId id="284" r:id="rId25"/>
    <p:sldId id="303" r:id="rId26"/>
    <p:sldId id="304" r:id="rId27"/>
    <p:sldId id="289" r:id="rId28"/>
    <p:sldId id="278" r:id="rId29"/>
    <p:sldId id="305" r:id="rId30"/>
    <p:sldId id="349" r:id="rId31"/>
    <p:sldId id="306" r:id="rId32"/>
    <p:sldId id="311" r:id="rId33"/>
    <p:sldId id="312" r:id="rId34"/>
    <p:sldId id="313" r:id="rId35"/>
    <p:sldId id="318" r:id="rId36"/>
    <p:sldId id="317" r:id="rId37"/>
    <p:sldId id="319" r:id="rId38"/>
    <p:sldId id="339" r:id="rId39"/>
    <p:sldId id="341" r:id="rId40"/>
    <p:sldId id="340" r:id="rId41"/>
    <p:sldId id="342" r:id="rId42"/>
    <p:sldId id="343" r:id="rId43"/>
    <p:sldId id="344" r:id="rId44"/>
    <p:sldId id="346" r:id="rId45"/>
    <p:sldId id="347" r:id="rId46"/>
    <p:sldId id="351" r:id="rId47"/>
    <p:sldId id="348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288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4" Type="http://schemas.openxmlformats.org/officeDocument/2006/relationships/image" Target="../media/image32.emf"/><Relationship Id="rId1" Type="http://schemas.openxmlformats.org/officeDocument/2006/relationships/image" Target="../media/image29.emf"/><Relationship Id="rId2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1" Type="http://schemas.openxmlformats.org/officeDocument/2006/relationships/image" Target="../media/image29.emf"/><Relationship Id="rId2" Type="http://schemas.openxmlformats.org/officeDocument/2006/relationships/image" Target="../media/image32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Relationship Id="rId3" Type="http://schemas.openxmlformats.org/officeDocument/2006/relationships/image" Target="../media/image2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1" Type="http://schemas.openxmlformats.org/officeDocument/2006/relationships/image" Target="../media/image40.emf"/><Relationship Id="rId2" Type="http://schemas.openxmlformats.org/officeDocument/2006/relationships/image" Target="../media/image4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Relationship Id="rId2" Type="http://schemas.openxmlformats.org/officeDocument/2006/relationships/image" Target="../media/image46.e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0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e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50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10/24/13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DT: the structure of the tree, which features each node splits on, the predictions at the leaves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perceptron: the weights and the b value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 smtClean="0"/>
              <a:t>often you’ll have to be able to tell from context whether the subscript refers</a:t>
            </a:r>
            <a:r>
              <a:rPr lang="en-US" baseline="0" dirty="0" smtClean="0"/>
              <a:t> to the example or the feature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notice, all are convex</a:t>
            </a:r>
          </a:p>
          <a:p>
            <a:pPr marL="171450" indent="-171450">
              <a:buFontTx/>
              <a:buChar char="-"/>
            </a:pPr>
            <a:r>
              <a:rPr lang="en-US" dirty="0" smtClean="0"/>
              <a:t>all (except hinge) are differentiable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520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31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10/24/13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10/24/13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5.emf"/><Relationship Id="rId9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2.emf"/><Relationship Id="rId6" Type="http://schemas.openxmlformats.org/officeDocument/2006/relationships/image" Target="../media/image11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1.png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17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8.emf"/><Relationship Id="rId5" Type="http://schemas.openxmlformats.org/officeDocument/2006/relationships/oleObject" Target="../embeddings/oleObject15.bin"/><Relationship Id="rId6" Type="http://schemas.openxmlformats.org/officeDocument/2006/relationships/image" Target="../media/image19.emf"/><Relationship Id="rId7" Type="http://schemas.openxmlformats.org/officeDocument/2006/relationships/oleObject" Target="../embeddings/oleObject16.bin"/><Relationship Id="rId8" Type="http://schemas.openxmlformats.org/officeDocument/2006/relationships/image" Target="../media/image20.emf"/><Relationship Id="rId9" Type="http://schemas.openxmlformats.org/officeDocument/2006/relationships/oleObject" Target="../embeddings/oleObject17.bin"/><Relationship Id="rId10" Type="http://schemas.openxmlformats.org/officeDocument/2006/relationships/image" Target="../media/image2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18.bin"/><Relationship Id="rId5" Type="http://schemas.openxmlformats.org/officeDocument/2006/relationships/image" Target="../media/image22.emf"/><Relationship Id="rId6" Type="http://schemas.openxmlformats.org/officeDocument/2006/relationships/oleObject" Target="../embeddings/oleObject19.bin"/><Relationship Id="rId7" Type="http://schemas.openxmlformats.org/officeDocument/2006/relationships/image" Target="../media/image23.emf"/><Relationship Id="rId8" Type="http://schemas.openxmlformats.org/officeDocument/2006/relationships/oleObject" Target="../embeddings/oleObject20.bin"/><Relationship Id="rId9" Type="http://schemas.openxmlformats.org/officeDocument/2006/relationships/image" Target="../media/image24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29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29.emf"/><Relationship Id="rId5" Type="http://schemas.openxmlformats.org/officeDocument/2006/relationships/oleObject" Target="../embeddings/oleObject27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28.bin"/><Relationship Id="rId8" Type="http://schemas.openxmlformats.org/officeDocument/2006/relationships/image" Target="../media/image31.emf"/><Relationship Id="rId9" Type="http://schemas.openxmlformats.org/officeDocument/2006/relationships/oleObject" Target="../embeddings/oleObject29.bin"/><Relationship Id="rId10" Type="http://schemas.openxmlformats.org/officeDocument/2006/relationships/image" Target="../media/image32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emf"/><Relationship Id="rId12" Type="http://schemas.openxmlformats.org/officeDocument/2006/relationships/image" Target="../media/image33.pn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30.bin"/><Relationship Id="rId5" Type="http://schemas.openxmlformats.org/officeDocument/2006/relationships/image" Target="../media/image29.emf"/><Relationship Id="rId6" Type="http://schemas.openxmlformats.org/officeDocument/2006/relationships/oleObject" Target="../embeddings/oleObject31.bin"/><Relationship Id="rId7" Type="http://schemas.openxmlformats.org/officeDocument/2006/relationships/image" Target="../media/image32.emf"/><Relationship Id="rId8" Type="http://schemas.openxmlformats.org/officeDocument/2006/relationships/oleObject" Target="../embeddings/oleObject32.bin"/><Relationship Id="rId9" Type="http://schemas.openxmlformats.org/officeDocument/2006/relationships/image" Target="../media/image30.emf"/><Relationship Id="rId10" Type="http://schemas.openxmlformats.org/officeDocument/2006/relationships/oleObject" Target="../embeddings/oleObject3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34.bin"/><Relationship Id="rId5" Type="http://schemas.openxmlformats.org/officeDocument/2006/relationships/image" Target="../media/image34.emf"/><Relationship Id="rId6" Type="http://schemas.openxmlformats.org/officeDocument/2006/relationships/oleObject" Target="../embeddings/oleObject35.bin"/><Relationship Id="rId7" Type="http://schemas.openxmlformats.org/officeDocument/2006/relationships/image" Target="../media/image35.emf"/><Relationship Id="rId8" Type="http://schemas.openxmlformats.org/officeDocument/2006/relationships/oleObject" Target="../embeddings/oleObject36.bin"/><Relationship Id="rId9" Type="http://schemas.openxmlformats.org/officeDocument/2006/relationships/image" Target="../media/image24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4" Type="http://schemas.openxmlformats.org/officeDocument/2006/relationships/image" Target="../media/image39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40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41.emf"/><Relationship Id="rId7" Type="http://schemas.openxmlformats.org/officeDocument/2006/relationships/oleObject" Target="../embeddings/Microsoft_Equation3.bin"/><Relationship Id="rId8" Type="http://schemas.openxmlformats.org/officeDocument/2006/relationships/image" Target="../media/image42.emf"/><Relationship Id="rId9" Type="http://schemas.openxmlformats.org/officeDocument/2006/relationships/oleObject" Target="../embeddings/Microsoft_Equation4.bin"/><Relationship Id="rId10" Type="http://schemas.openxmlformats.org/officeDocument/2006/relationships/image" Target="../media/image43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44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45.emf"/><Relationship Id="rId5" Type="http://schemas.openxmlformats.org/officeDocument/2006/relationships/oleObject" Target="../embeddings/Microsoft_Equation7.bin"/><Relationship Id="rId6" Type="http://schemas.openxmlformats.org/officeDocument/2006/relationships/image" Target="../media/image46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47.emf"/><Relationship Id="rId5" Type="http://schemas.openxmlformats.org/officeDocument/2006/relationships/oleObject" Target="../embeddings/Microsoft_Equation8.bin"/><Relationship Id="rId6" Type="http://schemas.openxmlformats.org/officeDocument/2006/relationships/image" Target="../media/image48.emf"/><Relationship Id="rId7" Type="http://schemas.openxmlformats.org/officeDocument/2006/relationships/oleObject" Target="../embeddings/Microsoft_Equation9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40.bin"/><Relationship Id="rId10" Type="http://schemas.openxmlformats.org/officeDocument/2006/relationships/image" Target="../media/image50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50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image" Target="../media/image50.emf"/><Relationship Id="rId5" Type="http://schemas.openxmlformats.org/officeDocument/2006/relationships/image" Target="../media/image51.png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4" Type="http://schemas.openxmlformats.org/officeDocument/2006/relationships/image" Target="../media/image47.emf"/><Relationship Id="rId5" Type="http://schemas.openxmlformats.org/officeDocument/2006/relationships/oleObject" Target="../embeddings/Microsoft_Equation10.bin"/><Relationship Id="rId6" Type="http://schemas.openxmlformats.org/officeDocument/2006/relationships/image" Target="../media/image48.emf"/><Relationship Id="rId7" Type="http://schemas.openxmlformats.org/officeDocument/2006/relationships/oleObject" Target="../embeddings/Microsoft_Equation11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44.bin"/><Relationship Id="rId10" Type="http://schemas.openxmlformats.org/officeDocument/2006/relationships/image" Target="../media/image50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5</a:t>
            </a:r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74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Linear models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84160"/>
            <a:ext cx="7772400" cy="16002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400" dirty="0">
                <a:ea typeface="ＭＳ Ｐゴシック" pitchFamily="-110" charset="-128"/>
                <a:cs typeface="ＭＳ Ｐゴシック" pitchFamily="-110" charset="-128"/>
              </a:rPr>
              <a:t>A strong high-bias assumption is </a:t>
            </a:r>
            <a:r>
              <a:rPr lang="en-US" sz="2400" i="1" dirty="0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linear </a:t>
            </a:r>
            <a:r>
              <a:rPr lang="en-US" sz="2400" i="1" dirty="0" err="1">
                <a:solidFill>
                  <a:srgbClr val="FF6600"/>
                </a:solidFill>
                <a:ea typeface="ＭＳ Ｐゴシック" pitchFamily="-110" charset="-128"/>
                <a:cs typeface="ＭＳ Ｐゴシック" pitchFamily="-110" charset="-128"/>
              </a:rPr>
              <a:t>separability</a:t>
            </a:r>
            <a:r>
              <a:rPr lang="en-US" sz="24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  <a:endParaRPr lang="en-US" sz="2400" dirty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400" dirty="0"/>
              <a:t>in 2 dimensions, can separate classes by a line</a:t>
            </a:r>
          </a:p>
          <a:p>
            <a:pPr lvl="1" eaLnBrk="1" hangingPunct="1"/>
            <a:r>
              <a:rPr lang="en-US" sz="2400" dirty="0"/>
              <a:t>in higher dimensions, need </a:t>
            </a:r>
            <a:r>
              <a:rPr lang="en-US" sz="2400" dirty="0" err="1" smtClean="0"/>
              <a:t>hyperplanes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800" dirty="0"/>
          </a:p>
          <a:p>
            <a:pPr marL="45720" indent="0">
              <a:buNone/>
            </a:pPr>
            <a:r>
              <a:rPr lang="en-US" sz="2400" dirty="0" smtClean="0"/>
              <a:t>A </a:t>
            </a:r>
            <a:r>
              <a:rPr lang="en-US" sz="2400" i="1" dirty="0" smtClean="0">
                <a:solidFill>
                  <a:srgbClr val="FF6600"/>
                </a:solidFill>
              </a:rPr>
              <a:t>linear model </a:t>
            </a:r>
            <a:r>
              <a:rPr lang="en-US" sz="2400" dirty="0" smtClean="0"/>
              <a:t>is a model that assumes the data is linearly separable</a:t>
            </a:r>
            <a:endParaRPr lang="en-US" sz="2400" dirty="0"/>
          </a:p>
        </p:txBody>
      </p:sp>
      <p:sp>
        <p:nvSpPr>
          <p:cNvPr id="43015" name="Oval 28"/>
          <p:cNvSpPr>
            <a:spLocks noChangeArrowheads="1"/>
          </p:cNvSpPr>
          <p:nvPr/>
        </p:nvSpPr>
        <p:spPr bwMode="auto">
          <a:xfrm>
            <a:off x="3018905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6" name="Oval 29"/>
          <p:cNvSpPr>
            <a:spLocks noChangeArrowheads="1"/>
          </p:cNvSpPr>
          <p:nvPr/>
        </p:nvSpPr>
        <p:spPr bwMode="auto">
          <a:xfrm>
            <a:off x="4465320" y="49354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8" name="Oval 31"/>
          <p:cNvSpPr>
            <a:spLocks noChangeArrowheads="1"/>
          </p:cNvSpPr>
          <p:nvPr/>
        </p:nvSpPr>
        <p:spPr bwMode="auto">
          <a:xfrm>
            <a:off x="3118658" y="484335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9" name="Oval 32"/>
          <p:cNvSpPr>
            <a:spLocks noChangeArrowheads="1"/>
          </p:cNvSpPr>
          <p:nvPr/>
        </p:nvSpPr>
        <p:spPr bwMode="auto">
          <a:xfrm>
            <a:off x="3218411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0" name="Oval 33"/>
          <p:cNvSpPr>
            <a:spLocks noChangeArrowheads="1"/>
          </p:cNvSpPr>
          <p:nvPr/>
        </p:nvSpPr>
        <p:spPr bwMode="auto">
          <a:xfrm>
            <a:off x="3816927" y="452109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1" name="Oval 34"/>
          <p:cNvSpPr>
            <a:spLocks noChangeArrowheads="1"/>
          </p:cNvSpPr>
          <p:nvPr/>
        </p:nvSpPr>
        <p:spPr bwMode="auto">
          <a:xfrm>
            <a:off x="2819400" y="51195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2" name="Oval 35"/>
          <p:cNvSpPr>
            <a:spLocks noChangeArrowheads="1"/>
          </p:cNvSpPr>
          <p:nvPr/>
        </p:nvSpPr>
        <p:spPr bwMode="auto">
          <a:xfrm>
            <a:off x="3517669" y="4981472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3" name="Oval 36"/>
          <p:cNvSpPr>
            <a:spLocks noChangeArrowheads="1"/>
          </p:cNvSpPr>
          <p:nvPr/>
        </p:nvSpPr>
        <p:spPr bwMode="auto">
          <a:xfrm>
            <a:off x="3966556" y="47512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4" name="Oval 37"/>
          <p:cNvSpPr>
            <a:spLocks noChangeArrowheads="1"/>
          </p:cNvSpPr>
          <p:nvPr/>
        </p:nvSpPr>
        <p:spPr bwMode="auto">
          <a:xfrm>
            <a:off x="3717175" y="548788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5" name="Oval 38"/>
          <p:cNvSpPr>
            <a:spLocks noChangeArrowheads="1"/>
          </p:cNvSpPr>
          <p:nvPr/>
        </p:nvSpPr>
        <p:spPr bwMode="auto">
          <a:xfrm>
            <a:off x="4565073" y="43829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6" name="Oval 39"/>
          <p:cNvSpPr>
            <a:spLocks noChangeArrowheads="1"/>
          </p:cNvSpPr>
          <p:nvPr/>
        </p:nvSpPr>
        <p:spPr bwMode="auto">
          <a:xfrm>
            <a:off x="4664825" y="53037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7" name="Oval 40"/>
          <p:cNvSpPr>
            <a:spLocks noChangeArrowheads="1"/>
          </p:cNvSpPr>
          <p:nvPr/>
        </p:nvSpPr>
        <p:spPr bwMode="auto">
          <a:xfrm>
            <a:off x="4764578" y="45671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8" name="Oval 41"/>
          <p:cNvSpPr>
            <a:spLocks noChangeArrowheads="1"/>
          </p:cNvSpPr>
          <p:nvPr/>
        </p:nvSpPr>
        <p:spPr bwMode="auto">
          <a:xfrm>
            <a:off x="5462847" y="465920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29" name="Oval 42"/>
          <p:cNvSpPr>
            <a:spLocks noChangeArrowheads="1"/>
          </p:cNvSpPr>
          <p:nvPr/>
        </p:nvSpPr>
        <p:spPr bwMode="auto">
          <a:xfrm>
            <a:off x="4964084" y="475128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4" name="Line 47"/>
          <p:cNvSpPr>
            <a:spLocks noChangeShapeType="1"/>
          </p:cNvSpPr>
          <p:nvPr/>
        </p:nvSpPr>
        <p:spPr bwMode="auto">
          <a:xfrm flipH="1">
            <a:off x="4191000" y="4154384"/>
            <a:ext cx="76200" cy="2514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4" name="Oval 29"/>
          <p:cNvSpPr>
            <a:spLocks noChangeArrowheads="1"/>
          </p:cNvSpPr>
          <p:nvPr/>
        </p:nvSpPr>
        <p:spPr bwMode="auto">
          <a:xfrm>
            <a:off x="4672944" y="55663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38"/>
          <p:cNvSpPr>
            <a:spLocks noChangeArrowheads="1"/>
          </p:cNvSpPr>
          <p:nvPr/>
        </p:nvSpPr>
        <p:spPr bwMode="auto">
          <a:xfrm>
            <a:off x="4772697" y="50139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39"/>
          <p:cNvSpPr>
            <a:spLocks noChangeArrowheads="1"/>
          </p:cNvSpPr>
          <p:nvPr/>
        </p:nvSpPr>
        <p:spPr bwMode="auto">
          <a:xfrm>
            <a:off x="4467473" y="593466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40"/>
          <p:cNvSpPr>
            <a:spLocks noChangeArrowheads="1"/>
          </p:cNvSpPr>
          <p:nvPr/>
        </p:nvSpPr>
        <p:spPr bwMode="auto">
          <a:xfrm>
            <a:off x="5009018" y="50692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Oval 41"/>
          <p:cNvSpPr>
            <a:spLocks noChangeArrowheads="1"/>
          </p:cNvSpPr>
          <p:nvPr/>
        </p:nvSpPr>
        <p:spPr bwMode="auto">
          <a:xfrm>
            <a:off x="5578431" y="525332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Oval 42"/>
          <p:cNvSpPr>
            <a:spLocks noChangeArrowheads="1"/>
          </p:cNvSpPr>
          <p:nvPr/>
        </p:nvSpPr>
        <p:spPr bwMode="auto">
          <a:xfrm>
            <a:off x="5171708" y="538221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Oval 40"/>
          <p:cNvSpPr>
            <a:spLocks noChangeArrowheads="1"/>
          </p:cNvSpPr>
          <p:nvPr/>
        </p:nvSpPr>
        <p:spPr bwMode="auto">
          <a:xfrm>
            <a:off x="4977338" y="56633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Oval 41"/>
          <p:cNvSpPr>
            <a:spLocks noChangeArrowheads="1"/>
          </p:cNvSpPr>
          <p:nvPr/>
        </p:nvSpPr>
        <p:spPr bwMode="auto">
          <a:xfrm>
            <a:off x="5546751" y="5847449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42"/>
          <p:cNvSpPr>
            <a:spLocks noChangeArrowheads="1"/>
          </p:cNvSpPr>
          <p:nvPr/>
        </p:nvSpPr>
        <p:spPr bwMode="auto">
          <a:xfrm>
            <a:off x="5140028" y="5976334"/>
            <a:ext cx="99753" cy="920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>
            <a:off x="2976530" y="556631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>
            <a:off x="3076283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2677272" y="58425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3375541" y="570442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Oval 37"/>
          <p:cNvSpPr>
            <a:spLocks noChangeArrowheads="1"/>
          </p:cNvSpPr>
          <p:nvPr/>
        </p:nvSpPr>
        <p:spPr bwMode="auto">
          <a:xfrm>
            <a:off x="3575047" y="6210839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3980023" y="5713904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3638389" y="5930447"/>
            <a:ext cx="99753" cy="92075"/>
          </a:xfrm>
          <a:prstGeom prst="ellipse">
            <a:avLst/>
          </a:prstGeom>
          <a:solidFill>
            <a:srgbClr val="99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760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linear model in </a:t>
            </a:r>
            <a:r>
              <a:rPr lang="en-US" i="1" dirty="0" smtClean="0"/>
              <a:t>n</a:t>
            </a:r>
            <a:r>
              <a:rPr lang="en-US" dirty="0" smtClean="0"/>
              <a:t>-dimensional space (i.e. </a:t>
            </a:r>
            <a:r>
              <a:rPr lang="en-US" i="1" dirty="0" smtClean="0"/>
              <a:t>n</a:t>
            </a:r>
            <a:r>
              <a:rPr lang="en-US" dirty="0" smtClean="0"/>
              <a:t> features) is define by </a:t>
            </a:r>
            <a:r>
              <a:rPr lang="en-US" i="1" dirty="0" smtClean="0"/>
              <a:t>n+</a:t>
            </a:r>
            <a:r>
              <a:rPr lang="en-US" dirty="0" smtClean="0"/>
              <a:t>1 weights: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two dimensions, a line: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three dimensions, a plane: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 </a:t>
            </a:r>
            <a:r>
              <a:rPr lang="en-US" i="1" dirty="0"/>
              <a:t>m</a:t>
            </a:r>
            <a:r>
              <a:rPr lang="en-US" dirty="0" smtClean="0"/>
              <a:t>-dimensions, a </a:t>
            </a:r>
            <a:r>
              <a:rPr lang="en-US" i="1" dirty="0" err="1" smtClean="0"/>
              <a:t>hyperplane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457479"/>
              </p:ext>
            </p:extLst>
          </p:nvPr>
        </p:nvGraphicFramePr>
        <p:xfrm>
          <a:off x="1547664" y="3581212"/>
          <a:ext cx="2820987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" name="Equation" r:id="rId3" imgW="1130300" imgH="203200" progId="Equation.3">
                  <p:embed/>
                </p:oleObj>
              </mc:Choice>
              <mc:Fallback>
                <p:oleObj name="Equation" r:id="rId3" imgW="1130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3581212"/>
                        <a:ext cx="2820987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72863" y="3603277"/>
            <a:ext cx="170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b = -a)</a:t>
            </a:r>
            <a:endParaRPr lang="en-US" sz="20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668404"/>
              </p:ext>
            </p:extLst>
          </p:nvPr>
        </p:nvGraphicFramePr>
        <p:xfrm>
          <a:off x="1547664" y="4678174"/>
          <a:ext cx="3803650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3" name="Equation" r:id="rId5" imgW="1524000" imgH="215900" progId="Equation.3">
                  <p:embed/>
                </p:oleObj>
              </mc:Choice>
              <mc:Fallback>
                <p:oleObj name="Equation" r:id="rId5" imgW="1524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4678174"/>
                        <a:ext cx="3803650" cy="538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233087"/>
              </p:ext>
            </p:extLst>
          </p:nvPr>
        </p:nvGraphicFramePr>
        <p:xfrm>
          <a:off x="1484313" y="5700713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4" name="Equation" r:id="rId7" imgW="1041400" imgH="330200" progId="Equation.3">
                  <p:embed/>
                </p:oleObj>
              </mc:Choice>
              <mc:Fallback>
                <p:oleObj name="Equation" r:id="rId7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4313" y="5700713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7211" y="5912548"/>
            <a:ext cx="896789" cy="94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030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/>
              <a:t>m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/>
              <a:t>j</a:t>
            </a:r>
            <a:r>
              <a:rPr lang="en-US" sz="2400" dirty="0" smtClean="0"/>
              <a:t>: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/>
              <a:t>j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/>
              <a:t>j</a:t>
            </a:r>
            <a:r>
              <a:rPr lang="en-US" sz="2400" dirty="0" smtClean="0"/>
              <a:t> + </a:t>
            </a:r>
            <a:r>
              <a:rPr lang="en-US" sz="2400" i="1" dirty="0" err="1" smtClean="0"/>
              <a:t>f</a:t>
            </a:r>
            <a:r>
              <a:rPr lang="en-US" sz="2400" i="1" baseline="-25000" dirty="0" err="1"/>
              <a:t>j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90630"/>
              </p:ext>
            </p:extLst>
          </p:nvPr>
        </p:nvGraphicFramePr>
        <p:xfrm>
          <a:off x="1163638" y="2471738"/>
          <a:ext cx="315118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471738"/>
                        <a:ext cx="3151187" cy="646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73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line will it find?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us 15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50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line will it find?</a:t>
            </a:r>
            <a:endParaRPr lang="en-US" dirty="0"/>
          </a:p>
        </p:txBody>
      </p:sp>
      <p:sp>
        <p:nvSpPr>
          <p:cNvPr id="4" name="Plus 3"/>
          <p:cNvSpPr/>
          <p:nvPr/>
        </p:nvSpPr>
        <p:spPr>
          <a:xfrm>
            <a:off x="2449210" y="2038883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5033129" y="1615573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6310944" y="3423699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6135962" y="1827228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us 8"/>
          <p:cNvSpPr/>
          <p:nvPr/>
        </p:nvSpPr>
        <p:spPr>
          <a:xfrm>
            <a:off x="2857458" y="2823286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lus 9"/>
          <p:cNvSpPr/>
          <p:nvPr/>
        </p:nvSpPr>
        <p:spPr>
          <a:xfrm>
            <a:off x="2857458" y="4159310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lus 12"/>
          <p:cNvSpPr/>
          <p:nvPr/>
        </p:nvSpPr>
        <p:spPr>
          <a:xfrm>
            <a:off x="1632714" y="225053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inus 13"/>
          <p:cNvSpPr/>
          <p:nvPr/>
        </p:nvSpPr>
        <p:spPr>
          <a:xfrm>
            <a:off x="5033129" y="3212044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5195629" y="3947655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lus 15"/>
          <p:cNvSpPr/>
          <p:nvPr/>
        </p:nvSpPr>
        <p:spPr>
          <a:xfrm>
            <a:off x="2040962" y="3749118"/>
            <a:ext cx="408248" cy="423310"/>
          </a:xfrm>
          <a:prstGeom prst="mathPlus">
            <a:avLst/>
          </a:prstGeom>
          <a:solidFill>
            <a:srgbClr val="0000FF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inus 16"/>
          <p:cNvSpPr/>
          <p:nvPr/>
        </p:nvSpPr>
        <p:spPr>
          <a:xfrm>
            <a:off x="4510280" y="25128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4576316" y="4137320"/>
            <a:ext cx="362887" cy="423310"/>
          </a:xfrm>
          <a:prstGeom prst="mathMinus">
            <a:avLst/>
          </a:prstGeom>
          <a:solidFill>
            <a:srgbClr val="FF0000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V="1">
            <a:off x="3070776" y="1343601"/>
            <a:ext cx="2124853" cy="352712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V="1">
            <a:off x="3922876" y="1343600"/>
            <a:ext cx="144697" cy="3414601"/>
          </a:xfrm>
          <a:prstGeom prst="line">
            <a:avLst/>
          </a:prstGeom>
          <a:noFill/>
          <a:ln w="19050">
            <a:solidFill>
              <a:srgbClr val="00A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 flipH="1" flipV="1">
            <a:off x="2857458" y="1343601"/>
            <a:ext cx="1652822" cy="3527126"/>
          </a:xfrm>
          <a:prstGeom prst="line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966429" y="5369052"/>
            <a:ext cx="52197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Only guaranteed to find </a:t>
            </a:r>
            <a:r>
              <a:rPr lang="en-US" sz="3200" b="1" i="1" dirty="0" smtClean="0">
                <a:solidFill>
                  <a:srgbClr val="0000FF"/>
                </a:solidFill>
              </a:rPr>
              <a:t>some</a:t>
            </a:r>
            <a:r>
              <a:rPr lang="en-US" sz="3200" dirty="0" smtClean="0">
                <a:solidFill>
                  <a:srgbClr val="0000FF"/>
                </a:solidFill>
              </a:rPr>
              <a:t> line that separates the data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528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Perceptron algorithm is one example of a linear classifier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Many, many other algorithms that learn a line (i.e. a setting of a linear combination of weights)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Goals:</a:t>
            </a:r>
          </a:p>
          <a:p>
            <a:pPr>
              <a:buFontTx/>
              <a:buChar char="-"/>
            </a:pPr>
            <a:r>
              <a:rPr lang="en-US" sz="2800" dirty="0" smtClean="0"/>
              <a:t>Explore a number of linear training algorithms</a:t>
            </a:r>
          </a:p>
          <a:p>
            <a:pPr>
              <a:buFontTx/>
              <a:buChar char="-"/>
            </a:pPr>
            <a:r>
              <a:rPr lang="en-US" sz="2800" dirty="0" smtClean="0"/>
              <a:t>Understand </a:t>
            </a:r>
            <a:r>
              <a:rPr lang="en-US" sz="2800" i="1" dirty="0" smtClean="0">
                <a:solidFill>
                  <a:srgbClr val="FF0000"/>
                </a:solidFill>
              </a:rPr>
              <a:t>why these algorithms work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3329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66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for each training example (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1</a:t>
            </a:r>
            <a:r>
              <a:rPr lang="en-US" sz="2400" i="1" dirty="0" smtClean="0"/>
              <a:t>, f</a:t>
            </a:r>
            <a:r>
              <a:rPr lang="en-US" sz="2400" i="1" baseline="-25000" dirty="0" smtClean="0"/>
              <a:t>2</a:t>
            </a:r>
            <a:r>
              <a:rPr lang="en-US" sz="2400" i="1" dirty="0" smtClean="0"/>
              <a:t>, …, </a:t>
            </a:r>
            <a:r>
              <a:rPr lang="en-US" sz="2400" i="1" dirty="0" err="1" smtClean="0"/>
              <a:t>f</a:t>
            </a:r>
            <a:r>
              <a:rPr lang="en-US" sz="2400" i="1" baseline="-25000" dirty="0" err="1"/>
              <a:t>m</a:t>
            </a:r>
            <a:r>
              <a:rPr lang="en-US" sz="2400" dirty="0" smtClean="0"/>
              <a:t>, label):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</a:t>
            </a:r>
            <a:br>
              <a:rPr lang="en-US" sz="2400" dirty="0" smtClean="0"/>
            </a:b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if </a:t>
            </a:r>
            <a:r>
              <a:rPr lang="en-US" sz="2400" i="1" dirty="0" smtClean="0"/>
              <a:t>prediction * label </a:t>
            </a:r>
            <a:r>
              <a:rPr lang="en-US" sz="24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for each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 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= </a:t>
            </a:r>
            <a:r>
              <a:rPr lang="en-US" sz="2400" i="1" dirty="0" err="1" smtClean="0"/>
              <a:t>w</a:t>
            </a:r>
            <a:r>
              <a:rPr lang="en-US" sz="2400" i="1" baseline="-25000" dirty="0" err="1" smtClean="0"/>
              <a:t>i</a:t>
            </a:r>
            <a:r>
              <a:rPr lang="en-US" sz="2400" dirty="0" smtClean="0"/>
              <a:t> + </a:t>
            </a:r>
            <a:r>
              <a:rPr lang="en-US" sz="2400" i="1" dirty="0" smtClean="0"/>
              <a:t>f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*label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   </a:t>
            </a:r>
            <a:r>
              <a:rPr lang="en-US" sz="2400" i="1" dirty="0" smtClean="0"/>
              <a:t>b</a:t>
            </a:r>
            <a:r>
              <a:rPr lang="en-US" sz="2400" dirty="0" smtClean="0"/>
              <a:t> = </a:t>
            </a:r>
            <a:r>
              <a:rPr lang="en-US" sz="2400" i="1" dirty="0" smtClean="0"/>
              <a:t>b</a:t>
            </a:r>
            <a:r>
              <a:rPr lang="en-US" sz="2400" dirty="0" smtClean="0"/>
              <a:t> + label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288410"/>
              </p:ext>
            </p:extLst>
          </p:nvPr>
        </p:nvGraphicFramePr>
        <p:xfrm>
          <a:off x="1163638" y="2471738"/>
          <a:ext cx="3151187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6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63638" y="2471738"/>
                        <a:ext cx="3151187" cy="646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453444" y="4205111"/>
            <a:ext cx="2413000" cy="578556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0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closer look at why we got it wrong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7623738"/>
              </p:ext>
            </p:extLst>
          </p:nvPr>
        </p:nvGraphicFramePr>
        <p:xfrm>
          <a:off x="685800" y="3121025"/>
          <a:ext cx="279082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2" name="Equation" r:id="rId3" imgW="1117600" imgH="177800" progId="Equation.3">
                  <p:embed/>
                </p:oleObj>
              </mc:Choice>
              <mc:Fallback>
                <p:oleObj name="Equation" r:id="rId3" imgW="11176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3121025"/>
                        <a:ext cx="2790825" cy="442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729205"/>
              </p:ext>
            </p:extLst>
          </p:nvPr>
        </p:nvGraphicFramePr>
        <p:xfrm>
          <a:off x="812877" y="2459150"/>
          <a:ext cx="2189163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73" name="Equation" r:id="rId5" imgW="876300" imgH="203200" progId="Equation.3">
                  <p:embed/>
                </p:oleObj>
              </mc:Choice>
              <mc:Fallback>
                <p:oleObj name="Equation" r:id="rId5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12877" y="2459150"/>
                        <a:ext cx="2189163" cy="506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9613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 smtClean="0"/>
              <a:t>1</a:t>
            </a:r>
            <a:endParaRPr lang="en-US" sz="2800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1643389" y="1749913"/>
            <a:ext cx="556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</a:t>
            </a:r>
            <a:r>
              <a:rPr lang="en-US" sz="2800" baseline="-25000" dirty="0"/>
              <a:t>2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3349703" y="3307085"/>
            <a:ext cx="775470" cy="15118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88138" y="2800066"/>
            <a:ext cx="4377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We’d like this value to be positive since it’s a positive value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667971" y="1730995"/>
            <a:ext cx="2451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(-1, -1, positive)</a:t>
            </a:r>
            <a:endParaRPr lang="en-US" sz="2800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1200612" y="3631064"/>
            <a:ext cx="45246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6084" y="4817027"/>
            <a:ext cx="2464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didn’t contribute, but could have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91118" y="4777356"/>
            <a:ext cx="2384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contributed in the wrong direction</a:t>
            </a:r>
            <a:endParaRPr lang="en-US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222257" y="3631063"/>
            <a:ext cx="2445714" cy="1146292"/>
          </a:xfrm>
          <a:prstGeom prst="straightConnector1">
            <a:avLst/>
          </a:prstGeom>
          <a:ln w="381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8662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88138" y="577109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4429" y="6232762"/>
            <a:ext cx="1104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</a:t>
            </a:r>
            <a:r>
              <a:rPr lang="en-US" sz="2400" dirty="0" smtClean="0">
                <a:solidFill>
                  <a:srgbClr val="0000FF"/>
                </a:solidFill>
              </a:rPr>
              <a:t> -&gt; -1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74186" y="6232762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1 -&gt; 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4429" y="6232761"/>
            <a:ext cx="1104389" cy="461665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562861" y="6238521"/>
            <a:ext cx="1104389" cy="461665"/>
          </a:xfrm>
          <a:prstGeom prst="rect">
            <a:avLst/>
          </a:prstGeom>
          <a:solidFill>
            <a:srgbClr val="FF0000">
              <a:alpha val="21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83027" y="5401764"/>
            <a:ext cx="297344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Intuitively these make sense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Why change by 1?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Any other way of doing it?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867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32467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e.g. a </a:t>
            </a:r>
            <a:r>
              <a:rPr lang="en-US" dirty="0" err="1" smtClean="0"/>
              <a:t>hyperplane</a:t>
            </a:r>
            <a:r>
              <a:rPr lang="en-US" dirty="0" smtClean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 model is defined by a collection of parameters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51916" y="3720278"/>
            <a:ext cx="5896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parameters for DT?  Perceptron?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0413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3691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e.g. a </a:t>
            </a:r>
            <a:r>
              <a:rPr lang="en-US" dirty="0" err="1" smtClean="0"/>
              <a:t>hyperplane</a:t>
            </a:r>
            <a:r>
              <a:rPr lang="en-US" dirty="0" smtClean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 model is defined by a collection of parameters</a:t>
            </a:r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</a:t>
            </a:r>
            <a:r>
              <a:rPr lang="en-US" dirty="0"/>
              <a:t>(aka objective function)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9195" y="4721001"/>
            <a:ext cx="5596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criterion do decision tree learning and perceptron learning optimize?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478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8968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e.g. a </a:t>
            </a:r>
            <a:r>
              <a:rPr lang="en-US" dirty="0" err="1" smtClean="0"/>
              <a:t>hyperplane</a:t>
            </a:r>
            <a:r>
              <a:rPr lang="en-US" dirty="0" smtClean="0"/>
              <a:t>, a decision tree,…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A model is defined by a collection of parameters</a:t>
            </a:r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</a:p>
          <a:p>
            <a:pPr marL="617220" lvl="2" indent="-342900">
              <a:spcBef>
                <a:spcPts val="700"/>
              </a:spcBef>
              <a:buSzPct val="60000"/>
              <a:buFontTx/>
              <a:buChar char="-"/>
            </a:pPr>
            <a:r>
              <a:rPr lang="en-US" sz="2600" dirty="0" smtClean="0"/>
              <a:t>e.g. training error</a:t>
            </a:r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the algorithm should try and minimize the criteria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sometimes in a heuristic way (i.e. non-optimally)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sometimes explicitly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5660" y="1501423"/>
            <a:ext cx="2418340" cy="10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50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Linear models in general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9513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</a:t>
            </a:r>
            <a:r>
              <a:rPr lang="en-US" dirty="0"/>
              <a:t>(aka objective function</a:t>
            </a:r>
            <a:r>
              <a:rPr lang="en-US" dirty="0" smtClean="0"/>
              <a:t>)</a:t>
            </a:r>
          </a:p>
        </p:txBody>
      </p:sp>
      <p:sp>
        <p:nvSpPr>
          <p:cNvPr id="8" name="Oval 7"/>
          <p:cNvSpPr/>
          <p:nvPr/>
        </p:nvSpPr>
        <p:spPr>
          <a:xfrm>
            <a:off x="4064000" y="2370667"/>
            <a:ext cx="606778" cy="5926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>
            <a:off x="2878667" y="2421467"/>
            <a:ext cx="420511" cy="46284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67976" y="3191787"/>
            <a:ext cx="547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These are the parameters we want to learn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367628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8" name="Equation" r:id="rId4" imgW="1041400" imgH="330200" progId="Equation.3">
                  <p:embed/>
                </p:oleObj>
              </mc:Choice>
              <mc:Fallback>
                <p:oleObj name="Equation" r:id="rId4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5660" y="1501423"/>
            <a:ext cx="2418340" cy="105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15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notation: indicator function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9349691"/>
              </p:ext>
            </p:extLst>
          </p:nvPr>
        </p:nvGraphicFramePr>
        <p:xfrm>
          <a:off x="2582510" y="2060222"/>
          <a:ext cx="3201987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6" name="Equation" r:id="rId3" imgW="1689100" imgH="558800" progId="Equation.3">
                  <p:embed/>
                </p:oleObj>
              </mc:Choice>
              <mc:Fallback>
                <p:oleObj name="Equation" r:id="rId3" imgW="16891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82510" y="2060222"/>
                        <a:ext cx="3201987" cy="105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7999" y="3595834"/>
            <a:ext cx="8056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Convenient notation for turning T/F answers into numbers/counts:</a:t>
            </a:r>
            <a:endParaRPr lang="en-US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747598"/>
              </p:ext>
            </p:extLst>
          </p:nvPr>
        </p:nvGraphicFramePr>
        <p:xfrm>
          <a:off x="1677330" y="4424716"/>
          <a:ext cx="5561012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7" name="Equation" r:id="rId5" imgW="2933700" imgH="368300" progId="Equation.3">
                  <p:embed/>
                </p:oleObj>
              </mc:Choice>
              <mc:Fallback>
                <p:oleObj name="Equation" r:id="rId5" imgW="29337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77330" y="4424716"/>
                        <a:ext cx="5561012" cy="698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2019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notation: dot-product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24556" y="1600200"/>
            <a:ext cx="8819444" cy="3635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Sometimes it is convenient to use </a:t>
            </a:r>
            <a:r>
              <a:rPr lang="en-US" sz="2400" dirty="0" smtClean="0">
                <a:solidFill>
                  <a:srgbClr val="FF6600"/>
                </a:solidFill>
              </a:rPr>
              <a:t>vector notation</a:t>
            </a:r>
          </a:p>
          <a:p>
            <a:pPr marL="0" indent="0">
              <a:buNone/>
            </a:pPr>
            <a:endParaRPr lang="en-US" sz="2400" dirty="0">
              <a:solidFill>
                <a:srgbClr val="FF66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We represent an example </a:t>
            </a:r>
            <a:r>
              <a:rPr lang="en-US" sz="2400" i="1" dirty="0" smtClean="0">
                <a:solidFill>
                  <a:srgbClr val="000000"/>
                </a:solidFill>
              </a:rPr>
              <a:t>f</a:t>
            </a:r>
            <a:r>
              <a:rPr lang="en-US" sz="2400" i="1" baseline="-25000" dirty="0" smtClean="0">
                <a:solidFill>
                  <a:srgbClr val="000000"/>
                </a:solidFill>
              </a:rPr>
              <a:t>1</a:t>
            </a:r>
            <a:r>
              <a:rPr lang="en-US" sz="2400" i="1" dirty="0" smtClean="0">
                <a:solidFill>
                  <a:srgbClr val="000000"/>
                </a:solidFill>
              </a:rPr>
              <a:t>, f</a:t>
            </a:r>
            <a:r>
              <a:rPr lang="en-US" sz="2400" i="1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i="1" dirty="0" smtClean="0">
                <a:solidFill>
                  <a:srgbClr val="000000"/>
                </a:solidFill>
              </a:rPr>
              <a:t>, …, </a:t>
            </a:r>
            <a:r>
              <a:rPr lang="en-US" sz="2400" i="1" dirty="0" err="1" smtClean="0">
                <a:solidFill>
                  <a:srgbClr val="000000"/>
                </a:solidFill>
              </a:rPr>
              <a:t>f</a:t>
            </a:r>
            <a:r>
              <a:rPr lang="en-US" sz="2400" i="1" baseline="-25000" dirty="0" err="1" smtClean="0">
                <a:solidFill>
                  <a:srgbClr val="000000"/>
                </a:solidFill>
              </a:rPr>
              <a:t>m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as a single vector, </a:t>
            </a:r>
            <a:r>
              <a:rPr lang="en-US" sz="2400" i="1" dirty="0" smtClean="0">
                <a:solidFill>
                  <a:srgbClr val="000000"/>
                </a:solidFill>
              </a:rPr>
              <a:t>x</a:t>
            </a:r>
          </a:p>
          <a:p>
            <a:pPr marL="0" indent="0">
              <a:buNone/>
            </a:pPr>
            <a:endParaRPr lang="en-US" sz="2400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Similarly, we can represent the weight vector </a:t>
            </a:r>
            <a:r>
              <a:rPr lang="en-US" sz="2400" i="1" dirty="0" smtClean="0">
                <a:solidFill>
                  <a:srgbClr val="000000"/>
                </a:solidFill>
              </a:rPr>
              <a:t>w</a:t>
            </a:r>
            <a:r>
              <a:rPr lang="en-US" sz="2400" i="1" baseline="-25000" dirty="0" smtClean="0">
                <a:solidFill>
                  <a:srgbClr val="000000"/>
                </a:solidFill>
              </a:rPr>
              <a:t>1</a:t>
            </a:r>
            <a:r>
              <a:rPr lang="en-US" sz="2400" i="1" dirty="0" smtClean="0">
                <a:solidFill>
                  <a:srgbClr val="000000"/>
                </a:solidFill>
              </a:rPr>
              <a:t>, w</a:t>
            </a:r>
            <a:r>
              <a:rPr lang="en-US" sz="2400" i="1" baseline="-25000" dirty="0" smtClean="0">
                <a:solidFill>
                  <a:srgbClr val="000000"/>
                </a:solidFill>
              </a:rPr>
              <a:t>2</a:t>
            </a:r>
            <a:r>
              <a:rPr lang="en-US" sz="2400" i="1" dirty="0" smtClean="0">
                <a:solidFill>
                  <a:srgbClr val="000000"/>
                </a:solidFill>
              </a:rPr>
              <a:t>, …, </a:t>
            </a:r>
            <a:r>
              <a:rPr lang="en-US" sz="2400" i="1" dirty="0" err="1" smtClean="0">
                <a:solidFill>
                  <a:srgbClr val="000000"/>
                </a:solidFill>
              </a:rPr>
              <a:t>w</a:t>
            </a:r>
            <a:r>
              <a:rPr lang="en-US" sz="2400" i="1" baseline="-25000" dirty="0" err="1">
                <a:solidFill>
                  <a:srgbClr val="000000"/>
                </a:solidFill>
              </a:rPr>
              <a:t>m</a:t>
            </a:r>
            <a:r>
              <a:rPr lang="en-US" sz="2400" dirty="0" smtClean="0">
                <a:solidFill>
                  <a:srgbClr val="000000"/>
                </a:solidFill>
              </a:rPr>
              <a:t> as a single vector, </a:t>
            </a:r>
            <a:r>
              <a:rPr lang="en-US" sz="2400" i="1" dirty="0" smtClean="0">
                <a:solidFill>
                  <a:srgbClr val="000000"/>
                </a:solidFill>
              </a:rPr>
              <a:t>w</a:t>
            </a:r>
          </a:p>
          <a:p>
            <a:pPr marL="0" indent="0">
              <a:buNone/>
            </a:pPr>
            <a:endParaRPr lang="en-US" sz="2400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000000"/>
                </a:solidFill>
              </a:rPr>
              <a:t>The </a:t>
            </a:r>
            <a:r>
              <a:rPr lang="en-US" sz="2400" dirty="0" smtClean="0">
                <a:solidFill>
                  <a:srgbClr val="FF6600"/>
                </a:solidFill>
              </a:rPr>
              <a:t>dot-product </a:t>
            </a:r>
            <a:r>
              <a:rPr lang="en-US" sz="2400" dirty="0" smtClean="0">
                <a:solidFill>
                  <a:srgbClr val="000000"/>
                </a:solidFill>
              </a:rPr>
              <a:t>between two vectors </a:t>
            </a:r>
            <a:r>
              <a:rPr lang="en-US" sz="2400" i="1" dirty="0" smtClean="0">
                <a:solidFill>
                  <a:srgbClr val="000000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 and </a:t>
            </a:r>
            <a:r>
              <a:rPr lang="en-US" sz="2400" i="1" dirty="0" smtClean="0">
                <a:solidFill>
                  <a:srgbClr val="000000"/>
                </a:solidFill>
              </a:rPr>
              <a:t>b</a:t>
            </a:r>
            <a:r>
              <a:rPr lang="en-US" sz="2400" dirty="0" smtClean="0">
                <a:solidFill>
                  <a:srgbClr val="000000"/>
                </a:solidFill>
              </a:rPr>
              <a:t> is defined as:</a:t>
            </a:r>
            <a:endParaRPr lang="en-US" sz="2400" dirty="0">
              <a:solidFill>
                <a:srgbClr val="00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739244"/>
              </p:ext>
            </p:extLst>
          </p:nvPr>
        </p:nvGraphicFramePr>
        <p:xfrm>
          <a:off x="3125788" y="5322888"/>
          <a:ext cx="1708150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6" name="Equation" r:id="rId3" imgW="838200" imgH="482600" progId="Equation.3">
                  <p:embed/>
                </p:oleObj>
              </mc:Choice>
              <mc:Fallback>
                <p:oleObj name="Equation" r:id="rId3" imgW="838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5788" y="5322888"/>
                        <a:ext cx="1708150" cy="98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4553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Linear models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39513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</a:t>
            </a:r>
            <a:r>
              <a:rPr lang="en-US" dirty="0"/>
              <a:t>(aka objective function</a:t>
            </a:r>
            <a:r>
              <a:rPr lang="en-US" dirty="0" smtClean="0"/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5660" y="1600200"/>
            <a:ext cx="2418340" cy="1052689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064000" y="2370667"/>
            <a:ext cx="606778" cy="5926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flipH="1">
            <a:off x="2878667" y="2421467"/>
            <a:ext cx="420511" cy="46284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67976" y="3191787"/>
            <a:ext cx="5473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These are the parameters we want to learn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934837"/>
              </p:ext>
            </p:extLst>
          </p:nvPr>
        </p:nvGraphicFramePr>
        <p:xfrm>
          <a:off x="2800350" y="4938713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6" name="Equation" r:id="rId5" imgW="1333500" imgH="457200" progId="Equation.3">
                  <p:embed/>
                </p:oleObj>
              </mc:Choice>
              <mc:Fallback>
                <p:oleObj name="Equation" r:id="rId5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00350" y="4938713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76904" y="6010112"/>
            <a:ext cx="32058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this equation say?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032114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7" name="Equation" r:id="rId7" imgW="1041400" imgH="330200" progId="Equation.3">
                  <p:embed/>
                </p:oleObj>
              </mc:Choice>
              <mc:Fallback>
                <p:oleObj name="Equation" r:id="rId7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4178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0/1 loss function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7116213"/>
              </p:ext>
            </p:extLst>
          </p:nvPr>
        </p:nvGraphicFramePr>
        <p:xfrm>
          <a:off x="2827338" y="1608138"/>
          <a:ext cx="3175000" cy="1087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0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27338" y="1608138"/>
                        <a:ext cx="3175000" cy="1087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921628"/>
              </p:ext>
            </p:extLst>
          </p:nvPr>
        </p:nvGraphicFramePr>
        <p:xfrm>
          <a:off x="428625" y="2849563"/>
          <a:ext cx="3984625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1" name="Equation" r:id="rId5" imgW="1955800" imgH="482600" progId="Equation.3">
                  <p:embed/>
                </p:oleObj>
              </mc:Choice>
              <mc:Fallback>
                <p:oleObj name="Equation" r:id="rId5" imgW="19558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625" y="2849563"/>
                        <a:ext cx="3984625" cy="98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49863" y="3031389"/>
            <a:ext cx="3317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distance from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03308" y="4152134"/>
            <a:ext cx="3626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whether or not the prediction and label agree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254568"/>
              </p:ext>
            </p:extLst>
          </p:nvPr>
        </p:nvGraphicFramePr>
        <p:xfrm>
          <a:off x="677863" y="4319588"/>
          <a:ext cx="3441700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2" name="Equation" r:id="rId7" imgW="1689100" imgH="215900" progId="Equation.3">
                  <p:embed/>
                </p:oleObj>
              </mc:Choice>
              <mc:Fallback>
                <p:oleObj name="Equation" r:id="rId7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7863" y="4319588"/>
                        <a:ext cx="3441700" cy="439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19904"/>
              </p:ext>
            </p:extLst>
          </p:nvPr>
        </p:nvGraphicFramePr>
        <p:xfrm>
          <a:off x="579437" y="5330825"/>
          <a:ext cx="39592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3" name="Equation" r:id="rId9" imgW="1943100" imgH="457200" progId="Equation.3">
                  <p:embed/>
                </p:oleObj>
              </mc:Choice>
              <mc:Fallback>
                <p:oleObj name="Equation" r:id="rId9" imgW="19431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9437" y="5330825"/>
                        <a:ext cx="39592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249863" y="5450887"/>
            <a:ext cx="3626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total number of mistakes, aka 0/1 loss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38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9115762"/>
              </p:ext>
            </p:extLst>
          </p:nvPr>
        </p:nvGraphicFramePr>
        <p:xfrm>
          <a:off x="2352675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4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52675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2137353"/>
              </p:ext>
            </p:extLst>
          </p:nvPr>
        </p:nvGraphicFramePr>
        <p:xfrm>
          <a:off x="1738313" y="5443538"/>
          <a:ext cx="3906837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5" name="Equation" r:id="rId6" imgW="1917700" imgH="457200" progId="Equation.3">
                  <p:embed/>
                </p:oleObj>
              </mc:Choice>
              <mc:Fallback>
                <p:oleObj name="Equation" r:id="rId6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38313" y="5443538"/>
                        <a:ext cx="3906837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0/1 loss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30729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26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6291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0/1 loss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1466600"/>
              </p:ext>
            </p:extLst>
          </p:nvPr>
        </p:nvGraphicFramePr>
        <p:xfrm>
          <a:off x="974725" y="2141538"/>
          <a:ext cx="39100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72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4725" y="2141538"/>
                        <a:ext cx="39100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74793" y="4149777"/>
            <a:ext cx="47016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this?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How do we </a:t>
            </a:r>
            <a:r>
              <a:rPr lang="en-US" sz="2800" i="1" dirty="0" smtClean="0">
                <a:solidFill>
                  <a:srgbClr val="FF0000"/>
                </a:solidFill>
              </a:rPr>
              <a:t>minimize</a:t>
            </a:r>
            <a:r>
              <a:rPr lang="en-US" sz="2800" dirty="0" smtClean="0">
                <a:solidFill>
                  <a:srgbClr val="FF0000"/>
                </a:solidFill>
              </a:rPr>
              <a:t> a function?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Why is it hard for this function?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77555" y="2141538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0/1 loss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17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0/1 in one dimension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859900" y="5061466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59900" y="3126722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2648" y="2757390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321820"/>
              </p:ext>
            </p:extLst>
          </p:nvPr>
        </p:nvGraphicFramePr>
        <p:xfrm>
          <a:off x="2444750" y="1676400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40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44750" y="1676400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17075" y="5458556"/>
            <a:ext cx="606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Each time we change w such that the example is right/wrong the loss will increase/decrease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59900" y="3344333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5222" y="3344333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25222" y="3852333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975556" y="2757390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975556" y="2757390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91556" y="2757390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91556" y="4402667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922889" y="4402667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22889" y="4717344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473222" y="3126722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473223" y="3126722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559778" y="3126722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559779" y="4717344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23000" y="4853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94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0/1 over all w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859900" y="5061466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859900" y="3126722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12648" y="2757390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17075" y="5458556"/>
            <a:ext cx="6068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Each new feature we add (i.e. weights) adds another dimension to this space!</a:t>
            </a:r>
            <a:endParaRPr lang="en-US" sz="24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59900" y="3344333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5222" y="3344333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425222" y="3852333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975556" y="2757390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975556" y="2757390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2991556" y="2757390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991556" y="4402667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3922889" y="4402667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922889" y="4717344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4473222" y="3126722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4473223" y="3126722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559778" y="3126722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559779" y="4717344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223000" y="485300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006418"/>
              </p:ext>
            </p:extLst>
          </p:nvPr>
        </p:nvGraphicFramePr>
        <p:xfrm>
          <a:off x="2444750" y="1676400"/>
          <a:ext cx="2716213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61" name="Equation" r:id="rId3" imgW="1333500" imgH="457200" progId="Equation.3">
                  <p:embed/>
                </p:oleObj>
              </mc:Choice>
              <mc:Fallback>
                <p:oleObj name="Equation" r:id="rId3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44750" y="1676400"/>
                        <a:ext cx="2716213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3687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Minimizing 0/1 loss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333523"/>
              </p:ext>
            </p:extLst>
          </p:nvPr>
        </p:nvGraphicFramePr>
        <p:xfrm>
          <a:off x="976313" y="2141538"/>
          <a:ext cx="39084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96" name="Equation" r:id="rId3" imgW="1917700" imgH="457200" progId="Equation.3">
                  <p:embed/>
                </p:oleObj>
              </mc:Choice>
              <mc:Fallback>
                <p:oleObj name="Equation" r:id="rId3" imgW="1917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6313" y="2141538"/>
                        <a:ext cx="39084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95380" y="3323722"/>
            <a:ext cx="6743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This turns out to be hard (in fact, NP-HARD </a:t>
            </a:r>
            <a:r>
              <a:rPr lang="en-US" sz="2800" dirty="0" smtClean="0">
                <a:solidFill>
                  <a:srgbClr val="0000FF"/>
                </a:solidFill>
                <a:sym typeface="Wingdings"/>
              </a:rPr>
              <a:t>)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7555" y="2141538"/>
            <a:ext cx="2825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0/1 loss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0563" y="4002165"/>
            <a:ext cx="69509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Challenge: 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small changes in any w can have large changes in the loss (the change isn’t continuous)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there can be many, many local minima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at any give point, we don’t have much information to direct us towards any minima</a:t>
            </a:r>
          </a:p>
        </p:txBody>
      </p:sp>
    </p:spTree>
    <p:extLst>
      <p:ext uri="{BB962C8B-B14F-4D97-AF65-F5344CB8AC3E}">
        <p14:creationId xmlns:p14="http://schemas.microsoft.com/office/powerpoint/2010/main" val="3376392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manageable loss functions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1861751" y="4073689"/>
            <a:ext cx="522199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861751" y="2138945"/>
            <a:ext cx="0" cy="193474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14499" y="1769613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61751" y="2356556"/>
            <a:ext cx="565322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27073" y="2356556"/>
            <a:ext cx="0" cy="5080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27073" y="2864556"/>
            <a:ext cx="550334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977407" y="1769613"/>
            <a:ext cx="0" cy="1094943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977407" y="1769613"/>
            <a:ext cx="1016000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3993407" y="1769613"/>
            <a:ext cx="0" cy="164527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993407" y="3414890"/>
            <a:ext cx="931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924740" y="3414890"/>
            <a:ext cx="0" cy="32455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24740" y="3729567"/>
            <a:ext cx="550333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5475073" y="2138945"/>
            <a:ext cx="0" cy="1577922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5475074" y="2138945"/>
            <a:ext cx="1086555" cy="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561629" y="2138945"/>
            <a:ext cx="1" cy="16005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561630" y="3729567"/>
            <a:ext cx="522111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224851" y="3865223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0832" y="4234555"/>
            <a:ext cx="774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property/properties do we want from our loss function?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27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manageable loss functions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0832" y="4869555"/>
            <a:ext cx="73460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Ideally, continues (i.e. differentiable) so we get an indication of direction of minimization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Only one minima</a:t>
            </a:r>
          </a:p>
          <a:p>
            <a:pPr marL="342900" indent="-342900">
              <a:buFontTx/>
              <a:buChar char="-"/>
            </a:pP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1163978" y="3885130"/>
            <a:ext cx="728957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8349" y="3638224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1163978" y="2576149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1764" y="2060753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>
            <a:off x="2005526" y="2420926"/>
            <a:ext cx="4219222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77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Convex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5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Convex functions look something like: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6363" y="2374898"/>
            <a:ext cx="3340100" cy="2438400"/>
          </a:xfrm>
          <a:prstGeom prst="rect">
            <a:avLst/>
          </a:prstGeom>
        </p:spPr>
      </p:pic>
      <p:sp>
        <p:nvSpPr>
          <p:cNvPr id="7" name="Freeform 6"/>
          <p:cNvSpPr/>
          <p:nvPr/>
        </p:nvSpPr>
        <p:spPr>
          <a:xfrm>
            <a:off x="1627918" y="2977444"/>
            <a:ext cx="1730525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86556" y="5377893"/>
            <a:ext cx="70414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One definition: The line segment between any two points on the function is </a:t>
            </a:r>
            <a:r>
              <a:rPr lang="en-US" sz="2800" i="1" dirty="0" smtClean="0">
                <a:solidFill>
                  <a:srgbClr val="0000FF"/>
                </a:solidFill>
              </a:rPr>
              <a:t>above </a:t>
            </a:r>
            <a:r>
              <a:rPr lang="en-US" sz="2800" dirty="0" smtClean="0">
                <a:solidFill>
                  <a:srgbClr val="0000FF"/>
                </a:solidFill>
              </a:rPr>
              <a:t>the function</a:t>
            </a:r>
            <a:endParaRPr lang="en-US" sz="28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520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07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For many applications, we really would like to minimize the 0/1 loss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 smtClean="0">
                <a:solidFill>
                  <a:srgbClr val="FF6600"/>
                </a:solidFill>
              </a:rPr>
              <a:t>surrogate loss function </a:t>
            </a:r>
            <a:r>
              <a:rPr lang="en-US" dirty="0" smtClean="0"/>
              <a:t>is a loss function that provides an upper bound on the actual loss function (in this case, 0/1)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We’d like to identify convex surrogate loss functions to make them easier to minimize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Key to a loss function is how it scores the difference between the actual label y and the predicted label y’</a:t>
            </a:r>
          </a:p>
        </p:txBody>
      </p:sp>
    </p:spTree>
    <p:extLst>
      <p:ext uri="{BB962C8B-B14F-4D97-AF65-F5344CB8AC3E}">
        <p14:creationId xmlns:p14="http://schemas.microsoft.com/office/powerpoint/2010/main" val="797498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826" y="3306337"/>
            <a:ext cx="48259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Ideas?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Some function that is a proxy for error, but is continuous and convex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07655"/>
              </p:ext>
            </p:extLst>
          </p:nvPr>
        </p:nvGraphicFramePr>
        <p:xfrm>
          <a:off x="3478388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8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388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7777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0/1 loss: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5562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498896"/>
              </p:ext>
            </p:extLst>
          </p:nvPr>
        </p:nvGraphicFramePr>
        <p:xfrm>
          <a:off x="3478388" y="217011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8" name="Equation" r:id="rId3" imgW="1155700" imgH="241300" progId="Equation.3">
                  <p:embed/>
                </p:oleObj>
              </mc:Choice>
              <mc:Fallback>
                <p:oleObj name="Equation" r:id="rId3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8388" y="217011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87777" y="2079764"/>
            <a:ext cx="1435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0/1 loss: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36680" y="3199115"/>
            <a:ext cx="1086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Hinge:</a:t>
            </a:r>
            <a:endParaRPr lang="en-US" sz="28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958303"/>
              </p:ext>
            </p:extLst>
          </p:nvPr>
        </p:nvGraphicFramePr>
        <p:xfrm>
          <a:off x="3492499" y="3220811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9" name="Equation" r:id="rId5" imgW="1422400" imgH="203200" progId="Equation.3">
                  <p:embed/>
                </p:oleObj>
              </mc:Choice>
              <mc:Fallback>
                <p:oleObj name="Equation" r:id="rId5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92499" y="3220811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67309" y="4132567"/>
            <a:ext cx="1924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Exponential:</a:t>
            </a:r>
            <a:endParaRPr lang="en-US" sz="28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1790775"/>
              </p:ext>
            </p:extLst>
          </p:nvPr>
        </p:nvGraphicFramePr>
        <p:xfrm>
          <a:off x="3583652" y="4211816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20" name="Equation" r:id="rId7" imgW="1155700" imgH="203200" progId="Equation.3">
                  <p:embed/>
                </p:oleObj>
              </mc:Choice>
              <mc:Fallback>
                <p:oleObj name="Equation" r:id="rId7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3652" y="4211816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5225691"/>
            <a:ext cx="2090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Squared loss:</a:t>
            </a:r>
            <a:endParaRPr lang="en-US" sz="28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5429093"/>
              </p:ext>
            </p:extLst>
          </p:nvPr>
        </p:nvGraphicFramePr>
        <p:xfrm>
          <a:off x="3583652" y="5282359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21" name="Equation" r:id="rId9" imgW="1054100" imgH="228600" progId="Equation.3">
                  <p:embed/>
                </p:oleObj>
              </mc:Choice>
              <mc:Fallback>
                <p:oleObj name="Equation" r:id="rId9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83652" y="5282359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314222" y="6108890"/>
            <a:ext cx="4897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do these work?  What do they penalize?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49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Surrogate loss functions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791092"/>
              </p:ext>
            </p:extLst>
          </p:nvPr>
        </p:nvGraphicFramePr>
        <p:xfrm>
          <a:off x="1409611" y="1646893"/>
          <a:ext cx="2354263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4" name="Equation" r:id="rId4" imgW="1155700" imgH="241300" progId="Equation.3">
                  <p:embed/>
                </p:oleObj>
              </mc:Choice>
              <mc:Fallback>
                <p:oleObj name="Equation" r:id="rId4" imgW="1155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09611" y="1646893"/>
                        <a:ext cx="2354263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9960" y="1646893"/>
            <a:ext cx="988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0/1 loss: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287605"/>
            <a:ext cx="1409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Squared loss: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443403"/>
              </p:ext>
            </p:extLst>
          </p:nvPr>
        </p:nvGraphicFramePr>
        <p:xfrm>
          <a:off x="1615986" y="2259191"/>
          <a:ext cx="2147888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5" name="Equation" r:id="rId6" imgW="1054100" imgH="228600" progId="Equation.3">
                  <p:embed/>
                </p:oleObj>
              </mc:Choice>
              <mc:Fallback>
                <p:oleObj name="Equation" r:id="rId6" imgW="10541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15986" y="2259191"/>
                        <a:ext cx="2147888" cy="465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88346" y="1675267"/>
            <a:ext cx="76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Hinge: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501618"/>
              </p:ext>
            </p:extLst>
          </p:nvPr>
        </p:nvGraphicFramePr>
        <p:xfrm>
          <a:off x="5063595" y="1646893"/>
          <a:ext cx="28971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6" name="Equation" r:id="rId8" imgW="1422400" imgH="203200" progId="Equation.3">
                  <p:embed/>
                </p:oleObj>
              </mc:Choice>
              <mc:Fallback>
                <p:oleObj name="Equation" r:id="rId8" imgW="1422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063595" y="1646893"/>
                        <a:ext cx="2897187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903105" y="2259191"/>
            <a:ext cx="13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Exponential:</a:t>
            </a:r>
            <a:endParaRPr lang="en-US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573863"/>
              </p:ext>
            </p:extLst>
          </p:nvPr>
        </p:nvGraphicFramePr>
        <p:xfrm>
          <a:off x="5389874" y="2259191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7" name="Equation" r:id="rId10" imgW="1155700" imgH="203200" progId="Equation.3">
                  <p:embed/>
                </p:oleObj>
              </mc:Choice>
              <mc:Fallback>
                <p:oleObj name="Equation" r:id="rId10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89874" y="2259191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2"/>
          <a:srcRect l="5062" t="5872"/>
          <a:stretch/>
        </p:blipFill>
        <p:spPr>
          <a:xfrm>
            <a:off x="1409612" y="2877406"/>
            <a:ext cx="6201052" cy="382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07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Model-based machine learning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3843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pick a model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pick a criteria to optimize (aka objective function)</a:t>
            </a:r>
            <a:endParaRPr lang="en-US" sz="2600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endParaRPr lang="en-US" dirty="0" smtClean="0"/>
          </a:p>
          <a:p>
            <a:pPr marL="514350" indent="-514350">
              <a:buAutoNum type="arabicPeriod" startAt="2"/>
            </a:pPr>
            <a:r>
              <a:rPr lang="en-US" dirty="0" smtClean="0"/>
              <a:t>develop a learning algorithm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32830"/>
              </p:ext>
            </p:extLst>
          </p:nvPr>
        </p:nvGraphicFramePr>
        <p:xfrm>
          <a:off x="2408442" y="3795713"/>
          <a:ext cx="27178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1" name="Equation" r:id="rId4" imgW="1333500" imgH="457200" progId="Equation.3">
                  <p:embed/>
                </p:oleObj>
              </mc:Choice>
              <mc:Fallback>
                <p:oleObj name="Equation" r:id="rId4" imgW="133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08442" y="3795713"/>
                        <a:ext cx="271780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4947343"/>
              </p:ext>
            </p:extLst>
          </p:nvPr>
        </p:nvGraphicFramePr>
        <p:xfrm>
          <a:off x="1725613" y="5443538"/>
          <a:ext cx="39338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2" name="Equation" r:id="rId6" imgW="1930400" imgH="457200" progId="Equation.3">
                  <p:embed/>
                </p:oleObj>
              </mc:Choice>
              <mc:Fallback>
                <p:oleObj name="Equation" r:id="rId6" imgW="1930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725613" y="5443538"/>
                        <a:ext cx="3933825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940777" y="5514093"/>
            <a:ext cx="2825271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Find w and b that minimize the </a:t>
            </a:r>
            <a:r>
              <a:rPr lang="en-US" sz="2400" dirty="0" smtClean="0">
                <a:solidFill>
                  <a:srgbClr val="FF0000"/>
                </a:solidFill>
              </a:rPr>
              <a:t>surrogate loss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9438" y="3795713"/>
            <a:ext cx="310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use a convex </a:t>
            </a:r>
            <a:r>
              <a:rPr lang="en-US" sz="2400" dirty="0">
                <a:solidFill>
                  <a:srgbClr val="FF0000"/>
                </a:solidFill>
              </a:rPr>
              <a:t>s</a:t>
            </a:r>
            <a:r>
              <a:rPr lang="en-US" sz="2400" dirty="0" smtClean="0">
                <a:solidFill>
                  <a:srgbClr val="FF0000"/>
                </a:solidFill>
              </a:rPr>
              <a:t>urrogate loss function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9848296"/>
              </p:ext>
            </p:extLst>
          </p:nvPr>
        </p:nvGraphicFramePr>
        <p:xfrm>
          <a:off x="2344738" y="2241550"/>
          <a:ext cx="2600325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73" name="Equation" r:id="rId8" imgW="1041400" imgH="330200" progId="Equation.3">
                  <p:embed/>
                </p:oleObj>
              </mc:Choice>
              <mc:Fallback>
                <p:oleObj name="Equation" r:id="rId8" imgW="10414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4738" y="2241550"/>
                        <a:ext cx="2600325" cy="82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2880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minimum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970" y="2197100"/>
            <a:ext cx="3289300" cy="246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2648" y="5102678"/>
            <a:ext cx="80717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You’re blindfolded, but you can see out of the bottom of the blindfold to the ground right by your feet.  I drop you off somewhere and tell you that you’re in a convex shaped valley and escape is at the bottom/minimum.  How do you get out?</a:t>
            </a:r>
            <a:endParaRPr lang="en-US" sz="24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769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the minimum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58" y="1549699"/>
            <a:ext cx="2324100" cy="3492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59000" y="5544445"/>
            <a:ext cx="4956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do this for a function?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4903420" y="400755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37791" y="376065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903420" y="269857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651206" y="218317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5116530" y="255251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2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Partial derivatives give us the slope (i.e. direction to move) in that dimension</a:t>
            </a:r>
            <a:endParaRPr lang="en-US" sz="2800" dirty="0" smtClean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621262" y="472878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155633" y="448188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621262" y="341980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69048" y="290440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5834372" y="327374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79444" y="4035779"/>
            <a:ext cx="155222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5621262" y="3273741"/>
            <a:ext cx="1660071" cy="2046148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267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Partial derivatives give us the slope </a:t>
            </a:r>
            <a:r>
              <a:rPr lang="en-US" sz="2800" dirty="0">
                <a:solidFill>
                  <a:srgbClr val="000000"/>
                </a:solidFill>
              </a:rPr>
              <a:t>(i.e. direction to move) in </a:t>
            </a:r>
            <a:r>
              <a:rPr lang="en-US" sz="2800" dirty="0" smtClean="0">
                <a:solidFill>
                  <a:srgbClr val="000000"/>
                </a:solidFill>
              </a:rPr>
              <a:t>that dimension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Approach:</a:t>
            </a:r>
          </a:p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  <a:endParaRPr lang="en-US" sz="1600" dirty="0" smtClean="0"/>
          </a:p>
          <a:p>
            <a:pPr lvl="1"/>
            <a:endParaRPr lang="en-US" sz="2400" dirty="0" smtClean="0"/>
          </a:p>
        </p:txBody>
      </p:sp>
      <p:cxnSp>
        <p:nvCxnSpPr>
          <p:cNvPr id="4" name="Straight Connector 3"/>
          <p:cNvCxnSpPr/>
          <p:nvPr/>
        </p:nvCxnSpPr>
        <p:spPr>
          <a:xfrm flipH="1">
            <a:off x="5621262" y="4728786"/>
            <a:ext cx="2787133" cy="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155633" y="4481880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621262" y="3419805"/>
            <a:ext cx="0" cy="1308981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69048" y="2904409"/>
            <a:ext cx="50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loss</a:t>
            </a:r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5834372" y="3273741"/>
            <a:ext cx="2397141" cy="1467629"/>
          </a:xfrm>
          <a:custGeom>
            <a:avLst/>
            <a:gdLst>
              <a:gd name="connsiteX0" fmla="*/ 4219222 w 4219222"/>
              <a:gd name="connsiteY0" fmla="*/ 0 h 1467629"/>
              <a:gd name="connsiteX1" fmla="*/ 2102556 w 4219222"/>
              <a:gd name="connsiteY1" fmla="*/ 1467556 h 1467629"/>
              <a:gd name="connsiteX2" fmla="*/ 0 w 4219222"/>
              <a:gd name="connsiteY2" fmla="*/ 70556 h 146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19222" h="1467629">
                <a:moveTo>
                  <a:pt x="4219222" y="0"/>
                </a:moveTo>
                <a:cubicBezTo>
                  <a:pt x="3512491" y="727898"/>
                  <a:pt x="2805760" y="1455797"/>
                  <a:pt x="2102556" y="1467556"/>
                </a:cubicBezTo>
                <a:cubicBezTo>
                  <a:pt x="1399352" y="1479315"/>
                  <a:pt x="0" y="70556"/>
                  <a:pt x="0" y="70556"/>
                </a:cubicBezTo>
              </a:path>
            </a:pathLst>
          </a:custGeom>
          <a:ln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279444" y="3993446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431844" y="417406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598355" y="4340579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764866" y="4535312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987821" y="4631268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097888" y="4614336"/>
            <a:ext cx="45719" cy="155185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53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approach: 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4580467" cy="4495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Partial derivatives give us the slope </a:t>
            </a:r>
            <a:r>
              <a:rPr lang="en-US" sz="2800" dirty="0">
                <a:solidFill>
                  <a:srgbClr val="000000"/>
                </a:solidFill>
              </a:rPr>
              <a:t>(i.e. direction to move) in </a:t>
            </a:r>
            <a:r>
              <a:rPr lang="en-US" sz="2800" dirty="0" smtClean="0">
                <a:solidFill>
                  <a:srgbClr val="000000"/>
                </a:solidFill>
              </a:rPr>
              <a:t>that dimension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Approach:</a:t>
            </a:r>
          </a:p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  <a:endParaRPr lang="en-US" sz="1600" dirty="0" smtClean="0"/>
          </a:p>
          <a:p>
            <a:pPr lvl="1"/>
            <a:endParaRPr lang="en-US" sz="2400" dirty="0" smtClean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419" y="2792589"/>
            <a:ext cx="3336581" cy="238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20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908941"/>
              </p:ext>
            </p:extLst>
          </p:nvPr>
        </p:nvGraphicFramePr>
        <p:xfrm>
          <a:off x="2300288" y="3924300"/>
          <a:ext cx="2986087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809" name="Equation" r:id="rId3" imgW="1447800" imgH="444500" progId="Equation.3">
                  <p:embed/>
                </p:oleObj>
              </mc:Choice>
              <mc:Fallback>
                <p:oleObj name="Equation" r:id="rId3" imgW="1447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924300"/>
                        <a:ext cx="2986087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5400000" flipH="1" flipV="1">
            <a:off x="2895600" y="4876800"/>
            <a:ext cx="9144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2015067" y="5638800"/>
            <a:ext cx="2147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this do?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28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25027"/>
              </p:ext>
            </p:extLst>
          </p:nvPr>
        </p:nvGraphicFramePr>
        <p:xfrm>
          <a:off x="2300288" y="3924300"/>
          <a:ext cx="2986087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52" name="Equation" r:id="rId3" imgW="1447800" imgH="444500" progId="Equation.3">
                  <p:embed/>
                </p:oleObj>
              </mc:Choice>
              <mc:Fallback>
                <p:oleObj name="Equation" r:id="rId3" imgW="1447800" imgH="4445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0288" y="3924300"/>
                        <a:ext cx="2986087" cy="915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5400000" flipH="1" flipV="1">
            <a:off x="2895600" y="4876800"/>
            <a:ext cx="91440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914400" y="5638800"/>
            <a:ext cx="5788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learning rate (how much we want to move in the error direction, often this will change over time)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390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077412"/>
              </p:ext>
            </p:extLst>
          </p:nvPr>
        </p:nvGraphicFramePr>
        <p:xfrm>
          <a:off x="2460625" y="1831975"/>
          <a:ext cx="3494088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4" name="Equation" r:id="rId3" imgW="1714500" imgH="469900" progId="Equation.3">
                  <p:embed/>
                </p:oleObj>
              </mc:Choice>
              <mc:Fallback>
                <p:oleObj name="Equation" r:id="rId3" imgW="17145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60625" y="1831975"/>
                        <a:ext cx="3494088" cy="957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121542"/>
              </p:ext>
            </p:extLst>
          </p:nvPr>
        </p:nvGraphicFramePr>
        <p:xfrm>
          <a:off x="1095375" y="1882775"/>
          <a:ext cx="1138238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5" name="Equation" r:id="rId5" imgW="558800" imgH="444500" progId="Equation.3">
                  <p:embed/>
                </p:oleObj>
              </mc:Choice>
              <mc:Fallback>
                <p:oleObj name="Equation" r:id="rId5" imgW="558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375" y="1882775"/>
                        <a:ext cx="1138238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379522"/>
              </p:ext>
            </p:extLst>
          </p:nvPr>
        </p:nvGraphicFramePr>
        <p:xfrm>
          <a:off x="2460625" y="2998788"/>
          <a:ext cx="522922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6" name="Equation" r:id="rId7" imgW="2565400" imgH="469900" progId="Equation.3">
                  <p:embed/>
                </p:oleObj>
              </mc:Choice>
              <mc:Fallback>
                <p:oleObj name="Equation" r:id="rId7" imgW="25654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60625" y="2998788"/>
                        <a:ext cx="5229225" cy="955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85612"/>
              </p:ext>
            </p:extLst>
          </p:nvPr>
        </p:nvGraphicFramePr>
        <p:xfrm>
          <a:off x="2460625" y="4178300"/>
          <a:ext cx="365125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17" name="Equation" r:id="rId9" imgW="1790700" imgH="457200" progId="Equation.3">
                  <p:embed/>
                </p:oleObj>
              </mc:Choice>
              <mc:Fallback>
                <p:oleObj name="Equation" r:id="rId9" imgW="1790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60625" y="4178300"/>
                        <a:ext cx="3651250" cy="930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8773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Gradient descent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1"/>
            <a:r>
              <a:rPr lang="en-US" sz="2400" dirty="0" smtClean="0"/>
              <a:t>pick a starting point (</a:t>
            </a:r>
            <a:r>
              <a:rPr lang="en-US" sz="2400" dirty="0" err="1" smtClean="0"/>
              <a:t>w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repeat until loss doesn’t decrease in all dimensions:</a:t>
            </a:r>
          </a:p>
          <a:p>
            <a:pPr lvl="2"/>
            <a:r>
              <a:rPr lang="en-US" sz="2000" dirty="0" smtClean="0"/>
              <a:t>pick a dimension</a:t>
            </a:r>
          </a:p>
          <a:p>
            <a:pPr lvl="2"/>
            <a:r>
              <a:rPr lang="en-US" sz="2000" dirty="0" smtClean="0"/>
              <a:t>move a small amount in that dimension towards decreasing loss (using the derivative)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16915"/>
              </p:ext>
            </p:extLst>
          </p:nvPr>
        </p:nvGraphicFramePr>
        <p:xfrm>
          <a:off x="2041525" y="4194175"/>
          <a:ext cx="468947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75" name="Equation" r:id="rId3" imgW="2273300" imgH="457200" progId="Equation.3">
                  <p:embed/>
                </p:oleObj>
              </mc:Choice>
              <mc:Fallback>
                <p:oleObj name="Equation" r:id="rId3" imgW="2273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1525" y="4194175"/>
                        <a:ext cx="4689475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51667" y="5658556"/>
            <a:ext cx="2507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this doing?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593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Exponential update rule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050226"/>
              </p:ext>
            </p:extLst>
          </p:nvPr>
        </p:nvGraphicFramePr>
        <p:xfrm>
          <a:off x="849313" y="1738313"/>
          <a:ext cx="4689475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18" name="Equation" r:id="rId3" imgW="2273300" imgH="457200" progId="Equation.3">
                  <p:embed/>
                </p:oleObj>
              </mc:Choice>
              <mc:Fallback>
                <p:oleObj name="Equation" r:id="rId3" imgW="22733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313" y="1738313"/>
                        <a:ext cx="4689475" cy="941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022605"/>
              </p:ext>
            </p:extLst>
          </p:nvPr>
        </p:nvGraphicFramePr>
        <p:xfrm>
          <a:off x="1743075" y="4027488"/>
          <a:ext cx="4322763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919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3075" y="4027488"/>
                        <a:ext cx="4322763" cy="471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74889" y="3326221"/>
            <a:ext cx="27126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each example 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53758" y="2949223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81112" y="5023556"/>
            <a:ext cx="3004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look familiar?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545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for each training example (</a:t>
            </a:r>
            <a:r>
              <a:rPr lang="en-US" sz="2000" i="1" dirty="0" smtClean="0"/>
              <a:t>f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, f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, …,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m</a:t>
            </a:r>
            <a:r>
              <a:rPr lang="en-US" sz="2000" dirty="0" smtClean="0"/>
              <a:t>, label):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br>
              <a:rPr lang="en-US" sz="2000" dirty="0" smtClean="0"/>
            </a:b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if </a:t>
            </a:r>
            <a:r>
              <a:rPr lang="en-US" sz="2000" i="1" dirty="0" smtClean="0"/>
              <a:t>prediction * label </a:t>
            </a:r>
            <a:r>
              <a:rPr lang="en-US" sz="20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for each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=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+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*label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i="1" dirty="0" smtClean="0"/>
              <a:t>b</a:t>
            </a:r>
            <a:r>
              <a:rPr lang="en-US" sz="2000" dirty="0" smtClean="0"/>
              <a:t> = </a:t>
            </a:r>
            <a:r>
              <a:rPr lang="en-US" sz="2000" i="1" dirty="0" smtClean="0"/>
              <a:t>b</a:t>
            </a:r>
            <a:r>
              <a:rPr lang="en-US" sz="2000" dirty="0" smtClean="0"/>
              <a:t> + label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1367176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0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987540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1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223199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2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61895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83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2451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constant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113190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4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13000" y="3795888"/>
            <a:ext cx="3270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When is this large/small?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1"/>
            <a:ext cx="973666" cy="8466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92889" y="3132667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734734" y="320040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05411" y="3208869"/>
            <a:ext cx="178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learning rate</a:t>
            </a:r>
            <a:endParaRPr lang="en-US" sz="2400" dirty="0"/>
          </a:p>
        </p:txBody>
      </p:sp>
      <p:cxnSp>
        <p:nvCxnSpPr>
          <p:cNvPr id="11" name="Straight Arrow Connector 10"/>
          <p:cNvCxnSpPr>
            <a:stCxn id="9" idx="0"/>
          </p:cNvCxnSpPr>
          <p:nvPr/>
        </p:nvCxnSpPr>
        <p:spPr>
          <a:xfrm flipV="1">
            <a:off x="3141306" y="2066751"/>
            <a:ext cx="512749" cy="113365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961444" y="2066749"/>
            <a:ext cx="762870" cy="106591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878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constant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9457240"/>
              </p:ext>
            </p:extLst>
          </p:nvPr>
        </p:nvGraphicFramePr>
        <p:xfrm>
          <a:off x="2211565" y="1620661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86" name="Equation" r:id="rId3" imgW="1485900" imgH="215900" progId="Equation.3">
                  <p:embed/>
                </p:oleObj>
              </mc:Choice>
              <mc:Fallback>
                <p:oleObj name="Equation" r:id="rId3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565" y="1620661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864556" y="1620661"/>
            <a:ext cx="2412472" cy="446088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515556" y="2173112"/>
            <a:ext cx="451555" cy="4104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3951" y="2558114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40912" y="258351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414889" y="2066751"/>
            <a:ext cx="239166" cy="47324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441121" y="3682957"/>
            <a:ext cx="461821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they’re the same sign, as the predicted gets larger there update gets smaller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If they’re different, the more different they are, the bigger the update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l="12482" t="12716" r="15913" b="10577"/>
          <a:stretch/>
        </p:blipFill>
        <p:spPr>
          <a:xfrm>
            <a:off x="165454" y="3486625"/>
            <a:ext cx="4092222" cy="311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71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 algorithm!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155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repeat until convergence (or for some # of iterations):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for each training example (</a:t>
            </a:r>
            <a:r>
              <a:rPr lang="en-US" sz="2000" i="1" dirty="0" smtClean="0"/>
              <a:t>f</a:t>
            </a:r>
            <a:r>
              <a:rPr lang="en-US" sz="2000" i="1" baseline="-25000" dirty="0" smtClean="0"/>
              <a:t>1</a:t>
            </a:r>
            <a:r>
              <a:rPr lang="en-US" sz="2000" i="1" dirty="0" smtClean="0"/>
              <a:t>, f</a:t>
            </a:r>
            <a:r>
              <a:rPr lang="en-US" sz="2000" i="1" baseline="-25000" dirty="0" smtClean="0"/>
              <a:t>2</a:t>
            </a:r>
            <a:r>
              <a:rPr lang="en-US" sz="2000" i="1" dirty="0" smtClean="0"/>
              <a:t>, …,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m</a:t>
            </a:r>
            <a:r>
              <a:rPr lang="en-US" sz="2000" dirty="0" smtClean="0"/>
              <a:t>, label):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</a:t>
            </a:r>
            <a:br>
              <a:rPr lang="en-US" sz="2000" dirty="0" smtClean="0"/>
            </a:b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if </a:t>
            </a:r>
            <a:r>
              <a:rPr lang="en-US" sz="2000" i="1" dirty="0" smtClean="0"/>
              <a:t>prediction * label </a:t>
            </a:r>
            <a:r>
              <a:rPr lang="en-US" sz="2000" dirty="0" smtClean="0"/>
              <a:t>≤ 0:  // they don’t agree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for each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= </a:t>
            </a:r>
            <a:r>
              <a:rPr lang="en-US" sz="2000" i="1" dirty="0" err="1" smtClean="0"/>
              <a:t>w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 + </a:t>
            </a:r>
            <a:r>
              <a:rPr lang="en-US" sz="2000" i="1" dirty="0" err="1" smtClean="0"/>
              <a:t>f</a:t>
            </a:r>
            <a:r>
              <a:rPr lang="en-US" sz="2000" i="1" baseline="-25000" dirty="0" err="1"/>
              <a:t>j</a:t>
            </a:r>
            <a:r>
              <a:rPr lang="en-US" sz="2000" dirty="0" smtClean="0"/>
              <a:t>*label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</a:t>
            </a:r>
            <a:r>
              <a:rPr lang="en-US" sz="2000" i="1" dirty="0" smtClean="0"/>
              <a:t>b</a:t>
            </a:r>
            <a:r>
              <a:rPr lang="en-US" sz="2000" dirty="0" smtClean="0"/>
              <a:t> = </a:t>
            </a:r>
            <a:r>
              <a:rPr lang="en-US" sz="2000" i="1" dirty="0" smtClean="0"/>
              <a:t>b</a:t>
            </a:r>
            <a:r>
              <a:rPr lang="en-US" sz="2000" dirty="0" smtClean="0"/>
              <a:t> + label</a:t>
            </a:r>
            <a:endParaRPr lang="en-US" sz="20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3686696"/>
              </p:ext>
            </p:extLst>
          </p:nvPr>
        </p:nvGraphicFramePr>
        <p:xfrm>
          <a:off x="1112838" y="2471738"/>
          <a:ext cx="28559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1" name="Equation" r:id="rId3" imgW="1600200" imgH="330200" progId="Equation.3">
                  <p:embed/>
                </p:oleObj>
              </mc:Choice>
              <mc:Fallback>
                <p:oleObj name="Equation" r:id="rId3" imgW="1600200" imgH="330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2838" y="2471738"/>
                        <a:ext cx="2855912" cy="587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700593"/>
              </p:ext>
            </p:extLst>
          </p:nvPr>
        </p:nvGraphicFramePr>
        <p:xfrm>
          <a:off x="1808163" y="5080000"/>
          <a:ext cx="4322762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2" name="Equation" r:id="rId5" imgW="2095500" imgH="228600" progId="Equation.3">
                  <p:embed/>
                </p:oleObj>
              </mc:Choice>
              <mc:Fallback>
                <p:oleObj name="Equation" r:id="rId5" imgW="2095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8163" y="5080000"/>
                        <a:ext cx="4322762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612648" y="4910667"/>
            <a:ext cx="768655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084608"/>
              </p:ext>
            </p:extLst>
          </p:nvPr>
        </p:nvGraphicFramePr>
        <p:xfrm>
          <a:off x="2379663" y="6051550"/>
          <a:ext cx="1938337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3" name="Equation" r:id="rId7" imgW="939800" imgH="228600" progId="Equation.3">
                  <p:embed/>
                </p:oleObj>
              </mc:Choice>
              <mc:Fallback>
                <p:oleObj name="Equation" r:id="rId7" imgW="9398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9663" y="6051550"/>
                        <a:ext cx="1938337" cy="471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70112" y="5545668"/>
            <a:ext cx="441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487334" y="5998485"/>
            <a:ext cx="941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</a:t>
            </a:r>
            <a:endParaRPr lang="en-US" sz="24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219085"/>
              </p:ext>
            </p:extLst>
          </p:nvPr>
        </p:nvGraphicFramePr>
        <p:xfrm>
          <a:off x="5485342" y="6037439"/>
          <a:ext cx="3065463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4" name="Equation" r:id="rId9" imgW="1485900" imgH="215900" progId="Equation.3">
                  <p:embed/>
                </p:oleObj>
              </mc:Choice>
              <mc:Fallback>
                <p:oleObj name="Equation" r:id="rId9" imgW="14859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5342" y="6037439"/>
                        <a:ext cx="3065463" cy="44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903111" y="3330222"/>
            <a:ext cx="4910666" cy="14111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350493" y="3599722"/>
            <a:ext cx="4417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Note: for gradient descent, we always update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88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49896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Model-based machine learning: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define a model, objective function (i.e. loss function), minimization algorithm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Gradient descent minimization algorithm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require that our loss function is convex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make small updates towards lower losses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Perceptron learning algorithm: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gradient descent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exponential loss function (modulo a learning rate)</a:t>
            </a:r>
          </a:p>
        </p:txBody>
      </p:sp>
    </p:spTree>
    <p:extLst>
      <p:ext uri="{BB962C8B-B14F-4D97-AF65-F5344CB8AC3E}">
        <p14:creationId xmlns:p14="http://schemas.microsoft.com/office/powerpoint/2010/main" val="1374682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10394</TotalTime>
  <Words>1655</Words>
  <Application>Microsoft Macintosh PowerPoint</Application>
  <PresentationFormat>On-screen Show (4:3)</PresentationFormat>
  <Paragraphs>295</Paragraphs>
  <Slides>47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Median</vt:lpstr>
      <vt:lpstr>Equation</vt:lpstr>
      <vt:lpstr>Microsoft Equation</vt:lpstr>
      <vt:lpstr>Gradient descent</vt:lpstr>
      <vt:lpstr>Admin</vt:lpstr>
      <vt:lpstr>Math background</vt:lpstr>
      <vt:lpstr>Linear models</vt:lpstr>
      <vt:lpstr>Linear models</vt:lpstr>
      <vt:lpstr>Perceptron learning algorithm</vt:lpstr>
      <vt:lpstr>Which line will it find?</vt:lpstr>
      <vt:lpstr>Which line will it find?</vt:lpstr>
      <vt:lpstr>Linear models</vt:lpstr>
      <vt:lpstr>Perceptron learning algorithm</vt:lpstr>
      <vt:lpstr>A closer look at why we got it wrong</vt:lpstr>
      <vt:lpstr>Model-based machine learning</vt:lpstr>
      <vt:lpstr>Model-based machine learning</vt:lpstr>
      <vt:lpstr>Model-based machine learning</vt:lpstr>
      <vt:lpstr>Linear models in general</vt:lpstr>
      <vt:lpstr>Some notation: indicator function</vt:lpstr>
      <vt:lpstr>Some notation: dot-product</vt:lpstr>
      <vt:lpstr>Linear models</vt:lpstr>
      <vt:lpstr>0/1 loss function</vt:lpstr>
      <vt:lpstr>Model-based machine learning</vt:lpstr>
      <vt:lpstr>Minimizing 0/1 loss</vt:lpstr>
      <vt:lpstr>Minimizing 0/1 in one dimension</vt:lpstr>
      <vt:lpstr>Minimizing 0/1 over all w</vt:lpstr>
      <vt:lpstr>Minimizing 0/1 loss</vt:lpstr>
      <vt:lpstr>More manageable loss functions</vt:lpstr>
      <vt:lpstr>More manageable loss functions</vt:lpstr>
      <vt:lpstr>Convex functions</vt:lpstr>
      <vt:lpstr>Surrogate loss functions</vt:lpstr>
      <vt:lpstr>Surrogate loss functions</vt:lpstr>
      <vt:lpstr>Surrogate loss functions</vt:lpstr>
      <vt:lpstr>Surrogate loss functions</vt:lpstr>
      <vt:lpstr>Model-based machine learning</vt:lpstr>
      <vt:lpstr>Finding the minimum</vt:lpstr>
      <vt:lpstr>Finding the minimum</vt:lpstr>
      <vt:lpstr>One approach: gradient descent</vt:lpstr>
      <vt:lpstr>One approach: gradient descent</vt:lpstr>
      <vt:lpstr>One approach: gradient descent</vt:lpstr>
      <vt:lpstr>Gradient descent</vt:lpstr>
      <vt:lpstr>Gradient descent</vt:lpstr>
      <vt:lpstr>Some maths</vt:lpstr>
      <vt:lpstr>Gradient descent</vt:lpstr>
      <vt:lpstr>Exponential update rule</vt:lpstr>
      <vt:lpstr>Perceptron learning algorithm!</vt:lpstr>
      <vt:lpstr>The constant</vt:lpstr>
      <vt:lpstr>The constant</vt:lpstr>
      <vt:lpstr>Perceptron learning algorithm!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1927</cp:revision>
  <cp:lastPrinted>2013-09-17T22:01:58Z</cp:lastPrinted>
  <dcterms:created xsi:type="dcterms:W3CDTF">2013-09-08T20:10:23Z</dcterms:created>
  <dcterms:modified xsi:type="dcterms:W3CDTF">2013-10-24T18:45:37Z</dcterms:modified>
</cp:coreProperties>
</file>