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2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notesSlides/notesSlide6.xml" ContentType="application/vnd.openxmlformats-officedocument.presentationml.notesSlide+xml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notesSlides/notesSlide7.xml" ContentType="application/vnd.openxmlformats-officedocument.presentationml.notesSlide+xml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notesSlides/notesSlide8.xml" ContentType="application/vnd.openxmlformats-officedocument.presentationml.notesSlide+xml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notesSlides/notesSlide9.xml" ContentType="application/vnd.openxmlformats-officedocument.presentationml.notesSlide+xml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oleObject77.bin" ContentType="application/vnd.openxmlformats-officedocument.oleObject"/>
  <Override PartName="/ppt/embeddings/Microsoft_Equation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256" r:id="rId2"/>
    <p:sldId id="258" r:id="rId3"/>
    <p:sldId id="373" r:id="rId4"/>
    <p:sldId id="371" r:id="rId5"/>
    <p:sldId id="311" r:id="rId6"/>
    <p:sldId id="312" r:id="rId7"/>
    <p:sldId id="339" r:id="rId8"/>
    <p:sldId id="375" r:id="rId9"/>
    <p:sldId id="376" r:id="rId10"/>
    <p:sldId id="377" r:id="rId11"/>
    <p:sldId id="378" r:id="rId12"/>
    <p:sldId id="379" r:id="rId13"/>
    <p:sldId id="314" r:id="rId14"/>
    <p:sldId id="380" r:id="rId15"/>
    <p:sldId id="331" r:id="rId16"/>
    <p:sldId id="332" r:id="rId17"/>
    <p:sldId id="333" r:id="rId18"/>
    <p:sldId id="334" r:id="rId19"/>
    <p:sldId id="372" r:id="rId20"/>
    <p:sldId id="335" r:id="rId21"/>
    <p:sldId id="336" r:id="rId22"/>
    <p:sldId id="337" r:id="rId23"/>
    <p:sldId id="354" r:id="rId24"/>
    <p:sldId id="356" r:id="rId25"/>
    <p:sldId id="338" r:id="rId26"/>
    <p:sldId id="349" r:id="rId27"/>
    <p:sldId id="351" r:id="rId28"/>
    <p:sldId id="352" r:id="rId29"/>
    <p:sldId id="353" r:id="rId30"/>
    <p:sldId id="357" r:id="rId31"/>
    <p:sldId id="358" r:id="rId32"/>
    <p:sldId id="348" r:id="rId33"/>
    <p:sldId id="329" r:id="rId34"/>
    <p:sldId id="328" r:id="rId35"/>
    <p:sldId id="322" r:id="rId36"/>
    <p:sldId id="330" r:id="rId37"/>
    <p:sldId id="360" r:id="rId38"/>
    <p:sldId id="361" r:id="rId39"/>
    <p:sldId id="363" r:id="rId40"/>
    <p:sldId id="364" r:id="rId41"/>
    <p:sldId id="365" r:id="rId42"/>
    <p:sldId id="366" r:id="rId43"/>
    <p:sldId id="367" r:id="rId44"/>
    <p:sldId id="368" r:id="rId45"/>
    <p:sldId id="308" r:id="rId46"/>
    <p:sldId id="369" r:id="rId47"/>
    <p:sldId id="374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36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4.emf"/><Relationship Id="rId3" Type="http://schemas.openxmlformats.org/officeDocument/2006/relationships/image" Target="../media/image2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image" Target="../media/image3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34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4" Type="http://schemas.openxmlformats.org/officeDocument/2006/relationships/image" Target="../media/image38.emf"/><Relationship Id="rId5" Type="http://schemas.openxmlformats.org/officeDocument/2006/relationships/image" Target="../media/image39.emf"/><Relationship Id="rId6" Type="http://schemas.openxmlformats.org/officeDocument/2006/relationships/image" Target="../media/image40.emf"/><Relationship Id="rId7" Type="http://schemas.openxmlformats.org/officeDocument/2006/relationships/image" Target="../media/image41.emf"/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image" Target="../media/image3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Relationship Id="rId2" Type="http://schemas.openxmlformats.org/officeDocument/2006/relationships/image" Target="../media/image44.emf"/><Relationship Id="rId3" Type="http://schemas.openxmlformats.org/officeDocument/2006/relationships/image" Target="../media/image45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Relationship Id="rId2" Type="http://schemas.openxmlformats.org/officeDocument/2006/relationships/image" Target="../media/image47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Relationship Id="rId2" Type="http://schemas.openxmlformats.org/officeDocument/2006/relationships/image" Target="../media/image49.emf"/><Relationship Id="rId3" Type="http://schemas.openxmlformats.org/officeDocument/2006/relationships/image" Target="../media/image5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Relationship Id="rId2" Type="http://schemas.openxmlformats.org/officeDocument/2006/relationships/image" Target="../media/image46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6.emf"/><Relationship Id="rId1" Type="http://schemas.openxmlformats.org/officeDocument/2006/relationships/image" Target="../media/image54.emf"/><Relationship Id="rId2" Type="http://schemas.openxmlformats.org/officeDocument/2006/relationships/image" Target="../media/image55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Relationship Id="rId2" Type="http://schemas.openxmlformats.org/officeDocument/2006/relationships/image" Target="../media/image60.emf"/><Relationship Id="rId3" Type="http://schemas.openxmlformats.org/officeDocument/2006/relationships/image" Target="../media/image61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4" Type="http://schemas.openxmlformats.org/officeDocument/2006/relationships/image" Target="../media/image65.emf"/><Relationship Id="rId1" Type="http://schemas.openxmlformats.org/officeDocument/2006/relationships/image" Target="../media/image62.emf"/><Relationship Id="rId2" Type="http://schemas.openxmlformats.org/officeDocument/2006/relationships/image" Target="../media/image6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EA5FD-FF53-A44A-9188-6CFBE49BE893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04216-2D05-844B-94FB-5444D446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1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10/25/13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76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The 1 norm penalizes non-zero weights,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e.g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76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Put</a:t>
            </a:r>
            <a:r>
              <a:rPr lang="en-US" baseline="0" dirty="0" smtClean="0"/>
              <a:t> another way, </a:t>
            </a:r>
            <a:r>
              <a:rPr lang="en-US" dirty="0" smtClean="0"/>
              <a:t>the right hand side says,</a:t>
            </a:r>
            <a:r>
              <a:rPr lang="en-US" baseline="0" dirty="0" smtClean="0"/>
              <a:t> take the value of the function at x1, take the value of the function at x2 and then “linearly” average them based on t.  This represents a line segment between f(x1) and f(x2)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31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54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if they’re magnitude</a:t>
            </a:r>
            <a:r>
              <a:rPr lang="en-US" baseline="0" dirty="0" smtClean="0"/>
              <a:t> &gt; 1, reduce them drastically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if they’re magnitude &lt; 1, much slower reductions for higher 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63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10/25/13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10/25/13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4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5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7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8.emf"/><Relationship Id="rId8" Type="http://schemas.openxmlformats.org/officeDocument/2006/relationships/oleObject" Target="../embeddings/oleObject6.bin"/><Relationship Id="rId9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2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3.e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14.emf"/><Relationship Id="rId9" Type="http://schemas.openxmlformats.org/officeDocument/2006/relationships/oleObject" Target="../embeddings/oleObject11.bin"/><Relationship Id="rId10" Type="http://schemas.openxmlformats.org/officeDocument/2006/relationships/image" Target="../media/image1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15.bin"/><Relationship Id="rId8" Type="http://schemas.openxmlformats.org/officeDocument/2006/relationships/image" Target="../media/image19.emf"/><Relationship Id="rId9" Type="http://schemas.openxmlformats.org/officeDocument/2006/relationships/oleObject" Target="../embeddings/oleObject16.bin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0.emf"/><Relationship Id="rId5" Type="http://schemas.openxmlformats.org/officeDocument/2006/relationships/image" Target="../media/image21.pn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22.bin"/><Relationship Id="rId8" Type="http://schemas.openxmlformats.org/officeDocument/2006/relationships/image" Target="../media/image19.emf"/><Relationship Id="rId9" Type="http://schemas.openxmlformats.org/officeDocument/2006/relationships/oleObject" Target="../embeddings/oleObject23.bin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29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31.bin"/><Relationship Id="rId6" Type="http://schemas.openxmlformats.org/officeDocument/2006/relationships/image" Target="../media/image25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33.bin"/><Relationship Id="rId6" Type="http://schemas.openxmlformats.org/officeDocument/2006/relationships/image" Target="../media/image25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26.emf"/><Relationship Id="rId5" Type="http://schemas.openxmlformats.org/officeDocument/2006/relationships/oleObject" Target="../embeddings/oleObject35.bin"/><Relationship Id="rId6" Type="http://schemas.openxmlformats.org/officeDocument/2006/relationships/image" Target="../media/image24.emf"/><Relationship Id="rId7" Type="http://schemas.openxmlformats.org/officeDocument/2006/relationships/oleObject" Target="../embeddings/oleObject36.bin"/><Relationship Id="rId8" Type="http://schemas.openxmlformats.org/officeDocument/2006/relationships/image" Target="../media/image25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37.bin"/><Relationship Id="rId5" Type="http://schemas.openxmlformats.org/officeDocument/2006/relationships/image" Target="../media/image28.emf"/><Relationship Id="rId6" Type="http://schemas.openxmlformats.org/officeDocument/2006/relationships/oleObject" Target="../embeddings/oleObject38.bin"/><Relationship Id="rId7" Type="http://schemas.openxmlformats.org/officeDocument/2006/relationships/image" Target="../media/image29.emf"/><Relationship Id="rId8" Type="http://schemas.openxmlformats.org/officeDocument/2006/relationships/oleObject" Target="../embeddings/oleObject39.bin"/><Relationship Id="rId9" Type="http://schemas.openxmlformats.org/officeDocument/2006/relationships/image" Target="../media/image30.emf"/><Relationship Id="rId10" Type="http://schemas.openxmlformats.org/officeDocument/2006/relationships/image" Target="../media/image31.png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4" Type="http://schemas.openxmlformats.org/officeDocument/2006/relationships/image" Target="../media/image30.emf"/><Relationship Id="rId5" Type="http://schemas.openxmlformats.org/officeDocument/2006/relationships/oleObject" Target="../embeddings/oleObject41.bin"/><Relationship Id="rId6" Type="http://schemas.openxmlformats.org/officeDocument/2006/relationships/image" Target="../media/image32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42.bin"/><Relationship Id="rId5" Type="http://schemas.openxmlformats.org/officeDocument/2006/relationships/image" Target="../media/image33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4" Type="http://schemas.openxmlformats.org/officeDocument/2006/relationships/image" Target="../media/image33.emf"/><Relationship Id="rId5" Type="http://schemas.openxmlformats.org/officeDocument/2006/relationships/oleObject" Target="../embeddings/oleObject44.bin"/><Relationship Id="rId6" Type="http://schemas.openxmlformats.org/officeDocument/2006/relationships/image" Target="../media/image34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8.emf"/><Relationship Id="rId12" Type="http://schemas.openxmlformats.org/officeDocument/2006/relationships/oleObject" Target="../embeddings/oleObject49.bin"/><Relationship Id="rId13" Type="http://schemas.openxmlformats.org/officeDocument/2006/relationships/image" Target="../media/image39.emf"/><Relationship Id="rId14" Type="http://schemas.openxmlformats.org/officeDocument/2006/relationships/oleObject" Target="../embeddings/oleObject50.bin"/><Relationship Id="rId15" Type="http://schemas.openxmlformats.org/officeDocument/2006/relationships/image" Target="../media/image40.emf"/><Relationship Id="rId16" Type="http://schemas.openxmlformats.org/officeDocument/2006/relationships/oleObject" Target="../embeddings/oleObject51.bin"/><Relationship Id="rId17" Type="http://schemas.openxmlformats.org/officeDocument/2006/relationships/image" Target="../media/image41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45.bin"/><Relationship Id="rId5" Type="http://schemas.openxmlformats.org/officeDocument/2006/relationships/image" Target="../media/image35.emf"/><Relationship Id="rId6" Type="http://schemas.openxmlformats.org/officeDocument/2006/relationships/oleObject" Target="../embeddings/oleObject46.bin"/><Relationship Id="rId7" Type="http://schemas.openxmlformats.org/officeDocument/2006/relationships/image" Target="../media/image36.emf"/><Relationship Id="rId8" Type="http://schemas.openxmlformats.org/officeDocument/2006/relationships/oleObject" Target="../embeddings/oleObject47.bin"/><Relationship Id="rId9" Type="http://schemas.openxmlformats.org/officeDocument/2006/relationships/image" Target="../media/image37.emf"/><Relationship Id="rId10" Type="http://schemas.openxmlformats.org/officeDocument/2006/relationships/oleObject" Target="../embeddings/oleObject4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4" Type="http://schemas.openxmlformats.org/officeDocument/2006/relationships/image" Target="../media/image30.emf"/><Relationship Id="rId5" Type="http://schemas.openxmlformats.org/officeDocument/2006/relationships/oleObject" Target="../embeddings/oleObject53.bin"/><Relationship Id="rId6" Type="http://schemas.openxmlformats.org/officeDocument/2006/relationships/image" Target="../media/image32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4" Type="http://schemas.openxmlformats.org/officeDocument/2006/relationships/image" Target="../media/image42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55.bin"/><Relationship Id="rId5" Type="http://schemas.openxmlformats.org/officeDocument/2006/relationships/image" Target="../media/image43.emf"/><Relationship Id="rId6" Type="http://schemas.openxmlformats.org/officeDocument/2006/relationships/oleObject" Target="../embeddings/oleObject56.bin"/><Relationship Id="rId7" Type="http://schemas.openxmlformats.org/officeDocument/2006/relationships/image" Target="../media/image44.emf"/><Relationship Id="rId8" Type="http://schemas.openxmlformats.org/officeDocument/2006/relationships/oleObject" Target="../embeddings/oleObject57.bin"/><Relationship Id="rId9" Type="http://schemas.openxmlformats.org/officeDocument/2006/relationships/image" Target="../media/image45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4" Type="http://schemas.openxmlformats.org/officeDocument/2006/relationships/image" Target="../media/image45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4" Type="http://schemas.openxmlformats.org/officeDocument/2006/relationships/image" Target="../media/image46.emf"/><Relationship Id="rId5" Type="http://schemas.openxmlformats.org/officeDocument/2006/relationships/oleObject" Target="../embeddings/oleObject60.bin"/><Relationship Id="rId6" Type="http://schemas.openxmlformats.org/officeDocument/2006/relationships/image" Target="../media/image47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4" Type="http://schemas.openxmlformats.org/officeDocument/2006/relationships/image" Target="../media/image48.emf"/><Relationship Id="rId5" Type="http://schemas.openxmlformats.org/officeDocument/2006/relationships/oleObject" Target="../embeddings/oleObject62.bin"/><Relationship Id="rId6" Type="http://schemas.openxmlformats.org/officeDocument/2006/relationships/image" Target="../media/image49.emf"/><Relationship Id="rId7" Type="http://schemas.openxmlformats.org/officeDocument/2006/relationships/oleObject" Target="../embeddings/oleObject63.bin"/><Relationship Id="rId8" Type="http://schemas.openxmlformats.org/officeDocument/2006/relationships/image" Target="../media/image50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4" Type="http://schemas.openxmlformats.org/officeDocument/2006/relationships/image" Target="../media/image51.emf"/><Relationship Id="rId5" Type="http://schemas.openxmlformats.org/officeDocument/2006/relationships/oleObject" Target="../embeddings/oleObject65.bin"/><Relationship Id="rId6" Type="http://schemas.openxmlformats.org/officeDocument/2006/relationships/image" Target="../media/image46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4" Type="http://schemas.openxmlformats.org/officeDocument/2006/relationships/image" Target="../media/image52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4" Type="http://schemas.openxmlformats.org/officeDocument/2006/relationships/image" Target="../media/image53.e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4" Type="http://schemas.openxmlformats.org/officeDocument/2006/relationships/image" Target="../media/image54.emf"/><Relationship Id="rId5" Type="http://schemas.openxmlformats.org/officeDocument/2006/relationships/oleObject" Target="../embeddings/oleObject69.bin"/><Relationship Id="rId6" Type="http://schemas.openxmlformats.org/officeDocument/2006/relationships/image" Target="../media/image55.emf"/><Relationship Id="rId7" Type="http://schemas.openxmlformats.org/officeDocument/2006/relationships/oleObject" Target="../embeddings/oleObject70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71.bin"/><Relationship Id="rId10" Type="http://schemas.openxmlformats.org/officeDocument/2006/relationships/image" Target="../media/image56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4" Type="http://schemas.openxmlformats.org/officeDocument/2006/relationships/image" Target="../media/image57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4" Type="http://schemas.openxmlformats.org/officeDocument/2006/relationships/image" Target="../media/image58.e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74.bin"/><Relationship Id="rId5" Type="http://schemas.openxmlformats.org/officeDocument/2006/relationships/image" Target="../media/image59.emf"/><Relationship Id="rId6" Type="http://schemas.openxmlformats.org/officeDocument/2006/relationships/oleObject" Target="../embeddings/oleObject75.bin"/><Relationship Id="rId7" Type="http://schemas.openxmlformats.org/officeDocument/2006/relationships/image" Target="../media/image60.emf"/><Relationship Id="rId8" Type="http://schemas.openxmlformats.org/officeDocument/2006/relationships/oleObject" Target="../embeddings/oleObject76.bin"/><Relationship Id="rId9" Type="http://schemas.openxmlformats.org/officeDocument/2006/relationships/image" Target="../media/image61.e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62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63.emf"/><Relationship Id="rId7" Type="http://schemas.openxmlformats.org/officeDocument/2006/relationships/oleObject" Target="../embeddings/oleObject77.bin"/><Relationship Id="rId8" Type="http://schemas.openxmlformats.org/officeDocument/2006/relationships/image" Target="../media/image64.emf"/><Relationship Id="rId9" Type="http://schemas.openxmlformats.org/officeDocument/2006/relationships/oleObject" Target="../embeddings/Microsoft_Equation3.bin"/><Relationship Id="rId10" Type="http://schemas.openxmlformats.org/officeDocument/2006/relationships/image" Target="../media/image65.emf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cikit-learn.org/stable/modules/sgd.html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Regularization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5</a:t>
            </a:r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so far…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677" y="1566334"/>
            <a:ext cx="4026185" cy="510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21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255033"/>
              </p:ext>
            </p:extLst>
          </p:nvPr>
        </p:nvGraphicFramePr>
        <p:xfrm>
          <a:off x="2352675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43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52675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1425956"/>
              </p:ext>
            </p:extLst>
          </p:nvPr>
        </p:nvGraphicFramePr>
        <p:xfrm>
          <a:off x="1738313" y="5443538"/>
          <a:ext cx="39068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44" name="Equation" r:id="rId6" imgW="1917700" imgH="457200" progId="Equation.3">
                  <p:embed/>
                </p:oleObj>
              </mc:Choice>
              <mc:Fallback>
                <p:oleObj name="Equation" r:id="rId6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8313" y="5443538"/>
                        <a:ext cx="39068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0/1 loss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010978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45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3828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2830"/>
              </p:ext>
            </p:extLst>
          </p:nvPr>
        </p:nvGraphicFramePr>
        <p:xfrm>
          <a:off x="2408442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31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08442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947343"/>
              </p:ext>
            </p:extLst>
          </p:nvPr>
        </p:nvGraphicFramePr>
        <p:xfrm>
          <a:off x="1725613" y="5443538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32" name="Equation" r:id="rId6" imgW="1930400" imgH="457200" progId="Equation.3">
                  <p:embed/>
                </p:oleObj>
              </mc:Choice>
              <mc:Fallback>
                <p:oleObj name="Equation" r:id="rId6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25613" y="5443538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</a:t>
            </a:r>
            <a:r>
              <a:rPr lang="en-US" sz="2400" dirty="0" smtClean="0">
                <a:solidFill>
                  <a:srgbClr val="FF0000"/>
                </a:solidFill>
              </a:rPr>
              <a:t>surrogate loss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9438" y="3795713"/>
            <a:ext cx="3106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use a convex </a:t>
            </a:r>
            <a:r>
              <a:rPr lang="en-US" sz="2400" dirty="0">
                <a:solidFill>
                  <a:srgbClr val="FF0000"/>
                </a:solidFill>
              </a:rPr>
              <a:t>s</a:t>
            </a:r>
            <a:r>
              <a:rPr lang="en-US" sz="2400" dirty="0" smtClean="0">
                <a:solidFill>
                  <a:srgbClr val="FF0000"/>
                </a:solidFill>
              </a:rPr>
              <a:t>urrogate loss function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848296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33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2880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minimum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970" y="2197100"/>
            <a:ext cx="3289300" cy="246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8" y="5102678"/>
            <a:ext cx="8071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You’re blindfolded, but you can see out of the bottom of the blindfold to the ground right by your feet.  I drop you off somewhere and tell you that you’re in a convex shaped valley and escape is at the bottom/minimum.  How do you get out?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769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908941"/>
              </p:ext>
            </p:extLst>
          </p:nvPr>
        </p:nvGraphicFramePr>
        <p:xfrm>
          <a:off x="2300288" y="3924300"/>
          <a:ext cx="2986087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31" name="Equation" r:id="rId3" imgW="1447800" imgH="444500" progId="Equation.3">
                  <p:embed/>
                </p:oleObj>
              </mc:Choice>
              <mc:Fallback>
                <p:oleObj name="Equation" r:id="rId3" imgW="14478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3924300"/>
                        <a:ext cx="2986087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328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6178162"/>
              </p:ext>
            </p:extLst>
          </p:nvPr>
        </p:nvGraphicFramePr>
        <p:xfrm>
          <a:off x="2460625" y="1831975"/>
          <a:ext cx="3494088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6" name="Equation" r:id="rId3" imgW="1714500" imgH="469900" progId="Equation.3">
                  <p:embed/>
                </p:oleObj>
              </mc:Choice>
              <mc:Fallback>
                <p:oleObj name="Equation" r:id="rId3" imgW="17145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0625" y="1831975"/>
                        <a:ext cx="3494088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122261"/>
              </p:ext>
            </p:extLst>
          </p:nvPr>
        </p:nvGraphicFramePr>
        <p:xfrm>
          <a:off x="1095375" y="1882775"/>
          <a:ext cx="1138238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7" name="Equation" r:id="rId5" imgW="558800" imgH="444500" progId="Equation.3">
                  <p:embed/>
                </p:oleObj>
              </mc:Choice>
              <mc:Fallback>
                <p:oleObj name="Equation" r:id="rId5" imgW="558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375" y="1882775"/>
                        <a:ext cx="1138238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129310"/>
              </p:ext>
            </p:extLst>
          </p:nvPr>
        </p:nvGraphicFramePr>
        <p:xfrm>
          <a:off x="2460625" y="2998788"/>
          <a:ext cx="522922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8" name="Equation" r:id="rId7" imgW="2565400" imgH="469900" progId="Equation.3">
                  <p:embed/>
                </p:oleObj>
              </mc:Choice>
              <mc:Fallback>
                <p:oleObj name="Equation" r:id="rId7" imgW="2565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60625" y="2998788"/>
                        <a:ext cx="5229225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6008210"/>
              </p:ext>
            </p:extLst>
          </p:nvPr>
        </p:nvGraphicFramePr>
        <p:xfrm>
          <a:off x="2460625" y="4178300"/>
          <a:ext cx="36512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9" name="Equation" r:id="rId9" imgW="1790700" imgH="457200" progId="Equation.3">
                  <p:embed/>
                </p:oleObj>
              </mc:Choice>
              <mc:Fallback>
                <p:oleObj name="Equation" r:id="rId9" imgW="1790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60625" y="4178300"/>
                        <a:ext cx="365125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9543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150887"/>
              </p:ext>
            </p:extLst>
          </p:nvPr>
        </p:nvGraphicFramePr>
        <p:xfrm>
          <a:off x="2041525" y="4194175"/>
          <a:ext cx="468947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18" name="Equation" r:id="rId3" imgW="2273300" imgH="457200" progId="Equation.3">
                  <p:embed/>
                </p:oleObj>
              </mc:Choice>
              <mc:Fallback>
                <p:oleObj name="Equation" r:id="rId3" imgW="2273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1525" y="4194175"/>
                        <a:ext cx="4689475" cy="94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51667" y="5658556"/>
            <a:ext cx="2507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this doing?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041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155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for each training example (</a:t>
            </a:r>
            <a:r>
              <a:rPr lang="en-US" sz="2000" i="1" dirty="0" smtClean="0"/>
              <a:t>f</a:t>
            </a:r>
            <a:r>
              <a:rPr lang="en-US" sz="2000" i="1" baseline="-25000" dirty="0" smtClean="0"/>
              <a:t>1</a:t>
            </a:r>
            <a:r>
              <a:rPr lang="en-US" sz="2000" i="1" dirty="0" smtClean="0"/>
              <a:t>, f</a:t>
            </a:r>
            <a:r>
              <a:rPr lang="en-US" sz="2000" i="1" baseline="-25000" dirty="0" smtClean="0"/>
              <a:t>2</a:t>
            </a:r>
            <a:r>
              <a:rPr lang="en-US" sz="2000" i="1" dirty="0" smtClean="0"/>
              <a:t>, …,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m</a:t>
            </a:r>
            <a:r>
              <a:rPr lang="en-US" sz="2000" dirty="0" smtClean="0"/>
              <a:t>, label):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br>
              <a:rPr lang="en-US" sz="2000" dirty="0" smtClean="0"/>
            </a:b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if </a:t>
            </a:r>
            <a:r>
              <a:rPr lang="en-US" sz="2000" i="1" dirty="0" smtClean="0"/>
              <a:t>prediction * label </a:t>
            </a:r>
            <a:r>
              <a:rPr lang="en-US" sz="20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for each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=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+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*label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i="1" dirty="0" smtClean="0"/>
              <a:t>b</a:t>
            </a:r>
            <a:r>
              <a:rPr lang="en-US" sz="2000" dirty="0" smtClean="0"/>
              <a:t> = </a:t>
            </a:r>
            <a:r>
              <a:rPr lang="en-US" sz="2000" i="1" dirty="0" smtClean="0"/>
              <a:t>b</a:t>
            </a:r>
            <a:r>
              <a:rPr lang="en-US" sz="2000" dirty="0" smtClean="0"/>
              <a:t> + label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7093913"/>
              </p:ext>
            </p:extLst>
          </p:nvPr>
        </p:nvGraphicFramePr>
        <p:xfrm>
          <a:off x="1112838" y="2471738"/>
          <a:ext cx="28559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54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2471738"/>
                        <a:ext cx="2855912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7315125"/>
              </p:ext>
            </p:extLst>
          </p:nvPr>
        </p:nvGraphicFramePr>
        <p:xfrm>
          <a:off x="1808163" y="5080000"/>
          <a:ext cx="43227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55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080000"/>
                        <a:ext cx="43227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12648" y="4910667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1140317"/>
              </p:ext>
            </p:extLst>
          </p:nvPr>
        </p:nvGraphicFramePr>
        <p:xfrm>
          <a:off x="2379663" y="6051550"/>
          <a:ext cx="19383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56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6051550"/>
                        <a:ext cx="19383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70112" y="554566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87334" y="599848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795975"/>
              </p:ext>
            </p:extLst>
          </p:nvPr>
        </p:nvGraphicFramePr>
        <p:xfrm>
          <a:off x="5485342" y="6037439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57" name="Equation" r:id="rId9" imgW="1485900" imgH="215900" progId="Equation.3">
                  <p:embed/>
                </p:oleObj>
              </mc:Choice>
              <mc:Fallback>
                <p:oleObj name="Equation" r:id="rId9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342" y="6037439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4522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constant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3123534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6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13000" y="3795888"/>
            <a:ext cx="3270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is this large/small?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1"/>
            <a:ext cx="973666" cy="8466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92889" y="3132667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734734" y="3200401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flipV="1">
            <a:off x="3141306" y="2066751"/>
            <a:ext cx="512749" cy="113365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961444" y="2066749"/>
            <a:ext cx="762870" cy="10659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529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constant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444023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90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2"/>
            <a:ext cx="451555" cy="4104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3951" y="2558114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40912" y="258351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414889" y="2066751"/>
            <a:ext cx="239166" cy="47324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41121" y="3682957"/>
            <a:ext cx="46182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they’re the same sign, as the predicted gets larger there update gets smaller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they’re different, the more different they are, the bigger the update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12482" t="12716" r="15913" b="10577"/>
          <a:stretch/>
        </p:blipFill>
        <p:spPr>
          <a:xfrm>
            <a:off x="165454" y="3486625"/>
            <a:ext cx="4092222" cy="311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37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concern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37836" y="4212146"/>
            <a:ext cx="41713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this calculated on?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Is this what we want to optimize?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2151172"/>
              </p:ext>
            </p:extLst>
          </p:nvPr>
        </p:nvGraphicFramePr>
        <p:xfrm>
          <a:off x="737836" y="2088936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63" name="Equation" r:id="rId3" imgW="1930400" imgH="457200" progId="Equation.3">
                  <p:embed/>
                </p:oleObj>
              </mc:Choice>
              <mc:Fallback>
                <p:oleObj name="Equation" r:id="rId3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7836" y="2088936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Connector 18"/>
          <p:cNvCxnSpPr/>
          <p:nvPr/>
        </p:nvCxnSpPr>
        <p:spPr>
          <a:xfrm flipH="1">
            <a:off x="6091931" y="4631268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26302" y="4384362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6091931" y="3322287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39717" y="2806891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23" name="Freeform 22"/>
          <p:cNvSpPr/>
          <p:nvPr/>
        </p:nvSpPr>
        <p:spPr>
          <a:xfrm>
            <a:off x="6305041" y="3176223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750113" y="389592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902513" y="40765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069024" y="4243061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235535" y="4437794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7458490" y="45337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568557" y="451681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28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155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for each training example (</a:t>
            </a:r>
            <a:r>
              <a:rPr lang="en-US" sz="2000" i="1" dirty="0" smtClean="0"/>
              <a:t>f</a:t>
            </a:r>
            <a:r>
              <a:rPr lang="en-US" sz="2000" i="1" baseline="-25000" dirty="0" smtClean="0"/>
              <a:t>1</a:t>
            </a:r>
            <a:r>
              <a:rPr lang="en-US" sz="2000" i="1" dirty="0" smtClean="0"/>
              <a:t>, f</a:t>
            </a:r>
            <a:r>
              <a:rPr lang="en-US" sz="2000" i="1" baseline="-25000" dirty="0" smtClean="0"/>
              <a:t>2</a:t>
            </a:r>
            <a:r>
              <a:rPr lang="en-US" sz="2000" i="1" dirty="0" smtClean="0"/>
              <a:t>, …,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m</a:t>
            </a:r>
            <a:r>
              <a:rPr lang="en-US" sz="2000" dirty="0" smtClean="0"/>
              <a:t>, label):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br>
              <a:rPr lang="en-US" sz="2000" dirty="0" smtClean="0"/>
            </a:b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if </a:t>
            </a:r>
            <a:r>
              <a:rPr lang="en-US" sz="2000" i="1" dirty="0" smtClean="0"/>
              <a:t>prediction * label </a:t>
            </a:r>
            <a:r>
              <a:rPr lang="en-US" sz="20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for each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=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+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*label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i="1" dirty="0" smtClean="0"/>
              <a:t>b</a:t>
            </a:r>
            <a:r>
              <a:rPr lang="en-US" sz="2000" dirty="0" smtClean="0"/>
              <a:t> = </a:t>
            </a:r>
            <a:r>
              <a:rPr lang="en-US" sz="2000" i="1" dirty="0" smtClean="0"/>
              <a:t>b</a:t>
            </a:r>
            <a:r>
              <a:rPr lang="en-US" sz="2000" dirty="0" smtClean="0"/>
              <a:t> + label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1787741"/>
              </p:ext>
            </p:extLst>
          </p:nvPr>
        </p:nvGraphicFramePr>
        <p:xfrm>
          <a:off x="1112838" y="2471738"/>
          <a:ext cx="28559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6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2471738"/>
                        <a:ext cx="2855912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796552"/>
              </p:ext>
            </p:extLst>
          </p:nvPr>
        </p:nvGraphicFramePr>
        <p:xfrm>
          <a:off x="1808163" y="5080000"/>
          <a:ext cx="43227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7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080000"/>
                        <a:ext cx="43227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12648" y="4910667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621712"/>
              </p:ext>
            </p:extLst>
          </p:nvPr>
        </p:nvGraphicFramePr>
        <p:xfrm>
          <a:off x="2379663" y="6051550"/>
          <a:ext cx="19383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8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6051550"/>
                        <a:ext cx="19383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70112" y="554566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87334" y="599848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0468791"/>
              </p:ext>
            </p:extLst>
          </p:nvPr>
        </p:nvGraphicFramePr>
        <p:xfrm>
          <a:off x="5485342" y="6037439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9" name="Equation" r:id="rId9" imgW="1485900" imgH="215900" progId="Equation.3">
                  <p:embed/>
                </p:oleObj>
              </mc:Choice>
              <mc:Fallback>
                <p:oleObj name="Equation" r:id="rId9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342" y="6037439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903111" y="3330222"/>
            <a:ext cx="4910666" cy="1411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50493" y="3599722"/>
            <a:ext cx="4417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Note: for gradient descent, we always update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688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concern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6091931" y="4631268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26302" y="4384362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091931" y="3322287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39717" y="2806891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6305041" y="3176223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750113" y="389592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902513" y="40765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069024" y="4243061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235535" y="4437794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458490" y="45337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568557" y="451681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592579"/>
              </p:ext>
            </p:extLst>
          </p:nvPr>
        </p:nvGraphicFramePr>
        <p:xfrm>
          <a:off x="737836" y="2088936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40" name="Equation" r:id="rId3" imgW="1930400" imgH="457200" progId="Equation.3">
                  <p:embed/>
                </p:oleObj>
              </mc:Choice>
              <mc:Fallback>
                <p:oleObj name="Equation" r:id="rId3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7836" y="2088936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44304" y="3282409"/>
            <a:ext cx="51755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We’re calculating this on the </a:t>
            </a:r>
            <a:r>
              <a:rPr lang="en-US" sz="2400" b="1" dirty="0" smtClean="0">
                <a:solidFill>
                  <a:srgbClr val="0000FF"/>
                </a:solidFill>
              </a:rPr>
              <a:t>training set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We still need to be careful about </a:t>
            </a:r>
            <a:r>
              <a:rPr lang="en-US" sz="2400" dirty="0" err="1" smtClean="0">
                <a:solidFill>
                  <a:srgbClr val="0000FF"/>
                </a:solidFill>
              </a:rPr>
              <a:t>overfitting</a:t>
            </a:r>
            <a:r>
              <a:rPr lang="en-US" sz="2400" dirty="0" smtClean="0">
                <a:solidFill>
                  <a:srgbClr val="0000FF"/>
                </a:solidFill>
              </a:rPr>
              <a:t>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 min </a:t>
            </a:r>
            <a:r>
              <a:rPr lang="en-US" sz="2400" dirty="0" err="1" smtClean="0">
                <a:solidFill>
                  <a:srgbClr val="0000FF"/>
                </a:solidFill>
              </a:rPr>
              <a:t>w,b</a:t>
            </a:r>
            <a:r>
              <a:rPr lang="en-US" sz="2400" dirty="0" smtClean="0">
                <a:solidFill>
                  <a:srgbClr val="0000FF"/>
                </a:solidFill>
              </a:rPr>
              <a:t> on the training set is generally NOT the min for the test set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7667" y="6180667"/>
            <a:ext cx="7019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did we deal with this for the perceptron algorithm?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69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r>
              <a:rPr lang="en-US" dirty="0" smtClean="0"/>
              <a:t> revisited: regularization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939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regularizer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smtClean="0"/>
              <a:t>is an additional criteria to the loss function to make sure that we don’t </a:t>
            </a:r>
            <a:r>
              <a:rPr lang="en-US" dirty="0" err="1" smtClean="0"/>
              <a:t>overfit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It’s called a </a:t>
            </a:r>
            <a:r>
              <a:rPr lang="en-US" dirty="0" err="1" smtClean="0"/>
              <a:t>regularizer</a:t>
            </a:r>
            <a:r>
              <a:rPr lang="en-US" dirty="0" smtClean="0"/>
              <a:t> since it tries to keep the parameters more normal/regular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It is a bias on the model forces the learning to prefer certain types of weights over others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445228"/>
              </p:ext>
            </p:extLst>
          </p:nvPr>
        </p:nvGraphicFramePr>
        <p:xfrm>
          <a:off x="1336675" y="5278438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64" name="Equation" r:id="rId3" imgW="2616200" imgH="457200" progId="Equation.3">
                  <p:embed/>
                </p:oleObj>
              </mc:Choice>
              <mc:Fallback>
                <p:oleObj name="Equation" r:id="rId3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6675" y="5278438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1180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Regularizers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112587"/>
              </p:ext>
            </p:extLst>
          </p:nvPr>
        </p:nvGraphicFramePr>
        <p:xfrm>
          <a:off x="2782888" y="184626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87" name="Equation" r:id="rId3" imgW="1041400" imgH="330200" progId="Equation.3">
                  <p:embed/>
                </p:oleObj>
              </mc:Choice>
              <mc:Fallback>
                <p:oleObj name="Equation" r:id="rId3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82888" y="184626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28334" y="3259666"/>
            <a:ext cx="5630333" cy="2328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Should we allow all possible weights?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Any preferences?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What makes for a “simpler” model for a linear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345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Regularizers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9222" y="2878666"/>
            <a:ext cx="83568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Generally, we don’t want huge weights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weights are large, a small change in a feature can result in a large change in the prediction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Also gives too much weight to any one feature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Might also prefer weights of 0 for features that aren’t useful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6154945"/>
            <a:ext cx="808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encourage small weights? or penalize large weights?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458538"/>
              </p:ext>
            </p:extLst>
          </p:nvPr>
        </p:nvGraphicFramePr>
        <p:xfrm>
          <a:off x="2782888" y="184626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812" name="Equation" r:id="rId3" imgW="1041400" imgH="330200" progId="Equation.3">
                  <p:embed/>
                </p:oleObj>
              </mc:Choice>
              <mc:Fallback>
                <p:oleObj name="Equation" r:id="rId3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82888" y="184626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5516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Regularizers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2648" y="2909390"/>
            <a:ext cx="808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encourage small weights? or penalize large weights?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8689133"/>
              </p:ext>
            </p:extLst>
          </p:nvPr>
        </p:nvGraphicFramePr>
        <p:xfrm>
          <a:off x="1985786" y="3881438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38" name="Equation" r:id="rId3" imgW="2616200" imgH="457200" progId="Equation.3">
                  <p:embed/>
                </p:oleObj>
              </mc:Choice>
              <mc:Fallback>
                <p:oleObj name="Equation" r:id="rId3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5786" y="3881438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5150556" y="4148667"/>
            <a:ext cx="2167643" cy="40922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458538"/>
              </p:ext>
            </p:extLst>
          </p:nvPr>
        </p:nvGraphicFramePr>
        <p:xfrm>
          <a:off x="2782888" y="184626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39" name="Equation" r:id="rId5" imgW="1041400" imgH="330200" progId="Equation.3">
                  <p:embed/>
                </p:oleObj>
              </mc:Choice>
              <mc:Fallback>
                <p:oleObj name="Equation" r:id="rId5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82888" y="184626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0393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</a:t>
            </a:r>
            <a:r>
              <a:rPr lang="en-US" dirty="0" err="1" smtClean="0"/>
              <a:t>regularizers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4783667"/>
            <a:ext cx="4811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What’s the difference between these?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013177"/>
              </p:ext>
            </p:extLst>
          </p:nvPr>
        </p:nvGraphicFramePr>
        <p:xfrm>
          <a:off x="4640263" y="1954213"/>
          <a:ext cx="2408237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5" name="Equation" r:id="rId3" imgW="965200" imgH="406400" progId="Equation.3">
                  <p:embed/>
                </p:oleObj>
              </mc:Choice>
              <mc:Fallback>
                <p:oleObj name="Equation" r:id="rId3" imgW="965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0263" y="1954213"/>
                        <a:ext cx="2408237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92428" y="2260277"/>
            <a:ext cx="2430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of the weights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4650" y="3259344"/>
            <a:ext cx="3518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of the squared weights</a:t>
            </a:r>
            <a:endParaRPr lang="en-US" sz="24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312611"/>
              </p:ext>
            </p:extLst>
          </p:nvPr>
        </p:nvGraphicFramePr>
        <p:xfrm>
          <a:off x="4651375" y="3006725"/>
          <a:ext cx="28543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6" name="Equation" r:id="rId5" imgW="1143000" imgH="469900" progId="Equation.3">
                  <p:embed/>
                </p:oleObj>
              </mc:Choice>
              <mc:Fallback>
                <p:oleObj name="Equation" r:id="rId5" imgW="11430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51375" y="3006725"/>
                        <a:ext cx="28543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7137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</a:t>
            </a:r>
            <a:r>
              <a:rPr lang="en-US" dirty="0" err="1" smtClean="0"/>
              <a:t>regularizers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20648" y="5014499"/>
            <a:ext cx="5894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Squared weights penalizes large values more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Sum of weights will penalize small values more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2428" y="2260277"/>
            <a:ext cx="2430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of the weights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4650" y="3259344"/>
            <a:ext cx="3518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of the squared weights</a:t>
            </a:r>
            <a:endParaRPr lang="en-US" sz="24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536460"/>
              </p:ext>
            </p:extLst>
          </p:nvPr>
        </p:nvGraphicFramePr>
        <p:xfrm>
          <a:off x="4640263" y="1954213"/>
          <a:ext cx="2408237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1" name="Equation" r:id="rId3" imgW="965200" imgH="406400" progId="Equation.3">
                  <p:embed/>
                </p:oleObj>
              </mc:Choice>
              <mc:Fallback>
                <p:oleObj name="Equation" r:id="rId3" imgW="965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0263" y="1954213"/>
                        <a:ext cx="2408237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774760"/>
              </p:ext>
            </p:extLst>
          </p:nvPr>
        </p:nvGraphicFramePr>
        <p:xfrm>
          <a:off x="4651375" y="3006725"/>
          <a:ext cx="28543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12" name="Equation" r:id="rId5" imgW="1143000" imgH="469900" progId="Equation.3">
                  <p:embed/>
                </p:oleObj>
              </mc:Choice>
              <mc:Fallback>
                <p:oleObj name="Equation" r:id="rId5" imgW="11430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51375" y="3006725"/>
                        <a:ext cx="28543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31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p-norm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0801" y="2029444"/>
            <a:ext cx="3557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of the weights (1-norm)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052263"/>
            <a:ext cx="402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sum of the squared weights </a:t>
            </a:r>
            <a:br>
              <a:rPr lang="en-US" sz="2400" dirty="0" smtClean="0"/>
            </a:br>
            <a:r>
              <a:rPr lang="en-US" sz="2400" dirty="0" smtClean="0"/>
              <a:t>(2-norm)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786113" y="5105078"/>
            <a:ext cx="1059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p-norm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41060"/>
              </p:ext>
            </p:extLst>
          </p:nvPr>
        </p:nvGraphicFramePr>
        <p:xfrm>
          <a:off x="3179763" y="4795838"/>
          <a:ext cx="386873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86" name="Equation" r:id="rId3" imgW="1549400" imgH="469900" progId="Equation.3">
                  <p:embed/>
                </p:oleObj>
              </mc:Choice>
              <mc:Fallback>
                <p:oleObj name="Equation" r:id="rId3" imgW="1549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9763" y="4795838"/>
                        <a:ext cx="3868737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12480" y="5934075"/>
            <a:ext cx="68027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Smaller values of p (p &lt; 2) encourage sparser vectors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Larger values of p discourage large weights more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753758" y="4487334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536460"/>
              </p:ext>
            </p:extLst>
          </p:nvPr>
        </p:nvGraphicFramePr>
        <p:xfrm>
          <a:off x="4640263" y="1954213"/>
          <a:ext cx="2408237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87" name="Equation" r:id="rId5" imgW="965200" imgH="406400" progId="Equation.3">
                  <p:embed/>
                </p:oleObj>
              </mc:Choice>
              <mc:Fallback>
                <p:oleObj name="Equation" r:id="rId5" imgW="965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40263" y="1954213"/>
                        <a:ext cx="2408237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774760"/>
              </p:ext>
            </p:extLst>
          </p:nvPr>
        </p:nvGraphicFramePr>
        <p:xfrm>
          <a:off x="4651375" y="3006725"/>
          <a:ext cx="28543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88" name="Equation" r:id="rId7" imgW="1143000" imgH="469900" progId="Equation.3">
                  <p:embed/>
                </p:oleObj>
              </mc:Choice>
              <mc:Fallback>
                <p:oleObj name="Equation" r:id="rId7" imgW="11430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51375" y="3006725"/>
                        <a:ext cx="28543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3064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p-norms visualized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819993" y="1706222"/>
            <a:ext cx="4628444" cy="2794001"/>
            <a:chOff x="176389" y="1876777"/>
            <a:chExt cx="4628444" cy="279400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43865"/>
            <a:stretch/>
          </p:blipFill>
          <p:spPr>
            <a:xfrm>
              <a:off x="176389" y="1876777"/>
              <a:ext cx="4600222" cy="258233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536222" y="4078111"/>
              <a:ext cx="4268611" cy="59266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50333" y="4064000"/>
              <a:ext cx="410633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1515671" y="2084400"/>
            <a:ext cx="1717322" cy="178082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61330" y="2891556"/>
            <a:ext cx="42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2799782" y="3960336"/>
            <a:ext cx="42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5573889" y="2691501"/>
            <a:ext cx="2800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lines indicate penalty = 1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515671" y="4997836"/>
            <a:ext cx="3284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example, if w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= 0.5</a:t>
            </a:r>
            <a:endParaRPr lang="en-US" sz="2400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694097"/>
              </p:ext>
            </p:extLst>
          </p:nvPr>
        </p:nvGraphicFramePr>
        <p:xfrm>
          <a:off x="5164581" y="4362221"/>
          <a:ext cx="153811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056"/>
                <a:gridCol w="769056"/>
              </a:tblGrid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0.75</a:t>
                      </a:r>
                      <a:endParaRPr lang="en-US" dirty="0"/>
                    </a:p>
                  </a:txBody>
                  <a:tcPr/>
                </a:tc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0.87</a:t>
                      </a:r>
                      <a:endParaRPr lang="en-US" dirty="0"/>
                    </a:p>
                  </a:txBody>
                  <a:tcPr/>
                </a:tc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0.95</a:t>
                      </a:r>
                      <a:endParaRPr lang="en-US" dirty="0"/>
                    </a:p>
                  </a:txBody>
                  <a:tcPr/>
                </a:tc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∞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92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p-norms visualized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89" y="1876777"/>
            <a:ext cx="4600222" cy="46002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80000" y="2074333"/>
            <a:ext cx="36860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p-norms penalize larger weights</a:t>
            </a:r>
          </a:p>
          <a:p>
            <a:endParaRPr lang="en-US" sz="2400" dirty="0"/>
          </a:p>
          <a:p>
            <a:r>
              <a:rPr lang="en-US" sz="2400" dirty="0" smtClean="0"/>
              <a:t>p &lt; 2 tends to create sparse (i.e. lots of 0 weights)</a:t>
            </a:r>
          </a:p>
          <a:p>
            <a:endParaRPr lang="en-US" sz="2400" dirty="0"/>
          </a:p>
          <a:p>
            <a:r>
              <a:rPr lang="en-US" sz="2400" dirty="0" smtClean="0"/>
              <a:t>p &gt; 2 tends to like similar weights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2302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843030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10" name="Equation" r:id="rId4" imgW="1041400" imgH="330200" progId="Equation.3">
                  <p:embed/>
                </p:oleObj>
              </mc:Choice>
              <mc:Fallback>
                <p:oleObj name="Equation" r:id="rId4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733798"/>
              </p:ext>
            </p:extLst>
          </p:nvPr>
        </p:nvGraphicFramePr>
        <p:xfrm>
          <a:off x="1878013" y="3795713"/>
          <a:ext cx="37798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11" name="Equation" r:id="rId6" imgW="1854200" imgH="457200" progId="Equation.3">
                  <p:embed/>
                </p:oleObj>
              </mc:Choice>
              <mc:Fallback>
                <p:oleObj name="Equation" r:id="rId6" imgW="1854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78013" y="3795713"/>
                        <a:ext cx="37798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827121"/>
              </p:ext>
            </p:extLst>
          </p:nvPr>
        </p:nvGraphicFramePr>
        <p:xfrm>
          <a:off x="1633538" y="5443538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12" name="Equation" r:id="rId8" imgW="2451100" imgH="457200" progId="Equation.3">
                  <p:embed/>
                </p:oleObj>
              </mc:Choice>
              <mc:Fallback>
                <p:oleObj name="Equation" r:id="rId8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33538" y="5443538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49723" y="5514093"/>
            <a:ext cx="2017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7979" y="1740718"/>
            <a:ext cx="563033" cy="5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97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with a </a:t>
            </a:r>
            <a:r>
              <a:rPr lang="en-US" dirty="0" err="1" smtClean="0"/>
              <a:t>regularizer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975150"/>
              </p:ext>
            </p:extLst>
          </p:nvPr>
        </p:nvGraphicFramePr>
        <p:xfrm>
          <a:off x="1054982" y="4919923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00" name="Equation" r:id="rId3" imgW="2451100" imgH="457200" progId="Equation.3">
                  <p:embed/>
                </p:oleObj>
              </mc:Choice>
              <mc:Fallback>
                <p:oleObj name="Equation" r:id="rId3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4982" y="4919923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9448077"/>
              </p:ext>
            </p:extLst>
          </p:nvPr>
        </p:nvGraphicFramePr>
        <p:xfrm>
          <a:off x="1054982" y="2598120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01" name="Equation" r:id="rId5" imgW="1333500" imgH="457200" progId="Equation.3">
                  <p:embed/>
                </p:oleObj>
              </mc:Choice>
              <mc:Fallback>
                <p:oleObj name="Equation" r:id="rId5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4982" y="2598120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5257" y="165423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know how to solve convex minimization problems using gradient descent: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35257" y="383634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we can ensure that the loss + </a:t>
            </a:r>
            <a:r>
              <a:rPr lang="en-US" sz="2400" dirty="0" err="1" smtClean="0"/>
              <a:t>regularizer</a:t>
            </a:r>
            <a:r>
              <a:rPr lang="en-US" sz="2400" dirty="0" smtClean="0"/>
              <a:t> is convex then we could still use gradient descent:</a:t>
            </a:r>
            <a:endParaRPr lang="en-US" sz="2400" dirty="0"/>
          </a:p>
        </p:txBody>
      </p:sp>
      <p:sp>
        <p:nvSpPr>
          <p:cNvPr id="11" name="Left Brace 10"/>
          <p:cNvSpPr/>
          <p:nvPr/>
        </p:nvSpPr>
        <p:spPr>
          <a:xfrm rot="16200000">
            <a:off x="4128758" y="4045195"/>
            <a:ext cx="409223" cy="3434952"/>
          </a:xfrm>
          <a:prstGeom prst="leftBrac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400777" y="5953172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make convex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2730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Convexity revisited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612648" y="2144888"/>
            <a:ext cx="1730525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33285" y="2695222"/>
            <a:ext cx="98778" cy="98778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33574" y="3256844"/>
            <a:ext cx="98778" cy="98778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6" idx="5"/>
            <a:endCxn id="7" idx="1"/>
          </p:cNvCxnSpPr>
          <p:nvPr/>
        </p:nvCxnSpPr>
        <p:spPr>
          <a:xfrm>
            <a:off x="917597" y="2779534"/>
            <a:ext cx="830443" cy="491776"/>
          </a:xfrm>
          <a:prstGeom prst="line">
            <a:avLst/>
          </a:prstGeom>
          <a:ln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5556" y="4106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55937" y="2440313"/>
            <a:ext cx="6110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One definition: The line segment between any two points on the function is </a:t>
            </a:r>
            <a:r>
              <a:rPr lang="en-US" sz="2400" i="1" dirty="0" smtClean="0">
                <a:solidFill>
                  <a:srgbClr val="0000FF"/>
                </a:solidFill>
              </a:rPr>
              <a:t>above </a:t>
            </a:r>
            <a:r>
              <a:rPr lang="en-US" sz="2400" dirty="0" smtClean="0">
                <a:solidFill>
                  <a:srgbClr val="0000FF"/>
                </a:solidFill>
              </a:rPr>
              <a:t>the function</a:t>
            </a:r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4556" y="3921667"/>
            <a:ext cx="5533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Mathematically, </a:t>
            </a:r>
            <a:r>
              <a:rPr lang="en-US" sz="2400" i="1" dirty="0" smtClean="0"/>
              <a:t>f</a:t>
            </a:r>
            <a:r>
              <a:rPr lang="en-US" sz="2400" dirty="0" smtClean="0"/>
              <a:t> is convex if for all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x</a:t>
            </a:r>
            <a:r>
              <a:rPr lang="en-US" sz="2400" i="1" baseline="-25000" dirty="0" smtClean="0"/>
              <a:t>2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591797"/>
              </p:ext>
            </p:extLst>
          </p:nvPr>
        </p:nvGraphicFramePr>
        <p:xfrm>
          <a:off x="1256618" y="4475665"/>
          <a:ext cx="70707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723" name="Equation" r:id="rId4" imgW="3009900" imgH="203200" progId="Equation.3">
                  <p:embed/>
                </p:oleObj>
              </mc:Choice>
              <mc:Fallback>
                <p:oleObj name="Equation" r:id="rId4" imgW="3009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6618" y="4475665"/>
                        <a:ext cx="7070725" cy="47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02873" y="5108222"/>
            <a:ext cx="309033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value of the function at some point between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1</a:t>
            </a:r>
            <a:r>
              <a:rPr lang="en-US" sz="2400" dirty="0" smtClean="0"/>
              <a:t> and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2</a:t>
            </a:r>
            <a:endParaRPr lang="en-US" sz="2400" i="1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10051" y="5108222"/>
            <a:ext cx="309033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value at some point on the </a:t>
            </a:r>
            <a:r>
              <a:rPr lang="en-US" sz="2400" b="1" dirty="0" smtClean="0"/>
              <a:t>line segment </a:t>
            </a:r>
            <a:r>
              <a:rPr lang="en-US" sz="2400" dirty="0" smtClean="0"/>
              <a:t>between  </a:t>
            </a:r>
            <a:r>
              <a:rPr lang="en-US" sz="2400" i="1" dirty="0"/>
              <a:t>x</a:t>
            </a:r>
            <a:r>
              <a:rPr lang="en-US" sz="2400" i="1" baseline="-25000" dirty="0"/>
              <a:t>1</a:t>
            </a:r>
            <a:r>
              <a:rPr lang="en-US" sz="2400" dirty="0"/>
              <a:t> and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2</a:t>
            </a:r>
            <a:endParaRPr lang="en-US" sz="2400" i="1" baseline="-25000" dirty="0"/>
          </a:p>
        </p:txBody>
      </p:sp>
    </p:spTree>
    <p:extLst>
      <p:ext uri="{BB962C8B-B14F-4D97-AF65-F5344CB8AC3E}">
        <p14:creationId xmlns:p14="http://schemas.microsoft.com/office/powerpoint/2010/main" val="707366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convex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24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Claim: If </a:t>
            </a:r>
            <a:r>
              <a:rPr lang="en-US" i="1" dirty="0" smtClean="0"/>
              <a:t>f</a:t>
            </a:r>
            <a:r>
              <a:rPr lang="en-US" dirty="0" smtClean="0"/>
              <a:t> and </a:t>
            </a:r>
            <a:r>
              <a:rPr lang="en-US" i="1" dirty="0" smtClean="0"/>
              <a:t>g</a:t>
            </a:r>
            <a:r>
              <a:rPr lang="en-US" dirty="0" smtClean="0"/>
              <a:t> are convex functions then so is the function z=</a:t>
            </a:r>
            <a:r>
              <a:rPr lang="en-US" i="1" dirty="0" err="1" smtClean="0"/>
              <a:t>f+g</a:t>
            </a:r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974116"/>
              </p:ext>
            </p:extLst>
          </p:nvPr>
        </p:nvGraphicFramePr>
        <p:xfrm>
          <a:off x="1544709" y="5423388"/>
          <a:ext cx="70707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5" name="Equation" r:id="rId3" imgW="3009900" imgH="203200" progId="Equation.3">
                  <p:embed/>
                </p:oleObj>
              </mc:Choice>
              <mc:Fallback>
                <p:oleObj name="Equation" r:id="rId3" imgW="3009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4709" y="5423388"/>
                        <a:ext cx="7070725" cy="47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7759" y="4961723"/>
            <a:ext cx="5533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Mathematically, </a:t>
            </a:r>
            <a:r>
              <a:rPr lang="en-US" sz="2400" i="1" dirty="0" smtClean="0"/>
              <a:t>f</a:t>
            </a:r>
            <a:r>
              <a:rPr lang="en-US" sz="2400" dirty="0" smtClean="0"/>
              <a:t> is convex if for all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x</a:t>
            </a:r>
            <a:r>
              <a:rPr lang="en-US" sz="2400" i="1" baseline="-25000" dirty="0" smtClean="0"/>
              <a:t>2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26265" y="3096778"/>
            <a:ext cx="1064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Prove: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7673047"/>
              </p:ext>
            </p:extLst>
          </p:nvPr>
        </p:nvGraphicFramePr>
        <p:xfrm>
          <a:off x="1291872" y="3659162"/>
          <a:ext cx="6921500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6" name="Equation" r:id="rId5" imgW="2946400" imgH="203200" progId="Equation.3">
                  <p:embed/>
                </p:oleObj>
              </mc:Choice>
              <mc:Fallback>
                <p:oleObj name="Equation" r:id="rId5" imgW="2946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1872" y="3659162"/>
                        <a:ext cx="6921500" cy="477837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612648" y="4741333"/>
            <a:ext cx="7783463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241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convex functions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862060"/>
              </p:ext>
            </p:extLst>
          </p:nvPr>
        </p:nvGraphicFramePr>
        <p:xfrm>
          <a:off x="705557" y="2052812"/>
          <a:ext cx="730885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20" name="Equation" r:id="rId4" imgW="3111500" imgH="203200" progId="Equation.3">
                  <p:embed/>
                </p:oleObj>
              </mc:Choice>
              <mc:Fallback>
                <p:oleObj name="Equation" r:id="rId4" imgW="3111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5557" y="2052812"/>
                        <a:ext cx="7308850" cy="47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919419"/>
              </p:ext>
            </p:extLst>
          </p:nvPr>
        </p:nvGraphicFramePr>
        <p:xfrm>
          <a:off x="310445" y="2705981"/>
          <a:ext cx="8593138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21" name="Equation" r:id="rId6" imgW="3657600" imgH="203200" progId="Equation.3">
                  <p:embed/>
                </p:oleObj>
              </mc:Choice>
              <mc:Fallback>
                <p:oleObj name="Equation" r:id="rId6" imgW="365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0445" y="2705981"/>
                        <a:ext cx="8593138" cy="477837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783711"/>
              </p:ext>
            </p:extLst>
          </p:nvPr>
        </p:nvGraphicFramePr>
        <p:xfrm>
          <a:off x="2939747" y="3223330"/>
          <a:ext cx="5967412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22" name="Equation" r:id="rId8" imgW="2540000" imgH="203200" progId="Equation.3">
                  <p:embed/>
                </p:oleObj>
              </mc:Choice>
              <mc:Fallback>
                <p:oleObj name="Equation" r:id="rId8" imgW="2540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39747" y="3223330"/>
                        <a:ext cx="5967412" cy="477838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338669" y="3676500"/>
            <a:ext cx="6545436" cy="1522468"/>
            <a:chOff x="338669" y="3676500"/>
            <a:chExt cx="6545436" cy="1522468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3221692"/>
                </p:ext>
              </p:extLst>
            </p:nvPr>
          </p:nvGraphicFramePr>
          <p:xfrm>
            <a:off x="1573917" y="4162331"/>
            <a:ext cx="5310188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323" name="Equation" r:id="rId10" imgW="2260600" imgH="203200" progId="Equation.3">
                    <p:embed/>
                  </p:oleObj>
                </mc:Choice>
                <mc:Fallback>
                  <p:oleObj name="Equation" r:id="rId10" imgW="22606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573917" y="4162331"/>
                          <a:ext cx="5310188" cy="477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20255080"/>
                </p:ext>
              </p:extLst>
            </p:nvPr>
          </p:nvGraphicFramePr>
          <p:xfrm>
            <a:off x="1602493" y="4721131"/>
            <a:ext cx="5281612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324" name="Equation" r:id="rId12" imgW="2247900" imgH="203200" progId="Equation.3">
                    <p:embed/>
                  </p:oleObj>
                </mc:Choice>
                <mc:Fallback>
                  <p:oleObj name="Equation" r:id="rId12" imgW="22479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602493" y="4721131"/>
                          <a:ext cx="5281612" cy="477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338669" y="3676500"/>
              <a:ext cx="21737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Then, given that: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10446" y="1580445"/>
            <a:ext cx="5104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By definition of the sum of two functions:</a:t>
            </a:r>
            <a:endParaRPr lang="en-US" sz="24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338669" y="5195723"/>
            <a:ext cx="8462961" cy="980292"/>
            <a:chOff x="338669" y="5195723"/>
            <a:chExt cx="8462961" cy="980292"/>
          </a:xfrm>
        </p:grpSpPr>
        <p:sp>
          <p:nvSpPr>
            <p:cNvPr id="16" name="TextBox 15"/>
            <p:cNvSpPr txBox="1"/>
            <p:nvPr/>
          </p:nvSpPr>
          <p:spPr>
            <a:xfrm>
              <a:off x="338669" y="5195723"/>
              <a:ext cx="13936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We know:</a:t>
              </a:r>
              <a:endParaRPr lang="en-US" sz="2400" dirty="0"/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511628"/>
                </p:ext>
              </p:extLst>
            </p:nvPr>
          </p:nvGraphicFramePr>
          <p:xfrm>
            <a:off x="606780" y="5811449"/>
            <a:ext cx="8194850" cy="3645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325" name="Equation" r:id="rId14" imgW="4572000" imgH="203200" progId="Equation.3">
                    <p:embed/>
                  </p:oleObj>
                </mc:Choice>
                <mc:Fallback>
                  <p:oleObj name="Equation" r:id="rId14" imgW="45720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606780" y="5811449"/>
                          <a:ext cx="8194850" cy="364566"/>
                        </a:xfrm>
                        <a:prstGeom prst="rect">
                          <a:avLst/>
                        </a:prstGeom>
                        <a:ln>
                          <a:solidFill>
                            <a:srgbClr val="FFFF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" name="Group 21"/>
          <p:cNvGrpSpPr/>
          <p:nvPr/>
        </p:nvGrpSpPr>
        <p:grpSpPr>
          <a:xfrm>
            <a:off x="360715" y="6260682"/>
            <a:ext cx="5922608" cy="477837"/>
            <a:chOff x="360715" y="6260682"/>
            <a:chExt cx="5922608" cy="477837"/>
          </a:xfrm>
        </p:grpSpPr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01608013"/>
                </p:ext>
              </p:extLst>
            </p:nvPr>
          </p:nvGraphicFramePr>
          <p:xfrm>
            <a:off x="1122361" y="6260682"/>
            <a:ext cx="5160962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326" name="Equation" r:id="rId16" imgW="2197100" imgH="203200" progId="Equation.3">
                    <p:embed/>
                  </p:oleObj>
                </mc:Choice>
                <mc:Fallback>
                  <p:oleObj name="Equation" r:id="rId16" imgW="21971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1122361" y="6260682"/>
                          <a:ext cx="5160962" cy="477837"/>
                        </a:xfrm>
                        <a:prstGeom prst="rect">
                          <a:avLst/>
                        </a:prstGeom>
                        <a:ln>
                          <a:solidFill>
                            <a:srgbClr val="FFFF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TextBox 18"/>
            <p:cNvSpPr txBox="1"/>
            <p:nvPr/>
          </p:nvSpPr>
          <p:spPr>
            <a:xfrm>
              <a:off x="360715" y="6260682"/>
              <a:ext cx="5599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So: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15084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with a </a:t>
            </a:r>
            <a:r>
              <a:rPr lang="en-US" dirty="0" err="1" smtClean="0"/>
              <a:t>regularizer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739318"/>
              </p:ext>
            </p:extLst>
          </p:nvPr>
        </p:nvGraphicFramePr>
        <p:xfrm>
          <a:off x="1054982" y="4919923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32" name="Equation" r:id="rId3" imgW="2451100" imgH="457200" progId="Equation.3">
                  <p:embed/>
                </p:oleObj>
              </mc:Choice>
              <mc:Fallback>
                <p:oleObj name="Equation" r:id="rId3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4982" y="4919923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499179"/>
              </p:ext>
            </p:extLst>
          </p:nvPr>
        </p:nvGraphicFramePr>
        <p:xfrm>
          <a:off x="1054982" y="2598120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833" name="Equation" r:id="rId5" imgW="1333500" imgH="457200" progId="Equation.3">
                  <p:embed/>
                </p:oleObj>
              </mc:Choice>
              <mc:Fallback>
                <p:oleObj name="Equation" r:id="rId5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4982" y="2598120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5257" y="165423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know how to solve convex minimization problems using gradient descent: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35257" y="383634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we can ensure that the loss + </a:t>
            </a:r>
            <a:r>
              <a:rPr lang="en-US" sz="2400" dirty="0" err="1" smtClean="0"/>
              <a:t>regularizer</a:t>
            </a:r>
            <a:r>
              <a:rPr lang="en-US" sz="2400" dirty="0" smtClean="0"/>
              <a:t> is convex then we could still use gradient descent:</a:t>
            </a:r>
            <a:endParaRPr lang="en-US" sz="2400" dirty="0"/>
          </a:p>
        </p:txBody>
      </p:sp>
      <p:sp>
        <p:nvSpPr>
          <p:cNvPr id="11" name="Left Brace 10"/>
          <p:cNvSpPr/>
          <p:nvPr/>
        </p:nvSpPr>
        <p:spPr>
          <a:xfrm rot="16200000">
            <a:off x="4128758" y="4002862"/>
            <a:ext cx="409223" cy="3434952"/>
          </a:xfrm>
          <a:prstGeom prst="leftBrac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67956" y="6018576"/>
            <a:ext cx="699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convex as long as both loss and </a:t>
            </a:r>
            <a:r>
              <a:rPr lang="en-US" sz="2400" dirty="0" err="1" smtClean="0">
                <a:solidFill>
                  <a:srgbClr val="0000FF"/>
                </a:solidFill>
              </a:rPr>
              <a:t>regularizer</a:t>
            </a:r>
            <a:r>
              <a:rPr lang="en-US" sz="2400" dirty="0" smtClean="0">
                <a:solidFill>
                  <a:srgbClr val="0000FF"/>
                </a:solidFill>
              </a:rPr>
              <a:t> are convex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940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p-norms are convex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2209802"/>
              </p:ext>
            </p:extLst>
          </p:nvPr>
        </p:nvGraphicFramePr>
        <p:xfrm>
          <a:off x="2068513" y="2173288"/>
          <a:ext cx="386873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86" name="Equation" r:id="rId3" imgW="1549400" imgH="469900" progId="Equation.3">
                  <p:embed/>
                </p:oleObj>
              </mc:Choice>
              <mc:Fallback>
                <p:oleObj name="Equation" r:id="rId3" imgW="1549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8513" y="2173288"/>
                        <a:ext cx="3868737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89666" y="3852333"/>
            <a:ext cx="4676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p-norms are convex for p &gt;= 1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431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1580799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" name="Equation" r:id="rId4" imgW="1041400" imgH="330200" progId="Equation.3">
                  <p:embed/>
                </p:oleObj>
              </mc:Choice>
              <mc:Fallback>
                <p:oleObj name="Equation" r:id="rId4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143330"/>
              </p:ext>
            </p:extLst>
          </p:nvPr>
        </p:nvGraphicFramePr>
        <p:xfrm>
          <a:off x="1890713" y="3795713"/>
          <a:ext cx="37528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4" name="Equation" r:id="rId6" imgW="1841500" imgH="457200" progId="Equation.3">
                  <p:embed/>
                </p:oleObj>
              </mc:Choice>
              <mc:Fallback>
                <p:oleObj name="Equation" r:id="rId6" imgW="1841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90713" y="3795713"/>
                        <a:ext cx="375285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090918"/>
              </p:ext>
            </p:extLst>
          </p:nvPr>
        </p:nvGraphicFramePr>
        <p:xfrm>
          <a:off x="1645532" y="5443538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" name="Equation" r:id="rId8" imgW="2438400" imgH="457200" progId="Equation.3">
                  <p:embed/>
                </p:oleObj>
              </mc:Choice>
              <mc:Fallback>
                <p:oleObj name="Equation" r:id="rId8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45532" y="5443538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49723" y="5514093"/>
            <a:ext cx="2017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31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optimization criterion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791085"/>
              </p:ext>
            </p:extLst>
          </p:nvPr>
        </p:nvGraphicFramePr>
        <p:xfrm>
          <a:off x="1532643" y="1704094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72" name="Equation" r:id="rId3" imgW="2438400" imgH="457200" progId="Equation.3">
                  <p:embed/>
                </p:oleObj>
              </mc:Choice>
              <mc:Fallback>
                <p:oleObj name="Equation" r:id="rId3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2643" y="1704094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2878667" y="2413000"/>
            <a:ext cx="945444" cy="10865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9222" y="3753553"/>
            <a:ext cx="414866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Loss function: penalizes examples where the prediction is different than the label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995333" y="3905953"/>
            <a:ext cx="4148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Regularizer</a:t>
            </a:r>
            <a:r>
              <a:rPr lang="en-US" sz="2400" dirty="0" smtClean="0"/>
              <a:t>: penalizes large weights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039556" y="2413000"/>
            <a:ext cx="677333" cy="13405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14777" y="5757333"/>
            <a:ext cx="7743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Key: this function is convex allowing us to use gradient descent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683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8430419"/>
              </p:ext>
            </p:extLst>
          </p:nvPr>
        </p:nvGraphicFramePr>
        <p:xfrm>
          <a:off x="1974496" y="3937000"/>
          <a:ext cx="547370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07" name="Equation" r:id="rId3" imgW="2654300" imgH="431800" progId="Equation.3">
                  <p:embed/>
                </p:oleObj>
              </mc:Choice>
              <mc:Fallback>
                <p:oleObj name="Equation" r:id="rId3" imgW="2654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496" y="3937000"/>
                        <a:ext cx="5473700" cy="890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3909141"/>
              </p:ext>
            </p:extLst>
          </p:nvPr>
        </p:nvGraphicFramePr>
        <p:xfrm>
          <a:off x="1645532" y="5387094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08" name="Equation" r:id="rId5" imgW="2438400" imgH="457200" progId="Equation.3">
                  <p:embed/>
                </p:oleObj>
              </mc:Choice>
              <mc:Fallback>
                <p:oleObj name="Equation" r:id="rId5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45532" y="5387094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753758" y="5136446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858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541534"/>
              </p:ext>
            </p:extLst>
          </p:nvPr>
        </p:nvGraphicFramePr>
        <p:xfrm>
          <a:off x="2497138" y="1831975"/>
          <a:ext cx="4322762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97" name="Equation" r:id="rId3" imgW="2120900" imgH="469900" progId="Equation.3">
                  <p:embed/>
                </p:oleObj>
              </mc:Choice>
              <mc:Fallback>
                <p:oleObj name="Equation" r:id="rId3" imgW="21209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97138" y="1831975"/>
                        <a:ext cx="4322762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8435306"/>
              </p:ext>
            </p:extLst>
          </p:nvPr>
        </p:nvGraphicFramePr>
        <p:xfrm>
          <a:off x="414338" y="1882775"/>
          <a:ext cx="1992312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98" name="Equation" r:id="rId5" imgW="977900" imgH="444500" progId="Equation.3">
                  <p:embed/>
                </p:oleObj>
              </mc:Choice>
              <mc:Fallback>
                <p:oleObj name="Equation" r:id="rId5" imgW="9779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4338" y="1882775"/>
                        <a:ext cx="1992312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7259752"/>
              </p:ext>
            </p:extLst>
          </p:nvPr>
        </p:nvGraphicFramePr>
        <p:xfrm>
          <a:off x="2317750" y="4402138"/>
          <a:ext cx="439896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999" name="Equation" r:id="rId7" imgW="2159000" imgH="457200" progId="Equation.3">
                  <p:embed/>
                </p:oleObj>
              </mc:Choice>
              <mc:Fallback>
                <p:oleObj name="Equation" r:id="rId7" imgW="215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17750" y="4402138"/>
                        <a:ext cx="439896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 rot="5400000">
            <a:off x="3985769" y="334170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672546" y="3387890"/>
            <a:ext cx="2335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(some math happens)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1478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53758" y="5136446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837979"/>
              </p:ext>
            </p:extLst>
          </p:nvPr>
        </p:nvGraphicFramePr>
        <p:xfrm>
          <a:off x="1624013" y="5432425"/>
          <a:ext cx="55340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67" name="Equation" r:id="rId3" imgW="2717800" imgH="457200" progId="Equation.3">
                  <p:embed/>
                </p:oleObj>
              </mc:Choice>
              <mc:Fallback>
                <p:oleObj name="Equation" r:id="rId3" imgW="2717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4013" y="5432425"/>
                        <a:ext cx="55340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833114"/>
              </p:ext>
            </p:extLst>
          </p:nvPr>
        </p:nvGraphicFramePr>
        <p:xfrm>
          <a:off x="1974496" y="3937000"/>
          <a:ext cx="547370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68" name="Equation" r:id="rId5" imgW="2654300" imgH="431800" progId="Equation.3">
                  <p:embed/>
                </p:oleObj>
              </mc:Choice>
              <mc:Fallback>
                <p:oleObj name="Equation" r:id="rId5" imgW="2654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496" y="3937000"/>
                        <a:ext cx="5473700" cy="890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6756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update</a:t>
            </a:r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1819040"/>
              </p:ext>
            </p:extLst>
          </p:nvPr>
        </p:nvGraphicFramePr>
        <p:xfrm>
          <a:off x="842963" y="1601788"/>
          <a:ext cx="5170487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30" name="Equation" r:id="rId3" imgW="2540000" imgH="228600" progId="Equation.3">
                  <p:embed/>
                </p:oleObj>
              </mc:Choice>
              <mc:Fallback>
                <p:oleObj name="Equation" r:id="rId3" imgW="2540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963" y="1601788"/>
                        <a:ext cx="5170487" cy="46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regularization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direction to update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19" name="Straight Arrow Connector 18"/>
          <p:cNvCxnSpPr>
            <a:stCxn id="15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constant: how far from wrong</a:t>
            </a:r>
            <a:endParaRPr lang="en-US" sz="2400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933222" y="5446889"/>
            <a:ext cx="5036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effect does the </a:t>
            </a:r>
            <a:r>
              <a:rPr lang="en-US" sz="2400" dirty="0" err="1" smtClean="0">
                <a:solidFill>
                  <a:srgbClr val="FF0000"/>
                </a:solidFill>
              </a:rPr>
              <a:t>regularizer</a:t>
            </a:r>
            <a:r>
              <a:rPr lang="en-US" sz="2400" dirty="0" smtClean="0">
                <a:solidFill>
                  <a:srgbClr val="FF0000"/>
                </a:solidFill>
              </a:rPr>
              <a:t> have?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08222" y="1587677"/>
            <a:ext cx="846667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6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update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09222" y="5185054"/>
            <a:ext cx="3720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is positive, reduces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endParaRPr lang="en-US" sz="2400" baseline="-250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is negative, increases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4275667" y="5009444"/>
            <a:ext cx="423333" cy="1171223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976375" y="5244278"/>
            <a:ext cx="2591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moves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towards 0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8952186"/>
              </p:ext>
            </p:extLst>
          </p:nvPr>
        </p:nvGraphicFramePr>
        <p:xfrm>
          <a:off x="842963" y="1601788"/>
          <a:ext cx="5170487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43" name="Equation" r:id="rId3" imgW="2540000" imgH="228600" progId="Equation.3">
                  <p:embed/>
                </p:oleObj>
              </mc:Choice>
              <mc:Fallback>
                <p:oleObj name="Equation" r:id="rId3" imgW="2540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963" y="1601788"/>
                        <a:ext cx="5170487" cy="46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regularization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direction to update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27" name="Straight Arrow Connector 26"/>
          <p:cNvCxnSpPr>
            <a:stCxn id="25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constant: how far from wrong</a:t>
            </a:r>
            <a:endParaRPr lang="en-US" sz="2400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108222" y="1587677"/>
            <a:ext cx="846667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75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L1 regularization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159339"/>
              </p:ext>
            </p:extLst>
          </p:nvPr>
        </p:nvGraphicFramePr>
        <p:xfrm>
          <a:off x="471841" y="1788936"/>
          <a:ext cx="46053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24" name="Equation" r:id="rId3" imgW="2260600" imgH="457200" progId="Equation.3">
                  <p:embed/>
                </p:oleObj>
              </mc:Choice>
              <mc:Fallback>
                <p:oleObj name="Equation" r:id="rId3" imgW="2260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841" y="1788936"/>
                        <a:ext cx="46053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965433"/>
              </p:ext>
            </p:extLst>
          </p:nvPr>
        </p:nvGraphicFramePr>
        <p:xfrm>
          <a:off x="2759428" y="3800739"/>
          <a:ext cx="4168775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25" name="Equation" r:id="rId5" imgW="2044700" imgH="469900" progId="Equation.3">
                  <p:embed/>
                </p:oleObj>
              </mc:Choice>
              <mc:Fallback>
                <p:oleObj name="Equation" r:id="rId5" imgW="20447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59428" y="3800739"/>
                        <a:ext cx="4168775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8211449"/>
              </p:ext>
            </p:extLst>
          </p:nvPr>
        </p:nvGraphicFramePr>
        <p:xfrm>
          <a:off x="767116" y="3853127"/>
          <a:ext cx="1992312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26" name="Equation" r:id="rId7" imgW="977900" imgH="444500" progId="Equation.3">
                  <p:embed/>
                </p:oleObj>
              </mc:Choice>
              <mc:Fallback>
                <p:oleObj name="Equation" r:id="rId7" imgW="9779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7116" y="3853127"/>
                        <a:ext cx="1992312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327839"/>
              </p:ext>
            </p:extLst>
          </p:nvPr>
        </p:nvGraphicFramePr>
        <p:xfrm>
          <a:off x="2390775" y="5130800"/>
          <a:ext cx="51498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27" name="Equation" r:id="rId9" imgW="2527300" imgH="457200" progId="Equation.3">
                  <p:embed/>
                </p:oleObj>
              </mc:Choice>
              <mc:Fallback>
                <p:oleObj name="Equation" r:id="rId9" imgW="2527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90775" y="5130800"/>
                        <a:ext cx="514985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414338" y="3316111"/>
            <a:ext cx="8235773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699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L1 regularization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2100297"/>
              </p:ext>
            </p:extLst>
          </p:nvPr>
        </p:nvGraphicFramePr>
        <p:xfrm>
          <a:off x="852488" y="1616075"/>
          <a:ext cx="594677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07" name="Equation" r:id="rId3" imgW="2921000" imgH="228600" progId="Equation.3">
                  <p:embed/>
                </p:oleObj>
              </mc:Choice>
              <mc:Fallback>
                <p:oleObj name="Equation" r:id="rId3" imgW="2921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1616075"/>
                        <a:ext cx="5946775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regularization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direction to update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7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constant: how far from wrong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33222" y="5446889"/>
            <a:ext cx="5036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effect does the </a:t>
            </a:r>
            <a:r>
              <a:rPr lang="en-US" sz="2400" dirty="0" err="1" smtClean="0">
                <a:solidFill>
                  <a:srgbClr val="FF0000"/>
                </a:solidFill>
              </a:rPr>
              <a:t>regularizer</a:t>
            </a:r>
            <a:r>
              <a:rPr lang="en-US" sz="2400" dirty="0" smtClean="0">
                <a:solidFill>
                  <a:srgbClr val="FF0000"/>
                </a:solidFill>
              </a:rPr>
              <a:t> have?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48108" y="1587677"/>
            <a:ext cx="1410955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009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L1 regularization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536875"/>
              </p:ext>
            </p:extLst>
          </p:nvPr>
        </p:nvGraphicFramePr>
        <p:xfrm>
          <a:off x="852488" y="1616075"/>
          <a:ext cx="594677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1" name="Equation" r:id="rId3" imgW="2921000" imgH="228600" progId="Equation.3">
                  <p:embed/>
                </p:oleObj>
              </mc:Choice>
              <mc:Fallback>
                <p:oleObj name="Equation" r:id="rId3" imgW="2921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1616075"/>
                        <a:ext cx="5946775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regularization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direction to update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7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constant: how far from wrong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348108" y="1587677"/>
            <a:ext cx="1410955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09222" y="5185054"/>
            <a:ext cx="50541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is positive, reduces by a constant</a:t>
            </a:r>
            <a:endParaRPr lang="en-US" sz="2400" baseline="-250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is negative, increases by a constant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6" name="Right Brace 15"/>
          <p:cNvSpPr/>
          <p:nvPr/>
        </p:nvSpPr>
        <p:spPr>
          <a:xfrm>
            <a:off x="5192889" y="5009444"/>
            <a:ext cx="423333" cy="1171223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771444" y="5185054"/>
            <a:ext cx="31369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moves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towards 0</a:t>
            </a:r>
          </a:p>
          <a:p>
            <a:r>
              <a:rPr lang="en-US" sz="2400" b="1" i="1" dirty="0" smtClean="0">
                <a:solidFill>
                  <a:srgbClr val="0000FF"/>
                </a:solidFill>
              </a:rPr>
              <a:t>regardless of magnitude</a:t>
            </a:r>
            <a:endParaRPr lang="en-US" sz="24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698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 with p-norms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5667" y="1600200"/>
            <a:ext cx="8300381" cy="3437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 smtClean="0"/>
              <a:t>L1: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3200" b="1" dirty="0" smtClean="0"/>
              <a:t>L2: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b="1" dirty="0" err="1" smtClean="0"/>
              <a:t>Lp</a:t>
            </a:r>
            <a:r>
              <a:rPr lang="en-US" sz="3200" b="1" dirty="0" smtClean="0"/>
              <a:t>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24359"/>
              </p:ext>
            </p:extLst>
          </p:nvPr>
        </p:nvGraphicFramePr>
        <p:xfrm>
          <a:off x="1069446" y="2223204"/>
          <a:ext cx="6658690" cy="599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40" name="Equation" r:id="rId4" imgW="2540000" imgH="228600" progId="Equation.3">
                  <p:embed/>
                </p:oleObj>
              </mc:Choice>
              <mc:Fallback>
                <p:oleObj name="Equation" r:id="rId4" imgW="2540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9446" y="2223204"/>
                        <a:ext cx="6658690" cy="599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751249"/>
              </p:ext>
            </p:extLst>
          </p:nvPr>
        </p:nvGraphicFramePr>
        <p:xfrm>
          <a:off x="1069445" y="3604948"/>
          <a:ext cx="5893378" cy="616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41" name="Equation" r:id="rId6" imgW="2184400" imgH="228600" progId="Equation.3">
                  <p:embed/>
                </p:oleObj>
              </mc:Choice>
              <mc:Fallback>
                <p:oleObj name="Equation" r:id="rId6" imgW="2184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69445" y="3604948"/>
                        <a:ext cx="5893378" cy="6164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259236"/>
              </p:ext>
            </p:extLst>
          </p:nvPr>
        </p:nvGraphicFramePr>
        <p:xfrm>
          <a:off x="1069446" y="5037667"/>
          <a:ext cx="569281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42" name="Equation" r:id="rId8" imgW="2349500" imgH="254000" progId="Equation.3">
                  <p:embed/>
                </p:oleObj>
              </mc:Choice>
              <mc:Fallback>
                <p:oleObj name="Equation" r:id="rId8" imgW="23495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69446" y="5037667"/>
                        <a:ext cx="5692815" cy="615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67555" y="6096000"/>
            <a:ext cx="5905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higher order norms affect the weights?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721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Regularizers</a:t>
            </a:r>
            <a:r>
              <a:rPr lang="en-US" dirty="0" smtClean="0"/>
              <a:t> summarized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8626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L1 is popular because it tends to result in sparse solutions (i.e. lots of zero weights)</a:t>
            </a:r>
          </a:p>
          <a:p>
            <a:pPr marL="320040" lvl="1" indent="0">
              <a:buNone/>
            </a:pPr>
            <a:r>
              <a:rPr lang="en-US" dirty="0" smtClean="0"/>
              <a:t>However, it is not differentiable, so it only works for gradient descent solvers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L2 is also popular because for some loss functions, it can be solved directly (no gradient descent required, though often iterative solvers still)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Lp</a:t>
            </a:r>
            <a:r>
              <a:rPr lang="en-US" dirty="0" smtClean="0"/>
              <a:t> is less popular since they don’t tend to shrink the weights enough</a:t>
            </a:r>
          </a:p>
        </p:txBody>
      </p:sp>
    </p:spTree>
    <p:extLst>
      <p:ext uri="{BB962C8B-B14F-4D97-AF65-F5344CB8AC3E}">
        <p14:creationId xmlns:p14="http://schemas.microsoft.com/office/powerpoint/2010/main" val="4031168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other loss functions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9232012"/>
              </p:ext>
            </p:extLst>
          </p:nvPr>
        </p:nvGraphicFramePr>
        <p:xfrm>
          <a:off x="1638300" y="2211388"/>
          <a:ext cx="283051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4" name="Equation" r:id="rId3" imgW="1028700" imgH="228600" progId="Equation.3">
                  <p:embed/>
                </p:oleObj>
              </mc:Choice>
              <mc:Fallback>
                <p:oleObj name="Equation" r:id="rId3" imgW="1028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300" y="2211388"/>
                        <a:ext cx="2830513" cy="6286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8000" y="1636889"/>
            <a:ext cx="6666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Without regularization, the generic update is: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12648" y="2972389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</a:t>
            </a:r>
            <a:endParaRPr lang="en-US" sz="24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375784"/>
              </p:ext>
            </p:extLst>
          </p:nvPr>
        </p:nvGraphicFramePr>
        <p:xfrm>
          <a:off x="1300163" y="3568700"/>
          <a:ext cx="28543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5" name="Equation" r:id="rId5" imgW="1384300" imgH="215900" progId="Equation.3">
                  <p:embed/>
                </p:oleObj>
              </mc:Choice>
              <mc:Fallback>
                <p:oleObj name="Equation" r:id="rId5" imgW="13843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3568700"/>
                        <a:ext cx="2854325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3157199"/>
              </p:ext>
            </p:extLst>
          </p:nvPr>
        </p:nvGraphicFramePr>
        <p:xfrm>
          <a:off x="1300163" y="4229100"/>
          <a:ext cx="162401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6" name="Equation" r:id="rId7" imgW="787400" imgH="203200" progId="Equation.3">
                  <p:embed/>
                </p:oleObj>
              </mc:Choice>
              <mc:Fallback>
                <p:oleObj name="Equation" r:id="rId7" imgW="787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4229100"/>
                        <a:ext cx="1624013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0" y="3498334"/>
            <a:ext cx="1618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exponential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586111" y="4158313"/>
            <a:ext cx="135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hinge loss</a:t>
            </a:r>
            <a:endParaRPr lang="en-US" sz="2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12648" y="4868333"/>
            <a:ext cx="8153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86111" y="5354177"/>
            <a:ext cx="1881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squared error</a:t>
            </a:r>
            <a:endParaRPr lang="en-US" sz="24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352307"/>
              </p:ext>
            </p:extLst>
          </p:nvPr>
        </p:nvGraphicFramePr>
        <p:xfrm>
          <a:off x="788988" y="5453063"/>
          <a:ext cx="371792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67" name="Equation" r:id="rId9" imgW="1816100" imgH="228600" progId="Equation.3">
                  <p:embed/>
                </p:oleObj>
              </mc:Choice>
              <mc:Fallback>
                <p:oleObj name="Equation" r:id="rId9" imgW="1816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988" y="5453063"/>
                        <a:ext cx="3717925" cy="4683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2011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Many tools support these different combinations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</a:t>
            </a:r>
            <a:r>
              <a:rPr lang="en-US" dirty="0" err="1" smtClean="0"/>
              <a:t>scikit</a:t>
            </a:r>
            <a:r>
              <a:rPr lang="en-US" dirty="0" smtClean="0"/>
              <a:t> learning package: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http://scikit-learn.org/stable/modules/</a:t>
            </a:r>
            <a:r>
              <a:rPr lang="en-US" dirty="0" smtClean="0">
                <a:hlinkClick r:id="rId2"/>
              </a:rPr>
              <a:t>sgd.html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163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(Ordinary) Least squares: squared loss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Ridge regression: squared loss with L2 regularization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Lasso regression: squared loss with L1 regularization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Elastic regression: squared loss with L1 AND L2 regularization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Logistic regression: logistic loss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2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11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11449</TotalTime>
  <Words>1473</Words>
  <Application>Microsoft Macintosh PowerPoint</Application>
  <PresentationFormat>On-screen Show (4:3)</PresentationFormat>
  <Paragraphs>283</Paragraphs>
  <Slides>47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Median</vt:lpstr>
      <vt:lpstr>Equation</vt:lpstr>
      <vt:lpstr>Microsoft Equation</vt:lpstr>
      <vt:lpstr>Regularization</vt:lpstr>
      <vt:lpstr>Admin</vt:lpstr>
      <vt:lpstr>Math so far…</vt:lpstr>
      <vt:lpstr>Model-based machine learning</vt:lpstr>
      <vt:lpstr>Model-based machine learning</vt:lpstr>
      <vt:lpstr>Finding the minimum</vt:lpstr>
      <vt:lpstr>Gradient descent</vt:lpstr>
      <vt:lpstr>Some maths</vt:lpstr>
      <vt:lpstr>Gradient descent</vt:lpstr>
      <vt:lpstr>Perceptron learning algorithm!</vt:lpstr>
      <vt:lpstr>The constant</vt:lpstr>
      <vt:lpstr>The constant</vt:lpstr>
      <vt:lpstr>One concern</vt:lpstr>
      <vt:lpstr>Perceptron learning algorithm!</vt:lpstr>
      <vt:lpstr>One concern</vt:lpstr>
      <vt:lpstr>Overfitting revisited: regularization</vt:lpstr>
      <vt:lpstr>Regularizers</vt:lpstr>
      <vt:lpstr>Regularizers</vt:lpstr>
      <vt:lpstr>Regularizers</vt:lpstr>
      <vt:lpstr>Common regularizers</vt:lpstr>
      <vt:lpstr>Common regularizers</vt:lpstr>
      <vt:lpstr>p-norm</vt:lpstr>
      <vt:lpstr>p-norms visualized</vt:lpstr>
      <vt:lpstr>p-norms visualized</vt:lpstr>
      <vt:lpstr>Model-based machine learning</vt:lpstr>
      <vt:lpstr>Minimizing with a regularizer</vt:lpstr>
      <vt:lpstr>Convexity revisited</vt:lpstr>
      <vt:lpstr>Adding convex functions</vt:lpstr>
      <vt:lpstr>Adding convex functions</vt:lpstr>
      <vt:lpstr>Minimizing with a regularizer</vt:lpstr>
      <vt:lpstr>p-norms are convex</vt:lpstr>
      <vt:lpstr>Model-based machine learning</vt:lpstr>
      <vt:lpstr>Our optimization criterion</vt:lpstr>
      <vt:lpstr>Gradient descent</vt:lpstr>
      <vt:lpstr>Some more maths</vt:lpstr>
      <vt:lpstr>Gradient descent</vt:lpstr>
      <vt:lpstr>The update</vt:lpstr>
      <vt:lpstr>The update</vt:lpstr>
      <vt:lpstr>L1 regularization</vt:lpstr>
      <vt:lpstr>L1 regularization</vt:lpstr>
      <vt:lpstr>L1 regularization</vt:lpstr>
      <vt:lpstr>Regularization with p-norms</vt:lpstr>
      <vt:lpstr>Regularizers summarized</vt:lpstr>
      <vt:lpstr>The other loss functions</vt:lpstr>
      <vt:lpstr>Many tools support these different combinations</vt:lpstr>
      <vt:lpstr>Common names</vt:lpstr>
      <vt:lpstr>Real results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2048</cp:revision>
  <cp:lastPrinted>2013-10-11T17:07:04Z</cp:lastPrinted>
  <dcterms:created xsi:type="dcterms:W3CDTF">2013-09-08T20:10:23Z</dcterms:created>
  <dcterms:modified xsi:type="dcterms:W3CDTF">2013-10-25T18:07:01Z</dcterms:modified>
</cp:coreProperties>
</file>