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vml" ContentType="application/vnd.openxmlformats-officedocument.vmlDrawi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notesSlides/notesSlide1.xml" ContentType="application/vnd.openxmlformats-officedocument.presentationml.notesSlide+xml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notesSlides/notesSlide2.xml" ContentType="application/vnd.openxmlformats-officedocument.presentationml.notesSlide+xml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notesSlides/notesSlide3.xml" ContentType="application/vnd.openxmlformats-officedocument.presentationml.notesSlide+xml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embeddings/oleObject24.bin" ContentType="application/vnd.openxmlformats-officedocument.oleObject"/>
  <Override PartName="/ppt/embeddings/oleObject25.bin" ContentType="application/vnd.openxmlformats-officedocument.oleObject"/>
  <Override PartName="/ppt/embeddings/oleObject26.bin" ContentType="application/vnd.openxmlformats-officedocument.oleObject"/>
  <Override PartName="/ppt/embeddings/oleObject27.bin" ContentType="application/vnd.openxmlformats-officedocument.oleObject"/>
  <Override PartName="/ppt/embeddings/oleObject28.bin" ContentType="application/vnd.openxmlformats-officedocument.oleObject"/>
  <Override PartName="/ppt/embeddings/oleObject29.bin" ContentType="application/vnd.openxmlformats-officedocument.oleObject"/>
  <Override PartName="/ppt/embeddings/oleObject30.bin" ContentType="application/vnd.openxmlformats-officedocument.oleObject"/>
  <Override PartName="/ppt/embeddings/oleObject31.bin" ContentType="application/vnd.openxmlformats-officedocument.oleObject"/>
  <Override PartName="/ppt/embeddings/oleObject32.bin" ContentType="application/vnd.openxmlformats-officedocument.oleObject"/>
  <Override PartName="/ppt/embeddings/oleObject33.bin" ContentType="application/vnd.openxmlformats-officedocument.oleObject"/>
  <Override PartName="/ppt/embeddings/oleObject34.bin" ContentType="application/vnd.openxmlformats-officedocument.oleObject"/>
  <Override PartName="/ppt/embeddings/oleObject35.bin" ContentType="application/vnd.openxmlformats-officedocument.oleObject"/>
  <Override PartName="/ppt/embeddings/oleObject36.bin" ContentType="application/vnd.openxmlformats-officedocument.oleObject"/>
  <Override PartName="/ppt/embeddings/oleObject37.bin" ContentType="application/vnd.openxmlformats-officedocument.oleObject"/>
  <Override PartName="/ppt/embeddings/oleObject38.bin" ContentType="application/vnd.openxmlformats-officedocument.oleObject"/>
  <Override PartName="/ppt/embeddings/oleObject39.bin" ContentType="application/vnd.openxmlformats-officedocument.oleObject"/>
  <Override PartName="/ppt/embeddings/oleObject40.bin" ContentType="application/vnd.openxmlformats-officedocument.oleObject"/>
  <Override PartName="/ppt/embeddings/oleObject41.bin" ContentType="application/vnd.openxmlformats-officedocument.oleObject"/>
  <Override PartName="/ppt/embeddings/oleObject42.bin" ContentType="application/vnd.openxmlformats-officedocument.oleObject"/>
  <Override PartName="/ppt/embeddings/oleObject43.bin" ContentType="application/vnd.openxmlformats-officedocument.oleObject"/>
  <Override PartName="/ppt/embeddings/oleObject44.bin" ContentType="application/vnd.openxmlformats-officedocument.oleObject"/>
  <Override PartName="/ppt/embeddings/oleObject45.bin" ContentType="application/vnd.openxmlformats-officedocument.oleObject"/>
  <Override PartName="/ppt/embeddings/oleObject46.bin" ContentType="application/vnd.openxmlformats-officedocument.oleObject"/>
  <Override PartName="/ppt/embeddings/oleObject47.bin" ContentType="application/vnd.openxmlformats-officedocument.oleObject"/>
  <Override PartName="/ppt/embeddings/oleObject48.bin" ContentType="application/vnd.openxmlformats-officedocument.oleObject"/>
  <Override PartName="/ppt/embeddings/oleObject49.bin" ContentType="application/vnd.openxmlformats-officedocument.oleObject"/>
  <Override PartName="/ppt/embeddings/oleObject50.bin" ContentType="application/vnd.openxmlformats-officedocument.oleObject"/>
  <Override PartName="/ppt/embeddings/oleObject51.bin" ContentType="application/vnd.openxmlformats-officedocument.oleObject"/>
  <Override PartName="/ppt/embeddings/oleObject52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7"/>
  </p:notesMasterIdLst>
  <p:handoutMasterIdLst>
    <p:handoutMasterId r:id="rId48"/>
  </p:handoutMasterIdLst>
  <p:sldIdLst>
    <p:sldId id="256" r:id="rId2"/>
    <p:sldId id="258" r:id="rId3"/>
    <p:sldId id="375" r:id="rId4"/>
    <p:sldId id="464" r:id="rId5"/>
    <p:sldId id="465" r:id="rId6"/>
    <p:sldId id="473" r:id="rId7"/>
    <p:sldId id="466" r:id="rId8"/>
    <p:sldId id="468" r:id="rId9"/>
    <p:sldId id="471" r:id="rId10"/>
    <p:sldId id="472" r:id="rId11"/>
    <p:sldId id="470" r:id="rId12"/>
    <p:sldId id="467" r:id="rId13"/>
    <p:sldId id="414" r:id="rId14"/>
    <p:sldId id="416" r:id="rId15"/>
    <p:sldId id="417" r:id="rId16"/>
    <p:sldId id="418" r:id="rId17"/>
    <p:sldId id="415" r:id="rId18"/>
    <p:sldId id="428" r:id="rId19"/>
    <p:sldId id="441" r:id="rId20"/>
    <p:sldId id="442" r:id="rId21"/>
    <p:sldId id="443" r:id="rId22"/>
    <p:sldId id="444" r:id="rId23"/>
    <p:sldId id="389" r:id="rId24"/>
    <p:sldId id="419" r:id="rId25"/>
    <p:sldId id="420" r:id="rId26"/>
    <p:sldId id="423" r:id="rId27"/>
    <p:sldId id="425" r:id="rId28"/>
    <p:sldId id="424" r:id="rId29"/>
    <p:sldId id="429" r:id="rId30"/>
    <p:sldId id="426" r:id="rId31"/>
    <p:sldId id="430" r:id="rId32"/>
    <p:sldId id="432" r:id="rId33"/>
    <p:sldId id="431" r:id="rId34"/>
    <p:sldId id="436" r:id="rId35"/>
    <p:sldId id="447" r:id="rId36"/>
    <p:sldId id="437" r:id="rId37"/>
    <p:sldId id="445" r:id="rId38"/>
    <p:sldId id="446" r:id="rId39"/>
    <p:sldId id="448" r:id="rId40"/>
    <p:sldId id="449" r:id="rId41"/>
    <p:sldId id="451" r:id="rId42"/>
    <p:sldId id="475" r:id="rId43"/>
    <p:sldId id="452" r:id="rId44"/>
    <p:sldId id="453" r:id="rId45"/>
    <p:sldId id="454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clrMru>
    <a:srgbClr val="D8D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86" autoAdjust="0"/>
    <p:restoredTop sz="94660"/>
  </p:normalViewPr>
  <p:slideViewPr>
    <p:cSldViewPr snapToGrid="0" snapToObjects="1">
      <p:cViewPr>
        <p:scale>
          <a:sx n="90" d="100"/>
          <a:sy n="90" d="100"/>
        </p:scale>
        <p:origin x="-1440" y="-9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presProps" Target="presProps.xml"/><Relationship Id="rId51" Type="http://schemas.openxmlformats.org/officeDocument/2006/relationships/viewProps" Target="viewProps.xml"/><Relationship Id="rId52" Type="http://schemas.openxmlformats.org/officeDocument/2006/relationships/theme" Target="theme/theme1.xml"/><Relationship Id="rId53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notesMaster" Target="notesMasters/notesMaster1.xml"/><Relationship Id="rId48" Type="http://schemas.openxmlformats.org/officeDocument/2006/relationships/handoutMaster" Target="handoutMasters/handoutMaster1.xml"/><Relationship Id="rId4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Relationship Id="rId2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4" Type="http://schemas.openxmlformats.org/officeDocument/2006/relationships/image" Target="../media/image6.emf"/><Relationship Id="rId1" Type="http://schemas.openxmlformats.org/officeDocument/2006/relationships/image" Target="../media/image3.emf"/><Relationship Id="rId2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4" Type="http://schemas.openxmlformats.org/officeDocument/2006/relationships/image" Target="../media/image6.emf"/><Relationship Id="rId1" Type="http://schemas.openxmlformats.org/officeDocument/2006/relationships/image" Target="../media/image3.emf"/><Relationship Id="rId2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Relationship Id="rId2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4" Type="http://schemas.openxmlformats.org/officeDocument/2006/relationships/image" Target="../media/image12.emf"/><Relationship Id="rId1" Type="http://schemas.openxmlformats.org/officeDocument/2006/relationships/image" Target="../media/image9.emf"/><Relationship Id="rId2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4" Type="http://schemas.openxmlformats.org/officeDocument/2006/relationships/image" Target="../media/image7.emf"/><Relationship Id="rId5" Type="http://schemas.openxmlformats.org/officeDocument/2006/relationships/image" Target="../media/image3.emf"/><Relationship Id="rId1" Type="http://schemas.openxmlformats.org/officeDocument/2006/relationships/image" Target="../media/image9.emf"/><Relationship Id="rId2" Type="http://schemas.openxmlformats.org/officeDocument/2006/relationships/image" Target="../media/image13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Relationship Id="rId2" Type="http://schemas.openxmlformats.org/officeDocument/2006/relationships/image" Target="../media/image7.emf"/><Relationship Id="rId3" Type="http://schemas.openxmlformats.org/officeDocument/2006/relationships/image" Target="../media/image15.e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4" Type="http://schemas.openxmlformats.org/officeDocument/2006/relationships/image" Target="../media/image16.emf"/><Relationship Id="rId5" Type="http://schemas.openxmlformats.org/officeDocument/2006/relationships/image" Target="../media/image17.emf"/><Relationship Id="rId1" Type="http://schemas.openxmlformats.org/officeDocument/2006/relationships/image" Target="../media/image9.emf"/><Relationship Id="rId2" Type="http://schemas.openxmlformats.org/officeDocument/2006/relationships/image" Target="../media/image13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Relationship Id="rId2" Type="http://schemas.openxmlformats.org/officeDocument/2006/relationships/image" Target="../media/image7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Relationship Id="rId2" Type="http://schemas.openxmlformats.org/officeDocument/2006/relationships/image" Target="../media/image7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Relationship Id="rId2" Type="http://schemas.openxmlformats.org/officeDocument/2006/relationships/image" Target="../media/image7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Relationship Id="rId2" Type="http://schemas.openxmlformats.org/officeDocument/2006/relationships/image" Target="../media/image20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Relationship Id="rId2" Type="http://schemas.openxmlformats.org/officeDocument/2006/relationships/image" Target="../media/image21.emf"/><Relationship Id="rId3" Type="http://schemas.openxmlformats.org/officeDocument/2006/relationships/image" Target="../media/image22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Relationship Id="rId2" Type="http://schemas.openxmlformats.org/officeDocument/2006/relationships/image" Target="../media/image2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FEA5FD-FF53-A44A-9188-6CFBE49BE893}" type="datetimeFigureOut">
              <a:rPr lang="en-US" smtClean="0"/>
              <a:t>10/15/13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104216-2D05-844B-94FB-5444D446EE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915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918EF-26F2-F641-9B39-65E2E78847ED}" type="datetimeFigureOut">
              <a:rPr lang="en-US" smtClean="0"/>
              <a:t>10/15/13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3207C-337C-5744-B32B-244402CD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we</a:t>
            </a:r>
            <a:r>
              <a:rPr lang="en-US" baseline="0" dirty="0" smtClean="0"/>
              <a:t> can always scale w by a constant factor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2697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we</a:t>
            </a:r>
            <a:r>
              <a:rPr lang="en-US" baseline="0" dirty="0" smtClean="0"/>
              <a:t> can always scale w by a </a:t>
            </a:r>
            <a:r>
              <a:rPr lang="en-US" baseline="0" smtClean="0"/>
              <a:t>constant factor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2697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they are vectors (i.e. points) and they support/define</a:t>
            </a:r>
            <a:r>
              <a:rPr lang="en-US" baseline="0" dirty="0" smtClean="0"/>
              <a:t> the 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127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10/15/13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10/15/13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10/15/13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10/15/13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10/15/13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10/15/13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10/15/13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10/15/13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0772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752600"/>
            <a:ext cx="38100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C12E44-21C8-A94C-BB3D-BAFA06C528C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537876"/>
      </p:ext>
    </p:extLst>
  </p:cSld>
  <p:clrMapOvr>
    <a:masterClrMapping/>
  </p:clrMapOvr>
  <p:transition xmlns:p14="http://schemas.microsoft.com/office/powerpoint/2010/main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10/15/13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3.e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4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3.emf"/><Relationship Id="rId5" Type="http://schemas.openxmlformats.org/officeDocument/2006/relationships/oleObject" Target="../embeddings/oleObject4.bin"/><Relationship Id="rId6" Type="http://schemas.openxmlformats.org/officeDocument/2006/relationships/image" Target="../media/image5.emf"/><Relationship Id="rId7" Type="http://schemas.openxmlformats.org/officeDocument/2006/relationships/oleObject" Target="../embeddings/oleObject5.bin"/><Relationship Id="rId8" Type="http://schemas.openxmlformats.org/officeDocument/2006/relationships/oleObject" Target="../embeddings/oleObject6.bin"/><Relationship Id="rId9" Type="http://schemas.openxmlformats.org/officeDocument/2006/relationships/image" Target="../media/image4.emf"/><Relationship Id="rId10" Type="http://schemas.openxmlformats.org/officeDocument/2006/relationships/oleObject" Target="../embeddings/oleObject7.bin"/><Relationship Id="rId11" Type="http://schemas.openxmlformats.org/officeDocument/2006/relationships/image" Target="../media/image6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12.bin"/><Relationship Id="rId12" Type="http://schemas.openxmlformats.org/officeDocument/2006/relationships/image" Target="../media/image6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Relationship Id="rId4" Type="http://schemas.openxmlformats.org/officeDocument/2006/relationships/oleObject" Target="../embeddings/oleObject8.bin"/><Relationship Id="rId5" Type="http://schemas.openxmlformats.org/officeDocument/2006/relationships/image" Target="../media/image3.emf"/><Relationship Id="rId6" Type="http://schemas.openxmlformats.org/officeDocument/2006/relationships/oleObject" Target="../embeddings/oleObject9.bin"/><Relationship Id="rId7" Type="http://schemas.openxmlformats.org/officeDocument/2006/relationships/image" Target="../media/image5.emf"/><Relationship Id="rId8" Type="http://schemas.openxmlformats.org/officeDocument/2006/relationships/oleObject" Target="../embeddings/oleObject10.bin"/><Relationship Id="rId9" Type="http://schemas.openxmlformats.org/officeDocument/2006/relationships/oleObject" Target="../embeddings/oleObject11.bin"/><Relationship Id="rId10" Type="http://schemas.openxmlformats.org/officeDocument/2006/relationships/image" Target="../media/image4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oleObject" Target="../embeddings/oleObject13.bin"/><Relationship Id="rId5" Type="http://schemas.openxmlformats.org/officeDocument/2006/relationships/image" Target="../media/image3.emf"/><Relationship Id="rId6" Type="http://schemas.openxmlformats.org/officeDocument/2006/relationships/oleObject" Target="../embeddings/oleObject14.bin"/><Relationship Id="rId7" Type="http://schemas.openxmlformats.org/officeDocument/2006/relationships/image" Target="../media/image7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4" Type="http://schemas.openxmlformats.org/officeDocument/2006/relationships/image" Target="../media/image8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4" Type="http://schemas.openxmlformats.org/officeDocument/2006/relationships/image" Target="../media/image9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4" Type="http://schemas.openxmlformats.org/officeDocument/2006/relationships/image" Target="../media/image9.emf"/><Relationship Id="rId5" Type="http://schemas.openxmlformats.org/officeDocument/2006/relationships/oleObject" Target="../embeddings/oleObject18.bin"/><Relationship Id="rId6" Type="http://schemas.openxmlformats.org/officeDocument/2006/relationships/image" Target="../media/image10.emf"/><Relationship Id="rId7" Type="http://schemas.openxmlformats.org/officeDocument/2006/relationships/oleObject" Target="../embeddings/oleObject19.bin"/><Relationship Id="rId8" Type="http://schemas.openxmlformats.org/officeDocument/2006/relationships/image" Target="../media/image11.emf"/><Relationship Id="rId9" Type="http://schemas.openxmlformats.org/officeDocument/2006/relationships/oleObject" Target="../embeddings/oleObject20.bin"/><Relationship Id="rId10" Type="http://schemas.openxmlformats.org/officeDocument/2006/relationships/image" Target="../media/image12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4" Type="http://schemas.openxmlformats.org/officeDocument/2006/relationships/image" Target="../media/image9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4" Type="http://schemas.openxmlformats.org/officeDocument/2006/relationships/image" Target="../media/image9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4" Type="http://schemas.openxmlformats.org/officeDocument/2006/relationships/image" Target="../media/image9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4" Type="http://schemas.openxmlformats.org/officeDocument/2006/relationships/image" Target="../media/image9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4" Type="http://schemas.openxmlformats.org/officeDocument/2006/relationships/image" Target="../media/image9.e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30.bin"/><Relationship Id="rId12" Type="http://schemas.openxmlformats.org/officeDocument/2006/relationships/image" Target="../media/image3.e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12.xml"/><Relationship Id="rId3" Type="http://schemas.openxmlformats.org/officeDocument/2006/relationships/oleObject" Target="../embeddings/oleObject26.bin"/><Relationship Id="rId4" Type="http://schemas.openxmlformats.org/officeDocument/2006/relationships/image" Target="../media/image9.emf"/><Relationship Id="rId5" Type="http://schemas.openxmlformats.org/officeDocument/2006/relationships/oleObject" Target="../embeddings/oleObject27.bin"/><Relationship Id="rId6" Type="http://schemas.openxmlformats.org/officeDocument/2006/relationships/image" Target="../media/image13.emf"/><Relationship Id="rId7" Type="http://schemas.openxmlformats.org/officeDocument/2006/relationships/oleObject" Target="../embeddings/oleObject28.bin"/><Relationship Id="rId8" Type="http://schemas.openxmlformats.org/officeDocument/2006/relationships/image" Target="../media/image14.emf"/><Relationship Id="rId9" Type="http://schemas.openxmlformats.org/officeDocument/2006/relationships/oleObject" Target="../embeddings/oleObject29.bin"/><Relationship Id="rId10" Type="http://schemas.openxmlformats.org/officeDocument/2006/relationships/image" Target="../media/image7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4" Type="http://schemas.openxmlformats.org/officeDocument/2006/relationships/image" Target="../media/image3.emf"/><Relationship Id="rId5" Type="http://schemas.openxmlformats.org/officeDocument/2006/relationships/oleObject" Target="../embeddings/oleObject32.bin"/><Relationship Id="rId6" Type="http://schemas.openxmlformats.org/officeDocument/2006/relationships/image" Target="../media/image7.emf"/><Relationship Id="rId7" Type="http://schemas.openxmlformats.org/officeDocument/2006/relationships/oleObject" Target="../embeddings/oleObject33.bin"/><Relationship Id="rId8" Type="http://schemas.openxmlformats.org/officeDocument/2006/relationships/image" Target="../media/image15.emf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38.bin"/><Relationship Id="rId12" Type="http://schemas.openxmlformats.org/officeDocument/2006/relationships/image" Target="../media/image17.emf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12.xml"/><Relationship Id="rId3" Type="http://schemas.openxmlformats.org/officeDocument/2006/relationships/oleObject" Target="../embeddings/oleObject34.bin"/><Relationship Id="rId4" Type="http://schemas.openxmlformats.org/officeDocument/2006/relationships/image" Target="../media/image9.emf"/><Relationship Id="rId5" Type="http://schemas.openxmlformats.org/officeDocument/2006/relationships/oleObject" Target="../embeddings/oleObject35.bin"/><Relationship Id="rId6" Type="http://schemas.openxmlformats.org/officeDocument/2006/relationships/image" Target="../media/image13.emf"/><Relationship Id="rId7" Type="http://schemas.openxmlformats.org/officeDocument/2006/relationships/oleObject" Target="../embeddings/oleObject36.bin"/><Relationship Id="rId8" Type="http://schemas.openxmlformats.org/officeDocument/2006/relationships/image" Target="../media/image14.emf"/><Relationship Id="rId9" Type="http://schemas.openxmlformats.org/officeDocument/2006/relationships/oleObject" Target="../embeddings/oleObject37.bin"/><Relationship Id="rId10" Type="http://schemas.openxmlformats.org/officeDocument/2006/relationships/image" Target="../media/image16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4" Type="http://schemas.openxmlformats.org/officeDocument/2006/relationships/image" Target="../media/image18.emf"/><Relationship Id="rId5" Type="http://schemas.openxmlformats.org/officeDocument/2006/relationships/oleObject" Target="../embeddings/oleObject40.bin"/><Relationship Id="rId6" Type="http://schemas.openxmlformats.org/officeDocument/2006/relationships/image" Target="../media/image7.emf"/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4" Type="http://schemas.openxmlformats.org/officeDocument/2006/relationships/image" Target="../media/image19.emf"/><Relationship Id="rId5" Type="http://schemas.openxmlformats.org/officeDocument/2006/relationships/oleObject" Target="../embeddings/oleObject42.bin"/><Relationship Id="rId6" Type="http://schemas.openxmlformats.org/officeDocument/2006/relationships/image" Target="../media/image7.emf"/><Relationship Id="rId1" Type="http://schemas.openxmlformats.org/officeDocument/2006/relationships/vmlDrawing" Target="../drawings/vmlDrawing17.vml"/><Relationship Id="rId2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4" Type="http://schemas.openxmlformats.org/officeDocument/2006/relationships/image" Target="../media/image19.emf"/><Relationship Id="rId5" Type="http://schemas.openxmlformats.org/officeDocument/2006/relationships/oleObject" Target="../embeddings/oleObject44.bin"/><Relationship Id="rId6" Type="http://schemas.openxmlformats.org/officeDocument/2006/relationships/image" Target="../media/image7.emf"/><Relationship Id="rId1" Type="http://schemas.openxmlformats.org/officeDocument/2006/relationships/vmlDrawing" Target="../drawings/vmlDrawing18.vml"/><Relationship Id="rId2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.bin"/><Relationship Id="rId4" Type="http://schemas.openxmlformats.org/officeDocument/2006/relationships/image" Target="../media/image7.emf"/><Relationship Id="rId5" Type="http://schemas.openxmlformats.org/officeDocument/2006/relationships/oleObject" Target="../embeddings/oleObject46.bin"/><Relationship Id="rId6" Type="http://schemas.openxmlformats.org/officeDocument/2006/relationships/image" Target="../media/image20.emf"/><Relationship Id="rId1" Type="http://schemas.openxmlformats.org/officeDocument/2006/relationships/vmlDrawing" Target="../drawings/vmlDrawing19.vml"/><Relationship Id="rId2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7.bin"/><Relationship Id="rId4" Type="http://schemas.openxmlformats.org/officeDocument/2006/relationships/image" Target="../media/image7.emf"/><Relationship Id="rId5" Type="http://schemas.openxmlformats.org/officeDocument/2006/relationships/oleObject" Target="../embeddings/oleObject48.bin"/><Relationship Id="rId6" Type="http://schemas.openxmlformats.org/officeDocument/2006/relationships/image" Target="../media/image21.emf"/><Relationship Id="rId7" Type="http://schemas.openxmlformats.org/officeDocument/2006/relationships/oleObject" Target="../embeddings/oleObject49.bin"/><Relationship Id="rId8" Type="http://schemas.openxmlformats.org/officeDocument/2006/relationships/oleObject" Target="../embeddings/oleObject50.bin"/><Relationship Id="rId9" Type="http://schemas.openxmlformats.org/officeDocument/2006/relationships/image" Target="../media/image22.emf"/><Relationship Id="rId1" Type="http://schemas.openxmlformats.org/officeDocument/2006/relationships/vmlDrawing" Target="../drawings/vmlDrawing20.vml"/><Relationship Id="rId2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1.bin"/><Relationship Id="rId4" Type="http://schemas.openxmlformats.org/officeDocument/2006/relationships/image" Target="../media/image7.emf"/><Relationship Id="rId5" Type="http://schemas.openxmlformats.org/officeDocument/2006/relationships/oleObject" Target="../embeddings/oleObject52.bin"/><Relationship Id="rId6" Type="http://schemas.openxmlformats.org/officeDocument/2006/relationships/image" Target="../media/image20.emf"/><Relationship Id="rId1" Type="http://schemas.openxmlformats.org/officeDocument/2006/relationships/vmlDrawing" Target="../drawings/vmlDrawing21.vml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8903" y="3787722"/>
            <a:ext cx="6903302" cy="1828800"/>
          </a:xfrm>
        </p:spPr>
        <p:txBody>
          <a:bodyPr/>
          <a:lstStyle/>
          <a:p>
            <a:r>
              <a:rPr lang="en-US" dirty="0" smtClean="0"/>
              <a:t>Large Margin classifiers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David Kauchak</a:t>
            </a:r>
            <a:br>
              <a:rPr lang="en-US" dirty="0" smtClean="0"/>
            </a:br>
            <a:r>
              <a:rPr lang="en-US" dirty="0" smtClean="0"/>
              <a:t>CS 451 – Fall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200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Admin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58800" y="1679222"/>
            <a:ext cx="8180732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Assignment 5</a:t>
            </a:r>
          </a:p>
        </p:txBody>
      </p:sp>
    </p:spTree>
    <p:extLst>
      <p:ext uri="{BB962C8B-B14F-4D97-AF65-F5344CB8AC3E}">
        <p14:creationId xmlns:p14="http://schemas.microsoft.com/office/powerpoint/2010/main" val="1331058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Midterm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 smtClean="0"/>
              <a:t>Download from course web page when you’re ready to take it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2 hours to complete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Must hand-in (or e-mail in) by 11:59pm Friday Oct. 18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Can use: class notes, your notes, the book, your assignments and Wikipedia.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You may </a:t>
            </a:r>
            <a:r>
              <a:rPr lang="en-US" b="1" dirty="0" smtClean="0"/>
              <a:t>not</a:t>
            </a:r>
            <a:r>
              <a:rPr lang="en-US" dirty="0" smtClean="0"/>
              <a:t> use: your neighbor, anything else on the web, etc.                                                            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854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can be covered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Anything we’ve talked about in class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Anything in the reading (not these are not necessarily the same things)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Anything we’ve covered in the assignments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2576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Midterm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496146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Machine learning basics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different types of learning problems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feature-based machine learning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data assumptions/data generating distribution</a:t>
            </a:r>
          </a:p>
          <a:p>
            <a:pPr marL="777240" lvl="1" indent="-457200">
              <a:buFontTx/>
              <a:buChar char="-"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Classification problem setup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Proper experimentation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train/</a:t>
            </a:r>
            <a:r>
              <a:rPr lang="en-US" dirty="0" err="1"/>
              <a:t>dev</a:t>
            </a:r>
            <a:r>
              <a:rPr lang="en-US" dirty="0"/>
              <a:t>/test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evaluation/accuracy/training error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optimizing </a:t>
            </a:r>
            <a:r>
              <a:rPr lang="en-US" dirty="0" err="1"/>
              <a:t>hyperparameters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370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Midterm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Learning algorithms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Decision trees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K-NN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Perceptron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Gradient descent</a:t>
            </a:r>
          </a:p>
          <a:p>
            <a:pPr marL="777240" lvl="1" indent="-457200">
              <a:buFontTx/>
              <a:buChar char="-"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Algorithm properties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training/learning</a:t>
            </a:r>
          </a:p>
          <a:p>
            <a:pPr marL="1051560" lvl="2" indent="-457200">
              <a:buFontTx/>
              <a:buChar char="-"/>
            </a:pPr>
            <a:r>
              <a:rPr lang="en-US" dirty="0" smtClean="0"/>
              <a:t>rational/why it works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classifying</a:t>
            </a:r>
          </a:p>
          <a:p>
            <a:pPr marL="777240" lvl="1" indent="-457200">
              <a:buFontTx/>
              <a:buChar char="-"/>
            </a:pPr>
            <a:r>
              <a:rPr lang="en-US" dirty="0" err="1" smtClean="0"/>
              <a:t>hyperparameters</a:t>
            </a:r>
            <a:endParaRPr lang="en-US" dirty="0" smtClean="0"/>
          </a:p>
          <a:p>
            <a:pPr marL="777240" lvl="1" indent="-457200">
              <a:buFontTx/>
              <a:buChar char="-"/>
            </a:pPr>
            <a:r>
              <a:rPr lang="en-US" dirty="0" smtClean="0"/>
              <a:t>avoiding </a:t>
            </a:r>
            <a:r>
              <a:rPr lang="en-US" dirty="0" err="1" smtClean="0"/>
              <a:t>overfitting</a:t>
            </a:r>
            <a:endParaRPr lang="en-US" dirty="0" smtClean="0"/>
          </a:p>
          <a:p>
            <a:pPr marL="777240" lvl="1" indent="-457200">
              <a:buFontTx/>
              <a:buChar char="-"/>
            </a:pPr>
            <a:r>
              <a:rPr lang="en-US" dirty="0" smtClean="0"/>
              <a:t>algorithm variants/improvements</a:t>
            </a:r>
          </a:p>
          <a:p>
            <a:pPr marL="777240" lvl="1" indent="-45720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9323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Midterm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Geometric view of data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distances between examples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decision boundaries</a:t>
            </a:r>
          </a:p>
          <a:p>
            <a:pPr marL="777240" lvl="1" indent="-457200">
              <a:buFontTx/>
              <a:buChar char="-"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Features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example features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removing erroneous features/picking good features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challenges with high-dimensional data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feature normalization</a:t>
            </a:r>
          </a:p>
          <a:p>
            <a:pPr marL="320040" lvl="1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Other pre-processing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outlier detection</a:t>
            </a:r>
          </a:p>
          <a:p>
            <a:pPr marL="777240" lvl="1" indent="-457200">
              <a:buFontTx/>
              <a:buChar char="-"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777240" lvl="1" indent="-457200">
              <a:buFontTx/>
              <a:buChar char="-"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7783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Midterm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Comparing algorithms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n-fold cross validation</a:t>
            </a:r>
          </a:p>
          <a:p>
            <a:pPr marL="1051560" lvl="2" indent="-457200">
              <a:buFontTx/>
              <a:buChar char="-"/>
            </a:pPr>
            <a:r>
              <a:rPr lang="en-US" dirty="0" smtClean="0"/>
              <a:t>leave one out validation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bootstrap resampling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t-test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imbalanced data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evaluation</a:t>
            </a:r>
          </a:p>
          <a:p>
            <a:pPr marL="1051560" lvl="2" indent="-457200">
              <a:buFontTx/>
              <a:buChar char="-"/>
            </a:pPr>
            <a:r>
              <a:rPr lang="en-US" dirty="0" smtClean="0"/>
              <a:t>precision/recall, F1, AUC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subsampling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oversampling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weighted binary classifiers</a:t>
            </a:r>
          </a:p>
          <a:p>
            <a:pPr marL="777240" lvl="1" indent="-45720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37931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Midterm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Multiclass classification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Modifying existing approaches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Using binary classifier</a:t>
            </a:r>
          </a:p>
          <a:p>
            <a:pPr marL="1051560" lvl="2" indent="-457200">
              <a:buFontTx/>
              <a:buChar char="-"/>
            </a:pPr>
            <a:r>
              <a:rPr lang="en-US" dirty="0" smtClean="0"/>
              <a:t>OVA</a:t>
            </a:r>
          </a:p>
          <a:p>
            <a:pPr marL="1051560" lvl="2" indent="-457200">
              <a:buFontTx/>
              <a:buChar char="-"/>
            </a:pPr>
            <a:r>
              <a:rPr lang="en-US" dirty="0" smtClean="0"/>
              <a:t>AVA</a:t>
            </a:r>
          </a:p>
          <a:p>
            <a:pPr marL="1051560" lvl="2" indent="-457200">
              <a:buFontTx/>
              <a:buChar char="-"/>
            </a:pPr>
            <a:r>
              <a:rPr lang="en-US" dirty="0" smtClean="0"/>
              <a:t>Tree-based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micro- vs. macro-averaging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Ranking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using binary classifier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using weighted binary classifier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evaluation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7562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Midterm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Gradient descent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0/1 loss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Surrogate loss functions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Convexity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minimization algorithm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regularization</a:t>
            </a:r>
          </a:p>
          <a:p>
            <a:pPr marL="1051560" lvl="2" indent="-457200">
              <a:buFontTx/>
              <a:buChar char="-"/>
            </a:pPr>
            <a:r>
              <a:rPr lang="en-US" dirty="0" smtClean="0"/>
              <a:t>different </a:t>
            </a:r>
            <a:r>
              <a:rPr lang="en-US" dirty="0" err="1" smtClean="0"/>
              <a:t>regularizers</a:t>
            </a:r>
            <a:endParaRPr lang="en-US" dirty="0" smtClean="0"/>
          </a:p>
          <a:p>
            <a:pPr marL="1051560" lvl="2" indent="-457200">
              <a:buFontTx/>
              <a:buChar char="-"/>
            </a:pPr>
            <a:r>
              <a:rPr lang="en-US" dirty="0" smtClean="0"/>
              <a:t>p-norms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Misc</a:t>
            </a:r>
            <a:endParaRPr lang="en-US" dirty="0"/>
          </a:p>
          <a:p>
            <a:pPr marL="777240" lvl="1" indent="-457200">
              <a:buFontTx/>
              <a:buChar char="-"/>
            </a:pPr>
            <a:r>
              <a:rPr lang="en-US" dirty="0"/>
              <a:t>good coding habits</a:t>
            </a:r>
          </a:p>
          <a:p>
            <a:pPr marL="777240" lvl="1" indent="-457200">
              <a:buFontTx/>
              <a:buChar char="-"/>
            </a:pPr>
            <a:r>
              <a:rPr lang="en-US" dirty="0" err="1"/>
              <a:t>JavaDoc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573111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Midterm general advice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2 hours goes by fast!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Don’t plan on looking everything up</a:t>
            </a:r>
          </a:p>
          <a:p>
            <a:pPr marL="1051560" lvl="2" indent="-457200">
              <a:buFontTx/>
              <a:buChar char="-"/>
            </a:pPr>
            <a:r>
              <a:rPr lang="en-US" dirty="0" smtClean="0"/>
              <a:t>Lookup equations, algorithms, random details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Make sure you understand the key concepts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Don’t spend too much time on any one question</a:t>
            </a:r>
          </a:p>
          <a:p>
            <a:pPr marL="1051560" lvl="2" indent="-457200">
              <a:buFontTx/>
              <a:buChar char="-"/>
            </a:pPr>
            <a:r>
              <a:rPr lang="en-US" dirty="0" smtClean="0"/>
              <a:t>Skip questions you’re stuck on and come back to them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Watch the time as you go</a:t>
            </a:r>
          </a:p>
          <a:p>
            <a:pPr marL="777240" lvl="1" indent="-457200">
              <a:buFontTx/>
              <a:buChar char="-"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Be careful on the T/F questions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For written questions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think before you write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make your argument/analysis clear </a:t>
            </a:r>
            <a:r>
              <a:rPr lang="en-US" smtClean="0"/>
              <a:t>and concise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9418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Midterm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General ML concepts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avoiding </a:t>
            </a:r>
            <a:r>
              <a:rPr lang="en-US" dirty="0" err="1" smtClean="0"/>
              <a:t>overfitting</a:t>
            </a:r>
            <a:endParaRPr lang="en-US" dirty="0" smtClean="0"/>
          </a:p>
          <a:p>
            <a:pPr marL="777240" lvl="1" indent="-457200">
              <a:buFontTx/>
              <a:buChar char="-"/>
            </a:pPr>
            <a:r>
              <a:rPr lang="en-US" dirty="0" smtClean="0"/>
              <a:t>algorithm comparison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algorithm/model bias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model-based machine learning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online vs. offline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6727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</a:t>
            </a:r>
            <a:r>
              <a:rPr lang="en-US" dirty="0" err="1" smtClean="0"/>
              <a:t>hyperplane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 flipV="1">
            <a:off x="313532" y="2040291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V="1">
            <a:off x="175420" y="5029554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1350170" y="285944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775495" y="321662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927895" y="376272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546895" y="421992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0"/>
          <p:cNvSpPr>
            <a:spLocks noChangeArrowheads="1"/>
          </p:cNvSpPr>
          <p:nvPr/>
        </p:nvSpPr>
        <p:spPr bwMode="auto">
          <a:xfrm>
            <a:off x="1080295" y="261972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11"/>
          <p:cNvSpPr>
            <a:spLocks noChangeArrowheads="1"/>
          </p:cNvSpPr>
          <p:nvPr/>
        </p:nvSpPr>
        <p:spPr bwMode="auto">
          <a:xfrm>
            <a:off x="546895" y="353412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12"/>
          <p:cNvSpPr>
            <a:spLocks noChangeArrowheads="1"/>
          </p:cNvSpPr>
          <p:nvPr/>
        </p:nvSpPr>
        <p:spPr bwMode="auto">
          <a:xfrm>
            <a:off x="699295" y="368652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13"/>
          <p:cNvSpPr>
            <a:spLocks noChangeArrowheads="1"/>
          </p:cNvSpPr>
          <p:nvPr/>
        </p:nvSpPr>
        <p:spPr bwMode="auto">
          <a:xfrm>
            <a:off x="1461295" y="330552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14"/>
          <p:cNvSpPr>
            <a:spLocks noChangeArrowheads="1"/>
          </p:cNvSpPr>
          <p:nvPr/>
        </p:nvSpPr>
        <p:spPr bwMode="auto">
          <a:xfrm>
            <a:off x="2362995" y="329282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15"/>
          <p:cNvSpPr>
            <a:spLocks noChangeArrowheads="1"/>
          </p:cNvSpPr>
          <p:nvPr/>
        </p:nvSpPr>
        <p:spPr bwMode="auto">
          <a:xfrm>
            <a:off x="1994695" y="421992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16"/>
          <p:cNvSpPr>
            <a:spLocks noChangeArrowheads="1"/>
          </p:cNvSpPr>
          <p:nvPr/>
        </p:nvSpPr>
        <p:spPr bwMode="auto">
          <a:xfrm>
            <a:off x="2985295" y="421992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utoShape 17"/>
          <p:cNvSpPr>
            <a:spLocks noChangeArrowheads="1"/>
          </p:cNvSpPr>
          <p:nvPr/>
        </p:nvSpPr>
        <p:spPr bwMode="auto">
          <a:xfrm>
            <a:off x="1677195" y="474062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AutoShape 18"/>
          <p:cNvSpPr>
            <a:spLocks noChangeArrowheads="1"/>
          </p:cNvSpPr>
          <p:nvPr/>
        </p:nvSpPr>
        <p:spPr bwMode="auto">
          <a:xfrm>
            <a:off x="2299495" y="361032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AutoShape 19"/>
          <p:cNvSpPr>
            <a:spLocks noChangeArrowheads="1"/>
          </p:cNvSpPr>
          <p:nvPr/>
        </p:nvSpPr>
        <p:spPr bwMode="auto">
          <a:xfrm>
            <a:off x="1731170" y="410404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AutoShape 20"/>
          <p:cNvSpPr>
            <a:spLocks noChangeArrowheads="1"/>
          </p:cNvSpPr>
          <p:nvPr/>
        </p:nvSpPr>
        <p:spPr bwMode="auto">
          <a:xfrm>
            <a:off x="2375695" y="444852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AutoShape 21"/>
          <p:cNvSpPr>
            <a:spLocks noChangeArrowheads="1"/>
          </p:cNvSpPr>
          <p:nvPr/>
        </p:nvSpPr>
        <p:spPr bwMode="auto">
          <a:xfrm>
            <a:off x="3061495" y="353412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22"/>
          <p:cNvSpPr>
            <a:spLocks noChangeArrowheads="1"/>
          </p:cNvSpPr>
          <p:nvPr/>
        </p:nvSpPr>
        <p:spPr bwMode="auto">
          <a:xfrm>
            <a:off x="1547020" y="202124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23"/>
          <p:cNvSpPr>
            <a:spLocks noChangeArrowheads="1"/>
          </p:cNvSpPr>
          <p:nvPr/>
        </p:nvSpPr>
        <p:spPr bwMode="auto">
          <a:xfrm>
            <a:off x="2156620" y="209744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AutoShape 24"/>
          <p:cNvSpPr>
            <a:spLocks noChangeArrowheads="1"/>
          </p:cNvSpPr>
          <p:nvPr/>
        </p:nvSpPr>
        <p:spPr bwMode="auto">
          <a:xfrm>
            <a:off x="3223420" y="285944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Line 17"/>
          <p:cNvSpPr>
            <a:spLocks noChangeShapeType="1"/>
          </p:cNvSpPr>
          <p:nvPr/>
        </p:nvSpPr>
        <p:spPr bwMode="auto">
          <a:xfrm flipV="1">
            <a:off x="1350170" y="1907646"/>
            <a:ext cx="1114426" cy="3121905"/>
          </a:xfrm>
          <a:prstGeom prst="line">
            <a:avLst/>
          </a:prstGeom>
          <a:noFill/>
          <a:ln w="19050">
            <a:solidFill>
              <a:srgbClr val="00A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Line 16"/>
          <p:cNvSpPr>
            <a:spLocks noChangeShapeType="1"/>
          </p:cNvSpPr>
          <p:nvPr/>
        </p:nvSpPr>
        <p:spPr bwMode="auto">
          <a:xfrm flipV="1">
            <a:off x="313531" y="2401534"/>
            <a:ext cx="3229329" cy="233909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Line 16"/>
          <p:cNvSpPr>
            <a:spLocks noChangeShapeType="1"/>
          </p:cNvSpPr>
          <p:nvPr/>
        </p:nvSpPr>
        <p:spPr bwMode="auto">
          <a:xfrm flipV="1">
            <a:off x="635794" y="2110141"/>
            <a:ext cx="2349501" cy="280317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26569" y="5376333"/>
            <a:ext cx="8597225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Two main variations in linear classifiers:</a:t>
            </a:r>
          </a:p>
          <a:p>
            <a:pPr marL="285750" indent="-28575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which </a:t>
            </a:r>
            <a:r>
              <a:rPr lang="en-US" sz="2400" dirty="0" err="1" smtClean="0">
                <a:solidFill>
                  <a:srgbClr val="0000FF"/>
                </a:solidFill>
              </a:rPr>
              <a:t>hyperplane</a:t>
            </a:r>
            <a:r>
              <a:rPr lang="en-US" sz="2400" dirty="0" smtClean="0">
                <a:solidFill>
                  <a:srgbClr val="0000FF"/>
                </a:solidFill>
              </a:rPr>
              <a:t> they choose when the data is linearly separable</a:t>
            </a:r>
          </a:p>
          <a:p>
            <a:pPr marL="285750" indent="-28575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how they handle data that is not linearly separable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9" name="Line 4"/>
          <p:cNvSpPr>
            <a:spLocks noChangeShapeType="1"/>
          </p:cNvSpPr>
          <p:nvPr/>
        </p:nvSpPr>
        <p:spPr bwMode="auto">
          <a:xfrm flipV="1">
            <a:off x="4980444" y="2015245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Line 5"/>
          <p:cNvSpPr>
            <a:spLocks noChangeShapeType="1"/>
          </p:cNvSpPr>
          <p:nvPr/>
        </p:nvSpPr>
        <p:spPr bwMode="auto">
          <a:xfrm flipV="1">
            <a:off x="4842332" y="5004508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AutoShape 6"/>
          <p:cNvSpPr>
            <a:spLocks noChangeArrowheads="1"/>
          </p:cNvSpPr>
          <p:nvPr/>
        </p:nvSpPr>
        <p:spPr bwMode="auto">
          <a:xfrm>
            <a:off x="6017082" y="283439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AutoShape 7"/>
          <p:cNvSpPr>
            <a:spLocks noChangeArrowheads="1"/>
          </p:cNvSpPr>
          <p:nvPr/>
        </p:nvSpPr>
        <p:spPr bwMode="auto">
          <a:xfrm>
            <a:off x="5442407" y="319158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AutoShape 8"/>
          <p:cNvSpPr>
            <a:spLocks noChangeArrowheads="1"/>
          </p:cNvSpPr>
          <p:nvPr/>
        </p:nvSpPr>
        <p:spPr bwMode="auto">
          <a:xfrm>
            <a:off x="5594807" y="373768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AutoShape 9"/>
          <p:cNvSpPr>
            <a:spLocks noChangeArrowheads="1"/>
          </p:cNvSpPr>
          <p:nvPr/>
        </p:nvSpPr>
        <p:spPr bwMode="auto">
          <a:xfrm>
            <a:off x="5213807" y="419488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AutoShape 10"/>
          <p:cNvSpPr>
            <a:spLocks noChangeArrowheads="1"/>
          </p:cNvSpPr>
          <p:nvPr/>
        </p:nvSpPr>
        <p:spPr bwMode="auto">
          <a:xfrm>
            <a:off x="5747207" y="259468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AutoShape 11"/>
          <p:cNvSpPr>
            <a:spLocks noChangeArrowheads="1"/>
          </p:cNvSpPr>
          <p:nvPr/>
        </p:nvSpPr>
        <p:spPr bwMode="auto">
          <a:xfrm>
            <a:off x="5213807" y="350908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AutoShape 12"/>
          <p:cNvSpPr>
            <a:spLocks noChangeArrowheads="1"/>
          </p:cNvSpPr>
          <p:nvPr/>
        </p:nvSpPr>
        <p:spPr bwMode="auto">
          <a:xfrm>
            <a:off x="5366207" y="366148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AutoShape 13"/>
          <p:cNvSpPr>
            <a:spLocks noChangeArrowheads="1"/>
          </p:cNvSpPr>
          <p:nvPr/>
        </p:nvSpPr>
        <p:spPr bwMode="auto">
          <a:xfrm>
            <a:off x="6128207" y="328048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AutoShape 14"/>
          <p:cNvSpPr>
            <a:spLocks noChangeArrowheads="1"/>
          </p:cNvSpPr>
          <p:nvPr/>
        </p:nvSpPr>
        <p:spPr bwMode="auto">
          <a:xfrm>
            <a:off x="5428047" y="273491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AutoShape 15"/>
          <p:cNvSpPr>
            <a:spLocks noChangeArrowheads="1"/>
          </p:cNvSpPr>
          <p:nvPr/>
        </p:nvSpPr>
        <p:spPr bwMode="auto">
          <a:xfrm>
            <a:off x="6661607" y="419488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AutoShape 16"/>
          <p:cNvSpPr>
            <a:spLocks noChangeArrowheads="1"/>
          </p:cNvSpPr>
          <p:nvPr/>
        </p:nvSpPr>
        <p:spPr bwMode="auto">
          <a:xfrm>
            <a:off x="7652207" y="419488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AutoShape 17"/>
          <p:cNvSpPr>
            <a:spLocks noChangeArrowheads="1"/>
          </p:cNvSpPr>
          <p:nvPr/>
        </p:nvSpPr>
        <p:spPr bwMode="auto">
          <a:xfrm>
            <a:off x="6344107" y="471558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AutoShape 18"/>
          <p:cNvSpPr>
            <a:spLocks noChangeArrowheads="1"/>
          </p:cNvSpPr>
          <p:nvPr/>
        </p:nvSpPr>
        <p:spPr bwMode="auto">
          <a:xfrm>
            <a:off x="6966407" y="358528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AutoShape 19"/>
          <p:cNvSpPr>
            <a:spLocks noChangeArrowheads="1"/>
          </p:cNvSpPr>
          <p:nvPr/>
        </p:nvSpPr>
        <p:spPr bwMode="auto">
          <a:xfrm>
            <a:off x="6398082" y="407899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AutoShape 20"/>
          <p:cNvSpPr>
            <a:spLocks noChangeArrowheads="1"/>
          </p:cNvSpPr>
          <p:nvPr/>
        </p:nvSpPr>
        <p:spPr bwMode="auto">
          <a:xfrm>
            <a:off x="7042607" y="442348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AutoShape 21"/>
          <p:cNvSpPr>
            <a:spLocks noChangeArrowheads="1"/>
          </p:cNvSpPr>
          <p:nvPr/>
        </p:nvSpPr>
        <p:spPr bwMode="auto">
          <a:xfrm>
            <a:off x="7728407" y="350908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AutoShape 22"/>
          <p:cNvSpPr>
            <a:spLocks noChangeArrowheads="1"/>
          </p:cNvSpPr>
          <p:nvPr/>
        </p:nvSpPr>
        <p:spPr bwMode="auto">
          <a:xfrm>
            <a:off x="6213932" y="199619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AutoShape 23"/>
          <p:cNvSpPr>
            <a:spLocks noChangeArrowheads="1"/>
          </p:cNvSpPr>
          <p:nvPr/>
        </p:nvSpPr>
        <p:spPr bwMode="auto">
          <a:xfrm>
            <a:off x="6823532" y="207239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AutoShape 24"/>
          <p:cNvSpPr>
            <a:spLocks noChangeArrowheads="1"/>
          </p:cNvSpPr>
          <p:nvPr/>
        </p:nvSpPr>
        <p:spPr bwMode="auto">
          <a:xfrm>
            <a:off x="7890332" y="283439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Line 17"/>
          <p:cNvSpPr>
            <a:spLocks noChangeShapeType="1"/>
          </p:cNvSpPr>
          <p:nvPr/>
        </p:nvSpPr>
        <p:spPr bwMode="auto">
          <a:xfrm flipV="1">
            <a:off x="6017082" y="1882600"/>
            <a:ext cx="1114426" cy="3121905"/>
          </a:xfrm>
          <a:prstGeom prst="line">
            <a:avLst/>
          </a:prstGeom>
          <a:noFill/>
          <a:ln w="19050">
            <a:solidFill>
              <a:srgbClr val="00A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Line 16"/>
          <p:cNvSpPr>
            <a:spLocks noChangeShapeType="1"/>
          </p:cNvSpPr>
          <p:nvPr/>
        </p:nvSpPr>
        <p:spPr bwMode="auto">
          <a:xfrm flipV="1">
            <a:off x="5046942" y="1693333"/>
            <a:ext cx="1255889" cy="19046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Line 16"/>
          <p:cNvSpPr>
            <a:spLocks noChangeShapeType="1"/>
          </p:cNvSpPr>
          <p:nvPr/>
        </p:nvSpPr>
        <p:spPr bwMode="auto">
          <a:xfrm flipV="1">
            <a:off x="5302706" y="2085095"/>
            <a:ext cx="2349501" cy="280317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67398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approaches so far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Perceptron:</a:t>
            </a:r>
          </a:p>
          <a:p>
            <a:pPr marL="777240" lvl="1" indent="-457200">
              <a:buFontTx/>
              <a:buChar char="-"/>
            </a:pPr>
            <a:r>
              <a:rPr lang="en-US" dirty="0">
                <a:solidFill>
                  <a:srgbClr val="FF0000"/>
                </a:solidFill>
              </a:rPr>
              <a:t>s</a:t>
            </a:r>
            <a:r>
              <a:rPr lang="en-US" dirty="0" smtClean="0">
                <a:solidFill>
                  <a:srgbClr val="FF0000"/>
                </a:solidFill>
              </a:rPr>
              <a:t>eparable:</a:t>
            </a:r>
          </a:p>
          <a:p>
            <a:pPr marL="777240" lvl="1" indent="-457200">
              <a:buFontTx/>
              <a:buChar char="-"/>
            </a:pPr>
            <a:r>
              <a:rPr lang="en-US" dirty="0" smtClean="0">
                <a:solidFill>
                  <a:srgbClr val="FF0000"/>
                </a:solidFill>
              </a:rPr>
              <a:t>non-separable:</a:t>
            </a:r>
          </a:p>
          <a:p>
            <a:pPr marL="777240" lvl="1" indent="-457200">
              <a:buFontTx/>
              <a:buChar char="-"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Gradient descent:</a:t>
            </a:r>
          </a:p>
          <a:p>
            <a:pPr marL="777240" lvl="1" indent="-457200">
              <a:buFontTx/>
              <a:buChar char="-"/>
            </a:pPr>
            <a:r>
              <a:rPr lang="en-US" dirty="0" smtClean="0">
                <a:solidFill>
                  <a:srgbClr val="FF0000"/>
                </a:solidFill>
              </a:rPr>
              <a:t>separable:</a:t>
            </a:r>
          </a:p>
          <a:p>
            <a:pPr marL="777240" lvl="1" indent="-457200">
              <a:buFontTx/>
              <a:buChar char="-"/>
            </a:pPr>
            <a:r>
              <a:rPr lang="en-US" dirty="0" smtClean="0">
                <a:solidFill>
                  <a:srgbClr val="FF0000"/>
                </a:solidFill>
              </a:rPr>
              <a:t>non-separable:</a:t>
            </a:r>
          </a:p>
        </p:txBody>
      </p:sp>
    </p:spTree>
    <p:extLst>
      <p:ext uri="{BB962C8B-B14F-4D97-AF65-F5344CB8AC3E}">
        <p14:creationId xmlns:p14="http://schemas.microsoft.com/office/powerpoint/2010/main" val="4293427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approaches so far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352777" y="1600200"/>
            <a:ext cx="8932333" cy="52578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Perceptron: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s</a:t>
            </a:r>
            <a:r>
              <a:rPr lang="en-US" dirty="0" smtClean="0"/>
              <a:t>eparable: </a:t>
            </a:r>
          </a:p>
          <a:p>
            <a:pPr marL="1051560" lvl="2" indent="-457200">
              <a:buFontTx/>
              <a:buChar char="-"/>
            </a:pPr>
            <a:r>
              <a:rPr lang="en-US" dirty="0" smtClean="0">
                <a:solidFill>
                  <a:srgbClr val="0000FF"/>
                </a:solidFill>
              </a:rPr>
              <a:t>finds </a:t>
            </a:r>
            <a:r>
              <a:rPr lang="en-US" b="1" i="1" dirty="0" smtClean="0">
                <a:solidFill>
                  <a:srgbClr val="0000FF"/>
                </a:solidFill>
              </a:rPr>
              <a:t>some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hyperplane</a:t>
            </a:r>
            <a:r>
              <a:rPr lang="en-US" dirty="0" smtClean="0">
                <a:solidFill>
                  <a:srgbClr val="0000FF"/>
                </a:solidFill>
              </a:rPr>
              <a:t> that separates the data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non-separable:</a:t>
            </a:r>
          </a:p>
          <a:p>
            <a:pPr marL="1051560" lvl="2" indent="-457200">
              <a:buFontTx/>
              <a:buChar char="-"/>
            </a:pPr>
            <a:r>
              <a:rPr lang="en-US" dirty="0" smtClean="0">
                <a:solidFill>
                  <a:srgbClr val="0000FF"/>
                </a:solidFill>
              </a:rPr>
              <a:t>will continue to adjust as it iterates through the examples</a:t>
            </a:r>
          </a:p>
          <a:p>
            <a:pPr marL="1051560" lvl="2" indent="-457200">
              <a:buFontTx/>
              <a:buChar char="-"/>
            </a:pPr>
            <a:r>
              <a:rPr lang="en-US" dirty="0" smtClean="0">
                <a:solidFill>
                  <a:srgbClr val="0000FF"/>
                </a:solidFill>
              </a:rPr>
              <a:t>final </a:t>
            </a:r>
            <a:r>
              <a:rPr lang="en-US" dirty="0" err="1" smtClean="0">
                <a:solidFill>
                  <a:srgbClr val="0000FF"/>
                </a:solidFill>
              </a:rPr>
              <a:t>hyperplane</a:t>
            </a:r>
            <a:r>
              <a:rPr lang="en-US" dirty="0" smtClean="0">
                <a:solidFill>
                  <a:srgbClr val="0000FF"/>
                </a:solidFill>
              </a:rPr>
              <a:t> will depend on which examples is saw recently</a:t>
            </a:r>
          </a:p>
          <a:p>
            <a:pPr marL="777240" lvl="1" indent="-457200">
              <a:buFontTx/>
              <a:buChar char="-"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Gradient descent: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separable and non-separable</a:t>
            </a:r>
          </a:p>
          <a:p>
            <a:pPr marL="1051560" lvl="2" indent="-457200">
              <a:buFontTx/>
              <a:buChar char="-"/>
            </a:pPr>
            <a:r>
              <a:rPr lang="en-US" dirty="0" smtClean="0">
                <a:solidFill>
                  <a:srgbClr val="0000FF"/>
                </a:solidFill>
              </a:rPr>
              <a:t>finds the </a:t>
            </a:r>
            <a:r>
              <a:rPr lang="en-US" dirty="0" err="1" smtClean="0">
                <a:solidFill>
                  <a:srgbClr val="0000FF"/>
                </a:solidFill>
              </a:rPr>
              <a:t>hyperplane</a:t>
            </a:r>
            <a:r>
              <a:rPr lang="en-US" dirty="0" smtClean="0">
                <a:solidFill>
                  <a:srgbClr val="0000FF"/>
                </a:solidFill>
              </a:rPr>
              <a:t> that minimizes the objective function (loss + regularization)</a:t>
            </a:r>
          </a:p>
          <a:p>
            <a:pPr marL="594360" lvl="2" indent="0">
              <a:buNone/>
            </a:pPr>
            <a:endParaRPr lang="en-US" dirty="0">
              <a:solidFill>
                <a:srgbClr val="0000FF"/>
              </a:solidFill>
            </a:endParaRPr>
          </a:p>
          <a:p>
            <a:pPr marL="320040" lvl="1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Which </a:t>
            </a:r>
            <a:r>
              <a:rPr lang="en-US" dirty="0" err="1" smtClean="0">
                <a:solidFill>
                  <a:srgbClr val="FF0000"/>
                </a:solidFill>
              </a:rPr>
              <a:t>hyperplane</a:t>
            </a:r>
            <a:r>
              <a:rPr lang="en-US" dirty="0" smtClean="0">
                <a:solidFill>
                  <a:srgbClr val="FF0000"/>
                </a:solidFill>
              </a:rPr>
              <a:t> is this?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596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</a:t>
            </a:r>
            <a:r>
              <a:rPr lang="en-US" dirty="0" err="1" smtClean="0"/>
              <a:t>hyperplane</a:t>
            </a:r>
            <a:r>
              <a:rPr lang="en-US" dirty="0" smtClean="0"/>
              <a:t> would you choose?</a:t>
            </a:r>
            <a:endParaRPr lang="en-US" dirty="0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 flipV="1">
            <a:off x="2486819" y="1938161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V="1">
            <a:off x="2348707" y="4927424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3523457" y="275731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2948782" y="311449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3101182" y="366059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2720182" y="411779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0"/>
          <p:cNvSpPr>
            <a:spLocks noChangeArrowheads="1"/>
          </p:cNvSpPr>
          <p:nvPr/>
        </p:nvSpPr>
        <p:spPr bwMode="auto">
          <a:xfrm>
            <a:off x="3253582" y="251759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11"/>
          <p:cNvSpPr>
            <a:spLocks noChangeArrowheads="1"/>
          </p:cNvSpPr>
          <p:nvPr/>
        </p:nvSpPr>
        <p:spPr bwMode="auto">
          <a:xfrm>
            <a:off x="2720182" y="343199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12"/>
          <p:cNvSpPr>
            <a:spLocks noChangeArrowheads="1"/>
          </p:cNvSpPr>
          <p:nvPr/>
        </p:nvSpPr>
        <p:spPr bwMode="auto">
          <a:xfrm>
            <a:off x="2872582" y="358439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13"/>
          <p:cNvSpPr>
            <a:spLocks noChangeArrowheads="1"/>
          </p:cNvSpPr>
          <p:nvPr/>
        </p:nvSpPr>
        <p:spPr bwMode="auto">
          <a:xfrm>
            <a:off x="3634582" y="320339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14"/>
          <p:cNvSpPr>
            <a:spLocks noChangeArrowheads="1"/>
          </p:cNvSpPr>
          <p:nvPr/>
        </p:nvSpPr>
        <p:spPr bwMode="auto">
          <a:xfrm>
            <a:off x="4536282" y="319069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15"/>
          <p:cNvSpPr>
            <a:spLocks noChangeArrowheads="1"/>
          </p:cNvSpPr>
          <p:nvPr/>
        </p:nvSpPr>
        <p:spPr bwMode="auto">
          <a:xfrm>
            <a:off x="4167982" y="411779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16"/>
          <p:cNvSpPr>
            <a:spLocks noChangeArrowheads="1"/>
          </p:cNvSpPr>
          <p:nvPr/>
        </p:nvSpPr>
        <p:spPr bwMode="auto">
          <a:xfrm>
            <a:off x="5158582" y="411779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utoShape 17"/>
          <p:cNvSpPr>
            <a:spLocks noChangeArrowheads="1"/>
          </p:cNvSpPr>
          <p:nvPr/>
        </p:nvSpPr>
        <p:spPr bwMode="auto">
          <a:xfrm>
            <a:off x="3850482" y="463849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AutoShape 18"/>
          <p:cNvSpPr>
            <a:spLocks noChangeArrowheads="1"/>
          </p:cNvSpPr>
          <p:nvPr/>
        </p:nvSpPr>
        <p:spPr bwMode="auto">
          <a:xfrm>
            <a:off x="4472782" y="350819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AutoShape 19"/>
          <p:cNvSpPr>
            <a:spLocks noChangeArrowheads="1"/>
          </p:cNvSpPr>
          <p:nvPr/>
        </p:nvSpPr>
        <p:spPr bwMode="auto">
          <a:xfrm>
            <a:off x="3904457" y="400191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AutoShape 20"/>
          <p:cNvSpPr>
            <a:spLocks noChangeArrowheads="1"/>
          </p:cNvSpPr>
          <p:nvPr/>
        </p:nvSpPr>
        <p:spPr bwMode="auto">
          <a:xfrm>
            <a:off x="4548982" y="434639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AutoShape 21"/>
          <p:cNvSpPr>
            <a:spLocks noChangeArrowheads="1"/>
          </p:cNvSpPr>
          <p:nvPr/>
        </p:nvSpPr>
        <p:spPr bwMode="auto">
          <a:xfrm>
            <a:off x="5234782" y="343199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22"/>
          <p:cNvSpPr>
            <a:spLocks noChangeArrowheads="1"/>
          </p:cNvSpPr>
          <p:nvPr/>
        </p:nvSpPr>
        <p:spPr bwMode="auto">
          <a:xfrm>
            <a:off x="3720307" y="191911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23"/>
          <p:cNvSpPr>
            <a:spLocks noChangeArrowheads="1"/>
          </p:cNvSpPr>
          <p:nvPr/>
        </p:nvSpPr>
        <p:spPr bwMode="auto">
          <a:xfrm>
            <a:off x="4329907" y="199531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AutoShape 24"/>
          <p:cNvSpPr>
            <a:spLocks noChangeArrowheads="1"/>
          </p:cNvSpPr>
          <p:nvPr/>
        </p:nvSpPr>
        <p:spPr bwMode="auto">
          <a:xfrm>
            <a:off x="5396707" y="275731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Line 17"/>
          <p:cNvSpPr>
            <a:spLocks noChangeShapeType="1"/>
          </p:cNvSpPr>
          <p:nvPr/>
        </p:nvSpPr>
        <p:spPr bwMode="auto">
          <a:xfrm flipV="1">
            <a:off x="3523457" y="1805516"/>
            <a:ext cx="1114426" cy="3121905"/>
          </a:xfrm>
          <a:prstGeom prst="line">
            <a:avLst/>
          </a:prstGeom>
          <a:noFill/>
          <a:ln w="19050">
            <a:solidFill>
              <a:srgbClr val="00A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Line 16"/>
          <p:cNvSpPr>
            <a:spLocks noChangeShapeType="1"/>
          </p:cNvSpPr>
          <p:nvPr/>
        </p:nvSpPr>
        <p:spPr bwMode="auto">
          <a:xfrm flipV="1">
            <a:off x="2486818" y="2299404"/>
            <a:ext cx="3229329" cy="233909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Line 16"/>
          <p:cNvSpPr>
            <a:spLocks noChangeShapeType="1"/>
          </p:cNvSpPr>
          <p:nvPr/>
        </p:nvSpPr>
        <p:spPr bwMode="auto">
          <a:xfrm flipV="1">
            <a:off x="2809081" y="2008011"/>
            <a:ext cx="2349501" cy="280317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90826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Large margin classifiers</a:t>
            </a:r>
            <a:endParaRPr lang="en-US" dirty="0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 flipV="1">
            <a:off x="538956" y="2142244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V="1">
            <a:off x="400844" y="5131507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1575594" y="296139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1000919" y="331858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1153319" y="386468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772319" y="432188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0"/>
          <p:cNvSpPr>
            <a:spLocks noChangeArrowheads="1"/>
          </p:cNvSpPr>
          <p:nvPr/>
        </p:nvSpPr>
        <p:spPr bwMode="auto">
          <a:xfrm>
            <a:off x="1305719" y="272168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11"/>
          <p:cNvSpPr>
            <a:spLocks noChangeArrowheads="1"/>
          </p:cNvSpPr>
          <p:nvPr/>
        </p:nvSpPr>
        <p:spPr bwMode="auto">
          <a:xfrm>
            <a:off x="772319" y="363608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12"/>
          <p:cNvSpPr>
            <a:spLocks noChangeArrowheads="1"/>
          </p:cNvSpPr>
          <p:nvPr/>
        </p:nvSpPr>
        <p:spPr bwMode="auto">
          <a:xfrm>
            <a:off x="924719" y="378848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13"/>
          <p:cNvSpPr>
            <a:spLocks noChangeArrowheads="1"/>
          </p:cNvSpPr>
          <p:nvPr/>
        </p:nvSpPr>
        <p:spPr bwMode="auto">
          <a:xfrm>
            <a:off x="1686719" y="340748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14"/>
          <p:cNvSpPr>
            <a:spLocks noChangeArrowheads="1"/>
          </p:cNvSpPr>
          <p:nvPr/>
        </p:nvSpPr>
        <p:spPr bwMode="auto">
          <a:xfrm>
            <a:off x="2588419" y="339478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15"/>
          <p:cNvSpPr>
            <a:spLocks noChangeArrowheads="1"/>
          </p:cNvSpPr>
          <p:nvPr/>
        </p:nvSpPr>
        <p:spPr bwMode="auto">
          <a:xfrm>
            <a:off x="2220119" y="432188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16"/>
          <p:cNvSpPr>
            <a:spLocks noChangeArrowheads="1"/>
          </p:cNvSpPr>
          <p:nvPr/>
        </p:nvSpPr>
        <p:spPr bwMode="auto">
          <a:xfrm>
            <a:off x="3210719" y="432188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utoShape 17"/>
          <p:cNvSpPr>
            <a:spLocks noChangeArrowheads="1"/>
          </p:cNvSpPr>
          <p:nvPr/>
        </p:nvSpPr>
        <p:spPr bwMode="auto">
          <a:xfrm>
            <a:off x="1902619" y="484258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AutoShape 18"/>
          <p:cNvSpPr>
            <a:spLocks noChangeArrowheads="1"/>
          </p:cNvSpPr>
          <p:nvPr/>
        </p:nvSpPr>
        <p:spPr bwMode="auto">
          <a:xfrm>
            <a:off x="2524919" y="371228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AutoShape 19"/>
          <p:cNvSpPr>
            <a:spLocks noChangeArrowheads="1"/>
          </p:cNvSpPr>
          <p:nvPr/>
        </p:nvSpPr>
        <p:spPr bwMode="auto">
          <a:xfrm>
            <a:off x="1956594" y="420599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AutoShape 20"/>
          <p:cNvSpPr>
            <a:spLocks noChangeArrowheads="1"/>
          </p:cNvSpPr>
          <p:nvPr/>
        </p:nvSpPr>
        <p:spPr bwMode="auto">
          <a:xfrm>
            <a:off x="2601119" y="455048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AutoShape 21"/>
          <p:cNvSpPr>
            <a:spLocks noChangeArrowheads="1"/>
          </p:cNvSpPr>
          <p:nvPr/>
        </p:nvSpPr>
        <p:spPr bwMode="auto">
          <a:xfrm>
            <a:off x="3286919" y="363608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22"/>
          <p:cNvSpPr>
            <a:spLocks noChangeArrowheads="1"/>
          </p:cNvSpPr>
          <p:nvPr/>
        </p:nvSpPr>
        <p:spPr bwMode="auto">
          <a:xfrm>
            <a:off x="1772444" y="212319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23"/>
          <p:cNvSpPr>
            <a:spLocks noChangeArrowheads="1"/>
          </p:cNvSpPr>
          <p:nvPr/>
        </p:nvSpPr>
        <p:spPr bwMode="auto">
          <a:xfrm>
            <a:off x="2382044" y="219939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AutoShape 24"/>
          <p:cNvSpPr>
            <a:spLocks noChangeArrowheads="1"/>
          </p:cNvSpPr>
          <p:nvPr/>
        </p:nvSpPr>
        <p:spPr bwMode="auto">
          <a:xfrm>
            <a:off x="3448844" y="296139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Line 25"/>
          <p:cNvSpPr>
            <a:spLocks noChangeShapeType="1"/>
          </p:cNvSpPr>
          <p:nvPr/>
        </p:nvSpPr>
        <p:spPr bwMode="auto">
          <a:xfrm flipV="1">
            <a:off x="1281906" y="1837444"/>
            <a:ext cx="1676400" cy="32004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Line 25"/>
          <p:cNvSpPr>
            <a:spLocks noChangeShapeType="1"/>
          </p:cNvSpPr>
          <p:nvPr/>
        </p:nvSpPr>
        <p:spPr bwMode="auto">
          <a:xfrm flipV="1">
            <a:off x="977106" y="1837444"/>
            <a:ext cx="1676400" cy="320040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Line 25"/>
          <p:cNvSpPr>
            <a:spLocks noChangeShapeType="1"/>
          </p:cNvSpPr>
          <p:nvPr/>
        </p:nvSpPr>
        <p:spPr bwMode="auto">
          <a:xfrm flipV="1">
            <a:off x="1510506" y="1913644"/>
            <a:ext cx="1676400" cy="320040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Line 4"/>
          <p:cNvSpPr>
            <a:spLocks noChangeShapeType="1"/>
          </p:cNvSpPr>
          <p:nvPr/>
        </p:nvSpPr>
        <p:spPr bwMode="auto">
          <a:xfrm flipV="1">
            <a:off x="4991894" y="2135894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Line 5"/>
          <p:cNvSpPr>
            <a:spLocks noChangeShapeType="1"/>
          </p:cNvSpPr>
          <p:nvPr/>
        </p:nvSpPr>
        <p:spPr bwMode="auto">
          <a:xfrm flipV="1">
            <a:off x="4853782" y="5125157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AutoShape 6"/>
          <p:cNvSpPr>
            <a:spLocks noChangeArrowheads="1"/>
          </p:cNvSpPr>
          <p:nvPr/>
        </p:nvSpPr>
        <p:spPr bwMode="auto">
          <a:xfrm>
            <a:off x="6028532" y="295504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AutoShape 7"/>
          <p:cNvSpPr>
            <a:spLocks noChangeArrowheads="1"/>
          </p:cNvSpPr>
          <p:nvPr/>
        </p:nvSpPr>
        <p:spPr bwMode="auto">
          <a:xfrm>
            <a:off x="5453857" y="331223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AutoShape 8"/>
          <p:cNvSpPr>
            <a:spLocks noChangeArrowheads="1"/>
          </p:cNvSpPr>
          <p:nvPr/>
        </p:nvSpPr>
        <p:spPr bwMode="auto">
          <a:xfrm>
            <a:off x="5606257" y="385833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AutoShape 9"/>
          <p:cNvSpPr>
            <a:spLocks noChangeArrowheads="1"/>
          </p:cNvSpPr>
          <p:nvPr/>
        </p:nvSpPr>
        <p:spPr bwMode="auto">
          <a:xfrm>
            <a:off x="5225257" y="431553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AutoShape 10"/>
          <p:cNvSpPr>
            <a:spLocks noChangeArrowheads="1"/>
          </p:cNvSpPr>
          <p:nvPr/>
        </p:nvSpPr>
        <p:spPr bwMode="auto">
          <a:xfrm>
            <a:off x="5758657" y="271533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AutoShape 11"/>
          <p:cNvSpPr>
            <a:spLocks noChangeArrowheads="1"/>
          </p:cNvSpPr>
          <p:nvPr/>
        </p:nvSpPr>
        <p:spPr bwMode="auto">
          <a:xfrm>
            <a:off x="5225257" y="362973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AutoShape 12"/>
          <p:cNvSpPr>
            <a:spLocks noChangeArrowheads="1"/>
          </p:cNvSpPr>
          <p:nvPr/>
        </p:nvSpPr>
        <p:spPr bwMode="auto">
          <a:xfrm>
            <a:off x="5377657" y="378213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AutoShape 13"/>
          <p:cNvSpPr>
            <a:spLocks noChangeArrowheads="1"/>
          </p:cNvSpPr>
          <p:nvPr/>
        </p:nvSpPr>
        <p:spPr bwMode="auto">
          <a:xfrm>
            <a:off x="6139657" y="340113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AutoShape 14"/>
          <p:cNvSpPr>
            <a:spLocks noChangeArrowheads="1"/>
          </p:cNvSpPr>
          <p:nvPr/>
        </p:nvSpPr>
        <p:spPr bwMode="auto">
          <a:xfrm>
            <a:off x="7041357" y="338843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AutoShape 15"/>
          <p:cNvSpPr>
            <a:spLocks noChangeArrowheads="1"/>
          </p:cNvSpPr>
          <p:nvPr/>
        </p:nvSpPr>
        <p:spPr bwMode="auto">
          <a:xfrm>
            <a:off x="6673057" y="431553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AutoShape 16"/>
          <p:cNvSpPr>
            <a:spLocks noChangeArrowheads="1"/>
          </p:cNvSpPr>
          <p:nvPr/>
        </p:nvSpPr>
        <p:spPr bwMode="auto">
          <a:xfrm>
            <a:off x="7663657" y="431553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AutoShape 17"/>
          <p:cNvSpPr>
            <a:spLocks noChangeArrowheads="1"/>
          </p:cNvSpPr>
          <p:nvPr/>
        </p:nvSpPr>
        <p:spPr bwMode="auto">
          <a:xfrm>
            <a:off x="6355557" y="483623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AutoShape 18"/>
          <p:cNvSpPr>
            <a:spLocks noChangeArrowheads="1"/>
          </p:cNvSpPr>
          <p:nvPr/>
        </p:nvSpPr>
        <p:spPr bwMode="auto">
          <a:xfrm>
            <a:off x="6977857" y="370593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AutoShape 19"/>
          <p:cNvSpPr>
            <a:spLocks noChangeArrowheads="1"/>
          </p:cNvSpPr>
          <p:nvPr/>
        </p:nvSpPr>
        <p:spPr bwMode="auto">
          <a:xfrm>
            <a:off x="6409532" y="419964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AutoShape 20"/>
          <p:cNvSpPr>
            <a:spLocks noChangeArrowheads="1"/>
          </p:cNvSpPr>
          <p:nvPr/>
        </p:nvSpPr>
        <p:spPr bwMode="auto">
          <a:xfrm>
            <a:off x="7054057" y="454413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AutoShape 21"/>
          <p:cNvSpPr>
            <a:spLocks noChangeArrowheads="1"/>
          </p:cNvSpPr>
          <p:nvPr/>
        </p:nvSpPr>
        <p:spPr bwMode="auto">
          <a:xfrm>
            <a:off x="7739857" y="362973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AutoShape 22"/>
          <p:cNvSpPr>
            <a:spLocks noChangeArrowheads="1"/>
          </p:cNvSpPr>
          <p:nvPr/>
        </p:nvSpPr>
        <p:spPr bwMode="auto">
          <a:xfrm>
            <a:off x="6225382" y="211684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AutoShape 23"/>
          <p:cNvSpPr>
            <a:spLocks noChangeArrowheads="1"/>
          </p:cNvSpPr>
          <p:nvPr/>
        </p:nvSpPr>
        <p:spPr bwMode="auto">
          <a:xfrm>
            <a:off x="6834982" y="219304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AutoShape 24"/>
          <p:cNvSpPr>
            <a:spLocks noChangeArrowheads="1"/>
          </p:cNvSpPr>
          <p:nvPr/>
        </p:nvSpPr>
        <p:spPr bwMode="auto">
          <a:xfrm>
            <a:off x="7901782" y="295504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Line 25"/>
          <p:cNvSpPr>
            <a:spLocks noChangeShapeType="1"/>
          </p:cNvSpPr>
          <p:nvPr/>
        </p:nvSpPr>
        <p:spPr bwMode="auto">
          <a:xfrm flipV="1">
            <a:off x="5963444" y="1602494"/>
            <a:ext cx="1371600" cy="34290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Line 25"/>
          <p:cNvSpPr>
            <a:spLocks noChangeShapeType="1"/>
          </p:cNvSpPr>
          <p:nvPr/>
        </p:nvSpPr>
        <p:spPr bwMode="auto">
          <a:xfrm flipV="1">
            <a:off x="5811044" y="1831094"/>
            <a:ext cx="1295400" cy="320040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25"/>
          <p:cNvSpPr>
            <a:spLocks noChangeShapeType="1"/>
          </p:cNvSpPr>
          <p:nvPr/>
        </p:nvSpPr>
        <p:spPr bwMode="auto">
          <a:xfrm flipV="1">
            <a:off x="6039644" y="1831094"/>
            <a:ext cx="1371600" cy="327660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631774" y="5897223"/>
            <a:ext cx="63214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Choose the line where the distance to the nearest point(s) is as large as possible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6" name="Right Brace 25"/>
          <p:cNvSpPr/>
          <p:nvPr/>
        </p:nvSpPr>
        <p:spPr>
          <a:xfrm rot="6677477">
            <a:off x="1217104" y="5196864"/>
            <a:ext cx="157484" cy="244562"/>
          </a:xfrm>
          <a:prstGeom prst="rightBrac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/>
          <p:cNvSpPr txBox="1"/>
          <p:nvPr/>
        </p:nvSpPr>
        <p:spPr>
          <a:xfrm>
            <a:off x="616439" y="5490638"/>
            <a:ext cx="8927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margin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55" name="Right Brace 54"/>
          <p:cNvSpPr/>
          <p:nvPr/>
        </p:nvSpPr>
        <p:spPr>
          <a:xfrm rot="6677477">
            <a:off x="5820219" y="5198363"/>
            <a:ext cx="224007" cy="87298"/>
          </a:xfrm>
          <a:prstGeom prst="rightBrac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/>
          <p:cNvSpPr txBox="1"/>
          <p:nvPr/>
        </p:nvSpPr>
        <p:spPr>
          <a:xfrm>
            <a:off x="5377657" y="5350237"/>
            <a:ext cx="8927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margin</a:t>
            </a:r>
            <a:endParaRPr lang="en-US" sz="20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44057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Large margin classifiers</a:t>
            </a:r>
            <a:endParaRPr lang="en-US" dirty="0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 flipV="1">
            <a:off x="648494" y="1870782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V="1">
            <a:off x="510382" y="4860045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1685132" y="268993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1110457" y="304712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1262857" y="359322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881857" y="405042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0"/>
          <p:cNvSpPr>
            <a:spLocks noChangeArrowheads="1"/>
          </p:cNvSpPr>
          <p:nvPr/>
        </p:nvSpPr>
        <p:spPr bwMode="auto">
          <a:xfrm>
            <a:off x="1415257" y="245022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11"/>
          <p:cNvSpPr>
            <a:spLocks noChangeArrowheads="1"/>
          </p:cNvSpPr>
          <p:nvPr/>
        </p:nvSpPr>
        <p:spPr bwMode="auto">
          <a:xfrm>
            <a:off x="881857" y="336462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12"/>
          <p:cNvSpPr>
            <a:spLocks noChangeArrowheads="1"/>
          </p:cNvSpPr>
          <p:nvPr/>
        </p:nvSpPr>
        <p:spPr bwMode="auto">
          <a:xfrm>
            <a:off x="1034257" y="351702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13"/>
          <p:cNvSpPr>
            <a:spLocks noChangeArrowheads="1"/>
          </p:cNvSpPr>
          <p:nvPr/>
        </p:nvSpPr>
        <p:spPr bwMode="auto">
          <a:xfrm>
            <a:off x="1796257" y="313602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14"/>
          <p:cNvSpPr>
            <a:spLocks noChangeArrowheads="1"/>
          </p:cNvSpPr>
          <p:nvPr/>
        </p:nvSpPr>
        <p:spPr bwMode="auto">
          <a:xfrm>
            <a:off x="2697957" y="312332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15"/>
          <p:cNvSpPr>
            <a:spLocks noChangeArrowheads="1"/>
          </p:cNvSpPr>
          <p:nvPr/>
        </p:nvSpPr>
        <p:spPr bwMode="auto">
          <a:xfrm>
            <a:off x="2329657" y="405042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16"/>
          <p:cNvSpPr>
            <a:spLocks noChangeArrowheads="1"/>
          </p:cNvSpPr>
          <p:nvPr/>
        </p:nvSpPr>
        <p:spPr bwMode="auto">
          <a:xfrm>
            <a:off x="3320257" y="405042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utoShape 17"/>
          <p:cNvSpPr>
            <a:spLocks noChangeArrowheads="1"/>
          </p:cNvSpPr>
          <p:nvPr/>
        </p:nvSpPr>
        <p:spPr bwMode="auto">
          <a:xfrm>
            <a:off x="2012157" y="457112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AutoShape 18"/>
          <p:cNvSpPr>
            <a:spLocks noChangeArrowheads="1"/>
          </p:cNvSpPr>
          <p:nvPr/>
        </p:nvSpPr>
        <p:spPr bwMode="auto">
          <a:xfrm>
            <a:off x="2634457" y="344082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AutoShape 19"/>
          <p:cNvSpPr>
            <a:spLocks noChangeArrowheads="1"/>
          </p:cNvSpPr>
          <p:nvPr/>
        </p:nvSpPr>
        <p:spPr bwMode="auto">
          <a:xfrm>
            <a:off x="2066132" y="393453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AutoShape 20"/>
          <p:cNvSpPr>
            <a:spLocks noChangeArrowheads="1"/>
          </p:cNvSpPr>
          <p:nvPr/>
        </p:nvSpPr>
        <p:spPr bwMode="auto">
          <a:xfrm>
            <a:off x="2710657" y="427902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AutoShape 21"/>
          <p:cNvSpPr>
            <a:spLocks noChangeArrowheads="1"/>
          </p:cNvSpPr>
          <p:nvPr/>
        </p:nvSpPr>
        <p:spPr bwMode="auto">
          <a:xfrm>
            <a:off x="3396457" y="336462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22"/>
          <p:cNvSpPr>
            <a:spLocks noChangeArrowheads="1"/>
          </p:cNvSpPr>
          <p:nvPr/>
        </p:nvSpPr>
        <p:spPr bwMode="auto">
          <a:xfrm>
            <a:off x="1881982" y="185173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23"/>
          <p:cNvSpPr>
            <a:spLocks noChangeArrowheads="1"/>
          </p:cNvSpPr>
          <p:nvPr/>
        </p:nvSpPr>
        <p:spPr bwMode="auto">
          <a:xfrm>
            <a:off x="2491582" y="192793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AutoShape 24"/>
          <p:cNvSpPr>
            <a:spLocks noChangeArrowheads="1"/>
          </p:cNvSpPr>
          <p:nvPr/>
        </p:nvSpPr>
        <p:spPr bwMode="auto">
          <a:xfrm>
            <a:off x="3558382" y="268993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Line 25"/>
          <p:cNvSpPr>
            <a:spLocks noChangeShapeType="1"/>
          </p:cNvSpPr>
          <p:nvPr/>
        </p:nvSpPr>
        <p:spPr bwMode="auto">
          <a:xfrm flipV="1">
            <a:off x="1391444" y="1565982"/>
            <a:ext cx="1676400" cy="32004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Line 25"/>
          <p:cNvSpPr>
            <a:spLocks noChangeShapeType="1"/>
          </p:cNvSpPr>
          <p:nvPr/>
        </p:nvSpPr>
        <p:spPr bwMode="auto">
          <a:xfrm flipV="1">
            <a:off x="1086644" y="1565982"/>
            <a:ext cx="1676400" cy="320040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Line 25"/>
          <p:cNvSpPr>
            <a:spLocks noChangeShapeType="1"/>
          </p:cNvSpPr>
          <p:nvPr/>
        </p:nvSpPr>
        <p:spPr bwMode="auto">
          <a:xfrm flipV="1">
            <a:off x="1620044" y="1642182"/>
            <a:ext cx="1676400" cy="320040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Line 4"/>
          <p:cNvSpPr>
            <a:spLocks noChangeShapeType="1"/>
          </p:cNvSpPr>
          <p:nvPr/>
        </p:nvSpPr>
        <p:spPr bwMode="auto">
          <a:xfrm flipV="1">
            <a:off x="5101432" y="1864432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Line 5"/>
          <p:cNvSpPr>
            <a:spLocks noChangeShapeType="1"/>
          </p:cNvSpPr>
          <p:nvPr/>
        </p:nvSpPr>
        <p:spPr bwMode="auto">
          <a:xfrm flipV="1">
            <a:off x="4963320" y="4853695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AutoShape 6"/>
          <p:cNvSpPr>
            <a:spLocks noChangeArrowheads="1"/>
          </p:cNvSpPr>
          <p:nvPr/>
        </p:nvSpPr>
        <p:spPr bwMode="auto">
          <a:xfrm>
            <a:off x="6138070" y="268358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AutoShape 7"/>
          <p:cNvSpPr>
            <a:spLocks noChangeArrowheads="1"/>
          </p:cNvSpPr>
          <p:nvPr/>
        </p:nvSpPr>
        <p:spPr bwMode="auto">
          <a:xfrm>
            <a:off x="5563395" y="304077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AutoShape 8"/>
          <p:cNvSpPr>
            <a:spLocks noChangeArrowheads="1"/>
          </p:cNvSpPr>
          <p:nvPr/>
        </p:nvSpPr>
        <p:spPr bwMode="auto">
          <a:xfrm>
            <a:off x="5715795" y="358687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AutoShape 9"/>
          <p:cNvSpPr>
            <a:spLocks noChangeArrowheads="1"/>
          </p:cNvSpPr>
          <p:nvPr/>
        </p:nvSpPr>
        <p:spPr bwMode="auto">
          <a:xfrm>
            <a:off x="5334795" y="404407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AutoShape 10"/>
          <p:cNvSpPr>
            <a:spLocks noChangeArrowheads="1"/>
          </p:cNvSpPr>
          <p:nvPr/>
        </p:nvSpPr>
        <p:spPr bwMode="auto">
          <a:xfrm>
            <a:off x="5868195" y="244387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AutoShape 11"/>
          <p:cNvSpPr>
            <a:spLocks noChangeArrowheads="1"/>
          </p:cNvSpPr>
          <p:nvPr/>
        </p:nvSpPr>
        <p:spPr bwMode="auto">
          <a:xfrm>
            <a:off x="5334795" y="335827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AutoShape 12"/>
          <p:cNvSpPr>
            <a:spLocks noChangeArrowheads="1"/>
          </p:cNvSpPr>
          <p:nvPr/>
        </p:nvSpPr>
        <p:spPr bwMode="auto">
          <a:xfrm>
            <a:off x="5487195" y="351067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AutoShape 13"/>
          <p:cNvSpPr>
            <a:spLocks noChangeArrowheads="1"/>
          </p:cNvSpPr>
          <p:nvPr/>
        </p:nvSpPr>
        <p:spPr bwMode="auto">
          <a:xfrm>
            <a:off x="6249195" y="312967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AutoShape 14"/>
          <p:cNvSpPr>
            <a:spLocks noChangeArrowheads="1"/>
          </p:cNvSpPr>
          <p:nvPr/>
        </p:nvSpPr>
        <p:spPr bwMode="auto">
          <a:xfrm>
            <a:off x="7150895" y="311697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AutoShape 15"/>
          <p:cNvSpPr>
            <a:spLocks noChangeArrowheads="1"/>
          </p:cNvSpPr>
          <p:nvPr/>
        </p:nvSpPr>
        <p:spPr bwMode="auto">
          <a:xfrm>
            <a:off x="6782595" y="404407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AutoShape 16"/>
          <p:cNvSpPr>
            <a:spLocks noChangeArrowheads="1"/>
          </p:cNvSpPr>
          <p:nvPr/>
        </p:nvSpPr>
        <p:spPr bwMode="auto">
          <a:xfrm>
            <a:off x="7773195" y="404407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AutoShape 17"/>
          <p:cNvSpPr>
            <a:spLocks noChangeArrowheads="1"/>
          </p:cNvSpPr>
          <p:nvPr/>
        </p:nvSpPr>
        <p:spPr bwMode="auto">
          <a:xfrm>
            <a:off x="6465095" y="456477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AutoShape 18"/>
          <p:cNvSpPr>
            <a:spLocks noChangeArrowheads="1"/>
          </p:cNvSpPr>
          <p:nvPr/>
        </p:nvSpPr>
        <p:spPr bwMode="auto">
          <a:xfrm>
            <a:off x="7087395" y="343447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AutoShape 19"/>
          <p:cNvSpPr>
            <a:spLocks noChangeArrowheads="1"/>
          </p:cNvSpPr>
          <p:nvPr/>
        </p:nvSpPr>
        <p:spPr bwMode="auto">
          <a:xfrm>
            <a:off x="6519070" y="392818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AutoShape 20"/>
          <p:cNvSpPr>
            <a:spLocks noChangeArrowheads="1"/>
          </p:cNvSpPr>
          <p:nvPr/>
        </p:nvSpPr>
        <p:spPr bwMode="auto">
          <a:xfrm>
            <a:off x="7163595" y="427267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AutoShape 21"/>
          <p:cNvSpPr>
            <a:spLocks noChangeArrowheads="1"/>
          </p:cNvSpPr>
          <p:nvPr/>
        </p:nvSpPr>
        <p:spPr bwMode="auto">
          <a:xfrm>
            <a:off x="7849395" y="335827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AutoShape 22"/>
          <p:cNvSpPr>
            <a:spLocks noChangeArrowheads="1"/>
          </p:cNvSpPr>
          <p:nvPr/>
        </p:nvSpPr>
        <p:spPr bwMode="auto">
          <a:xfrm>
            <a:off x="6334920" y="184538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AutoShape 23"/>
          <p:cNvSpPr>
            <a:spLocks noChangeArrowheads="1"/>
          </p:cNvSpPr>
          <p:nvPr/>
        </p:nvSpPr>
        <p:spPr bwMode="auto">
          <a:xfrm>
            <a:off x="6944520" y="192158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AutoShape 24"/>
          <p:cNvSpPr>
            <a:spLocks noChangeArrowheads="1"/>
          </p:cNvSpPr>
          <p:nvPr/>
        </p:nvSpPr>
        <p:spPr bwMode="auto">
          <a:xfrm>
            <a:off x="8011320" y="268358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Line 25"/>
          <p:cNvSpPr>
            <a:spLocks noChangeShapeType="1"/>
          </p:cNvSpPr>
          <p:nvPr/>
        </p:nvSpPr>
        <p:spPr bwMode="auto">
          <a:xfrm flipV="1">
            <a:off x="6072982" y="1331032"/>
            <a:ext cx="1371600" cy="34290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Line 25"/>
          <p:cNvSpPr>
            <a:spLocks noChangeShapeType="1"/>
          </p:cNvSpPr>
          <p:nvPr/>
        </p:nvSpPr>
        <p:spPr bwMode="auto">
          <a:xfrm flipV="1">
            <a:off x="5920582" y="1559632"/>
            <a:ext cx="1295400" cy="320040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25"/>
          <p:cNvSpPr>
            <a:spLocks noChangeShapeType="1"/>
          </p:cNvSpPr>
          <p:nvPr/>
        </p:nvSpPr>
        <p:spPr bwMode="auto">
          <a:xfrm flipV="1">
            <a:off x="6149182" y="1559632"/>
            <a:ext cx="1371600" cy="327660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81857" y="5619286"/>
            <a:ext cx="80014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The </a:t>
            </a:r>
            <a:r>
              <a:rPr lang="en-US" sz="2000" dirty="0" smtClean="0">
                <a:solidFill>
                  <a:srgbClr val="FF6600"/>
                </a:solidFill>
              </a:rPr>
              <a:t>margin</a:t>
            </a:r>
            <a:r>
              <a:rPr lang="en-US" sz="2000" dirty="0" smtClean="0">
                <a:solidFill>
                  <a:srgbClr val="0000FF"/>
                </a:solidFill>
              </a:rPr>
              <a:t> of a classifier is the distance to the closest points of either class</a:t>
            </a:r>
          </a:p>
          <a:p>
            <a:endParaRPr lang="en-US" sz="2000" dirty="0" smtClean="0">
              <a:solidFill>
                <a:srgbClr val="0000FF"/>
              </a:solidFill>
            </a:endParaRPr>
          </a:p>
          <a:p>
            <a:r>
              <a:rPr lang="en-US" sz="2000" dirty="0">
                <a:solidFill>
                  <a:srgbClr val="FF6600"/>
                </a:solidFill>
              </a:rPr>
              <a:t>L</a:t>
            </a:r>
            <a:r>
              <a:rPr lang="en-US" sz="2000" dirty="0" smtClean="0">
                <a:solidFill>
                  <a:srgbClr val="FF6600"/>
                </a:solidFill>
              </a:rPr>
              <a:t>arge margin </a:t>
            </a:r>
            <a:r>
              <a:rPr lang="en-US" sz="2000" dirty="0" smtClean="0">
                <a:solidFill>
                  <a:srgbClr val="0000FF"/>
                </a:solidFill>
              </a:rPr>
              <a:t>classifiers attempt to maximize this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25977" y="5219176"/>
            <a:ext cx="8927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margin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487195" y="5078775"/>
            <a:ext cx="8927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margin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57" name="Right Brace 56"/>
          <p:cNvSpPr/>
          <p:nvPr/>
        </p:nvSpPr>
        <p:spPr>
          <a:xfrm rot="6677477">
            <a:off x="1344103" y="4900533"/>
            <a:ext cx="157484" cy="244562"/>
          </a:xfrm>
          <a:prstGeom prst="rightBrac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ight Brace 57"/>
          <p:cNvSpPr/>
          <p:nvPr/>
        </p:nvSpPr>
        <p:spPr>
          <a:xfrm rot="6677477">
            <a:off x="5947218" y="4902032"/>
            <a:ext cx="224007" cy="87298"/>
          </a:xfrm>
          <a:prstGeom prst="rightBrac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93728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Large margin classifier setup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13924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 smtClean="0"/>
              <a:t>Select the </a:t>
            </a:r>
            <a:r>
              <a:rPr lang="en-US" sz="2800" dirty="0" err="1" smtClean="0"/>
              <a:t>hyperplane</a:t>
            </a:r>
            <a:r>
              <a:rPr lang="en-US" sz="2800" dirty="0" smtClean="0"/>
              <a:t> with the largest margin where the points are classified correctly!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Setup as a </a:t>
            </a:r>
            <a:r>
              <a:rPr lang="en-US" sz="2800" dirty="0" smtClean="0">
                <a:solidFill>
                  <a:srgbClr val="FF6600"/>
                </a:solidFill>
              </a:rPr>
              <a:t>constrained optimization problem</a:t>
            </a:r>
            <a:r>
              <a:rPr lang="en-US" sz="2800" dirty="0" smtClean="0"/>
              <a:t>: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9284668"/>
              </p:ext>
            </p:extLst>
          </p:nvPr>
        </p:nvGraphicFramePr>
        <p:xfrm>
          <a:off x="2556494" y="4558847"/>
          <a:ext cx="3258329" cy="5326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353" name="Equation" r:id="rId3" imgW="1320800" imgH="215900" progId="Equation.3">
                  <p:embed/>
                </p:oleObj>
              </mc:Choice>
              <mc:Fallback>
                <p:oleObj name="Equation" r:id="rId3" imgW="1320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56494" y="4558847"/>
                        <a:ext cx="3258329" cy="5326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0529296"/>
              </p:ext>
            </p:extLst>
          </p:nvPr>
        </p:nvGraphicFramePr>
        <p:xfrm>
          <a:off x="2603769" y="5531092"/>
          <a:ext cx="3064689" cy="5431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354" name="Equation" r:id="rId5" imgW="1219200" imgH="215900" progId="Equation.3">
                  <p:embed/>
                </p:oleObj>
              </mc:Choice>
              <mc:Fallback>
                <p:oleObj name="Equation" r:id="rId5" imgW="1219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603769" y="5531092"/>
                        <a:ext cx="3064689" cy="5431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893777" y="4974959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6105201" y="5528957"/>
            <a:ext cx="25394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does this say?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035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Large margin classifier setup</a:t>
            </a: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7550602"/>
              </p:ext>
            </p:extLst>
          </p:nvPr>
        </p:nvGraphicFramePr>
        <p:xfrm>
          <a:off x="5885671" y="1970927"/>
          <a:ext cx="3258329" cy="5326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873" name="Equation" r:id="rId3" imgW="1320800" imgH="215900" progId="Equation.3">
                  <p:embed/>
                </p:oleObj>
              </mc:Choice>
              <mc:Fallback>
                <p:oleObj name="Equation" r:id="rId3" imgW="1320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885671" y="1970927"/>
                        <a:ext cx="3258329" cy="5326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8049777"/>
              </p:ext>
            </p:extLst>
          </p:nvPr>
        </p:nvGraphicFramePr>
        <p:xfrm>
          <a:off x="5948202" y="3201863"/>
          <a:ext cx="303371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874" name="Equation" r:id="rId5" imgW="1206500" imgH="215900" progId="Equation.3">
                  <p:embed/>
                </p:oleObj>
              </mc:Choice>
              <mc:Fallback>
                <p:oleObj name="Equation" r:id="rId5" imgW="12065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948202" y="3201863"/>
                        <a:ext cx="3033713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222954" y="2575443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6825169"/>
              </p:ext>
            </p:extLst>
          </p:nvPr>
        </p:nvGraphicFramePr>
        <p:xfrm>
          <a:off x="927329" y="2042832"/>
          <a:ext cx="3258329" cy="5326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875" name="Equation" r:id="rId7" imgW="1320800" imgH="215900" progId="Equation.3">
                  <p:embed/>
                </p:oleObj>
              </mc:Choice>
              <mc:Fallback>
                <p:oleObj name="Equation" r:id="rId7" imgW="1320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27329" y="2042832"/>
                        <a:ext cx="3258329" cy="5326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9919910"/>
              </p:ext>
            </p:extLst>
          </p:nvPr>
        </p:nvGraphicFramePr>
        <p:xfrm>
          <a:off x="974604" y="3274036"/>
          <a:ext cx="3064689" cy="5431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876" name="Equation" r:id="rId8" imgW="1219200" imgH="215900" progId="Equation.3">
                  <p:embed/>
                </p:oleObj>
              </mc:Choice>
              <mc:Fallback>
                <p:oleObj name="Equation" r:id="rId8" imgW="1219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74604" y="3274036"/>
                        <a:ext cx="3064689" cy="5431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264612" y="2647348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4783667" y="1681484"/>
            <a:ext cx="0" cy="2652889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109695" y="5080000"/>
            <a:ext cx="32448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Are these equivalent?</a:t>
            </a:r>
            <a:endParaRPr lang="en-US" sz="2800" dirty="0">
              <a:solidFill>
                <a:srgbClr val="FF0000"/>
              </a:solidFill>
            </a:endParaRP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6374245"/>
              </p:ext>
            </p:extLst>
          </p:nvPr>
        </p:nvGraphicFramePr>
        <p:xfrm>
          <a:off x="7583310" y="3688344"/>
          <a:ext cx="862012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877" name="Equation" r:id="rId10" imgW="342900" imgH="165100" progId="Equation.3">
                  <p:embed/>
                </p:oleObj>
              </mc:Choice>
              <mc:Fallback>
                <p:oleObj name="Equation" r:id="rId10" imgW="342900" imgH="165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583310" y="3688344"/>
                        <a:ext cx="862012" cy="414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8451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Large margin classifier setup</a:t>
            </a: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1386582"/>
              </p:ext>
            </p:extLst>
          </p:nvPr>
        </p:nvGraphicFramePr>
        <p:xfrm>
          <a:off x="5885671" y="1970927"/>
          <a:ext cx="3258329" cy="5326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891" name="Equation" r:id="rId4" imgW="1320800" imgH="215900" progId="Equation.3">
                  <p:embed/>
                </p:oleObj>
              </mc:Choice>
              <mc:Fallback>
                <p:oleObj name="Equation" r:id="rId4" imgW="1320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885671" y="1970927"/>
                        <a:ext cx="3258329" cy="5326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9681996"/>
              </p:ext>
            </p:extLst>
          </p:nvPr>
        </p:nvGraphicFramePr>
        <p:xfrm>
          <a:off x="5948202" y="3201863"/>
          <a:ext cx="303371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892" name="Equation" r:id="rId6" imgW="1206500" imgH="215900" progId="Equation.3">
                  <p:embed/>
                </p:oleObj>
              </mc:Choice>
              <mc:Fallback>
                <p:oleObj name="Equation" r:id="rId6" imgW="12065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948202" y="3201863"/>
                        <a:ext cx="3033713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222954" y="2575443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2112501"/>
              </p:ext>
            </p:extLst>
          </p:nvPr>
        </p:nvGraphicFramePr>
        <p:xfrm>
          <a:off x="927329" y="2042832"/>
          <a:ext cx="3258329" cy="5326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893" name="Equation" r:id="rId8" imgW="1320800" imgH="215900" progId="Equation.3">
                  <p:embed/>
                </p:oleObj>
              </mc:Choice>
              <mc:Fallback>
                <p:oleObj name="Equation" r:id="rId8" imgW="1320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27329" y="2042832"/>
                        <a:ext cx="3258329" cy="5326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4980480"/>
              </p:ext>
            </p:extLst>
          </p:nvPr>
        </p:nvGraphicFramePr>
        <p:xfrm>
          <a:off x="974604" y="3274036"/>
          <a:ext cx="3064689" cy="5431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894" name="Equation" r:id="rId9" imgW="1219200" imgH="215900" progId="Equation.3">
                  <p:embed/>
                </p:oleObj>
              </mc:Choice>
              <mc:Fallback>
                <p:oleObj name="Equation" r:id="rId9" imgW="1219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74604" y="3274036"/>
                        <a:ext cx="3064689" cy="5431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264612" y="2647348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4783667" y="1681484"/>
            <a:ext cx="0" cy="2652889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64612" y="5541397"/>
            <a:ext cx="2211950" cy="1190363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1282050" y="5541397"/>
            <a:ext cx="206735" cy="541706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555222" y="5710837"/>
            <a:ext cx="14064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w=(0.5,1)</a:t>
            </a:r>
            <a:endParaRPr lang="en-US" sz="2400" dirty="0">
              <a:solidFill>
                <a:srgbClr val="008000"/>
              </a:solidFill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2840629" y="5514351"/>
            <a:ext cx="2211950" cy="1190363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3858067" y="4989685"/>
            <a:ext cx="444780" cy="1066372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137200" y="5779775"/>
            <a:ext cx="10857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w=1,2)</a:t>
            </a:r>
            <a:endParaRPr lang="en-US" sz="2400" dirty="0">
              <a:solidFill>
                <a:srgbClr val="008000"/>
              </a:solidFill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5331087" y="5438740"/>
            <a:ext cx="2211950" cy="1190363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6348525" y="4301121"/>
            <a:ext cx="664697" cy="1679325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555260" y="5665697"/>
            <a:ext cx="11691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w=(2,4)</a:t>
            </a:r>
            <a:endParaRPr lang="en-US" sz="2400" dirty="0">
              <a:solidFill>
                <a:srgbClr val="008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297333" y="585611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0801794"/>
              </p:ext>
            </p:extLst>
          </p:nvPr>
        </p:nvGraphicFramePr>
        <p:xfrm>
          <a:off x="7583310" y="3688344"/>
          <a:ext cx="862012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895" name="Equation" r:id="rId11" imgW="342900" imgH="165100" progId="Equation.3">
                  <p:embed/>
                </p:oleObj>
              </mc:Choice>
              <mc:Fallback>
                <p:oleObj name="Equation" r:id="rId11" imgW="342900" imgH="165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583310" y="3688344"/>
                        <a:ext cx="862012" cy="414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50582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Large margin classifier setup</a:t>
            </a: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379921"/>
              </p:ext>
            </p:extLst>
          </p:nvPr>
        </p:nvGraphicFramePr>
        <p:xfrm>
          <a:off x="2851782" y="2825823"/>
          <a:ext cx="3258329" cy="5326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413" name="Equation" r:id="rId4" imgW="1320800" imgH="215900" progId="Equation.3">
                  <p:embed/>
                </p:oleObj>
              </mc:Choice>
              <mc:Fallback>
                <p:oleObj name="Equation" r:id="rId4" imgW="1320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851782" y="2825823"/>
                        <a:ext cx="3258329" cy="5326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0554943"/>
              </p:ext>
            </p:extLst>
          </p:nvPr>
        </p:nvGraphicFramePr>
        <p:xfrm>
          <a:off x="2930525" y="3664878"/>
          <a:ext cx="30019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414" name="Equation" r:id="rId6" imgW="1193800" imgH="215900" progId="Equation.3">
                  <p:embed/>
                </p:oleObj>
              </mc:Choice>
              <mc:Fallback>
                <p:oleObj name="Equation" r:id="rId6" imgW="1193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930525" y="3664878"/>
                        <a:ext cx="3001963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189065" y="3273768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428649" y="5246778"/>
            <a:ext cx="5723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We’ll assume c =1, however, any c &gt; 0 works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48554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the margin</a:t>
            </a:r>
            <a:endParaRPr lang="en-US" dirty="0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 flipV="1">
            <a:off x="2514600" y="3282950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V="1">
            <a:off x="2376488" y="6272213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3551238" y="41021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2976563" y="44592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3128963" y="50053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2747963" y="54625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0"/>
          <p:cNvSpPr>
            <a:spLocks noChangeArrowheads="1"/>
          </p:cNvSpPr>
          <p:nvPr/>
        </p:nvSpPr>
        <p:spPr bwMode="auto">
          <a:xfrm>
            <a:off x="3281363" y="38623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11"/>
          <p:cNvSpPr>
            <a:spLocks noChangeArrowheads="1"/>
          </p:cNvSpPr>
          <p:nvPr/>
        </p:nvSpPr>
        <p:spPr bwMode="auto">
          <a:xfrm>
            <a:off x="2747963" y="47767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12"/>
          <p:cNvSpPr>
            <a:spLocks noChangeArrowheads="1"/>
          </p:cNvSpPr>
          <p:nvPr/>
        </p:nvSpPr>
        <p:spPr bwMode="auto">
          <a:xfrm>
            <a:off x="2900363" y="49291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13"/>
          <p:cNvSpPr>
            <a:spLocks noChangeArrowheads="1"/>
          </p:cNvSpPr>
          <p:nvPr/>
        </p:nvSpPr>
        <p:spPr bwMode="auto">
          <a:xfrm>
            <a:off x="3662363" y="45481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14"/>
          <p:cNvSpPr>
            <a:spLocks noChangeArrowheads="1"/>
          </p:cNvSpPr>
          <p:nvPr/>
        </p:nvSpPr>
        <p:spPr bwMode="auto">
          <a:xfrm>
            <a:off x="4564063" y="45354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15"/>
          <p:cNvSpPr>
            <a:spLocks noChangeArrowheads="1"/>
          </p:cNvSpPr>
          <p:nvPr/>
        </p:nvSpPr>
        <p:spPr bwMode="auto">
          <a:xfrm>
            <a:off x="4195763" y="54625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16"/>
          <p:cNvSpPr>
            <a:spLocks noChangeArrowheads="1"/>
          </p:cNvSpPr>
          <p:nvPr/>
        </p:nvSpPr>
        <p:spPr bwMode="auto">
          <a:xfrm>
            <a:off x="5186363" y="54625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utoShape 17"/>
          <p:cNvSpPr>
            <a:spLocks noChangeArrowheads="1"/>
          </p:cNvSpPr>
          <p:nvPr/>
        </p:nvSpPr>
        <p:spPr bwMode="auto">
          <a:xfrm>
            <a:off x="3878263" y="59832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AutoShape 18"/>
          <p:cNvSpPr>
            <a:spLocks noChangeArrowheads="1"/>
          </p:cNvSpPr>
          <p:nvPr/>
        </p:nvSpPr>
        <p:spPr bwMode="auto">
          <a:xfrm>
            <a:off x="4500563" y="48529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AutoShape 19"/>
          <p:cNvSpPr>
            <a:spLocks noChangeArrowheads="1"/>
          </p:cNvSpPr>
          <p:nvPr/>
        </p:nvSpPr>
        <p:spPr bwMode="auto">
          <a:xfrm>
            <a:off x="3932238" y="534670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AutoShape 20"/>
          <p:cNvSpPr>
            <a:spLocks noChangeArrowheads="1"/>
          </p:cNvSpPr>
          <p:nvPr/>
        </p:nvSpPr>
        <p:spPr bwMode="auto">
          <a:xfrm>
            <a:off x="4576763" y="56911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AutoShape 21"/>
          <p:cNvSpPr>
            <a:spLocks noChangeArrowheads="1"/>
          </p:cNvSpPr>
          <p:nvPr/>
        </p:nvSpPr>
        <p:spPr bwMode="auto">
          <a:xfrm>
            <a:off x="5262563" y="47767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22"/>
          <p:cNvSpPr>
            <a:spLocks noChangeArrowheads="1"/>
          </p:cNvSpPr>
          <p:nvPr/>
        </p:nvSpPr>
        <p:spPr bwMode="auto">
          <a:xfrm>
            <a:off x="3748088" y="32639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23"/>
          <p:cNvSpPr>
            <a:spLocks noChangeArrowheads="1"/>
          </p:cNvSpPr>
          <p:nvPr/>
        </p:nvSpPr>
        <p:spPr bwMode="auto">
          <a:xfrm>
            <a:off x="4357688" y="33401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AutoShape 24"/>
          <p:cNvSpPr>
            <a:spLocks noChangeArrowheads="1"/>
          </p:cNvSpPr>
          <p:nvPr/>
        </p:nvSpPr>
        <p:spPr bwMode="auto">
          <a:xfrm>
            <a:off x="5424488" y="410210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Line 25"/>
          <p:cNvSpPr>
            <a:spLocks noChangeShapeType="1"/>
          </p:cNvSpPr>
          <p:nvPr/>
        </p:nvSpPr>
        <p:spPr bwMode="auto">
          <a:xfrm flipV="1">
            <a:off x="2876549" y="3263900"/>
            <a:ext cx="2243139" cy="29908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1990029" y="1865489"/>
            <a:ext cx="49223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 we calculate the margin?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55218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Support vectors</a:t>
            </a:r>
            <a:endParaRPr lang="en-US" dirty="0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 flipV="1">
            <a:off x="2517422" y="3282071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V="1">
            <a:off x="2379310" y="6271334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3554060" y="410122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2979385" y="445840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3131785" y="500450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2750785" y="546170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0"/>
          <p:cNvSpPr>
            <a:spLocks noChangeArrowheads="1"/>
          </p:cNvSpPr>
          <p:nvPr/>
        </p:nvSpPr>
        <p:spPr bwMode="auto">
          <a:xfrm>
            <a:off x="3284185" y="386150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11"/>
          <p:cNvSpPr>
            <a:spLocks noChangeArrowheads="1"/>
          </p:cNvSpPr>
          <p:nvPr/>
        </p:nvSpPr>
        <p:spPr bwMode="auto">
          <a:xfrm>
            <a:off x="2750785" y="477590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12"/>
          <p:cNvSpPr>
            <a:spLocks noChangeArrowheads="1"/>
          </p:cNvSpPr>
          <p:nvPr/>
        </p:nvSpPr>
        <p:spPr bwMode="auto">
          <a:xfrm>
            <a:off x="2903185" y="492830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13"/>
          <p:cNvSpPr>
            <a:spLocks noChangeArrowheads="1"/>
          </p:cNvSpPr>
          <p:nvPr/>
        </p:nvSpPr>
        <p:spPr bwMode="auto">
          <a:xfrm>
            <a:off x="3665185" y="454730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14"/>
          <p:cNvSpPr>
            <a:spLocks noChangeArrowheads="1"/>
          </p:cNvSpPr>
          <p:nvPr/>
        </p:nvSpPr>
        <p:spPr bwMode="auto">
          <a:xfrm>
            <a:off x="4566885" y="453460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15"/>
          <p:cNvSpPr>
            <a:spLocks noChangeArrowheads="1"/>
          </p:cNvSpPr>
          <p:nvPr/>
        </p:nvSpPr>
        <p:spPr bwMode="auto">
          <a:xfrm>
            <a:off x="4198585" y="546170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16"/>
          <p:cNvSpPr>
            <a:spLocks noChangeArrowheads="1"/>
          </p:cNvSpPr>
          <p:nvPr/>
        </p:nvSpPr>
        <p:spPr bwMode="auto">
          <a:xfrm>
            <a:off x="5189185" y="546170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utoShape 17"/>
          <p:cNvSpPr>
            <a:spLocks noChangeArrowheads="1"/>
          </p:cNvSpPr>
          <p:nvPr/>
        </p:nvSpPr>
        <p:spPr bwMode="auto">
          <a:xfrm>
            <a:off x="3881085" y="598240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AutoShape 18"/>
          <p:cNvSpPr>
            <a:spLocks noChangeArrowheads="1"/>
          </p:cNvSpPr>
          <p:nvPr/>
        </p:nvSpPr>
        <p:spPr bwMode="auto">
          <a:xfrm>
            <a:off x="4503385" y="485210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AutoShape 19"/>
          <p:cNvSpPr>
            <a:spLocks noChangeArrowheads="1"/>
          </p:cNvSpPr>
          <p:nvPr/>
        </p:nvSpPr>
        <p:spPr bwMode="auto">
          <a:xfrm>
            <a:off x="3935060" y="534582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AutoShape 20"/>
          <p:cNvSpPr>
            <a:spLocks noChangeArrowheads="1"/>
          </p:cNvSpPr>
          <p:nvPr/>
        </p:nvSpPr>
        <p:spPr bwMode="auto">
          <a:xfrm>
            <a:off x="4579585" y="569030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AutoShape 21"/>
          <p:cNvSpPr>
            <a:spLocks noChangeArrowheads="1"/>
          </p:cNvSpPr>
          <p:nvPr/>
        </p:nvSpPr>
        <p:spPr bwMode="auto">
          <a:xfrm>
            <a:off x="5265385" y="477590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22"/>
          <p:cNvSpPr>
            <a:spLocks noChangeArrowheads="1"/>
          </p:cNvSpPr>
          <p:nvPr/>
        </p:nvSpPr>
        <p:spPr bwMode="auto">
          <a:xfrm>
            <a:off x="3750910" y="326302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23"/>
          <p:cNvSpPr>
            <a:spLocks noChangeArrowheads="1"/>
          </p:cNvSpPr>
          <p:nvPr/>
        </p:nvSpPr>
        <p:spPr bwMode="auto">
          <a:xfrm>
            <a:off x="4360510" y="333922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AutoShape 24"/>
          <p:cNvSpPr>
            <a:spLocks noChangeArrowheads="1"/>
          </p:cNvSpPr>
          <p:nvPr/>
        </p:nvSpPr>
        <p:spPr bwMode="auto">
          <a:xfrm>
            <a:off x="5427310" y="410122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Line 25"/>
          <p:cNvSpPr>
            <a:spLocks noChangeShapeType="1"/>
          </p:cNvSpPr>
          <p:nvPr/>
        </p:nvSpPr>
        <p:spPr bwMode="auto">
          <a:xfrm flipV="1">
            <a:off x="2879371" y="3263021"/>
            <a:ext cx="2243139" cy="29908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30"/>
          <p:cNvSpPr>
            <a:spLocks noChangeArrowheads="1"/>
          </p:cNvSpPr>
          <p:nvPr/>
        </p:nvSpPr>
        <p:spPr bwMode="auto">
          <a:xfrm>
            <a:off x="3590572" y="4482221"/>
            <a:ext cx="228600" cy="21907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31"/>
          <p:cNvSpPr>
            <a:spLocks noChangeArrowheads="1"/>
          </p:cNvSpPr>
          <p:nvPr/>
        </p:nvSpPr>
        <p:spPr bwMode="auto">
          <a:xfrm>
            <a:off x="3863622" y="5277559"/>
            <a:ext cx="228600" cy="219075"/>
          </a:xfrm>
          <a:prstGeom prst="ellips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32"/>
          <p:cNvSpPr>
            <a:spLocks noChangeArrowheads="1"/>
          </p:cNvSpPr>
          <p:nvPr/>
        </p:nvSpPr>
        <p:spPr bwMode="auto">
          <a:xfrm>
            <a:off x="4497035" y="4464759"/>
            <a:ext cx="228600" cy="219075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211667" y="1697930"/>
            <a:ext cx="8724724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For any separating </a:t>
            </a:r>
            <a:r>
              <a:rPr lang="en-US" sz="2400" dirty="0" err="1" smtClean="0">
                <a:solidFill>
                  <a:srgbClr val="0000FF"/>
                </a:solidFill>
              </a:rPr>
              <a:t>hyperplane</a:t>
            </a:r>
            <a:r>
              <a:rPr lang="en-US" sz="2400" dirty="0" smtClean="0">
                <a:solidFill>
                  <a:srgbClr val="0000FF"/>
                </a:solidFill>
              </a:rPr>
              <a:t>, there exist some set of “closest points”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These are called the support vectors 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97912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the margin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986729" y="1603879"/>
            <a:ext cx="707071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The margin is the distance </a:t>
            </a:r>
            <a:r>
              <a:rPr lang="en-US" sz="2800" dirty="0" smtClean="0">
                <a:solidFill>
                  <a:srgbClr val="0000FF"/>
                </a:solidFill>
              </a:rPr>
              <a:t>to the support </a:t>
            </a:r>
            <a:r>
              <a:rPr lang="en-US" sz="2800" dirty="0" smtClean="0">
                <a:solidFill>
                  <a:srgbClr val="0000FF"/>
                </a:solidFill>
              </a:rPr>
              <a:t>vectors, i.e. the “closest points”, on either side of the </a:t>
            </a:r>
            <a:r>
              <a:rPr lang="en-US" sz="2800" dirty="0" err="1" smtClean="0">
                <a:solidFill>
                  <a:srgbClr val="0000FF"/>
                </a:solidFill>
              </a:rPr>
              <a:t>hyperplane</a:t>
            </a:r>
            <a:endParaRPr lang="en-US" sz="2800" b="1" dirty="0">
              <a:solidFill>
                <a:srgbClr val="0000FF"/>
              </a:solidFill>
            </a:endParaRPr>
          </a:p>
        </p:txBody>
      </p:sp>
      <p:sp>
        <p:nvSpPr>
          <p:cNvPr id="28" name="Line 4"/>
          <p:cNvSpPr>
            <a:spLocks noChangeShapeType="1"/>
          </p:cNvSpPr>
          <p:nvPr/>
        </p:nvSpPr>
        <p:spPr bwMode="auto">
          <a:xfrm flipV="1">
            <a:off x="2517422" y="3282071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5"/>
          <p:cNvSpPr>
            <a:spLocks noChangeShapeType="1"/>
          </p:cNvSpPr>
          <p:nvPr/>
        </p:nvSpPr>
        <p:spPr bwMode="auto">
          <a:xfrm flipV="1">
            <a:off x="2379310" y="6271334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AutoShape 6"/>
          <p:cNvSpPr>
            <a:spLocks noChangeArrowheads="1"/>
          </p:cNvSpPr>
          <p:nvPr/>
        </p:nvSpPr>
        <p:spPr bwMode="auto">
          <a:xfrm>
            <a:off x="3554060" y="410122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AutoShape 7"/>
          <p:cNvSpPr>
            <a:spLocks noChangeArrowheads="1"/>
          </p:cNvSpPr>
          <p:nvPr/>
        </p:nvSpPr>
        <p:spPr bwMode="auto">
          <a:xfrm>
            <a:off x="2979385" y="445840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AutoShape 8"/>
          <p:cNvSpPr>
            <a:spLocks noChangeArrowheads="1"/>
          </p:cNvSpPr>
          <p:nvPr/>
        </p:nvSpPr>
        <p:spPr bwMode="auto">
          <a:xfrm>
            <a:off x="3131785" y="500450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AutoShape 9"/>
          <p:cNvSpPr>
            <a:spLocks noChangeArrowheads="1"/>
          </p:cNvSpPr>
          <p:nvPr/>
        </p:nvSpPr>
        <p:spPr bwMode="auto">
          <a:xfrm>
            <a:off x="2750785" y="546170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AutoShape 10"/>
          <p:cNvSpPr>
            <a:spLocks noChangeArrowheads="1"/>
          </p:cNvSpPr>
          <p:nvPr/>
        </p:nvSpPr>
        <p:spPr bwMode="auto">
          <a:xfrm>
            <a:off x="3284185" y="386150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AutoShape 11"/>
          <p:cNvSpPr>
            <a:spLocks noChangeArrowheads="1"/>
          </p:cNvSpPr>
          <p:nvPr/>
        </p:nvSpPr>
        <p:spPr bwMode="auto">
          <a:xfrm>
            <a:off x="2750785" y="477590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AutoShape 12"/>
          <p:cNvSpPr>
            <a:spLocks noChangeArrowheads="1"/>
          </p:cNvSpPr>
          <p:nvPr/>
        </p:nvSpPr>
        <p:spPr bwMode="auto">
          <a:xfrm>
            <a:off x="2903185" y="492830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AutoShape 13"/>
          <p:cNvSpPr>
            <a:spLocks noChangeArrowheads="1"/>
          </p:cNvSpPr>
          <p:nvPr/>
        </p:nvSpPr>
        <p:spPr bwMode="auto">
          <a:xfrm>
            <a:off x="3665185" y="454730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AutoShape 14"/>
          <p:cNvSpPr>
            <a:spLocks noChangeArrowheads="1"/>
          </p:cNvSpPr>
          <p:nvPr/>
        </p:nvSpPr>
        <p:spPr bwMode="auto">
          <a:xfrm>
            <a:off x="4566885" y="453460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AutoShape 15"/>
          <p:cNvSpPr>
            <a:spLocks noChangeArrowheads="1"/>
          </p:cNvSpPr>
          <p:nvPr/>
        </p:nvSpPr>
        <p:spPr bwMode="auto">
          <a:xfrm>
            <a:off x="4198585" y="546170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AutoShape 16"/>
          <p:cNvSpPr>
            <a:spLocks noChangeArrowheads="1"/>
          </p:cNvSpPr>
          <p:nvPr/>
        </p:nvSpPr>
        <p:spPr bwMode="auto">
          <a:xfrm>
            <a:off x="5189185" y="546170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AutoShape 17"/>
          <p:cNvSpPr>
            <a:spLocks noChangeArrowheads="1"/>
          </p:cNvSpPr>
          <p:nvPr/>
        </p:nvSpPr>
        <p:spPr bwMode="auto">
          <a:xfrm>
            <a:off x="3881085" y="598240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AutoShape 18"/>
          <p:cNvSpPr>
            <a:spLocks noChangeArrowheads="1"/>
          </p:cNvSpPr>
          <p:nvPr/>
        </p:nvSpPr>
        <p:spPr bwMode="auto">
          <a:xfrm>
            <a:off x="4503385" y="485210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AutoShape 19"/>
          <p:cNvSpPr>
            <a:spLocks noChangeArrowheads="1"/>
          </p:cNvSpPr>
          <p:nvPr/>
        </p:nvSpPr>
        <p:spPr bwMode="auto">
          <a:xfrm>
            <a:off x="3935060" y="534582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AutoShape 20"/>
          <p:cNvSpPr>
            <a:spLocks noChangeArrowheads="1"/>
          </p:cNvSpPr>
          <p:nvPr/>
        </p:nvSpPr>
        <p:spPr bwMode="auto">
          <a:xfrm>
            <a:off x="4579585" y="569030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AutoShape 21"/>
          <p:cNvSpPr>
            <a:spLocks noChangeArrowheads="1"/>
          </p:cNvSpPr>
          <p:nvPr/>
        </p:nvSpPr>
        <p:spPr bwMode="auto">
          <a:xfrm>
            <a:off x="5265385" y="477590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AutoShape 22"/>
          <p:cNvSpPr>
            <a:spLocks noChangeArrowheads="1"/>
          </p:cNvSpPr>
          <p:nvPr/>
        </p:nvSpPr>
        <p:spPr bwMode="auto">
          <a:xfrm>
            <a:off x="3750910" y="326302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AutoShape 23"/>
          <p:cNvSpPr>
            <a:spLocks noChangeArrowheads="1"/>
          </p:cNvSpPr>
          <p:nvPr/>
        </p:nvSpPr>
        <p:spPr bwMode="auto">
          <a:xfrm>
            <a:off x="4360510" y="333922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AutoShape 24"/>
          <p:cNvSpPr>
            <a:spLocks noChangeArrowheads="1"/>
          </p:cNvSpPr>
          <p:nvPr/>
        </p:nvSpPr>
        <p:spPr bwMode="auto">
          <a:xfrm>
            <a:off x="5427310" y="410122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Line 25"/>
          <p:cNvSpPr>
            <a:spLocks noChangeShapeType="1"/>
          </p:cNvSpPr>
          <p:nvPr/>
        </p:nvSpPr>
        <p:spPr bwMode="auto">
          <a:xfrm flipV="1">
            <a:off x="2879371" y="3263021"/>
            <a:ext cx="2243139" cy="29908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27"/>
          <p:cNvSpPr>
            <a:spLocks noChangeShapeType="1"/>
          </p:cNvSpPr>
          <p:nvPr/>
        </p:nvSpPr>
        <p:spPr bwMode="auto">
          <a:xfrm flipH="1" flipV="1">
            <a:off x="4314472" y="4367921"/>
            <a:ext cx="254000" cy="1841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Oval 30"/>
          <p:cNvSpPr>
            <a:spLocks noChangeArrowheads="1"/>
          </p:cNvSpPr>
          <p:nvPr/>
        </p:nvSpPr>
        <p:spPr bwMode="auto">
          <a:xfrm>
            <a:off x="3590572" y="4482221"/>
            <a:ext cx="228600" cy="21907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Oval 31"/>
          <p:cNvSpPr>
            <a:spLocks noChangeArrowheads="1"/>
          </p:cNvSpPr>
          <p:nvPr/>
        </p:nvSpPr>
        <p:spPr bwMode="auto">
          <a:xfrm>
            <a:off x="3863622" y="5277559"/>
            <a:ext cx="228600" cy="219075"/>
          </a:xfrm>
          <a:prstGeom prst="ellips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32"/>
          <p:cNvSpPr>
            <a:spLocks noChangeArrowheads="1"/>
          </p:cNvSpPr>
          <p:nvPr/>
        </p:nvSpPr>
        <p:spPr bwMode="auto">
          <a:xfrm>
            <a:off x="4497035" y="4464759"/>
            <a:ext cx="228600" cy="219075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Line 33"/>
          <p:cNvSpPr>
            <a:spLocks noChangeShapeType="1"/>
          </p:cNvSpPr>
          <p:nvPr/>
        </p:nvSpPr>
        <p:spPr bwMode="auto">
          <a:xfrm flipH="1" flipV="1">
            <a:off x="3690585" y="5182309"/>
            <a:ext cx="244475" cy="174625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Line 34"/>
          <p:cNvSpPr>
            <a:spLocks noChangeShapeType="1"/>
          </p:cNvSpPr>
          <p:nvPr/>
        </p:nvSpPr>
        <p:spPr bwMode="auto">
          <a:xfrm flipH="1" flipV="1">
            <a:off x="3742972" y="4620334"/>
            <a:ext cx="234950" cy="17938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Line 35"/>
          <p:cNvSpPr>
            <a:spLocks noChangeShapeType="1"/>
          </p:cNvSpPr>
          <p:nvPr/>
        </p:nvSpPr>
        <p:spPr bwMode="auto">
          <a:xfrm flipV="1">
            <a:off x="3417535" y="3443996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Line 36"/>
          <p:cNvSpPr>
            <a:spLocks noChangeShapeType="1"/>
          </p:cNvSpPr>
          <p:nvPr/>
        </p:nvSpPr>
        <p:spPr bwMode="auto">
          <a:xfrm flipV="1">
            <a:off x="2769835" y="3082046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5892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 from the </a:t>
            </a:r>
            <a:r>
              <a:rPr lang="en-US" dirty="0" err="1" smtClean="0"/>
              <a:t>hyperplane</a:t>
            </a:r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1026262" y="2993235"/>
            <a:ext cx="3233808" cy="3189940"/>
            <a:chOff x="3115679" y="2953647"/>
            <a:chExt cx="3233808" cy="3189940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44138" y="4090927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556258" y="5148909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10711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06607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Straight Connector 10"/>
          <p:cNvCxnSpPr/>
          <p:nvPr/>
        </p:nvCxnSpPr>
        <p:spPr>
          <a:xfrm>
            <a:off x="626701" y="3588809"/>
            <a:ext cx="3942588" cy="2170930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074088" y="3025354"/>
            <a:ext cx="11691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w=(1,2)</a:t>
            </a:r>
            <a:endParaRPr lang="en-US" sz="2400" dirty="0">
              <a:solidFill>
                <a:srgbClr val="008000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2631916" y="3574041"/>
            <a:ext cx="504144" cy="1053752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30064" y="4470061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462104" y="2591256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sp>
        <p:nvSpPr>
          <p:cNvPr id="26" name="AutoShape 24"/>
          <p:cNvSpPr>
            <a:spLocks noChangeArrowheads="1"/>
          </p:cNvSpPr>
          <p:nvPr/>
        </p:nvSpPr>
        <p:spPr bwMode="auto">
          <a:xfrm>
            <a:off x="2028290" y="565607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531276" y="5813843"/>
            <a:ext cx="76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(-1,-2)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12648" y="1805001"/>
            <a:ext cx="6075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far away is this point from the </a:t>
            </a:r>
            <a:r>
              <a:rPr lang="en-US" sz="2400" dirty="0" err="1" smtClean="0">
                <a:solidFill>
                  <a:srgbClr val="FF0000"/>
                </a:solidFill>
              </a:rPr>
              <a:t>hyperplane</a:t>
            </a:r>
            <a:r>
              <a:rPr lang="en-US" sz="2400" dirty="0" smtClean="0">
                <a:solidFill>
                  <a:srgbClr val="FF0000"/>
                </a:solidFill>
              </a:rPr>
              <a:t>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164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 from the </a:t>
            </a:r>
            <a:r>
              <a:rPr lang="en-US" dirty="0" err="1" smtClean="0"/>
              <a:t>hyperplane</a:t>
            </a:r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1026262" y="2993235"/>
            <a:ext cx="3233808" cy="3189940"/>
            <a:chOff x="3115679" y="2953647"/>
            <a:chExt cx="3233808" cy="3189940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44138" y="4090927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556258" y="5148909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10711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06607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Straight Connector 10"/>
          <p:cNvCxnSpPr/>
          <p:nvPr/>
        </p:nvCxnSpPr>
        <p:spPr>
          <a:xfrm>
            <a:off x="626701" y="3588809"/>
            <a:ext cx="3942588" cy="2170930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2631916" y="3574041"/>
            <a:ext cx="504144" cy="1053752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30064" y="4470061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462104" y="2591256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sp>
        <p:nvSpPr>
          <p:cNvPr id="26" name="AutoShape 24"/>
          <p:cNvSpPr>
            <a:spLocks noChangeArrowheads="1"/>
          </p:cNvSpPr>
          <p:nvPr/>
        </p:nvSpPr>
        <p:spPr bwMode="auto">
          <a:xfrm>
            <a:off x="2028290" y="565607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531276" y="5813843"/>
            <a:ext cx="76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(-1,-2)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12648" y="1805001"/>
            <a:ext cx="6075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far away is this point from the </a:t>
            </a:r>
            <a:r>
              <a:rPr lang="en-US" sz="2400" dirty="0" err="1" smtClean="0">
                <a:solidFill>
                  <a:srgbClr val="FF0000"/>
                </a:solidFill>
              </a:rPr>
              <a:t>hyperplane</a:t>
            </a:r>
            <a:r>
              <a:rPr lang="en-US" sz="2400" dirty="0" smtClean="0">
                <a:solidFill>
                  <a:srgbClr val="FF0000"/>
                </a:solidFill>
              </a:rPr>
              <a:t>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074088" y="3025354"/>
            <a:ext cx="11691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w=(1,2)</a:t>
            </a:r>
            <a:endParaRPr lang="en-US" sz="2400" dirty="0">
              <a:solidFill>
                <a:srgbClr val="008000"/>
              </a:solidFill>
            </a:endParaRPr>
          </a:p>
        </p:txBody>
      </p:sp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4839410"/>
              </p:ext>
            </p:extLst>
          </p:nvPr>
        </p:nvGraphicFramePr>
        <p:xfrm>
          <a:off x="5390896" y="3903423"/>
          <a:ext cx="2594606" cy="566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732" name="Equation" r:id="rId3" imgW="1104900" imgH="241300" progId="Equation.3">
                  <p:embed/>
                </p:oleObj>
              </mc:Choice>
              <mc:Fallback>
                <p:oleObj name="Equation" r:id="rId3" imgW="11049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90896" y="3903423"/>
                        <a:ext cx="2594606" cy="566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01242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 from the </a:t>
            </a:r>
            <a:r>
              <a:rPr lang="en-US" dirty="0" err="1" smtClean="0"/>
              <a:t>hyperplane</a:t>
            </a:r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1026262" y="2993235"/>
            <a:ext cx="3233808" cy="3189940"/>
            <a:chOff x="3115679" y="2953647"/>
            <a:chExt cx="3233808" cy="3189940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44138" y="4090927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556258" y="5148909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10711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06607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Straight Connector 10"/>
          <p:cNvCxnSpPr/>
          <p:nvPr/>
        </p:nvCxnSpPr>
        <p:spPr>
          <a:xfrm>
            <a:off x="626701" y="3588809"/>
            <a:ext cx="3942588" cy="2170930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2631916" y="3574041"/>
            <a:ext cx="504144" cy="1053752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30064" y="4470061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462104" y="2591256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sp>
        <p:nvSpPr>
          <p:cNvPr id="26" name="AutoShape 24"/>
          <p:cNvSpPr>
            <a:spLocks noChangeArrowheads="1"/>
          </p:cNvSpPr>
          <p:nvPr/>
        </p:nvSpPr>
        <p:spPr bwMode="auto">
          <a:xfrm>
            <a:off x="3076844" y="413051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322784" y="3945849"/>
            <a:ext cx="61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(1,1)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12648" y="1805001"/>
            <a:ext cx="6075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far away is this point from the </a:t>
            </a:r>
            <a:r>
              <a:rPr lang="en-US" sz="2400" dirty="0" err="1" smtClean="0">
                <a:solidFill>
                  <a:srgbClr val="FF0000"/>
                </a:solidFill>
              </a:rPr>
              <a:t>hyperplane</a:t>
            </a:r>
            <a:r>
              <a:rPr lang="en-US" sz="2400" dirty="0" smtClean="0">
                <a:solidFill>
                  <a:srgbClr val="FF0000"/>
                </a:solidFill>
              </a:rPr>
              <a:t>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074088" y="3025354"/>
            <a:ext cx="11691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w=(1,2)</a:t>
            </a:r>
            <a:endParaRPr lang="en-US" sz="24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5452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 from the </a:t>
            </a:r>
            <a:r>
              <a:rPr lang="en-US" dirty="0" err="1" smtClean="0"/>
              <a:t>hyperplane</a:t>
            </a:r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1026262" y="2993235"/>
            <a:ext cx="3233808" cy="3189940"/>
            <a:chOff x="3115679" y="2953647"/>
            <a:chExt cx="3233808" cy="3189940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44138" y="4090927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556258" y="5148909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10711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06607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Straight Connector 10"/>
          <p:cNvCxnSpPr/>
          <p:nvPr/>
        </p:nvCxnSpPr>
        <p:spPr>
          <a:xfrm>
            <a:off x="626701" y="3588809"/>
            <a:ext cx="3942588" cy="2170930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2631916" y="3574041"/>
            <a:ext cx="504144" cy="1053752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30064" y="4470061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462104" y="2591256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sp>
        <p:nvSpPr>
          <p:cNvPr id="26" name="AutoShape 24"/>
          <p:cNvSpPr>
            <a:spLocks noChangeArrowheads="1"/>
          </p:cNvSpPr>
          <p:nvPr/>
        </p:nvSpPr>
        <p:spPr bwMode="auto">
          <a:xfrm>
            <a:off x="3076844" y="413051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322784" y="3945849"/>
            <a:ext cx="61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(1,1)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12648" y="1805001"/>
            <a:ext cx="6075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far away is this point from the </a:t>
            </a:r>
            <a:r>
              <a:rPr lang="en-US" sz="2400" dirty="0" err="1" smtClean="0">
                <a:solidFill>
                  <a:srgbClr val="FF0000"/>
                </a:solidFill>
              </a:rPr>
              <a:t>hyperplane</a:t>
            </a:r>
            <a:r>
              <a:rPr lang="en-US" sz="2400" dirty="0" smtClean="0">
                <a:solidFill>
                  <a:srgbClr val="FF0000"/>
                </a:solidFill>
              </a:rPr>
              <a:t>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074088" y="3025354"/>
            <a:ext cx="11691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w=(1,2)</a:t>
            </a:r>
            <a:endParaRPr lang="en-US" sz="2400" dirty="0">
              <a:solidFill>
                <a:srgbClr val="008000"/>
              </a:solidFill>
            </a:endParaRPr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948619"/>
              </p:ext>
            </p:extLst>
          </p:nvPr>
        </p:nvGraphicFramePr>
        <p:xfrm>
          <a:off x="5535789" y="3627438"/>
          <a:ext cx="2297113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935" name="Equation" r:id="rId3" imgW="1041400" imgH="444500" progId="Equation.3">
                  <p:embed/>
                </p:oleObj>
              </mc:Choice>
              <mc:Fallback>
                <p:oleObj name="Equation" r:id="rId3" imgW="10414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35789" y="3627438"/>
                        <a:ext cx="2297113" cy="981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5401330" y="5568356"/>
            <a:ext cx="24315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length normalized weight vectors</a:t>
            </a:r>
            <a:endParaRPr lang="en-US" sz="2400" dirty="0"/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6378222" y="4691583"/>
            <a:ext cx="309977" cy="87677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26799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 from the </a:t>
            </a:r>
            <a:r>
              <a:rPr lang="en-US" dirty="0" err="1" smtClean="0"/>
              <a:t>hyperplane</a:t>
            </a:r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1026262" y="2993235"/>
            <a:ext cx="3233808" cy="3189940"/>
            <a:chOff x="3115679" y="2953647"/>
            <a:chExt cx="3233808" cy="3189940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44138" y="4090927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556258" y="5148909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10711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06607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Straight Connector 10"/>
          <p:cNvCxnSpPr/>
          <p:nvPr/>
        </p:nvCxnSpPr>
        <p:spPr>
          <a:xfrm>
            <a:off x="626701" y="3588809"/>
            <a:ext cx="3942588" cy="2170930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2631916" y="3574041"/>
            <a:ext cx="504144" cy="1053752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30064" y="4470061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462104" y="2591256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sp>
        <p:nvSpPr>
          <p:cNvPr id="26" name="AutoShape 24"/>
          <p:cNvSpPr>
            <a:spLocks noChangeArrowheads="1"/>
          </p:cNvSpPr>
          <p:nvPr/>
        </p:nvSpPr>
        <p:spPr bwMode="auto">
          <a:xfrm>
            <a:off x="3076844" y="413051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322784" y="3945849"/>
            <a:ext cx="61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(1,1)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12648" y="1805001"/>
            <a:ext cx="6075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far away is this point from the </a:t>
            </a:r>
            <a:r>
              <a:rPr lang="en-US" sz="2400" dirty="0" err="1" smtClean="0">
                <a:solidFill>
                  <a:srgbClr val="FF0000"/>
                </a:solidFill>
              </a:rPr>
              <a:t>hyperplane</a:t>
            </a:r>
            <a:r>
              <a:rPr lang="en-US" sz="2400" dirty="0" smtClean="0">
                <a:solidFill>
                  <a:srgbClr val="FF0000"/>
                </a:solidFill>
              </a:rPr>
              <a:t>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074088" y="3025354"/>
            <a:ext cx="11691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w=(1,2)</a:t>
            </a:r>
            <a:endParaRPr lang="en-US" sz="2400" dirty="0">
              <a:solidFill>
                <a:srgbClr val="008000"/>
              </a:solidFill>
            </a:endParaRPr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0612674"/>
              </p:ext>
            </p:extLst>
          </p:nvPr>
        </p:nvGraphicFramePr>
        <p:xfrm>
          <a:off x="4858455" y="3301843"/>
          <a:ext cx="2297113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344" name="Equation" r:id="rId3" imgW="1041400" imgH="444500" progId="Equation.3">
                  <p:embed/>
                </p:oleObj>
              </mc:Choice>
              <mc:Fallback>
                <p:oleObj name="Equation" r:id="rId3" imgW="10414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58455" y="3301843"/>
                        <a:ext cx="2297113" cy="981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0846562"/>
              </p:ext>
            </p:extLst>
          </p:nvPr>
        </p:nvGraphicFramePr>
        <p:xfrm>
          <a:off x="5600700" y="4315181"/>
          <a:ext cx="3025775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345" name="Equation" r:id="rId5" imgW="1371600" imgH="419100" progId="Equation.3">
                  <p:embed/>
                </p:oleObj>
              </mc:Choice>
              <mc:Fallback>
                <p:oleObj name="Equation" r:id="rId5" imgW="1371600" imgH="419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600700" y="4315181"/>
                        <a:ext cx="3025775" cy="923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7060531"/>
              </p:ext>
            </p:extLst>
          </p:nvPr>
        </p:nvGraphicFramePr>
        <p:xfrm>
          <a:off x="5626983" y="5187950"/>
          <a:ext cx="2830512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346" name="Equation" r:id="rId7" imgW="1282700" imgH="419100" progId="Equation.3">
                  <p:embed/>
                </p:oleObj>
              </mc:Choice>
              <mc:Fallback>
                <p:oleObj name="Equation" r:id="rId7" imgW="1282700" imgH="419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626983" y="5187950"/>
                        <a:ext cx="2830512" cy="923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2591638"/>
              </p:ext>
            </p:extLst>
          </p:nvPr>
        </p:nvGraphicFramePr>
        <p:xfrm>
          <a:off x="5629275" y="6242127"/>
          <a:ext cx="923925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347" name="Equation" r:id="rId9" imgW="419100" imgH="165100" progId="Equation.3">
                  <p:embed/>
                </p:oleObj>
              </mc:Choice>
              <mc:Fallback>
                <p:oleObj name="Equation" r:id="rId9" imgW="419100" imgH="165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629275" y="6242127"/>
                        <a:ext cx="923925" cy="363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187876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 from the </a:t>
            </a:r>
            <a:r>
              <a:rPr lang="en-US" dirty="0" err="1" smtClean="0"/>
              <a:t>hyperplane</a:t>
            </a:r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1026262" y="2993235"/>
            <a:ext cx="3233808" cy="3189940"/>
            <a:chOff x="3115679" y="2953647"/>
            <a:chExt cx="3233808" cy="3189940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44138" y="4090927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556258" y="5148909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10711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06607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Straight Connector 10"/>
          <p:cNvCxnSpPr/>
          <p:nvPr/>
        </p:nvCxnSpPr>
        <p:spPr>
          <a:xfrm>
            <a:off x="626701" y="3588809"/>
            <a:ext cx="3942588" cy="2170930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2631916" y="3574041"/>
            <a:ext cx="504144" cy="1053752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30064" y="4470061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462104" y="2591256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sp>
        <p:nvSpPr>
          <p:cNvPr id="26" name="AutoShape 24"/>
          <p:cNvSpPr>
            <a:spLocks noChangeArrowheads="1"/>
          </p:cNvSpPr>
          <p:nvPr/>
        </p:nvSpPr>
        <p:spPr bwMode="auto">
          <a:xfrm>
            <a:off x="3076844" y="413051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322784" y="3945849"/>
            <a:ext cx="61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(1,1)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68063" y="1805001"/>
            <a:ext cx="31733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Why length normalized?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074088" y="3025354"/>
            <a:ext cx="11691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w=(1,2)</a:t>
            </a:r>
            <a:endParaRPr lang="en-US" sz="2400" dirty="0">
              <a:solidFill>
                <a:srgbClr val="008000"/>
              </a:solidFill>
            </a:endParaRPr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499744"/>
              </p:ext>
            </p:extLst>
          </p:nvPr>
        </p:nvGraphicFramePr>
        <p:xfrm>
          <a:off x="5535789" y="3627438"/>
          <a:ext cx="2297113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959" name="Equation" r:id="rId3" imgW="1041400" imgH="444500" progId="Equation.3">
                  <p:embed/>
                </p:oleObj>
              </mc:Choice>
              <mc:Fallback>
                <p:oleObj name="Equation" r:id="rId3" imgW="10414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35789" y="3627438"/>
                        <a:ext cx="2297113" cy="981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5401330" y="5568356"/>
            <a:ext cx="24315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length normalized weight vectors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6378222" y="4691583"/>
            <a:ext cx="309977" cy="87677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85800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 from the </a:t>
            </a:r>
            <a:r>
              <a:rPr lang="en-US" dirty="0" err="1" smtClean="0"/>
              <a:t>hyperplane</a:t>
            </a:r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1026262" y="2993235"/>
            <a:ext cx="3233808" cy="3189940"/>
            <a:chOff x="3115679" y="2953647"/>
            <a:chExt cx="3233808" cy="3189940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44138" y="4090927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556258" y="5148909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10711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06607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Straight Connector 10"/>
          <p:cNvCxnSpPr/>
          <p:nvPr/>
        </p:nvCxnSpPr>
        <p:spPr>
          <a:xfrm>
            <a:off x="626701" y="3588809"/>
            <a:ext cx="3942588" cy="2170930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2631916" y="2370667"/>
            <a:ext cx="1075292" cy="2257126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30064" y="4470061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462104" y="2591256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sp>
        <p:nvSpPr>
          <p:cNvPr id="26" name="AutoShape 24"/>
          <p:cNvSpPr>
            <a:spLocks noChangeArrowheads="1"/>
          </p:cNvSpPr>
          <p:nvPr/>
        </p:nvSpPr>
        <p:spPr bwMode="auto">
          <a:xfrm>
            <a:off x="3076844" y="413051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322784" y="3945849"/>
            <a:ext cx="61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(1,1)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68063" y="1805001"/>
            <a:ext cx="31733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Why length normalized?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736324" y="2993235"/>
            <a:ext cx="11691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w=(2,4)</a:t>
            </a:r>
            <a:endParaRPr lang="en-US" sz="2400" dirty="0">
              <a:solidFill>
                <a:srgbClr val="008000"/>
              </a:solidFill>
            </a:endParaRPr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3752557"/>
              </p:ext>
            </p:extLst>
          </p:nvPr>
        </p:nvGraphicFramePr>
        <p:xfrm>
          <a:off x="5535789" y="3627438"/>
          <a:ext cx="2297113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006" name="Equation" r:id="rId3" imgW="1041400" imgH="444500" progId="Equation.3">
                  <p:embed/>
                </p:oleObj>
              </mc:Choice>
              <mc:Fallback>
                <p:oleObj name="Equation" r:id="rId3" imgW="10414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35789" y="3627438"/>
                        <a:ext cx="2297113" cy="981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5401330" y="5568356"/>
            <a:ext cx="24315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length normalized weight vectors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6378222" y="4691583"/>
            <a:ext cx="309977" cy="87677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75647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 from the </a:t>
            </a:r>
            <a:r>
              <a:rPr lang="en-US" dirty="0" err="1" smtClean="0"/>
              <a:t>hyperplane</a:t>
            </a:r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1026262" y="2993235"/>
            <a:ext cx="3233808" cy="3189940"/>
            <a:chOff x="3115679" y="2953647"/>
            <a:chExt cx="3233808" cy="3189940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44138" y="4090927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556258" y="5148909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10711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06607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Straight Connector 10"/>
          <p:cNvCxnSpPr/>
          <p:nvPr/>
        </p:nvCxnSpPr>
        <p:spPr>
          <a:xfrm>
            <a:off x="626701" y="3588809"/>
            <a:ext cx="3942588" cy="2170930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2631916" y="4130515"/>
            <a:ext cx="206735" cy="497278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30064" y="4470061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462104" y="2591256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sp>
        <p:nvSpPr>
          <p:cNvPr id="26" name="AutoShape 24"/>
          <p:cNvSpPr>
            <a:spLocks noChangeArrowheads="1"/>
          </p:cNvSpPr>
          <p:nvPr/>
        </p:nvSpPr>
        <p:spPr bwMode="auto">
          <a:xfrm>
            <a:off x="3076844" y="413051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322784" y="3945849"/>
            <a:ext cx="61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(1,1)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68063" y="1805001"/>
            <a:ext cx="31733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Why length normalized?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074088" y="3025354"/>
            <a:ext cx="14064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w=(0.5,1)</a:t>
            </a:r>
            <a:endParaRPr lang="en-US" sz="2400" dirty="0">
              <a:solidFill>
                <a:srgbClr val="008000"/>
              </a:solidFill>
            </a:endParaRPr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4117132"/>
              </p:ext>
            </p:extLst>
          </p:nvPr>
        </p:nvGraphicFramePr>
        <p:xfrm>
          <a:off x="5535789" y="3627438"/>
          <a:ext cx="2297113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982" name="Equation" r:id="rId3" imgW="1041400" imgH="444500" progId="Equation.3">
                  <p:embed/>
                </p:oleObj>
              </mc:Choice>
              <mc:Fallback>
                <p:oleObj name="Equation" r:id="rId3" imgW="10414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35789" y="3627438"/>
                        <a:ext cx="2297113" cy="981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5401330" y="5568356"/>
            <a:ext cx="24315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length normalized weight vectors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6378222" y="4691583"/>
            <a:ext cx="309977" cy="87677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5403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the margin</a:t>
            </a:r>
            <a:endParaRPr lang="en-US" dirty="0"/>
          </a:p>
        </p:txBody>
      </p:sp>
      <p:sp>
        <p:nvSpPr>
          <p:cNvPr id="28" name="Line 4"/>
          <p:cNvSpPr>
            <a:spLocks noChangeShapeType="1"/>
          </p:cNvSpPr>
          <p:nvPr/>
        </p:nvSpPr>
        <p:spPr bwMode="auto">
          <a:xfrm flipV="1">
            <a:off x="482688" y="3295650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5"/>
          <p:cNvSpPr>
            <a:spLocks noChangeShapeType="1"/>
          </p:cNvSpPr>
          <p:nvPr/>
        </p:nvSpPr>
        <p:spPr bwMode="auto">
          <a:xfrm flipV="1">
            <a:off x="344576" y="6284913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AutoShape 6"/>
          <p:cNvSpPr>
            <a:spLocks noChangeArrowheads="1"/>
          </p:cNvSpPr>
          <p:nvPr/>
        </p:nvSpPr>
        <p:spPr bwMode="auto">
          <a:xfrm>
            <a:off x="1519326" y="41148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AutoShape 7"/>
          <p:cNvSpPr>
            <a:spLocks noChangeArrowheads="1"/>
          </p:cNvSpPr>
          <p:nvPr/>
        </p:nvSpPr>
        <p:spPr bwMode="auto">
          <a:xfrm>
            <a:off x="944651" y="44719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AutoShape 8"/>
          <p:cNvSpPr>
            <a:spLocks noChangeArrowheads="1"/>
          </p:cNvSpPr>
          <p:nvPr/>
        </p:nvSpPr>
        <p:spPr bwMode="auto">
          <a:xfrm>
            <a:off x="1097051" y="50180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AutoShape 9"/>
          <p:cNvSpPr>
            <a:spLocks noChangeArrowheads="1"/>
          </p:cNvSpPr>
          <p:nvPr/>
        </p:nvSpPr>
        <p:spPr bwMode="auto">
          <a:xfrm>
            <a:off x="716051" y="54752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AutoShape 10"/>
          <p:cNvSpPr>
            <a:spLocks noChangeArrowheads="1"/>
          </p:cNvSpPr>
          <p:nvPr/>
        </p:nvSpPr>
        <p:spPr bwMode="auto">
          <a:xfrm>
            <a:off x="1249451" y="38750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AutoShape 11"/>
          <p:cNvSpPr>
            <a:spLocks noChangeArrowheads="1"/>
          </p:cNvSpPr>
          <p:nvPr/>
        </p:nvSpPr>
        <p:spPr bwMode="auto">
          <a:xfrm>
            <a:off x="716051" y="47894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AutoShape 12"/>
          <p:cNvSpPr>
            <a:spLocks noChangeArrowheads="1"/>
          </p:cNvSpPr>
          <p:nvPr/>
        </p:nvSpPr>
        <p:spPr bwMode="auto">
          <a:xfrm>
            <a:off x="868451" y="49418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AutoShape 13"/>
          <p:cNvSpPr>
            <a:spLocks noChangeArrowheads="1"/>
          </p:cNvSpPr>
          <p:nvPr/>
        </p:nvSpPr>
        <p:spPr bwMode="auto">
          <a:xfrm>
            <a:off x="1630451" y="45608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AutoShape 14"/>
          <p:cNvSpPr>
            <a:spLocks noChangeArrowheads="1"/>
          </p:cNvSpPr>
          <p:nvPr/>
        </p:nvSpPr>
        <p:spPr bwMode="auto">
          <a:xfrm>
            <a:off x="2532151" y="45481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AutoShape 15"/>
          <p:cNvSpPr>
            <a:spLocks noChangeArrowheads="1"/>
          </p:cNvSpPr>
          <p:nvPr/>
        </p:nvSpPr>
        <p:spPr bwMode="auto">
          <a:xfrm>
            <a:off x="2163851" y="54752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AutoShape 16"/>
          <p:cNvSpPr>
            <a:spLocks noChangeArrowheads="1"/>
          </p:cNvSpPr>
          <p:nvPr/>
        </p:nvSpPr>
        <p:spPr bwMode="auto">
          <a:xfrm>
            <a:off x="3154451" y="54752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AutoShape 17"/>
          <p:cNvSpPr>
            <a:spLocks noChangeArrowheads="1"/>
          </p:cNvSpPr>
          <p:nvPr/>
        </p:nvSpPr>
        <p:spPr bwMode="auto">
          <a:xfrm>
            <a:off x="1846351" y="59959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AutoShape 18"/>
          <p:cNvSpPr>
            <a:spLocks noChangeArrowheads="1"/>
          </p:cNvSpPr>
          <p:nvPr/>
        </p:nvSpPr>
        <p:spPr bwMode="auto">
          <a:xfrm>
            <a:off x="2468651" y="48656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AutoShape 19"/>
          <p:cNvSpPr>
            <a:spLocks noChangeArrowheads="1"/>
          </p:cNvSpPr>
          <p:nvPr/>
        </p:nvSpPr>
        <p:spPr bwMode="auto">
          <a:xfrm>
            <a:off x="1900326" y="535940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AutoShape 20"/>
          <p:cNvSpPr>
            <a:spLocks noChangeArrowheads="1"/>
          </p:cNvSpPr>
          <p:nvPr/>
        </p:nvSpPr>
        <p:spPr bwMode="auto">
          <a:xfrm>
            <a:off x="2544851" y="57038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AutoShape 21"/>
          <p:cNvSpPr>
            <a:spLocks noChangeArrowheads="1"/>
          </p:cNvSpPr>
          <p:nvPr/>
        </p:nvSpPr>
        <p:spPr bwMode="auto">
          <a:xfrm>
            <a:off x="3230651" y="47894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AutoShape 22"/>
          <p:cNvSpPr>
            <a:spLocks noChangeArrowheads="1"/>
          </p:cNvSpPr>
          <p:nvPr/>
        </p:nvSpPr>
        <p:spPr bwMode="auto">
          <a:xfrm>
            <a:off x="1716176" y="32766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AutoShape 23"/>
          <p:cNvSpPr>
            <a:spLocks noChangeArrowheads="1"/>
          </p:cNvSpPr>
          <p:nvPr/>
        </p:nvSpPr>
        <p:spPr bwMode="auto">
          <a:xfrm>
            <a:off x="2325776" y="33528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AutoShape 24"/>
          <p:cNvSpPr>
            <a:spLocks noChangeArrowheads="1"/>
          </p:cNvSpPr>
          <p:nvPr/>
        </p:nvSpPr>
        <p:spPr bwMode="auto">
          <a:xfrm>
            <a:off x="3392576" y="411480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Oval 30"/>
          <p:cNvSpPr>
            <a:spLocks noChangeArrowheads="1"/>
          </p:cNvSpPr>
          <p:nvPr/>
        </p:nvSpPr>
        <p:spPr bwMode="auto">
          <a:xfrm>
            <a:off x="1555838" y="4495800"/>
            <a:ext cx="228600" cy="21907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Oval 31"/>
          <p:cNvSpPr>
            <a:spLocks noChangeArrowheads="1"/>
          </p:cNvSpPr>
          <p:nvPr/>
        </p:nvSpPr>
        <p:spPr bwMode="auto">
          <a:xfrm>
            <a:off x="1828888" y="5291138"/>
            <a:ext cx="228600" cy="219075"/>
          </a:xfrm>
          <a:prstGeom prst="ellips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32"/>
          <p:cNvSpPr>
            <a:spLocks noChangeArrowheads="1"/>
          </p:cNvSpPr>
          <p:nvPr/>
        </p:nvSpPr>
        <p:spPr bwMode="auto">
          <a:xfrm>
            <a:off x="2462301" y="4478338"/>
            <a:ext cx="228600" cy="219075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Line 35"/>
          <p:cNvSpPr>
            <a:spLocks noChangeShapeType="1"/>
          </p:cNvSpPr>
          <p:nvPr/>
        </p:nvSpPr>
        <p:spPr bwMode="auto">
          <a:xfrm flipV="1">
            <a:off x="1382801" y="3457575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Line 36"/>
          <p:cNvSpPr>
            <a:spLocks noChangeShapeType="1"/>
          </p:cNvSpPr>
          <p:nvPr/>
        </p:nvSpPr>
        <p:spPr bwMode="auto">
          <a:xfrm flipV="1">
            <a:off x="735101" y="3095625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Right Brace 35"/>
          <p:cNvSpPr/>
          <p:nvPr/>
        </p:nvSpPr>
        <p:spPr>
          <a:xfrm rot="18012209">
            <a:off x="3258925" y="3013234"/>
            <a:ext cx="190358" cy="347231"/>
          </a:xfrm>
          <a:prstGeom prst="rightBrac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/>
          <p:cNvSpPr txBox="1"/>
          <p:nvPr/>
        </p:nvSpPr>
        <p:spPr>
          <a:xfrm>
            <a:off x="3230651" y="2583233"/>
            <a:ext cx="8927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margin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62" name="Line 25"/>
          <p:cNvSpPr>
            <a:spLocks noChangeShapeType="1"/>
          </p:cNvSpPr>
          <p:nvPr/>
        </p:nvSpPr>
        <p:spPr bwMode="auto">
          <a:xfrm flipV="1">
            <a:off x="853545" y="3279952"/>
            <a:ext cx="2243139" cy="29908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Cross 2"/>
          <p:cNvSpPr/>
          <p:nvPr/>
        </p:nvSpPr>
        <p:spPr>
          <a:xfrm>
            <a:off x="3725333" y="5448300"/>
            <a:ext cx="398060" cy="417513"/>
          </a:xfrm>
          <a:prstGeom prst="plus">
            <a:avLst>
              <a:gd name="adj" fmla="val 37883"/>
            </a:avLst>
          </a:prstGeom>
          <a:solidFill>
            <a:srgbClr val="0000FF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69421" y="3457575"/>
            <a:ext cx="398060" cy="184150"/>
          </a:xfrm>
          <a:prstGeom prst="rect">
            <a:avLst/>
          </a:prstGeom>
          <a:solidFill>
            <a:srgbClr val="FF0000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Line 27"/>
          <p:cNvSpPr>
            <a:spLocks noChangeShapeType="1"/>
          </p:cNvSpPr>
          <p:nvPr/>
        </p:nvSpPr>
        <p:spPr bwMode="auto">
          <a:xfrm flipH="1" flipV="1">
            <a:off x="2252751" y="4379913"/>
            <a:ext cx="254000" cy="1841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33"/>
          <p:cNvSpPr>
            <a:spLocks noChangeShapeType="1"/>
          </p:cNvSpPr>
          <p:nvPr/>
        </p:nvSpPr>
        <p:spPr bwMode="auto">
          <a:xfrm flipH="1" flipV="1">
            <a:off x="1628864" y="5194301"/>
            <a:ext cx="244475" cy="174625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Line 34"/>
          <p:cNvSpPr>
            <a:spLocks noChangeShapeType="1"/>
          </p:cNvSpPr>
          <p:nvPr/>
        </p:nvSpPr>
        <p:spPr bwMode="auto">
          <a:xfrm flipH="1" flipV="1">
            <a:off x="1681251" y="4632326"/>
            <a:ext cx="234950" cy="17938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426038" y="2226117"/>
            <a:ext cx="26530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Thought experiment: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5108222" y="2765778"/>
            <a:ext cx="364066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Someone gives you the optimal support vectors</a:t>
            </a:r>
          </a:p>
          <a:p>
            <a:endParaRPr lang="en-US" sz="2400" dirty="0"/>
          </a:p>
          <a:p>
            <a:r>
              <a:rPr lang="en-US" sz="2400" dirty="0" smtClean="0">
                <a:solidFill>
                  <a:srgbClr val="FF0000"/>
                </a:solidFill>
              </a:rPr>
              <a:t>Where is the max margin </a:t>
            </a:r>
            <a:r>
              <a:rPr lang="en-US" sz="2400" dirty="0" err="1" smtClean="0">
                <a:solidFill>
                  <a:srgbClr val="FF0000"/>
                </a:solidFill>
              </a:rPr>
              <a:t>hyperplane</a:t>
            </a:r>
            <a:r>
              <a:rPr lang="en-US" sz="2400" dirty="0" smtClean="0">
                <a:solidFill>
                  <a:srgbClr val="FF0000"/>
                </a:solidFill>
              </a:rPr>
              <a:t>? 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20924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the margin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4915963" y="2321623"/>
            <a:ext cx="3074365" cy="52322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Margin = (d</a:t>
            </a:r>
            <a:r>
              <a:rPr lang="en-US" sz="2800" baseline="30000" dirty="0" smtClean="0"/>
              <a:t>+</a:t>
            </a:r>
            <a:r>
              <a:rPr lang="en-US" sz="2800" dirty="0" smtClean="0"/>
              <a:t>-d</a:t>
            </a:r>
            <a:r>
              <a:rPr lang="en-US" sz="2800" baseline="30000" dirty="0" smtClean="0"/>
              <a:t>-</a:t>
            </a:r>
            <a:r>
              <a:rPr lang="en-US" sz="2800" dirty="0" smtClean="0"/>
              <a:t>)/2 </a:t>
            </a:r>
            <a:endParaRPr lang="en-US" sz="2800" b="1" dirty="0"/>
          </a:p>
        </p:txBody>
      </p:sp>
      <p:sp>
        <p:nvSpPr>
          <p:cNvPr id="28" name="Line 4"/>
          <p:cNvSpPr>
            <a:spLocks noChangeShapeType="1"/>
          </p:cNvSpPr>
          <p:nvPr/>
        </p:nvSpPr>
        <p:spPr bwMode="auto">
          <a:xfrm flipV="1">
            <a:off x="482688" y="3295650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5"/>
          <p:cNvSpPr>
            <a:spLocks noChangeShapeType="1"/>
          </p:cNvSpPr>
          <p:nvPr/>
        </p:nvSpPr>
        <p:spPr bwMode="auto">
          <a:xfrm flipV="1">
            <a:off x="344576" y="6284913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AutoShape 6"/>
          <p:cNvSpPr>
            <a:spLocks noChangeArrowheads="1"/>
          </p:cNvSpPr>
          <p:nvPr/>
        </p:nvSpPr>
        <p:spPr bwMode="auto">
          <a:xfrm>
            <a:off x="1519326" y="41148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AutoShape 7"/>
          <p:cNvSpPr>
            <a:spLocks noChangeArrowheads="1"/>
          </p:cNvSpPr>
          <p:nvPr/>
        </p:nvSpPr>
        <p:spPr bwMode="auto">
          <a:xfrm>
            <a:off x="944651" y="44719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AutoShape 8"/>
          <p:cNvSpPr>
            <a:spLocks noChangeArrowheads="1"/>
          </p:cNvSpPr>
          <p:nvPr/>
        </p:nvSpPr>
        <p:spPr bwMode="auto">
          <a:xfrm>
            <a:off x="1097051" y="50180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AutoShape 9"/>
          <p:cNvSpPr>
            <a:spLocks noChangeArrowheads="1"/>
          </p:cNvSpPr>
          <p:nvPr/>
        </p:nvSpPr>
        <p:spPr bwMode="auto">
          <a:xfrm>
            <a:off x="716051" y="54752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AutoShape 10"/>
          <p:cNvSpPr>
            <a:spLocks noChangeArrowheads="1"/>
          </p:cNvSpPr>
          <p:nvPr/>
        </p:nvSpPr>
        <p:spPr bwMode="auto">
          <a:xfrm>
            <a:off x="1249451" y="38750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AutoShape 11"/>
          <p:cNvSpPr>
            <a:spLocks noChangeArrowheads="1"/>
          </p:cNvSpPr>
          <p:nvPr/>
        </p:nvSpPr>
        <p:spPr bwMode="auto">
          <a:xfrm>
            <a:off x="716051" y="47894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AutoShape 12"/>
          <p:cNvSpPr>
            <a:spLocks noChangeArrowheads="1"/>
          </p:cNvSpPr>
          <p:nvPr/>
        </p:nvSpPr>
        <p:spPr bwMode="auto">
          <a:xfrm>
            <a:off x="868451" y="49418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AutoShape 13"/>
          <p:cNvSpPr>
            <a:spLocks noChangeArrowheads="1"/>
          </p:cNvSpPr>
          <p:nvPr/>
        </p:nvSpPr>
        <p:spPr bwMode="auto">
          <a:xfrm>
            <a:off x="1630451" y="45608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AutoShape 14"/>
          <p:cNvSpPr>
            <a:spLocks noChangeArrowheads="1"/>
          </p:cNvSpPr>
          <p:nvPr/>
        </p:nvSpPr>
        <p:spPr bwMode="auto">
          <a:xfrm>
            <a:off x="2532151" y="45481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AutoShape 15"/>
          <p:cNvSpPr>
            <a:spLocks noChangeArrowheads="1"/>
          </p:cNvSpPr>
          <p:nvPr/>
        </p:nvSpPr>
        <p:spPr bwMode="auto">
          <a:xfrm>
            <a:off x="2163851" y="54752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AutoShape 16"/>
          <p:cNvSpPr>
            <a:spLocks noChangeArrowheads="1"/>
          </p:cNvSpPr>
          <p:nvPr/>
        </p:nvSpPr>
        <p:spPr bwMode="auto">
          <a:xfrm>
            <a:off x="3154451" y="54752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AutoShape 17"/>
          <p:cNvSpPr>
            <a:spLocks noChangeArrowheads="1"/>
          </p:cNvSpPr>
          <p:nvPr/>
        </p:nvSpPr>
        <p:spPr bwMode="auto">
          <a:xfrm>
            <a:off x="1846351" y="59959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AutoShape 18"/>
          <p:cNvSpPr>
            <a:spLocks noChangeArrowheads="1"/>
          </p:cNvSpPr>
          <p:nvPr/>
        </p:nvSpPr>
        <p:spPr bwMode="auto">
          <a:xfrm>
            <a:off x="2468651" y="48656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AutoShape 19"/>
          <p:cNvSpPr>
            <a:spLocks noChangeArrowheads="1"/>
          </p:cNvSpPr>
          <p:nvPr/>
        </p:nvSpPr>
        <p:spPr bwMode="auto">
          <a:xfrm>
            <a:off x="1900326" y="535940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AutoShape 20"/>
          <p:cNvSpPr>
            <a:spLocks noChangeArrowheads="1"/>
          </p:cNvSpPr>
          <p:nvPr/>
        </p:nvSpPr>
        <p:spPr bwMode="auto">
          <a:xfrm>
            <a:off x="2544851" y="57038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AutoShape 21"/>
          <p:cNvSpPr>
            <a:spLocks noChangeArrowheads="1"/>
          </p:cNvSpPr>
          <p:nvPr/>
        </p:nvSpPr>
        <p:spPr bwMode="auto">
          <a:xfrm>
            <a:off x="3230651" y="47894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AutoShape 22"/>
          <p:cNvSpPr>
            <a:spLocks noChangeArrowheads="1"/>
          </p:cNvSpPr>
          <p:nvPr/>
        </p:nvSpPr>
        <p:spPr bwMode="auto">
          <a:xfrm>
            <a:off x="1716176" y="32766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AutoShape 23"/>
          <p:cNvSpPr>
            <a:spLocks noChangeArrowheads="1"/>
          </p:cNvSpPr>
          <p:nvPr/>
        </p:nvSpPr>
        <p:spPr bwMode="auto">
          <a:xfrm>
            <a:off x="2325776" y="33528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AutoShape 24"/>
          <p:cNvSpPr>
            <a:spLocks noChangeArrowheads="1"/>
          </p:cNvSpPr>
          <p:nvPr/>
        </p:nvSpPr>
        <p:spPr bwMode="auto">
          <a:xfrm>
            <a:off x="3392576" y="411480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Oval 30"/>
          <p:cNvSpPr>
            <a:spLocks noChangeArrowheads="1"/>
          </p:cNvSpPr>
          <p:nvPr/>
        </p:nvSpPr>
        <p:spPr bwMode="auto">
          <a:xfrm>
            <a:off x="1555838" y="4495800"/>
            <a:ext cx="228600" cy="21907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Oval 31"/>
          <p:cNvSpPr>
            <a:spLocks noChangeArrowheads="1"/>
          </p:cNvSpPr>
          <p:nvPr/>
        </p:nvSpPr>
        <p:spPr bwMode="auto">
          <a:xfrm>
            <a:off x="1828888" y="5291138"/>
            <a:ext cx="228600" cy="219075"/>
          </a:xfrm>
          <a:prstGeom prst="ellips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32"/>
          <p:cNvSpPr>
            <a:spLocks noChangeArrowheads="1"/>
          </p:cNvSpPr>
          <p:nvPr/>
        </p:nvSpPr>
        <p:spPr bwMode="auto">
          <a:xfrm>
            <a:off x="2462301" y="4478338"/>
            <a:ext cx="228600" cy="219075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Line 35"/>
          <p:cNvSpPr>
            <a:spLocks noChangeShapeType="1"/>
          </p:cNvSpPr>
          <p:nvPr/>
        </p:nvSpPr>
        <p:spPr bwMode="auto">
          <a:xfrm flipV="1">
            <a:off x="1382801" y="3457575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Line 36"/>
          <p:cNvSpPr>
            <a:spLocks noChangeShapeType="1"/>
          </p:cNvSpPr>
          <p:nvPr/>
        </p:nvSpPr>
        <p:spPr bwMode="auto">
          <a:xfrm flipV="1">
            <a:off x="735101" y="3095625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6102237"/>
              </p:ext>
            </p:extLst>
          </p:nvPr>
        </p:nvGraphicFramePr>
        <p:xfrm>
          <a:off x="635881" y="1594927"/>
          <a:ext cx="2297113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8335" name="Equation" r:id="rId3" imgW="1041400" imgH="444500" progId="Equation.3">
                  <p:embed/>
                </p:oleObj>
              </mc:Choice>
              <mc:Fallback>
                <p:oleObj name="Equation" r:id="rId3" imgW="10414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35881" y="1594927"/>
                        <a:ext cx="2297113" cy="981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" name="TextBox 60"/>
          <p:cNvSpPr txBox="1"/>
          <p:nvPr/>
        </p:nvSpPr>
        <p:spPr>
          <a:xfrm>
            <a:off x="3230651" y="2583233"/>
            <a:ext cx="8927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margin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62" name="Line 25"/>
          <p:cNvSpPr>
            <a:spLocks noChangeShapeType="1"/>
          </p:cNvSpPr>
          <p:nvPr/>
        </p:nvSpPr>
        <p:spPr bwMode="auto">
          <a:xfrm flipV="1">
            <a:off x="853545" y="3279952"/>
            <a:ext cx="2243139" cy="29908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Cross 2"/>
          <p:cNvSpPr/>
          <p:nvPr/>
        </p:nvSpPr>
        <p:spPr>
          <a:xfrm>
            <a:off x="3725333" y="5448300"/>
            <a:ext cx="398060" cy="417513"/>
          </a:xfrm>
          <a:prstGeom prst="plus">
            <a:avLst>
              <a:gd name="adj" fmla="val 37883"/>
            </a:avLst>
          </a:prstGeom>
          <a:solidFill>
            <a:srgbClr val="0000FF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69421" y="3457575"/>
            <a:ext cx="398060" cy="184150"/>
          </a:xfrm>
          <a:prstGeom prst="rect">
            <a:avLst/>
          </a:prstGeom>
          <a:solidFill>
            <a:srgbClr val="FF0000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741333" y="3203222"/>
            <a:ext cx="41063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Max margin </a:t>
            </a:r>
            <a:r>
              <a:rPr lang="en-US" sz="2400" dirty="0" err="1" smtClean="0">
                <a:solidFill>
                  <a:srgbClr val="0000FF"/>
                </a:solidFill>
              </a:rPr>
              <a:t>hyperplane</a:t>
            </a:r>
            <a:r>
              <a:rPr lang="en-US" sz="2400" dirty="0" smtClean="0">
                <a:solidFill>
                  <a:srgbClr val="0000FF"/>
                </a:solidFill>
              </a:rPr>
              <a:t> is halfway in between the positive support vectors and the negative support vectors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11333" y="5700889"/>
            <a:ext cx="10115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Why?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52" name="Line 27"/>
          <p:cNvSpPr>
            <a:spLocks noChangeShapeType="1"/>
          </p:cNvSpPr>
          <p:nvPr/>
        </p:nvSpPr>
        <p:spPr bwMode="auto">
          <a:xfrm flipH="1" flipV="1">
            <a:off x="2252751" y="4379913"/>
            <a:ext cx="254000" cy="1841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33"/>
          <p:cNvSpPr>
            <a:spLocks noChangeShapeType="1"/>
          </p:cNvSpPr>
          <p:nvPr/>
        </p:nvSpPr>
        <p:spPr bwMode="auto">
          <a:xfrm flipH="1" flipV="1">
            <a:off x="1628864" y="5194301"/>
            <a:ext cx="244475" cy="174625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Line 34"/>
          <p:cNvSpPr>
            <a:spLocks noChangeShapeType="1"/>
          </p:cNvSpPr>
          <p:nvPr/>
        </p:nvSpPr>
        <p:spPr bwMode="auto">
          <a:xfrm flipH="1" flipV="1">
            <a:off x="1681251" y="4632326"/>
            <a:ext cx="234950" cy="17938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Right Brace 57"/>
          <p:cNvSpPr/>
          <p:nvPr/>
        </p:nvSpPr>
        <p:spPr>
          <a:xfrm rot="18012209">
            <a:off x="3258925" y="3013234"/>
            <a:ext cx="190358" cy="347231"/>
          </a:xfrm>
          <a:prstGeom prst="rightBrac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12052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the margin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4915963" y="2321623"/>
            <a:ext cx="3074365" cy="52322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Margin = (d</a:t>
            </a:r>
            <a:r>
              <a:rPr lang="en-US" sz="2800" baseline="30000" dirty="0" smtClean="0"/>
              <a:t>+</a:t>
            </a:r>
            <a:r>
              <a:rPr lang="en-US" sz="2800" dirty="0" smtClean="0"/>
              <a:t>-d</a:t>
            </a:r>
            <a:r>
              <a:rPr lang="en-US" sz="2800" baseline="30000" dirty="0" smtClean="0"/>
              <a:t>-</a:t>
            </a:r>
            <a:r>
              <a:rPr lang="en-US" sz="2800" dirty="0" smtClean="0"/>
              <a:t>)/2 </a:t>
            </a:r>
            <a:endParaRPr lang="en-US" sz="2800" b="1" dirty="0"/>
          </a:p>
        </p:txBody>
      </p:sp>
      <p:sp>
        <p:nvSpPr>
          <p:cNvPr id="28" name="Line 4"/>
          <p:cNvSpPr>
            <a:spLocks noChangeShapeType="1"/>
          </p:cNvSpPr>
          <p:nvPr/>
        </p:nvSpPr>
        <p:spPr bwMode="auto">
          <a:xfrm flipV="1">
            <a:off x="482688" y="3295650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5"/>
          <p:cNvSpPr>
            <a:spLocks noChangeShapeType="1"/>
          </p:cNvSpPr>
          <p:nvPr/>
        </p:nvSpPr>
        <p:spPr bwMode="auto">
          <a:xfrm flipV="1">
            <a:off x="344576" y="6284913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AutoShape 6"/>
          <p:cNvSpPr>
            <a:spLocks noChangeArrowheads="1"/>
          </p:cNvSpPr>
          <p:nvPr/>
        </p:nvSpPr>
        <p:spPr bwMode="auto">
          <a:xfrm>
            <a:off x="1519326" y="41148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AutoShape 7"/>
          <p:cNvSpPr>
            <a:spLocks noChangeArrowheads="1"/>
          </p:cNvSpPr>
          <p:nvPr/>
        </p:nvSpPr>
        <p:spPr bwMode="auto">
          <a:xfrm>
            <a:off x="944651" y="44719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AutoShape 8"/>
          <p:cNvSpPr>
            <a:spLocks noChangeArrowheads="1"/>
          </p:cNvSpPr>
          <p:nvPr/>
        </p:nvSpPr>
        <p:spPr bwMode="auto">
          <a:xfrm>
            <a:off x="1097051" y="50180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AutoShape 9"/>
          <p:cNvSpPr>
            <a:spLocks noChangeArrowheads="1"/>
          </p:cNvSpPr>
          <p:nvPr/>
        </p:nvSpPr>
        <p:spPr bwMode="auto">
          <a:xfrm>
            <a:off x="716051" y="54752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AutoShape 10"/>
          <p:cNvSpPr>
            <a:spLocks noChangeArrowheads="1"/>
          </p:cNvSpPr>
          <p:nvPr/>
        </p:nvSpPr>
        <p:spPr bwMode="auto">
          <a:xfrm>
            <a:off x="1249451" y="38750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AutoShape 11"/>
          <p:cNvSpPr>
            <a:spLocks noChangeArrowheads="1"/>
          </p:cNvSpPr>
          <p:nvPr/>
        </p:nvSpPr>
        <p:spPr bwMode="auto">
          <a:xfrm>
            <a:off x="716051" y="47894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AutoShape 12"/>
          <p:cNvSpPr>
            <a:spLocks noChangeArrowheads="1"/>
          </p:cNvSpPr>
          <p:nvPr/>
        </p:nvSpPr>
        <p:spPr bwMode="auto">
          <a:xfrm>
            <a:off x="868451" y="49418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AutoShape 13"/>
          <p:cNvSpPr>
            <a:spLocks noChangeArrowheads="1"/>
          </p:cNvSpPr>
          <p:nvPr/>
        </p:nvSpPr>
        <p:spPr bwMode="auto">
          <a:xfrm>
            <a:off x="1630451" y="45608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AutoShape 14"/>
          <p:cNvSpPr>
            <a:spLocks noChangeArrowheads="1"/>
          </p:cNvSpPr>
          <p:nvPr/>
        </p:nvSpPr>
        <p:spPr bwMode="auto">
          <a:xfrm>
            <a:off x="2532151" y="45481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AutoShape 15"/>
          <p:cNvSpPr>
            <a:spLocks noChangeArrowheads="1"/>
          </p:cNvSpPr>
          <p:nvPr/>
        </p:nvSpPr>
        <p:spPr bwMode="auto">
          <a:xfrm>
            <a:off x="2163851" y="54752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AutoShape 16"/>
          <p:cNvSpPr>
            <a:spLocks noChangeArrowheads="1"/>
          </p:cNvSpPr>
          <p:nvPr/>
        </p:nvSpPr>
        <p:spPr bwMode="auto">
          <a:xfrm>
            <a:off x="3154451" y="54752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AutoShape 17"/>
          <p:cNvSpPr>
            <a:spLocks noChangeArrowheads="1"/>
          </p:cNvSpPr>
          <p:nvPr/>
        </p:nvSpPr>
        <p:spPr bwMode="auto">
          <a:xfrm>
            <a:off x="1846351" y="59959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AutoShape 18"/>
          <p:cNvSpPr>
            <a:spLocks noChangeArrowheads="1"/>
          </p:cNvSpPr>
          <p:nvPr/>
        </p:nvSpPr>
        <p:spPr bwMode="auto">
          <a:xfrm>
            <a:off x="2468651" y="48656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AutoShape 19"/>
          <p:cNvSpPr>
            <a:spLocks noChangeArrowheads="1"/>
          </p:cNvSpPr>
          <p:nvPr/>
        </p:nvSpPr>
        <p:spPr bwMode="auto">
          <a:xfrm>
            <a:off x="1900326" y="535940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AutoShape 20"/>
          <p:cNvSpPr>
            <a:spLocks noChangeArrowheads="1"/>
          </p:cNvSpPr>
          <p:nvPr/>
        </p:nvSpPr>
        <p:spPr bwMode="auto">
          <a:xfrm>
            <a:off x="2544851" y="57038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AutoShape 21"/>
          <p:cNvSpPr>
            <a:spLocks noChangeArrowheads="1"/>
          </p:cNvSpPr>
          <p:nvPr/>
        </p:nvSpPr>
        <p:spPr bwMode="auto">
          <a:xfrm>
            <a:off x="3230651" y="47894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AutoShape 22"/>
          <p:cNvSpPr>
            <a:spLocks noChangeArrowheads="1"/>
          </p:cNvSpPr>
          <p:nvPr/>
        </p:nvSpPr>
        <p:spPr bwMode="auto">
          <a:xfrm>
            <a:off x="1716176" y="32766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AutoShape 23"/>
          <p:cNvSpPr>
            <a:spLocks noChangeArrowheads="1"/>
          </p:cNvSpPr>
          <p:nvPr/>
        </p:nvSpPr>
        <p:spPr bwMode="auto">
          <a:xfrm>
            <a:off x="2325776" y="33528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AutoShape 24"/>
          <p:cNvSpPr>
            <a:spLocks noChangeArrowheads="1"/>
          </p:cNvSpPr>
          <p:nvPr/>
        </p:nvSpPr>
        <p:spPr bwMode="auto">
          <a:xfrm>
            <a:off x="3392576" y="411480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Oval 30"/>
          <p:cNvSpPr>
            <a:spLocks noChangeArrowheads="1"/>
          </p:cNvSpPr>
          <p:nvPr/>
        </p:nvSpPr>
        <p:spPr bwMode="auto">
          <a:xfrm>
            <a:off x="1555838" y="4495800"/>
            <a:ext cx="228600" cy="21907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Oval 31"/>
          <p:cNvSpPr>
            <a:spLocks noChangeArrowheads="1"/>
          </p:cNvSpPr>
          <p:nvPr/>
        </p:nvSpPr>
        <p:spPr bwMode="auto">
          <a:xfrm>
            <a:off x="1828888" y="5291138"/>
            <a:ext cx="228600" cy="219075"/>
          </a:xfrm>
          <a:prstGeom prst="ellips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32"/>
          <p:cNvSpPr>
            <a:spLocks noChangeArrowheads="1"/>
          </p:cNvSpPr>
          <p:nvPr/>
        </p:nvSpPr>
        <p:spPr bwMode="auto">
          <a:xfrm>
            <a:off x="2462301" y="4478338"/>
            <a:ext cx="228600" cy="219075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Line 35"/>
          <p:cNvSpPr>
            <a:spLocks noChangeShapeType="1"/>
          </p:cNvSpPr>
          <p:nvPr/>
        </p:nvSpPr>
        <p:spPr bwMode="auto">
          <a:xfrm flipV="1">
            <a:off x="1382801" y="3457575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Line 36"/>
          <p:cNvSpPr>
            <a:spLocks noChangeShapeType="1"/>
          </p:cNvSpPr>
          <p:nvPr/>
        </p:nvSpPr>
        <p:spPr bwMode="auto">
          <a:xfrm flipV="1">
            <a:off x="735101" y="3095625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2306559"/>
              </p:ext>
            </p:extLst>
          </p:nvPr>
        </p:nvGraphicFramePr>
        <p:xfrm>
          <a:off x="635881" y="1594927"/>
          <a:ext cx="2297113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098" name="Equation" r:id="rId3" imgW="1041400" imgH="444500" progId="Equation.3">
                  <p:embed/>
                </p:oleObj>
              </mc:Choice>
              <mc:Fallback>
                <p:oleObj name="Equation" r:id="rId3" imgW="10414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35881" y="1594927"/>
                        <a:ext cx="2297113" cy="981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" name="TextBox 60"/>
          <p:cNvSpPr txBox="1"/>
          <p:nvPr/>
        </p:nvSpPr>
        <p:spPr>
          <a:xfrm>
            <a:off x="3230651" y="2583233"/>
            <a:ext cx="8927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margin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62" name="Line 25"/>
          <p:cNvSpPr>
            <a:spLocks noChangeShapeType="1"/>
          </p:cNvSpPr>
          <p:nvPr/>
        </p:nvSpPr>
        <p:spPr bwMode="auto">
          <a:xfrm flipV="1">
            <a:off x="853545" y="3279952"/>
            <a:ext cx="2243139" cy="29908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Cross 2"/>
          <p:cNvSpPr/>
          <p:nvPr/>
        </p:nvSpPr>
        <p:spPr>
          <a:xfrm>
            <a:off x="3725333" y="5448300"/>
            <a:ext cx="398060" cy="417513"/>
          </a:xfrm>
          <a:prstGeom prst="plus">
            <a:avLst>
              <a:gd name="adj" fmla="val 37883"/>
            </a:avLst>
          </a:prstGeom>
          <a:solidFill>
            <a:srgbClr val="0000FF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69421" y="3457575"/>
            <a:ext cx="398060" cy="184150"/>
          </a:xfrm>
          <a:prstGeom prst="rect">
            <a:avLst/>
          </a:prstGeom>
          <a:solidFill>
            <a:srgbClr val="FF0000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741333" y="3203222"/>
            <a:ext cx="41063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Max margin </a:t>
            </a:r>
            <a:r>
              <a:rPr lang="en-US" sz="2400" dirty="0" err="1" smtClean="0"/>
              <a:t>hyperplane</a:t>
            </a:r>
            <a:r>
              <a:rPr lang="en-US" sz="2400" dirty="0" smtClean="0"/>
              <a:t> is halfway in between the positive support vectors and the negative support vectors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915963" y="4825524"/>
            <a:ext cx="367938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All support vectors are </a:t>
            </a:r>
            <a:r>
              <a:rPr lang="en-US" sz="2000" dirty="0" smtClean="0">
                <a:solidFill>
                  <a:srgbClr val="0000FF"/>
                </a:solidFill>
              </a:rPr>
              <a:t>the same </a:t>
            </a:r>
            <a:r>
              <a:rPr lang="en-US" sz="2000" dirty="0" smtClean="0">
                <a:solidFill>
                  <a:srgbClr val="0000FF"/>
                </a:solidFill>
              </a:rPr>
              <a:t>distance</a:t>
            </a:r>
          </a:p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To maximize, </a:t>
            </a:r>
            <a:r>
              <a:rPr lang="en-US" sz="2000" dirty="0" err="1" smtClean="0">
                <a:solidFill>
                  <a:srgbClr val="0000FF"/>
                </a:solidFill>
              </a:rPr>
              <a:t>hyperplane</a:t>
            </a:r>
            <a:r>
              <a:rPr lang="en-US" sz="2000" dirty="0" smtClean="0">
                <a:solidFill>
                  <a:srgbClr val="0000FF"/>
                </a:solidFill>
              </a:rPr>
              <a:t> should be directly in between</a:t>
            </a:r>
          </a:p>
          <a:p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52" name="Line 27"/>
          <p:cNvSpPr>
            <a:spLocks noChangeShapeType="1"/>
          </p:cNvSpPr>
          <p:nvPr/>
        </p:nvSpPr>
        <p:spPr bwMode="auto">
          <a:xfrm flipH="1" flipV="1">
            <a:off x="2252751" y="4379913"/>
            <a:ext cx="254000" cy="1841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33"/>
          <p:cNvSpPr>
            <a:spLocks noChangeShapeType="1"/>
          </p:cNvSpPr>
          <p:nvPr/>
        </p:nvSpPr>
        <p:spPr bwMode="auto">
          <a:xfrm flipH="1" flipV="1">
            <a:off x="1628864" y="5194301"/>
            <a:ext cx="244475" cy="174625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Line 34"/>
          <p:cNvSpPr>
            <a:spLocks noChangeShapeType="1"/>
          </p:cNvSpPr>
          <p:nvPr/>
        </p:nvSpPr>
        <p:spPr bwMode="auto">
          <a:xfrm flipH="1" flipV="1">
            <a:off x="1681251" y="4632326"/>
            <a:ext cx="234950" cy="17938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Right Brace 57"/>
          <p:cNvSpPr/>
          <p:nvPr/>
        </p:nvSpPr>
        <p:spPr>
          <a:xfrm rot="18012209">
            <a:off x="3258925" y="3013234"/>
            <a:ext cx="190358" cy="347231"/>
          </a:xfrm>
          <a:prstGeom prst="rightBrac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53381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the margin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5059863" y="1536793"/>
            <a:ext cx="30743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Margin = (d</a:t>
            </a:r>
            <a:r>
              <a:rPr lang="en-US" sz="2800" baseline="30000" dirty="0" smtClean="0"/>
              <a:t>+</a:t>
            </a:r>
            <a:r>
              <a:rPr lang="en-US" sz="2800" dirty="0" smtClean="0"/>
              <a:t>-d</a:t>
            </a:r>
            <a:r>
              <a:rPr lang="en-US" sz="2800" baseline="30000" dirty="0" smtClean="0"/>
              <a:t>-</a:t>
            </a:r>
            <a:r>
              <a:rPr lang="en-US" sz="2800" dirty="0" smtClean="0"/>
              <a:t>)/2 </a:t>
            </a:r>
            <a:endParaRPr lang="en-US" sz="2800" b="1" dirty="0"/>
          </a:p>
        </p:txBody>
      </p:sp>
      <p:sp>
        <p:nvSpPr>
          <p:cNvPr id="28" name="Line 4"/>
          <p:cNvSpPr>
            <a:spLocks noChangeShapeType="1"/>
          </p:cNvSpPr>
          <p:nvPr/>
        </p:nvSpPr>
        <p:spPr bwMode="auto">
          <a:xfrm flipV="1">
            <a:off x="242801" y="3295650"/>
            <a:ext cx="0" cy="3041650"/>
          </a:xfrm>
          <a:prstGeom prst="line">
            <a:avLst/>
          </a:prstGeom>
          <a:noFill/>
          <a:ln w="25400">
            <a:solidFill>
              <a:schemeClr val="bg1">
                <a:lumMod val="75000"/>
              </a:schemeClr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5"/>
          <p:cNvSpPr>
            <a:spLocks noChangeShapeType="1"/>
          </p:cNvSpPr>
          <p:nvPr/>
        </p:nvSpPr>
        <p:spPr bwMode="auto">
          <a:xfrm flipV="1">
            <a:off x="104689" y="6284913"/>
            <a:ext cx="4081462" cy="0"/>
          </a:xfrm>
          <a:prstGeom prst="line">
            <a:avLst/>
          </a:prstGeom>
          <a:noFill/>
          <a:ln w="25400">
            <a:solidFill>
              <a:schemeClr val="bg1">
                <a:lumMod val="75000"/>
              </a:schemeClr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AutoShape 6"/>
          <p:cNvSpPr>
            <a:spLocks noChangeArrowheads="1"/>
          </p:cNvSpPr>
          <p:nvPr/>
        </p:nvSpPr>
        <p:spPr bwMode="auto">
          <a:xfrm>
            <a:off x="1279439" y="4114800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AutoShape 7"/>
          <p:cNvSpPr>
            <a:spLocks noChangeArrowheads="1"/>
          </p:cNvSpPr>
          <p:nvPr/>
        </p:nvSpPr>
        <p:spPr bwMode="auto">
          <a:xfrm>
            <a:off x="704764" y="4471988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AutoShape 8"/>
          <p:cNvSpPr>
            <a:spLocks noChangeArrowheads="1"/>
          </p:cNvSpPr>
          <p:nvPr/>
        </p:nvSpPr>
        <p:spPr bwMode="auto">
          <a:xfrm>
            <a:off x="857164" y="5018088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AutoShape 9"/>
          <p:cNvSpPr>
            <a:spLocks noChangeArrowheads="1"/>
          </p:cNvSpPr>
          <p:nvPr/>
        </p:nvSpPr>
        <p:spPr bwMode="auto">
          <a:xfrm>
            <a:off x="476164" y="5475288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AutoShape 10"/>
          <p:cNvSpPr>
            <a:spLocks noChangeArrowheads="1"/>
          </p:cNvSpPr>
          <p:nvPr/>
        </p:nvSpPr>
        <p:spPr bwMode="auto">
          <a:xfrm>
            <a:off x="1009564" y="3875088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AutoShape 11"/>
          <p:cNvSpPr>
            <a:spLocks noChangeArrowheads="1"/>
          </p:cNvSpPr>
          <p:nvPr/>
        </p:nvSpPr>
        <p:spPr bwMode="auto">
          <a:xfrm>
            <a:off x="476164" y="4789488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AutoShape 12"/>
          <p:cNvSpPr>
            <a:spLocks noChangeArrowheads="1"/>
          </p:cNvSpPr>
          <p:nvPr/>
        </p:nvSpPr>
        <p:spPr bwMode="auto">
          <a:xfrm>
            <a:off x="628564" y="4941888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AutoShape 13"/>
          <p:cNvSpPr>
            <a:spLocks noChangeArrowheads="1"/>
          </p:cNvSpPr>
          <p:nvPr/>
        </p:nvSpPr>
        <p:spPr bwMode="auto">
          <a:xfrm>
            <a:off x="1390564" y="4560888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AutoShape 14"/>
          <p:cNvSpPr>
            <a:spLocks noChangeArrowheads="1"/>
          </p:cNvSpPr>
          <p:nvPr/>
        </p:nvSpPr>
        <p:spPr bwMode="auto">
          <a:xfrm>
            <a:off x="2292264" y="4548188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AutoShape 15"/>
          <p:cNvSpPr>
            <a:spLocks noChangeArrowheads="1"/>
          </p:cNvSpPr>
          <p:nvPr/>
        </p:nvSpPr>
        <p:spPr bwMode="auto">
          <a:xfrm>
            <a:off x="1923964" y="5475288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AutoShape 16"/>
          <p:cNvSpPr>
            <a:spLocks noChangeArrowheads="1"/>
          </p:cNvSpPr>
          <p:nvPr/>
        </p:nvSpPr>
        <p:spPr bwMode="auto">
          <a:xfrm>
            <a:off x="2914564" y="5475288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AutoShape 17"/>
          <p:cNvSpPr>
            <a:spLocks noChangeArrowheads="1"/>
          </p:cNvSpPr>
          <p:nvPr/>
        </p:nvSpPr>
        <p:spPr bwMode="auto">
          <a:xfrm>
            <a:off x="1606464" y="5995988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AutoShape 18"/>
          <p:cNvSpPr>
            <a:spLocks noChangeArrowheads="1"/>
          </p:cNvSpPr>
          <p:nvPr/>
        </p:nvSpPr>
        <p:spPr bwMode="auto">
          <a:xfrm>
            <a:off x="2228764" y="4865688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AutoShape 19"/>
          <p:cNvSpPr>
            <a:spLocks noChangeArrowheads="1"/>
          </p:cNvSpPr>
          <p:nvPr/>
        </p:nvSpPr>
        <p:spPr bwMode="auto">
          <a:xfrm>
            <a:off x="1660439" y="5359400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AutoShape 20"/>
          <p:cNvSpPr>
            <a:spLocks noChangeArrowheads="1"/>
          </p:cNvSpPr>
          <p:nvPr/>
        </p:nvSpPr>
        <p:spPr bwMode="auto">
          <a:xfrm>
            <a:off x="2304964" y="5703888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AutoShape 21"/>
          <p:cNvSpPr>
            <a:spLocks noChangeArrowheads="1"/>
          </p:cNvSpPr>
          <p:nvPr/>
        </p:nvSpPr>
        <p:spPr bwMode="auto">
          <a:xfrm>
            <a:off x="2990764" y="4789488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AutoShape 22"/>
          <p:cNvSpPr>
            <a:spLocks noChangeArrowheads="1"/>
          </p:cNvSpPr>
          <p:nvPr/>
        </p:nvSpPr>
        <p:spPr bwMode="auto">
          <a:xfrm>
            <a:off x="1476289" y="3276600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AutoShape 23"/>
          <p:cNvSpPr>
            <a:spLocks noChangeArrowheads="1"/>
          </p:cNvSpPr>
          <p:nvPr/>
        </p:nvSpPr>
        <p:spPr bwMode="auto">
          <a:xfrm>
            <a:off x="2085889" y="3352800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AutoShape 24"/>
          <p:cNvSpPr>
            <a:spLocks noChangeArrowheads="1"/>
          </p:cNvSpPr>
          <p:nvPr/>
        </p:nvSpPr>
        <p:spPr bwMode="auto">
          <a:xfrm>
            <a:off x="3152689" y="4114800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Oval 30"/>
          <p:cNvSpPr>
            <a:spLocks noChangeArrowheads="1"/>
          </p:cNvSpPr>
          <p:nvPr/>
        </p:nvSpPr>
        <p:spPr bwMode="auto">
          <a:xfrm>
            <a:off x="1315951" y="4495800"/>
            <a:ext cx="228600" cy="219075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Oval 31"/>
          <p:cNvSpPr>
            <a:spLocks noChangeArrowheads="1"/>
          </p:cNvSpPr>
          <p:nvPr/>
        </p:nvSpPr>
        <p:spPr bwMode="auto">
          <a:xfrm>
            <a:off x="1589001" y="5291138"/>
            <a:ext cx="228600" cy="219075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32"/>
          <p:cNvSpPr>
            <a:spLocks noChangeArrowheads="1"/>
          </p:cNvSpPr>
          <p:nvPr/>
        </p:nvSpPr>
        <p:spPr bwMode="auto">
          <a:xfrm>
            <a:off x="2222414" y="4478338"/>
            <a:ext cx="228600" cy="219075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Line 35"/>
          <p:cNvSpPr>
            <a:spLocks noChangeShapeType="1"/>
          </p:cNvSpPr>
          <p:nvPr/>
        </p:nvSpPr>
        <p:spPr bwMode="auto">
          <a:xfrm flipV="1">
            <a:off x="1142914" y="3457575"/>
            <a:ext cx="2009775" cy="2693988"/>
          </a:xfrm>
          <a:prstGeom prst="line">
            <a:avLst/>
          </a:prstGeom>
          <a:noFill/>
          <a:ln w="19050" cap="rnd">
            <a:solidFill>
              <a:schemeClr val="bg1">
                <a:lumMod val="75000"/>
              </a:schemeClr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Line 36"/>
          <p:cNvSpPr>
            <a:spLocks noChangeShapeType="1"/>
          </p:cNvSpPr>
          <p:nvPr/>
        </p:nvSpPr>
        <p:spPr bwMode="auto">
          <a:xfrm flipV="1">
            <a:off x="495214" y="3095625"/>
            <a:ext cx="2066925" cy="2770188"/>
          </a:xfrm>
          <a:prstGeom prst="line">
            <a:avLst/>
          </a:prstGeom>
          <a:noFill/>
          <a:ln w="19050" cap="rnd">
            <a:solidFill>
              <a:schemeClr val="bg1">
                <a:lumMod val="75000"/>
              </a:schemeClr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3490629"/>
              </p:ext>
            </p:extLst>
          </p:nvPr>
        </p:nvGraphicFramePr>
        <p:xfrm>
          <a:off x="635881" y="1594927"/>
          <a:ext cx="2297113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933" name="Equation" r:id="rId3" imgW="1041400" imgH="444500" progId="Equation.3">
                  <p:embed/>
                </p:oleObj>
              </mc:Choice>
              <mc:Fallback>
                <p:oleObj name="Equation" r:id="rId3" imgW="10414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35881" y="1594927"/>
                        <a:ext cx="2297113" cy="981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" name="Line 25"/>
          <p:cNvSpPr>
            <a:spLocks noChangeShapeType="1"/>
          </p:cNvSpPr>
          <p:nvPr/>
        </p:nvSpPr>
        <p:spPr bwMode="auto">
          <a:xfrm flipV="1">
            <a:off x="613658" y="3279952"/>
            <a:ext cx="2243139" cy="2990850"/>
          </a:xfrm>
          <a:prstGeom prst="line">
            <a:avLst/>
          </a:prstGeom>
          <a:noFill/>
          <a:ln w="19050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Cross 2"/>
          <p:cNvSpPr/>
          <p:nvPr/>
        </p:nvSpPr>
        <p:spPr>
          <a:xfrm>
            <a:off x="3485446" y="5448300"/>
            <a:ext cx="398060" cy="417513"/>
          </a:xfrm>
          <a:prstGeom prst="plus">
            <a:avLst>
              <a:gd name="adj" fmla="val 37883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29534" y="3457575"/>
            <a:ext cx="398060" cy="1841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Line 27"/>
          <p:cNvSpPr>
            <a:spLocks noChangeShapeType="1"/>
          </p:cNvSpPr>
          <p:nvPr/>
        </p:nvSpPr>
        <p:spPr bwMode="auto">
          <a:xfrm flipH="1" flipV="1">
            <a:off x="2012864" y="4379913"/>
            <a:ext cx="254000" cy="184150"/>
          </a:xfrm>
          <a:prstGeom prst="line">
            <a:avLst/>
          </a:prstGeom>
          <a:noFill/>
          <a:ln w="19050">
            <a:solidFill>
              <a:schemeClr val="bg1">
                <a:lumMod val="75000"/>
              </a:schemeClr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33"/>
          <p:cNvSpPr>
            <a:spLocks noChangeShapeType="1"/>
          </p:cNvSpPr>
          <p:nvPr/>
        </p:nvSpPr>
        <p:spPr bwMode="auto">
          <a:xfrm flipH="1" flipV="1">
            <a:off x="1388977" y="5194301"/>
            <a:ext cx="244475" cy="174625"/>
          </a:xfrm>
          <a:prstGeom prst="line">
            <a:avLst/>
          </a:prstGeom>
          <a:noFill/>
          <a:ln w="19050">
            <a:solidFill>
              <a:schemeClr val="bg1">
                <a:lumMod val="75000"/>
              </a:schemeClr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Line 34"/>
          <p:cNvSpPr>
            <a:spLocks noChangeShapeType="1"/>
          </p:cNvSpPr>
          <p:nvPr/>
        </p:nvSpPr>
        <p:spPr bwMode="auto">
          <a:xfrm flipH="1" flipV="1">
            <a:off x="1441364" y="4632326"/>
            <a:ext cx="234950" cy="179387"/>
          </a:xfrm>
          <a:prstGeom prst="line">
            <a:avLst/>
          </a:prstGeom>
          <a:noFill/>
          <a:ln w="19050">
            <a:solidFill>
              <a:schemeClr val="bg1">
                <a:lumMod val="75000"/>
              </a:schemeClr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3578599" y="2071687"/>
            <a:ext cx="5523068" cy="1204913"/>
            <a:chOff x="3578599" y="2071687"/>
            <a:chExt cx="5523068" cy="1204913"/>
          </a:xfrm>
        </p:grpSpPr>
        <p:graphicFrame>
          <p:nvGraphicFramePr>
            <p:cNvPr id="5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41321994"/>
                </p:ext>
              </p:extLst>
            </p:nvPr>
          </p:nvGraphicFramePr>
          <p:xfrm>
            <a:off x="3578599" y="2444381"/>
            <a:ext cx="1087967" cy="4580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6934" name="Equation" r:id="rId5" imgW="482600" imgH="203200" progId="Equation.3">
                    <p:embed/>
                  </p:oleObj>
                </mc:Choice>
                <mc:Fallback>
                  <p:oleObj name="Equation" r:id="rId5" imgW="482600" imgH="2032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3578599" y="2444381"/>
                          <a:ext cx="1087967" cy="45809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8" name="Object 5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47294007"/>
                </p:ext>
              </p:extLst>
            </p:nvPr>
          </p:nvGraphicFramePr>
          <p:xfrm>
            <a:off x="4716992" y="2071687"/>
            <a:ext cx="4384675" cy="12049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6935" name="Equation" r:id="rId7" imgW="1943100" imgH="533400" progId="Equation.3">
                    <p:embed/>
                  </p:oleObj>
                </mc:Choice>
                <mc:Fallback>
                  <p:oleObj name="Equation" r:id="rId7" imgW="1943100" imgH="5334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4716992" y="2071687"/>
                          <a:ext cx="4384675" cy="12049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" name="Group 9"/>
          <p:cNvGrpSpPr/>
          <p:nvPr/>
        </p:nvGrpSpPr>
        <p:grpSpPr>
          <a:xfrm>
            <a:off x="4389255" y="3481503"/>
            <a:ext cx="4411184" cy="2412766"/>
            <a:chOff x="4666566" y="4418955"/>
            <a:chExt cx="4411184" cy="2412766"/>
          </a:xfrm>
        </p:grpSpPr>
        <p:grpSp>
          <p:nvGrpSpPr>
            <p:cNvPr id="9" name="Group 8"/>
            <p:cNvGrpSpPr/>
            <p:nvPr/>
          </p:nvGrpSpPr>
          <p:grpSpPr>
            <a:xfrm>
              <a:off x="4666566" y="4418955"/>
              <a:ext cx="4411184" cy="2412766"/>
              <a:chOff x="4666566" y="4418955"/>
              <a:chExt cx="4411184" cy="2412766"/>
            </a:xfrm>
          </p:grpSpPr>
          <p:sp>
            <p:nvSpPr>
              <p:cNvPr id="6" name="TextBox 5"/>
              <p:cNvSpPr txBox="1"/>
              <p:nvPr/>
            </p:nvSpPr>
            <p:spPr>
              <a:xfrm>
                <a:off x="4666566" y="4418955"/>
                <a:ext cx="441118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What is </a:t>
                </a:r>
                <a:r>
                  <a:rPr lang="en-US" sz="2400" i="1" dirty="0" err="1" smtClean="0">
                    <a:solidFill>
                      <a:srgbClr val="FF0000"/>
                    </a:solidFill>
                  </a:rPr>
                  <a:t>wx+b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for support vectors?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4721627" y="5192832"/>
                <a:ext cx="72372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Hint:</a:t>
                </a:r>
                <a:endParaRPr lang="en-US" sz="2400" dirty="0"/>
              </a:p>
            </p:txBody>
          </p:sp>
          <p:graphicFrame>
            <p:nvGraphicFramePr>
              <p:cNvPr id="61" name="Object 60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52887754"/>
                  </p:ext>
                </p:extLst>
              </p:nvPr>
            </p:nvGraphicFramePr>
            <p:xfrm>
              <a:off x="5374950" y="6374951"/>
              <a:ext cx="2525591" cy="45677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76936" name="Equation" r:id="rId9" imgW="1193800" imgH="215900" progId="Equation.3">
                      <p:embed/>
                    </p:oleObj>
                  </mc:Choice>
                  <mc:Fallback>
                    <p:oleObj name="Equation" r:id="rId9" imgW="1193800" imgH="215900" progId="Equation.3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10"/>
                          <a:stretch>
                            <a:fillRect/>
                          </a:stretch>
                        </p:blipFill>
                        <p:spPr>
                          <a:xfrm>
                            <a:off x="5374950" y="6374951"/>
                            <a:ext cx="2525591" cy="45677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64" name="TextBox 63"/>
              <p:cNvSpPr txBox="1"/>
              <p:nvPr/>
            </p:nvSpPr>
            <p:spPr>
              <a:xfrm>
                <a:off x="5059863" y="5932508"/>
                <a:ext cx="120132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/>
                  <a:t>subject to:</a:t>
                </a:r>
                <a:endParaRPr lang="en-US" sz="2000" dirty="0"/>
              </a:p>
            </p:txBody>
          </p:sp>
        </p:grpSp>
        <p:graphicFrame>
          <p:nvGraphicFramePr>
            <p:cNvPr id="65" name="Object 6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91141808"/>
                </p:ext>
              </p:extLst>
            </p:nvPr>
          </p:nvGraphicFramePr>
          <p:xfrm>
            <a:off x="5356627" y="5604162"/>
            <a:ext cx="2326996" cy="3803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6937" name="Equation" r:id="rId11" imgW="1320800" imgH="215900" progId="Equation.3">
                    <p:embed/>
                  </p:oleObj>
                </mc:Choice>
                <mc:Fallback>
                  <p:oleObj name="Equation" r:id="rId11" imgW="1320800" imgH="2159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5356627" y="5604162"/>
                          <a:ext cx="2326996" cy="38037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16607811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the margin</a:t>
            </a: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1755675"/>
              </p:ext>
            </p:extLst>
          </p:nvPr>
        </p:nvGraphicFramePr>
        <p:xfrm>
          <a:off x="2851782" y="2117112"/>
          <a:ext cx="3258329" cy="5326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621" name="Equation" r:id="rId3" imgW="1320800" imgH="215900" progId="Equation.3">
                  <p:embed/>
                </p:oleObj>
              </mc:Choice>
              <mc:Fallback>
                <p:oleObj name="Equation" r:id="rId3" imgW="1320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51782" y="2117112"/>
                        <a:ext cx="3258329" cy="5326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0323603"/>
              </p:ext>
            </p:extLst>
          </p:nvPr>
        </p:nvGraphicFramePr>
        <p:xfrm>
          <a:off x="2930525" y="2838802"/>
          <a:ext cx="30019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622" name="Equation" r:id="rId5" imgW="1193800" imgH="215900" progId="Equation.3">
                  <p:embed/>
                </p:oleObj>
              </mc:Choice>
              <mc:Fallback>
                <p:oleObj name="Equation" r:id="rId5" imgW="1193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930525" y="2838802"/>
                        <a:ext cx="3001963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189065" y="2455323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1142998" y="4148667"/>
            <a:ext cx="37213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The support vectors have </a:t>
            </a:r>
            <a:endParaRPr lang="en-US" sz="2800" dirty="0">
              <a:solidFill>
                <a:srgbClr val="0000FF"/>
              </a:solidFill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6594047"/>
              </p:ext>
            </p:extLst>
          </p:nvPr>
        </p:nvGraphicFramePr>
        <p:xfrm>
          <a:off x="4923587" y="4220810"/>
          <a:ext cx="2019077" cy="4516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623" name="Equation" r:id="rId7" imgW="965200" imgH="215900" progId="Equation.3">
                  <p:embed/>
                </p:oleObj>
              </mc:Choice>
              <mc:Fallback>
                <p:oleObj name="Equation" r:id="rId7" imgW="965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923587" y="4220810"/>
                        <a:ext cx="2019077" cy="4516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230973" y="5069568"/>
            <a:ext cx="66127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Otherwise, we could make the margin larger!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76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the margin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5059863" y="1536793"/>
            <a:ext cx="30743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Margin = (d</a:t>
            </a:r>
            <a:r>
              <a:rPr lang="en-US" sz="2800" baseline="30000" dirty="0" smtClean="0"/>
              <a:t>+</a:t>
            </a:r>
            <a:r>
              <a:rPr lang="en-US" sz="2800" dirty="0" smtClean="0"/>
              <a:t>-d</a:t>
            </a:r>
            <a:r>
              <a:rPr lang="en-US" sz="2800" baseline="30000" dirty="0" smtClean="0"/>
              <a:t>-</a:t>
            </a:r>
            <a:r>
              <a:rPr lang="en-US" sz="2800" dirty="0" smtClean="0"/>
              <a:t>)/2 </a:t>
            </a:r>
            <a:endParaRPr lang="en-US" sz="2800" b="1" dirty="0"/>
          </a:p>
        </p:txBody>
      </p:sp>
      <p:sp>
        <p:nvSpPr>
          <p:cNvPr id="28" name="Line 4"/>
          <p:cNvSpPr>
            <a:spLocks noChangeShapeType="1"/>
          </p:cNvSpPr>
          <p:nvPr/>
        </p:nvSpPr>
        <p:spPr bwMode="auto">
          <a:xfrm flipV="1">
            <a:off x="242801" y="3295650"/>
            <a:ext cx="0" cy="3041650"/>
          </a:xfrm>
          <a:prstGeom prst="line">
            <a:avLst/>
          </a:prstGeom>
          <a:noFill/>
          <a:ln w="25400">
            <a:solidFill>
              <a:schemeClr val="bg1">
                <a:lumMod val="75000"/>
              </a:schemeClr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5"/>
          <p:cNvSpPr>
            <a:spLocks noChangeShapeType="1"/>
          </p:cNvSpPr>
          <p:nvPr/>
        </p:nvSpPr>
        <p:spPr bwMode="auto">
          <a:xfrm flipV="1">
            <a:off x="104689" y="6284913"/>
            <a:ext cx="4081462" cy="0"/>
          </a:xfrm>
          <a:prstGeom prst="line">
            <a:avLst/>
          </a:prstGeom>
          <a:noFill/>
          <a:ln w="25400">
            <a:solidFill>
              <a:schemeClr val="bg1">
                <a:lumMod val="75000"/>
              </a:schemeClr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AutoShape 6"/>
          <p:cNvSpPr>
            <a:spLocks noChangeArrowheads="1"/>
          </p:cNvSpPr>
          <p:nvPr/>
        </p:nvSpPr>
        <p:spPr bwMode="auto">
          <a:xfrm>
            <a:off x="1279439" y="4114800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AutoShape 7"/>
          <p:cNvSpPr>
            <a:spLocks noChangeArrowheads="1"/>
          </p:cNvSpPr>
          <p:nvPr/>
        </p:nvSpPr>
        <p:spPr bwMode="auto">
          <a:xfrm>
            <a:off x="704764" y="4471988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AutoShape 8"/>
          <p:cNvSpPr>
            <a:spLocks noChangeArrowheads="1"/>
          </p:cNvSpPr>
          <p:nvPr/>
        </p:nvSpPr>
        <p:spPr bwMode="auto">
          <a:xfrm>
            <a:off x="857164" y="5018088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AutoShape 9"/>
          <p:cNvSpPr>
            <a:spLocks noChangeArrowheads="1"/>
          </p:cNvSpPr>
          <p:nvPr/>
        </p:nvSpPr>
        <p:spPr bwMode="auto">
          <a:xfrm>
            <a:off x="476164" y="5475288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AutoShape 10"/>
          <p:cNvSpPr>
            <a:spLocks noChangeArrowheads="1"/>
          </p:cNvSpPr>
          <p:nvPr/>
        </p:nvSpPr>
        <p:spPr bwMode="auto">
          <a:xfrm>
            <a:off x="1009564" y="3875088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AutoShape 11"/>
          <p:cNvSpPr>
            <a:spLocks noChangeArrowheads="1"/>
          </p:cNvSpPr>
          <p:nvPr/>
        </p:nvSpPr>
        <p:spPr bwMode="auto">
          <a:xfrm>
            <a:off x="476164" y="4789488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AutoShape 12"/>
          <p:cNvSpPr>
            <a:spLocks noChangeArrowheads="1"/>
          </p:cNvSpPr>
          <p:nvPr/>
        </p:nvSpPr>
        <p:spPr bwMode="auto">
          <a:xfrm>
            <a:off x="628564" y="4941888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AutoShape 13"/>
          <p:cNvSpPr>
            <a:spLocks noChangeArrowheads="1"/>
          </p:cNvSpPr>
          <p:nvPr/>
        </p:nvSpPr>
        <p:spPr bwMode="auto">
          <a:xfrm>
            <a:off x="1390564" y="4560888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AutoShape 14"/>
          <p:cNvSpPr>
            <a:spLocks noChangeArrowheads="1"/>
          </p:cNvSpPr>
          <p:nvPr/>
        </p:nvSpPr>
        <p:spPr bwMode="auto">
          <a:xfrm>
            <a:off x="2292264" y="4548188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AutoShape 15"/>
          <p:cNvSpPr>
            <a:spLocks noChangeArrowheads="1"/>
          </p:cNvSpPr>
          <p:nvPr/>
        </p:nvSpPr>
        <p:spPr bwMode="auto">
          <a:xfrm>
            <a:off x="1923964" y="5475288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AutoShape 16"/>
          <p:cNvSpPr>
            <a:spLocks noChangeArrowheads="1"/>
          </p:cNvSpPr>
          <p:nvPr/>
        </p:nvSpPr>
        <p:spPr bwMode="auto">
          <a:xfrm>
            <a:off x="2914564" y="5475288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AutoShape 17"/>
          <p:cNvSpPr>
            <a:spLocks noChangeArrowheads="1"/>
          </p:cNvSpPr>
          <p:nvPr/>
        </p:nvSpPr>
        <p:spPr bwMode="auto">
          <a:xfrm>
            <a:off x="1606464" y="5995988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AutoShape 18"/>
          <p:cNvSpPr>
            <a:spLocks noChangeArrowheads="1"/>
          </p:cNvSpPr>
          <p:nvPr/>
        </p:nvSpPr>
        <p:spPr bwMode="auto">
          <a:xfrm>
            <a:off x="2228764" y="4865688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AutoShape 19"/>
          <p:cNvSpPr>
            <a:spLocks noChangeArrowheads="1"/>
          </p:cNvSpPr>
          <p:nvPr/>
        </p:nvSpPr>
        <p:spPr bwMode="auto">
          <a:xfrm>
            <a:off x="1660439" y="5359400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AutoShape 20"/>
          <p:cNvSpPr>
            <a:spLocks noChangeArrowheads="1"/>
          </p:cNvSpPr>
          <p:nvPr/>
        </p:nvSpPr>
        <p:spPr bwMode="auto">
          <a:xfrm>
            <a:off x="2304964" y="5703888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AutoShape 21"/>
          <p:cNvSpPr>
            <a:spLocks noChangeArrowheads="1"/>
          </p:cNvSpPr>
          <p:nvPr/>
        </p:nvSpPr>
        <p:spPr bwMode="auto">
          <a:xfrm>
            <a:off x="2990764" y="4789488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AutoShape 22"/>
          <p:cNvSpPr>
            <a:spLocks noChangeArrowheads="1"/>
          </p:cNvSpPr>
          <p:nvPr/>
        </p:nvSpPr>
        <p:spPr bwMode="auto">
          <a:xfrm>
            <a:off x="1476289" y="3276600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AutoShape 23"/>
          <p:cNvSpPr>
            <a:spLocks noChangeArrowheads="1"/>
          </p:cNvSpPr>
          <p:nvPr/>
        </p:nvSpPr>
        <p:spPr bwMode="auto">
          <a:xfrm>
            <a:off x="2085889" y="3352800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AutoShape 24"/>
          <p:cNvSpPr>
            <a:spLocks noChangeArrowheads="1"/>
          </p:cNvSpPr>
          <p:nvPr/>
        </p:nvSpPr>
        <p:spPr bwMode="auto">
          <a:xfrm>
            <a:off x="3152689" y="4114800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Oval 30"/>
          <p:cNvSpPr>
            <a:spLocks noChangeArrowheads="1"/>
          </p:cNvSpPr>
          <p:nvPr/>
        </p:nvSpPr>
        <p:spPr bwMode="auto">
          <a:xfrm>
            <a:off x="1315951" y="4495800"/>
            <a:ext cx="228600" cy="219075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Oval 31"/>
          <p:cNvSpPr>
            <a:spLocks noChangeArrowheads="1"/>
          </p:cNvSpPr>
          <p:nvPr/>
        </p:nvSpPr>
        <p:spPr bwMode="auto">
          <a:xfrm>
            <a:off x="1589001" y="5291138"/>
            <a:ext cx="228600" cy="219075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32"/>
          <p:cNvSpPr>
            <a:spLocks noChangeArrowheads="1"/>
          </p:cNvSpPr>
          <p:nvPr/>
        </p:nvSpPr>
        <p:spPr bwMode="auto">
          <a:xfrm>
            <a:off x="2222414" y="4478338"/>
            <a:ext cx="228600" cy="219075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Line 35"/>
          <p:cNvSpPr>
            <a:spLocks noChangeShapeType="1"/>
          </p:cNvSpPr>
          <p:nvPr/>
        </p:nvSpPr>
        <p:spPr bwMode="auto">
          <a:xfrm flipV="1">
            <a:off x="1142914" y="3457575"/>
            <a:ext cx="2009775" cy="2693988"/>
          </a:xfrm>
          <a:prstGeom prst="line">
            <a:avLst/>
          </a:prstGeom>
          <a:noFill/>
          <a:ln w="19050" cap="rnd">
            <a:solidFill>
              <a:schemeClr val="bg1">
                <a:lumMod val="75000"/>
              </a:schemeClr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Line 36"/>
          <p:cNvSpPr>
            <a:spLocks noChangeShapeType="1"/>
          </p:cNvSpPr>
          <p:nvPr/>
        </p:nvSpPr>
        <p:spPr bwMode="auto">
          <a:xfrm flipV="1">
            <a:off x="495214" y="3095625"/>
            <a:ext cx="2066925" cy="2770188"/>
          </a:xfrm>
          <a:prstGeom prst="line">
            <a:avLst/>
          </a:prstGeom>
          <a:noFill/>
          <a:ln w="19050" cap="rnd">
            <a:solidFill>
              <a:schemeClr val="bg1">
                <a:lumMod val="75000"/>
              </a:schemeClr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5606523"/>
              </p:ext>
            </p:extLst>
          </p:nvPr>
        </p:nvGraphicFramePr>
        <p:xfrm>
          <a:off x="635881" y="1594927"/>
          <a:ext cx="2297113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977" name="Equation" r:id="rId3" imgW="1041400" imgH="444500" progId="Equation.3">
                  <p:embed/>
                </p:oleObj>
              </mc:Choice>
              <mc:Fallback>
                <p:oleObj name="Equation" r:id="rId3" imgW="10414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35881" y="1594927"/>
                        <a:ext cx="2297113" cy="981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" name="Line 25"/>
          <p:cNvSpPr>
            <a:spLocks noChangeShapeType="1"/>
          </p:cNvSpPr>
          <p:nvPr/>
        </p:nvSpPr>
        <p:spPr bwMode="auto">
          <a:xfrm flipV="1">
            <a:off x="613658" y="3279952"/>
            <a:ext cx="2243139" cy="2990850"/>
          </a:xfrm>
          <a:prstGeom prst="line">
            <a:avLst/>
          </a:prstGeom>
          <a:noFill/>
          <a:ln w="19050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Cross 2"/>
          <p:cNvSpPr/>
          <p:nvPr/>
        </p:nvSpPr>
        <p:spPr>
          <a:xfrm>
            <a:off x="3485446" y="5448300"/>
            <a:ext cx="398060" cy="417513"/>
          </a:xfrm>
          <a:prstGeom prst="plus">
            <a:avLst>
              <a:gd name="adj" fmla="val 37883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29534" y="3457575"/>
            <a:ext cx="398060" cy="1841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Line 27"/>
          <p:cNvSpPr>
            <a:spLocks noChangeShapeType="1"/>
          </p:cNvSpPr>
          <p:nvPr/>
        </p:nvSpPr>
        <p:spPr bwMode="auto">
          <a:xfrm flipH="1" flipV="1">
            <a:off x="2012864" y="4379913"/>
            <a:ext cx="254000" cy="184150"/>
          </a:xfrm>
          <a:prstGeom prst="line">
            <a:avLst/>
          </a:prstGeom>
          <a:noFill/>
          <a:ln w="19050">
            <a:solidFill>
              <a:schemeClr val="bg1">
                <a:lumMod val="75000"/>
              </a:schemeClr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33"/>
          <p:cNvSpPr>
            <a:spLocks noChangeShapeType="1"/>
          </p:cNvSpPr>
          <p:nvPr/>
        </p:nvSpPr>
        <p:spPr bwMode="auto">
          <a:xfrm flipH="1" flipV="1">
            <a:off x="1388977" y="5194301"/>
            <a:ext cx="244475" cy="174625"/>
          </a:xfrm>
          <a:prstGeom prst="line">
            <a:avLst/>
          </a:prstGeom>
          <a:noFill/>
          <a:ln w="19050">
            <a:solidFill>
              <a:schemeClr val="bg1">
                <a:lumMod val="75000"/>
              </a:schemeClr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Line 34"/>
          <p:cNvSpPr>
            <a:spLocks noChangeShapeType="1"/>
          </p:cNvSpPr>
          <p:nvPr/>
        </p:nvSpPr>
        <p:spPr bwMode="auto">
          <a:xfrm flipH="1" flipV="1">
            <a:off x="1441364" y="4632326"/>
            <a:ext cx="234950" cy="179387"/>
          </a:xfrm>
          <a:prstGeom prst="line">
            <a:avLst/>
          </a:prstGeom>
          <a:noFill/>
          <a:ln w="19050">
            <a:solidFill>
              <a:schemeClr val="bg1">
                <a:lumMod val="75000"/>
              </a:schemeClr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3578599" y="2071687"/>
            <a:ext cx="5523068" cy="1204913"/>
            <a:chOff x="3578599" y="2071687"/>
            <a:chExt cx="5523068" cy="1204913"/>
          </a:xfrm>
        </p:grpSpPr>
        <p:graphicFrame>
          <p:nvGraphicFramePr>
            <p:cNvPr id="5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37068940"/>
                </p:ext>
              </p:extLst>
            </p:nvPr>
          </p:nvGraphicFramePr>
          <p:xfrm>
            <a:off x="3578599" y="2444381"/>
            <a:ext cx="1087967" cy="4580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0978" name="Equation" r:id="rId5" imgW="482600" imgH="203200" progId="Equation.3">
                    <p:embed/>
                  </p:oleObj>
                </mc:Choice>
                <mc:Fallback>
                  <p:oleObj name="Equation" r:id="rId5" imgW="482600" imgH="2032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3578599" y="2444381"/>
                          <a:ext cx="1087967" cy="45809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8" name="Object 5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63898172"/>
                </p:ext>
              </p:extLst>
            </p:nvPr>
          </p:nvGraphicFramePr>
          <p:xfrm>
            <a:off x="4716992" y="2071687"/>
            <a:ext cx="4384675" cy="12049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0979" name="Equation" r:id="rId7" imgW="1943100" imgH="533400" progId="Equation.3">
                    <p:embed/>
                  </p:oleObj>
                </mc:Choice>
                <mc:Fallback>
                  <p:oleObj name="Equation" r:id="rId7" imgW="1943100" imgH="5334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4716992" y="2071687"/>
                          <a:ext cx="4384675" cy="12049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63" name="Object 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8652863"/>
              </p:ext>
            </p:extLst>
          </p:nvPr>
        </p:nvGraphicFramePr>
        <p:xfrm>
          <a:off x="4716992" y="3352800"/>
          <a:ext cx="2178050" cy="1147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980" name="Equation" r:id="rId9" imgW="965200" imgH="508000" progId="Equation.3">
                  <p:embed/>
                </p:oleObj>
              </mc:Choice>
              <mc:Fallback>
                <p:oleObj name="Equation" r:id="rId9" imgW="965200" imgH="508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716992" y="3352800"/>
                        <a:ext cx="2178050" cy="1147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083778" y="3745468"/>
            <a:ext cx="2022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negative example</a:t>
            </a:r>
            <a:endParaRPr lang="en-US" sz="2000" dirty="0"/>
          </a:p>
        </p:txBody>
      </p:sp>
      <p:cxnSp>
        <p:nvCxnSpPr>
          <p:cNvPr id="13" name="Straight Arrow Connector 12"/>
          <p:cNvCxnSpPr>
            <a:stCxn id="11" idx="1"/>
          </p:cNvCxnSpPr>
          <p:nvPr/>
        </p:nvCxnSpPr>
        <p:spPr>
          <a:xfrm flipH="1" flipV="1">
            <a:off x="6674556" y="3745468"/>
            <a:ext cx="409222" cy="20005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6" name="Object 6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3719466"/>
              </p:ext>
            </p:extLst>
          </p:nvPr>
        </p:nvGraphicFramePr>
        <p:xfrm>
          <a:off x="4716992" y="4738689"/>
          <a:ext cx="858837" cy="1004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981" name="Equation" r:id="rId11" imgW="381000" imgH="444500" progId="Equation.3">
                  <p:embed/>
                </p:oleObj>
              </mc:Choice>
              <mc:Fallback>
                <p:oleObj name="Equation" r:id="rId11" imgW="3810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716992" y="4738689"/>
                        <a:ext cx="858837" cy="1004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7866624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Maximizing the margin</a:t>
            </a: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8562139"/>
              </p:ext>
            </p:extLst>
          </p:nvPr>
        </p:nvGraphicFramePr>
        <p:xfrm>
          <a:off x="2817957" y="1941911"/>
          <a:ext cx="1974850" cy="1093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551" name="Equation" r:id="rId3" imgW="800100" imgH="444500" progId="Equation.3">
                  <p:embed/>
                </p:oleObj>
              </mc:Choice>
              <mc:Fallback>
                <p:oleObj name="Equation" r:id="rId3" imgW="8001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17957" y="1941911"/>
                        <a:ext cx="1974850" cy="1093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1112111"/>
              </p:ext>
            </p:extLst>
          </p:nvPr>
        </p:nvGraphicFramePr>
        <p:xfrm>
          <a:off x="2930525" y="3384474"/>
          <a:ext cx="30019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552" name="Equation" r:id="rId5" imgW="1193800" imgH="215900" progId="Equation.3">
                  <p:embed/>
                </p:oleObj>
              </mc:Choice>
              <mc:Fallback>
                <p:oleObj name="Equation" r:id="rId5" imgW="1193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930525" y="3384474"/>
                        <a:ext cx="3001963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189065" y="2922809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479778" y="4562944"/>
            <a:ext cx="78672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6600"/>
                </a:solidFill>
              </a:rPr>
              <a:t>Maximizing the margin is equivalent to minimizing ||w||!</a:t>
            </a:r>
          </a:p>
          <a:p>
            <a:r>
              <a:rPr lang="en-US" sz="2400" b="1" dirty="0">
                <a:solidFill>
                  <a:srgbClr val="FF6600"/>
                </a:solidFill>
              </a:rPr>
              <a:t> </a:t>
            </a:r>
            <a:r>
              <a:rPr lang="en-US" sz="2400" b="1" dirty="0" smtClean="0">
                <a:solidFill>
                  <a:srgbClr val="FF6600"/>
                </a:solidFill>
              </a:rPr>
              <a:t>              (subject to the separating constraints)</a:t>
            </a:r>
            <a:endParaRPr lang="en-US" sz="2400" b="1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805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Maximizing the margin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89065" y="2922809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479778" y="4562944"/>
            <a:ext cx="78672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6600"/>
                </a:solidFill>
              </a:rPr>
              <a:t>Maximizing the margin is equivalent to minimizing ||w||!</a:t>
            </a:r>
          </a:p>
          <a:p>
            <a:r>
              <a:rPr lang="en-US" sz="2400" b="1" dirty="0">
                <a:solidFill>
                  <a:srgbClr val="FF6600"/>
                </a:solidFill>
              </a:rPr>
              <a:t> </a:t>
            </a:r>
            <a:r>
              <a:rPr lang="en-US" sz="2400" b="1" dirty="0" smtClean="0">
                <a:solidFill>
                  <a:srgbClr val="FF6600"/>
                </a:solidFill>
              </a:rPr>
              <a:t>              (subject to the separating constraints)</a:t>
            </a:r>
            <a:endParaRPr lang="en-US" sz="2400" b="1" dirty="0">
              <a:solidFill>
                <a:srgbClr val="FF6600"/>
              </a:solidFill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0054847"/>
              </p:ext>
            </p:extLst>
          </p:nvPr>
        </p:nvGraphicFramePr>
        <p:xfrm>
          <a:off x="2874080" y="2357306"/>
          <a:ext cx="1849437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591" name="Equation" r:id="rId3" imgW="749300" imgH="241300" progId="Equation.3">
                  <p:embed/>
                </p:oleObj>
              </mc:Choice>
              <mc:Fallback>
                <p:oleObj name="Equation" r:id="rId3" imgW="7493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74080" y="2357306"/>
                        <a:ext cx="1849437" cy="593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7106031"/>
              </p:ext>
            </p:extLst>
          </p:nvPr>
        </p:nvGraphicFramePr>
        <p:xfrm>
          <a:off x="2930525" y="3384474"/>
          <a:ext cx="30019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592" name="Equation" r:id="rId5" imgW="1193800" imgH="215900" progId="Equation.3">
                  <p:embed/>
                </p:oleObj>
              </mc:Choice>
              <mc:Fallback>
                <p:oleObj name="Equation" r:id="rId5" imgW="1193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930525" y="3384474"/>
                        <a:ext cx="3001963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16335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Maximizing the margin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82129" y="3510508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9979200"/>
              </p:ext>
            </p:extLst>
          </p:nvPr>
        </p:nvGraphicFramePr>
        <p:xfrm>
          <a:off x="1167144" y="2945005"/>
          <a:ext cx="1849437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3556" name="Equation" r:id="rId3" imgW="749300" imgH="241300" progId="Equation.3">
                  <p:embed/>
                </p:oleObj>
              </mc:Choice>
              <mc:Fallback>
                <p:oleObj name="Equation" r:id="rId3" imgW="7493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67144" y="2945005"/>
                        <a:ext cx="1849437" cy="593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1099359"/>
              </p:ext>
            </p:extLst>
          </p:nvPr>
        </p:nvGraphicFramePr>
        <p:xfrm>
          <a:off x="1223589" y="3972173"/>
          <a:ext cx="30019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3557" name="Equation" r:id="rId5" imgW="1193800" imgH="215900" progId="Equation.3">
                  <p:embed/>
                </p:oleObj>
              </mc:Choice>
              <mc:Fallback>
                <p:oleObj name="Equation" r:id="rId5" imgW="1193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23589" y="3972173"/>
                        <a:ext cx="3001963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886780" y="4559586"/>
            <a:ext cx="617348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The constraints:</a:t>
            </a:r>
          </a:p>
          <a:p>
            <a:pPr marL="342900" indent="-342900">
              <a:buAutoNum type="arabicPeriod"/>
            </a:pPr>
            <a:r>
              <a:rPr lang="en-US" sz="2000" dirty="0" smtClean="0"/>
              <a:t>make sure the data is separable</a:t>
            </a:r>
          </a:p>
          <a:p>
            <a:pPr marL="342900" indent="-342900">
              <a:buAutoNum type="arabicPeriod"/>
            </a:pPr>
            <a:r>
              <a:rPr lang="en-US" sz="2000" dirty="0" smtClean="0"/>
              <a:t>encourages w to be larger (once the data is separable)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1756261" y="2411875"/>
            <a:ext cx="63040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The minimization criterion wants w to be as small as possible</a:t>
            </a:r>
          </a:p>
        </p:txBody>
      </p:sp>
    </p:spTree>
    <p:extLst>
      <p:ext uri="{BB962C8B-B14F-4D97-AF65-F5344CB8AC3E}">
        <p14:creationId xmlns:p14="http://schemas.microsoft.com/office/powerpoint/2010/main" val="440014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778" y="228600"/>
            <a:ext cx="854027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Maximizing the margin: the real problem</a:t>
            </a:r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4439365"/>
              </p:ext>
            </p:extLst>
          </p:nvPr>
        </p:nvGraphicFramePr>
        <p:xfrm>
          <a:off x="2930525" y="3549529"/>
          <a:ext cx="30019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15" name="Equation" r:id="rId3" imgW="1193800" imgH="215900" progId="Equation.3">
                  <p:embed/>
                </p:oleObj>
              </mc:Choice>
              <mc:Fallback>
                <p:oleObj name="Equation" r:id="rId3" imgW="1193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30525" y="3549529"/>
                        <a:ext cx="3001963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189065" y="2922809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2930525" y="4562944"/>
            <a:ext cx="24384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Why the squared?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3883056"/>
              </p:ext>
            </p:extLst>
          </p:nvPr>
        </p:nvGraphicFramePr>
        <p:xfrm>
          <a:off x="2727325" y="2282825"/>
          <a:ext cx="1974850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16" name="Equation" r:id="rId5" imgW="800100" imgH="279400" progId="Equation.3">
                  <p:embed/>
                </p:oleObj>
              </mc:Choice>
              <mc:Fallback>
                <p:oleObj name="Equation" r:id="rId5" imgW="8001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727325" y="2282825"/>
                        <a:ext cx="1974850" cy="687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6348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778" y="228600"/>
            <a:ext cx="854027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Maximizing the margin: the real problem</a:t>
            </a:r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421402"/>
              </p:ext>
            </p:extLst>
          </p:nvPr>
        </p:nvGraphicFramePr>
        <p:xfrm>
          <a:off x="5532936" y="3571280"/>
          <a:ext cx="30019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919" name="Equation" r:id="rId3" imgW="1193800" imgH="215900" progId="Equation.3">
                  <p:embed/>
                </p:oleObj>
              </mc:Choice>
              <mc:Fallback>
                <p:oleObj name="Equation" r:id="rId3" imgW="1193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32936" y="3571280"/>
                        <a:ext cx="3001963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791476" y="2944560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5386562"/>
              </p:ext>
            </p:extLst>
          </p:nvPr>
        </p:nvGraphicFramePr>
        <p:xfrm>
          <a:off x="5182099" y="2259013"/>
          <a:ext cx="3352800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920" name="Equation" r:id="rId5" imgW="1358900" imgH="317500" progId="Equation.3">
                  <p:embed/>
                </p:oleObj>
              </mc:Choice>
              <mc:Fallback>
                <p:oleObj name="Equation" r:id="rId5" imgW="1358900" imgH="317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182099" y="2259013"/>
                        <a:ext cx="3352800" cy="781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Connector 4"/>
          <p:cNvCxnSpPr/>
          <p:nvPr/>
        </p:nvCxnSpPr>
        <p:spPr>
          <a:xfrm>
            <a:off x="4247444" y="1707445"/>
            <a:ext cx="0" cy="253093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3348325"/>
              </p:ext>
            </p:extLst>
          </p:nvPr>
        </p:nvGraphicFramePr>
        <p:xfrm>
          <a:off x="658144" y="3695458"/>
          <a:ext cx="30019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921" name="Equation" r:id="rId7" imgW="1193800" imgH="215900" progId="Equation.3">
                  <p:embed/>
                </p:oleObj>
              </mc:Choice>
              <mc:Fallback>
                <p:oleObj name="Equation" r:id="rId7" imgW="1193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58144" y="3695458"/>
                        <a:ext cx="3001963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1905" y="3096960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7747766"/>
              </p:ext>
            </p:extLst>
          </p:nvPr>
        </p:nvGraphicFramePr>
        <p:xfrm>
          <a:off x="534671" y="2304576"/>
          <a:ext cx="3478213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922" name="Equation" r:id="rId8" imgW="1409700" imgH="368300" progId="Equation.3">
                  <p:embed/>
                </p:oleObj>
              </mc:Choice>
              <mc:Fallback>
                <p:oleObj name="Equation" r:id="rId8" imgW="1409700" imgH="368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34671" y="2304576"/>
                        <a:ext cx="3478213" cy="904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883532" y="4769556"/>
            <a:ext cx="6727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Minimizing ||w|| is equivalent to minimizing ||w||</a:t>
            </a:r>
            <a:r>
              <a:rPr lang="en-US" sz="2400" baseline="30000" dirty="0" smtClean="0">
                <a:solidFill>
                  <a:srgbClr val="0000FF"/>
                </a:solidFill>
              </a:rPr>
              <a:t>2</a:t>
            </a:r>
            <a:endParaRPr lang="en-US" sz="2400" baseline="30000" dirty="0">
              <a:solidFill>
                <a:srgbClr val="0000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72936" y="5693011"/>
            <a:ext cx="6538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The sum of the squared weights is a convex function!</a:t>
            </a:r>
            <a:endParaRPr lang="en-US" sz="2400" baseline="30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0486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778" y="228600"/>
            <a:ext cx="8540270" cy="990600"/>
          </a:xfrm>
        </p:spPr>
        <p:txBody>
          <a:bodyPr>
            <a:normAutofit/>
          </a:bodyPr>
          <a:lstStyle/>
          <a:p>
            <a:r>
              <a:rPr lang="en-US" dirty="0" smtClean="0"/>
              <a:t>Support vector machine problem</a:t>
            </a:r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6558691"/>
              </p:ext>
            </p:extLst>
          </p:nvPr>
        </p:nvGraphicFramePr>
        <p:xfrm>
          <a:off x="2953103" y="2637467"/>
          <a:ext cx="30019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653" name="Equation" r:id="rId3" imgW="1193800" imgH="215900" progId="Equation.3">
                  <p:embed/>
                </p:oleObj>
              </mc:Choice>
              <mc:Fallback>
                <p:oleObj name="Equation" r:id="rId3" imgW="1193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53103" y="2637467"/>
                        <a:ext cx="3001963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287843" y="2175802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6082441"/>
              </p:ext>
            </p:extLst>
          </p:nvPr>
        </p:nvGraphicFramePr>
        <p:xfrm>
          <a:off x="2826103" y="1535818"/>
          <a:ext cx="1974850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654" name="Equation" r:id="rId5" imgW="800100" imgH="279400" progId="Equation.3">
                  <p:embed/>
                </p:oleObj>
              </mc:Choice>
              <mc:Fallback>
                <p:oleObj name="Equation" r:id="rId5" imgW="8001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26103" y="1535818"/>
                        <a:ext cx="1974850" cy="687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08000" y="3265059"/>
            <a:ext cx="8318654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This is a version of a </a:t>
            </a:r>
            <a:r>
              <a:rPr lang="en-US" sz="2400" dirty="0" smtClean="0">
                <a:solidFill>
                  <a:srgbClr val="FF6600"/>
                </a:solidFill>
              </a:rPr>
              <a:t>quadratic optimization problem</a:t>
            </a:r>
          </a:p>
          <a:p>
            <a:endParaRPr lang="en-US" sz="2400" dirty="0"/>
          </a:p>
          <a:p>
            <a:r>
              <a:rPr lang="en-US" sz="2400" dirty="0" smtClean="0"/>
              <a:t>Maximize/minimize a quadratic function</a:t>
            </a:r>
          </a:p>
          <a:p>
            <a:endParaRPr lang="en-US" sz="2400" dirty="0"/>
          </a:p>
          <a:p>
            <a:r>
              <a:rPr lang="en-US" sz="2400" dirty="0" smtClean="0"/>
              <a:t>Subject to a set of linear constraints</a:t>
            </a:r>
          </a:p>
          <a:p>
            <a:endParaRPr lang="en-US" sz="2400" dirty="0"/>
          </a:p>
          <a:p>
            <a:r>
              <a:rPr lang="en-US" sz="2400" dirty="0" smtClean="0"/>
              <a:t>Many, many variants of solving this problem (we’ll see one in a bit)</a:t>
            </a:r>
          </a:p>
        </p:txBody>
      </p:sp>
    </p:spTree>
    <p:extLst>
      <p:ext uri="{BB962C8B-B14F-4D97-AF65-F5344CB8AC3E}">
        <p14:creationId xmlns:p14="http://schemas.microsoft.com/office/powerpoint/2010/main" val="3357920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effectLst/>
      </a:spPr>
      <a:bodyPr rtlCol="0" anchor="ctr"/>
      <a:lstStyle>
        <a:defPPr algn="ctr">
          <a:defRPr/>
        </a:defPPr>
      </a:lstStyle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12164</TotalTime>
  <Words>1313</Words>
  <Application>Microsoft Macintosh PowerPoint</Application>
  <PresentationFormat>On-screen Show (4:3)</PresentationFormat>
  <Paragraphs>304</Paragraphs>
  <Slides>45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7" baseType="lpstr">
      <vt:lpstr>Median</vt:lpstr>
      <vt:lpstr>Equation</vt:lpstr>
      <vt:lpstr>Large Margin classifiers</vt:lpstr>
      <vt:lpstr>Admin</vt:lpstr>
      <vt:lpstr>Midterm</vt:lpstr>
      <vt:lpstr>What can be covered</vt:lpstr>
      <vt:lpstr>Midterm topics</vt:lpstr>
      <vt:lpstr>Midterm topics</vt:lpstr>
      <vt:lpstr>Midterm topics</vt:lpstr>
      <vt:lpstr>Midterm topics</vt:lpstr>
      <vt:lpstr>Midterm topics</vt:lpstr>
      <vt:lpstr>Midterm topics</vt:lpstr>
      <vt:lpstr>Midterm general advice</vt:lpstr>
      <vt:lpstr>Midterm topics</vt:lpstr>
      <vt:lpstr>Which hyperplane?</vt:lpstr>
      <vt:lpstr>Linear approaches so far</vt:lpstr>
      <vt:lpstr>Linear approaches so far</vt:lpstr>
      <vt:lpstr>Which hyperplane would you choose?</vt:lpstr>
      <vt:lpstr>Large margin classifiers</vt:lpstr>
      <vt:lpstr>Large margin classifiers</vt:lpstr>
      <vt:lpstr>Large margin classifier setup</vt:lpstr>
      <vt:lpstr>Large margin classifier setup</vt:lpstr>
      <vt:lpstr>Large margin classifier setup</vt:lpstr>
      <vt:lpstr>Large margin classifier setup</vt:lpstr>
      <vt:lpstr>Measuring the margin</vt:lpstr>
      <vt:lpstr>Support vectors</vt:lpstr>
      <vt:lpstr>Measuring the margin</vt:lpstr>
      <vt:lpstr>Distance from the hyperplane</vt:lpstr>
      <vt:lpstr>Distance from the hyperplane</vt:lpstr>
      <vt:lpstr>Distance from the hyperplane</vt:lpstr>
      <vt:lpstr>Distance from the hyperplane</vt:lpstr>
      <vt:lpstr>Distance from the hyperplane</vt:lpstr>
      <vt:lpstr>Distance from the hyperplane</vt:lpstr>
      <vt:lpstr>Distance from the hyperplane</vt:lpstr>
      <vt:lpstr>Distance from the hyperplane</vt:lpstr>
      <vt:lpstr>Measuring the margin</vt:lpstr>
      <vt:lpstr>Measuring the margin</vt:lpstr>
      <vt:lpstr>Measuring the margin</vt:lpstr>
      <vt:lpstr>Measuring the margin</vt:lpstr>
      <vt:lpstr>Measuring the margin</vt:lpstr>
      <vt:lpstr>Measuring the margin</vt:lpstr>
      <vt:lpstr>Maximizing the margin</vt:lpstr>
      <vt:lpstr>Maximizing the margin</vt:lpstr>
      <vt:lpstr>Maximizing the margin</vt:lpstr>
      <vt:lpstr>Maximizing the margin: the real problem</vt:lpstr>
      <vt:lpstr>Maximizing the margin: the real problem</vt:lpstr>
      <vt:lpstr>Support vector machine problem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Kauchak</cp:lastModifiedBy>
  <cp:revision>2265</cp:revision>
  <cp:lastPrinted>2013-10-11T17:07:04Z</cp:lastPrinted>
  <dcterms:created xsi:type="dcterms:W3CDTF">2013-09-08T20:10:23Z</dcterms:created>
  <dcterms:modified xsi:type="dcterms:W3CDTF">2013-10-15T17:20:25Z</dcterms:modified>
</cp:coreProperties>
</file>