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ppt/embeddings/oleObject55.bin" ContentType="application/vnd.openxmlformats-officedocument.oleObject"/>
  <Override PartName="/ppt/embeddings/oleObject56.bin" ContentType="application/vnd.openxmlformats-officedocument.oleObject"/>
  <Override PartName="/ppt/embeddings/oleObject57.bin" ContentType="application/vnd.openxmlformats-officedocument.oleObject"/>
  <Override PartName="/ppt/notesSlides/notesSlide1.xml" ContentType="application/vnd.openxmlformats-officedocument.presentationml.notesSlide+xml"/>
  <Override PartName="/ppt/embeddings/oleObject58.bin" ContentType="application/vnd.openxmlformats-officedocument.oleObject"/>
  <Override PartName="/ppt/embeddings/oleObject59.bin" ContentType="application/vnd.openxmlformats-officedocument.oleObject"/>
  <Override PartName="/ppt/embeddings/oleObject60.bin" ContentType="application/vnd.openxmlformats-officedocument.oleObject"/>
  <Override PartName="/ppt/embeddings/oleObject61.bin" ContentType="application/vnd.openxmlformats-officedocument.oleObject"/>
  <Override PartName="/ppt/notesSlides/notesSlide2.xml" ContentType="application/vnd.openxmlformats-officedocument.presentationml.notesSlide+xml"/>
  <Override PartName="/ppt/embeddings/oleObject62.bin" ContentType="application/vnd.openxmlformats-officedocument.oleObject"/>
  <Override PartName="/ppt/embeddings/oleObject63.bin" ContentType="application/vnd.openxmlformats-officedocument.oleObject"/>
  <Override PartName="/ppt/embeddings/oleObject64.bin" ContentType="application/vnd.openxmlformats-officedocument.oleObject"/>
  <Override PartName="/ppt/embeddings/oleObject65.bin" ContentType="application/vnd.openxmlformats-officedocument.oleObject"/>
  <Override PartName="/ppt/embeddings/oleObject66.bin" ContentType="application/vnd.openxmlformats-officedocument.oleObject"/>
  <Override PartName="/ppt/notesSlides/notesSlide3.xml" ContentType="application/vnd.openxmlformats-officedocument.presentationml.notesSlide+xml"/>
  <Override PartName="/ppt/embeddings/oleObject67.bin" ContentType="application/vnd.openxmlformats-officedocument.oleObject"/>
  <Override PartName="/ppt/embeddings/oleObject68.bin" ContentType="application/vnd.openxmlformats-officedocument.oleObject"/>
  <Override PartName="/ppt/embeddings/oleObject69.bin" ContentType="application/vnd.openxmlformats-officedocument.oleObject"/>
  <Override PartName="/ppt/embeddings/oleObject70.bin" ContentType="application/vnd.openxmlformats-officedocument.oleObject"/>
  <Override PartName="/ppt/embeddings/oleObject71.bin" ContentType="application/vnd.openxmlformats-officedocument.oleObject"/>
  <Override PartName="/ppt/notesSlides/notesSlide4.xml" ContentType="application/vnd.openxmlformats-officedocument.presentationml.notesSlide+xml"/>
  <Override PartName="/ppt/embeddings/oleObject72.bin" ContentType="application/vnd.openxmlformats-officedocument.oleObject"/>
  <Override PartName="/ppt/embeddings/oleObject73.bin" ContentType="application/vnd.openxmlformats-officedocument.oleObject"/>
  <Override PartName="/ppt/embeddings/oleObject74.bin" ContentType="application/vnd.openxmlformats-officedocument.oleObject"/>
  <Override PartName="/ppt/embeddings/oleObject75.bin" ContentType="application/vnd.openxmlformats-officedocument.oleObject"/>
  <Override PartName="/ppt/embeddings/oleObject76.bin" ContentType="application/vnd.openxmlformats-officedocument.oleObject"/>
  <Override PartName="/ppt/notesSlides/notesSlide5.xml" ContentType="application/vnd.openxmlformats-officedocument.presentationml.notesSlide+xml"/>
  <Override PartName="/ppt/embeddings/oleObject77.bin" ContentType="application/vnd.openxmlformats-officedocument.oleObject"/>
  <Override PartName="/ppt/embeddings/oleObject78.bin" ContentType="application/vnd.openxmlformats-officedocument.oleObject"/>
  <Override PartName="/ppt/embeddings/oleObject79.bin" ContentType="application/vnd.openxmlformats-officedocument.oleObject"/>
  <Override PartName="/ppt/embeddings/oleObject80.bin" ContentType="application/vnd.openxmlformats-officedocument.oleObject"/>
  <Override PartName="/ppt/embeddings/oleObject81.bin" ContentType="application/vnd.openxmlformats-officedocument.oleObject"/>
  <Override PartName="/ppt/notesSlides/notesSlide6.xml" ContentType="application/vnd.openxmlformats-officedocument.presentationml.notesSlide+xml"/>
  <Override PartName="/ppt/embeddings/oleObject82.bin" ContentType="application/vnd.openxmlformats-officedocument.oleObject"/>
  <Override PartName="/ppt/embeddings/oleObject83.bin" ContentType="application/vnd.openxmlformats-officedocument.oleObject"/>
  <Override PartName="/ppt/embeddings/oleObject84.bin" ContentType="application/vnd.openxmlformats-officedocument.oleObject"/>
  <Override PartName="/ppt/embeddings/oleObject85.bin" ContentType="application/vnd.openxmlformats-officedocument.oleObject"/>
  <Override PartName="/ppt/embeddings/oleObject86.bin" ContentType="application/vnd.openxmlformats-officedocument.oleObject"/>
  <Override PartName="/ppt/embeddings/oleObject87.bin" ContentType="application/vnd.openxmlformats-officedocument.oleObject"/>
  <Override PartName="/ppt/embeddings/oleObject88.bin" ContentType="application/vnd.openxmlformats-officedocument.oleObject"/>
  <Override PartName="/ppt/embeddings/oleObject89.bin" ContentType="application/vnd.openxmlformats-officedocument.oleObject"/>
  <Override PartName="/ppt/embeddings/oleObject90.bin" ContentType="application/vnd.openxmlformats-officedocument.oleObject"/>
  <Override PartName="/ppt/embeddings/oleObject91.bin" ContentType="application/vnd.openxmlformats-officedocument.oleObject"/>
  <Override PartName="/ppt/embeddings/oleObject92.bin" ContentType="application/vnd.openxmlformats-officedocument.oleObject"/>
  <Override PartName="/ppt/notesSlides/notesSlide7.xml" ContentType="application/vnd.openxmlformats-officedocument.presentationml.notesSlide+xml"/>
  <Override PartName="/ppt/embeddings/oleObject93.bin" ContentType="application/vnd.openxmlformats-officedocument.oleObject"/>
  <Override PartName="/ppt/embeddings/oleObject94.bin" ContentType="application/vnd.openxmlformats-officedocument.oleObject"/>
  <Override PartName="/ppt/embeddings/oleObject95.bin" ContentType="application/vnd.openxmlformats-officedocument.oleObject"/>
  <Override PartName="/ppt/embeddings/oleObject96.bin" ContentType="application/vnd.openxmlformats-officedocument.oleObject"/>
  <Override PartName="/ppt/notesSlides/notesSlide8.xml" ContentType="application/vnd.openxmlformats-officedocument.presentationml.notesSlide+xml"/>
  <Override PartName="/ppt/embeddings/oleObject97.bin" ContentType="application/vnd.openxmlformats-officedocument.oleObject"/>
  <Override PartName="/ppt/embeddings/oleObject98.bin" ContentType="application/vnd.openxmlformats-officedocument.oleObject"/>
  <Override PartName="/ppt/embeddings/oleObject99.bin" ContentType="application/vnd.openxmlformats-officedocument.oleObject"/>
  <Override PartName="/ppt/embeddings/oleObject100.bin" ContentType="application/vnd.openxmlformats-officedocument.oleObject"/>
  <Override PartName="/ppt/embeddings/oleObject101.bin" ContentType="application/vnd.openxmlformats-officedocument.oleObject"/>
  <Override PartName="/ppt/embeddings/oleObject102.bin" ContentType="application/vnd.openxmlformats-officedocument.oleObject"/>
  <Override PartName="/ppt/embeddings/oleObject103.bin" ContentType="application/vnd.openxmlformats-officedocument.oleObject"/>
  <Override PartName="/ppt/embeddings/oleObject104.bin" ContentType="application/vnd.openxmlformats-officedocument.oleObject"/>
  <Override PartName="/ppt/embeddings/oleObject105.bin" ContentType="application/vnd.openxmlformats-officedocument.oleObject"/>
  <Override PartName="/ppt/embeddings/oleObject106.bin" ContentType="application/vnd.openxmlformats-officedocument.oleObject"/>
  <Override PartName="/ppt/embeddings/oleObject107.bin" ContentType="application/vnd.openxmlformats-officedocument.oleObject"/>
  <Override PartName="/ppt/embeddings/oleObject108.bin" ContentType="application/vnd.openxmlformats-officedocument.oleObject"/>
  <Override PartName="/ppt/embeddings/oleObject109.bin" ContentType="application/vnd.openxmlformats-officedocument.oleObject"/>
  <Override PartName="/ppt/embeddings/oleObject110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handoutMasterIdLst>
    <p:handoutMasterId r:id="rId41"/>
  </p:handoutMasterIdLst>
  <p:sldIdLst>
    <p:sldId id="256" r:id="rId2"/>
    <p:sldId id="258" r:id="rId3"/>
    <p:sldId id="493" r:id="rId4"/>
    <p:sldId id="428" r:id="rId5"/>
    <p:sldId id="454" r:id="rId6"/>
    <p:sldId id="455" r:id="rId7"/>
    <p:sldId id="458" r:id="rId8"/>
    <p:sldId id="459" r:id="rId9"/>
    <p:sldId id="461" r:id="rId10"/>
    <p:sldId id="460" r:id="rId11"/>
    <p:sldId id="462" r:id="rId12"/>
    <p:sldId id="474" r:id="rId13"/>
    <p:sldId id="466" r:id="rId14"/>
    <p:sldId id="467" r:id="rId15"/>
    <p:sldId id="464" r:id="rId16"/>
    <p:sldId id="468" r:id="rId17"/>
    <p:sldId id="469" r:id="rId18"/>
    <p:sldId id="470" r:id="rId19"/>
    <p:sldId id="471" r:id="rId20"/>
    <p:sldId id="473" r:id="rId21"/>
    <p:sldId id="475" r:id="rId22"/>
    <p:sldId id="477" r:id="rId23"/>
    <p:sldId id="478" r:id="rId24"/>
    <p:sldId id="479" r:id="rId25"/>
    <p:sldId id="480" r:id="rId26"/>
    <p:sldId id="481" r:id="rId27"/>
    <p:sldId id="482" r:id="rId28"/>
    <p:sldId id="476" r:id="rId29"/>
    <p:sldId id="484" r:id="rId30"/>
    <p:sldId id="485" r:id="rId31"/>
    <p:sldId id="483" r:id="rId32"/>
    <p:sldId id="486" r:id="rId33"/>
    <p:sldId id="433" r:id="rId34"/>
    <p:sldId id="488" r:id="rId35"/>
    <p:sldId id="489" r:id="rId36"/>
    <p:sldId id="491" r:id="rId37"/>
    <p:sldId id="490" r:id="rId38"/>
    <p:sldId id="492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86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216" y="-4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emf"/><Relationship Id="rId5" Type="http://schemas.openxmlformats.org/officeDocument/2006/relationships/image" Target="../media/image7.emf"/><Relationship Id="rId1" Type="http://schemas.openxmlformats.org/officeDocument/2006/relationships/image" Target="../media/image3.emf"/><Relationship Id="rId2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9.emf"/><Relationship Id="rId5" Type="http://schemas.openxmlformats.org/officeDocument/2006/relationships/image" Target="../media/image10.emf"/><Relationship Id="rId6" Type="http://schemas.openxmlformats.org/officeDocument/2006/relationships/image" Target="../media/image11.emf"/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11.emf"/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11.emf"/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11.emf"/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11.emf"/><Relationship Id="rId5" Type="http://schemas.openxmlformats.org/officeDocument/2006/relationships/image" Target="../media/image12.emf"/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11.emf"/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11.emf"/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11.emf"/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11.emf"/><Relationship Id="rId5" Type="http://schemas.openxmlformats.org/officeDocument/2006/relationships/image" Target="../media/image13.emf"/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11.emf"/><Relationship Id="rId5" Type="http://schemas.openxmlformats.org/officeDocument/2006/relationships/image" Target="../media/image13.emf"/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11.emf"/><Relationship Id="rId5" Type="http://schemas.openxmlformats.org/officeDocument/2006/relationships/image" Target="../media/image13.emf"/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11.emf"/><Relationship Id="rId5" Type="http://schemas.openxmlformats.org/officeDocument/2006/relationships/image" Target="../media/image12.emf"/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14.emf"/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15.emf"/><Relationship Id="rId3" Type="http://schemas.openxmlformats.org/officeDocument/2006/relationships/image" Target="../media/image16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1" Type="http://schemas.openxmlformats.org/officeDocument/2006/relationships/image" Target="../media/image17.emf"/><Relationship Id="rId2" Type="http://schemas.openxmlformats.org/officeDocument/2006/relationships/image" Target="../media/image18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15.emf"/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21.emf"/><Relationship Id="rId5" Type="http://schemas.openxmlformats.org/officeDocument/2006/relationships/image" Target="../media/image22.emf"/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Relationship Id="rId2" Type="http://schemas.openxmlformats.org/officeDocument/2006/relationships/image" Target="../media/image24.e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4" Type="http://schemas.openxmlformats.org/officeDocument/2006/relationships/image" Target="../media/image26.emf"/><Relationship Id="rId1" Type="http://schemas.openxmlformats.org/officeDocument/2006/relationships/image" Target="../media/image23.emf"/><Relationship Id="rId2" Type="http://schemas.openxmlformats.org/officeDocument/2006/relationships/image" Target="../media/image24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Relationship Id="rId2" Type="http://schemas.openxmlformats.org/officeDocument/2006/relationships/image" Target="../media/image2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EA5FD-FF53-A44A-9188-6CFBE49BE893}" type="datetimeFigureOut">
              <a:rPr lang="en-US" smtClean="0"/>
              <a:t>10/16/13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104216-2D05-844B-94FB-5444D446E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91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10/16/13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“distance” is the </a:t>
            </a:r>
            <a:r>
              <a:rPr lang="en-US" dirty="0" err="1" smtClean="0"/>
              <a:t>unnormalized</a:t>
            </a:r>
            <a:r>
              <a:rPr lang="en-US" dirty="0" smtClean="0"/>
              <a:t> projection, not to be confused with the true distance which would be with respect to w/||w||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808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points are incorrectly classified so the prediction (</a:t>
            </a:r>
            <a:r>
              <a:rPr lang="en-US" dirty="0" err="1" smtClean="0"/>
              <a:t>wx+b</a:t>
            </a:r>
            <a:r>
              <a:rPr lang="en-US" dirty="0" smtClean="0"/>
              <a:t>)</a:t>
            </a:r>
            <a:r>
              <a:rPr lang="en-US" baseline="0" dirty="0" smtClean="0"/>
              <a:t> times the label (</a:t>
            </a:r>
            <a:r>
              <a:rPr lang="en-US" baseline="0" dirty="0" err="1" smtClean="0"/>
              <a:t>yi</a:t>
            </a:r>
            <a:r>
              <a:rPr lang="en-US" baseline="0" dirty="0" smtClean="0"/>
              <a:t>) will have different signs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808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808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808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808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5039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5039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503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10/16/13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10/16/13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10/16/13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10/16/13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10/16/13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10/16/13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10/16/13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C12E44-21C8-A94C-BB3D-BAFA06C528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537876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FEED5137-3D9A-B446-B923-E853444FB1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4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10/16/13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3.e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3.emf"/><Relationship Id="rId5" Type="http://schemas.openxmlformats.org/officeDocument/2006/relationships/oleObject" Target="../embeddings/oleObject6.bin"/><Relationship Id="rId6" Type="http://schemas.openxmlformats.org/officeDocument/2006/relationships/image" Target="../media/image4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1.bin"/><Relationship Id="rId12" Type="http://schemas.openxmlformats.org/officeDocument/2006/relationships/image" Target="../media/image7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7.bin"/><Relationship Id="rId4" Type="http://schemas.openxmlformats.org/officeDocument/2006/relationships/image" Target="../media/image3.emf"/><Relationship Id="rId5" Type="http://schemas.openxmlformats.org/officeDocument/2006/relationships/oleObject" Target="../embeddings/oleObject8.bin"/><Relationship Id="rId6" Type="http://schemas.openxmlformats.org/officeDocument/2006/relationships/image" Target="../media/image4.emf"/><Relationship Id="rId7" Type="http://schemas.openxmlformats.org/officeDocument/2006/relationships/oleObject" Target="../embeddings/oleObject9.bin"/><Relationship Id="rId8" Type="http://schemas.openxmlformats.org/officeDocument/2006/relationships/image" Target="../media/image5.emf"/><Relationship Id="rId9" Type="http://schemas.openxmlformats.org/officeDocument/2006/relationships/oleObject" Target="../embeddings/oleObject10.bin"/><Relationship Id="rId10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13.bin"/><Relationship Id="rId6" Type="http://schemas.openxmlformats.org/officeDocument/2006/relationships/image" Target="../media/image6.emf"/><Relationship Id="rId7" Type="http://schemas.openxmlformats.org/officeDocument/2006/relationships/oleObject" Target="../embeddings/oleObject14.bin"/><Relationship Id="rId8" Type="http://schemas.openxmlformats.org/officeDocument/2006/relationships/image" Target="../media/image7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16.bin"/><Relationship Id="rId6" Type="http://schemas.openxmlformats.org/officeDocument/2006/relationships/image" Target="../media/image6.emf"/><Relationship Id="rId7" Type="http://schemas.openxmlformats.org/officeDocument/2006/relationships/oleObject" Target="../embeddings/oleObject17.bin"/><Relationship Id="rId8" Type="http://schemas.openxmlformats.org/officeDocument/2006/relationships/image" Target="../media/image7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19.bin"/><Relationship Id="rId6" Type="http://schemas.openxmlformats.org/officeDocument/2006/relationships/image" Target="../media/image6.emf"/><Relationship Id="rId7" Type="http://schemas.openxmlformats.org/officeDocument/2006/relationships/oleObject" Target="../embeddings/oleObject20.bin"/><Relationship Id="rId8" Type="http://schemas.openxmlformats.org/officeDocument/2006/relationships/image" Target="../media/image7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22.bin"/><Relationship Id="rId6" Type="http://schemas.openxmlformats.org/officeDocument/2006/relationships/image" Target="../media/image6.emf"/><Relationship Id="rId7" Type="http://schemas.openxmlformats.org/officeDocument/2006/relationships/oleObject" Target="../embeddings/oleObject23.bin"/><Relationship Id="rId8" Type="http://schemas.openxmlformats.org/officeDocument/2006/relationships/image" Target="../media/image7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25.bin"/><Relationship Id="rId6" Type="http://schemas.openxmlformats.org/officeDocument/2006/relationships/image" Target="../media/image6.emf"/><Relationship Id="rId7" Type="http://schemas.openxmlformats.org/officeDocument/2006/relationships/oleObject" Target="../embeddings/oleObject26.bin"/><Relationship Id="rId8" Type="http://schemas.openxmlformats.org/officeDocument/2006/relationships/image" Target="../media/image7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31.bin"/><Relationship Id="rId12" Type="http://schemas.openxmlformats.org/officeDocument/2006/relationships/image" Target="../media/image10.emf"/><Relationship Id="rId13" Type="http://schemas.openxmlformats.org/officeDocument/2006/relationships/oleObject" Target="../embeddings/oleObject32.bin"/><Relationship Id="rId14" Type="http://schemas.openxmlformats.org/officeDocument/2006/relationships/image" Target="../media/image11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27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28.bin"/><Relationship Id="rId6" Type="http://schemas.openxmlformats.org/officeDocument/2006/relationships/image" Target="../media/image6.emf"/><Relationship Id="rId7" Type="http://schemas.openxmlformats.org/officeDocument/2006/relationships/oleObject" Target="../embeddings/oleObject29.bin"/><Relationship Id="rId8" Type="http://schemas.openxmlformats.org/officeDocument/2006/relationships/image" Target="../media/image7.emf"/><Relationship Id="rId9" Type="http://schemas.openxmlformats.org/officeDocument/2006/relationships/oleObject" Target="../embeddings/oleObject30.bin"/><Relationship Id="rId10" Type="http://schemas.openxmlformats.org/officeDocument/2006/relationships/image" Target="../media/image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34.bin"/><Relationship Id="rId6" Type="http://schemas.openxmlformats.org/officeDocument/2006/relationships/image" Target="../media/image6.emf"/><Relationship Id="rId7" Type="http://schemas.openxmlformats.org/officeDocument/2006/relationships/oleObject" Target="../embeddings/oleObject35.bin"/><Relationship Id="rId8" Type="http://schemas.openxmlformats.org/officeDocument/2006/relationships/image" Target="../media/image7.emf"/><Relationship Id="rId9" Type="http://schemas.openxmlformats.org/officeDocument/2006/relationships/oleObject" Target="../embeddings/oleObject36.bin"/><Relationship Id="rId10" Type="http://schemas.openxmlformats.org/officeDocument/2006/relationships/image" Target="../media/image11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38.bin"/><Relationship Id="rId6" Type="http://schemas.openxmlformats.org/officeDocument/2006/relationships/image" Target="../media/image6.emf"/><Relationship Id="rId7" Type="http://schemas.openxmlformats.org/officeDocument/2006/relationships/oleObject" Target="../embeddings/oleObject39.bin"/><Relationship Id="rId8" Type="http://schemas.openxmlformats.org/officeDocument/2006/relationships/image" Target="../media/image7.emf"/><Relationship Id="rId9" Type="http://schemas.openxmlformats.org/officeDocument/2006/relationships/oleObject" Target="../embeddings/oleObject40.bin"/><Relationship Id="rId10" Type="http://schemas.openxmlformats.org/officeDocument/2006/relationships/image" Target="../media/image11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42.bin"/><Relationship Id="rId6" Type="http://schemas.openxmlformats.org/officeDocument/2006/relationships/image" Target="../media/image6.emf"/><Relationship Id="rId7" Type="http://schemas.openxmlformats.org/officeDocument/2006/relationships/oleObject" Target="../embeddings/oleObject43.bin"/><Relationship Id="rId8" Type="http://schemas.openxmlformats.org/officeDocument/2006/relationships/image" Target="../media/image7.emf"/><Relationship Id="rId9" Type="http://schemas.openxmlformats.org/officeDocument/2006/relationships/oleObject" Target="../embeddings/oleObject44.bin"/><Relationship Id="rId10" Type="http://schemas.openxmlformats.org/officeDocument/2006/relationships/image" Target="../media/image11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49.bin"/><Relationship Id="rId12" Type="http://schemas.openxmlformats.org/officeDocument/2006/relationships/image" Target="../media/image12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45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46.bin"/><Relationship Id="rId6" Type="http://schemas.openxmlformats.org/officeDocument/2006/relationships/image" Target="../media/image6.emf"/><Relationship Id="rId7" Type="http://schemas.openxmlformats.org/officeDocument/2006/relationships/oleObject" Target="../embeddings/oleObject47.bin"/><Relationship Id="rId8" Type="http://schemas.openxmlformats.org/officeDocument/2006/relationships/image" Target="../media/image7.emf"/><Relationship Id="rId9" Type="http://schemas.openxmlformats.org/officeDocument/2006/relationships/oleObject" Target="../embeddings/oleObject48.bin"/><Relationship Id="rId10" Type="http://schemas.openxmlformats.org/officeDocument/2006/relationships/image" Target="../media/image1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51.bin"/><Relationship Id="rId6" Type="http://schemas.openxmlformats.org/officeDocument/2006/relationships/image" Target="../media/image6.emf"/><Relationship Id="rId7" Type="http://schemas.openxmlformats.org/officeDocument/2006/relationships/oleObject" Target="../embeddings/oleObject52.bin"/><Relationship Id="rId8" Type="http://schemas.openxmlformats.org/officeDocument/2006/relationships/image" Target="../media/image7.emf"/><Relationship Id="rId9" Type="http://schemas.openxmlformats.org/officeDocument/2006/relationships/oleObject" Target="../embeddings/oleObject53.bin"/><Relationship Id="rId10" Type="http://schemas.openxmlformats.org/officeDocument/2006/relationships/image" Target="../media/image11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55.bin"/><Relationship Id="rId6" Type="http://schemas.openxmlformats.org/officeDocument/2006/relationships/image" Target="../media/image6.emf"/><Relationship Id="rId7" Type="http://schemas.openxmlformats.org/officeDocument/2006/relationships/oleObject" Target="../embeddings/oleObject56.bin"/><Relationship Id="rId8" Type="http://schemas.openxmlformats.org/officeDocument/2006/relationships/image" Target="../media/image7.emf"/><Relationship Id="rId9" Type="http://schemas.openxmlformats.org/officeDocument/2006/relationships/oleObject" Target="../embeddings/oleObject57.bin"/><Relationship Id="rId10" Type="http://schemas.openxmlformats.org/officeDocument/2006/relationships/image" Target="../media/image11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58.bin"/><Relationship Id="rId5" Type="http://schemas.openxmlformats.org/officeDocument/2006/relationships/image" Target="../media/image5.emf"/><Relationship Id="rId6" Type="http://schemas.openxmlformats.org/officeDocument/2006/relationships/oleObject" Target="../embeddings/oleObject59.bin"/><Relationship Id="rId7" Type="http://schemas.openxmlformats.org/officeDocument/2006/relationships/image" Target="../media/image6.emf"/><Relationship Id="rId8" Type="http://schemas.openxmlformats.org/officeDocument/2006/relationships/oleObject" Target="../embeddings/oleObject60.bin"/><Relationship Id="rId9" Type="http://schemas.openxmlformats.org/officeDocument/2006/relationships/image" Target="../media/image7.emf"/><Relationship Id="rId10" Type="http://schemas.openxmlformats.org/officeDocument/2006/relationships/oleObject" Target="../embeddings/oleObject61.bin"/><Relationship Id="rId11" Type="http://schemas.openxmlformats.org/officeDocument/2006/relationships/image" Target="../media/image11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emf"/><Relationship Id="rId12" Type="http://schemas.openxmlformats.org/officeDocument/2006/relationships/oleObject" Target="../embeddings/oleObject66.bin"/><Relationship Id="rId13" Type="http://schemas.openxmlformats.org/officeDocument/2006/relationships/image" Target="../media/image13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62.bin"/><Relationship Id="rId5" Type="http://schemas.openxmlformats.org/officeDocument/2006/relationships/image" Target="../media/image5.emf"/><Relationship Id="rId6" Type="http://schemas.openxmlformats.org/officeDocument/2006/relationships/oleObject" Target="../embeddings/oleObject63.bin"/><Relationship Id="rId7" Type="http://schemas.openxmlformats.org/officeDocument/2006/relationships/image" Target="../media/image6.emf"/><Relationship Id="rId8" Type="http://schemas.openxmlformats.org/officeDocument/2006/relationships/oleObject" Target="../embeddings/oleObject64.bin"/><Relationship Id="rId9" Type="http://schemas.openxmlformats.org/officeDocument/2006/relationships/image" Target="../media/image7.emf"/><Relationship Id="rId10" Type="http://schemas.openxmlformats.org/officeDocument/2006/relationships/oleObject" Target="../embeddings/oleObject65.bin"/></Relationships>
</file>

<file path=ppt/slides/_rels/slide2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emf"/><Relationship Id="rId12" Type="http://schemas.openxmlformats.org/officeDocument/2006/relationships/oleObject" Target="../embeddings/oleObject71.bin"/><Relationship Id="rId13" Type="http://schemas.openxmlformats.org/officeDocument/2006/relationships/image" Target="../media/image13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67.bin"/><Relationship Id="rId5" Type="http://schemas.openxmlformats.org/officeDocument/2006/relationships/image" Target="../media/image5.emf"/><Relationship Id="rId6" Type="http://schemas.openxmlformats.org/officeDocument/2006/relationships/oleObject" Target="../embeddings/oleObject68.bin"/><Relationship Id="rId7" Type="http://schemas.openxmlformats.org/officeDocument/2006/relationships/image" Target="../media/image6.emf"/><Relationship Id="rId8" Type="http://schemas.openxmlformats.org/officeDocument/2006/relationships/oleObject" Target="../embeddings/oleObject69.bin"/><Relationship Id="rId9" Type="http://schemas.openxmlformats.org/officeDocument/2006/relationships/image" Target="../media/image7.emf"/><Relationship Id="rId10" Type="http://schemas.openxmlformats.org/officeDocument/2006/relationships/oleObject" Target="../embeddings/oleObject70.bin"/></Relationships>
</file>

<file path=ppt/slides/_rels/slide2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emf"/><Relationship Id="rId12" Type="http://schemas.openxmlformats.org/officeDocument/2006/relationships/oleObject" Target="../embeddings/oleObject76.bin"/><Relationship Id="rId13" Type="http://schemas.openxmlformats.org/officeDocument/2006/relationships/image" Target="../media/image13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72.bin"/><Relationship Id="rId5" Type="http://schemas.openxmlformats.org/officeDocument/2006/relationships/image" Target="../media/image5.emf"/><Relationship Id="rId6" Type="http://schemas.openxmlformats.org/officeDocument/2006/relationships/oleObject" Target="../embeddings/oleObject73.bin"/><Relationship Id="rId7" Type="http://schemas.openxmlformats.org/officeDocument/2006/relationships/image" Target="../media/image6.emf"/><Relationship Id="rId8" Type="http://schemas.openxmlformats.org/officeDocument/2006/relationships/oleObject" Target="../embeddings/oleObject74.bin"/><Relationship Id="rId9" Type="http://schemas.openxmlformats.org/officeDocument/2006/relationships/image" Target="../media/image7.emf"/><Relationship Id="rId10" Type="http://schemas.openxmlformats.org/officeDocument/2006/relationships/oleObject" Target="../embeddings/oleObject75.bin"/></Relationships>
</file>

<file path=ppt/slides/_rels/slide2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emf"/><Relationship Id="rId12" Type="http://schemas.openxmlformats.org/officeDocument/2006/relationships/oleObject" Target="../embeddings/oleObject81.bin"/><Relationship Id="rId13" Type="http://schemas.openxmlformats.org/officeDocument/2006/relationships/image" Target="../media/image12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77.bin"/><Relationship Id="rId5" Type="http://schemas.openxmlformats.org/officeDocument/2006/relationships/image" Target="../media/image5.emf"/><Relationship Id="rId6" Type="http://schemas.openxmlformats.org/officeDocument/2006/relationships/oleObject" Target="../embeddings/oleObject78.bin"/><Relationship Id="rId7" Type="http://schemas.openxmlformats.org/officeDocument/2006/relationships/image" Target="../media/image6.emf"/><Relationship Id="rId8" Type="http://schemas.openxmlformats.org/officeDocument/2006/relationships/oleObject" Target="../embeddings/oleObject79.bin"/><Relationship Id="rId9" Type="http://schemas.openxmlformats.org/officeDocument/2006/relationships/image" Target="../media/image7.emf"/><Relationship Id="rId10" Type="http://schemas.openxmlformats.org/officeDocument/2006/relationships/oleObject" Target="../embeddings/oleObject80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82.bin"/><Relationship Id="rId5" Type="http://schemas.openxmlformats.org/officeDocument/2006/relationships/image" Target="../media/image5.emf"/><Relationship Id="rId6" Type="http://schemas.openxmlformats.org/officeDocument/2006/relationships/oleObject" Target="../embeddings/oleObject83.bin"/><Relationship Id="rId7" Type="http://schemas.openxmlformats.org/officeDocument/2006/relationships/image" Target="../media/image6.emf"/><Relationship Id="rId8" Type="http://schemas.openxmlformats.org/officeDocument/2006/relationships/oleObject" Target="../embeddings/oleObject84.bin"/><Relationship Id="rId9" Type="http://schemas.openxmlformats.org/officeDocument/2006/relationships/image" Target="../media/image7.emf"/><Relationship Id="rId10" Type="http://schemas.openxmlformats.org/officeDocument/2006/relationships/oleObject" Target="../embeddings/oleObject85.bin"/><Relationship Id="rId11" Type="http://schemas.openxmlformats.org/officeDocument/2006/relationships/image" Target="../media/image14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6.bin"/><Relationship Id="rId4" Type="http://schemas.openxmlformats.org/officeDocument/2006/relationships/image" Target="../media/image14.emf"/><Relationship Id="rId5" Type="http://schemas.openxmlformats.org/officeDocument/2006/relationships/oleObject" Target="../embeddings/oleObject87.bin"/><Relationship Id="rId6" Type="http://schemas.openxmlformats.org/officeDocument/2006/relationships/image" Target="../media/image15.emf"/><Relationship Id="rId7" Type="http://schemas.openxmlformats.org/officeDocument/2006/relationships/oleObject" Target="../embeddings/oleObject88.bin"/><Relationship Id="rId8" Type="http://schemas.openxmlformats.org/officeDocument/2006/relationships/image" Target="../media/image16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9.bin"/><Relationship Id="rId4" Type="http://schemas.openxmlformats.org/officeDocument/2006/relationships/image" Target="../media/image17.emf"/><Relationship Id="rId5" Type="http://schemas.openxmlformats.org/officeDocument/2006/relationships/oleObject" Target="../embeddings/oleObject90.bin"/><Relationship Id="rId6" Type="http://schemas.openxmlformats.org/officeDocument/2006/relationships/image" Target="../media/image18.emf"/><Relationship Id="rId7" Type="http://schemas.openxmlformats.org/officeDocument/2006/relationships/oleObject" Target="../embeddings/oleObject91.bin"/><Relationship Id="rId8" Type="http://schemas.openxmlformats.org/officeDocument/2006/relationships/image" Target="../media/image19.emf"/><Relationship Id="rId9" Type="http://schemas.openxmlformats.org/officeDocument/2006/relationships/oleObject" Target="../embeddings/oleObject92.bin"/><Relationship Id="rId10" Type="http://schemas.openxmlformats.org/officeDocument/2006/relationships/image" Target="../media/image20.e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93.bin"/><Relationship Id="rId5" Type="http://schemas.openxmlformats.org/officeDocument/2006/relationships/image" Target="../media/image5.emf"/><Relationship Id="rId6" Type="http://schemas.openxmlformats.org/officeDocument/2006/relationships/oleObject" Target="../embeddings/oleObject94.bin"/><Relationship Id="rId7" Type="http://schemas.openxmlformats.org/officeDocument/2006/relationships/image" Target="../media/image6.emf"/><Relationship Id="rId8" Type="http://schemas.openxmlformats.org/officeDocument/2006/relationships/oleObject" Target="../embeddings/oleObject95.bin"/><Relationship Id="rId9" Type="http://schemas.openxmlformats.org/officeDocument/2006/relationships/image" Target="../media/image7.emf"/><Relationship Id="rId10" Type="http://schemas.openxmlformats.org/officeDocument/2006/relationships/oleObject" Target="../embeddings/oleObject96.bin"/><Relationship Id="rId11" Type="http://schemas.openxmlformats.org/officeDocument/2006/relationships/image" Target="../media/image15.e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emf"/><Relationship Id="rId12" Type="http://schemas.openxmlformats.org/officeDocument/2006/relationships/oleObject" Target="../embeddings/oleObject101.bin"/><Relationship Id="rId13" Type="http://schemas.openxmlformats.org/officeDocument/2006/relationships/image" Target="../media/image22.e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97.bin"/><Relationship Id="rId5" Type="http://schemas.openxmlformats.org/officeDocument/2006/relationships/image" Target="../media/image5.emf"/><Relationship Id="rId6" Type="http://schemas.openxmlformats.org/officeDocument/2006/relationships/oleObject" Target="../embeddings/oleObject98.bin"/><Relationship Id="rId7" Type="http://schemas.openxmlformats.org/officeDocument/2006/relationships/image" Target="../media/image6.emf"/><Relationship Id="rId8" Type="http://schemas.openxmlformats.org/officeDocument/2006/relationships/oleObject" Target="../embeddings/oleObject99.bin"/><Relationship Id="rId9" Type="http://schemas.openxmlformats.org/officeDocument/2006/relationships/image" Target="../media/image7.emf"/><Relationship Id="rId10" Type="http://schemas.openxmlformats.org/officeDocument/2006/relationships/oleObject" Target="../embeddings/oleObject100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2.bin"/><Relationship Id="rId4" Type="http://schemas.openxmlformats.org/officeDocument/2006/relationships/image" Target="../media/image23.emf"/><Relationship Id="rId5" Type="http://schemas.openxmlformats.org/officeDocument/2006/relationships/oleObject" Target="../embeddings/oleObject103.bin"/><Relationship Id="rId6" Type="http://schemas.openxmlformats.org/officeDocument/2006/relationships/image" Target="../media/image24.e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4" Type="http://schemas.openxmlformats.org/officeDocument/2006/relationships/image" Target="../media/image23.emf"/><Relationship Id="rId5" Type="http://schemas.openxmlformats.org/officeDocument/2006/relationships/oleObject" Target="../embeddings/oleObject105.bin"/><Relationship Id="rId6" Type="http://schemas.openxmlformats.org/officeDocument/2006/relationships/image" Target="../media/image24.emf"/><Relationship Id="rId7" Type="http://schemas.openxmlformats.org/officeDocument/2006/relationships/oleObject" Target="../embeddings/oleObject106.bin"/><Relationship Id="rId8" Type="http://schemas.openxmlformats.org/officeDocument/2006/relationships/image" Target="../media/image25.emf"/><Relationship Id="rId9" Type="http://schemas.openxmlformats.org/officeDocument/2006/relationships/oleObject" Target="../embeddings/oleObject107.bin"/><Relationship Id="rId10" Type="http://schemas.openxmlformats.org/officeDocument/2006/relationships/image" Target="../media/image26.emf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8.bin"/><Relationship Id="rId4" Type="http://schemas.openxmlformats.org/officeDocument/2006/relationships/image" Target="../media/image26.emf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9.bin"/><Relationship Id="rId4" Type="http://schemas.openxmlformats.org/officeDocument/2006/relationships/image" Target="../media/image27.emf"/><Relationship Id="rId5" Type="http://schemas.openxmlformats.org/officeDocument/2006/relationships/oleObject" Target="../embeddings/oleObject110.bin"/><Relationship Id="rId6" Type="http://schemas.openxmlformats.org/officeDocument/2006/relationships/image" Target="../media/image28.emf"/><Relationship Id="rId1" Type="http://schemas.openxmlformats.org/officeDocument/2006/relationships/vmlDrawing" Target="../drawings/vmlDrawing30.vml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Soft Large Margin classifiers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451 – Fall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Assignment 5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Midterm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Friday’s class will be in MBH 632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CS lunch talk Thursday</a:t>
            </a:r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 tips for the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-</a:t>
            </a:r>
            <a:r>
              <a:rPr lang="en-US" dirty="0" err="1" smtClean="0"/>
              <a:t>Xmx</a:t>
            </a:r>
            <a:endParaRPr lang="en-US" dirty="0" smtClean="0"/>
          </a:p>
          <a:p>
            <a:pPr marL="320040" lvl="1" indent="0">
              <a:buNone/>
            </a:pPr>
            <a:r>
              <a:rPr lang="en-US" dirty="0" smtClean="0"/>
              <a:t>-Xmx2g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http://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=u0VoFU82GSw</a:t>
            </a:r>
          </a:p>
        </p:txBody>
      </p:sp>
    </p:spTree>
    <p:extLst>
      <p:ext uri="{BB962C8B-B14F-4D97-AF65-F5344CB8AC3E}">
        <p14:creationId xmlns:p14="http://schemas.microsoft.com/office/powerpoint/2010/main" val="1306565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margin classifiers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648494" y="1870782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510382" y="4860045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1685132" y="26899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110457" y="30471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1262857" y="35932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881857" y="40504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1415257" y="24502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881857" y="33646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1034257" y="35170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1796257" y="31360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2697957" y="31233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2329657" y="40504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3320257" y="40504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2012157" y="45711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2634457" y="34408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2066132" y="39345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2710657" y="42790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3396457" y="33646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1881982" y="18517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2491582" y="19279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3558382" y="26899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25"/>
          <p:cNvSpPr>
            <a:spLocks noChangeShapeType="1"/>
          </p:cNvSpPr>
          <p:nvPr/>
        </p:nvSpPr>
        <p:spPr bwMode="auto">
          <a:xfrm flipV="1">
            <a:off x="1391444" y="1565982"/>
            <a:ext cx="1676400" cy="32004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25"/>
          <p:cNvSpPr>
            <a:spLocks noChangeShapeType="1"/>
          </p:cNvSpPr>
          <p:nvPr/>
        </p:nvSpPr>
        <p:spPr bwMode="auto">
          <a:xfrm flipV="1">
            <a:off x="1086644" y="1565982"/>
            <a:ext cx="1676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25"/>
          <p:cNvSpPr>
            <a:spLocks noChangeShapeType="1"/>
          </p:cNvSpPr>
          <p:nvPr/>
        </p:nvSpPr>
        <p:spPr bwMode="auto">
          <a:xfrm flipV="1">
            <a:off x="1620044" y="1642182"/>
            <a:ext cx="1676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4"/>
          <p:cNvSpPr>
            <a:spLocks noChangeShapeType="1"/>
          </p:cNvSpPr>
          <p:nvPr/>
        </p:nvSpPr>
        <p:spPr bwMode="auto">
          <a:xfrm flipV="1">
            <a:off x="5101432" y="1864432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5"/>
          <p:cNvSpPr>
            <a:spLocks noChangeShapeType="1"/>
          </p:cNvSpPr>
          <p:nvPr/>
        </p:nvSpPr>
        <p:spPr bwMode="auto">
          <a:xfrm flipV="1">
            <a:off x="4963320" y="4853695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AutoShape 6"/>
          <p:cNvSpPr>
            <a:spLocks noChangeArrowheads="1"/>
          </p:cNvSpPr>
          <p:nvPr/>
        </p:nvSpPr>
        <p:spPr bwMode="auto">
          <a:xfrm>
            <a:off x="6138070" y="26835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7"/>
          <p:cNvSpPr>
            <a:spLocks noChangeArrowheads="1"/>
          </p:cNvSpPr>
          <p:nvPr/>
        </p:nvSpPr>
        <p:spPr bwMode="auto">
          <a:xfrm>
            <a:off x="5563395" y="30407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8"/>
          <p:cNvSpPr>
            <a:spLocks noChangeArrowheads="1"/>
          </p:cNvSpPr>
          <p:nvPr/>
        </p:nvSpPr>
        <p:spPr bwMode="auto">
          <a:xfrm>
            <a:off x="5715795" y="35868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9"/>
          <p:cNvSpPr>
            <a:spLocks noChangeArrowheads="1"/>
          </p:cNvSpPr>
          <p:nvPr/>
        </p:nvSpPr>
        <p:spPr bwMode="auto">
          <a:xfrm>
            <a:off x="5334795" y="40440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10"/>
          <p:cNvSpPr>
            <a:spLocks noChangeArrowheads="1"/>
          </p:cNvSpPr>
          <p:nvPr/>
        </p:nvSpPr>
        <p:spPr bwMode="auto">
          <a:xfrm>
            <a:off x="5868195" y="24438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1"/>
          <p:cNvSpPr>
            <a:spLocks noChangeArrowheads="1"/>
          </p:cNvSpPr>
          <p:nvPr/>
        </p:nvSpPr>
        <p:spPr bwMode="auto">
          <a:xfrm>
            <a:off x="5334795" y="33582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AutoShape 12"/>
          <p:cNvSpPr>
            <a:spLocks noChangeArrowheads="1"/>
          </p:cNvSpPr>
          <p:nvPr/>
        </p:nvSpPr>
        <p:spPr bwMode="auto">
          <a:xfrm>
            <a:off x="5487195" y="35106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AutoShape 13"/>
          <p:cNvSpPr>
            <a:spLocks noChangeArrowheads="1"/>
          </p:cNvSpPr>
          <p:nvPr/>
        </p:nvSpPr>
        <p:spPr bwMode="auto">
          <a:xfrm>
            <a:off x="6249195" y="31296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4"/>
          <p:cNvSpPr>
            <a:spLocks noChangeArrowheads="1"/>
          </p:cNvSpPr>
          <p:nvPr/>
        </p:nvSpPr>
        <p:spPr bwMode="auto">
          <a:xfrm>
            <a:off x="7150895" y="31169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5"/>
          <p:cNvSpPr>
            <a:spLocks noChangeArrowheads="1"/>
          </p:cNvSpPr>
          <p:nvPr/>
        </p:nvSpPr>
        <p:spPr bwMode="auto">
          <a:xfrm>
            <a:off x="6782595" y="40440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6"/>
          <p:cNvSpPr>
            <a:spLocks noChangeArrowheads="1"/>
          </p:cNvSpPr>
          <p:nvPr/>
        </p:nvSpPr>
        <p:spPr bwMode="auto">
          <a:xfrm>
            <a:off x="7773195" y="40440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7"/>
          <p:cNvSpPr>
            <a:spLocks noChangeArrowheads="1"/>
          </p:cNvSpPr>
          <p:nvPr/>
        </p:nvSpPr>
        <p:spPr bwMode="auto">
          <a:xfrm>
            <a:off x="6465095" y="45647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8"/>
          <p:cNvSpPr>
            <a:spLocks noChangeArrowheads="1"/>
          </p:cNvSpPr>
          <p:nvPr/>
        </p:nvSpPr>
        <p:spPr bwMode="auto">
          <a:xfrm>
            <a:off x="7087395" y="34344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9"/>
          <p:cNvSpPr>
            <a:spLocks noChangeArrowheads="1"/>
          </p:cNvSpPr>
          <p:nvPr/>
        </p:nvSpPr>
        <p:spPr bwMode="auto">
          <a:xfrm>
            <a:off x="6519070" y="39281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20"/>
          <p:cNvSpPr>
            <a:spLocks noChangeArrowheads="1"/>
          </p:cNvSpPr>
          <p:nvPr/>
        </p:nvSpPr>
        <p:spPr bwMode="auto">
          <a:xfrm>
            <a:off x="7163595" y="42726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1"/>
          <p:cNvSpPr>
            <a:spLocks noChangeArrowheads="1"/>
          </p:cNvSpPr>
          <p:nvPr/>
        </p:nvSpPr>
        <p:spPr bwMode="auto">
          <a:xfrm>
            <a:off x="7849395" y="33582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2"/>
          <p:cNvSpPr>
            <a:spLocks noChangeArrowheads="1"/>
          </p:cNvSpPr>
          <p:nvPr/>
        </p:nvSpPr>
        <p:spPr bwMode="auto">
          <a:xfrm>
            <a:off x="6334920" y="18453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3"/>
          <p:cNvSpPr>
            <a:spLocks noChangeArrowheads="1"/>
          </p:cNvSpPr>
          <p:nvPr/>
        </p:nvSpPr>
        <p:spPr bwMode="auto">
          <a:xfrm>
            <a:off x="6944520" y="19215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4"/>
          <p:cNvSpPr>
            <a:spLocks noChangeArrowheads="1"/>
          </p:cNvSpPr>
          <p:nvPr/>
        </p:nvSpPr>
        <p:spPr bwMode="auto">
          <a:xfrm>
            <a:off x="8011320" y="26835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25"/>
          <p:cNvSpPr>
            <a:spLocks noChangeShapeType="1"/>
          </p:cNvSpPr>
          <p:nvPr/>
        </p:nvSpPr>
        <p:spPr bwMode="auto">
          <a:xfrm flipV="1">
            <a:off x="6072982" y="1331032"/>
            <a:ext cx="1371600" cy="34290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5920582" y="1559632"/>
            <a:ext cx="1295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5"/>
          <p:cNvSpPr>
            <a:spLocks noChangeShapeType="1"/>
          </p:cNvSpPr>
          <p:nvPr/>
        </p:nvSpPr>
        <p:spPr bwMode="auto">
          <a:xfrm flipV="1">
            <a:off x="6149182" y="1559632"/>
            <a:ext cx="1371600" cy="32766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81857" y="5619286"/>
            <a:ext cx="80014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The </a:t>
            </a:r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r>
              <a:rPr lang="en-US" sz="2000" dirty="0" smtClean="0">
                <a:solidFill>
                  <a:srgbClr val="0000FF"/>
                </a:solidFill>
              </a:rPr>
              <a:t> of a classifier is the distance to the closest points of either class</a:t>
            </a:r>
          </a:p>
          <a:p>
            <a:endParaRPr lang="en-US" sz="2000" dirty="0" smtClean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6600"/>
                </a:solidFill>
              </a:rPr>
              <a:t>L</a:t>
            </a:r>
            <a:r>
              <a:rPr lang="en-US" sz="2000" dirty="0" smtClean="0">
                <a:solidFill>
                  <a:srgbClr val="FF6600"/>
                </a:solidFill>
              </a:rPr>
              <a:t>arge margin </a:t>
            </a:r>
            <a:r>
              <a:rPr lang="en-US" sz="2000" dirty="0" smtClean="0">
                <a:solidFill>
                  <a:srgbClr val="0000FF"/>
                </a:solidFill>
              </a:rPr>
              <a:t>classifiers attempt to maximize this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26" name="Right Brace 25"/>
          <p:cNvSpPr/>
          <p:nvPr/>
        </p:nvSpPr>
        <p:spPr>
          <a:xfrm rot="6677477">
            <a:off x="1325652" y="4926850"/>
            <a:ext cx="159464" cy="243791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725977" y="5219176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55" name="Right Brace 54"/>
          <p:cNvSpPr/>
          <p:nvPr/>
        </p:nvSpPr>
        <p:spPr>
          <a:xfrm rot="6677477">
            <a:off x="5998091" y="4844333"/>
            <a:ext cx="109067" cy="162553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5487195" y="5078775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endParaRPr lang="en-US" sz="2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9372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78" y="228600"/>
            <a:ext cx="854027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Support vector machine problem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6558691"/>
              </p:ext>
            </p:extLst>
          </p:nvPr>
        </p:nvGraphicFramePr>
        <p:xfrm>
          <a:off x="2953103" y="2637467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804" name="Equation" r:id="rId3" imgW="1193800" imgH="215900" progId="Equation.3">
                  <p:embed/>
                </p:oleObj>
              </mc:Choice>
              <mc:Fallback>
                <p:oleObj name="Equation" r:id="rId3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53103" y="2637467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287843" y="2175802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6082441"/>
              </p:ext>
            </p:extLst>
          </p:nvPr>
        </p:nvGraphicFramePr>
        <p:xfrm>
          <a:off x="2826103" y="1535818"/>
          <a:ext cx="19748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805" name="Equation" r:id="rId5" imgW="800100" imgH="279400" progId="Equation.3">
                  <p:embed/>
                </p:oleObj>
              </mc:Choice>
              <mc:Fallback>
                <p:oleObj name="Equation" r:id="rId5" imgW="8001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26103" y="1535818"/>
                        <a:ext cx="1974850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8000" y="3589614"/>
            <a:ext cx="831865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This is a a </a:t>
            </a:r>
            <a:r>
              <a:rPr lang="en-US" sz="2400" dirty="0" smtClean="0">
                <a:solidFill>
                  <a:srgbClr val="FF6600"/>
                </a:solidFill>
              </a:rPr>
              <a:t>quadratic optimization problem</a:t>
            </a:r>
          </a:p>
          <a:p>
            <a:endParaRPr lang="en-US" sz="2400" dirty="0"/>
          </a:p>
          <a:p>
            <a:r>
              <a:rPr lang="en-US" sz="2400" dirty="0" smtClean="0"/>
              <a:t>Maximize/minimize a quadratic function</a:t>
            </a:r>
          </a:p>
          <a:p>
            <a:endParaRPr lang="en-US" sz="2400" dirty="0"/>
          </a:p>
          <a:p>
            <a:r>
              <a:rPr lang="en-US" sz="2400" dirty="0" smtClean="0"/>
              <a:t>Subject to a set of linear constraints</a:t>
            </a:r>
          </a:p>
          <a:p>
            <a:endParaRPr lang="en-US" sz="2400" dirty="0"/>
          </a:p>
          <a:p>
            <a:r>
              <a:rPr lang="en-US" sz="2400" dirty="0" smtClean="0"/>
              <a:t>Many, many variants of solving this problem (we’ll see one in a bit)</a:t>
            </a:r>
          </a:p>
        </p:txBody>
      </p:sp>
    </p:spTree>
    <p:extLst>
      <p:ext uri="{BB962C8B-B14F-4D97-AF65-F5344CB8AC3E}">
        <p14:creationId xmlns:p14="http://schemas.microsoft.com/office/powerpoint/2010/main" val="335792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Soft Margin Classification  </a:t>
            </a:r>
          </a:p>
        </p:txBody>
      </p:sp>
      <p:sp>
        <p:nvSpPr>
          <p:cNvPr id="16389" name="Line 4"/>
          <p:cNvSpPr>
            <a:spLocks noChangeShapeType="1"/>
          </p:cNvSpPr>
          <p:nvPr/>
        </p:nvSpPr>
        <p:spPr bwMode="auto">
          <a:xfrm flipV="1">
            <a:off x="672572" y="2211035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5"/>
          <p:cNvSpPr>
            <a:spLocks noChangeShapeType="1"/>
          </p:cNvSpPr>
          <p:nvPr/>
        </p:nvSpPr>
        <p:spPr bwMode="auto">
          <a:xfrm flipV="1">
            <a:off x="537635" y="5136798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712385" y="29666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137710" y="33238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90110" y="38699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9091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442510" y="27269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909110" y="36413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61510" y="37937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23510" y="34127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725210" y="34000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3569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3475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2" name="AutoShape 17"/>
          <p:cNvSpPr>
            <a:spLocks noChangeArrowheads="1"/>
          </p:cNvSpPr>
          <p:nvPr/>
        </p:nvSpPr>
        <p:spPr bwMode="auto">
          <a:xfrm>
            <a:off x="2039410" y="48478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61710" y="37175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93385" y="42112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737910" y="45557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423710" y="36413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909235" y="21284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518835" y="22046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85635" y="29666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98060" y="34111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118660" y="411762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61710" y="404142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1823510" y="5619044"/>
            <a:ext cx="6629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dirty="0" smtClean="0">
                <a:solidFill>
                  <a:srgbClr val="FF0000"/>
                </a:solidFill>
              </a:rPr>
              <a:t>What about this problem?</a:t>
            </a:r>
            <a:endParaRPr lang="en-US" sz="3600" b="0" dirty="0">
              <a:solidFill>
                <a:srgbClr val="FF0000"/>
              </a:solidFill>
            </a:endParaRP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2964816"/>
              </p:ext>
            </p:extLst>
          </p:nvPr>
        </p:nvGraphicFramePr>
        <p:xfrm>
          <a:off x="5620103" y="3458810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808" name="Equation" r:id="rId3" imgW="1193800" imgH="215900" progId="Equation.3">
                  <p:embed/>
                </p:oleObj>
              </mc:Choice>
              <mc:Fallback>
                <p:oleObj name="Equation" r:id="rId3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20103" y="3458810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4954843" y="294070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8868998"/>
              </p:ext>
            </p:extLst>
          </p:nvPr>
        </p:nvGraphicFramePr>
        <p:xfrm>
          <a:off x="5493103" y="2357161"/>
          <a:ext cx="19748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809" name="Equation" r:id="rId5" imgW="800100" imgH="279400" progId="Equation.3">
                  <p:embed/>
                </p:oleObj>
              </mc:Choice>
              <mc:Fallback>
                <p:oleObj name="Equation" r:id="rId5" imgW="8001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93103" y="2357161"/>
                        <a:ext cx="1974850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45862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Soft Margin Classification  </a:t>
            </a:r>
          </a:p>
        </p:txBody>
      </p:sp>
      <p:sp>
        <p:nvSpPr>
          <p:cNvPr id="16389" name="Line 4"/>
          <p:cNvSpPr>
            <a:spLocks noChangeShapeType="1"/>
          </p:cNvSpPr>
          <p:nvPr/>
        </p:nvSpPr>
        <p:spPr bwMode="auto">
          <a:xfrm flipV="1">
            <a:off x="672572" y="2211035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5"/>
          <p:cNvSpPr>
            <a:spLocks noChangeShapeType="1"/>
          </p:cNvSpPr>
          <p:nvPr/>
        </p:nvSpPr>
        <p:spPr bwMode="auto">
          <a:xfrm flipV="1">
            <a:off x="537635" y="5136798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712385" y="29666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137710" y="33238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90110" y="38699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9091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442510" y="27269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909110" y="36413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61510" y="37937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23510" y="34127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725210" y="34000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3569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3475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2" name="AutoShape 17"/>
          <p:cNvSpPr>
            <a:spLocks noChangeArrowheads="1"/>
          </p:cNvSpPr>
          <p:nvPr/>
        </p:nvSpPr>
        <p:spPr bwMode="auto">
          <a:xfrm>
            <a:off x="2039410" y="48478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61710" y="37175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93385" y="42112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737910" y="45557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423710" y="36413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909235" y="21284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518835" y="22046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85635" y="29666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98060" y="34111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118660" y="411762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61710" y="404142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6565286"/>
              </p:ext>
            </p:extLst>
          </p:nvPr>
        </p:nvGraphicFramePr>
        <p:xfrm>
          <a:off x="5620103" y="3458810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" name="Equation" r:id="rId3" imgW="1193800" imgH="215900" progId="Equation.3">
                  <p:embed/>
                </p:oleObj>
              </mc:Choice>
              <mc:Fallback>
                <p:oleObj name="Equation" r:id="rId3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20103" y="3458810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4954843" y="294070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1325117"/>
              </p:ext>
            </p:extLst>
          </p:nvPr>
        </p:nvGraphicFramePr>
        <p:xfrm>
          <a:off x="5493103" y="2357161"/>
          <a:ext cx="19748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" name="Equation" r:id="rId5" imgW="800100" imgH="279400" progId="Equation.3">
                  <p:embed/>
                </p:oleObj>
              </mc:Choice>
              <mc:Fallback>
                <p:oleObj name="Equation" r:id="rId5" imgW="8001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93103" y="2357161"/>
                        <a:ext cx="1974850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1036463" y="2293585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74613" y="2474560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826913" y="2112610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962378" y="5486400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We’d l</a:t>
            </a:r>
            <a:r>
              <a:rPr lang="en-US" sz="3600" b="0" dirty="0" smtClean="0">
                <a:solidFill>
                  <a:srgbClr val="0000FF"/>
                </a:solidFill>
              </a:rPr>
              <a:t>ike to learn something like this, but our constraints won’t allow it </a:t>
            </a:r>
            <a:r>
              <a:rPr lang="en-US" sz="3600" b="0" dirty="0" smtClean="0">
                <a:solidFill>
                  <a:srgbClr val="0000FF"/>
                </a:solidFill>
                <a:sym typeface="Wingdings"/>
              </a:rPr>
              <a:t></a:t>
            </a:r>
            <a:endParaRPr lang="en-US" sz="3600" b="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8909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Slack variables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3119845"/>
              </p:ext>
            </p:extLst>
          </p:nvPr>
        </p:nvGraphicFramePr>
        <p:xfrm>
          <a:off x="1799471" y="2714978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04" name="Equation" r:id="rId3" imgW="1193800" imgH="215900" progId="Equation.3">
                  <p:embed/>
                </p:oleObj>
              </mc:Choice>
              <mc:Fallback>
                <p:oleObj name="Equation" r:id="rId3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9471" y="2714978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34211" y="2196869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7390179"/>
              </p:ext>
            </p:extLst>
          </p:nvPr>
        </p:nvGraphicFramePr>
        <p:xfrm>
          <a:off x="1672471" y="1613329"/>
          <a:ext cx="19748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05" name="Equation" r:id="rId5" imgW="800100" imgH="279400" progId="Equation.3">
                  <p:embed/>
                </p:oleObj>
              </mc:Choice>
              <mc:Fallback>
                <p:oleObj name="Equation" r:id="rId5" imgW="8001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72471" y="1613329"/>
                        <a:ext cx="1974850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Down Arrow 6"/>
          <p:cNvSpPr/>
          <p:nvPr/>
        </p:nvSpPr>
        <p:spPr>
          <a:xfrm>
            <a:off x="2052838" y="3342569"/>
            <a:ext cx="972047" cy="747889"/>
          </a:xfrm>
          <a:prstGeom prst="downArrow">
            <a:avLst/>
          </a:prstGeom>
          <a:solidFill>
            <a:srgbClr val="3366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2868760"/>
              </p:ext>
            </p:extLst>
          </p:nvPr>
        </p:nvGraphicFramePr>
        <p:xfrm>
          <a:off x="1031259" y="5534025"/>
          <a:ext cx="3608387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06" name="Equation" r:id="rId7" imgW="1435100" imgH="215900" progId="Equation.3">
                  <p:embed/>
                </p:oleObj>
              </mc:Choice>
              <mc:Fallback>
                <p:oleObj name="Equation" r:id="rId7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31259" y="5534025"/>
                        <a:ext cx="3608387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30287" y="5016269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8637936"/>
              </p:ext>
            </p:extLst>
          </p:nvPr>
        </p:nvGraphicFramePr>
        <p:xfrm>
          <a:off x="845793" y="4309302"/>
          <a:ext cx="3386138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07" name="Equation" r:id="rId9" imgW="1371600" imgH="304800" progId="Equation.3">
                  <p:embed/>
                </p:oleObj>
              </mc:Choice>
              <mc:Fallback>
                <p:oleObj name="Equation" r:id="rId9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45793" y="4309302"/>
                        <a:ext cx="3386138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9336970"/>
              </p:ext>
            </p:extLst>
          </p:nvPr>
        </p:nvGraphicFramePr>
        <p:xfrm>
          <a:off x="2517238" y="6076950"/>
          <a:ext cx="9588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08" name="Equation" r:id="rId11" imgW="381000" imgH="215900" progId="Equation.3">
                  <p:embed/>
                </p:oleObj>
              </mc:Choice>
              <mc:Fallback>
                <p:oleObj name="Equation" r:id="rId11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517238" y="6076950"/>
                        <a:ext cx="958850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348111" y="4689270"/>
            <a:ext cx="3055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slack variables </a:t>
            </a:r>
            <a:br>
              <a:rPr lang="en-US" sz="2400" dirty="0" smtClean="0"/>
            </a:br>
            <a:r>
              <a:rPr lang="en-US" sz="2400" dirty="0" smtClean="0"/>
              <a:t>(one for each example)</a:t>
            </a:r>
            <a:endParaRPr lang="en-US" sz="2400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4231931" y="4713111"/>
            <a:ext cx="890402" cy="30315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3866445" y="5287665"/>
            <a:ext cx="1255888" cy="37089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157518" y="5935554"/>
            <a:ext cx="3608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effect does this have?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652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826913" y="2112610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Slack variables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89" name="Line 4"/>
          <p:cNvSpPr>
            <a:spLocks noChangeShapeType="1"/>
          </p:cNvSpPr>
          <p:nvPr/>
        </p:nvSpPr>
        <p:spPr bwMode="auto">
          <a:xfrm flipV="1">
            <a:off x="672572" y="2211035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5"/>
          <p:cNvSpPr>
            <a:spLocks noChangeShapeType="1"/>
          </p:cNvSpPr>
          <p:nvPr/>
        </p:nvSpPr>
        <p:spPr bwMode="auto">
          <a:xfrm flipV="1">
            <a:off x="537635" y="5136798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712385" y="29666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137710" y="33238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90110" y="38699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9091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442510" y="27269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909110" y="36413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61510" y="37937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908176" y="3285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725210" y="34000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3569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3475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2" name="AutoShape 17"/>
          <p:cNvSpPr>
            <a:spLocks noChangeArrowheads="1"/>
          </p:cNvSpPr>
          <p:nvPr/>
        </p:nvSpPr>
        <p:spPr bwMode="auto">
          <a:xfrm>
            <a:off x="2039410" y="48478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61710" y="37175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93385" y="42112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737910" y="45557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423710" y="36413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909235" y="21284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518835" y="22046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85635" y="29666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98060" y="34111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118660" y="411762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61710" y="404142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1036463" y="2293585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74613" y="2474560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7867548"/>
              </p:ext>
            </p:extLst>
          </p:nvPr>
        </p:nvGraphicFramePr>
        <p:xfrm>
          <a:off x="5087084" y="3241852"/>
          <a:ext cx="3608387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055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87084" y="3241852"/>
                        <a:ext cx="3608387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86112" y="2724096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9743858"/>
              </p:ext>
            </p:extLst>
          </p:nvPr>
        </p:nvGraphicFramePr>
        <p:xfrm>
          <a:off x="4901618" y="2017129"/>
          <a:ext cx="3386138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056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01618" y="2017129"/>
                        <a:ext cx="3386138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2733850"/>
              </p:ext>
            </p:extLst>
          </p:nvPr>
        </p:nvGraphicFramePr>
        <p:xfrm>
          <a:off x="6573063" y="3784777"/>
          <a:ext cx="9588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057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73063" y="3784777"/>
                        <a:ext cx="958850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Straight Connector 2"/>
          <p:cNvCxnSpPr>
            <a:endCxn id="16412" idx="5"/>
          </p:cNvCxnSpPr>
          <p:nvPr/>
        </p:nvCxnSpPr>
        <p:spPr>
          <a:xfrm>
            <a:off x="1909235" y="3501673"/>
            <a:ext cx="752475" cy="565786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418169" y="3419158"/>
            <a:ext cx="882297" cy="670243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28889" y="5757333"/>
            <a:ext cx="1971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slack penalties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29463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Slack variables</a:t>
            </a: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431842"/>
              </p:ext>
            </p:extLst>
          </p:nvPr>
        </p:nvGraphicFramePr>
        <p:xfrm>
          <a:off x="1185440" y="4781782"/>
          <a:ext cx="3608387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054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5440" y="4781782"/>
                        <a:ext cx="3608387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84468" y="4264026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7858295"/>
              </p:ext>
            </p:extLst>
          </p:nvPr>
        </p:nvGraphicFramePr>
        <p:xfrm>
          <a:off x="999974" y="3557059"/>
          <a:ext cx="3386138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055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99974" y="3557059"/>
                        <a:ext cx="3386138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6224396"/>
              </p:ext>
            </p:extLst>
          </p:nvPr>
        </p:nvGraphicFramePr>
        <p:xfrm>
          <a:off x="2671419" y="5324707"/>
          <a:ext cx="9588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056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71419" y="5324707"/>
                        <a:ext cx="958850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671625" y="4591866"/>
            <a:ext cx="3472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allowed to make a mistake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4" name="Straight Arrow Connector 13"/>
          <p:cNvCxnSpPr>
            <a:stCxn id="17" idx="1"/>
          </p:cNvCxnSpPr>
          <p:nvPr/>
        </p:nvCxnSpPr>
        <p:spPr>
          <a:xfrm flipH="1" flipV="1">
            <a:off x="4386112" y="3960868"/>
            <a:ext cx="1061742" cy="1169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4020626" y="4906313"/>
            <a:ext cx="1481666" cy="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447854" y="3557059"/>
            <a:ext cx="3318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penalized by how far from “correct”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30269" y="1959681"/>
            <a:ext cx="445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trade-off between margin maximization and penalization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3324370" y="2790678"/>
            <a:ext cx="1289963" cy="91336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889119" y="2643691"/>
            <a:ext cx="656319" cy="91336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99974" y="2147385"/>
            <a:ext cx="1279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margin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149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78" y="228600"/>
            <a:ext cx="854027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Soft margin SVM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20665" y="4464504"/>
            <a:ext cx="4892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Still a </a:t>
            </a:r>
            <a:r>
              <a:rPr lang="en-US" sz="2400" dirty="0" smtClean="0">
                <a:solidFill>
                  <a:srgbClr val="FF6600"/>
                </a:solidFill>
              </a:rPr>
              <a:t>quadratic optimization problem!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467523"/>
              </p:ext>
            </p:extLst>
          </p:nvPr>
        </p:nvGraphicFramePr>
        <p:xfrm>
          <a:off x="2728616" y="2929237"/>
          <a:ext cx="3608387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073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28616" y="2929237"/>
                        <a:ext cx="3608387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027644" y="241148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4017682"/>
              </p:ext>
            </p:extLst>
          </p:nvPr>
        </p:nvGraphicFramePr>
        <p:xfrm>
          <a:off x="2543150" y="1704514"/>
          <a:ext cx="3386138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074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43150" y="1704514"/>
                        <a:ext cx="3386138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5121517"/>
              </p:ext>
            </p:extLst>
          </p:nvPr>
        </p:nvGraphicFramePr>
        <p:xfrm>
          <a:off x="4214595" y="3472162"/>
          <a:ext cx="9588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075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14595" y="3472162"/>
                        <a:ext cx="958850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122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877999" y="2846277"/>
            <a:ext cx="57234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cs.stanford.edu</a:t>
            </a:r>
            <a:r>
              <a:rPr lang="en-US" dirty="0"/>
              <a:t>/people/</a:t>
            </a:r>
            <a:r>
              <a:rPr lang="en-US" dirty="0" err="1"/>
              <a:t>karpathy</a:t>
            </a:r>
            <a:r>
              <a:rPr lang="en-US" dirty="0"/>
              <a:t>/</a:t>
            </a:r>
            <a:r>
              <a:rPr lang="en-US" dirty="0" err="1"/>
              <a:t>svmjs</a:t>
            </a:r>
            <a:r>
              <a:rPr lang="en-US" dirty="0"/>
              <a:t>/demo/</a:t>
            </a:r>
          </a:p>
        </p:txBody>
      </p:sp>
    </p:spTree>
    <p:extLst>
      <p:ext uri="{BB962C8B-B14F-4D97-AF65-F5344CB8AC3E}">
        <p14:creationId xmlns:p14="http://schemas.microsoft.com/office/powerpoint/2010/main" val="1373281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SVM problem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33" y="1862666"/>
            <a:ext cx="4035778" cy="42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500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2" name="AutoShape 17"/>
          <p:cNvSpPr>
            <a:spLocks noChangeArrowheads="1"/>
          </p:cNvSpPr>
          <p:nvPr/>
        </p:nvSpPr>
        <p:spPr bwMode="auto">
          <a:xfrm>
            <a:off x="1979879" y="50032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9658677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892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8996819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893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0432917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894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16468" y="5432476"/>
            <a:ext cx="789253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Given the optimal solution, w, b: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Can we figure out what the slack penalties are for each point?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9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Cross 42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17556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2" name="AutoShape 17"/>
          <p:cNvSpPr>
            <a:spLocks noChangeArrowheads="1"/>
          </p:cNvSpPr>
          <p:nvPr/>
        </p:nvSpPr>
        <p:spPr bwMode="auto">
          <a:xfrm>
            <a:off x="1979879" y="50032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9471119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862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1266597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863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6010046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864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Arrow Connector 11"/>
          <p:cNvCxnSpPr/>
          <p:nvPr/>
        </p:nvCxnSpPr>
        <p:spPr>
          <a:xfrm flipH="1">
            <a:off x="2834307" y="2144889"/>
            <a:ext cx="1018026" cy="12312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3487655" y="2268011"/>
            <a:ext cx="364678" cy="3450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78111" y="1806346"/>
            <a:ext cx="33942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 the </a:t>
            </a:r>
            <a:r>
              <a:rPr lang="en-US" sz="2400" dirty="0" smtClean="0">
                <a:solidFill>
                  <a:srgbClr val="FF0000"/>
                </a:solidFill>
              </a:rPr>
              <a:t>margin </a:t>
            </a:r>
            <a:r>
              <a:rPr lang="en-US" sz="2400" dirty="0" smtClean="0">
                <a:solidFill>
                  <a:srgbClr val="FF0000"/>
                </a:solidFill>
              </a:rPr>
              <a:t>lines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represent </a:t>
            </a:r>
            <a:r>
              <a:rPr lang="en-US" sz="2400" dirty="0" err="1" smtClean="0">
                <a:solidFill>
                  <a:srgbClr val="FF0000"/>
                </a:solidFill>
              </a:rPr>
              <a:t>wrt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w,b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2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Cross 54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8113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0069962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098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2376852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099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8174224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100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H="1">
            <a:off x="3526104" y="2372786"/>
            <a:ext cx="55200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0688954"/>
              </p:ext>
            </p:extLst>
          </p:nvPr>
        </p:nvGraphicFramePr>
        <p:xfrm>
          <a:off x="4199664" y="2030885"/>
          <a:ext cx="1646014" cy="474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101" name="Equation" r:id="rId9" imgW="749300" imgH="215900" progId="Equation.3">
                  <p:embed/>
                </p:oleObj>
              </mc:Choice>
              <mc:Fallback>
                <p:oleObj name="Equation" r:id="rId9" imgW="749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199664" y="2030885"/>
                        <a:ext cx="1646014" cy="4742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4502559"/>
              </p:ext>
            </p:extLst>
          </p:nvPr>
        </p:nvGraphicFramePr>
        <p:xfrm>
          <a:off x="1050925" y="1557338"/>
          <a:ext cx="18415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102" name="Equation" r:id="rId11" imgW="838200" imgH="215900" progId="Equation.3">
                  <p:embed/>
                </p:oleObj>
              </mc:Choice>
              <mc:Fallback>
                <p:oleObj name="Equation" r:id="rId11" imgW="838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50925" y="1557338"/>
                        <a:ext cx="1841500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5" name="Straight Arrow Connector 44"/>
          <p:cNvCxnSpPr/>
          <p:nvPr/>
        </p:nvCxnSpPr>
        <p:spPr>
          <a:xfrm>
            <a:off x="2798061" y="1987908"/>
            <a:ext cx="1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602179" y="5816425"/>
            <a:ext cx="591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Or: 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0830928"/>
              </p:ext>
            </p:extLst>
          </p:nvPr>
        </p:nvGraphicFramePr>
        <p:xfrm>
          <a:off x="3270390" y="5816425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103" name="Equation" r:id="rId13" imgW="965200" imgH="215900" progId="Equation.3">
                  <p:embed/>
                </p:oleObj>
              </mc:Choice>
              <mc:Fallback>
                <p:oleObj name="Equation" r:id="rId13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270390" y="5816425"/>
                        <a:ext cx="2120900" cy="474662"/>
                      </a:xfrm>
                      <a:prstGeom prst="rect">
                        <a:avLst/>
                      </a:prstGeom>
                      <a:ln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Cross 46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11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7837519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986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7691337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987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2639698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988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6573209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989" name="Equation" r:id="rId9" imgW="965200" imgH="215900" progId="Equation.3">
                  <p:embed/>
                </p:oleObj>
              </mc:Choice>
              <mc:Fallback>
                <p:oleObj name="Equation" r:id="rId9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01980" y="5615001"/>
            <a:ext cx="7238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the slack values for points </a:t>
            </a:r>
            <a:r>
              <a:rPr lang="en-US" sz="2400" dirty="0" smtClean="0">
                <a:solidFill>
                  <a:srgbClr val="FF0000"/>
                </a:solidFill>
              </a:rPr>
              <a:t>outside (or on) </a:t>
            </a:r>
            <a:r>
              <a:rPr lang="en-US" sz="2400" dirty="0" smtClean="0">
                <a:solidFill>
                  <a:srgbClr val="FF0000"/>
                </a:solidFill>
              </a:rPr>
              <a:t>the margin AND correctly classified?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10746" y="3013430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252701" y="3683360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3173416" y="4361715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2562315" y="4601079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2188723" y="4386618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487617" y="3766613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550058" y="3441175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912326" y="425961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739160" y="438185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934245" y="4159252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1117074" y="3931714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894382" y="3843522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48684" y="368547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962821" y="3372915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1538200" y="3013430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1736814" y="3321052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1272206" y="2783419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1723409" y="2176641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2355234" y="225284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Cross 64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5752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2746732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006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0664681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007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0443123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008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639159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009" name="Equation" r:id="rId9" imgW="965200" imgH="215900" progId="Equation.3">
                  <p:embed/>
                </p:oleObj>
              </mc:Choice>
              <mc:Fallback>
                <p:oleObj name="Equation" r:id="rId9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5615001"/>
            <a:ext cx="84846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0!  The slack variables have to be greater than or equal to zero and if they’re on or beyond the margin then </a:t>
            </a:r>
            <a:r>
              <a:rPr lang="en-US" sz="2400" dirty="0" err="1" smtClean="0">
                <a:solidFill>
                  <a:srgbClr val="0000FF"/>
                </a:solidFill>
              </a:rPr>
              <a:t>y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i</a:t>
            </a:r>
            <a:r>
              <a:rPr lang="en-US" sz="2400" dirty="0" smtClean="0">
                <a:solidFill>
                  <a:srgbClr val="0000FF"/>
                </a:solidFill>
              </a:rPr>
              <a:t>(</a:t>
            </a:r>
            <a:r>
              <a:rPr lang="en-US" sz="2400" dirty="0" err="1" smtClean="0">
                <a:solidFill>
                  <a:srgbClr val="0000FF"/>
                </a:solidFill>
              </a:rPr>
              <a:t>wx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i</a:t>
            </a:r>
            <a:r>
              <a:rPr lang="en-US" sz="2400" dirty="0" err="1" smtClean="0">
                <a:solidFill>
                  <a:srgbClr val="0000FF"/>
                </a:solidFill>
              </a:rPr>
              <a:t>+b</a:t>
            </a:r>
            <a:r>
              <a:rPr lang="en-US" sz="2400" dirty="0" smtClean="0">
                <a:solidFill>
                  <a:srgbClr val="0000FF"/>
                </a:solidFill>
              </a:rPr>
              <a:t>) ≥ 1 already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10746" y="3013430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252701" y="3683360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3173416" y="4361715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2562315" y="4601079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2188723" y="4386618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487617" y="3766613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550058" y="3441175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912326" y="425961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739160" y="438185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934245" y="4159252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1117074" y="3931714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894382" y="3843522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48684" y="368547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962821" y="3372915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1538200" y="3013430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1736814" y="3321052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1272206" y="2783419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1723409" y="2176641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2355234" y="225284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Cross 64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5850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9556717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18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083616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19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3691413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20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7190927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21" name="Equation" r:id="rId9" imgW="965200" imgH="215900" progId="Equation.3">
                  <p:embed/>
                </p:oleObj>
              </mc:Choice>
              <mc:Fallback>
                <p:oleObj name="Equation" r:id="rId9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1001980" y="5615001"/>
            <a:ext cx="7238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the slack values for points inside the margin AND classified correctly?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2142156" y="3624618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Cross 50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827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6820170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10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7071774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11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3040404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12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3884523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13" name="Equation" r:id="rId9" imgW="965200" imgH="215900" progId="Equation.3">
                  <p:embed/>
                </p:oleObj>
              </mc:Choice>
              <mc:Fallback>
                <p:oleObj name="Equation" r:id="rId9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1230579" y="5477420"/>
            <a:ext cx="7238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Difference from point to the margin.</a:t>
            </a:r>
            <a:r>
              <a:rPr lang="en-US" sz="2400" dirty="0" smtClean="0">
                <a:solidFill>
                  <a:srgbClr val="FF0000"/>
                </a:solidFill>
              </a:rPr>
              <a:t>  Which is?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2306197" y="3808064"/>
            <a:ext cx="177712" cy="140227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8786887"/>
              </p:ext>
            </p:extLst>
          </p:nvPr>
        </p:nvGraphicFramePr>
        <p:xfrm>
          <a:off x="2483909" y="6107113"/>
          <a:ext cx="2573337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14" name="Equation" r:id="rId11" imgW="1206500" imgH="215900" progId="Equation.3">
                  <p:embed/>
                </p:oleObj>
              </mc:Choice>
              <mc:Fallback>
                <p:oleObj name="Equation" r:id="rId11" imgW="1206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483909" y="6107113"/>
                        <a:ext cx="2573337" cy="461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Cross 43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90010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363016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78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9869266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79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0111622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80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939155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81" name="Equation" r:id="rId9" imgW="965200" imgH="215900" progId="Equation.3">
                  <p:embed/>
                </p:oleObj>
              </mc:Choice>
              <mc:Fallback>
                <p:oleObj name="Equation" r:id="rId9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601897" y="5671445"/>
            <a:ext cx="8258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the slack values for points that are incorrectly classified?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1227756" y="3454056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2487617" y="4084463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Cross 48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4863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316882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34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9945141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35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3723027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36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5977079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37" name="Equation" r:id="rId9" imgW="965200" imgH="215900" progId="Equation.3">
                  <p:embed/>
                </p:oleObj>
              </mc:Choice>
              <mc:Fallback>
                <p:oleObj name="Equation" r:id="rId9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Connector 39"/>
          <p:cNvCxnSpPr/>
          <p:nvPr/>
        </p:nvCxnSpPr>
        <p:spPr>
          <a:xfrm>
            <a:off x="1838768" y="3661452"/>
            <a:ext cx="752475" cy="565786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347702" y="3578937"/>
            <a:ext cx="882297" cy="670243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615004" y="5451507"/>
            <a:ext cx="1317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is?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4" name="Cross 43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4678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6273021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42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2963911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43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9077037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44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8432322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45" name="Equation" r:id="rId10" imgW="965200" imgH="215900" progId="Equation.3">
                  <p:embed/>
                </p:oleObj>
              </mc:Choice>
              <mc:Fallback>
                <p:oleObj name="Equation" r:id="rId10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Connector 39"/>
          <p:cNvCxnSpPr/>
          <p:nvPr/>
        </p:nvCxnSpPr>
        <p:spPr>
          <a:xfrm>
            <a:off x="2122754" y="3866805"/>
            <a:ext cx="468489" cy="360433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347702" y="3578937"/>
            <a:ext cx="589843" cy="446437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ross 43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1937545" y="4062505"/>
            <a:ext cx="315384" cy="210519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831007" y="3638729"/>
            <a:ext cx="249414" cy="174275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77902" y="5522364"/>
            <a:ext cx="8221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“distance” to the </a:t>
            </a:r>
            <a:r>
              <a:rPr lang="en-US" sz="2400" dirty="0" err="1" smtClean="0">
                <a:solidFill>
                  <a:srgbClr val="0000FF"/>
                </a:solidFill>
              </a:rPr>
              <a:t>hyperplane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i="1" dirty="0" smtClean="0">
                <a:solidFill>
                  <a:srgbClr val="0000FF"/>
                </a:solidFill>
              </a:rPr>
              <a:t>plus</a:t>
            </a:r>
            <a:r>
              <a:rPr lang="en-US" sz="2400" dirty="0" smtClean="0">
                <a:solidFill>
                  <a:srgbClr val="0000FF"/>
                </a:solidFill>
              </a:rPr>
              <a:t> the “distance” to the margin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36250" y="6066556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24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81026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4663353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169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3337997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170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1183956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171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9187369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172" name="Equation" r:id="rId10" imgW="965200" imgH="215900" progId="Equation.3">
                  <p:embed/>
                </p:oleObj>
              </mc:Choice>
              <mc:Fallback>
                <p:oleObj name="Equation" r:id="rId10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Connector 39"/>
          <p:cNvCxnSpPr/>
          <p:nvPr/>
        </p:nvCxnSpPr>
        <p:spPr>
          <a:xfrm>
            <a:off x="2122754" y="3866805"/>
            <a:ext cx="468489" cy="360433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347702" y="3578937"/>
            <a:ext cx="589843" cy="446437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ross 43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1937545" y="4062505"/>
            <a:ext cx="315384" cy="210519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831007" y="3638729"/>
            <a:ext cx="249414" cy="174275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77902" y="5522364"/>
            <a:ext cx="8221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“distance” to the </a:t>
            </a:r>
            <a:r>
              <a:rPr lang="en-US" sz="2400" dirty="0" err="1" smtClean="0">
                <a:solidFill>
                  <a:srgbClr val="0000FF"/>
                </a:solidFill>
              </a:rPr>
              <a:t>hyperplane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i="1" dirty="0" smtClean="0">
                <a:solidFill>
                  <a:srgbClr val="0000FF"/>
                </a:solidFill>
              </a:rPr>
              <a:t>plus</a:t>
            </a:r>
            <a:r>
              <a:rPr lang="en-US" sz="2400" dirty="0" smtClean="0">
                <a:solidFill>
                  <a:srgbClr val="0000FF"/>
                </a:solidFill>
              </a:rPr>
              <a:t> the “distance” to the margin</a:t>
            </a:r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6702555"/>
              </p:ext>
            </p:extLst>
          </p:nvPr>
        </p:nvGraphicFramePr>
        <p:xfrm>
          <a:off x="1570656" y="6116556"/>
          <a:ext cx="1868488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173" name="Equation" r:id="rId12" imgW="850900" imgH="215900" progId="Equation.3">
                  <p:embed/>
                </p:oleObj>
              </mc:Choice>
              <mc:Fallback>
                <p:oleObj name="Equation" r:id="rId12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70656" y="6116556"/>
                        <a:ext cx="1868488" cy="474663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TextBox 50"/>
          <p:cNvSpPr txBox="1"/>
          <p:nvPr/>
        </p:nvSpPr>
        <p:spPr>
          <a:xfrm>
            <a:off x="3757975" y="6168862"/>
            <a:ext cx="9442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Why -?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3245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534369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188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717664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189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8805033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190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9889421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191" name="Equation" r:id="rId10" imgW="965200" imgH="215900" progId="Equation.3">
                  <p:embed/>
                </p:oleObj>
              </mc:Choice>
              <mc:Fallback>
                <p:oleObj name="Equation" r:id="rId10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Connector 39"/>
          <p:cNvCxnSpPr/>
          <p:nvPr/>
        </p:nvCxnSpPr>
        <p:spPr>
          <a:xfrm>
            <a:off x="2122754" y="3866805"/>
            <a:ext cx="468489" cy="360433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347702" y="3578937"/>
            <a:ext cx="589843" cy="446437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ross 43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1937545" y="4062505"/>
            <a:ext cx="315384" cy="210519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831007" y="3638729"/>
            <a:ext cx="249414" cy="174275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77902" y="5522364"/>
            <a:ext cx="8221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“distance” to the </a:t>
            </a:r>
            <a:r>
              <a:rPr lang="en-US" sz="2400" dirty="0" err="1" smtClean="0">
                <a:solidFill>
                  <a:srgbClr val="0000FF"/>
                </a:solidFill>
              </a:rPr>
              <a:t>hyperplane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i="1" dirty="0" smtClean="0">
                <a:solidFill>
                  <a:srgbClr val="0000FF"/>
                </a:solidFill>
              </a:rPr>
              <a:t>plus</a:t>
            </a:r>
            <a:r>
              <a:rPr lang="en-US" sz="2400" dirty="0" smtClean="0">
                <a:solidFill>
                  <a:srgbClr val="0000FF"/>
                </a:solidFill>
              </a:rPr>
              <a:t> the “distance” to the margin</a:t>
            </a:r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8829666"/>
              </p:ext>
            </p:extLst>
          </p:nvPr>
        </p:nvGraphicFramePr>
        <p:xfrm>
          <a:off x="1570656" y="6116556"/>
          <a:ext cx="1868488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192" name="Equation" r:id="rId12" imgW="850900" imgH="215900" progId="Equation.3">
                  <p:embed/>
                </p:oleObj>
              </mc:Choice>
              <mc:Fallback>
                <p:oleObj name="Equation" r:id="rId12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70656" y="6116556"/>
                        <a:ext cx="1868488" cy="474663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6115554" y="6087221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24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73213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3464274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12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363887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13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8766330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14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5030237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15" name="Equation" r:id="rId10" imgW="965200" imgH="215900" progId="Equation.3">
                  <p:embed/>
                </p:oleObj>
              </mc:Choice>
              <mc:Fallback>
                <p:oleObj name="Equation" r:id="rId10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Connector 39"/>
          <p:cNvCxnSpPr/>
          <p:nvPr/>
        </p:nvCxnSpPr>
        <p:spPr>
          <a:xfrm>
            <a:off x="2122754" y="3866805"/>
            <a:ext cx="468489" cy="360433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347702" y="3578937"/>
            <a:ext cx="589843" cy="446437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ross 43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1937545" y="4062505"/>
            <a:ext cx="315384" cy="210519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831007" y="3638729"/>
            <a:ext cx="249414" cy="174275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77902" y="5522364"/>
            <a:ext cx="8221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“distance” to the </a:t>
            </a:r>
            <a:r>
              <a:rPr lang="en-US" sz="2400" dirty="0" err="1" smtClean="0">
                <a:solidFill>
                  <a:srgbClr val="0000FF"/>
                </a:solidFill>
              </a:rPr>
              <a:t>hyperplane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i="1" dirty="0" smtClean="0">
                <a:solidFill>
                  <a:srgbClr val="0000FF"/>
                </a:solidFill>
              </a:rPr>
              <a:t>plus</a:t>
            </a:r>
            <a:r>
              <a:rPr lang="en-US" sz="2400" dirty="0" smtClean="0">
                <a:solidFill>
                  <a:srgbClr val="0000FF"/>
                </a:solidFill>
              </a:rPr>
              <a:t> the “distance” to the margin</a:t>
            </a:r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9426070"/>
              </p:ext>
            </p:extLst>
          </p:nvPr>
        </p:nvGraphicFramePr>
        <p:xfrm>
          <a:off x="1570656" y="6116556"/>
          <a:ext cx="1868488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16" name="Equation" r:id="rId12" imgW="850900" imgH="215900" progId="Equation.3">
                  <p:embed/>
                </p:oleObj>
              </mc:Choice>
              <mc:Fallback>
                <p:oleObj name="Equation" r:id="rId12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70656" y="6116556"/>
                        <a:ext cx="1868488" cy="474663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6115554" y="6087221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lang="en-US" sz="24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55663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1263498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36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3049146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37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4483398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38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9028211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39" name="Equation" r:id="rId10" imgW="965200" imgH="215900" progId="Equation.3">
                  <p:embed/>
                </p:oleObj>
              </mc:Choice>
              <mc:Fallback>
                <p:oleObj name="Equation" r:id="rId10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Connector 39"/>
          <p:cNvCxnSpPr/>
          <p:nvPr/>
        </p:nvCxnSpPr>
        <p:spPr>
          <a:xfrm>
            <a:off x="2122754" y="3866805"/>
            <a:ext cx="468489" cy="360433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347702" y="3578937"/>
            <a:ext cx="589843" cy="446437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ross 43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1937545" y="4062505"/>
            <a:ext cx="315384" cy="210519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831007" y="3638729"/>
            <a:ext cx="249414" cy="174275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77902" y="5522364"/>
            <a:ext cx="8221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“distance” to the </a:t>
            </a:r>
            <a:r>
              <a:rPr lang="en-US" sz="2400" dirty="0" err="1" smtClean="0">
                <a:solidFill>
                  <a:srgbClr val="0000FF"/>
                </a:solidFill>
              </a:rPr>
              <a:t>hyperplane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i="1" dirty="0" smtClean="0">
                <a:solidFill>
                  <a:srgbClr val="0000FF"/>
                </a:solidFill>
              </a:rPr>
              <a:t>plus</a:t>
            </a:r>
            <a:r>
              <a:rPr lang="en-US" sz="2400" dirty="0" smtClean="0">
                <a:solidFill>
                  <a:srgbClr val="0000FF"/>
                </a:solidFill>
              </a:rPr>
              <a:t> the “distance” to the margin</a:t>
            </a:r>
          </a:p>
        </p:txBody>
      </p:sp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8515538"/>
              </p:ext>
            </p:extLst>
          </p:nvPr>
        </p:nvGraphicFramePr>
        <p:xfrm>
          <a:off x="2767279" y="6107113"/>
          <a:ext cx="2573337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40" name="Equation" r:id="rId12" imgW="1206500" imgH="215900" progId="Equation.3">
                  <p:embed/>
                </p:oleObj>
              </mc:Choice>
              <mc:Fallback>
                <p:oleObj name="Equation" r:id="rId12" imgW="1206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767279" y="6107113"/>
                        <a:ext cx="2573337" cy="461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11981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3001074"/>
              </p:ext>
            </p:extLst>
          </p:nvPr>
        </p:nvGraphicFramePr>
        <p:xfrm>
          <a:off x="2863672" y="264254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26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63672" y="264254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2162699" y="228888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0716345"/>
              </p:ext>
            </p:extLst>
          </p:nvPr>
        </p:nvGraphicFramePr>
        <p:xfrm>
          <a:off x="2863672" y="175343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27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863672" y="175343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5843653"/>
              </p:ext>
            </p:extLst>
          </p:nvPr>
        </p:nvGraphicFramePr>
        <p:xfrm>
          <a:off x="4166205" y="304876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28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166205" y="304876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2118076"/>
              </p:ext>
            </p:extLst>
          </p:nvPr>
        </p:nvGraphicFramePr>
        <p:xfrm>
          <a:off x="1488547" y="4427009"/>
          <a:ext cx="5689600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29" name="Equation" r:id="rId10" imgW="2641600" imgH="571500" progId="Equation.3">
                  <p:embed/>
                </p:oleObj>
              </mc:Choice>
              <mc:Fallback>
                <p:oleObj name="Equation" r:id="rId10" imgW="2641600" imgH="571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488547" y="4427009"/>
                        <a:ext cx="5689600" cy="1231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612648" y="3880555"/>
            <a:ext cx="7896352" cy="1411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1814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Understanding the Soft Margin SVM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8102019"/>
              </p:ext>
            </p:extLst>
          </p:nvPr>
        </p:nvGraphicFramePr>
        <p:xfrm>
          <a:off x="1488547" y="1633009"/>
          <a:ext cx="5689600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213" name="Equation" r:id="rId3" imgW="2641600" imgH="571500" progId="Equation.3">
                  <p:embed/>
                </p:oleObj>
              </mc:Choice>
              <mc:Fallback>
                <p:oleObj name="Equation" r:id="rId3" imgW="2641600" imgH="571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88547" y="1633009"/>
                        <a:ext cx="5689600" cy="1231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own Arrow 4"/>
          <p:cNvSpPr/>
          <p:nvPr/>
        </p:nvSpPr>
        <p:spPr>
          <a:xfrm>
            <a:off x="3570111" y="3231444"/>
            <a:ext cx="987778" cy="1072445"/>
          </a:xfrm>
          <a:prstGeom prst="downArrow">
            <a:avLst/>
          </a:prstGeom>
          <a:solidFill>
            <a:srgbClr val="DD8047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3170799"/>
              </p:ext>
            </p:extLst>
          </p:nvPr>
        </p:nvGraphicFramePr>
        <p:xfrm>
          <a:off x="2636838" y="4708525"/>
          <a:ext cx="363855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214" name="Equation" r:id="rId5" imgW="1689100" imgH="215900" progId="Equation.3">
                  <p:embed/>
                </p:oleObj>
              </mc:Choice>
              <mc:Fallback>
                <p:oleObj name="Equation" r:id="rId5" imgW="1689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36838" y="4708525"/>
                        <a:ext cx="3638550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935428"/>
              </p:ext>
            </p:extLst>
          </p:nvPr>
        </p:nvGraphicFramePr>
        <p:xfrm>
          <a:off x="2992614" y="5283906"/>
          <a:ext cx="2187575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215" name="Equation" r:id="rId7" imgW="1016000" imgH="203200" progId="Equation.3">
                  <p:embed/>
                </p:oleObj>
              </mc:Choice>
              <mc:Fallback>
                <p:oleObj name="Equation" r:id="rId7" imgW="1016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92614" y="5283906"/>
                        <a:ext cx="2187575" cy="436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636838" y="6067778"/>
            <a:ext cx="3004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Does this look familiar?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287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Hinge loss!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3998648"/>
              </p:ext>
            </p:extLst>
          </p:nvPr>
        </p:nvGraphicFramePr>
        <p:xfrm>
          <a:off x="4035423" y="2170113"/>
          <a:ext cx="2354263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262" name="Equation" r:id="rId3" imgW="1155700" imgH="241300" progId="Equation.3">
                  <p:embed/>
                </p:oleObj>
              </mc:Choice>
              <mc:Fallback>
                <p:oleObj name="Equation" r:id="rId3" imgW="11557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35423" y="2170113"/>
                        <a:ext cx="2354263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44812" y="2079764"/>
            <a:ext cx="14356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0/1 loss: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893715" y="3199115"/>
            <a:ext cx="1086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Hinge:</a:t>
            </a:r>
            <a:endParaRPr lang="en-US" sz="28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5028749"/>
              </p:ext>
            </p:extLst>
          </p:nvPr>
        </p:nvGraphicFramePr>
        <p:xfrm>
          <a:off x="4049534" y="3220811"/>
          <a:ext cx="2897187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263" name="Equation" r:id="rId5" imgW="1422400" imgH="203200" progId="Equation.3">
                  <p:embed/>
                </p:oleObj>
              </mc:Choice>
              <mc:Fallback>
                <p:oleObj name="Equation" r:id="rId5" imgW="1422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49534" y="3220811"/>
                        <a:ext cx="2897187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24344" y="4132567"/>
            <a:ext cx="1924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Exponential:</a:t>
            </a:r>
            <a:endParaRPr lang="en-US" sz="28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5973254"/>
              </p:ext>
            </p:extLst>
          </p:nvPr>
        </p:nvGraphicFramePr>
        <p:xfrm>
          <a:off x="4140687" y="4211816"/>
          <a:ext cx="23542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264" name="Equation" r:id="rId7" imgW="1155700" imgH="203200" progId="Equation.3">
                  <p:embed/>
                </p:oleObj>
              </mc:Choice>
              <mc:Fallback>
                <p:oleObj name="Equation" r:id="rId7" imgW="1155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40687" y="4211816"/>
                        <a:ext cx="2354263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169683" y="5225691"/>
            <a:ext cx="2090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Squared loss:</a:t>
            </a:r>
            <a:endParaRPr lang="en-US" sz="28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4595983"/>
              </p:ext>
            </p:extLst>
          </p:nvPr>
        </p:nvGraphicFramePr>
        <p:xfrm>
          <a:off x="4140687" y="5282359"/>
          <a:ext cx="2147888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265" name="Equation" r:id="rId9" imgW="1054100" imgH="228600" progId="Equation.3">
                  <p:embed/>
                </p:oleObj>
              </mc:Choice>
              <mc:Fallback>
                <p:oleObj name="Equation" r:id="rId9" imgW="10541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140687" y="5282359"/>
                        <a:ext cx="2147888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1665111" y="3080230"/>
            <a:ext cx="5475111" cy="667329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093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6648847"/>
              </p:ext>
            </p:extLst>
          </p:nvPr>
        </p:nvGraphicFramePr>
        <p:xfrm>
          <a:off x="944561" y="264254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229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44561" y="264254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243588" y="228888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730506"/>
              </p:ext>
            </p:extLst>
          </p:nvPr>
        </p:nvGraphicFramePr>
        <p:xfrm>
          <a:off x="944561" y="175343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230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44561" y="175343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1038208"/>
              </p:ext>
            </p:extLst>
          </p:nvPr>
        </p:nvGraphicFramePr>
        <p:xfrm>
          <a:off x="2247094" y="304876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231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47094" y="304876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7158009"/>
              </p:ext>
            </p:extLst>
          </p:nvPr>
        </p:nvGraphicFramePr>
        <p:xfrm>
          <a:off x="5000498" y="2285408"/>
          <a:ext cx="363855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232" name="Equation" r:id="rId10" imgW="1689100" imgH="215900" progId="Equation.3">
                  <p:embed/>
                </p:oleObj>
              </mc:Choice>
              <mc:Fallback>
                <p:oleObj name="Equation" r:id="rId10" imgW="1689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000498" y="2285408"/>
                        <a:ext cx="3638550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060222" y="3852333"/>
            <a:ext cx="46869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Do we need the constraints still?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4888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0206592"/>
              </p:ext>
            </p:extLst>
          </p:nvPr>
        </p:nvGraphicFramePr>
        <p:xfrm>
          <a:off x="944561" y="264254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312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44561" y="264254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243588" y="228888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4794693"/>
              </p:ext>
            </p:extLst>
          </p:nvPr>
        </p:nvGraphicFramePr>
        <p:xfrm>
          <a:off x="944561" y="175343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313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44561" y="175343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8885759"/>
              </p:ext>
            </p:extLst>
          </p:nvPr>
        </p:nvGraphicFramePr>
        <p:xfrm>
          <a:off x="2247094" y="304876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314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47094" y="304876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2911066"/>
              </p:ext>
            </p:extLst>
          </p:nvPr>
        </p:nvGraphicFramePr>
        <p:xfrm>
          <a:off x="5000498" y="2285408"/>
          <a:ext cx="363855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315" name="Equation" r:id="rId10" imgW="1689100" imgH="215900" progId="Equation.3">
                  <p:embed/>
                </p:oleObj>
              </mc:Choice>
              <mc:Fallback>
                <p:oleObj name="Equation" r:id="rId10" imgW="1689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000498" y="2285408"/>
                        <a:ext cx="3638550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Down Arrow 8"/>
          <p:cNvSpPr/>
          <p:nvPr/>
        </p:nvSpPr>
        <p:spPr>
          <a:xfrm>
            <a:off x="3570111" y="3640666"/>
            <a:ext cx="987778" cy="1072445"/>
          </a:xfrm>
          <a:prstGeom prst="downArrow">
            <a:avLst/>
          </a:prstGeom>
          <a:solidFill>
            <a:srgbClr val="DD8047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3289978"/>
              </p:ext>
            </p:extLst>
          </p:nvPr>
        </p:nvGraphicFramePr>
        <p:xfrm>
          <a:off x="1338263" y="5081235"/>
          <a:ext cx="5897562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316" name="Equation" r:id="rId12" imgW="2641600" imgH="304800" progId="Equation.3">
                  <p:embed/>
                </p:oleObj>
              </mc:Choice>
              <mc:Fallback>
                <p:oleObj name="Equation" r:id="rId12" imgW="264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338263" y="5081235"/>
                        <a:ext cx="5897562" cy="677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813222" y="6038334"/>
            <a:ext cx="3062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Unconstrained problem!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4305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Understanding the Soft Margin SVM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337204"/>
              </p:ext>
            </p:extLst>
          </p:nvPr>
        </p:nvGraphicFramePr>
        <p:xfrm>
          <a:off x="2032000" y="1708150"/>
          <a:ext cx="4706938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231" name="Equation" r:id="rId3" imgW="2108200" imgH="304800" progId="Equation.3">
                  <p:embed/>
                </p:oleObj>
              </mc:Choice>
              <mc:Fallback>
                <p:oleObj name="Equation" r:id="rId3" imgW="21082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32000" y="1708150"/>
                        <a:ext cx="4706938" cy="677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28888" y="2822222"/>
            <a:ext cx="6093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Does this look like something we’ve seen before?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8375809"/>
              </p:ext>
            </p:extLst>
          </p:nvPr>
        </p:nvGraphicFramePr>
        <p:xfrm>
          <a:off x="1520119" y="3951993"/>
          <a:ext cx="53324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232" name="Equation" r:id="rId5" imgW="2616200" imgH="457200" progId="Equation.3">
                  <p:embed/>
                </p:oleObj>
              </mc:Choice>
              <mc:Fallback>
                <p:oleObj name="Equation" r:id="rId5" imgW="2616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0119" y="3951993"/>
                        <a:ext cx="53324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596445" y="5136444"/>
            <a:ext cx="3471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Gradient descent problem!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797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 margin SVM as gradient descent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478807"/>
              </p:ext>
            </p:extLst>
          </p:nvPr>
        </p:nvGraphicFramePr>
        <p:xfrm>
          <a:off x="3400778" y="1708150"/>
          <a:ext cx="4706938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309" name="Equation" r:id="rId3" imgW="2108200" imgH="304800" progId="Equation.3">
                  <p:embed/>
                </p:oleObj>
              </mc:Choice>
              <mc:Fallback>
                <p:oleObj name="Equation" r:id="rId3" imgW="21082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00778" y="1708150"/>
                        <a:ext cx="4706938" cy="677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7472591"/>
              </p:ext>
            </p:extLst>
          </p:nvPr>
        </p:nvGraphicFramePr>
        <p:xfrm>
          <a:off x="3400778" y="5758744"/>
          <a:ext cx="53324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310" name="Equation" r:id="rId5" imgW="2616200" imgH="457200" progId="Equation.3">
                  <p:embed/>
                </p:oleObj>
              </mc:Choice>
              <mc:Fallback>
                <p:oleObj name="Equation" r:id="rId5" imgW="2616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00778" y="5758744"/>
                        <a:ext cx="53324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2335732"/>
              </p:ext>
            </p:extLst>
          </p:nvPr>
        </p:nvGraphicFramePr>
        <p:xfrm>
          <a:off x="3400778" y="2819752"/>
          <a:ext cx="4735512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311" name="Equation" r:id="rId7" imgW="2120900" imgH="393700" progId="Equation.3">
                  <p:embed/>
                </p:oleObj>
              </mc:Choice>
              <mc:Fallback>
                <p:oleObj name="Equation" r:id="rId7" imgW="2120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00778" y="2819752"/>
                        <a:ext cx="4735512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51556" y="2862086"/>
            <a:ext cx="26316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multiply through by 1/C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and rearrange</a:t>
            </a:r>
            <a:endParaRPr lang="en-US" sz="2000" dirty="0">
              <a:solidFill>
                <a:srgbClr val="0000FF"/>
              </a:solidFill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8128242"/>
              </p:ext>
            </p:extLst>
          </p:nvPr>
        </p:nvGraphicFramePr>
        <p:xfrm>
          <a:off x="3595688" y="4071938"/>
          <a:ext cx="4649787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312" name="Equation" r:id="rId9" imgW="2082800" imgH="304800" progId="Equation.3">
                  <p:embed/>
                </p:oleObj>
              </mc:Choice>
              <mc:Fallback>
                <p:oleObj name="Equation" r:id="rId9" imgW="20828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95688" y="4071938"/>
                        <a:ext cx="4649787" cy="676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530349" y="4216429"/>
            <a:ext cx="1361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let </a:t>
            </a:r>
            <a:r>
              <a:rPr lang="en-US" sz="2000" dirty="0" err="1" smtClean="0">
                <a:solidFill>
                  <a:srgbClr val="0000FF"/>
                </a:solidFill>
              </a:rPr>
              <a:t>λ</a:t>
            </a:r>
            <a:r>
              <a:rPr lang="en-US" sz="2000" dirty="0" smtClean="0">
                <a:solidFill>
                  <a:srgbClr val="0000FF"/>
                </a:solidFill>
              </a:rPr>
              <a:t>=1/C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86667" y="5103166"/>
            <a:ext cx="5231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type of gradient descent problem?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83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 margin SVM as 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2202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One way to solve the soft margin SVM problem is using gradient descent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5486421"/>
              </p:ext>
            </p:extLst>
          </p:nvPr>
        </p:nvGraphicFramePr>
        <p:xfrm>
          <a:off x="2283355" y="2822222"/>
          <a:ext cx="4649787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271" name="Equation" r:id="rId3" imgW="2082800" imgH="304800" progId="Equation.3">
                  <p:embed/>
                </p:oleObj>
              </mc:Choice>
              <mc:Fallback>
                <p:oleObj name="Equation" r:id="rId3" imgW="20828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3355" y="2822222"/>
                        <a:ext cx="4649787" cy="676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08080" y="4501445"/>
            <a:ext cx="1350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hinge loss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681111" y="3498497"/>
            <a:ext cx="1721556" cy="100294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683369" y="4653845"/>
            <a:ext cx="2270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L2 regularization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6276623" y="3368675"/>
            <a:ext cx="129821" cy="113277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4947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Gradient descent SVM solver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 smtClean="0"/>
              <a:t>pick a starting point (</a:t>
            </a:r>
            <a:r>
              <a:rPr lang="en-US" sz="2400" dirty="0" err="1" smtClean="0"/>
              <a:t>w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repeat until loss doesn’t decrease in all dimensions:</a:t>
            </a:r>
          </a:p>
          <a:p>
            <a:pPr lvl="2"/>
            <a:r>
              <a:rPr lang="en-US" sz="2000" dirty="0" smtClean="0"/>
              <a:t>pick a dimension</a:t>
            </a:r>
          </a:p>
          <a:p>
            <a:pPr lvl="2"/>
            <a:r>
              <a:rPr lang="en-US" sz="2000" dirty="0" smtClean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753758" y="4841701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7382622"/>
              </p:ext>
            </p:extLst>
          </p:nvPr>
        </p:nvGraphicFramePr>
        <p:xfrm>
          <a:off x="1765300" y="4841701"/>
          <a:ext cx="524986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6" name="Equation" r:id="rId3" imgW="2578100" imgH="457200" progId="Equation.3">
                  <p:embed/>
                </p:oleObj>
              </mc:Choice>
              <mc:Fallback>
                <p:oleObj name="Equation" r:id="rId3" imgW="2578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65300" y="4841701"/>
                        <a:ext cx="524986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6010311"/>
              </p:ext>
            </p:extLst>
          </p:nvPr>
        </p:nvGraphicFramePr>
        <p:xfrm>
          <a:off x="1974496" y="3937000"/>
          <a:ext cx="5473700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7" name="Equation" r:id="rId5" imgW="2654300" imgH="431800" progId="Equation.3">
                  <p:embed/>
                </p:oleObj>
              </mc:Choice>
              <mc:Fallback>
                <p:oleObj name="Equation" r:id="rId5" imgW="2654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4496" y="3937000"/>
                        <a:ext cx="5473700" cy="890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880555" y="5684334"/>
            <a:ext cx="1350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hinge loss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22973" y="5684334"/>
            <a:ext cx="2270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L2 regularization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9652" y="6266553"/>
            <a:ext cx="85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Finds the largest margin </a:t>
            </a:r>
            <a:r>
              <a:rPr lang="en-US" sz="2400" dirty="0" err="1" smtClean="0">
                <a:solidFill>
                  <a:srgbClr val="FF6600"/>
                </a:solidFill>
              </a:rPr>
              <a:t>hyperplane</a:t>
            </a:r>
            <a:r>
              <a:rPr lang="en-US" sz="2400" dirty="0" smtClean="0">
                <a:solidFill>
                  <a:srgbClr val="FF6600"/>
                </a:solidFill>
              </a:rPr>
              <a:t> while allowing for a soft margin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764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vector machines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8091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One of the most successful (if not the most successful) classification approach: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400" y="5799769"/>
            <a:ext cx="2585156" cy="10303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8334" y="3816673"/>
            <a:ext cx="25860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Support vector machine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2884" y="3746883"/>
            <a:ext cx="2946400" cy="469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5650" y="5003526"/>
            <a:ext cx="2654300" cy="469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81667" y="5238476"/>
            <a:ext cx="2331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perceptron algorithm</a:t>
            </a:r>
            <a:endParaRPr lang="en-US" sz="2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8050" y="4413630"/>
            <a:ext cx="2628900" cy="444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80067" y="4458020"/>
            <a:ext cx="20949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k nearest neighbor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481667" y="3132667"/>
            <a:ext cx="14737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decision tree</a:t>
            </a:r>
            <a:endParaRPr lang="en-US" sz="20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5650" y="3175000"/>
            <a:ext cx="2781300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625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Trends over time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9711"/>
            <a:ext cx="9144000" cy="511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153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12011</TotalTime>
  <Words>807</Words>
  <Application>Microsoft Macintosh PowerPoint</Application>
  <PresentationFormat>On-screen Show (4:3)</PresentationFormat>
  <Paragraphs>158</Paragraphs>
  <Slides>38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Median</vt:lpstr>
      <vt:lpstr>Equation</vt:lpstr>
      <vt:lpstr>Soft Large Margin classifiers</vt:lpstr>
      <vt:lpstr>Admin</vt:lpstr>
      <vt:lpstr>Java tips for the data</vt:lpstr>
      <vt:lpstr>Large margin classifiers</vt:lpstr>
      <vt:lpstr>Support vector machine problem</vt:lpstr>
      <vt:lpstr>Soft Margin Classification  </vt:lpstr>
      <vt:lpstr>Soft Margin Classification  </vt:lpstr>
      <vt:lpstr>Slack variables</vt:lpstr>
      <vt:lpstr>Slack variables</vt:lpstr>
      <vt:lpstr>Slack variables</vt:lpstr>
      <vt:lpstr>Soft margin SVM</vt:lpstr>
      <vt:lpstr>Demo</vt:lpstr>
      <vt:lpstr>Solving the SVM problem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Hinge loss!</vt:lpstr>
      <vt:lpstr>Understanding the Soft Margin SVM</vt:lpstr>
      <vt:lpstr>Understanding the Soft Margin SVM</vt:lpstr>
      <vt:lpstr>Understanding the Soft Margin SVM</vt:lpstr>
      <vt:lpstr>Soft margin SVM as gradient descent</vt:lpstr>
      <vt:lpstr>Soft margin SVM as gradient descent</vt:lpstr>
      <vt:lpstr>Gradient descent SVM solver</vt:lpstr>
      <vt:lpstr>Support vector machines</vt:lpstr>
      <vt:lpstr>Trends over time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2338</cp:revision>
  <cp:lastPrinted>2013-10-11T17:07:04Z</cp:lastPrinted>
  <dcterms:created xsi:type="dcterms:W3CDTF">2013-09-08T20:10:23Z</dcterms:created>
  <dcterms:modified xsi:type="dcterms:W3CDTF">2013-10-16T15:08:54Z</dcterms:modified>
</cp:coreProperties>
</file>