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embeddings/oleObject2.bin" ContentType="application/vnd.openxmlformats-officedocument.oleObject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embeddings/oleObject3.bin" ContentType="application/vnd.openxmlformats-officedocument.oleObject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4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5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6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358" r:id="rId3"/>
    <p:sldId id="359" r:id="rId4"/>
    <p:sldId id="389" r:id="rId5"/>
    <p:sldId id="391" r:id="rId6"/>
    <p:sldId id="360" r:id="rId7"/>
    <p:sldId id="361" r:id="rId8"/>
    <p:sldId id="362" r:id="rId9"/>
    <p:sldId id="363" r:id="rId10"/>
    <p:sldId id="364" r:id="rId11"/>
    <p:sldId id="365" r:id="rId12"/>
    <p:sldId id="392" r:id="rId13"/>
    <p:sldId id="393" r:id="rId14"/>
    <p:sldId id="366" r:id="rId15"/>
    <p:sldId id="367" r:id="rId16"/>
    <p:sldId id="394" r:id="rId17"/>
    <p:sldId id="368" r:id="rId18"/>
    <p:sldId id="369" r:id="rId19"/>
    <p:sldId id="436" r:id="rId20"/>
    <p:sldId id="370" r:id="rId21"/>
    <p:sldId id="376" r:id="rId22"/>
    <p:sldId id="377" r:id="rId23"/>
    <p:sldId id="378" r:id="rId24"/>
    <p:sldId id="395" r:id="rId25"/>
    <p:sldId id="396" r:id="rId26"/>
    <p:sldId id="413" r:id="rId27"/>
    <p:sldId id="397" r:id="rId28"/>
    <p:sldId id="398" r:id="rId29"/>
    <p:sldId id="399" r:id="rId30"/>
    <p:sldId id="404" r:id="rId31"/>
    <p:sldId id="405" r:id="rId32"/>
    <p:sldId id="406" r:id="rId33"/>
    <p:sldId id="407" r:id="rId34"/>
    <p:sldId id="408" r:id="rId35"/>
    <p:sldId id="432" r:id="rId36"/>
    <p:sldId id="409" r:id="rId37"/>
    <p:sldId id="410" r:id="rId38"/>
    <p:sldId id="434" r:id="rId39"/>
    <p:sldId id="411" r:id="rId40"/>
    <p:sldId id="412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5" autoAdjust="0"/>
    <p:restoredTop sz="94660"/>
  </p:normalViewPr>
  <p:slideViewPr>
    <p:cSldViewPr snapToObjects="1">
      <p:cViewPr varScale="1">
        <p:scale>
          <a:sx n="64" d="100"/>
          <a:sy n="64" d="100"/>
        </p:scale>
        <p:origin x="-12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5" Type="http://schemas.openxmlformats.org/officeDocument/2006/relationships/image" Target="../media/image22.emf"/><Relationship Id="rId1" Type="http://schemas.openxmlformats.org/officeDocument/2006/relationships/image" Target="../media/image18.emf"/><Relationship Id="rId2" Type="http://schemas.openxmlformats.org/officeDocument/2006/relationships/image" Target="../media/image1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1" Type="http://schemas.openxmlformats.org/officeDocument/2006/relationships/image" Target="../media/image25.emf"/><Relationship Id="rId2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3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4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6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21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22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21E0ED-91F4-9A49-815B-FA018103DD67}" type="slidenum">
              <a:rPr lang="en-US"/>
              <a:pPr/>
              <a:t>23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1" Type="http://schemas.openxmlformats.org/officeDocument/2006/relationships/tags" Target="../tags/tag3.xml"/><Relationship Id="rId2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1" Type="http://schemas.openxmlformats.org/officeDocument/2006/relationships/tags" Target="../tags/tag5.xml"/><Relationship Id="rId2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tags" Target="../tags/tag16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2.bin"/><Relationship Id="rId1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tags" Target="../tags/tag7.xml"/><Relationship Id="rId3" Type="http://schemas.openxmlformats.org/officeDocument/2006/relationships/tags" Target="../tags/tag8.xml"/><Relationship Id="rId4" Type="http://schemas.openxmlformats.org/officeDocument/2006/relationships/tags" Target="../tags/tag9.xml"/><Relationship Id="rId5" Type="http://schemas.openxmlformats.org/officeDocument/2006/relationships/tags" Target="../tags/tag10.xml"/><Relationship Id="rId6" Type="http://schemas.openxmlformats.org/officeDocument/2006/relationships/tags" Target="../tags/tag11.xml"/><Relationship Id="rId7" Type="http://schemas.openxmlformats.org/officeDocument/2006/relationships/tags" Target="../tags/tag12.xml"/><Relationship Id="rId8" Type="http://schemas.openxmlformats.org/officeDocument/2006/relationships/tags" Target="../tags/tag13.xml"/><Relationship Id="rId9" Type="http://schemas.openxmlformats.org/officeDocument/2006/relationships/tags" Target="../tags/tag14.xml"/><Relationship Id="rId10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tags" Target="../tags/tag26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3.bin"/><Relationship Id="rId14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tags" Target="../tags/tag25.xml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tags" Target="../tags/tag36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4.bin"/><Relationship Id="rId14" Type="http://schemas.openxmlformats.org/officeDocument/2006/relationships/image" Target="../media/image6.emf"/><Relationship Id="rId1" Type="http://schemas.openxmlformats.org/officeDocument/2006/relationships/vmlDrawing" Target="../drawings/vmlDrawing4.vml"/><Relationship Id="rId2" Type="http://schemas.openxmlformats.org/officeDocument/2006/relationships/tags" Target="../tags/tag27.xml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tags" Target="../tags/tag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8.emf"/><Relationship Id="rId7" Type="http://schemas.openxmlformats.org/officeDocument/2006/relationships/oleObject" Target="../embeddings/oleObject7.bin"/><Relationship Id="rId8" Type="http://schemas.openxmlformats.org/officeDocument/2006/relationships/image" Target="../media/image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2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Relationship Id="rId6" Type="http://schemas.openxmlformats.org/officeDocument/2006/relationships/image" Target="../media/image14.png"/><Relationship Id="rId1" Type="http://schemas.openxmlformats.org/officeDocument/2006/relationships/tags" Target="../tags/tag37.xml"/><Relationship Id="rId2" Type="http://schemas.openxmlformats.org/officeDocument/2006/relationships/tags" Target="../tags/tag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Relationship Id="rId6" Type="http://schemas.openxmlformats.org/officeDocument/2006/relationships/image" Target="../media/image14.png"/><Relationship Id="rId1" Type="http://schemas.openxmlformats.org/officeDocument/2006/relationships/tags" Target="../tags/tag40.xml"/><Relationship Id="rId2" Type="http://schemas.openxmlformats.org/officeDocument/2006/relationships/tags" Target="../tags/tag4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Relationship Id="rId6" Type="http://schemas.openxmlformats.org/officeDocument/2006/relationships/oleObject" Target="../embeddings/oleObject12.bin"/><Relationship Id="rId7" Type="http://schemas.openxmlformats.org/officeDocument/2006/relationships/image" Target="../media/image15.emf"/><Relationship Id="rId1" Type="http://schemas.openxmlformats.org/officeDocument/2006/relationships/vmlDrawing" Target="../drawings/vmlDrawing8.vml"/><Relationship Id="rId2" Type="http://schemas.openxmlformats.org/officeDocument/2006/relationships/tags" Target="../tags/tag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17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9.bin"/><Relationship Id="rId12" Type="http://schemas.openxmlformats.org/officeDocument/2006/relationships/image" Target="../media/image22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18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19.emf"/><Relationship Id="rId7" Type="http://schemas.openxmlformats.org/officeDocument/2006/relationships/oleObject" Target="../embeddings/oleObject17.bin"/><Relationship Id="rId8" Type="http://schemas.openxmlformats.org/officeDocument/2006/relationships/image" Target="../media/image20.emf"/><Relationship Id="rId9" Type="http://schemas.openxmlformats.org/officeDocument/2006/relationships/oleObject" Target="../embeddings/oleObject18.bin"/><Relationship Id="rId10" Type="http://schemas.openxmlformats.org/officeDocument/2006/relationships/image" Target="../media/image2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23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2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6.bin"/><Relationship Id="rId12" Type="http://schemas.openxmlformats.org/officeDocument/2006/relationships/image" Target="../media/image29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2.bin"/><Relationship Id="rId4" Type="http://schemas.openxmlformats.org/officeDocument/2006/relationships/image" Target="../media/image25.emf"/><Relationship Id="rId5" Type="http://schemas.openxmlformats.org/officeDocument/2006/relationships/oleObject" Target="../embeddings/oleObject23.bin"/><Relationship Id="rId6" Type="http://schemas.openxmlformats.org/officeDocument/2006/relationships/image" Target="../media/image26.emf"/><Relationship Id="rId7" Type="http://schemas.openxmlformats.org/officeDocument/2006/relationships/oleObject" Target="../embeddings/oleObject24.bin"/><Relationship Id="rId8" Type="http://schemas.openxmlformats.org/officeDocument/2006/relationships/image" Target="../media/image27.emf"/><Relationship Id="rId9" Type="http://schemas.openxmlformats.org/officeDocument/2006/relationships/oleObject" Target="../embeddings/oleObject25.bin"/><Relationship Id="rId10" Type="http://schemas.openxmlformats.org/officeDocument/2006/relationships/image" Target="../media/image28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30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31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30.bin"/><Relationship Id="rId6" Type="http://schemas.openxmlformats.org/officeDocument/2006/relationships/image" Target="../media/image33.emf"/><Relationship Id="rId7" Type="http://schemas.openxmlformats.org/officeDocument/2006/relationships/oleObject" Target="../embeddings/oleObject31.bin"/><Relationship Id="rId8" Type="http://schemas.openxmlformats.org/officeDocument/2006/relationships/image" Target="../media/image34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35.emf"/><Relationship Id="rId5" Type="http://schemas.openxmlformats.org/officeDocument/2006/relationships/oleObject" Target="../embeddings/oleObject33.bin"/><Relationship Id="rId6" Type="http://schemas.openxmlformats.org/officeDocument/2006/relationships/image" Target="../media/image36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CS451 – Fall 2013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Midterm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Grading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 office hours tomorrow from 10-11am (though I’ll be around most of the rest of the day)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489206"/>
            <a:ext cx="8491537" cy="577594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Probability </a:t>
            </a:r>
            <a:r>
              <a:rPr lang="en-US" dirty="0" smtClean="0"/>
              <a:t>Theory: terminology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85806" y="2286000"/>
            <a:ext cx="8235950" cy="3154300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An </a:t>
            </a:r>
            <a:r>
              <a:rPr lang="en-US" sz="2400" b="1" dirty="0">
                <a:solidFill>
                  <a:srgbClr val="FF6600"/>
                </a:solidFill>
              </a:rPr>
              <a:t>experiment</a:t>
            </a:r>
            <a:r>
              <a:rPr lang="en-US" sz="2400" dirty="0">
                <a:solidFill>
                  <a:schemeClr val="tx2"/>
                </a:solidFill>
              </a:rPr>
              <a:t> has a set of potential outcomes, e.g., throw a </a:t>
            </a:r>
            <a:r>
              <a:rPr lang="en-US" sz="2400" dirty="0" smtClean="0">
                <a:solidFill>
                  <a:schemeClr val="tx2"/>
                </a:solidFill>
              </a:rPr>
              <a:t>dice, “look at” another sentence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The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>
                <a:solidFill>
                  <a:srgbClr val="FF6600"/>
                </a:solidFill>
              </a:rPr>
              <a:t>sample space</a:t>
            </a:r>
            <a:r>
              <a:rPr lang="en-US" sz="2400" dirty="0">
                <a:solidFill>
                  <a:srgbClr val="FF6600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of an experiment is the set of all possible outcomes, e.g., {1, 2, 3, 4, 5, 6</a:t>
            </a:r>
            <a:r>
              <a:rPr lang="en-US" sz="2400" dirty="0" smtClean="0">
                <a:solidFill>
                  <a:schemeClr val="tx2"/>
                </a:solidFill>
              </a:rPr>
              <a:t>}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For machine learning the sample spaces can </a:t>
            </a:r>
            <a:r>
              <a:rPr lang="en-US" sz="2400" b="1" i="1" dirty="0" smtClean="0">
                <a:solidFill>
                  <a:schemeClr val="tx2"/>
                </a:solidFill>
              </a:rPr>
              <a:t>very</a:t>
            </a:r>
            <a:r>
              <a:rPr lang="en-US" sz="2400" dirty="0" smtClean="0">
                <a:solidFill>
                  <a:schemeClr val="tx2"/>
                </a:solidFill>
              </a:rPr>
              <a:t> large</a:t>
            </a:r>
            <a:endParaRPr lang="en-US" sz="18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489206"/>
            <a:ext cx="8491537" cy="577594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Probability </a:t>
            </a:r>
            <a:r>
              <a:rPr lang="en-US" dirty="0" smtClean="0"/>
              <a:t>Theory: terminology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524000"/>
            <a:ext cx="8235950" cy="4778899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An </a:t>
            </a:r>
            <a:r>
              <a:rPr lang="en-US" sz="2000" b="1" dirty="0">
                <a:solidFill>
                  <a:srgbClr val="FF6600"/>
                </a:solidFill>
              </a:rPr>
              <a:t>event</a:t>
            </a:r>
            <a:r>
              <a:rPr lang="en-US" sz="2000" dirty="0">
                <a:solidFill>
                  <a:schemeClr val="tx2"/>
                </a:solidFill>
              </a:rPr>
              <a:t> is a subset of the sample </a:t>
            </a:r>
            <a:r>
              <a:rPr lang="en-US" sz="2000" dirty="0" smtClean="0">
                <a:solidFill>
                  <a:schemeClr val="tx2"/>
                </a:solidFill>
              </a:rPr>
              <a:t>space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0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Dice rolls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{2}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{3,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even = {2, 4,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odd = {1, 3, 5</a:t>
            </a: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}</a:t>
            </a:r>
          </a:p>
          <a:p>
            <a:pPr marL="137160" indent="0">
              <a:lnSpc>
                <a:spcPct val="93000"/>
              </a:lnSpc>
              <a:spcBef>
                <a:spcPct val="47000"/>
              </a:spcBef>
              <a:buNone/>
            </a:pPr>
            <a:endParaRPr lang="en-US" sz="2000" dirty="0" smtClean="0">
              <a:solidFill>
                <a:schemeClr val="tx2"/>
              </a:solidFill>
              <a:ea typeface="ＭＳ Ｐゴシック" charset="-128"/>
            </a:endParaRPr>
          </a:p>
          <a:p>
            <a:pPr marL="137160" indent="0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Machine learning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A particular feature has a particular values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An example, i.e. a particular setting of features values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label = Chardonnay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We’re interested in probabilities of events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p({2})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p(label=survived)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p(label=Chardonnay)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p(parasitic</a:t>
            </a:r>
            <a:r>
              <a:rPr lang="en-US" dirty="0" smtClean="0">
                <a:solidFill>
                  <a:schemeClr val="tx2"/>
                </a:solidFill>
              </a:rPr>
              <a:t> gap)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p(“Pinot” occurred)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3" y="125413"/>
            <a:ext cx="3849060" cy="577594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0850" y="1828800"/>
            <a:ext cx="8235950" cy="4875385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A random variable is a mapping from the sample space to a number (think events)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It represents all the possible values of something we want to measure in an experiment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For example, random variable, </a:t>
            </a:r>
            <a:r>
              <a:rPr lang="en-US" sz="2400" i="1" dirty="0" smtClean="0">
                <a:solidFill>
                  <a:schemeClr val="tx2"/>
                </a:solidFill>
              </a:rPr>
              <a:t>X</a:t>
            </a:r>
            <a:r>
              <a:rPr lang="en-US" sz="2400" dirty="0" smtClean="0">
                <a:solidFill>
                  <a:schemeClr val="tx2"/>
                </a:solidFill>
              </a:rPr>
              <a:t>, could be the number of heads for a coin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Really for notational convenience, since the event space can sometimes be irregular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474472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85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We’re interested in probability of the different values of a random variable</a:t>
            </a:r>
            <a:br>
              <a:rPr lang="en-US" sz="2400" dirty="0" smtClean="0">
                <a:solidFill>
                  <a:srgbClr val="775F55"/>
                </a:solidFill>
              </a:rPr>
            </a:br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The definition of probabilities over </a:t>
            </a:r>
            <a:r>
              <a:rPr lang="en-US" sz="2400" i="1" dirty="0" smtClean="0">
                <a:solidFill>
                  <a:srgbClr val="775F55"/>
                </a:solidFill>
              </a:rPr>
              <a:t>all</a:t>
            </a:r>
            <a:r>
              <a:rPr lang="en-US" sz="2400" dirty="0" smtClean="0">
                <a:solidFill>
                  <a:srgbClr val="775F55"/>
                </a:solidFill>
              </a:rPr>
              <a:t> of the possible values of a random variable defines a </a:t>
            </a:r>
            <a:r>
              <a:rPr lang="en-US" sz="2400" b="1" dirty="0" smtClean="0">
                <a:solidFill>
                  <a:srgbClr val="FF6600"/>
                </a:solidFill>
              </a:rPr>
              <a:t>probability distribution  </a:t>
            </a:r>
            <a:endParaRPr lang="en-US" sz="2400" b="1" dirty="0">
              <a:solidFill>
                <a:srgbClr val="FF66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378900"/>
              </p:ext>
            </p:extLst>
          </p:nvPr>
        </p:nvGraphicFramePr>
        <p:xfrm>
          <a:off x="762000" y="3916167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612553"/>
              </p:ext>
            </p:extLst>
          </p:nvPr>
        </p:nvGraphicFramePr>
        <p:xfrm>
          <a:off x="3048000" y="4805167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1/8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3/8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3/8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229600" cy="266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To be explicit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A probability distribution assigns probability values to </a:t>
            </a:r>
            <a:r>
              <a:rPr lang="en-US" sz="2000" i="1" dirty="0" smtClean="0">
                <a:solidFill>
                  <a:schemeClr val="tx2"/>
                </a:solidFill>
              </a:rPr>
              <a:t>all possible values </a:t>
            </a:r>
            <a:r>
              <a:rPr lang="en-US" sz="2000" dirty="0" smtClean="0">
                <a:solidFill>
                  <a:schemeClr val="tx2"/>
                </a:solidFill>
              </a:rPr>
              <a:t>of a random variable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These values must be &gt;= 0 and &lt;= 1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These values must sum to 1 for all possible values of the random variable</a:t>
            </a:r>
          </a:p>
          <a:p>
            <a:pPr lvl="1"/>
            <a:endParaRPr lang="en-US" sz="2000" dirty="0">
              <a:solidFill>
                <a:schemeClr val="tx2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4267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1/2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105400" y="43434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-1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 flipV="1">
            <a:off x="914400" y="41148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4953000" y="41910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Unconditional/prior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Simplest form of probability is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P(X)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Prior probability: without any additional information, what is the probability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heads?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surviving the titanic?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wine review containing the word “banana”?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passenger on the titanic being under 21 years old?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819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We can also talk about probability distributions over multiple variables</a:t>
            </a:r>
          </a:p>
          <a:p>
            <a:pPr marL="0" indent="0">
              <a:buNone/>
            </a:pPr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P(X,Y)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 probability of X </a:t>
            </a:r>
            <a:r>
              <a:rPr lang="en-US" sz="2000" i="1" dirty="0" smtClean="0">
                <a:solidFill>
                  <a:srgbClr val="775F55"/>
                </a:solidFill>
              </a:rPr>
              <a:t>and</a:t>
            </a:r>
            <a:r>
              <a:rPr lang="en-US" sz="2000" dirty="0" smtClean="0">
                <a:solidFill>
                  <a:srgbClr val="775F55"/>
                </a:solidFill>
              </a:rPr>
              <a:t> Y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 distribution over the cross product of possible values</a:t>
            </a:r>
            <a:endParaRPr lang="en-US" sz="2000" dirty="0">
              <a:solidFill>
                <a:srgbClr val="775F55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3733800"/>
          <a:ext cx="24384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422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0.89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5334000"/>
          <a:ext cx="29718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/>
                <a:gridCol w="1733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P(EngPass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0.92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0.08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114800" y="412496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810298"/>
              </p:ext>
            </p:extLst>
          </p:nvPr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48768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</a:t>
            </a:r>
            <a:r>
              <a:rPr lang="en-US" sz="2800" dirty="0" err="1" smtClean="0">
                <a:solidFill>
                  <a:srgbClr val="FF0000"/>
                </a:solidFill>
              </a:rPr>
              <a:t>P(ENGPass</a:t>
            </a:r>
            <a:r>
              <a:rPr lang="en-US" sz="2800" dirty="0" smtClean="0">
                <a:solidFill>
                  <a:srgbClr val="FF0000"/>
                </a:solidFill>
              </a:rPr>
              <a:t>)?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8229600" cy="21336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smtClean="0">
                <a:solidFill>
                  <a:srgbClr val="775F55"/>
                </a:solidFill>
              </a:rPr>
              <a:t>Still a probability distribution</a:t>
            </a:r>
          </a:p>
          <a:p>
            <a:pPr lvl="1"/>
            <a:r>
              <a:rPr lang="en-US" sz="2000" smtClean="0">
                <a:solidFill>
                  <a:srgbClr val="775F55"/>
                </a:solidFill>
              </a:rPr>
              <a:t>all values between 0 and 1, inclusive</a:t>
            </a:r>
          </a:p>
          <a:p>
            <a:pPr lvl="1"/>
            <a:r>
              <a:rPr lang="en-US" sz="2000" smtClean="0">
                <a:solidFill>
                  <a:srgbClr val="775F55"/>
                </a:solidFill>
              </a:rPr>
              <a:t>all values sum to 1</a:t>
            </a:r>
          </a:p>
          <a:p>
            <a:pPr marL="0" indent="0">
              <a:buFont typeface="Wingdings"/>
              <a:buNone/>
            </a:pPr>
            <a:endParaRPr lang="en-US" sz="2400" i="1" smtClean="0">
              <a:solidFill>
                <a:srgbClr val="775F55"/>
              </a:solidFill>
            </a:endParaRPr>
          </a:p>
          <a:p>
            <a:pPr marL="0" indent="0">
              <a:buFont typeface="Wingdings"/>
              <a:buNone/>
            </a:pPr>
            <a:r>
              <a:rPr lang="en-US" sz="2400" i="1" smtClean="0">
                <a:solidFill>
                  <a:srgbClr val="775F55"/>
                </a:solidFill>
              </a:rPr>
              <a:t>All</a:t>
            </a:r>
            <a:r>
              <a:rPr lang="en-US" sz="2400" smtClean="0">
                <a:solidFill>
                  <a:srgbClr val="775F55"/>
                </a:solidFill>
              </a:rPr>
              <a:t> questions/probabilities of the two variables can be calculate from the joint distribution</a:t>
            </a:r>
            <a:endParaRPr lang="en-US" sz="2400" dirty="0" smtClean="0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33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Still a probability distribution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between 0 and 1, inclusive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sum to 1</a:t>
            </a:r>
          </a:p>
          <a:p>
            <a:pPr marL="0" indent="0">
              <a:buNone/>
            </a:pPr>
            <a:endParaRPr lang="en-US" sz="2400" i="1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i="1" dirty="0" smtClean="0">
                <a:solidFill>
                  <a:srgbClr val="775F55"/>
                </a:solidFill>
              </a:rPr>
              <a:t>All</a:t>
            </a:r>
            <a:r>
              <a:rPr lang="en-US" sz="2400" dirty="0" smtClean="0">
                <a:solidFill>
                  <a:srgbClr val="775F55"/>
                </a:solidFill>
              </a:rPr>
              <a:t> questions/probabilities of the two variables can be calculate from the joint distribution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48768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did you figure that out?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4114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0.92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762000" y="2133600"/>
          <a:ext cx="264860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048" name="Equation" r:id="rId3" imgW="1066800" imgH="368300" progId="Equation.3">
                  <p:embed/>
                </p:oleObj>
              </mc:Choice>
              <mc:Fallback>
                <p:oleObj name="Equation" r:id="rId3" imgW="10668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133600"/>
                        <a:ext cx="2648607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61248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As we learn more information, we can update our probability distribution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/>
            </a:r>
            <a:br>
              <a:rPr lang="en-US" sz="2400" dirty="0" smtClean="0">
                <a:solidFill>
                  <a:srgbClr val="775F55"/>
                </a:solidFill>
              </a:rPr>
            </a:br>
            <a:r>
              <a:rPr lang="en-US" sz="2400" dirty="0" smtClean="0">
                <a:solidFill>
                  <a:srgbClr val="775F55"/>
                </a:solidFill>
              </a:rPr>
              <a:t>P(X|Y) models this (read “probability of X </a:t>
            </a:r>
            <a:r>
              <a:rPr lang="en-US" sz="2400" i="1" dirty="0" smtClean="0">
                <a:solidFill>
                  <a:srgbClr val="775F55"/>
                </a:solidFill>
              </a:rPr>
              <a:t>given</a:t>
            </a:r>
            <a:r>
              <a:rPr lang="en-US" sz="2400" dirty="0" smtClean="0">
                <a:solidFill>
                  <a:srgbClr val="775F55"/>
                </a:solidFill>
              </a:rPr>
              <a:t> Y”)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of a heads </a:t>
            </a:r>
            <a:r>
              <a:rPr lang="en-US" sz="2000" i="1" dirty="0" smtClean="0">
                <a:solidFill>
                  <a:srgbClr val="775F55"/>
                </a:solidFill>
              </a:rPr>
              <a:t>given</a:t>
            </a:r>
            <a:r>
              <a:rPr lang="en-US" sz="2000" dirty="0" smtClean="0">
                <a:solidFill>
                  <a:srgbClr val="775F55"/>
                </a:solidFill>
              </a:rPr>
              <a:t> that both sides of the coin are heads?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the document is about Chardonnay, given that it contains the word “Pinot”?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of the word “noir” given that the sentence also contains the word “pinot”?</a:t>
            </a:r>
            <a:endParaRPr lang="en-US" sz="2400" dirty="0" smtClean="0">
              <a:solidFill>
                <a:srgbClr val="775F55"/>
              </a:solidFill>
            </a:endParaRP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i="1" dirty="0" smtClean="0">
                <a:solidFill>
                  <a:srgbClr val="775F55"/>
                </a:solidFill>
              </a:rPr>
              <a:t>Notice that it is still a distribution over the values of X</a:t>
            </a:r>
          </a:p>
          <a:p>
            <a:pPr lvl="1"/>
            <a:endParaRPr lang="en-US" sz="2000" dirty="0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838200" y="1722438"/>
          <a:ext cx="2441575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088" name="Equation" r:id="rId13" imgW="774700" imgH="177800" progId="Equation.3">
                  <p:embed/>
                </p:oleObj>
              </mc:Choice>
              <mc:Fallback>
                <p:oleObj name="Equation" r:id="rId13" imgW="774700" imgH="1778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22438"/>
                        <a:ext cx="2441575" cy="560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36663" y="4419600"/>
            <a:ext cx="6703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In terms of </a:t>
            </a:r>
            <a:r>
              <a:rPr lang="en-US" sz="2400" dirty="0" err="1" smtClean="0">
                <a:solidFill>
                  <a:srgbClr val="FF0000"/>
                </a:solidFill>
              </a:rPr>
              <a:t>pior</a:t>
            </a:r>
            <a:r>
              <a:rPr lang="en-US" sz="2400" dirty="0" smtClean="0">
                <a:solidFill>
                  <a:srgbClr val="FF0000"/>
                </a:solidFill>
              </a:rPr>
              <a:t> and joint distributions, what is the conditional probability distribution?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838200" y="16002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72" name="Equation" r:id="rId13" imgW="1193800" imgH="393700" progId="Equation.3">
                  <p:embed/>
                </p:oleObj>
              </mc:Choice>
              <mc:Fallback>
                <p:oleObj name="Equation" r:id="rId1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002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105400" y="2286000"/>
            <a:ext cx="388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Given that y has happened, in what proportion of those events does x also happen 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05400" y="2286000"/>
            <a:ext cx="388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Given that </a:t>
            </a:r>
            <a:r>
              <a:rPr lang="en-US" sz="2400" dirty="0" err="1" smtClean="0">
                <a:solidFill>
                  <a:srgbClr val="0000FF"/>
                </a:solidFill>
              </a:rPr>
              <a:t>y</a:t>
            </a:r>
            <a:r>
              <a:rPr lang="en-US" sz="2400" dirty="0" smtClean="0">
                <a:solidFill>
                  <a:srgbClr val="0000FF"/>
                </a:solidFill>
              </a:rPr>
              <a:t> has happened, what proportion of those events does </a:t>
            </a:r>
            <a:r>
              <a:rPr lang="en-US" sz="2400" dirty="0" err="1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 also happen 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3000" y="508331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What is: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p(</a:t>
            </a:r>
            <a:r>
              <a:rPr lang="en-US" sz="2000" dirty="0" err="1" smtClean="0">
                <a:solidFill>
                  <a:srgbClr val="FF0000"/>
                </a:solidFill>
              </a:rPr>
              <a:t>MLPass</a:t>
            </a:r>
            <a:r>
              <a:rPr lang="en-US" sz="2000" dirty="0" smtClean="0">
                <a:solidFill>
                  <a:srgbClr val="FF0000"/>
                </a:solidFill>
              </a:rPr>
              <a:t>=true | </a:t>
            </a:r>
            <a:r>
              <a:rPr lang="en-US" sz="2000" dirty="0" err="1" smtClean="0">
                <a:solidFill>
                  <a:srgbClr val="FF0000"/>
                </a:solidFill>
              </a:rPr>
              <a:t>EngPass</a:t>
            </a:r>
            <a:r>
              <a:rPr lang="en-US" sz="2000" dirty="0" smtClean="0">
                <a:solidFill>
                  <a:srgbClr val="FF0000"/>
                </a:solidFill>
              </a:rPr>
              <a:t>=false)?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28600" y="44196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3955" name="Content Placeholder 3"/>
          <p:cNvGraphicFramePr>
            <a:graphicFrameLocks noChangeAspect="1"/>
          </p:cNvGraphicFramePr>
          <p:nvPr/>
        </p:nvGraphicFramePr>
        <p:xfrm>
          <a:off x="838200" y="16002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113" name="Equation" r:id="rId13" imgW="1193800" imgH="393700" progId="Equation.3">
                  <p:embed/>
                </p:oleObj>
              </mc:Choice>
              <mc:Fallback>
                <p:oleObj name="Equation" r:id="rId1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002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5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953000" y="255855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What is: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p(</a:t>
            </a:r>
            <a:r>
              <a:rPr lang="en-US" sz="2000" dirty="0" err="1" smtClean="0">
                <a:solidFill>
                  <a:srgbClr val="FF0000"/>
                </a:solidFill>
              </a:rPr>
              <a:t>MLPass</a:t>
            </a:r>
            <a:r>
              <a:rPr lang="en-US" sz="2000" dirty="0" smtClean="0">
                <a:solidFill>
                  <a:srgbClr val="FF0000"/>
                </a:solidFill>
              </a:rPr>
              <a:t>=true | </a:t>
            </a:r>
            <a:r>
              <a:rPr lang="en-US" sz="2000" dirty="0" err="1" smtClean="0">
                <a:solidFill>
                  <a:srgbClr val="FF0000"/>
                </a:solidFill>
              </a:rPr>
              <a:t>EngPass</a:t>
            </a:r>
            <a:r>
              <a:rPr lang="en-US" sz="2000" dirty="0" smtClean="0">
                <a:solidFill>
                  <a:srgbClr val="FF0000"/>
                </a:solidFill>
              </a:rPr>
              <a:t>=false)?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4572000"/>
          <a:ext cx="274478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446" name="Equation" r:id="rId3" imgW="1244600" imgH="177800" progId="Equation.3">
                  <p:embed/>
                </p:oleObj>
              </mc:Choice>
              <mc:Fallback>
                <p:oleObj name="Equation" r:id="rId3" imgW="12446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572000"/>
                        <a:ext cx="2744788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28600" y="1905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243513"/>
          <a:ext cx="5432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447" name="Equation" r:id="rId5" imgW="2463800" imgH="177800" progId="Equation.3">
                  <p:embed/>
                </p:oleObj>
              </mc:Choice>
              <mc:Fallback>
                <p:oleObj name="Equation" r:id="rId5" imgW="2463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5243513"/>
                        <a:ext cx="543242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1054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47345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= 0.125</a:t>
            </a:r>
            <a:endParaRPr lang="en-US" sz="2800" dirty="0"/>
          </a:p>
        </p:txBody>
      </p:sp>
      <p:graphicFrame>
        <p:nvGraphicFramePr>
          <p:cNvPr id="175109" name="Content Placeholder 3"/>
          <p:cNvGraphicFramePr>
            <a:graphicFrameLocks noChangeAspect="1"/>
          </p:cNvGraphicFramePr>
          <p:nvPr/>
        </p:nvGraphicFramePr>
        <p:xfrm>
          <a:off x="5562600" y="1633537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448" name="Equation" r:id="rId7" imgW="1193800" imgH="393700" progId="Equation.3">
                  <p:embed/>
                </p:oleObj>
              </mc:Choice>
              <mc:Fallback>
                <p:oleObj name="Equation" r:id="rId7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633537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2648" y="6091535"/>
            <a:ext cx="715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Notice this is very different than p(</a:t>
            </a:r>
            <a:r>
              <a:rPr lang="en-US" sz="2400" dirty="0" err="1" smtClean="0">
                <a:solidFill>
                  <a:srgbClr val="0000FF"/>
                </a:solidFill>
              </a:rPr>
              <a:t>MLPass</a:t>
            </a:r>
            <a:r>
              <a:rPr lang="en-US" sz="2400" dirty="0" smtClean="0">
                <a:solidFill>
                  <a:srgbClr val="0000FF"/>
                </a:solidFill>
              </a:rPr>
              <a:t>=true) = 0.89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Both are distributions over X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24400" y="1674810"/>
            <a:ext cx="3027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Conditional probability</a:t>
            </a:r>
            <a:endParaRPr lang="en-US" sz="2400" dirty="0"/>
          </a:p>
        </p:txBody>
      </p:sp>
      <p:graphicFrame>
        <p:nvGraphicFramePr>
          <p:cNvPr id="7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959163"/>
              </p:ext>
            </p:extLst>
          </p:nvPr>
        </p:nvGraphicFramePr>
        <p:xfrm>
          <a:off x="5994400" y="2971800"/>
          <a:ext cx="109061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57" name="Equation" r:id="rId3" imgW="533400" imgH="203200" progId="Equation.3">
                  <p:embed/>
                </p:oleObj>
              </mc:Choice>
              <mc:Fallback>
                <p:oleObj name="Equation" r:id="rId3" imgW="533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4400" y="2971800"/>
                        <a:ext cx="1090613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0759" y="1827210"/>
            <a:ext cx="25827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Unconditional/prior</a:t>
            </a:r>
          </a:p>
          <a:p>
            <a:r>
              <a:rPr lang="en-US" sz="2400" dirty="0" smtClean="0"/>
              <a:t>probability</a:t>
            </a:r>
            <a:endParaRPr lang="en-US" sz="2400" dirty="0"/>
          </a:p>
        </p:txBody>
      </p:sp>
      <p:graphicFrame>
        <p:nvGraphicFramePr>
          <p:cNvPr id="9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416372"/>
              </p:ext>
            </p:extLst>
          </p:nvPr>
        </p:nvGraphicFramePr>
        <p:xfrm>
          <a:off x="1408112" y="2971800"/>
          <a:ext cx="7270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58" name="Equation" r:id="rId5" imgW="355600" imgH="203200" progId="Equation.3">
                  <p:embed/>
                </p:oleObj>
              </mc:Choice>
              <mc:Fallback>
                <p:oleObj name="Equation" r:id="rId5" imgW="3556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8112" y="2971800"/>
                        <a:ext cx="72707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855357"/>
              </p:ext>
            </p:extLst>
          </p:nvPr>
        </p:nvGraphicFramePr>
        <p:xfrm>
          <a:off x="787096" y="4114800"/>
          <a:ext cx="24384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422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0.89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726566"/>
              </p:ext>
            </p:extLst>
          </p:nvPr>
        </p:nvGraphicFramePr>
        <p:xfrm>
          <a:off x="5486400" y="4153104"/>
          <a:ext cx="3279648" cy="1656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520"/>
                <a:gridCol w="191312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MLPass|EngPass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=false)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0.125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0.875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16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note about notation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2819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When talking about a particular assignment, you should technically write </a:t>
            </a:r>
            <a:r>
              <a:rPr lang="en-US" sz="2800" dirty="0" err="1" smtClean="0">
                <a:solidFill>
                  <a:srgbClr val="775F55"/>
                </a:solidFill>
              </a:rPr>
              <a:t>p(X</a:t>
            </a:r>
            <a:r>
              <a:rPr lang="en-US" sz="2800" dirty="0" smtClean="0">
                <a:solidFill>
                  <a:srgbClr val="775F55"/>
                </a:solidFill>
              </a:rPr>
              <a:t>=</a:t>
            </a:r>
            <a:r>
              <a:rPr lang="en-US" sz="2800" dirty="0" err="1" smtClean="0">
                <a:solidFill>
                  <a:srgbClr val="775F55"/>
                </a:solidFill>
              </a:rPr>
              <a:t>x</a:t>
            </a:r>
            <a:r>
              <a:rPr lang="en-US" sz="2800" dirty="0" smtClean="0">
                <a:solidFill>
                  <a:srgbClr val="775F55"/>
                </a:solidFill>
              </a:rPr>
              <a:t>), etc.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/>
            </a:r>
            <a:br>
              <a:rPr lang="en-US" sz="2800" dirty="0" smtClean="0">
                <a:solidFill>
                  <a:srgbClr val="775F55"/>
                </a:solidFill>
              </a:rPr>
            </a:br>
            <a:r>
              <a:rPr lang="en-US" sz="2800" dirty="0" smtClean="0">
                <a:solidFill>
                  <a:srgbClr val="775F55"/>
                </a:solidFill>
              </a:rPr>
              <a:t>However, when it’s clear , we’ll often shorten it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/>
            </a:r>
            <a:br>
              <a:rPr lang="en-US" sz="2800" dirty="0" smtClean="0">
                <a:solidFill>
                  <a:srgbClr val="775F55"/>
                </a:solidFill>
              </a:rPr>
            </a:br>
            <a:r>
              <a:rPr lang="en-US" sz="2800" dirty="0" smtClean="0">
                <a:solidFill>
                  <a:srgbClr val="775F55"/>
                </a:solidFill>
              </a:rPr>
              <a:t>Also, we may also say P(X) or p(x) to generically mean any particular value, i.e. P(X=</a:t>
            </a:r>
            <a:r>
              <a:rPr lang="en-US" sz="2800" dirty="0" err="1" smtClean="0">
                <a:solidFill>
                  <a:srgbClr val="775F55"/>
                </a:solidFill>
              </a:rPr>
              <a:t>x</a:t>
            </a:r>
            <a:r>
              <a:rPr lang="en-US" sz="2800" dirty="0" smtClean="0">
                <a:solidFill>
                  <a:srgbClr val="775F55"/>
                </a:solidFill>
              </a:rPr>
              <a:t>)</a:t>
            </a:r>
            <a:endParaRPr lang="en-US" sz="2800" dirty="0">
              <a:solidFill>
                <a:srgbClr val="775F55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5029200"/>
          <a:ext cx="274478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15" name="Equation" r:id="rId3" imgW="1244600" imgH="177800" progId="Equation.3">
                  <p:embed/>
                </p:oleObj>
              </mc:Choice>
              <mc:Fallback>
                <p:oleObj name="Equation" r:id="rId3" imgW="12446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029200"/>
                        <a:ext cx="2744788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700713"/>
          <a:ext cx="5432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16" name="Equation" r:id="rId5" imgW="2463800" imgH="177800" progId="Equation.3">
                  <p:embed/>
                </p:oleObj>
              </mc:Choice>
              <mc:Fallback>
                <p:oleObj name="Equation" r:id="rId5" imgW="2463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5700713"/>
                        <a:ext cx="543242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5626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51917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= 0.125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probabilities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ea typeface="ＭＳ Ｐゴシック" charset="-128"/>
              </a:rPr>
              <a:t>P</a:t>
            </a:r>
            <a:r>
              <a:rPr lang="en-US" dirty="0">
                <a:ea typeface="ＭＳ Ｐゴシック" charset="-128"/>
              </a:rPr>
              <a:t>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i="1" dirty="0" smtClean="0">
                <a:ea typeface="ＭＳ Ｐゴシック" charset="-128"/>
                <a:sym typeface="Symbol" charset="2"/>
              </a:rPr>
              <a:t>or</a:t>
            </a:r>
            <a:r>
              <a:rPr lang="en-US" dirty="0" smtClean="0"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=</a:t>
            </a:r>
            <a:r>
              <a:rPr lang="en-US" dirty="0" smtClean="0">
                <a:ea typeface="ＭＳ Ｐゴシック" charset="-128"/>
              </a:rPr>
              <a:t> ?</a:t>
            </a:r>
            <a:endParaRPr lang="en-US" dirty="0">
              <a:ea typeface="ＭＳ Ｐゴシック" charset="-128"/>
            </a:endParaRPr>
          </a:p>
        </p:txBody>
      </p:sp>
      <p:pic>
        <p:nvPicPr>
          <p:cNvPr id="4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probabilities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ea typeface="ＭＳ Ｐゴシック" charset="-128"/>
              </a:rPr>
              <a:t>P</a:t>
            </a:r>
            <a:r>
              <a:rPr lang="en-US" dirty="0">
                <a:ea typeface="ＭＳ Ｐゴシック" charset="-128"/>
              </a:rPr>
              <a:t>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i="1" dirty="0" smtClean="0">
                <a:ea typeface="ＭＳ Ｐゴシック" charset="-128"/>
                <a:sym typeface="Symbol" charset="2"/>
              </a:rPr>
              <a:t>or</a:t>
            </a:r>
            <a:r>
              <a:rPr lang="en-US" dirty="0" smtClean="0"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= P(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>
                <a:ea typeface="ＭＳ Ｐゴシック" charset="-128"/>
              </a:rPr>
              <a:t>) + P(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- P(</a:t>
            </a:r>
            <a:r>
              <a:rPr lang="en-US" i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,</a:t>
            </a:r>
            <a:r>
              <a:rPr lang="en-US" i="1" dirty="0" smtClean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</a:t>
            </a:r>
          </a:p>
        </p:txBody>
      </p:sp>
      <p:pic>
        <p:nvPicPr>
          <p:cNvPr id="52228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501650" y="336806"/>
            <a:ext cx="5337524" cy="577594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Properties of</a:t>
            </a:r>
            <a:r>
              <a:rPr lang="en-US" dirty="0" smtClean="0"/>
              <a:t> probabilities</a:t>
            </a:r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09600" y="1676400"/>
            <a:ext cx="8382000" cy="3975755"/>
          </a:xfrm>
          <a:noFill/>
        </p:spPr>
        <p:txBody>
          <a:bodyPr lIns="63500" tIns="25400" rIns="63500" bIns="25400">
            <a:spAutoFit/>
          </a:bodyPr>
          <a:lstStyle/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>
                <a:solidFill>
                  <a:schemeClr val="tx2"/>
                </a:solidFill>
                <a:latin typeface="Symbol" charset="2"/>
              </a:rPr>
              <a:t>Ø</a:t>
            </a:r>
            <a:r>
              <a:rPr lang="en-US" sz="2800" dirty="0">
                <a:solidFill>
                  <a:schemeClr val="tx2"/>
                </a:solidFill>
              </a:rPr>
              <a:t>E) = 1– P(E)</a:t>
            </a:r>
            <a:endParaRPr lang="en-US" sz="28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8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More generally:</a:t>
            </a:r>
          </a:p>
          <a:p>
            <a:pPr lvl="1">
              <a:lnSpc>
                <a:spcPct val="94000"/>
              </a:lnSpc>
              <a:spcBef>
                <a:spcPct val="47000"/>
              </a:spcBef>
            </a:pPr>
            <a:r>
              <a:rPr lang="en-US" sz="2500" dirty="0" smtClean="0">
                <a:solidFill>
                  <a:schemeClr val="tx2"/>
                </a:solidFill>
              </a:rPr>
              <a:t>Given events E = e</a:t>
            </a:r>
            <a:r>
              <a:rPr lang="en-US" sz="2500" baseline="-25000" dirty="0" smtClean="0">
                <a:solidFill>
                  <a:schemeClr val="tx2"/>
                </a:solidFill>
              </a:rPr>
              <a:t>1</a:t>
            </a:r>
            <a:r>
              <a:rPr lang="en-US" sz="2500" dirty="0" smtClean="0">
                <a:solidFill>
                  <a:schemeClr val="tx2"/>
                </a:solidFill>
              </a:rPr>
              <a:t>, e</a:t>
            </a:r>
            <a:r>
              <a:rPr lang="en-US" sz="2500" baseline="-25000" dirty="0" smtClean="0">
                <a:solidFill>
                  <a:schemeClr val="tx2"/>
                </a:solidFill>
              </a:rPr>
              <a:t>2</a:t>
            </a:r>
            <a:r>
              <a:rPr lang="en-US" sz="2500" dirty="0" smtClean="0">
                <a:solidFill>
                  <a:schemeClr val="tx2"/>
                </a:solidFill>
              </a:rPr>
              <a:t>, …, e</a:t>
            </a:r>
            <a:r>
              <a:rPr lang="en-US" sz="2500" baseline="-25000" dirty="0" smtClean="0">
                <a:solidFill>
                  <a:schemeClr val="tx2"/>
                </a:solidFill>
              </a:rPr>
              <a:t>n</a:t>
            </a:r>
            <a:endParaRPr lang="en-US" sz="2500" dirty="0" smtClean="0">
              <a:solidFill>
                <a:schemeClr val="tx2"/>
              </a:solidFill>
            </a:endParaRPr>
          </a:p>
          <a:p>
            <a:pPr lvl="1">
              <a:lnSpc>
                <a:spcPct val="94000"/>
              </a:lnSpc>
              <a:spcBef>
                <a:spcPct val="47000"/>
              </a:spcBef>
            </a:pPr>
            <a:endParaRPr lang="en-US" sz="25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endParaRPr lang="en-US" sz="28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(E1, E2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smtClean="0">
                <a:solidFill>
                  <a:schemeClr val="tx2"/>
                </a:solidFill>
                <a:ea typeface="Tahoma" charset="0"/>
                <a:cs typeface="Tahoma" charset="0"/>
              </a:rPr>
              <a:t>≤ </a:t>
            </a: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(E1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0637268"/>
              </p:ext>
            </p:extLst>
          </p:nvPr>
        </p:nvGraphicFramePr>
        <p:xfrm>
          <a:off x="1715814" y="4038600"/>
          <a:ext cx="2627586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520" name="Equation" r:id="rId6" imgW="1270000" imgH="368300" progId="Equation.3">
                  <p:embed/>
                </p:oleObj>
              </mc:Choice>
              <mc:Fallback>
                <p:oleObj name="Equation" r:id="rId6" imgW="12700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5814" y="4038600"/>
                        <a:ext cx="2627586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 rule (aka product rule)</a:t>
            </a:r>
            <a:endParaRPr lang="en-US" dirty="0"/>
          </a:p>
        </p:txBody>
      </p:sp>
      <p:graphicFrame>
        <p:nvGraphicFramePr>
          <p:cNvPr id="177154" name="Content Placeholder 3"/>
          <p:cNvGraphicFramePr>
            <a:graphicFrameLocks noChangeAspect="1"/>
          </p:cNvGraphicFramePr>
          <p:nvPr/>
        </p:nvGraphicFramePr>
        <p:xfrm>
          <a:off x="796925" y="17526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251" name="Equation" r:id="rId3" imgW="1193800" imgH="393700" progId="Equation.3">
                  <p:embed/>
                </p:oleObj>
              </mc:Choice>
              <mc:Fallback>
                <p:oleObj name="Equation" r:id="rId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17526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5" name="Content Placeholder 3"/>
          <p:cNvGraphicFramePr>
            <a:graphicFrameLocks noChangeAspect="1"/>
          </p:cNvGraphicFramePr>
          <p:nvPr/>
        </p:nvGraphicFramePr>
        <p:xfrm>
          <a:off x="5064125" y="1828800"/>
          <a:ext cx="30130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252" name="Equation" r:id="rId5" imgW="1473200" imgH="177800" progId="Equation.3">
                  <p:embed/>
                </p:oleObj>
              </mc:Choice>
              <mc:Fallback>
                <p:oleObj name="Equation" r:id="rId5" imgW="14732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25" y="1828800"/>
                        <a:ext cx="301307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Arrow 5"/>
          <p:cNvSpPr/>
          <p:nvPr/>
        </p:nvSpPr>
        <p:spPr bwMode="auto">
          <a:xfrm>
            <a:off x="3692525" y="1828800"/>
            <a:ext cx="1066800" cy="533400"/>
          </a:xfrm>
          <a:prstGeom prst="rightArrow">
            <a:avLst/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014008"/>
            <a:ext cx="655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775F55"/>
                </a:solidFill>
              </a:rPr>
              <a:t>We can view calculating the probability of X </a:t>
            </a:r>
            <a:r>
              <a:rPr lang="en-US" sz="2400" i="1" dirty="0" smtClean="0">
                <a:solidFill>
                  <a:srgbClr val="775F55"/>
                </a:solidFill>
              </a:rPr>
              <a:t>AND</a:t>
            </a:r>
            <a:r>
              <a:rPr lang="en-US" sz="2400" dirty="0" smtClean="0">
                <a:solidFill>
                  <a:srgbClr val="775F55"/>
                </a:solidFill>
              </a:rPr>
              <a:t> Y occurring as two steps: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775F55"/>
                </a:solidFill>
              </a:rPr>
              <a:t>Y occurs with some probability P(Y)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775F55"/>
                </a:solidFill>
              </a:rPr>
              <a:t>Then, X occurs, given that Y has occurred</a:t>
            </a:r>
          </a:p>
          <a:p>
            <a:pPr algn="l"/>
            <a:r>
              <a:rPr lang="en-US" sz="2400" dirty="0" smtClean="0">
                <a:solidFill>
                  <a:srgbClr val="775F55"/>
                </a:solidFill>
              </a:rPr>
              <a:t> </a:t>
            </a:r>
            <a:endParaRPr lang="en-US" sz="2400" dirty="0">
              <a:solidFill>
                <a:srgbClr val="775F5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7150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or you can just trust the math… </a:t>
            </a:r>
            <a:r>
              <a:rPr lang="en-US" sz="2400" dirty="0" err="1" smtClean="0">
                <a:solidFill>
                  <a:srgbClr val="0000FF"/>
                </a:solidFill>
                <a:sym typeface="Wingdings"/>
              </a:rPr>
              <a:t>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53000" y="1707822"/>
            <a:ext cx="3241675" cy="609600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 rule</a:t>
            </a:r>
            <a:endParaRPr lang="en-US" dirty="0"/>
          </a:p>
        </p:txBody>
      </p:sp>
      <p:graphicFrame>
        <p:nvGraphicFramePr>
          <p:cNvPr id="177155" name="Content Placeholder 3"/>
          <p:cNvGraphicFramePr>
            <a:graphicFrameLocks noChangeAspect="1"/>
          </p:cNvGraphicFramePr>
          <p:nvPr/>
        </p:nvGraphicFramePr>
        <p:xfrm>
          <a:off x="639763" y="1905000"/>
          <a:ext cx="38687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40" name="Equation" r:id="rId3" imgW="1892300" imgH="177800" progId="Equation.3">
                  <p:embed/>
                </p:oleObj>
              </mc:Choice>
              <mc:Fallback>
                <p:oleObj name="Equation" r:id="rId3" imgW="18923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3" y="1905000"/>
                        <a:ext cx="3868737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4" name="Object 4"/>
          <p:cNvGraphicFramePr>
            <a:graphicFrameLocks noChangeAspect="1"/>
          </p:cNvGraphicFramePr>
          <p:nvPr/>
        </p:nvGraphicFramePr>
        <p:xfrm>
          <a:off x="609600" y="2438400"/>
          <a:ext cx="36099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41" name="Equation" r:id="rId5" imgW="1765300" imgH="177800" progId="Equation.3">
                  <p:embed/>
                </p:oleObj>
              </mc:Choice>
              <mc:Fallback>
                <p:oleObj name="Equation" r:id="rId5" imgW="17653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360997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5" name="Object 5"/>
          <p:cNvGraphicFramePr>
            <a:graphicFrameLocks noChangeAspect="1"/>
          </p:cNvGraphicFramePr>
          <p:nvPr/>
        </p:nvGraphicFramePr>
        <p:xfrm>
          <a:off x="584200" y="3048000"/>
          <a:ext cx="45974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42" name="Equation" r:id="rId7" imgW="2247900" imgH="177800" progId="Equation.3">
                  <p:embed/>
                </p:oleObj>
              </mc:Choice>
              <mc:Fallback>
                <p:oleObj name="Equation" r:id="rId7" imgW="2247900" imgH="177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3048000"/>
                        <a:ext cx="4597400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6" name="Object 6"/>
          <p:cNvGraphicFramePr>
            <a:graphicFrameLocks noChangeAspect="1"/>
          </p:cNvGraphicFramePr>
          <p:nvPr/>
        </p:nvGraphicFramePr>
        <p:xfrm>
          <a:off x="631825" y="3657600"/>
          <a:ext cx="363537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43" name="Equation" r:id="rId9" imgW="1778000" imgH="177800" progId="Equation.3">
                  <p:embed/>
                </p:oleObj>
              </mc:Choice>
              <mc:Fallback>
                <p:oleObj name="Equation" r:id="rId9" imgW="1778000" imgH="177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" y="3657600"/>
                        <a:ext cx="3635375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3489277"/>
              </p:ext>
            </p:extLst>
          </p:nvPr>
        </p:nvGraphicFramePr>
        <p:xfrm>
          <a:off x="1676400" y="4724400"/>
          <a:ext cx="5181600" cy="740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44" name="Equation" r:id="rId11" imgW="1244600" imgH="177800" progId="Equation.3">
                  <p:embed/>
                </p:oleObj>
              </mc:Choice>
              <mc:Fallback>
                <p:oleObj name="Equation" r:id="rId11" imgW="1244600" imgH="177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724400"/>
                        <a:ext cx="5181600" cy="74022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the chain rule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We saw that we could calculate the individual prior probabilities using the joint distribution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What if we don’t have the joint distribution, but do have conditional probability information:</a:t>
            </a:r>
          </a:p>
          <a:p>
            <a:pPr lvl="1"/>
            <a:r>
              <a:rPr lang="en-US" sz="2100" dirty="0" smtClean="0">
                <a:solidFill>
                  <a:srgbClr val="775F55"/>
                </a:solidFill>
              </a:rPr>
              <a:t>P(Y)</a:t>
            </a:r>
          </a:p>
          <a:p>
            <a:pPr lvl="1"/>
            <a:r>
              <a:rPr lang="en-US" sz="2100" dirty="0" smtClean="0">
                <a:solidFill>
                  <a:srgbClr val="775F55"/>
                </a:solidFill>
              </a:rPr>
              <a:t>P(X|Y) </a:t>
            </a:r>
            <a:endParaRPr lang="en-US" sz="2100" dirty="0">
              <a:solidFill>
                <a:srgbClr val="775F55"/>
              </a:solidFill>
            </a:endParaRPr>
          </a:p>
        </p:txBody>
      </p:sp>
      <p:graphicFrame>
        <p:nvGraphicFramePr>
          <p:cNvPr id="314370" name="Object 2"/>
          <p:cNvGraphicFramePr>
            <a:graphicFrameLocks noChangeAspect="1"/>
          </p:cNvGraphicFramePr>
          <p:nvPr/>
        </p:nvGraphicFramePr>
        <p:xfrm>
          <a:off x="2527300" y="2514600"/>
          <a:ext cx="21082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07" name="Equation" r:id="rId3" imgW="1054100" imgH="368300" progId="Equation.3">
                  <p:embed/>
                </p:oleObj>
              </mc:Choice>
              <mc:Fallback>
                <p:oleObj name="Equation" r:id="rId3" imgW="10541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2514600"/>
                        <a:ext cx="21082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4371" name="Object 3"/>
          <p:cNvGraphicFramePr>
            <a:graphicFrameLocks noChangeAspect="1"/>
          </p:cNvGraphicFramePr>
          <p:nvPr/>
        </p:nvGraphicFramePr>
        <p:xfrm>
          <a:off x="2222500" y="5334000"/>
          <a:ext cx="27686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08" name="Equation" r:id="rId5" imgW="1384300" imgH="368300" progId="Equation.3">
                  <p:embed/>
                </p:oleObj>
              </mc:Choice>
              <mc:Fallback>
                <p:oleObj name="Equation" r:id="rId5" imgW="13843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0" y="5334000"/>
                        <a:ext cx="27686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6019800"/>
            <a:ext cx="782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This is called “summing over” or “marginalizing out” a variable 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’ rule (theorem)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762000" y="1905000"/>
            <a:ext cx="7342188" cy="2133600"/>
            <a:chOff x="762000" y="1905000"/>
            <a:chExt cx="7342188" cy="2133600"/>
          </a:xfrm>
        </p:grpSpPr>
        <p:graphicFrame>
          <p:nvGraphicFramePr>
            <p:cNvPr id="4" name="Content Placeholder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4125975"/>
                </p:ext>
              </p:extLst>
            </p:nvPr>
          </p:nvGraphicFramePr>
          <p:xfrm>
            <a:off x="762000" y="1905000"/>
            <a:ext cx="2441575" cy="804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764" name="Equation" r:id="rId3" imgW="1193800" imgH="393700" progId="Equation.3">
                    <p:embed/>
                  </p:oleObj>
                </mc:Choice>
                <mc:Fallback>
                  <p:oleObj name="Equation" r:id="rId3" imgW="1193800" imgH="393700" progId="Equation.3">
                    <p:embed/>
                    <p:pic>
                      <p:nvPicPr>
                        <p:cNvPr id="0" name="Content Placeholder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1905000"/>
                          <a:ext cx="2441575" cy="8048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Content Placeholder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3812891"/>
                </p:ext>
              </p:extLst>
            </p:nvPr>
          </p:nvGraphicFramePr>
          <p:xfrm>
            <a:off x="5029200" y="1981200"/>
            <a:ext cx="3013075" cy="363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765" name="Equation" r:id="rId5" imgW="1473200" imgH="177800" progId="Equation.3">
                    <p:embed/>
                  </p:oleObj>
                </mc:Choice>
                <mc:Fallback>
                  <p:oleObj name="Equation" r:id="rId5" imgW="1473200" imgH="1778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9200" y="1981200"/>
                          <a:ext cx="3013075" cy="363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ight Arrow 5"/>
            <p:cNvSpPr/>
            <p:nvPr/>
          </p:nvSpPr>
          <p:spPr bwMode="auto">
            <a:xfrm>
              <a:off x="3657600" y="1981200"/>
              <a:ext cx="1066800" cy="533400"/>
            </a:xfrm>
            <a:prstGeom prst="rightArrow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graphicFrame>
          <p:nvGraphicFramePr>
            <p:cNvPr id="7" name="Content Placeholder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6923381"/>
                </p:ext>
              </p:extLst>
            </p:nvPr>
          </p:nvGraphicFramePr>
          <p:xfrm>
            <a:off x="796925" y="3233737"/>
            <a:ext cx="2441575" cy="804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766" name="Equation" r:id="rId7" imgW="1193800" imgH="393700" progId="Equation.3">
                    <p:embed/>
                  </p:oleObj>
                </mc:Choice>
                <mc:Fallback>
                  <p:oleObj name="Equation" r:id="rId7" imgW="1193800" imgH="3937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925" y="3233737"/>
                          <a:ext cx="2441575" cy="8048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Content Placeholder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96610026"/>
                </p:ext>
              </p:extLst>
            </p:nvPr>
          </p:nvGraphicFramePr>
          <p:xfrm>
            <a:off x="5038725" y="3309938"/>
            <a:ext cx="3065463" cy="363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767" name="Equation" r:id="rId9" imgW="1498600" imgH="177800" progId="Equation.3">
                    <p:embed/>
                  </p:oleObj>
                </mc:Choice>
                <mc:Fallback>
                  <p:oleObj name="Equation" r:id="rId9" imgW="1498600" imgH="1778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38725" y="3309938"/>
                          <a:ext cx="3065463" cy="3635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Right Arrow 8"/>
            <p:cNvSpPr/>
            <p:nvPr/>
          </p:nvSpPr>
          <p:spPr bwMode="auto">
            <a:xfrm>
              <a:off x="3692525" y="3309937"/>
              <a:ext cx="1066800" cy="533400"/>
            </a:xfrm>
            <a:prstGeom prst="rightArrow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  <p:graphicFrame>
        <p:nvGraphicFramePr>
          <p:cNvPr id="250886" name="Content Placeholder 3"/>
          <p:cNvGraphicFramePr>
            <a:graphicFrameLocks noChangeAspect="1"/>
          </p:cNvGraphicFramePr>
          <p:nvPr/>
        </p:nvGraphicFramePr>
        <p:xfrm>
          <a:off x="2133600" y="4876800"/>
          <a:ext cx="4269301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768" name="Equation" r:id="rId11" imgW="1574800" imgH="393700" progId="Equation.3">
                  <p:embed/>
                </p:oleObj>
              </mc:Choice>
              <mc:Fallback>
                <p:oleObj name="Equation" r:id="rId11" imgW="1574800" imgH="3937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876800"/>
                        <a:ext cx="4269301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Bayes’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2438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Allows us to talk about P(Y|X) rather than P(X|Y)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Sometimes this can be more intuitive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Why?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251906" name="Content Placeholder 3"/>
          <p:cNvGraphicFramePr>
            <a:graphicFrameLocks noChangeAspect="1"/>
          </p:cNvGraphicFramePr>
          <p:nvPr/>
        </p:nvGraphicFramePr>
        <p:xfrm>
          <a:off x="2133600" y="4343400"/>
          <a:ext cx="42687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68" name="Equation" r:id="rId3" imgW="1574800" imgH="393700" progId="Equation.3">
                  <p:embed/>
                </p:oleObj>
              </mc:Choice>
              <mc:Fallback>
                <p:oleObj name="Equation" r:id="rId3" imgW="1574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343400"/>
                        <a:ext cx="426878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Bayes’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>
                <a:solidFill>
                  <a:srgbClr val="775F55"/>
                </a:solidFill>
              </a:rPr>
              <a:t>p(disease</a:t>
            </a:r>
            <a:r>
              <a:rPr lang="en-US" sz="2400" dirty="0" smtClean="0">
                <a:solidFill>
                  <a:srgbClr val="775F55"/>
                </a:solidFill>
              </a:rPr>
              <a:t> | symptoms)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For everyone who had those symptoms, how many had the disease?</a:t>
            </a:r>
          </a:p>
          <a:p>
            <a:pPr lvl="1"/>
            <a:r>
              <a:rPr lang="en-US" sz="2000" dirty="0" err="1" smtClean="0">
                <a:solidFill>
                  <a:srgbClr val="775F55"/>
                </a:solidFill>
              </a:rPr>
              <a:t>p(symptoms|disease</a:t>
            </a:r>
            <a:r>
              <a:rPr lang="en-US" sz="2000" dirty="0" smtClean="0">
                <a:solidFill>
                  <a:srgbClr val="775F55"/>
                </a:solidFill>
              </a:rPr>
              <a:t>)</a:t>
            </a:r>
          </a:p>
          <a:p>
            <a:pPr lvl="2"/>
            <a:r>
              <a:rPr lang="en-US" sz="1800" dirty="0" smtClean="0">
                <a:solidFill>
                  <a:srgbClr val="775F55"/>
                </a:solidFill>
              </a:rPr>
              <a:t>For everyone that had the disease, how many had this symptom?</a:t>
            </a:r>
          </a:p>
          <a:p>
            <a:pPr lvl="2"/>
            <a:endParaRPr lang="en-US" sz="1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p( label| features 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For all examples that had those features, how many had that label?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p(features | label)</a:t>
            </a:r>
          </a:p>
          <a:p>
            <a:pPr lvl="2"/>
            <a:r>
              <a:rPr lang="en-US" sz="1800" dirty="0" smtClean="0">
                <a:solidFill>
                  <a:srgbClr val="775F55"/>
                </a:solidFill>
              </a:rPr>
              <a:t>For all the examples with that label, how many had this feature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err="1" smtClean="0">
                <a:solidFill>
                  <a:srgbClr val="775F55"/>
                </a:solidFill>
              </a:rPr>
              <a:t>p(cause</a:t>
            </a:r>
            <a:r>
              <a:rPr lang="en-US" sz="2400" dirty="0" smtClean="0">
                <a:solidFill>
                  <a:srgbClr val="775F55"/>
                </a:solidFill>
              </a:rPr>
              <a:t> | effect) vs. </a:t>
            </a:r>
            <a:r>
              <a:rPr lang="en-US" sz="2400" dirty="0" err="1" smtClean="0">
                <a:solidFill>
                  <a:srgbClr val="775F55"/>
                </a:solidFill>
              </a:rPr>
              <a:t>p(effect</a:t>
            </a:r>
            <a:r>
              <a:rPr lang="en-US" sz="2400" dirty="0" smtClean="0">
                <a:solidFill>
                  <a:srgbClr val="775F55"/>
                </a:solidFill>
              </a:rPr>
              <a:t> | cause)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2261176"/>
            <a:ext cx="4572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 just won’t put these away.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935848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These, I just won’t put away.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190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V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 rot="16200000">
            <a:off x="4063423" y="2668728"/>
            <a:ext cx="304801" cy="659248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1400" y="32766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direct object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828800" y="5435024"/>
            <a:ext cx="5867400" cy="584776"/>
            <a:chOff x="1752600" y="5435024"/>
            <a:chExt cx="5867400" cy="584776"/>
          </a:xfrm>
        </p:grpSpPr>
        <p:sp>
          <p:nvSpPr>
            <p:cNvPr id="9" name="TextBox 8"/>
            <p:cNvSpPr txBox="1"/>
            <p:nvPr/>
          </p:nvSpPr>
          <p:spPr>
            <a:xfrm>
              <a:off x="1752600" y="5435024"/>
              <a:ext cx="58674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I just won’t put       away.</a:t>
              </a:r>
              <a:endParaRPr lang="en-US" sz="3200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191000" y="5867400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4267200" y="59436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2590800" y="4520624"/>
            <a:ext cx="1954648" cy="11181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86199" y="4876800"/>
            <a:ext cx="83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filler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33500" y="17526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What</a:t>
            </a:r>
            <a:r>
              <a:rPr lang="en-US" sz="3200" dirty="0" smtClean="0"/>
              <a:t> did you put       away?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343400" y="22098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43400" y="2209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35052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socks </a:t>
            </a:r>
            <a:r>
              <a:rPr lang="en-US" sz="3200" dirty="0" smtClean="0">
                <a:solidFill>
                  <a:srgbClr val="0000FF"/>
                </a:solidFill>
              </a:rPr>
              <a:t>that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 </a:t>
            </a:r>
            <a:r>
              <a:rPr lang="en-US" sz="3200" dirty="0" smtClean="0"/>
              <a:t>put       away.</a:t>
            </a:r>
            <a:endParaRPr lang="en-US" sz="3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0" y="39608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0" y="40341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Whose</a:t>
            </a:r>
            <a:r>
              <a:rPr lang="en-US" sz="3200" dirty="0" smtClean="0"/>
              <a:t> socks did you fold      and put       away?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648200" y="24384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82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705600" y="24384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056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33400" y="3048000"/>
            <a:ext cx="7315200" cy="3124200"/>
            <a:chOff x="533400" y="3048000"/>
            <a:chExt cx="7315200" cy="3124200"/>
          </a:xfrm>
        </p:grpSpPr>
        <p:sp>
          <p:nvSpPr>
            <p:cNvPr id="9" name="Down Arrow 8"/>
            <p:cNvSpPr/>
            <p:nvPr/>
          </p:nvSpPr>
          <p:spPr>
            <a:xfrm>
              <a:off x="4267200" y="3048000"/>
              <a:ext cx="762000" cy="9144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3400" y="4114800"/>
              <a:ext cx="5410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Whose</a:t>
              </a:r>
              <a:r>
                <a:rPr lang="en-US" sz="3200" dirty="0" smtClean="0"/>
                <a:t> socks did you fold       ?</a:t>
              </a:r>
              <a:endParaRPr lang="en-US" sz="3200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724400" y="4635788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724400" y="4559588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gap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3400" y="5265747"/>
              <a:ext cx="7315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Whose</a:t>
              </a:r>
              <a:r>
                <a:rPr lang="en-US" sz="3200" dirty="0" smtClean="0"/>
                <a:t> socks did you put        away?</a:t>
              </a:r>
              <a:endParaRPr lang="en-US" sz="3200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724400" y="5786735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724400" y="5710535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gap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These</a:t>
            </a:r>
            <a:r>
              <a:rPr lang="en-US" sz="3200" dirty="0" smtClean="0"/>
              <a:t> I’ll put       away without folding       .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90800" y="24368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08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781800" y="2433935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81800" y="23577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33400" y="3048000"/>
            <a:ext cx="7315200" cy="3124200"/>
            <a:chOff x="533400" y="3048000"/>
            <a:chExt cx="7315200" cy="3124200"/>
          </a:xfrm>
        </p:grpSpPr>
        <p:sp>
          <p:nvSpPr>
            <p:cNvPr id="13" name="TextBox 12"/>
            <p:cNvSpPr txBox="1"/>
            <p:nvPr/>
          </p:nvSpPr>
          <p:spPr>
            <a:xfrm>
              <a:off x="533400" y="5265747"/>
              <a:ext cx="7315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These</a:t>
              </a:r>
              <a:r>
                <a:rPr lang="en-US" sz="3200" dirty="0" smtClean="0"/>
                <a:t> without folding         .</a:t>
              </a:r>
              <a:endParaRPr lang="en-US" sz="3200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33400" y="3048000"/>
              <a:ext cx="5410200" cy="3124200"/>
              <a:chOff x="533400" y="3048000"/>
              <a:chExt cx="5410200" cy="3124200"/>
            </a:xfrm>
          </p:grpSpPr>
          <p:sp>
            <p:nvSpPr>
              <p:cNvPr id="9" name="Down Arrow 8"/>
              <p:cNvSpPr/>
              <p:nvPr/>
            </p:nvSpPr>
            <p:spPr>
              <a:xfrm>
                <a:off x="4267200" y="3048000"/>
                <a:ext cx="762000" cy="914400"/>
              </a:xfrm>
              <a:prstGeom prst="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33400" y="4114800"/>
                <a:ext cx="5410200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0000FF"/>
                    </a:solidFill>
                  </a:rPr>
                  <a:t>These</a:t>
                </a:r>
                <a:r>
                  <a:rPr lang="en-US" sz="3200" dirty="0" smtClean="0"/>
                  <a:t> I’ll put        away.</a:t>
                </a:r>
                <a:endParaRPr lang="en-US" sz="3200" dirty="0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667000" y="4635788"/>
                <a:ext cx="685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2667000" y="4559588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gap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4114800" y="5786735"/>
                <a:ext cx="685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4114800" y="5710535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gap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22860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       away without folding        .</a:t>
            </a:r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362200" y="2362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096000" y="2362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960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0480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1. Cannot exist by themselves (parasitic)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8576" y="3733800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my pants away without folding        .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086600" y="41894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86600" y="41865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48768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2. They’re optional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2376" y="5562600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       away without folding them.</a:t>
            </a:r>
            <a:endParaRPr lang="en-US" sz="28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590800" y="60182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90800" y="60153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http://literalminded.wordpress.com/2009/02/10/dougs-parasitic-gap/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of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Parasitic gaps occur on average in 1/100,000 sentences</a:t>
            </a:r>
          </a:p>
          <a:p>
            <a:pPr marL="0" indent="0">
              <a:buNone/>
            </a:pPr>
            <a:endParaRPr lang="en-US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Problem:</a:t>
            </a:r>
          </a:p>
          <a:p>
            <a:pPr marL="365760" lvl="1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Maggie Louise Gal (aka “ML” Gal)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 smtClean="0">
                <a:solidFill>
                  <a:srgbClr val="FF0000"/>
                </a:solidFill>
              </a:rPr>
              <a:t>Suppose we run it on a sentence and the algorithm says it is a parasitic gap, what is the probability it actually is?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775F55"/>
                </a:solidFill>
              </a:rPr>
              <a:t>Maggie </a:t>
            </a:r>
            <a:r>
              <a:rPr lang="en-US" dirty="0" smtClean="0">
                <a:solidFill>
                  <a:srgbClr val="775F55"/>
                </a:solidFill>
              </a:rPr>
              <a:t>Louise </a:t>
            </a:r>
            <a:r>
              <a:rPr lang="en-US" dirty="0">
                <a:solidFill>
                  <a:srgbClr val="775F55"/>
                </a:solidFill>
              </a:rPr>
              <a:t>Gal (aka “ML” Gal)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4582418"/>
            <a:ext cx="6096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question do we want to ask?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316340"/>
              </p:ext>
            </p:extLst>
          </p:nvPr>
        </p:nvGraphicFramePr>
        <p:xfrm>
          <a:off x="914400" y="3952875"/>
          <a:ext cx="151923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Equation" r:id="rId3" imgW="660400" imgH="203200" progId="Equation.3">
                  <p:embed/>
                </p:oleObj>
              </mc:Choice>
              <mc:Fallback>
                <p:oleObj name="Equation" r:id="rId3" imgW="660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952875"/>
                        <a:ext cx="1519238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775F55"/>
                </a:solidFill>
              </a:rPr>
              <a:t>Maggie </a:t>
            </a:r>
            <a:r>
              <a:rPr lang="en-US" dirty="0" smtClean="0">
                <a:solidFill>
                  <a:srgbClr val="775F55"/>
                </a:solidFill>
              </a:rPr>
              <a:t>Louise </a:t>
            </a:r>
            <a:r>
              <a:rPr lang="en-US" dirty="0">
                <a:solidFill>
                  <a:srgbClr val="775F55"/>
                </a:solidFill>
              </a:rPr>
              <a:t>Gal (aka “ML” Gal)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797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914400" y="3743186"/>
          <a:ext cx="3006982" cy="905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90" name="Equation" r:id="rId3" imgW="1308100" imgH="393700" progId="Equation.3">
                  <p:embed/>
                </p:oleObj>
              </mc:Choice>
              <mc:Fallback>
                <p:oleObj name="Equation" r:id="rId3" imgW="13081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743186"/>
                        <a:ext cx="3006982" cy="9050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2323" name="Object 3"/>
          <p:cNvGraphicFramePr>
            <a:graphicFrameLocks noChangeAspect="1"/>
          </p:cNvGraphicFramePr>
          <p:nvPr/>
        </p:nvGraphicFramePr>
        <p:xfrm>
          <a:off x="1981200" y="4887912"/>
          <a:ext cx="2424112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91" name="Equation" r:id="rId5" imgW="1054100" imgH="558800" progId="Equation.3">
                  <p:embed/>
                </p:oleObj>
              </mc:Choice>
              <mc:Fallback>
                <p:oleObj name="Equation" r:id="rId5" imgW="1054100" imgH="558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887912"/>
                        <a:ext cx="2424112" cy="1284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4648200" y="4913313"/>
          <a:ext cx="394335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92" name="Equation" r:id="rId7" imgW="1714500" imgH="393700" progId="Equation.3">
                  <p:embed/>
                </p:oleObj>
              </mc:Choice>
              <mc:Fallback>
                <p:oleObj name="Equation" r:id="rId7" imgW="17145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913313"/>
                        <a:ext cx="394335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775F55"/>
                </a:solidFill>
              </a:rPr>
              <a:t>Maggie </a:t>
            </a:r>
            <a:r>
              <a:rPr lang="en-US" dirty="0" smtClean="0">
                <a:solidFill>
                  <a:srgbClr val="775F55"/>
                </a:solidFill>
              </a:rPr>
              <a:t>Louise </a:t>
            </a:r>
            <a:r>
              <a:rPr lang="en-US" dirty="0">
                <a:solidFill>
                  <a:srgbClr val="775F55"/>
                </a:solidFill>
              </a:rPr>
              <a:t>Gal (aka “ML” Gal)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1012825" y="3667125"/>
          <a:ext cx="49657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61" name="Equation" r:id="rId3" imgW="2159000" imgH="393700" progId="Equation.3">
                  <p:embed/>
                </p:oleObj>
              </mc:Choice>
              <mc:Fallback>
                <p:oleObj name="Equation" r:id="rId3" imgW="21590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667125"/>
                        <a:ext cx="496570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graphicFrame>
        <p:nvGraphicFramePr>
          <p:cNvPr id="313349" name="Object 5"/>
          <p:cNvGraphicFramePr>
            <a:graphicFrameLocks noChangeAspect="1"/>
          </p:cNvGraphicFramePr>
          <p:nvPr/>
        </p:nvGraphicFramePr>
        <p:xfrm>
          <a:off x="1981200" y="4981575"/>
          <a:ext cx="6016625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62" name="Equation" r:id="rId5" imgW="2616200" imgH="368300" progId="Equation.3">
                  <p:embed/>
                </p:oleObj>
              </mc:Choice>
              <mc:Fallback>
                <p:oleObj name="Equation" r:id="rId5" imgW="2616200" imgH="3683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981575"/>
                        <a:ext cx="6016625" cy="846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775F55"/>
                </a:solidFill>
              </a:rPr>
              <a:t>Maggie </a:t>
            </a:r>
            <a:r>
              <a:rPr lang="en-US" dirty="0" smtClean="0">
                <a:solidFill>
                  <a:srgbClr val="775F55"/>
                </a:solidFill>
              </a:rPr>
              <a:t>Louise </a:t>
            </a:r>
            <a:r>
              <a:rPr lang="en-US" dirty="0">
                <a:solidFill>
                  <a:srgbClr val="775F55"/>
                </a:solidFill>
              </a:rPr>
              <a:t>Gal (aka “ML” Gal)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4485</TotalTime>
  <Words>1975</Words>
  <Application>Microsoft Macintosh PowerPoint</Application>
  <PresentationFormat>On-screen Show (4:3)</PresentationFormat>
  <Paragraphs>384</Paragraphs>
  <Slides>40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Median</vt:lpstr>
      <vt:lpstr>Equation</vt:lpstr>
      <vt:lpstr>Probability</vt:lpstr>
      <vt:lpstr>Admin</vt:lpstr>
      <vt:lpstr>Basic Probability Theory: terminology</vt:lpstr>
      <vt:lpstr>Basic Probability Theory: terminology</vt:lpstr>
      <vt:lpstr>Events</vt:lpstr>
      <vt:lpstr>Random variables</vt:lpstr>
      <vt:lpstr>Random variables</vt:lpstr>
      <vt:lpstr>Probability distribution</vt:lpstr>
      <vt:lpstr>Unconditional/prior probability</vt:lpstr>
      <vt:lpstr>Joint distribution</vt:lpstr>
      <vt:lpstr>Joint distribution</vt:lpstr>
      <vt:lpstr>Joint distribution</vt:lpstr>
      <vt:lpstr>Joint distribution</vt:lpstr>
      <vt:lpstr>Conditional probability</vt:lpstr>
      <vt:lpstr>Conditional probability</vt:lpstr>
      <vt:lpstr>Conditional probability</vt:lpstr>
      <vt:lpstr>Conditional probability</vt:lpstr>
      <vt:lpstr>Conditional probability</vt:lpstr>
      <vt:lpstr>Both are distributions over X</vt:lpstr>
      <vt:lpstr>A note about notation</vt:lpstr>
      <vt:lpstr>Properties of probabilities</vt:lpstr>
      <vt:lpstr>Properties of probabilities</vt:lpstr>
      <vt:lpstr>Properties of probabilities</vt:lpstr>
      <vt:lpstr>Chain rule (aka product rule)</vt:lpstr>
      <vt:lpstr>Chain rule</vt:lpstr>
      <vt:lpstr>Applications of the chain rule</vt:lpstr>
      <vt:lpstr>Bayes’ rule (theorem)</vt:lpstr>
      <vt:lpstr>Bayes’ rule</vt:lpstr>
      <vt:lpstr>Bayes’ rule</vt:lpstr>
      <vt:lpstr>Gaps</vt:lpstr>
      <vt:lpstr>Gaps</vt:lpstr>
      <vt:lpstr>Gaps</vt:lpstr>
      <vt:lpstr>Parasitic gaps</vt:lpstr>
      <vt:lpstr>Parasitic gaps</vt:lpstr>
      <vt:lpstr>Parasitic gaps</vt:lpstr>
      <vt:lpstr>Frequency of parasitic gaps</vt:lpstr>
      <vt:lpstr>Prob of parasitic gaps</vt:lpstr>
      <vt:lpstr>Prob of parasitic gaps</vt:lpstr>
      <vt:lpstr>Prob of parasitic gaps</vt:lpstr>
      <vt:lpstr>Prob of parasitic gaps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338</cp:revision>
  <dcterms:created xsi:type="dcterms:W3CDTF">2011-01-25T19:35:23Z</dcterms:created>
  <dcterms:modified xsi:type="dcterms:W3CDTF">2013-10-23T16:13:43Z</dcterms:modified>
</cp:coreProperties>
</file>