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58" r:id="rId3"/>
    <p:sldId id="323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9" r:id="rId15"/>
    <p:sldId id="320" r:id="rId16"/>
    <p:sldId id="321" r:id="rId17"/>
    <p:sldId id="322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4" r:id="rId28"/>
    <p:sldId id="335" r:id="rId29"/>
    <p:sldId id="333" r:id="rId30"/>
    <p:sldId id="336" r:id="rId31"/>
    <p:sldId id="338" r:id="rId32"/>
    <p:sldId id="340" r:id="rId33"/>
    <p:sldId id="341" r:id="rId34"/>
    <p:sldId id="342" r:id="rId35"/>
    <p:sldId id="337" r:id="rId36"/>
    <p:sldId id="343" r:id="rId37"/>
    <p:sldId id="344" r:id="rId38"/>
    <p:sldId id="345" r:id="rId39"/>
    <p:sldId id="34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910" autoAdjust="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20" y="-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10/17/13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10/17/13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6119C8-9BF8-8B48-8701-D6A2B07AFA0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Decision trees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7772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1 available and is due on Friday (printed out at the beginning of class)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Door code for MBH632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Keep up with the reading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Videos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refresher from last time…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examples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79" y="2681102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266" y="3939242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35" y="4929593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29" y="5753744"/>
            <a:ext cx="1220008" cy="696376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 rot="16200000">
            <a:off x="1296203" y="2003768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69743" y="1722197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examples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99555" y="3435917"/>
            <a:ext cx="33472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an example?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How is it represented?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133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79" y="2681102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266" y="3939242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35" y="4929593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29" y="5753744"/>
            <a:ext cx="1220008" cy="696376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 rot="16200000">
            <a:off x="1296203" y="2003768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69743" y="1722197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examples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97958" y="2976698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</a:t>
            </a:r>
            <a:r>
              <a:rPr lang="en-US" sz="2400" baseline="-25000" dirty="0" smtClean="0">
                <a:solidFill>
                  <a:srgbClr val="FF6600"/>
                </a:solidFill>
              </a:rPr>
              <a:t>1</a:t>
            </a:r>
            <a:r>
              <a:rPr lang="en-US" sz="2400" dirty="0" smtClean="0">
                <a:solidFill>
                  <a:srgbClr val="FF6600"/>
                </a:solidFill>
              </a:rPr>
              <a:t>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2</a:t>
            </a:r>
            <a:r>
              <a:rPr lang="en-US" sz="2400" dirty="0" smtClean="0">
                <a:solidFill>
                  <a:srgbClr val="FF6600"/>
                </a:solidFill>
              </a:rPr>
              <a:t>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3</a:t>
            </a:r>
            <a:r>
              <a:rPr lang="en-US" sz="2400" dirty="0" smtClean="0">
                <a:solidFill>
                  <a:srgbClr val="FF6600"/>
                </a:solidFill>
              </a:rPr>
              <a:t>, …,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n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31211" y="1789604"/>
            <a:ext cx="1355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features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525891" y="3939242"/>
            <a:ext cx="620889" cy="894429"/>
          </a:xfrm>
          <a:prstGeom prst="rightArrow">
            <a:avLst/>
          </a:prstGeom>
          <a:solidFill>
            <a:srgbClr val="0000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397958" y="3803052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</a:t>
            </a:r>
            <a:r>
              <a:rPr lang="en-US" sz="2400" baseline="-25000" dirty="0" smtClean="0">
                <a:solidFill>
                  <a:srgbClr val="FF6600"/>
                </a:solidFill>
              </a:rPr>
              <a:t>1</a:t>
            </a:r>
            <a:r>
              <a:rPr lang="en-US" sz="2400" dirty="0" smtClean="0">
                <a:solidFill>
                  <a:srgbClr val="FF6600"/>
                </a:solidFill>
              </a:rPr>
              <a:t>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2</a:t>
            </a:r>
            <a:r>
              <a:rPr lang="en-US" sz="2400" dirty="0" smtClean="0">
                <a:solidFill>
                  <a:srgbClr val="FF6600"/>
                </a:solidFill>
              </a:rPr>
              <a:t>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3</a:t>
            </a:r>
            <a:r>
              <a:rPr lang="en-US" sz="2400" dirty="0" smtClean="0">
                <a:solidFill>
                  <a:srgbClr val="FF6600"/>
                </a:solidFill>
              </a:rPr>
              <a:t>, …,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n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7958" y="4690043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</a:t>
            </a:r>
            <a:r>
              <a:rPr lang="en-US" sz="2400" baseline="-25000" dirty="0" smtClean="0">
                <a:solidFill>
                  <a:srgbClr val="FF6600"/>
                </a:solidFill>
              </a:rPr>
              <a:t>1</a:t>
            </a:r>
            <a:r>
              <a:rPr lang="en-US" sz="2400" dirty="0" smtClean="0">
                <a:solidFill>
                  <a:srgbClr val="FF6600"/>
                </a:solidFill>
              </a:rPr>
              <a:t>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2</a:t>
            </a:r>
            <a:r>
              <a:rPr lang="en-US" sz="2400" dirty="0" smtClean="0">
                <a:solidFill>
                  <a:srgbClr val="FF6600"/>
                </a:solidFill>
              </a:rPr>
              <a:t>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3</a:t>
            </a:r>
            <a:r>
              <a:rPr lang="en-US" sz="2400" dirty="0" smtClean="0">
                <a:solidFill>
                  <a:srgbClr val="FF6600"/>
                </a:solidFill>
              </a:rPr>
              <a:t>, …,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n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7958" y="5690452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</a:t>
            </a:r>
            <a:r>
              <a:rPr lang="en-US" sz="2400" baseline="-25000" dirty="0" smtClean="0">
                <a:solidFill>
                  <a:srgbClr val="FF6600"/>
                </a:solidFill>
              </a:rPr>
              <a:t>1</a:t>
            </a:r>
            <a:r>
              <a:rPr lang="en-US" sz="2400" dirty="0" smtClean="0">
                <a:solidFill>
                  <a:srgbClr val="FF6600"/>
                </a:solidFill>
              </a:rPr>
              <a:t>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2</a:t>
            </a:r>
            <a:r>
              <a:rPr lang="en-US" sz="2400" dirty="0" smtClean="0">
                <a:solidFill>
                  <a:srgbClr val="FF6600"/>
                </a:solidFill>
              </a:rPr>
              <a:t>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3</a:t>
            </a:r>
            <a:r>
              <a:rPr lang="en-US" sz="2400" dirty="0" smtClean="0">
                <a:solidFill>
                  <a:srgbClr val="FF6600"/>
                </a:solidFill>
              </a:rPr>
              <a:t>, …, f</a:t>
            </a:r>
            <a:r>
              <a:rPr lang="en-US" sz="2400" baseline="-25000" dirty="0" smtClean="0">
                <a:solidFill>
                  <a:srgbClr val="FF6600"/>
                </a:solidFill>
              </a:rPr>
              <a:t>n</a:t>
            </a:r>
            <a:endParaRPr lang="en-US" sz="2400" baseline="-25000" dirty="0">
              <a:solidFill>
                <a:srgbClr val="FF660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5503333" y="1831937"/>
            <a:ext cx="0" cy="456039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785556" y="2782162"/>
            <a:ext cx="32361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our algorithms actually “view” the data</a:t>
            </a:r>
          </a:p>
          <a:p>
            <a:endParaRPr lang="en-US" sz="2400" dirty="0"/>
          </a:p>
          <a:p>
            <a:r>
              <a:rPr lang="en-US" sz="2400" dirty="0" smtClean="0"/>
              <a:t>Features are the questions we can ask about the examples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4248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97" y="2681102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84" y="3939242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53" y="4929593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47" y="5753744"/>
            <a:ext cx="1220008" cy="696376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 rot="16200000">
            <a:off x="793321" y="2003768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66861" y="1722197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examples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21570" y="2976698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red, round, leaf, 3oz,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31211" y="1789604"/>
            <a:ext cx="1355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features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712564" y="3939242"/>
            <a:ext cx="620889" cy="894429"/>
          </a:xfrm>
          <a:prstGeom prst="rightArrow">
            <a:avLst/>
          </a:prstGeom>
          <a:solidFill>
            <a:srgbClr val="0000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26667" y="2074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5829131" y="1831937"/>
            <a:ext cx="0" cy="456039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887742" y="2782162"/>
            <a:ext cx="32361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our algorithms actually “view” the data</a:t>
            </a:r>
          </a:p>
          <a:p>
            <a:endParaRPr lang="en-US" sz="2400" dirty="0"/>
          </a:p>
          <a:p>
            <a:r>
              <a:rPr lang="en-US" sz="2400" dirty="0" smtClean="0"/>
              <a:t>Features are the questions we can ask about the examples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521570" y="3761452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round,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21570" y="4729538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21570" y="5753744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curved, no leaf, 5oz, …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04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revisited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07630" y="2299365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red, round, leaf, 3oz,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07630" y="3142515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round,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07630" y="4052205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07630" y="5076411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curved, no leaf, 5oz,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92651" y="1698495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92651" y="2350050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4591430" y="3170405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4591430" y="413439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4591430" y="5066084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1547323" y="1789941"/>
            <a:ext cx="1157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examples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6482175" y="307622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693841" y="3309780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32" name="Right Arrow 31"/>
          <p:cNvSpPr/>
          <p:nvPr/>
        </p:nvSpPr>
        <p:spPr>
          <a:xfrm>
            <a:off x="5748392" y="345505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 rot="19287826">
            <a:off x="5706512" y="2581241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55479" y="5801415"/>
            <a:ext cx="7967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During learning/training/induction, learn a model of what distinguishes apples and bananas </a:t>
            </a:r>
            <a:r>
              <a:rPr lang="en-US" sz="2400" i="1" dirty="0" smtClean="0">
                <a:solidFill>
                  <a:srgbClr val="FF6600"/>
                </a:solidFill>
              </a:rPr>
              <a:t>based on the features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970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revisited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5684" y="3518083"/>
            <a:ext cx="2968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red, round,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4145940" y="3120677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357606" y="3354233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32" name="Right Arrow 31"/>
          <p:cNvSpPr/>
          <p:nvPr/>
        </p:nvSpPr>
        <p:spPr>
          <a:xfrm>
            <a:off x="3412157" y="3499503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6145" y="6032247"/>
            <a:ext cx="8533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model can then classify a new example </a:t>
            </a:r>
            <a:r>
              <a:rPr lang="en-US" sz="2400" i="1" dirty="0" smtClean="0">
                <a:solidFill>
                  <a:srgbClr val="FF6600"/>
                </a:solidFill>
              </a:rPr>
              <a:t>based on the features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5815568" y="3499503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 rot="19287826">
            <a:off x="5639124" y="2625694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predict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738888" y="3149875"/>
            <a:ext cx="20125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Apple or banana?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987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revisited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5684" y="3518083"/>
            <a:ext cx="2968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red, round,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4145940" y="3120677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357606" y="3354233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32" name="Right Arrow 31"/>
          <p:cNvSpPr/>
          <p:nvPr/>
        </p:nvSpPr>
        <p:spPr>
          <a:xfrm>
            <a:off x="3412157" y="3499503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6145" y="6032247"/>
            <a:ext cx="8533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model can then classify a new example </a:t>
            </a:r>
            <a:r>
              <a:rPr lang="en-US" sz="2400" i="1" dirty="0" smtClean="0">
                <a:solidFill>
                  <a:srgbClr val="FF6600"/>
                </a:solidFill>
              </a:rPr>
              <a:t>based on the features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5815568" y="3499503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 rot="19287826">
            <a:off x="5639124" y="2625694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predict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846595" y="3442263"/>
            <a:ext cx="201256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Apple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81422" y="4876154"/>
            <a:ext cx="16021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Why?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773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revisited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4245" y="2720087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red, round, leaf, 3oz,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4245" y="3563237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round,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4245" y="4472927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4245" y="5497133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curved, no leaf, 5oz,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99266" y="2119217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99266" y="2770772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698045" y="3591127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698045" y="455511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698045" y="5486806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653938" y="2210663"/>
            <a:ext cx="1157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examples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8221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5362500" y="3605389"/>
            <a:ext cx="2968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red, round,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86146" y="3401627"/>
            <a:ext cx="5270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4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0288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revisited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4245" y="2720087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red, round, leaf, 3oz,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4245" y="3563237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round,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4245" y="4472927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4245" y="5497133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curved, no leaf, 5oz,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99266" y="2119217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99266" y="2770772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698045" y="3591127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698045" y="455511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698045" y="5486806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653938" y="2210663"/>
            <a:ext cx="1157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examples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8221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5362500" y="3605389"/>
            <a:ext cx="2968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red, round,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86146" y="3401627"/>
            <a:ext cx="5270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48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4245" y="2770772"/>
            <a:ext cx="1203976" cy="349425"/>
          </a:xfrm>
          <a:prstGeom prst="rect">
            <a:avLst/>
          </a:prstGeom>
          <a:solidFill>
            <a:srgbClr val="FFFF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781915" y="3592391"/>
            <a:ext cx="1342118" cy="368068"/>
          </a:xfrm>
          <a:prstGeom prst="rect">
            <a:avLst/>
          </a:prstGeom>
          <a:solidFill>
            <a:srgbClr val="FFFF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00650" y="4569718"/>
            <a:ext cx="45108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Learning is about </a:t>
            </a:r>
            <a:r>
              <a:rPr lang="en-US" sz="2800" b="1" i="1" dirty="0" smtClean="0">
                <a:solidFill>
                  <a:srgbClr val="008000"/>
                </a:solidFill>
              </a:rPr>
              <a:t>generalizing</a:t>
            </a:r>
            <a:r>
              <a:rPr lang="en-US" sz="2800" dirty="0" smtClean="0">
                <a:solidFill>
                  <a:srgbClr val="008000"/>
                </a:solidFill>
              </a:rPr>
              <a:t> from the training data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649" y="5649915"/>
            <a:ext cx="43411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assume about the training and test set?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68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predicts future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69" y="2681101"/>
            <a:ext cx="1146630" cy="11241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599" y="3377168"/>
            <a:ext cx="887704" cy="894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111" y="4367519"/>
            <a:ext cx="1103502" cy="6491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3577" y="4668450"/>
            <a:ext cx="1220008" cy="6963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625" y="2184382"/>
            <a:ext cx="1146630" cy="11241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255" y="2880449"/>
            <a:ext cx="887704" cy="8944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67" y="3870800"/>
            <a:ext cx="1103502" cy="6491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111" y="5373761"/>
            <a:ext cx="1103502" cy="6491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67" y="5373761"/>
            <a:ext cx="1220008" cy="6963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165" y="2631711"/>
            <a:ext cx="1146630" cy="112414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0795" y="3327778"/>
            <a:ext cx="887704" cy="89442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307" y="4318129"/>
            <a:ext cx="1103502" cy="64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99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predicts future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143" y="2184496"/>
            <a:ext cx="887704" cy="894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143" y="3538039"/>
            <a:ext cx="1103502" cy="6491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987" y="2239660"/>
            <a:ext cx="1220008" cy="6963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551" y="2184496"/>
            <a:ext cx="887704" cy="8944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834" y="3221681"/>
            <a:ext cx="1103502" cy="6491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356" y="4222207"/>
            <a:ext cx="1103502" cy="6491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6177" y="2944971"/>
            <a:ext cx="1220008" cy="6963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291" y="4470397"/>
            <a:ext cx="887704" cy="89442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130" y="5175708"/>
            <a:ext cx="887704" cy="89442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585" y="4187158"/>
            <a:ext cx="887704" cy="8944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4352" y="2498831"/>
            <a:ext cx="634277" cy="79432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987" y="3789994"/>
            <a:ext cx="634277" cy="79432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8621" y="3441806"/>
            <a:ext cx="1220008" cy="69637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2341" y="4076998"/>
            <a:ext cx="634277" cy="7943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94684" y="6272556"/>
            <a:ext cx="6453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Not always the case, but we’ll often assume it is!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767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predicts future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143" y="2184496"/>
            <a:ext cx="887704" cy="894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143" y="3538039"/>
            <a:ext cx="1103502" cy="64911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551" y="2184496"/>
            <a:ext cx="887704" cy="8944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834" y="3221681"/>
            <a:ext cx="1103502" cy="6491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356" y="4222207"/>
            <a:ext cx="1103502" cy="6491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291" y="4470397"/>
            <a:ext cx="887704" cy="89442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130" y="5175708"/>
            <a:ext cx="887704" cy="89442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585" y="4187158"/>
            <a:ext cx="887704" cy="8944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598" y="2354327"/>
            <a:ext cx="963030" cy="9759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7223" y="2523479"/>
            <a:ext cx="964264" cy="80683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8628" y="3330313"/>
            <a:ext cx="963030" cy="97598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7998" y="3985602"/>
            <a:ext cx="963030" cy="9759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9623" y="4318368"/>
            <a:ext cx="964264" cy="80683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0496" y="3259982"/>
            <a:ext cx="964264" cy="80683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94684" y="6272556"/>
            <a:ext cx="6453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Not always the case, but we’ll often assume it is!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247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technically…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6409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We are going to use the </a:t>
            </a:r>
            <a:r>
              <a:rPr lang="en-US" i="1" dirty="0" smtClean="0"/>
              <a:t>probabilistic model</a:t>
            </a:r>
            <a:r>
              <a:rPr lang="en-US" dirty="0" smtClean="0"/>
              <a:t> of learning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There is some probability distribution over example/label pairs called the </a:t>
            </a:r>
            <a:r>
              <a:rPr lang="en-US" i="1" dirty="0" smtClean="0"/>
              <a:t>data generating distribution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Both</a:t>
            </a:r>
            <a:r>
              <a:rPr lang="en-US" dirty="0" smtClean="0"/>
              <a:t> the training data </a:t>
            </a:r>
            <a:r>
              <a:rPr lang="en-US" b="1" dirty="0" smtClean="0"/>
              <a:t>and</a:t>
            </a:r>
            <a:r>
              <a:rPr lang="en-US" dirty="0" smtClean="0"/>
              <a:t> the test set are generated based on this distribution 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999964" y="5578092"/>
            <a:ext cx="5084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a probability distribution?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350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Describes how likely (i.e. probable) certain events are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731" y="2429438"/>
            <a:ext cx="4888749" cy="36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17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distribution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96" y="2815094"/>
            <a:ext cx="1146630" cy="11241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426" y="3511161"/>
            <a:ext cx="887704" cy="894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938" y="4501512"/>
            <a:ext cx="1103502" cy="6491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6404" y="4802443"/>
            <a:ext cx="1220008" cy="696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0822" y="1754511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452" y="2318375"/>
            <a:ext cx="1146630" cy="11241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082" y="3014442"/>
            <a:ext cx="887704" cy="8944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594" y="4004793"/>
            <a:ext cx="1103502" cy="6491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938" y="5507754"/>
            <a:ext cx="1103502" cy="6491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594" y="5507754"/>
            <a:ext cx="1220008" cy="69637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27657" y="3328630"/>
            <a:ext cx="188739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round apples</a:t>
            </a:r>
          </a:p>
          <a:p>
            <a:endParaRPr lang="en-US" dirty="0"/>
          </a:p>
          <a:p>
            <a:r>
              <a:rPr lang="en-US" dirty="0" smtClean="0"/>
              <a:t>curved bananas</a:t>
            </a:r>
          </a:p>
          <a:p>
            <a:endParaRPr lang="en-US" dirty="0"/>
          </a:p>
          <a:p>
            <a:r>
              <a:rPr lang="en-US" dirty="0" smtClean="0"/>
              <a:t>apples with leaves</a:t>
            </a:r>
          </a:p>
          <a:p>
            <a:endParaRPr lang="en-US" dirty="0"/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502497" y="2815094"/>
            <a:ext cx="1861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High probability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79256" y="2815094"/>
            <a:ext cx="1786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Low probability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4531693" y="3299432"/>
            <a:ext cx="169375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993854" y="3305840"/>
            <a:ext cx="169375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00433" y="3328630"/>
            <a:ext cx="148862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curved apples</a:t>
            </a:r>
          </a:p>
          <a:p>
            <a:endParaRPr lang="en-US" dirty="0"/>
          </a:p>
          <a:p>
            <a:r>
              <a:rPr lang="en-US" dirty="0" smtClean="0"/>
              <a:t>red bananas</a:t>
            </a:r>
          </a:p>
          <a:p>
            <a:endParaRPr lang="en-US" dirty="0"/>
          </a:p>
          <a:p>
            <a:r>
              <a:rPr lang="en-US" dirty="0" smtClean="0"/>
              <a:t>yellow apples</a:t>
            </a:r>
          </a:p>
          <a:p>
            <a:endParaRPr lang="en-US" dirty="0"/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163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generating distribution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 generating distribution</a:t>
            </a:r>
            <a:endParaRPr lang="en-US" sz="2400" dirty="0"/>
          </a:p>
        </p:txBody>
      </p:sp>
      <p:sp>
        <p:nvSpPr>
          <p:cNvPr id="24" name="Oval 2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411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487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631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2995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1270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033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7093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742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46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984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672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073" y="3526306"/>
            <a:ext cx="375843" cy="3786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856" y="2657004"/>
            <a:ext cx="418573" cy="24621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6715" y="2409941"/>
            <a:ext cx="431361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478" y="2524533"/>
            <a:ext cx="375843" cy="3786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538" y="2845436"/>
            <a:ext cx="418573" cy="24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321" y="2104160"/>
            <a:ext cx="428780" cy="42037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3117" y="3224126"/>
            <a:ext cx="431361" cy="24621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518" y="3091655"/>
            <a:ext cx="375843" cy="378690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 flipV="1">
            <a:off x="5792538" y="3658777"/>
            <a:ext cx="597363" cy="110038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2774158" y="3904997"/>
            <a:ext cx="476758" cy="85416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725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generating distribution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 generating distribution</a:t>
            </a:r>
            <a:endParaRPr lang="en-US" sz="2400" dirty="0"/>
          </a:p>
        </p:txBody>
      </p:sp>
      <p:sp>
        <p:nvSpPr>
          <p:cNvPr id="24" name="Oval 2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411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487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631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2995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1270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033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7093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742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46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984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672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073" y="3526306"/>
            <a:ext cx="375843" cy="378690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 flipV="1">
            <a:off x="5792538" y="3658777"/>
            <a:ext cx="597363" cy="110038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2774158" y="3904997"/>
            <a:ext cx="476758" cy="85416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103" y="2121368"/>
            <a:ext cx="299798" cy="375448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424" y="2121368"/>
            <a:ext cx="431361" cy="24621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5256" y="2493737"/>
            <a:ext cx="299798" cy="375448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103" y="2712965"/>
            <a:ext cx="299798" cy="375448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4850" y="3033868"/>
            <a:ext cx="299798" cy="375448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648" y="2082552"/>
            <a:ext cx="299798" cy="375448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6225" y="2995139"/>
            <a:ext cx="431361" cy="24621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792538" y="3904996"/>
            <a:ext cx="597363" cy="722067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5663218" y="4064000"/>
            <a:ext cx="753007" cy="427789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352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generating distribution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 generating distribution</a:t>
            </a:r>
            <a:endParaRPr lang="en-US" sz="2400" dirty="0"/>
          </a:p>
        </p:txBody>
      </p:sp>
      <p:sp>
        <p:nvSpPr>
          <p:cNvPr id="24" name="Oval 2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411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487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631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2995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1270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033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7093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742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46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984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672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073" y="3526306"/>
            <a:ext cx="375843" cy="378690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 flipV="1">
            <a:off x="5792538" y="3658777"/>
            <a:ext cx="597363" cy="110038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2774158" y="3904997"/>
            <a:ext cx="476758" cy="85416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792538" y="3904996"/>
            <a:ext cx="597363" cy="722067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5663218" y="4064000"/>
            <a:ext cx="753007" cy="427789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090" y="2083626"/>
            <a:ext cx="428780" cy="42037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901" y="2613495"/>
            <a:ext cx="428780" cy="420373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6857" y="2645119"/>
            <a:ext cx="431361" cy="24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73" y="2106132"/>
            <a:ext cx="375843" cy="37869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1973" y="2844523"/>
            <a:ext cx="375843" cy="37869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648" y="2970576"/>
            <a:ext cx="375843" cy="37869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2635" y="2292592"/>
            <a:ext cx="428780" cy="42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75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16000"/>
            <a:ext cx="9144000" cy="648369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758" y="-130425"/>
            <a:ext cx="6447505" cy="1146425"/>
          </a:xfrm>
        </p:spPr>
        <p:txBody>
          <a:bodyPr/>
          <a:lstStyle/>
          <a:p>
            <a:r>
              <a:rPr lang="en-US" dirty="0" smtClean="0"/>
              <a:t>A sample data set</a:t>
            </a:r>
            <a:endParaRPr lang="en-US" dirty="0"/>
          </a:p>
        </p:txBody>
      </p:sp>
      <p:graphicFrame>
        <p:nvGraphicFramePr>
          <p:cNvPr id="24579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570763"/>
              </p:ext>
            </p:extLst>
          </p:nvPr>
        </p:nvGraphicFramePr>
        <p:xfrm>
          <a:off x="1248609" y="1016000"/>
          <a:ext cx="6424612" cy="3991610"/>
        </p:xfrm>
        <a:graphic>
          <a:graphicData uri="http://schemas.openxmlformats.org/drawingml/2006/table">
            <a:tbl>
              <a:tblPr/>
              <a:tblGrid>
                <a:gridCol w="1173162"/>
                <a:gridCol w="1416050"/>
                <a:gridCol w="1427163"/>
                <a:gridCol w="922337"/>
                <a:gridCol w="1485900"/>
              </a:tblGrid>
              <a:tr h="425450">
                <a:tc gridSpan="4"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Features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Label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Hour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Weather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Accident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Stall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Commute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Rainy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 AM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Rainy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 AM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 AM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Rainy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Short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1684" y="5256282"/>
            <a:ext cx="29540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8 AM, Rainy, Yes, No?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10 AM, Rainy, No, No?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3681" y="5256282"/>
            <a:ext cx="4892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you describe a “model” that could be used to make decisions in general?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540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Times New Roman" charset="0"/>
              </a:rPr>
              <a:t>Short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Tree with internal nodes labeled by features</a:t>
            </a:r>
          </a:p>
          <a:p>
            <a:endParaRPr lang="en-US" sz="2400" dirty="0" smtClean="0"/>
          </a:p>
          <a:p>
            <a:r>
              <a:rPr lang="en-US" sz="2400" dirty="0" smtClean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 smtClean="0"/>
              <a:t>Leaves labeled with classes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8740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Times New Roman" charset="0"/>
              </a:rPr>
              <a:t>Short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Tree with internal nodes labeled by features</a:t>
            </a:r>
          </a:p>
          <a:p>
            <a:endParaRPr lang="en-US" sz="2400" dirty="0" smtClean="0"/>
          </a:p>
          <a:p>
            <a:r>
              <a:rPr lang="en-US" sz="2400" dirty="0" smtClean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 smtClean="0"/>
              <a:t>Leaves labeled with classes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Leave = 8 AM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Weather = Rainy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934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Accident = Yes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Stall = No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79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Times New Roman" charset="0"/>
              </a:rPr>
              <a:t>Short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38100" cmpd="sng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Tree with internal nodes labeled by features</a:t>
            </a:r>
          </a:p>
          <a:p>
            <a:endParaRPr lang="en-US" sz="2400" dirty="0" smtClean="0"/>
          </a:p>
          <a:p>
            <a:r>
              <a:rPr lang="en-US" sz="2400" dirty="0" smtClean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 smtClean="0"/>
              <a:t>Leaves labeled with classes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Leave = 8 AM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Weather = Rainy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934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Accident = Yes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Stall = No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408989" y="3923631"/>
            <a:ext cx="1006562" cy="533400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16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Times New Roman" charset="0"/>
              </a:rPr>
              <a:t>Short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Tree with internal nodes labeled by features</a:t>
            </a:r>
          </a:p>
          <a:p>
            <a:endParaRPr lang="en-US" sz="2400" dirty="0" smtClean="0"/>
          </a:p>
          <a:p>
            <a:r>
              <a:rPr lang="en-US" sz="2400" dirty="0" smtClean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 smtClean="0"/>
              <a:t>Leaves labeled with classes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Leave = 10 AM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Weather = Rainy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510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Accident = No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Stall = No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740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28575" cmpd="sng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latin typeface="Times New Roman" charset="0"/>
              </a:rPr>
              <a:t>Short</a:t>
            </a:r>
            <a:endParaRPr lang="en-US" sz="2400" dirty="0">
              <a:latin typeface="Times New Roman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28575" cmpd="sng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Tree with internal nodes labeled by features</a:t>
            </a:r>
          </a:p>
          <a:p>
            <a:endParaRPr lang="en-US" sz="2400" dirty="0" smtClean="0"/>
          </a:p>
          <a:p>
            <a:r>
              <a:rPr lang="en-US" sz="2400" dirty="0" smtClean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 smtClean="0"/>
              <a:t>Leaves labeled with classes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Leave = 10 AM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Weather = Rainy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510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Accident = No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Stall = No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308643" y="4761831"/>
            <a:ext cx="1006562" cy="533400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551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947" y="141710"/>
            <a:ext cx="9205495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 ride or not to ride, that is the question…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73159" y="6058385"/>
            <a:ext cx="3077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Build a decision tree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672435"/>
              </p:ext>
            </p:extLst>
          </p:nvPr>
        </p:nvGraphicFramePr>
        <p:xfrm>
          <a:off x="1751264" y="1667123"/>
          <a:ext cx="5507788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947"/>
                <a:gridCol w="1376947"/>
                <a:gridCol w="1219893"/>
                <a:gridCol w="1534001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Terrain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Unicycle-type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Weather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Go-For-Ride?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Trail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Road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Sunny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Trail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Mountain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Snowy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Mountain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5292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Base case: If all data belong to the same class, create a leaf node with that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Otherwise:</a:t>
            </a:r>
          </a:p>
          <a:p>
            <a:pPr>
              <a:buFontTx/>
              <a:buChar char="-"/>
            </a:pPr>
            <a:r>
              <a:rPr lang="en-US" dirty="0" smtClean="0"/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dirty="0" smtClean="0"/>
              <a:t>pick the feature with the highest score, partition the data based on that data value and call recursively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79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6897850" y="5571650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334337"/>
              </p:ext>
            </p:extLst>
          </p:nvPr>
        </p:nvGraphicFramePr>
        <p:xfrm>
          <a:off x="334210" y="2112202"/>
          <a:ext cx="4170948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4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390519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650952" y="3424289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5" idx="2"/>
          </p:cNvCxnSpPr>
          <p:nvPr/>
        </p:nvCxnSpPr>
        <p:spPr>
          <a:xfrm flipH="1">
            <a:off x="6383590" y="3793621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2"/>
          </p:cNvCxnSpPr>
          <p:nvPr/>
        </p:nvCxnSpPr>
        <p:spPr>
          <a:xfrm>
            <a:off x="7116077" y="3793621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12410" y="3793621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553713" y="3761355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875584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4</a:t>
            </a:r>
          </a:p>
          <a:p>
            <a:r>
              <a:rPr lang="en-US" dirty="0" smtClean="0"/>
              <a:t>NO: 0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464208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4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734294" y="5105337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22" idx="2"/>
          </p:cNvCxnSpPr>
          <p:nvPr/>
        </p:nvCxnSpPr>
        <p:spPr>
          <a:xfrm flipH="1">
            <a:off x="6466929" y="5474669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2" idx="2"/>
          </p:cNvCxnSpPr>
          <p:nvPr/>
        </p:nvCxnSpPr>
        <p:spPr>
          <a:xfrm>
            <a:off x="7238574" y="5474669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070944" y="5474669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637055" y="5442403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807063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809163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cxnSp>
        <p:nvCxnSpPr>
          <p:cNvPr id="29" name="Straight Arrow Connector 28"/>
          <p:cNvCxnSpPr>
            <a:stCxn id="22" idx="2"/>
            <a:endCxn id="32" idx="0"/>
          </p:cNvCxnSpPr>
          <p:nvPr/>
        </p:nvCxnSpPr>
        <p:spPr>
          <a:xfrm flipH="1">
            <a:off x="7203550" y="5474669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818450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717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Partitioning the data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72300" cy="1555384"/>
            <a:chOff x="5807063" y="5105337"/>
            <a:chExt cx="2772300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2</a:t>
              </a:r>
              <a:endParaRPr lang="en-US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1850391" y="3747519"/>
            <a:ext cx="57485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calculate the “</a:t>
            </a:r>
            <a:r>
              <a:rPr lang="en-US" sz="2800" dirty="0">
                <a:solidFill>
                  <a:srgbClr val="FF0000"/>
                </a:solidFill>
              </a:rPr>
              <a:t>score</a:t>
            </a:r>
            <a:r>
              <a:rPr lang="en-US" sz="2800" dirty="0"/>
              <a:t>” for each feature if we used it to split the data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440" y="4906209"/>
            <a:ext cx="83599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score should we use?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If we just stopped here, which tree would be best?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 How could we make these into decision trees?</a:t>
            </a:r>
          </a:p>
        </p:txBody>
      </p:sp>
    </p:spTree>
    <p:extLst>
      <p:ext uri="{BB962C8B-B14F-4D97-AF65-F5344CB8AC3E}">
        <p14:creationId xmlns:p14="http://schemas.microsoft.com/office/powerpoint/2010/main" val="3700585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72300" cy="1555384"/>
            <a:chOff x="5807063" y="5105337"/>
            <a:chExt cx="2772300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2</a:t>
              </a:r>
              <a:endParaRPr lang="en-US" dirty="0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1446310" y="4236241"/>
            <a:ext cx="6643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could we make these into </a:t>
            </a:r>
            <a:r>
              <a:rPr lang="en-US" sz="2800" dirty="0" smtClean="0">
                <a:solidFill>
                  <a:srgbClr val="FF0000"/>
                </a:solidFill>
              </a:rPr>
              <a:t>decision trees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74702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2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59033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2</a:t>
              </a:r>
              <a:endParaRPr lang="en-US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97062" y="3822122"/>
            <a:ext cx="670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error</a:t>
            </a:r>
            <a:r>
              <a:rPr lang="en-US" sz="2400" dirty="0" smtClean="0"/>
              <a:t>: the average error over the training set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31864" y="4745789"/>
            <a:ext cx="6460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classification, the most common “error” is the number of mistakes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804737" y="5844492"/>
            <a:ext cx="4794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Training error for each of these?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864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Terrain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Road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Trail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3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4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Snowy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Weather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Rainy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Sunny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2</a:t>
              </a:r>
            </a:p>
            <a:p>
              <a:r>
                <a:rPr lang="en-US" dirty="0" smtClean="0"/>
                <a:t>NO: 1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b="1" dirty="0" smtClean="0">
                  <a:solidFill>
                    <a:srgbClr val="008000"/>
                  </a:solidFill>
                </a:rPr>
                <a:t>NO</a:t>
              </a:r>
              <a:r>
                <a:rPr lang="en-US" dirty="0" smtClean="0"/>
                <a:t>: 2</a:t>
              </a:r>
              <a:endParaRPr lang="en-US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163704" y="5145595"/>
            <a:ext cx="670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error</a:t>
            </a:r>
            <a:r>
              <a:rPr lang="en-US" sz="2400" dirty="0" smtClean="0"/>
              <a:t>: the average error over the training set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1503444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3</a:t>
            </a:r>
            <a:r>
              <a:rPr lang="en-US" sz="2000" dirty="0" smtClean="0">
                <a:solidFill>
                  <a:srgbClr val="008000"/>
                </a:solidFill>
              </a:rPr>
              <a:t>/10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22119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2</a:t>
            </a:r>
            <a:r>
              <a:rPr lang="en-US" sz="2000" dirty="0" smtClean="0">
                <a:solidFill>
                  <a:srgbClr val="008000"/>
                </a:solidFill>
              </a:rPr>
              <a:t>/10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65285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4</a:t>
            </a:r>
            <a:r>
              <a:rPr lang="en-US" sz="2000" dirty="0" smtClean="0">
                <a:solidFill>
                  <a:srgbClr val="008000"/>
                </a:solidFill>
              </a:rPr>
              <a:t>/</a:t>
            </a:r>
            <a:r>
              <a:rPr lang="en-US" sz="2000" dirty="0" smtClean="0">
                <a:solidFill>
                  <a:srgbClr val="008000"/>
                </a:solidFill>
              </a:rPr>
              <a:t>10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52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074096" y="1818650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4</a:t>
              </a:r>
            </a:p>
            <a:p>
              <a:r>
                <a:rPr lang="en-US" dirty="0" smtClean="0"/>
                <a:t>NO: 0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196136"/>
              </p:ext>
            </p:extLst>
          </p:nvPr>
        </p:nvGraphicFramePr>
        <p:xfrm>
          <a:off x="4858508" y="3518405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253441"/>
              </p:ext>
            </p:extLst>
          </p:nvPr>
        </p:nvGraphicFramePr>
        <p:xfrm>
          <a:off x="140541" y="3603609"/>
          <a:ext cx="4170948" cy="1737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Mountain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119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699135"/>
              </p:ext>
            </p:extLst>
          </p:nvPr>
        </p:nvGraphicFramePr>
        <p:xfrm>
          <a:off x="1216151" y="3692194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92052" y="4427707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01895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390519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dirty="0" smtClean="0"/>
              <a:t>NO: 3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628496" y="3961394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7" idx="2"/>
          </p:cNvCxnSpPr>
          <p:nvPr/>
        </p:nvCxnSpPr>
        <p:spPr>
          <a:xfrm flipH="1">
            <a:off x="6361131" y="4330726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7" idx="2"/>
          </p:cNvCxnSpPr>
          <p:nvPr/>
        </p:nvCxnSpPr>
        <p:spPr>
          <a:xfrm>
            <a:off x="7132776" y="4330726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65146" y="4330726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531257" y="4298460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701265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703365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cxnSp>
        <p:nvCxnSpPr>
          <p:cNvPr id="44" name="Straight Arrow Connector 43"/>
          <p:cNvCxnSpPr>
            <a:stCxn id="37" idx="2"/>
            <a:endCxn id="45" idx="0"/>
          </p:cNvCxnSpPr>
          <p:nvPr/>
        </p:nvCxnSpPr>
        <p:spPr>
          <a:xfrm flipH="1">
            <a:off x="7097752" y="4330726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12652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dirty="0" smtClean="0"/>
              <a:t>NO: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078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Unicycle </a:t>
              </a:r>
              <a:endParaRPr lang="en-US" dirty="0"/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Mountain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Normal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</a:rPr>
                <a:t>YES</a:t>
              </a:r>
              <a:r>
                <a:rPr lang="en-US" dirty="0" smtClean="0"/>
                <a:t>: 4</a:t>
              </a:r>
            </a:p>
            <a:p>
              <a:r>
                <a:rPr lang="en-US" dirty="0" smtClean="0">
                  <a:solidFill>
                    <a:srgbClr val="BFBFBF"/>
                  </a:solidFill>
                </a:rPr>
                <a:t>NO: 0</a:t>
              </a:r>
              <a:endParaRPr lang="en-US" dirty="0">
                <a:solidFill>
                  <a:srgbClr val="BFBFBF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YES: 2</a:t>
              </a:r>
            </a:p>
            <a:p>
              <a:r>
                <a:rPr lang="en-US" dirty="0" smtClean="0"/>
                <a:t>NO: 4</a:t>
              </a:r>
              <a:endParaRPr lang="en-US" dirty="0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772290"/>
              </p:ext>
            </p:extLst>
          </p:nvPr>
        </p:nvGraphicFramePr>
        <p:xfrm>
          <a:off x="1216151" y="3692194"/>
          <a:ext cx="4170948" cy="2346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Trail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92052" y="4427707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01895" y="260684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390519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3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628496" y="3961394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38" name="Straight Arrow Connector 37"/>
          <p:cNvCxnSpPr>
            <a:stCxn id="37" idx="2"/>
          </p:cNvCxnSpPr>
          <p:nvPr/>
        </p:nvCxnSpPr>
        <p:spPr>
          <a:xfrm flipH="1">
            <a:off x="6361131" y="4330726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7" idx="2"/>
          </p:cNvCxnSpPr>
          <p:nvPr/>
        </p:nvCxnSpPr>
        <p:spPr>
          <a:xfrm>
            <a:off x="7132776" y="4330726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65146" y="4330726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531257" y="4298460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701265" y="4870447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703365" y="4870447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cxnSp>
        <p:nvCxnSpPr>
          <p:cNvPr id="44" name="Straight Arrow Connector 43"/>
          <p:cNvCxnSpPr>
            <a:stCxn id="37" idx="2"/>
            <a:endCxn id="45" idx="0"/>
          </p:cNvCxnSpPr>
          <p:nvPr/>
        </p:nvCxnSpPr>
        <p:spPr>
          <a:xfrm flipH="1">
            <a:off x="7097752" y="4330726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12652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2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25142" y="3322862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1</a:t>
            </a:r>
            <a:r>
              <a:rPr lang="en-US" sz="2000" dirty="0" smtClean="0">
                <a:solidFill>
                  <a:srgbClr val="008000"/>
                </a:solidFill>
              </a:rPr>
              <a:t>/6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34808" y="5639043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2</a:t>
            </a:r>
            <a:r>
              <a:rPr lang="en-US" sz="2000" dirty="0" smtClean="0">
                <a:solidFill>
                  <a:srgbClr val="008000"/>
                </a:solidFill>
              </a:rPr>
              <a:t>/6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04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8169" y="1850916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1450807" y="2220248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2183294" y="2220248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9627" y="2220248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20930" y="2187982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42801" y="2759969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4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0</a:t>
            </a:r>
            <a:endParaRPr lang="en-US" dirty="0">
              <a:solidFill>
                <a:srgbClr val="BFBFBF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145362"/>
              </p:ext>
            </p:extLst>
          </p:nvPr>
        </p:nvGraphicFramePr>
        <p:xfrm>
          <a:off x="753479" y="4667792"/>
          <a:ext cx="4170948" cy="1432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/>
                <a:gridCol w="1042737"/>
                <a:gridCol w="1042737"/>
                <a:gridCol w="1042737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Terrain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Unicycle-type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Weather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Go-For-Ride?</a:t>
                      </a:r>
                      <a:endParaRPr lang="en-US" sz="14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Sunny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Rainy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Normal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Snowy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865101" y="2679758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 flipH="1">
            <a:off x="2597733" y="3049090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1" idx="2"/>
          </p:cNvCxnSpPr>
          <p:nvPr/>
        </p:nvCxnSpPr>
        <p:spPr>
          <a:xfrm>
            <a:off x="3271729" y="3049090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01751" y="3049090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767862" y="3016824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089733" y="3588811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YES: 2</a:t>
            </a:r>
          </a:p>
          <a:p>
            <a:r>
              <a:rPr lang="en-US" dirty="0" smtClean="0"/>
              <a:t>NO: 1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678357" y="3588811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564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8169" y="1850916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Unicycle 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1450807" y="2220248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2183294" y="2220248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9627" y="2220248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Mountain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20930" y="2187982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42801" y="2759969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4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0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65101" y="2679758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Terrain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 flipH="1">
            <a:off x="2597733" y="3049090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1" idx="2"/>
          </p:cNvCxnSpPr>
          <p:nvPr/>
        </p:nvCxnSpPr>
        <p:spPr>
          <a:xfrm>
            <a:off x="3271729" y="3049090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01751" y="3049090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767862" y="3016824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3678357" y="3588811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257009" y="3974913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Snowy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093453" y="3508600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Weather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0" idx="2"/>
          </p:cNvCxnSpPr>
          <p:nvPr/>
        </p:nvCxnSpPr>
        <p:spPr>
          <a:xfrm flipH="1">
            <a:off x="1826088" y="3877932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" idx="2"/>
          </p:cNvCxnSpPr>
          <p:nvPr/>
        </p:nvCxnSpPr>
        <p:spPr>
          <a:xfrm>
            <a:off x="2597733" y="3877932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30103" y="3877932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Rainy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996214" y="3845666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Sunny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1662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NO: 1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83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YES</a:t>
            </a:r>
            <a:r>
              <a:rPr lang="en-US" dirty="0" smtClean="0"/>
              <a:t>: 1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NO: 0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8" name="Straight Arrow Connector 27"/>
          <p:cNvCxnSpPr>
            <a:stCxn id="20" idx="2"/>
            <a:endCxn id="29" idx="0"/>
          </p:cNvCxnSpPr>
          <p:nvPr/>
        </p:nvCxnSpPr>
        <p:spPr>
          <a:xfrm flipH="1">
            <a:off x="2562709" y="3877932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177609" y="441765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NO</a:t>
            </a:r>
            <a:r>
              <a:rPr lang="en-US" dirty="0" smtClean="0"/>
              <a:t>: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362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2459</TotalTime>
  <Words>1939</Words>
  <Application>Microsoft Macintosh PowerPoint</Application>
  <PresentationFormat>On-screen Show (4:3)</PresentationFormat>
  <Paragraphs>810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Median</vt:lpstr>
      <vt:lpstr>Decision trees</vt:lpstr>
      <vt:lpstr>Admin</vt:lpstr>
      <vt:lpstr>Quick refresher from last time…</vt:lpstr>
      <vt:lpstr>Representing examples</vt:lpstr>
      <vt:lpstr>Features</vt:lpstr>
      <vt:lpstr>Features</vt:lpstr>
      <vt:lpstr>Classification revisited</vt:lpstr>
      <vt:lpstr>Classification revisited</vt:lpstr>
      <vt:lpstr>Classification revisited</vt:lpstr>
      <vt:lpstr>Classification revisited</vt:lpstr>
      <vt:lpstr>Classification revisited</vt:lpstr>
      <vt:lpstr>Past predicts future</vt:lpstr>
      <vt:lpstr>Past predicts future</vt:lpstr>
      <vt:lpstr>Past predicts future</vt:lpstr>
      <vt:lpstr>More technically…</vt:lpstr>
      <vt:lpstr>Probability distribution</vt:lpstr>
      <vt:lpstr>Probability distribution</vt:lpstr>
      <vt:lpstr>data generating distribution</vt:lpstr>
      <vt:lpstr>data generating distribution</vt:lpstr>
      <vt:lpstr>data generating distribution</vt:lpstr>
      <vt:lpstr>A sample data set</vt:lpstr>
      <vt:lpstr>Decision trees</vt:lpstr>
      <vt:lpstr>Decision trees</vt:lpstr>
      <vt:lpstr>Decision trees</vt:lpstr>
      <vt:lpstr>Decision trees</vt:lpstr>
      <vt:lpstr>Decision trees</vt:lpstr>
      <vt:lpstr>To ride or not to ride, that is the question…</vt:lpstr>
      <vt:lpstr>Recursive approach</vt:lpstr>
      <vt:lpstr>Partitioning the data</vt:lpstr>
      <vt:lpstr>Partitioning the data</vt:lpstr>
      <vt:lpstr>Decision trees</vt:lpstr>
      <vt:lpstr>Decision trees</vt:lpstr>
      <vt:lpstr>Decision trees</vt:lpstr>
      <vt:lpstr>Decision trees</vt:lpstr>
      <vt:lpstr>Recurse</vt:lpstr>
      <vt:lpstr>Recurse</vt:lpstr>
      <vt:lpstr>Recurse</vt:lpstr>
      <vt:lpstr>Recurse</vt:lpstr>
      <vt:lpstr>Recurse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306</cp:revision>
  <dcterms:created xsi:type="dcterms:W3CDTF">2013-09-08T20:10:23Z</dcterms:created>
  <dcterms:modified xsi:type="dcterms:W3CDTF">2013-10-17T21:03:08Z</dcterms:modified>
</cp:coreProperties>
</file>