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embeddings/oleObject1.bin" ContentType="application/vnd.openxmlformats-officedocument.oleObject"/>
  <Override PartName="/ppt/embeddings/oleObject2.bin" ContentType="application/vnd.openxmlformats-officedocument.oleObject"/>
  <Override PartName="/ppt/embeddings/oleObject3.bin" ContentType="application/vnd.openxmlformats-officedocument.oleObject"/>
  <Override PartName="/ppt/notesSlides/notesSlide3.xml" ContentType="application/vnd.openxmlformats-officedocument.presentationml.notesSlide+xml"/>
  <Override PartName="/ppt/embeddings/oleObject4.bin" ContentType="application/vnd.openxmlformats-officedocument.oleObject"/>
  <Override PartName="/ppt/embeddings/oleObject5.bin" ContentType="application/vnd.openxmlformats-officedocument.oleObject"/>
  <Override PartName="/ppt/embeddings/oleObject6.bin" ContentType="application/vnd.openxmlformats-officedocument.oleObject"/>
  <Override PartName="/ppt/embeddings/oleObject7.bin" ContentType="application/vnd.openxmlformats-officedocument.oleObject"/>
  <Override PartName="/ppt/embeddings/oleObject8.bin" ContentType="application/vnd.openxmlformats-officedocument.oleObject"/>
  <Override PartName="/ppt/embeddings/oleObject9.bin" ContentType="application/vnd.openxmlformats-officedocument.oleObject"/>
  <Override PartName="/ppt/embeddings/oleObject10.bin" ContentType="application/vnd.openxmlformats-officedocument.oleObject"/>
  <Override PartName="/ppt/embeddings/oleObject11.bin" ContentType="application/vnd.openxmlformats-officedocument.oleObject"/>
  <Override PartName="/ppt/embeddings/oleObject12.bin" ContentType="application/vnd.openxmlformats-officedocument.oleObject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4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5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6.xml" ContentType="application/vnd.openxmlformats-officedocument.presentationml.notesSlide+xml"/>
  <Override PartName="/ppt/embeddings/oleObject13.bin" ContentType="application/vnd.openxmlformats-officedocument.oleObject"/>
  <Override PartName="/ppt/embeddings/oleObject14.bin" ContentType="application/vnd.openxmlformats-officedocument.oleObject"/>
  <Override PartName="/ppt/embeddings/oleObject15.bin" ContentType="application/vnd.openxmlformats-officedocument.oleObject"/>
  <Override PartName="/ppt/embeddings/oleObject16.bin" ContentType="application/vnd.openxmlformats-officedocument.oleObject"/>
  <Override PartName="/ppt/embeddings/oleObject17.bin" ContentType="application/vnd.openxmlformats-officedocument.oleObject"/>
  <Override PartName="/ppt/embeddings/oleObject18.bin" ContentType="application/vnd.openxmlformats-officedocument.oleObject"/>
  <Override PartName="/ppt/embeddings/oleObject19.bin" ContentType="application/vnd.openxmlformats-officedocument.oleObject"/>
  <Override PartName="/ppt/embeddings/oleObject20.bin" ContentType="application/vnd.openxmlformats-officedocument.oleObject"/>
  <Override PartName="/ppt/embeddings/oleObject21.bin" ContentType="application/vnd.openxmlformats-officedocument.oleObject"/>
  <Override PartName="/ppt/notesSlides/notesSlide7.xml" ContentType="application/vnd.openxmlformats-officedocument.presentationml.notesSlide+xml"/>
  <Override PartName="/ppt/embeddings/oleObject22.bin" ContentType="application/vnd.openxmlformats-officedocument.oleObject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notesSlides/notesSlide8.xml" ContentType="application/vnd.openxmlformats-officedocument.presentationml.notesSlide+xml"/>
  <Override PartName="/ppt/embeddings/oleObject23.bin" ContentType="application/vnd.openxmlformats-officedocument.oleObject"/>
  <Override PartName="/ppt/embeddings/oleObject24.bin" ContentType="application/vnd.openxmlformats-officedocument.oleObject"/>
  <Override PartName="/ppt/embeddings/oleObject25.bin" ContentType="application/vnd.openxmlformats-officedocument.oleObject"/>
  <Override PartName="/ppt/embeddings/oleObject26.bin" ContentType="application/vnd.openxmlformats-officedocument.oleObject"/>
  <Override PartName="/ppt/embeddings/oleObject27.bin" ContentType="application/vnd.openxmlformats-officedocument.oleObject"/>
  <Override PartName="/ppt/embeddings/oleObject28.bin" ContentType="application/vnd.openxmlformats-officedocument.oleObject"/>
  <Override PartName="/ppt/embeddings/oleObject29.bin" ContentType="application/vnd.openxmlformats-officedocument.oleObject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45"/>
  </p:notesMasterIdLst>
  <p:sldIdLst>
    <p:sldId id="256" r:id="rId2"/>
    <p:sldId id="358" r:id="rId3"/>
    <p:sldId id="456" r:id="rId4"/>
    <p:sldId id="464" r:id="rId5"/>
    <p:sldId id="465" r:id="rId6"/>
    <p:sldId id="466" r:id="rId7"/>
    <p:sldId id="468" r:id="rId8"/>
    <p:sldId id="469" r:id="rId9"/>
    <p:sldId id="467" r:id="rId10"/>
    <p:sldId id="470" r:id="rId11"/>
    <p:sldId id="472" r:id="rId12"/>
    <p:sldId id="463" r:id="rId13"/>
    <p:sldId id="480" r:id="rId14"/>
    <p:sldId id="482" r:id="rId15"/>
    <p:sldId id="483" r:id="rId16"/>
    <p:sldId id="484" r:id="rId17"/>
    <p:sldId id="485" r:id="rId18"/>
    <p:sldId id="486" r:id="rId19"/>
    <p:sldId id="487" r:id="rId20"/>
    <p:sldId id="490" r:id="rId21"/>
    <p:sldId id="489" r:id="rId22"/>
    <p:sldId id="491" r:id="rId23"/>
    <p:sldId id="492" r:id="rId24"/>
    <p:sldId id="495" r:id="rId25"/>
    <p:sldId id="496" r:id="rId26"/>
    <p:sldId id="497" r:id="rId27"/>
    <p:sldId id="500" r:id="rId28"/>
    <p:sldId id="498" r:id="rId29"/>
    <p:sldId id="499" r:id="rId30"/>
    <p:sldId id="493" r:id="rId31"/>
    <p:sldId id="501" r:id="rId32"/>
    <p:sldId id="502" r:id="rId33"/>
    <p:sldId id="505" r:id="rId34"/>
    <p:sldId id="506" r:id="rId35"/>
    <p:sldId id="507" r:id="rId36"/>
    <p:sldId id="481" r:id="rId37"/>
    <p:sldId id="443" r:id="rId38"/>
    <p:sldId id="444" r:id="rId39"/>
    <p:sldId id="445" r:id="rId40"/>
    <p:sldId id="450" r:id="rId41"/>
    <p:sldId id="453" r:id="rId42"/>
    <p:sldId id="451" r:id="rId43"/>
    <p:sldId id="452" r:id="rId4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654" autoAdjust="0"/>
    <p:restoredTop sz="94660"/>
  </p:normalViewPr>
  <p:slideViewPr>
    <p:cSldViewPr snapToObjects="1">
      <p:cViewPr varScale="1">
        <p:scale>
          <a:sx n="75" d="100"/>
          <a:sy n="75" d="100"/>
        </p:scale>
        <p:origin x="-376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printerSettings" Target="printerSettings/printerSettings1.bin"/><Relationship Id="rId47" Type="http://schemas.openxmlformats.org/officeDocument/2006/relationships/presProps" Target="presProps.xml"/><Relationship Id="rId48" Type="http://schemas.openxmlformats.org/officeDocument/2006/relationships/viewProps" Target="viewProps.xml"/><Relationship Id="rId49" Type="http://schemas.openxmlformats.org/officeDocument/2006/relationships/theme" Target="theme/theme1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5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Relationship Id="rId2" Type="http://schemas.openxmlformats.org/officeDocument/2006/relationships/image" Target="../media/image8.emf"/><Relationship Id="rId3" Type="http://schemas.openxmlformats.org/officeDocument/2006/relationships/image" Target="../media/image9.e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4" Type="http://schemas.openxmlformats.org/officeDocument/2006/relationships/image" Target="../media/image10.emf"/><Relationship Id="rId5" Type="http://schemas.openxmlformats.org/officeDocument/2006/relationships/image" Target="../media/image11.emf"/><Relationship Id="rId6" Type="http://schemas.openxmlformats.org/officeDocument/2006/relationships/image" Target="../media/image12.emf"/><Relationship Id="rId1" Type="http://schemas.openxmlformats.org/officeDocument/2006/relationships/image" Target="../media/image7.emf"/><Relationship Id="rId2" Type="http://schemas.openxmlformats.org/officeDocument/2006/relationships/image" Target="../media/image8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Relationship Id="rId2" Type="http://schemas.openxmlformats.org/officeDocument/2006/relationships/image" Target="../media/image14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Relationship Id="rId2" Type="http://schemas.openxmlformats.org/officeDocument/2006/relationships/image" Target="../media/image15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Relationship Id="rId2" Type="http://schemas.openxmlformats.org/officeDocument/2006/relationships/image" Target="../media/image15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Relationship Id="rId2" Type="http://schemas.openxmlformats.org/officeDocument/2006/relationships/image" Target="../media/image16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Relationship Id="rId2" Type="http://schemas.openxmlformats.org/officeDocument/2006/relationships/image" Target="../media/image17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4" Type="http://schemas.openxmlformats.org/officeDocument/2006/relationships/image" Target="../media/image24.emf"/><Relationship Id="rId5" Type="http://schemas.openxmlformats.org/officeDocument/2006/relationships/image" Target="../media/image25.emf"/><Relationship Id="rId1" Type="http://schemas.openxmlformats.org/officeDocument/2006/relationships/image" Target="../media/image21.emf"/><Relationship Id="rId2" Type="http://schemas.openxmlformats.org/officeDocument/2006/relationships/image" Target="../media/image22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00213A-4496-8E41-939D-6D779164903A}" type="datetimeFigureOut">
              <a:rPr lang="en-US" smtClean="0"/>
              <a:pPr/>
              <a:t>10/25/13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3E9A50-EED1-FA4E-868B-D30F9FDBA6F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01971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E9A50-EED1-FA4E-868B-D30F9FDBA6F4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37445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- chain rule!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E9A50-EED1-FA4E-868B-D30F9FDBA6F4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42642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- </a:t>
            </a:r>
            <a:r>
              <a:rPr lang="en-US" smtClean="0"/>
              <a:t>chain rule!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E9A50-EED1-FA4E-868B-D30F9FDBA6F4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42642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9E1EF8A-198E-B143-A48D-AD19FA951E3A}" type="slidenum">
              <a:rPr lang="en-US"/>
              <a:pPr/>
              <a:t>24</a:t>
            </a:fld>
            <a:endParaRPr lang="en-US"/>
          </a:p>
        </p:txBody>
      </p:sp>
      <p:sp>
        <p:nvSpPr>
          <p:cNvPr id="94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2312988" y="1828800"/>
            <a:ext cx="8489951" cy="6367463"/>
          </a:xfrm>
          <a:ln w="12700" cap="flat">
            <a:solidFill>
              <a:schemeClr val="tx1"/>
            </a:solidFill>
          </a:ln>
        </p:spPr>
      </p:sp>
      <p:sp>
        <p:nvSpPr>
          <p:cNvPr id="942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7A3B6B5-A1C1-8749-83CE-36D78FAC562E}" type="slidenum">
              <a:rPr lang="en-US"/>
              <a:pPr/>
              <a:t>25</a:t>
            </a:fld>
            <a:endParaRPr lang="en-US"/>
          </a:p>
        </p:txBody>
      </p:sp>
      <p:sp>
        <p:nvSpPr>
          <p:cNvPr id="96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2171700" y="1930400"/>
            <a:ext cx="8218488" cy="6164263"/>
          </a:xfrm>
          <a:ln w="12700" cap="flat">
            <a:solidFill>
              <a:schemeClr val="tx1"/>
            </a:solidFill>
          </a:ln>
        </p:spPr>
      </p:sp>
      <p:sp>
        <p:nvSpPr>
          <p:cNvPr id="962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F8DA3A3-C8D9-5843-B441-DA579E35369B}" type="slidenum">
              <a:rPr lang="en-US"/>
              <a:pPr/>
              <a:t>29</a:t>
            </a:fld>
            <a:endParaRPr lang="en-US"/>
          </a:p>
        </p:txBody>
      </p:sp>
      <p:sp>
        <p:nvSpPr>
          <p:cNvPr id="100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2171700" y="1930400"/>
            <a:ext cx="8218488" cy="6164263"/>
          </a:xfrm>
          <a:ln w="12700" cap="flat">
            <a:solidFill>
              <a:schemeClr val="tx1"/>
            </a:solidFill>
          </a:ln>
        </p:spPr>
      </p:sp>
      <p:sp>
        <p:nvSpPr>
          <p:cNvPr id="1003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701762" y="2417523"/>
            <a:ext cx="2394065" cy="188505"/>
          </a:xfrm>
          <a:noFill/>
          <a:ln/>
        </p:spPr>
        <p:txBody>
          <a:bodyPr lIns="61904" tIns="25396" rIns="61904" bIns="25396">
            <a:spAutoFit/>
          </a:bodyPr>
          <a:lstStyle/>
          <a:p>
            <a:pPr marL="331266" indent="-331266" defTabSz="881293">
              <a:lnSpc>
                <a:spcPct val="87000"/>
              </a:lnSpc>
              <a:spcBef>
                <a:spcPct val="42000"/>
              </a:spcBef>
            </a:pPr>
            <a:endParaRPr lang="en-US" sz="1000" dirty="0">
              <a:solidFill>
                <a:schemeClr val="tx2"/>
              </a:solidFill>
              <a:latin typeface="Times New Roman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- for discrete, we could simply do a much</a:t>
            </a:r>
            <a:r>
              <a:rPr lang="en-US" baseline="0" dirty="0" smtClean="0"/>
              <a:t> larger table, but often that doesn’t capture everything we want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E9A50-EED1-FA4E-868B-D30F9FDBA6F4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80109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4948439-3E75-2C43-8CBA-308B86917F4C}" type="slidenum">
              <a:rPr lang="en-US"/>
              <a:pPr/>
              <a:t>37</a:t>
            </a:fld>
            <a:endParaRPr lang="en-US"/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920" y="4343400"/>
            <a:ext cx="5028161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7B6FE768-D535-DB4F-A86D-18423950C428}" type="datetimeFigureOut">
              <a:rPr lang="en-US" smtClean="0"/>
              <a:pPr/>
              <a:t>10/25/13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10/25/13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10/25/13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7B6FE768-D535-DB4F-A86D-18423950C428}" type="datetimeFigureOut">
              <a:rPr lang="en-US" smtClean="0"/>
              <a:pPr/>
              <a:t>10/25/13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7B6FE768-D535-DB4F-A86D-18423950C428}" type="datetimeFigureOut">
              <a:rPr lang="en-US" smtClean="0"/>
              <a:pPr/>
              <a:t>10/25/13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10/25/13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10/25/13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10/25/13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7B6FE768-D535-DB4F-A86D-18423950C428}" type="datetimeFigureOut">
              <a:rPr lang="en-US" smtClean="0"/>
              <a:pPr/>
              <a:t>10/25/13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10/25/13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7B6FE768-D535-DB4F-A86D-18423950C428}" type="datetimeFigureOut">
              <a:rPr lang="en-US" smtClean="0"/>
              <a:pPr/>
              <a:t>10/25/13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7B6FE768-D535-DB4F-A86D-18423950C428}" type="datetimeFigureOut">
              <a:rPr lang="en-US" smtClean="0"/>
              <a:pPr/>
              <a:t>10/25/13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4" Type="http://schemas.openxmlformats.org/officeDocument/2006/relationships/oleObject" Target="../embeddings/oleObject1.bin"/><Relationship Id="rId5" Type="http://schemas.openxmlformats.org/officeDocument/2006/relationships/image" Target="../media/image7.emf"/><Relationship Id="rId6" Type="http://schemas.openxmlformats.org/officeDocument/2006/relationships/oleObject" Target="../embeddings/oleObject2.bin"/><Relationship Id="rId7" Type="http://schemas.openxmlformats.org/officeDocument/2006/relationships/image" Target="../media/image8.emf"/><Relationship Id="rId8" Type="http://schemas.openxmlformats.org/officeDocument/2006/relationships/oleObject" Target="../embeddings/oleObject3.bin"/><Relationship Id="rId9" Type="http://schemas.openxmlformats.org/officeDocument/2006/relationships/image" Target="../media/image9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0.emf"/><Relationship Id="rId12" Type="http://schemas.openxmlformats.org/officeDocument/2006/relationships/oleObject" Target="../embeddings/oleObject8.bin"/><Relationship Id="rId13" Type="http://schemas.openxmlformats.org/officeDocument/2006/relationships/image" Target="../media/image11.emf"/><Relationship Id="rId14" Type="http://schemas.openxmlformats.org/officeDocument/2006/relationships/oleObject" Target="../embeddings/oleObject9.bin"/><Relationship Id="rId15" Type="http://schemas.openxmlformats.org/officeDocument/2006/relationships/image" Target="../media/image12.emf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3.xml"/><Relationship Id="rId4" Type="http://schemas.openxmlformats.org/officeDocument/2006/relationships/oleObject" Target="../embeddings/oleObject4.bin"/><Relationship Id="rId5" Type="http://schemas.openxmlformats.org/officeDocument/2006/relationships/image" Target="../media/image7.emf"/><Relationship Id="rId6" Type="http://schemas.openxmlformats.org/officeDocument/2006/relationships/oleObject" Target="../embeddings/oleObject5.bin"/><Relationship Id="rId7" Type="http://schemas.openxmlformats.org/officeDocument/2006/relationships/image" Target="../media/image8.emf"/><Relationship Id="rId8" Type="http://schemas.openxmlformats.org/officeDocument/2006/relationships/oleObject" Target="../embeddings/oleObject6.bin"/><Relationship Id="rId9" Type="http://schemas.openxmlformats.org/officeDocument/2006/relationships/image" Target="../media/image9.emf"/><Relationship Id="rId10" Type="http://schemas.openxmlformats.org/officeDocument/2006/relationships/oleObject" Target="../embeddings/oleObject7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4" Type="http://schemas.openxmlformats.org/officeDocument/2006/relationships/image" Target="../media/image13.emf"/><Relationship Id="rId5" Type="http://schemas.openxmlformats.org/officeDocument/2006/relationships/oleObject" Target="../embeddings/oleObject11.bin"/><Relationship Id="rId6" Type="http://schemas.openxmlformats.org/officeDocument/2006/relationships/image" Target="../media/image14.emf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4" Type="http://schemas.openxmlformats.org/officeDocument/2006/relationships/image" Target="../media/image13.emf"/><Relationship Id="rId1" Type="http://schemas.openxmlformats.org/officeDocument/2006/relationships/vmlDrawing" Target="../drawings/vmlDrawing4.vml"/><Relationship Id="rId2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4.xml"/><Relationship Id="rId1" Type="http://schemas.openxmlformats.org/officeDocument/2006/relationships/tags" Target="../tags/tag1.xml"/><Relationship Id="rId2" Type="http://schemas.openxmlformats.org/officeDocument/2006/relationships/tags" Target="../tags/tag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5.xml"/><Relationship Id="rId1" Type="http://schemas.openxmlformats.org/officeDocument/2006/relationships/tags" Target="../tags/tag3.xml"/><Relationship Id="rId2" Type="http://schemas.openxmlformats.org/officeDocument/2006/relationships/tags" Target="../tags/tag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6.xml"/><Relationship Id="rId1" Type="http://schemas.openxmlformats.org/officeDocument/2006/relationships/tags" Target="../tags/tag5.xml"/><Relationship Id="rId2" Type="http://schemas.openxmlformats.org/officeDocument/2006/relationships/tags" Target="../tags/tag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4" Type="http://schemas.openxmlformats.org/officeDocument/2006/relationships/image" Target="../media/image13.emf"/><Relationship Id="rId5" Type="http://schemas.openxmlformats.org/officeDocument/2006/relationships/oleObject" Target="../embeddings/oleObject14.bin"/><Relationship Id="rId6" Type="http://schemas.openxmlformats.org/officeDocument/2006/relationships/image" Target="../media/image15.emf"/><Relationship Id="rId1" Type="http://schemas.openxmlformats.org/officeDocument/2006/relationships/vmlDrawing" Target="../drawings/vmlDrawing5.vml"/><Relationship Id="rId2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4" Type="http://schemas.openxmlformats.org/officeDocument/2006/relationships/image" Target="../media/image13.emf"/><Relationship Id="rId5" Type="http://schemas.openxmlformats.org/officeDocument/2006/relationships/oleObject" Target="../embeddings/oleObject16.bin"/><Relationship Id="rId6" Type="http://schemas.openxmlformats.org/officeDocument/2006/relationships/image" Target="../media/image15.emf"/><Relationship Id="rId1" Type="http://schemas.openxmlformats.org/officeDocument/2006/relationships/vmlDrawing" Target="../drawings/vmlDrawing6.vml"/><Relationship Id="rId2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4" Type="http://schemas.openxmlformats.org/officeDocument/2006/relationships/image" Target="../media/image15.emf"/><Relationship Id="rId1" Type="http://schemas.openxmlformats.org/officeDocument/2006/relationships/vmlDrawing" Target="../drawings/vmlDrawing7.vml"/><Relationship Id="rId2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4" Type="http://schemas.openxmlformats.org/officeDocument/2006/relationships/image" Target="../media/image15.emf"/><Relationship Id="rId5" Type="http://schemas.openxmlformats.org/officeDocument/2006/relationships/oleObject" Target="../embeddings/oleObject19.bin"/><Relationship Id="rId6" Type="http://schemas.openxmlformats.org/officeDocument/2006/relationships/image" Target="../media/image16.emf"/><Relationship Id="rId1" Type="http://schemas.openxmlformats.org/officeDocument/2006/relationships/vmlDrawing" Target="../drawings/vmlDrawing8.vml"/><Relationship Id="rId2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4" Type="http://schemas.openxmlformats.org/officeDocument/2006/relationships/image" Target="../media/image13.emf"/><Relationship Id="rId5" Type="http://schemas.openxmlformats.org/officeDocument/2006/relationships/oleObject" Target="../embeddings/oleObject21.bin"/><Relationship Id="rId6" Type="http://schemas.openxmlformats.org/officeDocument/2006/relationships/image" Target="../media/image17.emf"/><Relationship Id="rId1" Type="http://schemas.openxmlformats.org/officeDocument/2006/relationships/vmlDrawing" Target="../drawings/vmlDrawing9.vml"/><Relationship Id="rId2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4" Type="http://schemas.openxmlformats.org/officeDocument/2006/relationships/oleObject" Target="../embeddings/oleObject22.bin"/><Relationship Id="rId5" Type="http://schemas.openxmlformats.org/officeDocument/2006/relationships/image" Target="../media/image18.emf"/><Relationship Id="rId1" Type="http://schemas.openxmlformats.org/officeDocument/2006/relationships/vmlDrawing" Target="../drawings/vmlDrawing10.vml"/><Relationship Id="rId2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9" Type="http://schemas.openxmlformats.org/officeDocument/2006/relationships/tags" Target="../tags/tag15.xml"/><Relationship Id="rId20" Type="http://schemas.openxmlformats.org/officeDocument/2006/relationships/tags" Target="../tags/tag26.xml"/><Relationship Id="rId21" Type="http://schemas.openxmlformats.org/officeDocument/2006/relationships/tags" Target="../tags/tag27.xml"/><Relationship Id="rId22" Type="http://schemas.openxmlformats.org/officeDocument/2006/relationships/slideLayout" Target="../slideLayouts/slideLayout2.xml"/><Relationship Id="rId23" Type="http://schemas.openxmlformats.org/officeDocument/2006/relationships/notesSlide" Target="../notesSlides/notesSlide8.xml"/><Relationship Id="rId24" Type="http://schemas.openxmlformats.org/officeDocument/2006/relationships/image" Target="../media/image19.png"/><Relationship Id="rId25" Type="http://schemas.openxmlformats.org/officeDocument/2006/relationships/image" Target="../media/image20.png"/><Relationship Id="rId10" Type="http://schemas.openxmlformats.org/officeDocument/2006/relationships/tags" Target="../tags/tag16.xml"/><Relationship Id="rId11" Type="http://schemas.openxmlformats.org/officeDocument/2006/relationships/tags" Target="../tags/tag17.xml"/><Relationship Id="rId12" Type="http://schemas.openxmlformats.org/officeDocument/2006/relationships/tags" Target="../tags/tag18.xml"/><Relationship Id="rId13" Type="http://schemas.openxmlformats.org/officeDocument/2006/relationships/tags" Target="../tags/tag19.xml"/><Relationship Id="rId14" Type="http://schemas.openxmlformats.org/officeDocument/2006/relationships/tags" Target="../tags/tag20.xml"/><Relationship Id="rId15" Type="http://schemas.openxmlformats.org/officeDocument/2006/relationships/tags" Target="../tags/tag21.xml"/><Relationship Id="rId16" Type="http://schemas.openxmlformats.org/officeDocument/2006/relationships/tags" Target="../tags/tag22.xml"/><Relationship Id="rId17" Type="http://schemas.openxmlformats.org/officeDocument/2006/relationships/tags" Target="../tags/tag23.xml"/><Relationship Id="rId18" Type="http://schemas.openxmlformats.org/officeDocument/2006/relationships/tags" Target="../tags/tag24.xml"/><Relationship Id="rId19" Type="http://schemas.openxmlformats.org/officeDocument/2006/relationships/tags" Target="../tags/tag25.xml"/><Relationship Id="rId1" Type="http://schemas.openxmlformats.org/officeDocument/2006/relationships/tags" Target="../tags/tag7.xml"/><Relationship Id="rId2" Type="http://schemas.openxmlformats.org/officeDocument/2006/relationships/tags" Target="../tags/tag8.xml"/><Relationship Id="rId3" Type="http://schemas.openxmlformats.org/officeDocument/2006/relationships/tags" Target="../tags/tag9.xml"/><Relationship Id="rId4" Type="http://schemas.openxmlformats.org/officeDocument/2006/relationships/tags" Target="../tags/tag10.xml"/><Relationship Id="rId5" Type="http://schemas.openxmlformats.org/officeDocument/2006/relationships/tags" Target="../tags/tag11.xml"/><Relationship Id="rId6" Type="http://schemas.openxmlformats.org/officeDocument/2006/relationships/tags" Target="../tags/tag12.xml"/><Relationship Id="rId7" Type="http://schemas.openxmlformats.org/officeDocument/2006/relationships/tags" Target="../tags/tag13.xml"/><Relationship Id="rId8" Type="http://schemas.openxmlformats.org/officeDocument/2006/relationships/tags" Target="../tags/tag14.xml"/></Relationships>
</file>

<file path=ppt/slides/_rels/slide38.xml.rels><?xml version="1.0" encoding="UTF-8" standalone="yes"?>
<Relationships xmlns="http://schemas.openxmlformats.org/package/2006/relationships"><Relationship Id="rId11" Type="http://schemas.openxmlformats.org/officeDocument/2006/relationships/oleObject" Target="../embeddings/oleObject27.bin"/><Relationship Id="rId12" Type="http://schemas.openxmlformats.org/officeDocument/2006/relationships/image" Target="../media/image25.emf"/><Relationship Id="rId1" Type="http://schemas.openxmlformats.org/officeDocument/2006/relationships/vmlDrawing" Target="../drawings/vmlDrawing11.vml"/><Relationship Id="rId2" Type="http://schemas.openxmlformats.org/officeDocument/2006/relationships/slideLayout" Target="../slideLayouts/slideLayout2.xml"/><Relationship Id="rId3" Type="http://schemas.openxmlformats.org/officeDocument/2006/relationships/oleObject" Target="../embeddings/oleObject23.bin"/><Relationship Id="rId4" Type="http://schemas.openxmlformats.org/officeDocument/2006/relationships/image" Target="../media/image21.emf"/><Relationship Id="rId5" Type="http://schemas.openxmlformats.org/officeDocument/2006/relationships/oleObject" Target="../embeddings/oleObject24.bin"/><Relationship Id="rId6" Type="http://schemas.openxmlformats.org/officeDocument/2006/relationships/image" Target="../media/image22.emf"/><Relationship Id="rId7" Type="http://schemas.openxmlformats.org/officeDocument/2006/relationships/oleObject" Target="../embeddings/oleObject25.bin"/><Relationship Id="rId8" Type="http://schemas.openxmlformats.org/officeDocument/2006/relationships/image" Target="../media/image23.emf"/><Relationship Id="rId9" Type="http://schemas.openxmlformats.org/officeDocument/2006/relationships/oleObject" Target="../embeddings/oleObject26.bin"/><Relationship Id="rId10" Type="http://schemas.openxmlformats.org/officeDocument/2006/relationships/image" Target="../media/image24.emf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8.bin"/><Relationship Id="rId4" Type="http://schemas.openxmlformats.org/officeDocument/2006/relationships/image" Target="../media/image26.emf"/><Relationship Id="rId1" Type="http://schemas.openxmlformats.org/officeDocument/2006/relationships/vmlDrawing" Target="../drawings/vmlDrawing12.vml"/><Relationship Id="rId2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9.bin"/><Relationship Id="rId4" Type="http://schemas.openxmlformats.org/officeDocument/2006/relationships/image" Target="../media/image26.emf"/><Relationship Id="rId1" Type="http://schemas.openxmlformats.org/officeDocument/2006/relationships/vmlDrawing" Target="../drawings/vmlDrawing13.vml"/><Relationship Id="rId2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Probabilistic Models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David Kauchak</a:t>
            </a:r>
          </a:p>
          <a:p>
            <a:r>
              <a:rPr lang="en-US" dirty="0" smtClean="0"/>
              <a:t>CS451 – Fall 2013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Admin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Assignment 6</a:t>
            </a:r>
          </a:p>
          <a:p>
            <a:pPr>
              <a:buFontTx/>
              <a:buChar char="-"/>
            </a:pPr>
            <a:r>
              <a:rPr lang="en-US" dirty="0" smtClean="0"/>
              <a:t>L2 normalization constant should be 2 (not 1)</a:t>
            </a:r>
          </a:p>
          <a:p>
            <a:pPr>
              <a:buFontTx/>
              <a:buChar char="-"/>
            </a:pPr>
            <a:r>
              <a:rPr lang="en-US" dirty="0" smtClean="0"/>
              <a:t>Just a handful of changes to the Perceptron code!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Probabilistic Modeling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457200" y="2133600"/>
            <a:ext cx="1143000" cy="4191000"/>
          </a:xfrm>
          <a:prstGeom prst="rect">
            <a:avLst/>
          </a:prstGeom>
          <a:solidFill>
            <a:srgbClr val="FFFF0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 rot="16200000">
            <a:off x="174863" y="3961270"/>
            <a:ext cx="15220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training data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6" name="Right Arrow 5"/>
          <p:cNvSpPr/>
          <p:nvPr/>
        </p:nvSpPr>
        <p:spPr bwMode="auto">
          <a:xfrm>
            <a:off x="1862863" y="3612178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grpSp>
        <p:nvGrpSpPr>
          <p:cNvPr id="7" name="Group 37"/>
          <p:cNvGrpSpPr/>
          <p:nvPr/>
        </p:nvGrpSpPr>
        <p:grpSpPr>
          <a:xfrm>
            <a:off x="2497357" y="3259400"/>
            <a:ext cx="1432277" cy="1371600"/>
            <a:chOff x="7380511" y="3505200"/>
            <a:chExt cx="1432277" cy="1371600"/>
          </a:xfrm>
        </p:grpSpPr>
        <p:sp>
          <p:nvSpPr>
            <p:cNvPr id="8" name="Rounded Rectangle 7"/>
            <p:cNvSpPr/>
            <p:nvPr/>
          </p:nvSpPr>
          <p:spPr bwMode="auto">
            <a:xfrm>
              <a:off x="7391400" y="3505200"/>
              <a:ext cx="1371600" cy="13716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7380511" y="3827200"/>
              <a:ext cx="1432277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 smtClean="0"/>
                <a:t>probabilistic model</a:t>
              </a:r>
              <a:endParaRPr lang="en-US" sz="2000" dirty="0"/>
            </a:p>
          </p:txBody>
        </p:sp>
      </p:grpSp>
      <p:sp>
        <p:nvSpPr>
          <p:cNvPr id="10" name="TextBox 9"/>
          <p:cNvSpPr txBox="1"/>
          <p:nvPr/>
        </p:nvSpPr>
        <p:spPr>
          <a:xfrm rot="19152411">
            <a:off x="1887399" y="3058405"/>
            <a:ext cx="6471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train</a:t>
            </a:r>
            <a:endParaRPr lang="en-US" sz="2000" dirty="0"/>
          </a:p>
        </p:txBody>
      </p:sp>
      <p:sp>
        <p:nvSpPr>
          <p:cNvPr id="11" name="TextBox 10"/>
          <p:cNvSpPr txBox="1"/>
          <p:nvPr/>
        </p:nvSpPr>
        <p:spPr>
          <a:xfrm>
            <a:off x="4343400" y="2438400"/>
            <a:ext cx="4604131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Model the data with a probabilistic model</a:t>
            </a:r>
            <a:endParaRPr lang="en-US" sz="2400" dirty="0"/>
          </a:p>
          <a:p>
            <a:endParaRPr lang="en-US" sz="2400" dirty="0" smtClean="0"/>
          </a:p>
          <a:p>
            <a:r>
              <a:rPr lang="en-US" sz="2400" dirty="0" smtClean="0"/>
              <a:t>specifically, learn p(</a:t>
            </a:r>
            <a:r>
              <a:rPr lang="en-US" sz="2400" i="1" dirty="0" smtClean="0"/>
              <a:t>features,</a:t>
            </a:r>
            <a:r>
              <a:rPr lang="en-US" sz="2400" i="1" dirty="0"/>
              <a:t> </a:t>
            </a:r>
            <a:r>
              <a:rPr lang="en-US" sz="2400" i="1" dirty="0" smtClean="0"/>
              <a:t>label</a:t>
            </a:r>
            <a:r>
              <a:rPr lang="en-US" sz="2400" dirty="0" smtClean="0"/>
              <a:t>)</a:t>
            </a:r>
          </a:p>
          <a:p>
            <a:endParaRPr lang="en-US" sz="2400" dirty="0"/>
          </a:p>
          <a:p>
            <a:r>
              <a:rPr lang="en-US" sz="2400" dirty="0" smtClean="0"/>
              <a:t>p(</a:t>
            </a:r>
            <a:r>
              <a:rPr lang="en-US" sz="2400" i="1" dirty="0" smtClean="0"/>
              <a:t>features, label</a:t>
            </a:r>
            <a:r>
              <a:rPr lang="en-US" sz="2400" dirty="0" smtClean="0"/>
              <a:t>) tells us how likely these features and this example are</a:t>
            </a:r>
          </a:p>
        </p:txBody>
      </p:sp>
    </p:spTree>
    <p:extLst>
      <p:ext uri="{BB962C8B-B14F-4D97-AF65-F5344CB8AC3E}">
        <p14:creationId xmlns:p14="http://schemas.microsoft.com/office/powerpoint/2010/main" val="14973828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An example: classifying fruit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14245" y="2720087"/>
            <a:ext cx="265704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red, round, leaf, 3oz, …</a:t>
            </a:r>
            <a:endParaRPr lang="en-US" sz="2000" dirty="0">
              <a:solidFill>
                <a:srgbClr val="FF66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14245" y="3563237"/>
            <a:ext cx="320895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green, round, no leaf, 4oz, …</a:t>
            </a:r>
            <a:endParaRPr lang="en-US" sz="2000" dirty="0">
              <a:solidFill>
                <a:srgbClr val="FF66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14245" y="4472927"/>
            <a:ext cx="335460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yellow, curved, no leaf, 4oz, …</a:t>
            </a:r>
            <a:endParaRPr lang="en-US" sz="2000" dirty="0">
              <a:solidFill>
                <a:srgbClr val="FF66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14245" y="5497133"/>
            <a:ext cx="331791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green, curved, no leaf, 5oz, …</a:t>
            </a:r>
            <a:endParaRPr lang="en-US" sz="2000" dirty="0">
              <a:solidFill>
                <a:srgbClr val="FF66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699266" y="2119217"/>
            <a:ext cx="8131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8000"/>
                </a:solidFill>
              </a:rPr>
              <a:t>label</a:t>
            </a:r>
            <a:endParaRPr lang="en-US" sz="2400" dirty="0">
              <a:solidFill>
                <a:srgbClr val="008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699266" y="2770772"/>
            <a:ext cx="7327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apple</a:t>
            </a:r>
            <a:endParaRPr lang="en-US" baseline="-25000" dirty="0"/>
          </a:p>
        </p:txBody>
      </p:sp>
      <p:sp>
        <p:nvSpPr>
          <p:cNvPr id="10" name="TextBox 9"/>
          <p:cNvSpPr txBox="1"/>
          <p:nvPr/>
        </p:nvSpPr>
        <p:spPr>
          <a:xfrm>
            <a:off x="3698045" y="3591127"/>
            <a:ext cx="7327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apple</a:t>
            </a:r>
            <a:endParaRPr lang="en-US" baseline="-25000" dirty="0"/>
          </a:p>
        </p:txBody>
      </p:sp>
      <p:sp>
        <p:nvSpPr>
          <p:cNvPr id="11" name="TextBox 10"/>
          <p:cNvSpPr txBox="1"/>
          <p:nvPr/>
        </p:nvSpPr>
        <p:spPr>
          <a:xfrm>
            <a:off x="3698045" y="4555119"/>
            <a:ext cx="8963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banana</a:t>
            </a:r>
            <a:endParaRPr lang="en-US" baseline="-25000" dirty="0"/>
          </a:p>
        </p:txBody>
      </p:sp>
      <p:sp>
        <p:nvSpPr>
          <p:cNvPr id="12" name="TextBox 11"/>
          <p:cNvSpPr txBox="1"/>
          <p:nvPr/>
        </p:nvSpPr>
        <p:spPr>
          <a:xfrm>
            <a:off x="3698045" y="5486806"/>
            <a:ext cx="8963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banana</a:t>
            </a:r>
            <a:endParaRPr lang="en-US" baseline="-25000" dirty="0"/>
          </a:p>
        </p:txBody>
      </p:sp>
      <p:sp>
        <p:nvSpPr>
          <p:cNvPr id="13" name="TextBox 12"/>
          <p:cNvSpPr txBox="1"/>
          <p:nvPr/>
        </p:nvSpPr>
        <p:spPr>
          <a:xfrm>
            <a:off x="653938" y="2210663"/>
            <a:ext cx="11574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8000"/>
                </a:solidFill>
              </a:rPr>
              <a:t>examples</a:t>
            </a:r>
            <a:endParaRPr lang="en-US" sz="2000" dirty="0">
              <a:solidFill>
                <a:srgbClr val="008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518221" y="1620518"/>
            <a:ext cx="18255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Training data</a:t>
            </a:r>
            <a:endParaRPr lang="en-US" sz="2400" dirty="0"/>
          </a:p>
        </p:txBody>
      </p:sp>
      <p:sp>
        <p:nvSpPr>
          <p:cNvPr id="15" name="Right Arrow 14"/>
          <p:cNvSpPr/>
          <p:nvPr/>
        </p:nvSpPr>
        <p:spPr bwMode="auto">
          <a:xfrm>
            <a:off x="4991210" y="3527287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grpSp>
        <p:nvGrpSpPr>
          <p:cNvPr id="16" name="Group 37"/>
          <p:cNvGrpSpPr/>
          <p:nvPr/>
        </p:nvGrpSpPr>
        <p:grpSpPr>
          <a:xfrm>
            <a:off x="5826983" y="3174508"/>
            <a:ext cx="1432277" cy="1371600"/>
            <a:chOff x="7391400" y="3505200"/>
            <a:chExt cx="1432277" cy="1371600"/>
          </a:xfrm>
        </p:grpSpPr>
        <p:sp>
          <p:nvSpPr>
            <p:cNvPr id="17" name="Rounded Rectangle 16"/>
            <p:cNvSpPr/>
            <p:nvPr/>
          </p:nvSpPr>
          <p:spPr bwMode="auto">
            <a:xfrm>
              <a:off x="7391400" y="3505200"/>
              <a:ext cx="1371600" cy="13716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7391400" y="3620974"/>
              <a:ext cx="1432277" cy="11387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 smtClean="0"/>
                <a:t>probabilistic model:</a:t>
              </a:r>
            </a:p>
            <a:p>
              <a:pPr algn="ctr"/>
              <a:endParaRPr lang="en-US" sz="1400" dirty="0" smtClean="0"/>
            </a:p>
            <a:p>
              <a:pPr algn="ctr"/>
              <a:r>
                <a:rPr lang="en-US" sz="1400" dirty="0" smtClean="0"/>
                <a:t>p(</a:t>
              </a:r>
              <a:r>
                <a:rPr lang="en-US" sz="1400" i="1" dirty="0" smtClean="0"/>
                <a:t>features, label</a:t>
              </a:r>
              <a:r>
                <a:rPr lang="en-US" sz="1400" dirty="0" smtClean="0"/>
                <a:t>)</a:t>
              </a:r>
              <a:endParaRPr lang="en-US" sz="1400" dirty="0"/>
            </a:p>
          </p:txBody>
        </p:sp>
      </p:grpSp>
      <p:sp>
        <p:nvSpPr>
          <p:cNvPr id="19" name="TextBox 18"/>
          <p:cNvSpPr txBox="1"/>
          <p:nvPr/>
        </p:nvSpPr>
        <p:spPr>
          <a:xfrm rot="19152411">
            <a:off x="5015746" y="2973514"/>
            <a:ext cx="6471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train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1350463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Probabilistic models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0668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Probabilistic models define a </a:t>
            </a:r>
            <a:r>
              <a:rPr lang="en-US" i="1" dirty="0" smtClean="0">
                <a:solidFill>
                  <a:srgbClr val="FF6600"/>
                </a:solidFill>
              </a:rPr>
              <a:t>probability distribution</a:t>
            </a:r>
            <a:r>
              <a:rPr lang="en-US" dirty="0" smtClean="0"/>
              <a:t> over features and labels:</a:t>
            </a:r>
            <a:endParaRPr lang="en-US" dirty="0"/>
          </a:p>
        </p:txBody>
      </p:sp>
      <p:grpSp>
        <p:nvGrpSpPr>
          <p:cNvPr id="4" name="Group 37"/>
          <p:cNvGrpSpPr/>
          <p:nvPr/>
        </p:nvGrpSpPr>
        <p:grpSpPr>
          <a:xfrm>
            <a:off x="5105400" y="3785379"/>
            <a:ext cx="1432277" cy="1371600"/>
            <a:chOff x="7391400" y="3505200"/>
            <a:chExt cx="1432277" cy="1371600"/>
          </a:xfrm>
        </p:grpSpPr>
        <p:sp>
          <p:nvSpPr>
            <p:cNvPr id="5" name="Rounded Rectangle 4"/>
            <p:cNvSpPr/>
            <p:nvPr/>
          </p:nvSpPr>
          <p:spPr bwMode="auto">
            <a:xfrm>
              <a:off x="7391400" y="3505200"/>
              <a:ext cx="1371600" cy="13716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7391400" y="3620974"/>
              <a:ext cx="1432277" cy="11387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/>
                <a:t>probabilistic model:</a:t>
              </a:r>
            </a:p>
            <a:p>
              <a:pPr algn="ctr"/>
              <a:endParaRPr lang="en-US" sz="1400" dirty="0"/>
            </a:p>
            <a:p>
              <a:pPr algn="ctr"/>
              <a:r>
                <a:rPr lang="en-US" sz="1400" dirty="0"/>
                <a:t>p(</a:t>
              </a:r>
              <a:r>
                <a:rPr lang="en-US" sz="1400" i="1" dirty="0"/>
                <a:t>features, label</a:t>
              </a:r>
              <a:r>
                <a:rPr lang="en-US" sz="1400" dirty="0"/>
                <a:t>)</a:t>
              </a: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314245" y="4272872"/>
            <a:ext cx="38888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yellow, curved, no leaf, 6oz, </a:t>
            </a:r>
            <a:r>
              <a:rPr lang="en-US" sz="2000" dirty="0" smtClean="0">
                <a:solidFill>
                  <a:srgbClr val="008000"/>
                </a:solidFill>
              </a:rPr>
              <a:t>banana</a:t>
            </a:r>
            <a:endParaRPr lang="en-US" sz="2000" dirty="0">
              <a:solidFill>
                <a:srgbClr val="008000"/>
              </a:solidFill>
            </a:endParaRPr>
          </a:p>
        </p:txBody>
      </p:sp>
      <p:sp>
        <p:nvSpPr>
          <p:cNvPr id="9" name="Right Arrow 8"/>
          <p:cNvSpPr/>
          <p:nvPr/>
        </p:nvSpPr>
        <p:spPr bwMode="auto">
          <a:xfrm>
            <a:off x="4343400" y="4114800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0" name="Right Arrow 9"/>
          <p:cNvSpPr/>
          <p:nvPr/>
        </p:nvSpPr>
        <p:spPr bwMode="auto">
          <a:xfrm>
            <a:off x="6705600" y="4114800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391400" y="4262735"/>
            <a:ext cx="9314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0.004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1681606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Probabilistic model vs. classifier</a:t>
            </a:r>
            <a:endParaRPr lang="en-US" dirty="0"/>
          </a:p>
        </p:txBody>
      </p:sp>
      <p:grpSp>
        <p:nvGrpSpPr>
          <p:cNvPr id="4" name="Group 37"/>
          <p:cNvGrpSpPr/>
          <p:nvPr/>
        </p:nvGrpSpPr>
        <p:grpSpPr>
          <a:xfrm>
            <a:off x="5273323" y="2209800"/>
            <a:ext cx="1432277" cy="1371600"/>
            <a:chOff x="7391400" y="3505200"/>
            <a:chExt cx="1432277" cy="1371600"/>
          </a:xfrm>
        </p:grpSpPr>
        <p:sp>
          <p:nvSpPr>
            <p:cNvPr id="5" name="Rounded Rectangle 4"/>
            <p:cNvSpPr/>
            <p:nvPr/>
          </p:nvSpPr>
          <p:spPr bwMode="auto">
            <a:xfrm>
              <a:off x="7391400" y="3505200"/>
              <a:ext cx="1371600" cy="13716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7391400" y="3620974"/>
              <a:ext cx="1432277" cy="11387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/>
                <a:t>probabilistic model:</a:t>
              </a:r>
            </a:p>
            <a:p>
              <a:pPr algn="ctr"/>
              <a:endParaRPr lang="en-US" sz="1400" dirty="0"/>
            </a:p>
            <a:p>
              <a:pPr algn="ctr"/>
              <a:r>
                <a:rPr lang="en-US" sz="1400" dirty="0"/>
                <a:t>p(</a:t>
              </a:r>
              <a:r>
                <a:rPr lang="en-US" sz="1400" i="1" dirty="0"/>
                <a:t>features, label</a:t>
              </a:r>
              <a:r>
                <a:rPr lang="en-US" sz="1400" dirty="0"/>
                <a:t>)</a:t>
              </a: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482168" y="2697293"/>
            <a:ext cx="38888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yellow, curved, no leaf, 6oz, </a:t>
            </a:r>
            <a:r>
              <a:rPr lang="en-US" sz="2000" dirty="0" smtClean="0">
                <a:solidFill>
                  <a:srgbClr val="008000"/>
                </a:solidFill>
              </a:rPr>
              <a:t>banana</a:t>
            </a:r>
            <a:endParaRPr lang="en-US" sz="2000" dirty="0">
              <a:solidFill>
                <a:srgbClr val="008000"/>
              </a:solidFill>
            </a:endParaRPr>
          </a:p>
        </p:txBody>
      </p:sp>
      <p:sp>
        <p:nvSpPr>
          <p:cNvPr id="8" name="Right Arrow 7"/>
          <p:cNvSpPr/>
          <p:nvPr/>
        </p:nvSpPr>
        <p:spPr bwMode="auto">
          <a:xfrm>
            <a:off x="4511323" y="2539221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9" name="Right Arrow 8"/>
          <p:cNvSpPr/>
          <p:nvPr/>
        </p:nvSpPr>
        <p:spPr bwMode="auto">
          <a:xfrm>
            <a:off x="6873523" y="2539221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559323" y="2687156"/>
            <a:ext cx="9314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0.004</a:t>
            </a:r>
            <a:endParaRPr lang="en-US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60481" y="1768831"/>
            <a:ext cx="297361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Probabilistic model:</a:t>
            </a:r>
            <a:endParaRPr lang="en-US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71254" y="4290234"/>
            <a:ext cx="157239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Classifier:</a:t>
            </a:r>
            <a:endParaRPr lang="en-US" sz="2800" dirty="0"/>
          </a:p>
        </p:txBody>
      </p:sp>
      <p:sp>
        <p:nvSpPr>
          <p:cNvPr id="13" name="TextBox 12"/>
          <p:cNvSpPr txBox="1"/>
          <p:nvPr/>
        </p:nvSpPr>
        <p:spPr>
          <a:xfrm>
            <a:off x="612648" y="5029200"/>
            <a:ext cx="298030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yellow, curved, no leaf, 6oz</a:t>
            </a:r>
            <a:endParaRPr lang="en-US" sz="2000" dirty="0">
              <a:solidFill>
                <a:srgbClr val="008000"/>
              </a:solidFill>
            </a:endParaRPr>
          </a:p>
        </p:txBody>
      </p:sp>
      <p:grpSp>
        <p:nvGrpSpPr>
          <p:cNvPr id="20" name="Group 37"/>
          <p:cNvGrpSpPr/>
          <p:nvPr/>
        </p:nvGrpSpPr>
        <p:grpSpPr>
          <a:xfrm>
            <a:off x="5273323" y="4551844"/>
            <a:ext cx="1432277" cy="1371600"/>
            <a:chOff x="7391400" y="3505200"/>
            <a:chExt cx="1432277" cy="1371600"/>
          </a:xfrm>
        </p:grpSpPr>
        <p:sp>
          <p:nvSpPr>
            <p:cNvPr id="21" name="Rounded Rectangle 20"/>
            <p:cNvSpPr/>
            <p:nvPr/>
          </p:nvSpPr>
          <p:spPr bwMode="auto">
            <a:xfrm>
              <a:off x="7391400" y="3505200"/>
              <a:ext cx="1371600" cy="13716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7391400" y="3620974"/>
              <a:ext cx="1432277" cy="11387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/>
                <a:t>probabilistic model:</a:t>
              </a:r>
            </a:p>
            <a:p>
              <a:pPr algn="ctr"/>
              <a:endParaRPr lang="en-US" sz="1400" dirty="0"/>
            </a:p>
            <a:p>
              <a:pPr algn="ctr"/>
              <a:r>
                <a:rPr lang="en-US" sz="1400" dirty="0"/>
                <a:t>p(</a:t>
              </a:r>
              <a:r>
                <a:rPr lang="en-US" sz="1400" i="1" dirty="0"/>
                <a:t>features, label</a:t>
              </a:r>
              <a:r>
                <a:rPr lang="en-US" sz="1400" dirty="0"/>
                <a:t>)</a:t>
              </a:r>
            </a:p>
          </p:txBody>
        </p:sp>
      </p:grpSp>
      <p:sp>
        <p:nvSpPr>
          <p:cNvPr id="23" name="Right Arrow 22"/>
          <p:cNvSpPr/>
          <p:nvPr/>
        </p:nvSpPr>
        <p:spPr bwMode="auto">
          <a:xfrm>
            <a:off x="4511323" y="4881265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24" name="Right Arrow 23"/>
          <p:cNvSpPr/>
          <p:nvPr/>
        </p:nvSpPr>
        <p:spPr bwMode="auto">
          <a:xfrm>
            <a:off x="6873523" y="4881265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7559323" y="5029200"/>
            <a:ext cx="11335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8000"/>
                </a:solidFill>
              </a:rPr>
              <a:t>banana</a:t>
            </a:r>
            <a:endParaRPr lang="en-US" sz="2400" dirty="0">
              <a:solidFill>
                <a:srgbClr val="008000"/>
              </a:solidFill>
            </a:endParaRPr>
          </a:p>
        </p:txBody>
      </p:sp>
      <p:cxnSp>
        <p:nvCxnSpPr>
          <p:cNvPr id="27" name="Straight Connector 26"/>
          <p:cNvCxnSpPr/>
          <p:nvPr/>
        </p:nvCxnSpPr>
        <p:spPr>
          <a:xfrm>
            <a:off x="301752" y="4038600"/>
            <a:ext cx="8537448" cy="0"/>
          </a:xfrm>
          <a:prstGeom prst="line">
            <a:avLst/>
          </a:prstGeom>
          <a:ln w="3810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47592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Probabilistic models: classification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0668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Probabilistic models define a </a:t>
            </a:r>
            <a:r>
              <a:rPr lang="en-US" i="1" dirty="0" smtClean="0">
                <a:solidFill>
                  <a:srgbClr val="FF6600"/>
                </a:solidFill>
              </a:rPr>
              <a:t>probability distribution</a:t>
            </a:r>
            <a:r>
              <a:rPr lang="en-US" dirty="0" smtClean="0"/>
              <a:t> over features and labels:</a:t>
            </a:r>
            <a:endParaRPr lang="en-US" dirty="0"/>
          </a:p>
        </p:txBody>
      </p:sp>
      <p:grpSp>
        <p:nvGrpSpPr>
          <p:cNvPr id="4" name="Group 37"/>
          <p:cNvGrpSpPr/>
          <p:nvPr/>
        </p:nvGrpSpPr>
        <p:grpSpPr>
          <a:xfrm>
            <a:off x="5124237" y="2891135"/>
            <a:ext cx="1432277" cy="1371600"/>
            <a:chOff x="7391400" y="3505200"/>
            <a:chExt cx="1432277" cy="1371600"/>
          </a:xfrm>
        </p:grpSpPr>
        <p:sp>
          <p:nvSpPr>
            <p:cNvPr id="5" name="Rounded Rectangle 4"/>
            <p:cNvSpPr/>
            <p:nvPr/>
          </p:nvSpPr>
          <p:spPr bwMode="auto">
            <a:xfrm>
              <a:off x="7391400" y="3505200"/>
              <a:ext cx="1371600" cy="13716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7391400" y="3620974"/>
              <a:ext cx="1432277" cy="11387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/>
                <a:t>probabilistic model:</a:t>
              </a:r>
            </a:p>
            <a:p>
              <a:pPr algn="ctr"/>
              <a:endParaRPr lang="en-US" sz="1400" dirty="0"/>
            </a:p>
            <a:p>
              <a:pPr algn="ctr"/>
              <a:r>
                <a:rPr lang="en-US" sz="1400" dirty="0"/>
                <a:t>p(</a:t>
              </a:r>
              <a:r>
                <a:rPr lang="en-US" sz="1400" i="1" dirty="0"/>
                <a:t>features, label</a:t>
              </a:r>
              <a:r>
                <a:rPr lang="en-US" sz="1400" dirty="0"/>
                <a:t>)</a:t>
              </a: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333082" y="3378628"/>
            <a:ext cx="38888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yellow, curved, no leaf, 6oz, </a:t>
            </a:r>
            <a:r>
              <a:rPr lang="en-US" sz="2000" dirty="0" smtClean="0">
                <a:solidFill>
                  <a:srgbClr val="008000"/>
                </a:solidFill>
              </a:rPr>
              <a:t>banana</a:t>
            </a:r>
            <a:endParaRPr lang="en-US" sz="2000" dirty="0">
              <a:solidFill>
                <a:srgbClr val="008000"/>
              </a:solidFill>
            </a:endParaRPr>
          </a:p>
        </p:txBody>
      </p:sp>
      <p:sp>
        <p:nvSpPr>
          <p:cNvPr id="9" name="Right Arrow 8"/>
          <p:cNvSpPr/>
          <p:nvPr/>
        </p:nvSpPr>
        <p:spPr bwMode="auto">
          <a:xfrm>
            <a:off x="4362237" y="3220556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0" name="Right Arrow 9"/>
          <p:cNvSpPr/>
          <p:nvPr/>
        </p:nvSpPr>
        <p:spPr bwMode="auto">
          <a:xfrm>
            <a:off x="6724437" y="3220556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410237" y="3368491"/>
            <a:ext cx="9314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0.004</a:t>
            </a:r>
            <a:endParaRPr 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566375" y="6193100"/>
            <a:ext cx="81966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How do we use a probabilistic model for classification/prediction?</a:t>
            </a:r>
            <a:endParaRPr lang="en-US" sz="2400" dirty="0">
              <a:solidFill>
                <a:srgbClr val="FF0000"/>
              </a:solidFill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>
            <a:off x="333082" y="4495800"/>
            <a:ext cx="8537448" cy="0"/>
          </a:xfrm>
          <a:prstGeom prst="line">
            <a:avLst/>
          </a:prstGeom>
          <a:ln w="3810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112126" y="5083489"/>
            <a:ext cx="38202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Given an unlabeled example:</a:t>
            </a:r>
            <a:endParaRPr lang="en-US" sz="2400" dirty="0"/>
          </a:p>
        </p:txBody>
      </p:sp>
      <p:sp>
        <p:nvSpPr>
          <p:cNvPr id="14" name="TextBox 13"/>
          <p:cNvSpPr txBox="1"/>
          <p:nvPr/>
        </p:nvSpPr>
        <p:spPr>
          <a:xfrm>
            <a:off x="3810000" y="5105400"/>
            <a:ext cx="298030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yellow, curved, no leaf, 6oz</a:t>
            </a:r>
            <a:endParaRPr lang="en-US" sz="2000" dirty="0">
              <a:solidFill>
                <a:srgbClr val="008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705600" y="5053275"/>
            <a:ext cx="22203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p</a:t>
            </a:r>
            <a:r>
              <a:rPr lang="en-US" sz="2400" dirty="0" smtClean="0"/>
              <a:t>redict the label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547278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Probabilistic models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0668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Probabilistic models define a </a:t>
            </a:r>
            <a:r>
              <a:rPr lang="en-US" i="1" dirty="0" smtClean="0">
                <a:solidFill>
                  <a:srgbClr val="FF6600"/>
                </a:solidFill>
              </a:rPr>
              <a:t>probability distribution</a:t>
            </a:r>
            <a:r>
              <a:rPr lang="en-US" dirty="0" smtClean="0"/>
              <a:t> over features and labels:</a:t>
            </a:r>
            <a:endParaRPr lang="en-US" dirty="0"/>
          </a:p>
        </p:txBody>
      </p:sp>
      <p:grpSp>
        <p:nvGrpSpPr>
          <p:cNvPr id="4" name="Group 37"/>
          <p:cNvGrpSpPr/>
          <p:nvPr/>
        </p:nvGrpSpPr>
        <p:grpSpPr>
          <a:xfrm>
            <a:off x="5105400" y="2983805"/>
            <a:ext cx="1432277" cy="1371600"/>
            <a:chOff x="7391400" y="3505200"/>
            <a:chExt cx="1432277" cy="1371600"/>
          </a:xfrm>
        </p:grpSpPr>
        <p:sp>
          <p:nvSpPr>
            <p:cNvPr id="5" name="Rounded Rectangle 4"/>
            <p:cNvSpPr/>
            <p:nvPr/>
          </p:nvSpPr>
          <p:spPr bwMode="auto">
            <a:xfrm>
              <a:off x="7391400" y="3505200"/>
              <a:ext cx="1371600" cy="13716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7391400" y="3620974"/>
              <a:ext cx="1432277" cy="11387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/>
                <a:t>probabilistic model:</a:t>
              </a:r>
            </a:p>
            <a:p>
              <a:pPr algn="ctr"/>
              <a:endParaRPr lang="en-US" sz="1400" dirty="0"/>
            </a:p>
            <a:p>
              <a:pPr algn="ctr"/>
              <a:r>
                <a:rPr lang="en-US" sz="1400" dirty="0"/>
                <a:t>p(</a:t>
              </a:r>
              <a:r>
                <a:rPr lang="en-US" sz="1400" i="1" dirty="0"/>
                <a:t>features, label</a:t>
              </a:r>
              <a:r>
                <a:rPr lang="en-US" sz="1400" dirty="0"/>
                <a:t>)</a:t>
              </a: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314245" y="3230693"/>
            <a:ext cx="38888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yellow, curved, no leaf, 6oz, </a:t>
            </a:r>
            <a:r>
              <a:rPr lang="en-US" sz="2000" dirty="0" smtClean="0">
                <a:solidFill>
                  <a:srgbClr val="008000"/>
                </a:solidFill>
              </a:rPr>
              <a:t>banana</a:t>
            </a:r>
            <a:endParaRPr lang="en-US" sz="2000" dirty="0">
              <a:solidFill>
                <a:srgbClr val="008000"/>
              </a:solidFill>
            </a:endParaRPr>
          </a:p>
        </p:txBody>
      </p:sp>
      <p:sp>
        <p:nvSpPr>
          <p:cNvPr id="9" name="Right Arrow 8"/>
          <p:cNvSpPr/>
          <p:nvPr/>
        </p:nvSpPr>
        <p:spPr bwMode="auto">
          <a:xfrm>
            <a:off x="4312088" y="3328008"/>
            <a:ext cx="533400" cy="302795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582570" y="3097175"/>
            <a:ext cx="9314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0.004</a:t>
            </a:r>
            <a:endParaRPr lang="en-US" sz="24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914400" y="5334000"/>
            <a:ext cx="694162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For each label, ask for the probability under the model</a:t>
            </a:r>
          </a:p>
          <a:p>
            <a:r>
              <a:rPr lang="en-US" sz="2400" dirty="0" smtClean="0">
                <a:solidFill>
                  <a:srgbClr val="0000FF"/>
                </a:solidFill>
              </a:rPr>
              <a:t>Pick the label with the highest probability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90556" y="3834621"/>
            <a:ext cx="38486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yellow, curved, no leaf, 6oz, </a:t>
            </a:r>
            <a:r>
              <a:rPr lang="en-US" sz="2000" dirty="0" smtClean="0">
                <a:solidFill>
                  <a:srgbClr val="008000"/>
                </a:solidFill>
              </a:rPr>
              <a:t>apple</a:t>
            </a:r>
            <a:endParaRPr lang="en-US" sz="2000" dirty="0">
              <a:solidFill>
                <a:srgbClr val="008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568149" y="3657600"/>
            <a:ext cx="12710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0.00002</a:t>
            </a:r>
            <a:endParaRPr lang="en-US" sz="2400" dirty="0"/>
          </a:p>
        </p:txBody>
      </p:sp>
      <p:sp>
        <p:nvSpPr>
          <p:cNvPr id="19" name="Right Arrow 18"/>
          <p:cNvSpPr/>
          <p:nvPr/>
        </p:nvSpPr>
        <p:spPr bwMode="auto">
          <a:xfrm>
            <a:off x="4312088" y="3886200"/>
            <a:ext cx="533400" cy="302795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20" name="Right Arrow 19"/>
          <p:cNvSpPr/>
          <p:nvPr/>
        </p:nvSpPr>
        <p:spPr bwMode="auto">
          <a:xfrm>
            <a:off x="6780744" y="3230693"/>
            <a:ext cx="533400" cy="302795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21" name="Right Arrow 20"/>
          <p:cNvSpPr/>
          <p:nvPr/>
        </p:nvSpPr>
        <p:spPr bwMode="auto">
          <a:xfrm>
            <a:off x="6780744" y="3788885"/>
            <a:ext cx="533400" cy="302795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22" name="Oval 21"/>
          <p:cNvSpPr/>
          <p:nvPr/>
        </p:nvSpPr>
        <p:spPr>
          <a:xfrm>
            <a:off x="7391400" y="3020975"/>
            <a:ext cx="1451904" cy="636625"/>
          </a:xfrm>
          <a:prstGeom prst="ellipse">
            <a:avLst/>
          </a:prstGeom>
          <a:noFill/>
          <a:ln>
            <a:solidFill>
              <a:srgbClr val="008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79400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Probabilistic model vs. classifier</a:t>
            </a:r>
            <a:endParaRPr lang="en-US" dirty="0"/>
          </a:p>
        </p:txBody>
      </p:sp>
      <p:grpSp>
        <p:nvGrpSpPr>
          <p:cNvPr id="4" name="Group 37"/>
          <p:cNvGrpSpPr/>
          <p:nvPr/>
        </p:nvGrpSpPr>
        <p:grpSpPr>
          <a:xfrm>
            <a:off x="5273323" y="2209800"/>
            <a:ext cx="1432277" cy="1371600"/>
            <a:chOff x="7391400" y="3505200"/>
            <a:chExt cx="1432277" cy="1371600"/>
          </a:xfrm>
        </p:grpSpPr>
        <p:sp>
          <p:nvSpPr>
            <p:cNvPr id="5" name="Rounded Rectangle 4"/>
            <p:cNvSpPr/>
            <p:nvPr/>
          </p:nvSpPr>
          <p:spPr bwMode="auto">
            <a:xfrm>
              <a:off x="7391400" y="3505200"/>
              <a:ext cx="1371600" cy="13716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7391400" y="3620974"/>
              <a:ext cx="1432277" cy="11387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/>
                <a:t>probabilistic model:</a:t>
              </a:r>
            </a:p>
            <a:p>
              <a:pPr algn="ctr"/>
              <a:endParaRPr lang="en-US" sz="1400" dirty="0"/>
            </a:p>
            <a:p>
              <a:pPr algn="ctr"/>
              <a:r>
                <a:rPr lang="en-US" sz="1400" dirty="0"/>
                <a:t>p(</a:t>
              </a:r>
              <a:r>
                <a:rPr lang="en-US" sz="1400" i="1" dirty="0"/>
                <a:t>features, label</a:t>
              </a:r>
              <a:r>
                <a:rPr lang="en-US" sz="1400" dirty="0"/>
                <a:t>)</a:t>
              </a: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482168" y="2697293"/>
            <a:ext cx="38888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yellow, curved, no leaf, 6oz, </a:t>
            </a:r>
            <a:r>
              <a:rPr lang="en-US" sz="2000" dirty="0" smtClean="0">
                <a:solidFill>
                  <a:srgbClr val="008000"/>
                </a:solidFill>
              </a:rPr>
              <a:t>banana</a:t>
            </a:r>
            <a:endParaRPr lang="en-US" sz="2000" dirty="0">
              <a:solidFill>
                <a:srgbClr val="008000"/>
              </a:solidFill>
            </a:endParaRPr>
          </a:p>
        </p:txBody>
      </p:sp>
      <p:sp>
        <p:nvSpPr>
          <p:cNvPr id="8" name="Right Arrow 7"/>
          <p:cNvSpPr/>
          <p:nvPr/>
        </p:nvSpPr>
        <p:spPr bwMode="auto">
          <a:xfrm>
            <a:off x="4511323" y="2539221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9" name="Right Arrow 8"/>
          <p:cNvSpPr/>
          <p:nvPr/>
        </p:nvSpPr>
        <p:spPr bwMode="auto">
          <a:xfrm>
            <a:off x="6873523" y="2539221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559323" y="2687156"/>
            <a:ext cx="9314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0.004</a:t>
            </a:r>
            <a:endParaRPr lang="en-US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60481" y="1768831"/>
            <a:ext cx="297361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Probabilistic model:</a:t>
            </a:r>
            <a:endParaRPr lang="en-US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71254" y="4290234"/>
            <a:ext cx="157239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Classifier:</a:t>
            </a:r>
            <a:endParaRPr lang="en-US" sz="2800" dirty="0"/>
          </a:p>
        </p:txBody>
      </p:sp>
      <p:sp>
        <p:nvSpPr>
          <p:cNvPr id="13" name="TextBox 12"/>
          <p:cNvSpPr txBox="1"/>
          <p:nvPr/>
        </p:nvSpPr>
        <p:spPr>
          <a:xfrm>
            <a:off x="612648" y="5029200"/>
            <a:ext cx="298030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yellow, curved, no leaf, 6oz</a:t>
            </a:r>
            <a:endParaRPr lang="en-US" sz="2000" dirty="0">
              <a:solidFill>
                <a:srgbClr val="008000"/>
              </a:solidFill>
            </a:endParaRPr>
          </a:p>
        </p:txBody>
      </p:sp>
      <p:grpSp>
        <p:nvGrpSpPr>
          <p:cNvPr id="20" name="Group 37"/>
          <p:cNvGrpSpPr/>
          <p:nvPr/>
        </p:nvGrpSpPr>
        <p:grpSpPr>
          <a:xfrm>
            <a:off x="5273323" y="4551844"/>
            <a:ext cx="1432277" cy="1371600"/>
            <a:chOff x="7391400" y="3505200"/>
            <a:chExt cx="1432277" cy="1371600"/>
          </a:xfrm>
        </p:grpSpPr>
        <p:sp>
          <p:nvSpPr>
            <p:cNvPr id="21" name="Rounded Rectangle 20"/>
            <p:cNvSpPr/>
            <p:nvPr/>
          </p:nvSpPr>
          <p:spPr bwMode="auto">
            <a:xfrm>
              <a:off x="7391400" y="3505200"/>
              <a:ext cx="1371600" cy="13716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7391400" y="3620974"/>
              <a:ext cx="1432277" cy="11387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/>
                <a:t>probabilistic model:</a:t>
              </a:r>
            </a:p>
            <a:p>
              <a:pPr algn="ctr"/>
              <a:endParaRPr lang="en-US" sz="1400" dirty="0"/>
            </a:p>
            <a:p>
              <a:pPr algn="ctr"/>
              <a:r>
                <a:rPr lang="en-US" sz="1400" dirty="0"/>
                <a:t>p(</a:t>
              </a:r>
              <a:r>
                <a:rPr lang="en-US" sz="1400" i="1" dirty="0"/>
                <a:t>features, label</a:t>
              </a:r>
              <a:r>
                <a:rPr lang="en-US" sz="1400" dirty="0"/>
                <a:t>)</a:t>
              </a:r>
            </a:p>
          </p:txBody>
        </p:sp>
      </p:grpSp>
      <p:sp>
        <p:nvSpPr>
          <p:cNvPr id="23" name="Right Arrow 22"/>
          <p:cNvSpPr/>
          <p:nvPr/>
        </p:nvSpPr>
        <p:spPr bwMode="auto">
          <a:xfrm>
            <a:off x="4511323" y="4881265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24" name="Right Arrow 23"/>
          <p:cNvSpPr/>
          <p:nvPr/>
        </p:nvSpPr>
        <p:spPr bwMode="auto">
          <a:xfrm>
            <a:off x="6873523" y="4881265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7559323" y="5029200"/>
            <a:ext cx="11335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8000"/>
                </a:solidFill>
              </a:rPr>
              <a:t>banana</a:t>
            </a:r>
            <a:endParaRPr lang="en-US" sz="2400" dirty="0">
              <a:solidFill>
                <a:srgbClr val="008000"/>
              </a:solidFill>
            </a:endParaRPr>
          </a:p>
        </p:txBody>
      </p:sp>
      <p:cxnSp>
        <p:nvCxnSpPr>
          <p:cNvPr id="27" name="Straight Connector 26"/>
          <p:cNvCxnSpPr/>
          <p:nvPr/>
        </p:nvCxnSpPr>
        <p:spPr>
          <a:xfrm>
            <a:off x="301752" y="4038600"/>
            <a:ext cx="8537448" cy="0"/>
          </a:xfrm>
          <a:prstGeom prst="line">
            <a:avLst/>
          </a:prstGeom>
          <a:ln w="3810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2531842" y="6258941"/>
            <a:ext cx="39589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Why probabilistic models?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02162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Probabilistic models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87680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 smtClean="0"/>
              <a:t>Probabilities are nice to work with</a:t>
            </a:r>
          </a:p>
          <a:p>
            <a:pPr lvl="1"/>
            <a:r>
              <a:rPr lang="en-US" dirty="0" smtClean="0"/>
              <a:t>range between 0 and 1</a:t>
            </a:r>
          </a:p>
          <a:p>
            <a:pPr lvl="1"/>
            <a:r>
              <a:rPr lang="en-US" dirty="0" smtClean="0"/>
              <a:t>can combine them in a well understood way</a:t>
            </a:r>
          </a:p>
          <a:p>
            <a:pPr lvl="1"/>
            <a:r>
              <a:rPr lang="en-US" dirty="0" smtClean="0"/>
              <a:t>lots of mathematical background/theory</a:t>
            </a:r>
          </a:p>
          <a:p>
            <a:pPr lvl="1"/>
            <a:r>
              <a:rPr lang="en-US" dirty="0" smtClean="0"/>
              <a:t>an aside: to get the benefit of probabilistic output you can sometimes </a:t>
            </a:r>
            <a:r>
              <a:rPr lang="en-US" dirty="0" smtClean="0">
                <a:solidFill>
                  <a:srgbClr val="FF6600"/>
                </a:solidFill>
              </a:rPr>
              <a:t>calibrate</a:t>
            </a:r>
            <a:r>
              <a:rPr lang="en-US" dirty="0" smtClean="0"/>
              <a:t> the confidence output of a non-probabilistic classifier</a:t>
            </a:r>
          </a:p>
          <a:p>
            <a:pPr lvl="1"/>
            <a:endParaRPr lang="en-US" dirty="0" smtClean="0"/>
          </a:p>
          <a:p>
            <a:pPr marL="45720" indent="0">
              <a:buNone/>
            </a:pPr>
            <a:r>
              <a:rPr lang="en-US" dirty="0" smtClean="0"/>
              <a:t>Provide a strong, well-founded groundwork</a:t>
            </a:r>
          </a:p>
          <a:p>
            <a:pPr marL="822960" lvl="1" indent="-457200"/>
            <a:r>
              <a:rPr lang="en-US" dirty="0" smtClean="0"/>
              <a:t>Allow us to make clear decisions about things like regularization</a:t>
            </a:r>
          </a:p>
          <a:p>
            <a:pPr marL="822960" lvl="1" indent="-457200"/>
            <a:r>
              <a:rPr lang="en-US" dirty="0" smtClean="0"/>
              <a:t>Tend to be much less “heuristic” than the models we’ve seen</a:t>
            </a:r>
          </a:p>
          <a:p>
            <a:pPr marL="822960" lvl="1" indent="-457200"/>
            <a:r>
              <a:rPr lang="en-US" dirty="0" smtClean="0"/>
              <a:t>Different models have very clear meanings</a:t>
            </a:r>
            <a:endParaRPr lang="en-US" dirty="0"/>
          </a:p>
          <a:p>
            <a:pPr marL="4572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25989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Probabilistic models: big questions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Which model do we use, i.e. how do we calculate p(</a:t>
            </a:r>
            <a:r>
              <a:rPr lang="en-US" i="1" dirty="0" smtClean="0"/>
              <a:t>feature, label</a:t>
            </a:r>
            <a:r>
              <a:rPr lang="en-US" dirty="0" smtClean="0"/>
              <a:t>)?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How do train the model, i.e. how to we we </a:t>
            </a:r>
            <a:r>
              <a:rPr lang="en-US" dirty="0" smtClean="0">
                <a:solidFill>
                  <a:srgbClr val="FF6600"/>
                </a:solidFill>
              </a:rPr>
              <a:t>estimate the probabilities</a:t>
            </a:r>
            <a:r>
              <a:rPr lang="en-US" dirty="0" smtClean="0"/>
              <a:t> for the model?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How do we deal with </a:t>
            </a:r>
            <a:r>
              <a:rPr lang="en-US" dirty="0" err="1" smtClean="0"/>
              <a:t>overfitting</a:t>
            </a:r>
            <a:r>
              <a:rPr lang="en-US" dirty="0" smtClean="0"/>
              <a:t>?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95579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76200"/>
            <a:ext cx="8153400" cy="990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Same problems we’ve been dealing with so far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576989" y="2514600"/>
            <a:ext cx="3461611" cy="411480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 smtClean="0"/>
              <a:t>Which model do we use, i.e. how do we calculate p(</a:t>
            </a:r>
            <a:r>
              <a:rPr lang="en-US" i="1" dirty="0" smtClean="0"/>
              <a:t>feature, label</a:t>
            </a:r>
            <a:r>
              <a:rPr lang="en-US" dirty="0" smtClean="0"/>
              <a:t>)?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How do train the model, i.e. how to we we </a:t>
            </a:r>
            <a:r>
              <a:rPr lang="en-US" dirty="0" smtClean="0">
                <a:solidFill>
                  <a:srgbClr val="FF6600"/>
                </a:solidFill>
              </a:rPr>
              <a:t>estimate the probabilities</a:t>
            </a:r>
            <a:r>
              <a:rPr lang="en-US" dirty="0" smtClean="0"/>
              <a:t> for the model?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How do we deal with </a:t>
            </a:r>
            <a:r>
              <a:rPr lang="en-US" dirty="0" err="1" smtClean="0"/>
              <a:t>overfitting</a:t>
            </a:r>
            <a:r>
              <a:rPr lang="en-US" dirty="0" smtClean="0"/>
              <a:t>?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609232" y="1738595"/>
            <a:ext cx="30144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Probabilistic models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714632" y="1738595"/>
            <a:ext cx="213396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ML in general</a:t>
            </a:r>
            <a:endParaRPr lang="en-US" sz="2800" dirty="0">
              <a:solidFill>
                <a:srgbClr val="0000FF"/>
              </a:solidFill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>
            <a:off x="4419600" y="1738595"/>
            <a:ext cx="0" cy="511940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Content Placeholder 11"/>
          <p:cNvSpPr txBox="1">
            <a:spLocks/>
          </p:cNvSpPr>
          <p:nvPr/>
        </p:nvSpPr>
        <p:spPr>
          <a:xfrm>
            <a:off x="5181600" y="2514600"/>
            <a:ext cx="3461611" cy="411480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sz="2400" dirty="0" smtClean="0"/>
              <a:t>Which model do we use (decision tree, linear model, non-parametric)</a:t>
            </a:r>
          </a:p>
          <a:p>
            <a:pPr marL="0" indent="0">
              <a:buFont typeface="Wingdings"/>
              <a:buNone/>
            </a:pPr>
            <a:endParaRPr lang="en-US" sz="2400" dirty="0" smtClean="0"/>
          </a:p>
          <a:p>
            <a:pPr marL="0" indent="0">
              <a:buFont typeface="Wingdings"/>
              <a:buNone/>
            </a:pPr>
            <a:r>
              <a:rPr lang="en-US" sz="2400" dirty="0" smtClean="0"/>
              <a:t>How do train the model?</a:t>
            </a:r>
            <a:endParaRPr lang="en-US" sz="2400" dirty="0"/>
          </a:p>
          <a:p>
            <a:pPr marL="0" indent="0">
              <a:buFont typeface="Wingdings"/>
              <a:buNone/>
            </a:pPr>
            <a:endParaRPr lang="en-US" sz="2400" dirty="0" smtClean="0"/>
          </a:p>
          <a:p>
            <a:pPr marL="0" indent="0">
              <a:buFont typeface="Wingdings"/>
              <a:buNone/>
            </a:pPr>
            <a:endParaRPr lang="en-US" sz="2400" dirty="0" smtClean="0"/>
          </a:p>
          <a:p>
            <a:pPr marL="0" indent="0">
              <a:buFont typeface="Wingdings"/>
              <a:buNone/>
            </a:pPr>
            <a:r>
              <a:rPr lang="en-US" sz="2400" dirty="0" smtClean="0"/>
              <a:t>How do we deal with </a:t>
            </a:r>
            <a:r>
              <a:rPr lang="en-US" sz="2400" dirty="0" err="1" smtClean="0"/>
              <a:t>overfitting</a:t>
            </a:r>
            <a:r>
              <a:rPr lang="en-US" sz="2400" dirty="0" smtClean="0"/>
              <a:t>?</a:t>
            </a:r>
          </a:p>
          <a:p>
            <a:pPr marL="0" indent="0">
              <a:buFont typeface="Wingdings"/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7806357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76200"/>
            <a:ext cx="8153400" cy="990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Basic steps for probabilistic modeling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5281221" y="2514600"/>
            <a:ext cx="3461611" cy="411480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 smtClean="0"/>
              <a:t>Which model do we use, i.e. how do we calculate p(</a:t>
            </a:r>
            <a:r>
              <a:rPr lang="en-US" i="1" dirty="0" smtClean="0"/>
              <a:t>feature, label</a:t>
            </a:r>
            <a:r>
              <a:rPr lang="en-US" dirty="0" smtClean="0"/>
              <a:t>)?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How do train the model, i.e. how to we we </a:t>
            </a:r>
            <a:r>
              <a:rPr lang="en-US" dirty="0" smtClean="0">
                <a:solidFill>
                  <a:srgbClr val="FF6600"/>
                </a:solidFill>
              </a:rPr>
              <a:t>estimate the probabilities</a:t>
            </a:r>
            <a:r>
              <a:rPr lang="en-US" dirty="0" smtClean="0"/>
              <a:t> for the model?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How do we deal with </a:t>
            </a:r>
            <a:r>
              <a:rPr lang="en-US" dirty="0" err="1" smtClean="0"/>
              <a:t>overfitting</a:t>
            </a:r>
            <a:r>
              <a:rPr lang="en-US" dirty="0" smtClean="0"/>
              <a:t>?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5313464" y="1738595"/>
            <a:ext cx="30144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Probabilistic models</a:t>
            </a:r>
            <a:endParaRPr lang="en-US" sz="2800" dirty="0">
              <a:solidFill>
                <a:srgbClr val="0000FF"/>
              </a:solidFill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>
            <a:off x="4572000" y="1738595"/>
            <a:ext cx="0" cy="511940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280387" y="2536521"/>
            <a:ext cx="3933955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Step 1: pick a model</a:t>
            </a:r>
          </a:p>
          <a:p>
            <a:endParaRPr lang="en-US" sz="2400" dirty="0" smtClean="0"/>
          </a:p>
          <a:p>
            <a:endParaRPr lang="en-US" sz="2400" dirty="0"/>
          </a:p>
          <a:p>
            <a:r>
              <a:rPr lang="en-US" sz="2400" dirty="0" smtClean="0"/>
              <a:t>Step 2: figure out how to estimate the probabilities for the model</a:t>
            </a:r>
          </a:p>
          <a:p>
            <a:endParaRPr lang="en-US" sz="2400" dirty="0" smtClean="0"/>
          </a:p>
          <a:p>
            <a:endParaRPr lang="en-US" sz="2400" dirty="0"/>
          </a:p>
          <a:p>
            <a:r>
              <a:rPr lang="en-US" sz="2400" dirty="0" smtClean="0"/>
              <a:t>Step 3 (optional): deal with </a:t>
            </a:r>
            <a:r>
              <a:rPr lang="en-US" sz="2400" dirty="0" err="1" smtClean="0"/>
              <a:t>overfitting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6788242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76200"/>
            <a:ext cx="8153400" cy="990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Basic steps for probabilistic modeling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5281221" y="2514600"/>
            <a:ext cx="3461611" cy="411480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 smtClean="0"/>
              <a:t>Which model do we use, i.e. how do we calculate p(</a:t>
            </a:r>
            <a:r>
              <a:rPr lang="en-US" i="1" dirty="0" smtClean="0"/>
              <a:t>feature, label</a:t>
            </a:r>
            <a:r>
              <a:rPr lang="en-US" dirty="0" smtClean="0"/>
              <a:t>)?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How do train the model, i.e. how to we we </a:t>
            </a:r>
            <a:r>
              <a:rPr lang="en-US" dirty="0" smtClean="0">
                <a:solidFill>
                  <a:srgbClr val="FF6600"/>
                </a:solidFill>
              </a:rPr>
              <a:t>estimate the probabilities</a:t>
            </a:r>
            <a:r>
              <a:rPr lang="en-US" dirty="0" smtClean="0"/>
              <a:t> for the model?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How do we deal with </a:t>
            </a:r>
            <a:r>
              <a:rPr lang="en-US" dirty="0" err="1" smtClean="0"/>
              <a:t>overfitting</a:t>
            </a:r>
            <a:r>
              <a:rPr lang="en-US" dirty="0" smtClean="0"/>
              <a:t>?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5313464" y="1738595"/>
            <a:ext cx="30144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Probabilistic models</a:t>
            </a:r>
            <a:endParaRPr lang="en-US" sz="2800" dirty="0">
              <a:solidFill>
                <a:srgbClr val="0000FF"/>
              </a:solidFill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>
            <a:off x="4572000" y="1738595"/>
            <a:ext cx="0" cy="511940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280387" y="2536521"/>
            <a:ext cx="3933955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Step 1: pick a model</a:t>
            </a:r>
          </a:p>
          <a:p>
            <a:endParaRPr lang="en-US" sz="2400" dirty="0" smtClean="0"/>
          </a:p>
          <a:p>
            <a:endParaRPr lang="en-US" sz="2400" dirty="0"/>
          </a:p>
          <a:p>
            <a:r>
              <a:rPr lang="en-US" sz="2400" dirty="0" smtClean="0"/>
              <a:t>Step 2: figure out how to estimate the probabilities for the model</a:t>
            </a:r>
          </a:p>
          <a:p>
            <a:endParaRPr lang="en-US" sz="2400" dirty="0" smtClean="0"/>
          </a:p>
          <a:p>
            <a:endParaRPr lang="en-US" sz="2400" dirty="0"/>
          </a:p>
          <a:p>
            <a:r>
              <a:rPr lang="en-US" sz="2400" dirty="0" smtClean="0"/>
              <a:t>Step 3 (optional): deal with </a:t>
            </a:r>
            <a:r>
              <a:rPr lang="en-US" sz="2400" dirty="0" err="1" smtClean="0"/>
              <a:t>overfitting</a:t>
            </a:r>
            <a:endParaRPr lang="en-US" sz="2400" dirty="0"/>
          </a:p>
        </p:txBody>
      </p:sp>
      <p:sp>
        <p:nvSpPr>
          <p:cNvPr id="4" name="Rectangle 3"/>
          <p:cNvSpPr/>
          <p:nvPr/>
        </p:nvSpPr>
        <p:spPr>
          <a:xfrm>
            <a:off x="76200" y="2362200"/>
            <a:ext cx="4343400" cy="838200"/>
          </a:xfrm>
          <a:prstGeom prst="rect">
            <a:avLst/>
          </a:prstGeom>
          <a:noFill/>
          <a:ln>
            <a:solidFill>
              <a:srgbClr val="0000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76784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289" y="228600"/>
            <a:ext cx="8378952" cy="990600"/>
          </a:xfrm>
        </p:spPr>
        <p:txBody>
          <a:bodyPr>
            <a:normAutofit/>
          </a:bodyPr>
          <a:lstStyle/>
          <a:p>
            <a:r>
              <a:rPr lang="en-US" sz="3600" dirty="0" smtClean="0">
                <a:solidFill>
                  <a:srgbClr val="FF0000"/>
                </a:solidFill>
              </a:rPr>
              <a:t>What was the data generating distribution?</a:t>
            </a:r>
            <a:endParaRPr lang="en-US" sz="3600" dirty="0">
              <a:solidFill>
                <a:srgbClr val="FF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20336" y="5655086"/>
            <a:ext cx="428780" cy="42037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94876" y="5696769"/>
            <a:ext cx="375843" cy="37869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707995" y="1620518"/>
            <a:ext cx="18255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Training data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6181491" y="1620518"/>
            <a:ext cx="10593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Test set</a:t>
            </a:r>
            <a:endParaRPr lang="en-US" sz="2400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73862" y="5788790"/>
            <a:ext cx="418573" cy="246219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84252" y="5788790"/>
            <a:ext cx="431361" cy="246219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38482" y="5408867"/>
            <a:ext cx="431361" cy="246219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16975" y="5365965"/>
            <a:ext cx="418573" cy="246219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16975" y="4983628"/>
            <a:ext cx="418573" cy="246219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00192" y="4627063"/>
            <a:ext cx="418573" cy="246219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20336" y="5155778"/>
            <a:ext cx="428780" cy="420373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2774157" y="6229689"/>
            <a:ext cx="36157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data generating distribution</a:t>
            </a:r>
            <a:endParaRPr lang="en-US" sz="2400" dirty="0"/>
          </a:p>
        </p:txBody>
      </p:sp>
      <p:sp>
        <p:nvSpPr>
          <p:cNvPr id="24" name="Oval 23"/>
          <p:cNvSpPr/>
          <p:nvPr/>
        </p:nvSpPr>
        <p:spPr>
          <a:xfrm>
            <a:off x="1684417" y="4491788"/>
            <a:ext cx="5347368" cy="1753755"/>
          </a:xfrm>
          <a:prstGeom prst="ellipse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91411" y="3091655"/>
            <a:ext cx="418573" cy="246219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72487" y="2333042"/>
            <a:ext cx="418573" cy="246219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62631" y="2333042"/>
            <a:ext cx="428780" cy="420373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62995" y="2712965"/>
            <a:ext cx="431361" cy="246219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31270" y="2844592"/>
            <a:ext cx="431361" cy="246219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19033" y="2959184"/>
            <a:ext cx="375843" cy="378690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87093" y="3280087"/>
            <a:ext cx="418573" cy="246219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86742" y="3033868"/>
            <a:ext cx="418573" cy="246219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5946" y="3033868"/>
            <a:ext cx="428780" cy="420373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09984" y="2309092"/>
            <a:ext cx="431361" cy="246219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87672" y="3658777"/>
            <a:ext cx="431361" cy="246219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75073" y="3526306"/>
            <a:ext cx="375843" cy="378690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6856" y="2657004"/>
            <a:ext cx="418573" cy="246219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36715" y="2409941"/>
            <a:ext cx="431361" cy="246219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24478" y="2524533"/>
            <a:ext cx="375843" cy="378690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92538" y="2845436"/>
            <a:ext cx="418573" cy="246219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00321" y="2104160"/>
            <a:ext cx="428780" cy="420373"/>
          </a:xfrm>
          <a:prstGeom prst="rect">
            <a:avLst/>
          </a:prstGeom>
        </p:spPr>
      </p:pic>
      <p:pic>
        <p:nvPicPr>
          <p:cNvPr id="43" name="Picture 4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93117" y="3224126"/>
            <a:ext cx="431361" cy="246219"/>
          </a:xfrm>
          <a:prstGeom prst="rect">
            <a:avLst/>
          </a:prstGeom>
        </p:spPr>
      </p:pic>
      <p:pic>
        <p:nvPicPr>
          <p:cNvPr id="44" name="Picture 4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80518" y="3091655"/>
            <a:ext cx="375843" cy="378690"/>
          </a:xfrm>
          <a:prstGeom prst="rect">
            <a:avLst/>
          </a:prstGeom>
        </p:spPr>
      </p:pic>
      <p:cxnSp>
        <p:nvCxnSpPr>
          <p:cNvPr id="46" name="Straight Arrow Connector 45"/>
          <p:cNvCxnSpPr/>
          <p:nvPr/>
        </p:nvCxnSpPr>
        <p:spPr>
          <a:xfrm flipV="1">
            <a:off x="5792538" y="3658777"/>
            <a:ext cx="597363" cy="1100381"/>
          </a:xfrm>
          <a:prstGeom prst="straightConnector1">
            <a:avLst/>
          </a:prstGeom>
          <a:ln w="57150" cmpd="sng"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>
          <a:xfrm flipH="1" flipV="1">
            <a:off x="2774158" y="3904997"/>
            <a:ext cx="476758" cy="854161"/>
          </a:xfrm>
          <a:prstGeom prst="straightConnector1">
            <a:avLst/>
          </a:prstGeom>
          <a:ln w="57150" cmpd="sng"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804628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1: picking a model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0336" y="5655086"/>
            <a:ext cx="428780" cy="42037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4876" y="5696769"/>
            <a:ext cx="375843" cy="37869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73862" y="5788790"/>
            <a:ext cx="418573" cy="24621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84252" y="5788790"/>
            <a:ext cx="431361" cy="24621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38482" y="5408867"/>
            <a:ext cx="431361" cy="24621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16975" y="5365965"/>
            <a:ext cx="418573" cy="24621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16975" y="4983628"/>
            <a:ext cx="418573" cy="24621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0192" y="4627063"/>
            <a:ext cx="418573" cy="24621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0336" y="5155778"/>
            <a:ext cx="428780" cy="420373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774157" y="6229689"/>
            <a:ext cx="36157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data generating distribution</a:t>
            </a:r>
            <a:endParaRPr lang="en-US" sz="2400" dirty="0"/>
          </a:p>
        </p:txBody>
      </p:sp>
      <p:sp>
        <p:nvSpPr>
          <p:cNvPr id="14" name="Oval 13"/>
          <p:cNvSpPr/>
          <p:nvPr/>
        </p:nvSpPr>
        <p:spPr>
          <a:xfrm>
            <a:off x="1684417" y="4491788"/>
            <a:ext cx="5347368" cy="1753755"/>
          </a:xfrm>
          <a:prstGeom prst="ellipse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762000" y="2286000"/>
            <a:ext cx="753011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What we’re really trying to do is model is the data generating distribution, that is how likely the feature/label combinations are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8974241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</a:t>
            </a:r>
            <a:r>
              <a:rPr lang="en-US" dirty="0" err="1" smtClean="0"/>
              <a:t>maths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66494598"/>
              </p:ext>
            </p:extLst>
          </p:nvPr>
        </p:nvGraphicFramePr>
        <p:xfrm>
          <a:off x="304800" y="2014319"/>
          <a:ext cx="2846624" cy="5175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51" name="Equation" r:id="rId4" imgW="1117600" imgH="203200" progId="Equation.3">
                  <p:embed/>
                </p:oleObj>
              </mc:Choice>
              <mc:Fallback>
                <p:oleObj name="Equation" r:id="rId4" imgW="11176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04800" y="2014319"/>
                        <a:ext cx="2846624" cy="51756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41088030"/>
              </p:ext>
            </p:extLst>
          </p:nvPr>
        </p:nvGraphicFramePr>
        <p:xfrm>
          <a:off x="3276600" y="2027237"/>
          <a:ext cx="2605087" cy="487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52" name="Equation" r:id="rId6" imgW="1155700" imgH="215900" progId="Equation.3">
                  <p:embed/>
                </p:oleObj>
              </mc:Choice>
              <mc:Fallback>
                <p:oleObj name="Equation" r:id="rId6" imgW="11557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3276600" y="2027237"/>
                        <a:ext cx="2605087" cy="4873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64131945"/>
              </p:ext>
            </p:extLst>
          </p:nvPr>
        </p:nvGraphicFramePr>
        <p:xfrm>
          <a:off x="3276600" y="2971800"/>
          <a:ext cx="3292475" cy="487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53" name="Equation" r:id="rId8" imgW="1460500" imgH="215900" progId="Equation.3">
                  <p:embed/>
                </p:oleObj>
              </mc:Choice>
              <mc:Fallback>
                <p:oleObj name="Equation" r:id="rId8" imgW="14605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3276600" y="2971800"/>
                        <a:ext cx="3292475" cy="4873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895600" y="4490110"/>
            <a:ext cx="17759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What rule?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99983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</a:t>
            </a:r>
            <a:r>
              <a:rPr lang="en-US" dirty="0" err="1" smtClean="0"/>
              <a:t>maths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24962608"/>
              </p:ext>
            </p:extLst>
          </p:nvPr>
        </p:nvGraphicFramePr>
        <p:xfrm>
          <a:off x="304800" y="2014319"/>
          <a:ext cx="2846624" cy="5175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9156" name="Equation" r:id="rId4" imgW="1117600" imgH="203200" progId="Equation.3">
                  <p:embed/>
                </p:oleObj>
              </mc:Choice>
              <mc:Fallback>
                <p:oleObj name="Equation" r:id="rId4" imgW="11176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04800" y="2014319"/>
                        <a:ext cx="2846624" cy="51756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74757952"/>
              </p:ext>
            </p:extLst>
          </p:nvPr>
        </p:nvGraphicFramePr>
        <p:xfrm>
          <a:off x="3276600" y="2027237"/>
          <a:ext cx="2605087" cy="487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9157" name="Equation" r:id="rId6" imgW="1155700" imgH="215900" progId="Equation.3">
                  <p:embed/>
                </p:oleObj>
              </mc:Choice>
              <mc:Fallback>
                <p:oleObj name="Equation" r:id="rId6" imgW="11557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3276600" y="2027237"/>
                        <a:ext cx="2605087" cy="4873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01775450"/>
              </p:ext>
            </p:extLst>
          </p:nvPr>
        </p:nvGraphicFramePr>
        <p:xfrm>
          <a:off x="2332038" y="2971800"/>
          <a:ext cx="3292475" cy="487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9158" name="Equation" r:id="rId8" imgW="1460500" imgH="215900" progId="Equation.3">
                  <p:embed/>
                </p:oleObj>
              </mc:Choice>
              <mc:Fallback>
                <p:oleObj name="Equation" r:id="rId8" imgW="14605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2332038" y="2971800"/>
                        <a:ext cx="3292475" cy="4873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71441045"/>
              </p:ext>
            </p:extLst>
          </p:nvPr>
        </p:nvGraphicFramePr>
        <p:xfrm>
          <a:off x="2332038" y="3932237"/>
          <a:ext cx="4352925" cy="487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9159" name="Equation" r:id="rId10" imgW="1930400" imgH="215900" progId="Equation.3">
                  <p:embed/>
                </p:oleObj>
              </mc:Choice>
              <mc:Fallback>
                <p:oleObj name="Equation" r:id="rId10" imgW="19304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2332038" y="3932237"/>
                        <a:ext cx="4352925" cy="4873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66332915"/>
              </p:ext>
            </p:extLst>
          </p:nvPr>
        </p:nvGraphicFramePr>
        <p:xfrm>
          <a:off x="2332038" y="5665788"/>
          <a:ext cx="3779837" cy="1089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9160" name="Equation" r:id="rId12" imgW="1676400" imgH="482600" progId="Equation.3">
                  <p:embed/>
                </p:oleObj>
              </mc:Choice>
              <mc:Fallback>
                <p:oleObj name="Equation" r:id="rId12" imgW="1676400" imgH="482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2332038" y="5665788"/>
                        <a:ext cx="3779837" cy="10890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6139751"/>
              </p:ext>
            </p:extLst>
          </p:nvPr>
        </p:nvGraphicFramePr>
        <p:xfrm>
          <a:off x="2332038" y="4953000"/>
          <a:ext cx="6243637" cy="487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9161" name="Equation" r:id="rId14" imgW="2768600" imgH="215900" progId="Equation.3">
                  <p:embed/>
                </p:oleObj>
              </mc:Choice>
              <mc:Fallback>
                <p:oleObj name="Equation" r:id="rId14" imgW="27686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2332038" y="4953000"/>
                        <a:ext cx="6243637" cy="4873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993581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 1: pick a model</a:t>
            </a:r>
            <a:endParaRPr lang="en-US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07588068"/>
              </p:ext>
            </p:extLst>
          </p:nvPr>
        </p:nvGraphicFramePr>
        <p:xfrm>
          <a:off x="1219200" y="1447800"/>
          <a:ext cx="6242050" cy="1089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9879" name="Equation" r:id="rId3" imgW="2768600" imgH="482600" progId="Equation.3">
                  <p:embed/>
                </p:oleObj>
              </mc:Choice>
              <mc:Fallback>
                <p:oleObj name="Equation" r:id="rId3" imgW="2768600" imgH="482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219200" y="1447800"/>
                        <a:ext cx="6242050" cy="10890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13174" y="2362200"/>
            <a:ext cx="798976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So, far we have made NO assumptions about the data</a:t>
            </a:r>
            <a:endParaRPr lang="en-US" sz="2800" dirty="0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98117445"/>
              </p:ext>
            </p:extLst>
          </p:nvPr>
        </p:nvGraphicFramePr>
        <p:xfrm>
          <a:off x="2821896" y="3048000"/>
          <a:ext cx="3063875" cy="487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9880" name="Equation" r:id="rId5" imgW="1358900" imgH="215900" progId="Equation.3">
                  <p:embed/>
                </p:oleObj>
              </mc:Choice>
              <mc:Fallback>
                <p:oleObj name="Equation" r:id="rId5" imgW="13589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821896" y="3048000"/>
                        <a:ext cx="3063875" cy="4873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990600" y="3733800"/>
            <a:ext cx="7434209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How many entries would the probability distribution table have if we tried to represent all possible values (e.g. for the wine data set)?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99670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Full distribution tables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5025169"/>
              </p:ext>
            </p:extLst>
          </p:nvPr>
        </p:nvGraphicFramePr>
        <p:xfrm>
          <a:off x="2071008" y="1600200"/>
          <a:ext cx="4354284" cy="3169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5714"/>
                <a:gridCol w="725714"/>
                <a:gridCol w="725714"/>
                <a:gridCol w="725714"/>
                <a:gridCol w="725714"/>
                <a:gridCol w="725714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x</a:t>
                      </a:r>
                      <a:r>
                        <a:rPr lang="en-US" sz="2000" baseline="-25000" dirty="0" smtClean="0"/>
                        <a:t>1</a:t>
                      </a:r>
                      <a:endParaRPr lang="en-US" sz="2000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x</a:t>
                      </a:r>
                      <a:r>
                        <a:rPr lang="en-US" sz="2000" baseline="-25000" dirty="0" smtClean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x</a:t>
                      </a:r>
                      <a:r>
                        <a:rPr lang="en-US" sz="2000" baseline="-25000" dirty="0" smtClean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…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y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p( )</a:t>
                      </a:r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…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*</a:t>
                      </a:r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…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*</a:t>
                      </a:r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…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*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…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*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…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*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…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*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…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dirty="0" smtClean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Content Placeholder 2"/>
          <p:cNvSpPr>
            <a:spLocks noGrp="1"/>
          </p:cNvSpPr>
          <p:nvPr>
            <p:ph sz="quarter" idx="1"/>
          </p:nvPr>
        </p:nvSpPr>
        <p:spPr>
          <a:xfrm>
            <a:off x="609780" y="4876800"/>
            <a:ext cx="8156267" cy="1600200"/>
          </a:xfrm>
        </p:spPr>
        <p:txBody>
          <a:bodyPr>
            <a:noAutofit/>
          </a:bodyPr>
          <a:lstStyle/>
          <a:p>
            <a:pPr marL="0" indent="0">
              <a:lnSpc>
                <a:spcPct val="93000"/>
              </a:lnSpc>
              <a:spcBef>
                <a:spcPct val="47000"/>
              </a:spcBef>
              <a:buNone/>
            </a:pPr>
            <a:r>
              <a:rPr lang="en-US" sz="2400" dirty="0" smtClean="0">
                <a:solidFill>
                  <a:schemeClr val="tx2"/>
                </a:solidFill>
              </a:rPr>
              <a:t>Wine </a:t>
            </a:r>
            <a:r>
              <a:rPr lang="en-US" sz="2400" dirty="0">
                <a:solidFill>
                  <a:schemeClr val="tx2"/>
                </a:solidFill>
              </a:rPr>
              <a:t>problem:</a:t>
            </a:r>
          </a:p>
          <a:p>
            <a:pPr lvl="2">
              <a:lnSpc>
                <a:spcPct val="93000"/>
              </a:lnSpc>
              <a:spcBef>
                <a:spcPct val="47000"/>
              </a:spcBef>
            </a:pPr>
            <a:r>
              <a:rPr lang="en-US" sz="1800" dirty="0" smtClean="0">
                <a:solidFill>
                  <a:schemeClr val="tx2"/>
                </a:solidFill>
              </a:rPr>
              <a:t>all </a:t>
            </a:r>
            <a:r>
              <a:rPr lang="en-US" sz="1800" dirty="0">
                <a:solidFill>
                  <a:schemeClr val="tx2"/>
                </a:solidFill>
              </a:rPr>
              <a:t>possible combination of features</a:t>
            </a:r>
          </a:p>
          <a:p>
            <a:pPr lvl="2">
              <a:lnSpc>
                <a:spcPct val="93000"/>
              </a:lnSpc>
              <a:spcBef>
                <a:spcPct val="47000"/>
              </a:spcBef>
            </a:pPr>
            <a:r>
              <a:rPr lang="en-US" sz="1800" dirty="0">
                <a:solidFill>
                  <a:schemeClr val="tx2"/>
                </a:solidFill>
              </a:rPr>
              <a:t>~7000 binary features</a:t>
            </a:r>
          </a:p>
          <a:p>
            <a:pPr lvl="2">
              <a:lnSpc>
                <a:spcPct val="93000"/>
              </a:lnSpc>
              <a:spcBef>
                <a:spcPct val="47000"/>
              </a:spcBef>
            </a:pPr>
            <a:r>
              <a:rPr lang="en-US" sz="1800" dirty="0">
                <a:solidFill>
                  <a:schemeClr val="tx2"/>
                </a:solidFill>
              </a:rPr>
              <a:t>Sample space size: 2</a:t>
            </a:r>
            <a:r>
              <a:rPr lang="en-US" sz="1800" baseline="30000" dirty="0">
                <a:solidFill>
                  <a:schemeClr val="tx2"/>
                </a:solidFill>
              </a:rPr>
              <a:t>7000</a:t>
            </a:r>
            <a:r>
              <a:rPr lang="en-US" sz="1800" dirty="0">
                <a:solidFill>
                  <a:schemeClr val="tx2"/>
                </a:solidFill>
              </a:rPr>
              <a:t> = </a:t>
            </a:r>
            <a:r>
              <a:rPr lang="en-US" sz="1800" dirty="0">
                <a:solidFill>
                  <a:srgbClr val="FF0000"/>
                </a:solidFill>
              </a:rPr>
              <a:t>?</a:t>
            </a:r>
          </a:p>
          <a:p>
            <a:pPr marL="0" indent="0"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2613322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</a:t>
            </a:r>
            <a:r>
              <a:rPr lang="en-US" baseline="30000" dirty="0" smtClean="0"/>
              <a:t>7000</a:t>
            </a:r>
            <a:endParaRPr lang="en-US" baseline="300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3434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200" dirty="0"/>
              <a:t>1621696755662202026466665085478377095191112430363743256235982084151527023162702352987080237879446000465199601909953098453865255789254651320410702211025356465864743158522707659937334084284272242001228187826007293108261704319448426639207778412509999686016943600666001120981757929667878196255237700655294757256678055809293844627218640216108862600816097132874749204352087401101862690842327501724605231129395523505905454421455477250950909650788947809468359293957411256947343861912152968484743444067412041740208875403718694217015502207353983812242992587435375361610415934359455766656170179090417259702533652666268202180849389281269970952857089069637557541434487608824836994199380241519751451012512704382908728091953847630285781185402409995889596419227760125536049115624034999471441609057308424293139621199536793730129447956002483335707389983920299103223465980389530690429801740098017325210691307971242016963397230218353007589784519525848553710885819563173700074380516741118913461750148452176798429678284228737312742212202251759753599483925702987790770635533479024493543538666051259107956729143121629778878481855229281965417660098039899799168140474938421574351580260381151068286406789730483829220346042775765507377656754750702714466226348768570962126107476270520304948890720897859368904706342854853166866565732717466065818560906648495080127617546145721617695557519921175075140677751044967285908225585477714472423349007640263217608921135525612411945387026802990440018385850576719369689759366121356888838680023840932567380777501891470304962150996983853975207154939633923720287592041517294937079097785362510832009283960480723795488706954662168804465211249307629009199071774235503913511744153297374793008995583051888413533479846411368000499940373724560035428811232632821866113106455077289922996946915601858083982074170460683212438815202609958469658816137582638292102954734388883216362712230292122979538486835548353571060340778917741702636365620272695543751778074131345510181000946880940781122057380335371124632958916237089580476224595091825301636909236240671411644331656159828058372078343988856239089202844090255382937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937806" y="6153090"/>
            <a:ext cx="254859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Any problems with this?</a:t>
            </a:r>
            <a:endParaRPr lang="en-US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26111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Full distribution tables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793824"/>
              </p:ext>
            </p:extLst>
          </p:nvPr>
        </p:nvGraphicFramePr>
        <p:xfrm>
          <a:off x="2071008" y="1600200"/>
          <a:ext cx="4354284" cy="3169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5714"/>
                <a:gridCol w="725714"/>
                <a:gridCol w="725714"/>
                <a:gridCol w="725714"/>
                <a:gridCol w="725714"/>
                <a:gridCol w="725714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x</a:t>
                      </a:r>
                      <a:r>
                        <a:rPr lang="en-US" sz="2000" baseline="-25000" dirty="0" smtClean="0"/>
                        <a:t>1</a:t>
                      </a:r>
                      <a:endParaRPr lang="en-US" sz="2000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x</a:t>
                      </a:r>
                      <a:r>
                        <a:rPr lang="en-US" sz="2000" baseline="-25000" dirty="0" smtClean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x</a:t>
                      </a:r>
                      <a:r>
                        <a:rPr lang="en-US" sz="2000" baseline="-25000" dirty="0" smtClean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…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y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p( )</a:t>
                      </a:r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…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*</a:t>
                      </a:r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…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*</a:t>
                      </a:r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…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*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…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*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…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*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…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*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…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dirty="0" smtClean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Content Placeholder 2"/>
          <p:cNvSpPr>
            <a:spLocks noGrp="1"/>
          </p:cNvSpPr>
          <p:nvPr>
            <p:ph sz="quarter" idx="1"/>
          </p:nvPr>
        </p:nvSpPr>
        <p:spPr>
          <a:xfrm>
            <a:off x="609780" y="4876800"/>
            <a:ext cx="8156267" cy="1600200"/>
          </a:xfrm>
        </p:spPr>
        <p:txBody>
          <a:bodyPr>
            <a:noAutofit/>
          </a:bodyPr>
          <a:lstStyle/>
          <a:p>
            <a:pPr>
              <a:buFontTx/>
              <a:buChar char="-"/>
            </a:pPr>
            <a:r>
              <a:rPr lang="en-US" sz="2800" dirty="0" smtClean="0">
                <a:solidFill>
                  <a:srgbClr val="0000FF"/>
                </a:solidFill>
              </a:rPr>
              <a:t>Storing a table of that size is impossible</a:t>
            </a:r>
          </a:p>
          <a:p>
            <a:pPr>
              <a:buFontTx/>
              <a:buChar char="-"/>
            </a:pPr>
            <a:r>
              <a:rPr lang="en-US" sz="2800" dirty="0" smtClean="0">
                <a:solidFill>
                  <a:srgbClr val="0000FF"/>
                </a:solidFill>
              </a:rPr>
              <a:t>How are we supposed to learn/estimate each entry in the table?</a:t>
            </a:r>
            <a:endParaRPr lang="en-US" sz="28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39197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 1: pick a model</a:t>
            </a:r>
            <a:endParaRPr lang="en-US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99172392"/>
              </p:ext>
            </p:extLst>
          </p:nvPr>
        </p:nvGraphicFramePr>
        <p:xfrm>
          <a:off x="1219200" y="1447800"/>
          <a:ext cx="6242050" cy="1089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0821" name="Equation" r:id="rId3" imgW="2768600" imgH="482600" progId="Equation.3">
                  <p:embed/>
                </p:oleObj>
              </mc:Choice>
              <mc:Fallback>
                <p:oleObj name="Equation" r:id="rId3" imgW="2768600" imgH="482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219200" y="1447800"/>
                        <a:ext cx="6242050" cy="10890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13174" y="2895600"/>
            <a:ext cx="8302225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So, far we have made NO assumptions about the data</a:t>
            </a:r>
          </a:p>
          <a:p>
            <a:endParaRPr lang="en-US" sz="2400" dirty="0"/>
          </a:p>
          <a:p>
            <a:r>
              <a:rPr lang="en-US" sz="2400" dirty="0"/>
              <a:t>M</a:t>
            </a:r>
            <a:r>
              <a:rPr lang="en-US" sz="2400" dirty="0" smtClean="0"/>
              <a:t>odel selection involves making assumptions about the data</a:t>
            </a:r>
          </a:p>
          <a:p>
            <a:endParaRPr lang="en-US" sz="2400" dirty="0"/>
          </a:p>
          <a:p>
            <a:r>
              <a:rPr lang="en-US" sz="2400" dirty="0" smtClean="0"/>
              <a:t>We did this before, e.g. assume the data is linearly separable</a:t>
            </a:r>
          </a:p>
          <a:p>
            <a:endParaRPr lang="en-US" sz="2400" dirty="0"/>
          </a:p>
          <a:p>
            <a:r>
              <a:rPr lang="en-US" sz="2400" dirty="0" smtClean="0"/>
              <a:t>These assumptions allow us to represent the data more compactly and to estimate the parameters of the model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0391177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An aside: independence</a:t>
            </a:r>
            <a:endParaRPr lang="en-US" dirty="0"/>
          </a:p>
        </p:txBody>
      </p:sp>
      <p:sp>
        <p:nvSpPr>
          <p:cNvPr id="93187" name="Rectangle 3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530352" y="1676400"/>
            <a:ext cx="8537448" cy="4495800"/>
          </a:xfrm>
        </p:spPr>
        <p:txBody>
          <a:bodyPr>
            <a:noAutofit/>
          </a:bodyPr>
          <a:lstStyle/>
          <a:p>
            <a:pPr marL="0" indent="0" eaLnBrk="1" hangingPunct="1">
              <a:buNone/>
            </a:pPr>
            <a:r>
              <a:rPr lang="en-US" sz="2800" dirty="0" smtClean="0"/>
              <a:t>Two variables </a:t>
            </a:r>
            <a:r>
              <a:rPr lang="en-US" sz="2800" dirty="0"/>
              <a:t>are independent if one has nothing whatever to do with</a:t>
            </a:r>
            <a:r>
              <a:rPr lang="en-US" sz="2800" dirty="0" smtClean="0"/>
              <a:t> the other</a:t>
            </a:r>
          </a:p>
          <a:p>
            <a:pPr marL="0" indent="0" eaLnBrk="1" hangingPunct="1">
              <a:buNone/>
            </a:pPr>
            <a:endParaRPr lang="en-US" sz="2800" dirty="0" smtClean="0"/>
          </a:p>
          <a:p>
            <a:pPr marL="0" indent="0" eaLnBrk="1" hangingPunct="1">
              <a:buNone/>
            </a:pPr>
            <a:r>
              <a:rPr lang="en-US" sz="2800" dirty="0" smtClean="0"/>
              <a:t>For </a:t>
            </a:r>
            <a:r>
              <a:rPr lang="en-US" sz="2800" dirty="0"/>
              <a:t>two independent</a:t>
            </a:r>
            <a:r>
              <a:rPr lang="en-US" sz="2800" dirty="0" smtClean="0"/>
              <a:t> variables, </a:t>
            </a:r>
            <a:r>
              <a:rPr lang="en-US" sz="2800" dirty="0"/>
              <a:t>knowing</a:t>
            </a:r>
            <a:r>
              <a:rPr lang="en-US" sz="2800" dirty="0" smtClean="0"/>
              <a:t> the value of one </a:t>
            </a:r>
            <a:r>
              <a:rPr lang="en-US" sz="2800" dirty="0"/>
              <a:t>does not change the </a:t>
            </a:r>
            <a:r>
              <a:rPr lang="en-US" sz="2800" dirty="0" smtClean="0"/>
              <a:t>probability distribution of the other variable (or the probability of any individual event)</a:t>
            </a:r>
          </a:p>
          <a:p>
            <a:pPr lvl="1" eaLnBrk="1" hangingPunct="1"/>
            <a:r>
              <a:rPr lang="en-US" sz="2400" dirty="0" smtClean="0">
                <a:ea typeface="ＭＳ Ｐゴシック" charset="-128"/>
              </a:rPr>
              <a:t>the result of the toss of a coin is independent of a roll of a dice</a:t>
            </a:r>
          </a:p>
          <a:p>
            <a:pPr lvl="1" eaLnBrk="1" hangingPunct="1"/>
            <a:r>
              <a:rPr lang="en-US" sz="2400" dirty="0">
                <a:ea typeface="ＭＳ Ｐゴシック" charset="-128"/>
              </a:rPr>
              <a:t>price of tea in England is independent of the </a:t>
            </a:r>
            <a:r>
              <a:rPr lang="en-US" sz="2400" dirty="0" smtClean="0">
                <a:ea typeface="ＭＳ Ｐゴシック" charset="-128"/>
              </a:rPr>
              <a:t>whether or not you pass AI</a:t>
            </a:r>
          </a:p>
          <a:p>
            <a:pPr lvl="1" eaLnBrk="1" hangingPunct="1"/>
            <a:endParaRPr lang="en-US" sz="2400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9453935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>
          <a:xfrm>
            <a:off x="461963" y="203200"/>
            <a:ext cx="6352701" cy="694549"/>
          </a:xfrm>
          <a:noFill/>
        </p:spPr>
        <p:txBody>
          <a:bodyPr wrap="none" lIns="63500" tIns="25400" rIns="63500" bIns="25400" anchor="t">
            <a:spAutoFit/>
          </a:bodyPr>
          <a:lstStyle/>
          <a:p>
            <a:pPr eaLnBrk="1" hangingPunct="1">
              <a:lnSpc>
                <a:spcPct val="94000"/>
              </a:lnSpc>
            </a:pPr>
            <a:r>
              <a:rPr lang="en-US" dirty="0"/>
              <a:t>i</a:t>
            </a:r>
            <a:r>
              <a:rPr lang="en-US" dirty="0" smtClean="0"/>
              <a:t>ndependent </a:t>
            </a:r>
            <a:r>
              <a:rPr lang="en-US" dirty="0"/>
              <a:t>or </a:t>
            </a:r>
            <a:r>
              <a:rPr lang="en-US" dirty="0" smtClean="0"/>
              <a:t>dependent</a:t>
            </a:r>
            <a:r>
              <a:rPr lang="en-US" dirty="0"/>
              <a:t>?</a:t>
            </a:r>
          </a:p>
        </p:txBody>
      </p:sp>
      <p:sp>
        <p:nvSpPr>
          <p:cNvPr id="95235" name="Rectangle 3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533400" y="1752600"/>
            <a:ext cx="8229600" cy="3320293"/>
          </a:xfrm>
          <a:noFill/>
        </p:spPr>
        <p:txBody>
          <a:bodyPr wrap="square" lIns="63500" tIns="25400" rIns="63500" bIns="25400">
            <a:spAutoFit/>
          </a:bodyPr>
          <a:lstStyle/>
          <a:p>
            <a:pPr marL="0" indent="0" eaLnBrk="1" hangingPunct="1">
              <a:lnSpc>
                <a:spcPct val="95000"/>
              </a:lnSpc>
              <a:spcBef>
                <a:spcPct val="47000"/>
              </a:spcBef>
              <a:buNone/>
            </a:pPr>
            <a:r>
              <a:rPr lang="en-US" dirty="0" smtClean="0"/>
              <a:t>Catching a </a:t>
            </a:r>
            <a:r>
              <a:rPr lang="en-US" dirty="0"/>
              <a:t>cold and</a:t>
            </a:r>
            <a:r>
              <a:rPr lang="en-US" dirty="0" smtClean="0"/>
              <a:t> having </a:t>
            </a:r>
            <a:r>
              <a:rPr lang="en-US" dirty="0"/>
              <a:t>cat-allergy</a:t>
            </a:r>
            <a:endParaRPr lang="en-US" dirty="0" smtClean="0"/>
          </a:p>
          <a:p>
            <a:pPr marL="0" indent="0" eaLnBrk="1" hangingPunct="1">
              <a:lnSpc>
                <a:spcPct val="95000"/>
              </a:lnSpc>
              <a:spcBef>
                <a:spcPct val="47000"/>
              </a:spcBef>
              <a:buNone/>
            </a:pPr>
            <a:endParaRPr lang="en-US" dirty="0" smtClean="0"/>
          </a:p>
          <a:p>
            <a:pPr marL="0" indent="0" eaLnBrk="1" hangingPunct="1">
              <a:lnSpc>
                <a:spcPct val="95000"/>
              </a:lnSpc>
              <a:spcBef>
                <a:spcPct val="47000"/>
              </a:spcBef>
              <a:buNone/>
            </a:pPr>
            <a:r>
              <a:rPr lang="en-US" dirty="0" smtClean="0"/>
              <a:t>Miles per gallon and driving habits</a:t>
            </a:r>
          </a:p>
          <a:p>
            <a:pPr marL="0" indent="0" eaLnBrk="1" hangingPunct="1">
              <a:lnSpc>
                <a:spcPct val="95000"/>
              </a:lnSpc>
              <a:spcBef>
                <a:spcPct val="47000"/>
              </a:spcBef>
              <a:buNone/>
            </a:pPr>
            <a:endParaRPr lang="en-US" dirty="0" smtClean="0"/>
          </a:p>
          <a:p>
            <a:pPr marL="0" indent="0" eaLnBrk="1" hangingPunct="1">
              <a:lnSpc>
                <a:spcPct val="95000"/>
              </a:lnSpc>
              <a:spcBef>
                <a:spcPct val="47000"/>
              </a:spcBef>
              <a:buNone/>
            </a:pPr>
            <a:r>
              <a:rPr lang="en-US" dirty="0" smtClean="0"/>
              <a:t>Height and longevity of life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417019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Independent variables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648" y="1600200"/>
            <a:ext cx="8153400" cy="5105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smtClean="0">
                <a:solidFill>
                  <a:srgbClr val="FF0000"/>
                </a:solidFill>
              </a:rPr>
              <a:t>How does independence affect our probability equations/properties?</a:t>
            </a:r>
          </a:p>
          <a:p>
            <a:pPr lvl="1"/>
            <a:endParaRPr lang="en-US" sz="2400" dirty="0" smtClean="0"/>
          </a:p>
          <a:p>
            <a:pPr lvl="1"/>
            <a:endParaRPr lang="en-US" sz="2400" dirty="0" smtClean="0"/>
          </a:p>
          <a:p>
            <a:pPr lvl="1"/>
            <a:endParaRPr lang="en-US" sz="2400" dirty="0" smtClean="0"/>
          </a:p>
          <a:p>
            <a:pPr lvl="1"/>
            <a:endParaRPr lang="en-US" sz="2400" dirty="0" smtClean="0"/>
          </a:p>
          <a:p>
            <a:pPr marL="0" indent="0">
              <a:buNone/>
            </a:pPr>
            <a:endParaRPr lang="en-US" sz="2800" dirty="0" smtClean="0"/>
          </a:p>
          <a:p>
            <a:pPr marL="0" indent="0">
              <a:buNone/>
            </a:pPr>
            <a:r>
              <a:rPr lang="en-US" sz="2800" dirty="0" smtClean="0"/>
              <a:t>If A and B are independent (written …)</a:t>
            </a:r>
          </a:p>
          <a:p>
            <a:pPr lvl="1"/>
            <a:r>
              <a:rPr lang="en-US" sz="2400" dirty="0" smtClean="0"/>
              <a:t>P(A,B) = </a:t>
            </a:r>
            <a:r>
              <a:rPr lang="en-US" sz="2400" dirty="0" smtClean="0">
                <a:solidFill>
                  <a:srgbClr val="FF0000"/>
                </a:solidFill>
              </a:rPr>
              <a:t>?</a:t>
            </a:r>
          </a:p>
          <a:p>
            <a:pPr lvl="1"/>
            <a:r>
              <a:rPr lang="en-US" sz="2400" dirty="0" smtClean="0"/>
              <a:t>P(A|B) = </a:t>
            </a:r>
            <a:r>
              <a:rPr lang="en-US" sz="2400" dirty="0" smtClean="0">
                <a:solidFill>
                  <a:srgbClr val="FF0000"/>
                </a:solidFill>
              </a:rPr>
              <a:t>?</a:t>
            </a:r>
          </a:p>
          <a:p>
            <a:pPr lvl="1"/>
            <a:r>
              <a:rPr lang="en-US" sz="2400" dirty="0" smtClean="0"/>
              <a:t>P(B|A) = </a:t>
            </a:r>
            <a:r>
              <a:rPr lang="en-US" sz="2400" dirty="0" smtClean="0">
                <a:solidFill>
                  <a:srgbClr val="FF0000"/>
                </a:solidFill>
              </a:rPr>
              <a:t>?</a:t>
            </a:r>
            <a:endParaRPr lang="en-US" sz="2400" dirty="0">
              <a:solidFill>
                <a:srgbClr val="FF0000"/>
              </a:solidFill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1600200" y="2743200"/>
            <a:ext cx="4114800" cy="1828800"/>
            <a:chOff x="1600200" y="2286000"/>
            <a:chExt cx="4114800" cy="1828800"/>
          </a:xfrm>
        </p:grpSpPr>
        <p:sp>
          <p:nvSpPr>
            <p:cNvPr id="4" name="Rectangle 3"/>
            <p:cNvSpPr/>
            <p:nvPr/>
          </p:nvSpPr>
          <p:spPr bwMode="auto">
            <a:xfrm>
              <a:off x="1600200" y="2286000"/>
              <a:ext cx="4114800" cy="1828800"/>
            </a:xfrm>
            <a:prstGeom prst="rect">
              <a:avLst/>
            </a:prstGeom>
            <a:noFill/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sp>
          <p:nvSpPr>
            <p:cNvPr id="5" name="Oval 4"/>
            <p:cNvSpPr/>
            <p:nvPr/>
          </p:nvSpPr>
          <p:spPr bwMode="auto">
            <a:xfrm>
              <a:off x="1905000" y="2590800"/>
              <a:ext cx="1676400" cy="1219200"/>
            </a:xfrm>
            <a:prstGeom prst="ellipse">
              <a:avLst/>
            </a:prstGeom>
            <a:noFill/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sp>
          <p:nvSpPr>
            <p:cNvPr id="6" name="Oval 5"/>
            <p:cNvSpPr/>
            <p:nvPr/>
          </p:nvSpPr>
          <p:spPr bwMode="auto">
            <a:xfrm>
              <a:off x="3810000" y="2590800"/>
              <a:ext cx="1676400" cy="1219200"/>
            </a:xfrm>
            <a:prstGeom prst="ellipse">
              <a:avLst/>
            </a:prstGeom>
            <a:noFill/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2514600" y="2895600"/>
              <a:ext cx="5334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/>
                <a:t>A</a:t>
              </a:r>
              <a:endParaRPr lang="en-US" sz="2400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4419600" y="2895600"/>
              <a:ext cx="5334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/>
                <a:t>B</a:t>
              </a:r>
              <a:endParaRPr lang="en-US" sz="2400" dirty="0"/>
            </a:p>
          </p:txBody>
        </p:sp>
      </p:grpSp>
    </p:spTree>
    <p:extLst>
      <p:ext uri="{BB962C8B-B14F-4D97-AF65-F5344CB8AC3E}">
        <p14:creationId xmlns:p14="http://schemas.microsoft.com/office/powerpoint/2010/main" val="26661059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Independent variables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648" y="1600200"/>
            <a:ext cx="8153400" cy="5105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smtClean="0">
                <a:solidFill>
                  <a:schemeClr val="bg1"/>
                </a:solidFill>
              </a:rPr>
              <a:t>How does independence affect our probability equations/properties?</a:t>
            </a:r>
          </a:p>
          <a:p>
            <a:pPr lvl="1"/>
            <a:endParaRPr lang="en-US" sz="2400" dirty="0" smtClean="0"/>
          </a:p>
          <a:p>
            <a:pPr lvl="1"/>
            <a:endParaRPr lang="en-US" sz="2400" dirty="0" smtClean="0"/>
          </a:p>
          <a:p>
            <a:pPr lvl="1"/>
            <a:endParaRPr lang="en-US" sz="2400" dirty="0" smtClean="0"/>
          </a:p>
          <a:p>
            <a:pPr lvl="1"/>
            <a:endParaRPr lang="en-US" sz="2400" dirty="0" smtClean="0"/>
          </a:p>
          <a:p>
            <a:pPr marL="0" indent="0">
              <a:buNone/>
            </a:pPr>
            <a:endParaRPr lang="en-US" sz="2800" dirty="0" smtClean="0"/>
          </a:p>
          <a:p>
            <a:pPr marL="0" indent="0">
              <a:buNone/>
            </a:pPr>
            <a:r>
              <a:rPr lang="en-US" sz="2800" dirty="0" smtClean="0"/>
              <a:t>If A and B are independent (written …)</a:t>
            </a:r>
          </a:p>
          <a:p>
            <a:pPr lvl="1"/>
            <a:r>
              <a:rPr lang="en-US" sz="2400" dirty="0" smtClean="0"/>
              <a:t>P(A,B) = </a:t>
            </a:r>
            <a:r>
              <a:rPr lang="en-US" sz="2400" dirty="0" smtClean="0">
                <a:solidFill>
                  <a:srgbClr val="0000FF"/>
                </a:solidFill>
              </a:rPr>
              <a:t>P(A)P(B)</a:t>
            </a:r>
          </a:p>
          <a:p>
            <a:pPr lvl="1"/>
            <a:r>
              <a:rPr lang="en-US" sz="2400" dirty="0" smtClean="0"/>
              <a:t>P(A|B) = </a:t>
            </a:r>
            <a:r>
              <a:rPr lang="en-US" sz="2400" dirty="0" smtClean="0">
                <a:solidFill>
                  <a:srgbClr val="0000FF"/>
                </a:solidFill>
              </a:rPr>
              <a:t>P(A)</a:t>
            </a:r>
          </a:p>
          <a:p>
            <a:pPr lvl="1"/>
            <a:r>
              <a:rPr lang="en-US" sz="2400" dirty="0" smtClean="0"/>
              <a:t>P(B|A) = </a:t>
            </a:r>
            <a:r>
              <a:rPr lang="en-US" sz="2400" dirty="0" smtClean="0">
                <a:solidFill>
                  <a:srgbClr val="0000FF"/>
                </a:solidFill>
              </a:rPr>
              <a:t>P(B)</a:t>
            </a:r>
            <a:endParaRPr lang="en-US" sz="2400" dirty="0">
              <a:solidFill>
                <a:srgbClr val="0000FF"/>
              </a:solidFill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1600200" y="2743200"/>
            <a:ext cx="4114800" cy="1828800"/>
            <a:chOff x="1600200" y="2286000"/>
            <a:chExt cx="4114800" cy="1828800"/>
          </a:xfrm>
        </p:grpSpPr>
        <p:sp>
          <p:nvSpPr>
            <p:cNvPr id="4" name="Rectangle 3"/>
            <p:cNvSpPr/>
            <p:nvPr/>
          </p:nvSpPr>
          <p:spPr bwMode="auto">
            <a:xfrm>
              <a:off x="1600200" y="2286000"/>
              <a:ext cx="4114800" cy="1828800"/>
            </a:xfrm>
            <a:prstGeom prst="rect">
              <a:avLst/>
            </a:prstGeom>
            <a:noFill/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sp>
          <p:nvSpPr>
            <p:cNvPr id="5" name="Oval 4"/>
            <p:cNvSpPr/>
            <p:nvPr/>
          </p:nvSpPr>
          <p:spPr bwMode="auto">
            <a:xfrm>
              <a:off x="1905000" y="2590800"/>
              <a:ext cx="1676400" cy="1219200"/>
            </a:xfrm>
            <a:prstGeom prst="ellipse">
              <a:avLst/>
            </a:prstGeom>
            <a:noFill/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sp>
          <p:nvSpPr>
            <p:cNvPr id="6" name="Oval 5"/>
            <p:cNvSpPr/>
            <p:nvPr/>
          </p:nvSpPr>
          <p:spPr bwMode="auto">
            <a:xfrm>
              <a:off x="3810000" y="2590800"/>
              <a:ext cx="1676400" cy="1219200"/>
            </a:xfrm>
            <a:prstGeom prst="ellipse">
              <a:avLst/>
            </a:prstGeom>
            <a:noFill/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2514600" y="2895600"/>
              <a:ext cx="5334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/>
                <a:t>A</a:t>
              </a:r>
              <a:endParaRPr lang="en-US" sz="2400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4419600" y="2895600"/>
              <a:ext cx="5334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/>
                <a:t>B</a:t>
              </a:r>
              <a:endParaRPr lang="en-US" sz="2400" dirty="0"/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4419600" y="5791200"/>
            <a:ext cx="42373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How does independence help us?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28506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Independent variables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dirty="0" smtClean="0"/>
              <a:t>If A and B are independent</a:t>
            </a:r>
          </a:p>
          <a:p>
            <a:pPr lvl="1"/>
            <a:r>
              <a:rPr lang="en-US" sz="2400" dirty="0" smtClean="0"/>
              <a:t>P(A,B) = P(A)P(B)</a:t>
            </a:r>
          </a:p>
          <a:p>
            <a:pPr lvl="1"/>
            <a:r>
              <a:rPr lang="en-US" sz="2400" dirty="0" smtClean="0"/>
              <a:t>P(A|B) = P(A)</a:t>
            </a:r>
          </a:p>
          <a:p>
            <a:pPr lvl="1"/>
            <a:r>
              <a:rPr lang="en-US" sz="2400" dirty="0" smtClean="0"/>
              <a:t>P(B|A) = P(B)</a:t>
            </a:r>
            <a:endParaRPr lang="en-US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381000" y="4063143"/>
            <a:ext cx="853744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dirty="0" smtClean="0">
                <a:solidFill>
                  <a:srgbClr val="0000FF"/>
                </a:solidFill>
              </a:rPr>
              <a:t>Reduces the storage requirement for the distributions</a:t>
            </a:r>
          </a:p>
          <a:p>
            <a:pPr algn="l"/>
            <a:endParaRPr lang="en-US" sz="2800" dirty="0">
              <a:solidFill>
                <a:srgbClr val="0000FF"/>
              </a:solidFill>
            </a:endParaRPr>
          </a:p>
          <a:p>
            <a:pPr algn="l"/>
            <a:r>
              <a:rPr lang="en-US" sz="2800" dirty="0" smtClean="0">
                <a:solidFill>
                  <a:srgbClr val="0000FF"/>
                </a:solidFill>
              </a:rPr>
              <a:t>Reduces the complexity of the distribution</a:t>
            </a:r>
          </a:p>
          <a:p>
            <a:pPr algn="l"/>
            <a:endParaRPr lang="en-US" sz="2800" dirty="0">
              <a:solidFill>
                <a:srgbClr val="0000FF"/>
              </a:solidFill>
            </a:endParaRPr>
          </a:p>
          <a:p>
            <a:pPr algn="l"/>
            <a:r>
              <a:rPr lang="en-US" sz="2800" dirty="0" smtClean="0">
                <a:solidFill>
                  <a:srgbClr val="0000FF"/>
                </a:solidFill>
              </a:rPr>
              <a:t>Reduces the number of probabilities we need to estimate</a:t>
            </a:r>
            <a:endParaRPr lang="en-US" sz="28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72956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>
          <a:xfrm>
            <a:off x="423863" y="165100"/>
            <a:ext cx="5435600" cy="600075"/>
          </a:xfrm>
          <a:noFill/>
        </p:spPr>
        <p:txBody>
          <a:bodyPr wrap="none" lIns="63500" tIns="25400" rIns="63500" bIns="25400" anchor="t">
            <a:spAutoFit/>
          </a:bodyPr>
          <a:lstStyle/>
          <a:p>
            <a:pPr eaLnBrk="1" hangingPunct="1"/>
            <a:r>
              <a:rPr lang="en-US"/>
              <a:t>Conditional Independence</a:t>
            </a:r>
          </a:p>
        </p:txBody>
      </p:sp>
      <p:sp>
        <p:nvSpPr>
          <p:cNvPr id="99331" name="Rectangle 3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228600" y="1679584"/>
            <a:ext cx="8839200" cy="4797416"/>
          </a:xfrm>
          <a:noFill/>
        </p:spPr>
        <p:txBody>
          <a:bodyPr wrap="square" lIns="63500" tIns="25400" rIns="63500" bIns="25400">
            <a:spAutoFit/>
          </a:bodyPr>
          <a:lstStyle/>
          <a:p>
            <a:pPr marL="0" indent="0" eaLnBrk="1" hangingPunct="1">
              <a:lnSpc>
                <a:spcPct val="94000"/>
              </a:lnSpc>
              <a:spcBef>
                <a:spcPct val="47000"/>
              </a:spcBef>
              <a:buNone/>
            </a:pPr>
            <a:r>
              <a:rPr lang="en-US" sz="2400" dirty="0"/>
              <a:t>Dependent events can become independent given certain other </a:t>
            </a:r>
            <a:r>
              <a:rPr lang="en-US" sz="2400" dirty="0" smtClean="0"/>
              <a:t>events</a:t>
            </a:r>
          </a:p>
          <a:p>
            <a:pPr marL="0" indent="0" eaLnBrk="1" hangingPunct="1">
              <a:lnSpc>
                <a:spcPct val="94000"/>
              </a:lnSpc>
              <a:spcBef>
                <a:spcPct val="47000"/>
              </a:spcBef>
              <a:buNone/>
            </a:pPr>
            <a:r>
              <a:rPr lang="en-US" sz="2400" dirty="0" smtClean="0">
                <a:solidFill>
                  <a:srgbClr val="FF0000"/>
                </a:solidFill>
              </a:rPr>
              <a:t>Examples,</a:t>
            </a:r>
          </a:p>
          <a:p>
            <a:pPr marL="800100" lvl="1" indent="-342900" eaLnBrk="1" hangingPunct="1"/>
            <a:r>
              <a:rPr lang="en-US" sz="2000" dirty="0" smtClean="0">
                <a:ea typeface="ＭＳ Ｐゴシック" charset="-128"/>
              </a:rPr>
              <a:t>height and length of life</a:t>
            </a:r>
          </a:p>
          <a:p>
            <a:pPr marL="800100" lvl="1" indent="-342900" eaLnBrk="1" hangingPunct="1"/>
            <a:r>
              <a:rPr lang="en-US" sz="2000" dirty="0" smtClean="0">
                <a:ea typeface="ＭＳ Ｐゴシック" charset="-128"/>
              </a:rPr>
              <a:t>“correlation” studies</a:t>
            </a:r>
          </a:p>
          <a:p>
            <a:pPr marL="1200150" lvl="2" indent="-342900" eaLnBrk="1" hangingPunct="1"/>
            <a:r>
              <a:rPr lang="en-US" sz="1800" dirty="0" smtClean="0">
                <a:ea typeface="ＭＳ Ｐゴシック" charset="-128"/>
              </a:rPr>
              <a:t>size of your lawn and length of life</a:t>
            </a:r>
          </a:p>
          <a:p>
            <a:pPr marL="0" indent="0" eaLnBrk="1" hangingPunct="1">
              <a:lnSpc>
                <a:spcPct val="94000"/>
              </a:lnSpc>
              <a:spcBef>
                <a:spcPct val="47000"/>
              </a:spcBef>
              <a:buNone/>
            </a:pPr>
            <a:endParaRPr lang="en-US" sz="2400" dirty="0" smtClean="0"/>
          </a:p>
          <a:p>
            <a:pPr marL="0" indent="0" eaLnBrk="1" hangingPunct="1">
              <a:lnSpc>
                <a:spcPct val="94000"/>
              </a:lnSpc>
              <a:spcBef>
                <a:spcPct val="47000"/>
              </a:spcBef>
              <a:buNone/>
            </a:pPr>
            <a:r>
              <a:rPr lang="en-US" sz="2400" dirty="0" smtClean="0"/>
              <a:t>If </a:t>
            </a:r>
            <a:r>
              <a:rPr lang="en-US" sz="2400" dirty="0"/>
              <a:t>A, B are conditionally independent</a:t>
            </a:r>
            <a:r>
              <a:rPr lang="en-US" sz="2400" dirty="0" smtClean="0"/>
              <a:t> of C</a:t>
            </a:r>
          </a:p>
          <a:p>
            <a:pPr lvl="1" eaLnBrk="1" hangingPunct="1">
              <a:lnSpc>
                <a:spcPct val="94000"/>
              </a:lnSpc>
              <a:spcBef>
                <a:spcPct val="47000"/>
              </a:spcBef>
            </a:pPr>
            <a:r>
              <a:rPr lang="en-US" sz="2000" dirty="0" smtClean="0">
                <a:ea typeface="ＭＳ Ｐゴシック" charset="-128"/>
              </a:rPr>
              <a:t>P(A,B|C) = P(A|C)P(B|C)</a:t>
            </a:r>
          </a:p>
          <a:p>
            <a:pPr lvl="1" eaLnBrk="1" hangingPunct="1">
              <a:lnSpc>
                <a:spcPct val="94000"/>
              </a:lnSpc>
              <a:spcBef>
                <a:spcPct val="47000"/>
              </a:spcBef>
            </a:pPr>
            <a:r>
              <a:rPr lang="en-US" sz="2000" dirty="0" smtClean="0">
                <a:ea typeface="ＭＳ Ｐゴシック" charset="-128"/>
              </a:rPr>
              <a:t>P</a:t>
            </a:r>
            <a:r>
              <a:rPr lang="en-US" sz="2000" dirty="0">
                <a:ea typeface="ＭＳ Ｐゴシック" charset="-128"/>
              </a:rPr>
              <a:t>(A|B</a:t>
            </a:r>
            <a:r>
              <a:rPr lang="en-US" sz="2000" dirty="0" smtClean="0">
                <a:ea typeface="ＭＳ Ｐゴシック" charset="-128"/>
              </a:rPr>
              <a:t>,C</a:t>
            </a:r>
            <a:r>
              <a:rPr lang="en-US" sz="2000" dirty="0">
                <a:ea typeface="ＭＳ Ｐゴシック" charset="-128"/>
              </a:rPr>
              <a:t>) = P(A|C</a:t>
            </a:r>
            <a:r>
              <a:rPr lang="en-US" sz="2000" dirty="0" smtClean="0">
                <a:ea typeface="ＭＳ Ｐゴシック" charset="-128"/>
              </a:rPr>
              <a:t>)</a:t>
            </a:r>
          </a:p>
          <a:p>
            <a:pPr lvl="1" eaLnBrk="1" hangingPunct="1">
              <a:lnSpc>
                <a:spcPct val="94000"/>
              </a:lnSpc>
              <a:spcBef>
                <a:spcPct val="47000"/>
              </a:spcBef>
            </a:pPr>
            <a:r>
              <a:rPr lang="en-US" sz="2000" dirty="0" smtClean="0">
                <a:ea typeface="ＭＳ Ｐゴシック" charset="-128"/>
              </a:rPr>
              <a:t>P(B|A,C) = P(B|C)</a:t>
            </a:r>
          </a:p>
          <a:p>
            <a:pPr lvl="1" eaLnBrk="1" hangingPunct="1">
              <a:lnSpc>
                <a:spcPct val="94000"/>
              </a:lnSpc>
              <a:spcBef>
                <a:spcPct val="47000"/>
              </a:spcBef>
            </a:pPr>
            <a:r>
              <a:rPr lang="en-US" sz="2000" dirty="0" smtClean="0">
                <a:ea typeface="ＭＳ Ｐゴシック" charset="-128"/>
              </a:rPr>
              <a:t>but P(A,B) ≠ P(A)P(B)</a:t>
            </a:r>
            <a:endParaRPr lang="en-US" sz="2000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8096599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Naïve </a:t>
            </a:r>
            <a:r>
              <a:rPr lang="en-US" dirty="0"/>
              <a:t>B</a:t>
            </a:r>
            <a:r>
              <a:rPr lang="en-US" dirty="0" smtClean="0"/>
              <a:t>ayes assumption</a:t>
            </a:r>
            <a:endParaRPr lang="en-US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84480518"/>
              </p:ext>
            </p:extLst>
          </p:nvPr>
        </p:nvGraphicFramePr>
        <p:xfrm>
          <a:off x="1219200" y="1447800"/>
          <a:ext cx="6242050" cy="1089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1893" name="Equation" r:id="rId3" imgW="2768600" imgH="482600" progId="Equation.3">
                  <p:embed/>
                </p:oleObj>
              </mc:Choice>
              <mc:Fallback>
                <p:oleObj name="Equation" r:id="rId3" imgW="2768600" imgH="482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219200" y="1447800"/>
                        <a:ext cx="6242050" cy="10890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8" name="Straight Connector 7"/>
          <p:cNvCxnSpPr/>
          <p:nvPr/>
        </p:nvCxnSpPr>
        <p:spPr>
          <a:xfrm>
            <a:off x="533400" y="2971800"/>
            <a:ext cx="8232648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2379998" y="4459874"/>
            <a:ext cx="357499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What does this assume?</a:t>
            </a:r>
            <a:endParaRPr lang="en-US" sz="2800" dirty="0">
              <a:solidFill>
                <a:srgbClr val="FF0000"/>
              </a:solidFill>
            </a:endParaRPr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15254099"/>
              </p:ext>
            </p:extLst>
          </p:nvPr>
        </p:nvGraphicFramePr>
        <p:xfrm>
          <a:off x="2505075" y="3352800"/>
          <a:ext cx="4237038" cy="487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1894" name="Equation" r:id="rId5" imgW="1879600" imgH="215900" progId="Equation.3">
                  <p:embed/>
                </p:oleObj>
              </mc:Choice>
              <mc:Fallback>
                <p:oleObj name="Equation" r:id="rId5" imgW="18796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505075" y="3352800"/>
                        <a:ext cx="4237038" cy="4873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767848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Naïve </a:t>
            </a:r>
            <a:r>
              <a:rPr lang="en-US" dirty="0"/>
              <a:t>B</a:t>
            </a:r>
            <a:r>
              <a:rPr lang="en-US" dirty="0" smtClean="0"/>
              <a:t>ayes assumption</a:t>
            </a:r>
            <a:endParaRPr lang="en-US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19322745"/>
              </p:ext>
            </p:extLst>
          </p:nvPr>
        </p:nvGraphicFramePr>
        <p:xfrm>
          <a:off x="1219200" y="1447800"/>
          <a:ext cx="6242050" cy="1089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2898" name="Equation" r:id="rId3" imgW="2768600" imgH="482600" progId="Equation.3">
                  <p:embed/>
                </p:oleObj>
              </mc:Choice>
              <mc:Fallback>
                <p:oleObj name="Equation" r:id="rId3" imgW="2768600" imgH="482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219200" y="1447800"/>
                        <a:ext cx="6242050" cy="10890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87237558"/>
              </p:ext>
            </p:extLst>
          </p:nvPr>
        </p:nvGraphicFramePr>
        <p:xfrm>
          <a:off x="2505075" y="3352800"/>
          <a:ext cx="4237038" cy="487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2899" name="Equation" r:id="rId5" imgW="1879600" imgH="215900" progId="Equation.3">
                  <p:embed/>
                </p:oleObj>
              </mc:Choice>
              <mc:Fallback>
                <p:oleObj name="Equation" r:id="rId5" imgW="18796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505075" y="3352800"/>
                        <a:ext cx="4237038" cy="4873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8" name="Straight Connector 7"/>
          <p:cNvCxnSpPr/>
          <p:nvPr/>
        </p:nvCxnSpPr>
        <p:spPr>
          <a:xfrm>
            <a:off x="533400" y="2971800"/>
            <a:ext cx="8232648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612648" y="4198264"/>
            <a:ext cx="8153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Assumes feature </a:t>
            </a:r>
            <a:r>
              <a:rPr lang="en-US" sz="2800" dirty="0" err="1" smtClean="0">
                <a:solidFill>
                  <a:srgbClr val="0000FF"/>
                </a:solidFill>
              </a:rPr>
              <a:t>i</a:t>
            </a:r>
            <a:r>
              <a:rPr lang="en-US" sz="2800" dirty="0" smtClean="0">
                <a:solidFill>
                  <a:srgbClr val="0000FF"/>
                </a:solidFill>
              </a:rPr>
              <a:t> is independent of the the other features </a:t>
            </a:r>
            <a:r>
              <a:rPr lang="en-US" sz="2800" i="1" dirty="0" smtClean="0">
                <a:solidFill>
                  <a:srgbClr val="0000FF"/>
                </a:solidFill>
              </a:rPr>
              <a:t>given the label</a:t>
            </a:r>
            <a:endParaRPr lang="en-US" sz="2800" baseline="-25000" dirty="0">
              <a:solidFill>
                <a:srgbClr val="0000FF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505075" y="5601220"/>
            <a:ext cx="33479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For the wine problem?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79565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Naïve </a:t>
            </a:r>
            <a:r>
              <a:rPr lang="en-US" dirty="0"/>
              <a:t>B</a:t>
            </a:r>
            <a:r>
              <a:rPr lang="en-US" dirty="0" smtClean="0"/>
              <a:t>ayes assumption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93148038"/>
              </p:ext>
            </p:extLst>
          </p:nvPr>
        </p:nvGraphicFramePr>
        <p:xfrm>
          <a:off x="2505075" y="1905000"/>
          <a:ext cx="4237038" cy="487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4894" name="Equation" r:id="rId3" imgW="1879600" imgH="215900" progId="Equation.3">
                  <p:embed/>
                </p:oleObj>
              </mc:Choice>
              <mc:Fallback>
                <p:oleObj name="Equation" r:id="rId3" imgW="18796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505075" y="1905000"/>
                        <a:ext cx="4237038" cy="4873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12648" y="2590800"/>
            <a:ext cx="8153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00"/>
                </a:solidFill>
              </a:rPr>
              <a:t>Assumes feature </a:t>
            </a:r>
            <a:r>
              <a:rPr lang="en-US" sz="2800" dirty="0" err="1" smtClean="0">
                <a:solidFill>
                  <a:srgbClr val="000000"/>
                </a:solidFill>
              </a:rPr>
              <a:t>i</a:t>
            </a:r>
            <a:r>
              <a:rPr lang="en-US" sz="2800" dirty="0" smtClean="0">
                <a:solidFill>
                  <a:srgbClr val="000000"/>
                </a:solidFill>
              </a:rPr>
              <a:t> is independent of the the other features </a:t>
            </a:r>
            <a:r>
              <a:rPr lang="en-US" sz="2800" i="1" dirty="0" smtClean="0">
                <a:solidFill>
                  <a:srgbClr val="000000"/>
                </a:solidFill>
              </a:rPr>
              <a:t>given the label</a:t>
            </a:r>
            <a:endParaRPr lang="en-US" sz="2800" baseline="-25000" dirty="0">
              <a:solidFill>
                <a:srgbClr val="0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12648" y="3657600"/>
            <a:ext cx="8153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Assumes the probability of a word occurring in a review is independent of the other words </a:t>
            </a:r>
            <a:r>
              <a:rPr lang="en-US" sz="2800" i="1" dirty="0" smtClean="0">
                <a:solidFill>
                  <a:srgbClr val="0000FF"/>
                </a:solidFill>
              </a:rPr>
              <a:t>given the label</a:t>
            </a:r>
            <a:endParaRPr lang="en-US" sz="2800" baseline="-25000" dirty="0">
              <a:solidFill>
                <a:srgbClr val="0000FF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42468" y="4795249"/>
            <a:ext cx="81534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For example, the probability of “pinot” occurring is independent of whether or not “wine” occurs given that the review is about “chardonnay”</a:t>
            </a:r>
            <a:endParaRPr lang="en-US" sz="2800" baseline="-25000" dirty="0">
              <a:solidFill>
                <a:srgbClr val="0000FF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031538" y="6195924"/>
            <a:ext cx="29209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Is this assumption true?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93651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Naïve </a:t>
            </a:r>
            <a:r>
              <a:rPr lang="en-US" dirty="0"/>
              <a:t>B</a:t>
            </a:r>
            <a:r>
              <a:rPr lang="en-US" dirty="0" smtClean="0"/>
              <a:t>ayes assumption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6968425"/>
              </p:ext>
            </p:extLst>
          </p:nvPr>
        </p:nvGraphicFramePr>
        <p:xfrm>
          <a:off x="2505075" y="1905000"/>
          <a:ext cx="4237038" cy="487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5949" name="Equation" r:id="rId3" imgW="1879600" imgH="215900" progId="Equation.3">
                  <p:embed/>
                </p:oleObj>
              </mc:Choice>
              <mc:Fallback>
                <p:oleObj name="Equation" r:id="rId3" imgW="18796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505075" y="1905000"/>
                        <a:ext cx="4237038" cy="4873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612648" y="2590800"/>
            <a:ext cx="8153400" cy="28212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00"/>
                </a:solidFill>
              </a:rPr>
              <a:t>For most applications, this is not true!</a:t>
            </a:r>
          </a:p>
          <a:p>
            <a:endParaRPr lang="en-US" sz="2800" baseline="-25000" dirty="0">
              <a:solidFill>
                <a:srgbClr val="000000"/>
              </a:solidFill>
            </a:endParaRPr>
          </a:p>
          <a:p>
            <a:r>
              <a:rPr lang="en-US" sz="2800" dirty="0" smtClean="0">
                <a:solidFill>
                  <a:srgbClr val="000000"/>
                </a:solidFill>
              </a:rPr>
              <a:t>For example, the fact that “pinot” occurs will probably make it </a:t>
            </a:r>
            <a:r>
              <a:rPr lang="en-US" sz="2800" i="1" dirty="0" smtClean="0">
                <a:solidFill>
                  <a:srgbClr val="000000"/>
                </a:solidFill>
              </a:rPr>
              <a:t>more likely</a:t>
            </a:r>
            <a:r>
              <a:rPr lang="en-US" sz="2800" dirty="0" smtClean="0">
                <a:solidFill>
                  <a:srgbClr val="000000"/>
                </a:solidFill>
              </a:rPr>
              <a:t> that “noir” occurs (or take a compound phrase like “San Francisco”)</a:t>
            </a:r>
          </a:p>
          <a:p>
            <a:endParaRPr lang="en-US" sz="2800" baseline="-25000" dirty="0">
              <a:solidFill>
                <a:srgbClr val="000000"/>
              </a:solidFill>
            </a:endParaRPr>
          </a:p>
          <a:p>
            <a:r>
              <a:rPr lang="en-US" sz="2800" dirty="0" smtClean="0">
                <a:solidFill>
                  <a:srgbClr val="000000"/>
                </a:solidFill>
              </a:rPr>
              <a:t>However, this is often a reasonable approximation:</a:t>
            </a:r>
          </a:p>
        </p:txBody>
      </p:sp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38304641"/>
              </p:ext>
            </p:extLst>
          </p:nvPr>
        </p:nvGraphicFramePr>
        <p:xfrm>
          <a:off x="2498318" y="5715000"/>
          <a:ext cx="4265613" cy="487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5950" name="Equation" r:id="rId5" imgW="1892300" imgH="215900" progId="Equation.3">
                  <p:embed/>
                </p:oleObj>
              </mc:Choice>
              <mc:Fallback>
                <p:oleObj name="Equation" r:id="rId5" imgW="18923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498318" y="5715000"/>
                        <a:ext cx="4265613" cy="4873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689947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Naïve Bayes model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07861757"/>
              </p:ext>
            </p:extLst>
          </p:nvPr>
        </p:nvGraphicFramePr>
        <p:xfrm>
          <a:off x="612648" y="1828800"/>
          <a:ext cx="6242050" cy="1089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6954" name="Equation" r:id="rId3" imgW="2768600" imgH="482600" progId="Equation.3">
                  <p:embed/>
                </p:oleObj>
              </mc:Choice>
              <mc:Fallback>
                <p:oleObj name="Equation" r:id="rId3" imgW="2768600" imgH="482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12648" y="1828800"/>
                        <a:ext cx="6242050" cy="10890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9405310"/>
              </p:ext>
            </p:extLst>
          </p:nvPr>
        </p:nvGraphicFramePr>
        <p:xfrm>
          <a:off x="3071813" y="3048000"/>
          <a:ext cx="2490787" cy="1089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6955" name="Equation" r:id="rId5" imgW="1104900" imgH="482600" progId="Equation.3">
                  <p:embed/>
                </p:oleObj>
              </mc:Choice>
              <mc:Fallback>
                <p:oleObj name="Equation" r:id="rId5" imgW="1104900" imgH="482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071813" y="3048000"/>
                        <a:ext cx="2490787" cy="10890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108804" y="3352800"/>
            <a:ext cx="23493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naïve </a:t>
            </a:r>
            <a:r>
              <a:rPr lang="en-US" dirty="0" err="1" smtClean="0">
                <a:solidFill>
                  <a:srgbClr val="FF6600"/>
                </a:solidFill>
              </a:rPr>
              <a:t>bayes</a:t>
            </a:r>
            <a:r>
              <a:rPr lang="en-US" dirty="0" smtClean="0">
                <a:solidFill>
                  <a:srgbClr val="FF6600"/>
                </a:solidFill>
              </a:rPr>
              <a:t> assumption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133600" y="5029200"/>
            <a:ext cx="4314001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How do we model this?</a:t>
            </a:r>
          </a:p>
          <a:p>
            <a:pPr marL="342900" indent="-342900">
              <a:buFontTx/>
              <a:buChar char="-"/>
            </a:pPr>
            <a:r>
              <a:rPr lang="en-US" sz="2400" dirty="0" smtClean="0">
                <a:solidFill>
                  <a:srgbClr val="FF0000"/>
                </a:solidFill>
              </a:rPr>
              <a:t>for binary features</a:t>
            </a:r>
          </a:p>
          <a:p>
            <a:pPr marL="342900" indent="-342900">
              <a:buFontTx/>
              <a:buChar char="-"/>
            </a:pPr>
            <a:r>
              <a:rPr lang="en-US" sz="2400" dirty="0" smtClean="0">
                <a:solidFill>
                  <a:srgbClr val="FF0000"/>
                </a:solidFill>
              </a:rPr>
              <a:t>for discrete features, i.e. counts</a:t>
            </a:r>
          </a:p>
          <a:p>
            <a:pPr marL="342900" indent="-342900">
              <a:buFontTx/>
              <a:buChar char="-"/>
            </a:pPr>
            <a:r>
              <a:rPr lang="en-US" sz="2400" dirty="0" smtClean="0">
                <a:solidFill>
                  <a:srgbClr val="FF0000"/>
                </a:solidFill>
              </a:rPr>
              <a:t>for real valued features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63222" y="4343400"/>
            <a:ext cx="86521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p(</a:t>
            </a:r>
            <a:r>
              <a:rPr lang="en-US" sz="2400" dirty="0" err="1" smtClean="0"/>
              <a:t>x</a:t>
            </a:r>
            <a:r>
              <a:rPr lang="en-US" sz="2400" baseline="-25000" dirty="0" err="1" smtClean="0"/>
              <a:t>i</a:t>
            </a:r>
            <a:r>
              <a:rPr lang="en-US" sz="2400" dirty="0" err="1" smtClean="0"/>
              <a:t>|y</a:t>
            </a:r>
            <a:r>
              <a:rPr lang="en-US" sz="2400" dirty="0" smtClean="0"/>
              <a:t>) is the probability of a particular feature value given the label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8779943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p(</a:t>
            </a:r>
            <a:r>
              <a:rPr lang="en-US" dirty="0" err="1" smtClean="0"/>
              <a:t>x|y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2892552" cy="585788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Binary features: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49861587"/>
              </p:ext>
            </p:extLst>
          </p:nvPr>
        </p:nvGraphicFramePr>
        <p:xfrm>
          <a:off x="1774825" y="2185988"/>
          <a:ext cx="4321175" cy="1290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7942" name="Equation" r:id="rId4" imgW="1917700" imgH="571500" progId="Equation.3">
                  <p:embed/>
                </p:oleObj>
              </mc:Choice>
              <mc:Fallback>
                <p:oleObj name="Equation" r:id="rId4" imgW="1917700" imgH="5715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774825" y="2185988"/>
                        <a:ext cx="4321175" cy="12906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Content Placeholder 2"/>
          <p:cNvSpPr txBox="1">
            <a:spLocks/>
          </p:cNvSpPr>
          <p:nvPr/>
        </p:nvSpPr>
        <p:spPr>
          <a:xfrm>
            <a:off x="610068" y="3810000"/>
            <a:ext cx="2892552" cy="585788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smtClean="0"/>
              <a:t>Other features: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219200" y="4458507"/>
            <a:ext cx="7394447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Could use lookup table for each value, but doesn’t generalize well</a:t>
            </a:r>
          </a:p>
          <a:p>
            <a:endParaRPr lang="en-US" sz="2000" dirty="0" smtClean="0"/>
          </a:p>
          <a:p>
            <a:r>
              <a:rPr lang="en-US" sz="2000" dirty="0" smtClean="0"/>
              <a:t>Better, model as a distribution:</a:t>
            </a:r>
          </a:p>
          <a:p>
            <a:pPr marL="342900" indent="-342900">
              <a:buFontTx/>
              <a:buChar char="-"/>
            </a:pPr>
            <a:r>
              <a:rPr lang="en-US" sz="2000" dirty="0" err="1" smtClean="0"/>
              <a:t>gaussian</a:t>
            </a:r>
            <a:r>
              <a:rPr lang="en-US" sz="2000" dirty="0" smtClean="0"/>
              <a:t> (i.e. normal) distribution</a:t>
            </a:r>
          </a:p>
          <a:p>
            <a:pPr marL="342900" indent="-342900">
              <a:buFontTx/>
              <a:buChar char="-"/>
            </a:pPr>
            <a:r>
              <a:rPr lang="en-US" sz="2000" dirty="0" err="1" smtClean="0"/>
              <a:t>poisson</a:t>
            </a:r>
            <a:r>
              <a:rPr lang="en-US" sz="2000" dirty="0" smtClean="0"/>
              <a:t> distribution </a:t>
            </a:r>
          </a:p>
          <a:p>
            <a:pPr marL="342900" indent="-342900">
              <a:buFontTx/>
              <a:buChar char="-"/>
            </a:pPr>
            <a:r>
              <a:rPr lang="en-US" sz="2000" dirty="0" smtClean="0"/>
              <a:t>multinomial distribution (more on this later)</a:t>
            </a:r>
          </a:p>
          <a:p>
            <a:pPr marL="342900" indent="-342900">
              <a:buFontTx/>
              <a:buChar char="-"/>
            </a:pPr>
            <a:r>
              <a:rPr lang="en-US" sz="2000" dirty="0" smtClean="0"/>
              <a:t>…</a:t>
            </a:r>
            <a:endParaRPr lang="en-US" sz="2000" dirty="0"/>
          </a:p>
        </p:txBody>
      </p:sp>
      <p:sp>
        <p:nvSpPr>
          <p:cNvPr id="8" name="TextBox 7"/>
          <p:cNvSpPr txBox="1"/>
          <p:nvPr/>
        </p:nvSpPr>
        <p:spPr>
          <a:xfrm>
            <a:off x="6884728" y="2571690"/>
            <a:ext cx="184089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8000"/>
                </a:solidFill>
              </a:rPr>
              <a:t>biased coin toss!</a:t>
            </a:r>
            <a:endParaRPr lang="en-US" sz="2000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78435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76200"/>
            <a:ext cx="8153400" cy="990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Basic steps for probabilistic modeling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5281221" y="2514600"/>
            <a:ext cx="3461611" cy="411480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 smtClean="0"/>
              <a:t>Which model do we use, i.e. how do we calculate p(</a:t>
            </a:r>
            <a:r>
              <a:rPr lang="en-US" i="1" dirty="0" smtClean="0"/>
              <a:t>feature, label</a:t>
            </a:r>
            <a:r>
              <a:rPr lang="en-US" dirty="0" smtClean="0"/>
              <a:t>)?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How do train the model, i.e. how to we we </a:t>
            </a:r>
            <a:r>
              <a:rPr lang="en-US" dirty="0" smtClean="0">
                <a:solidFill>
                  <a:srgbClr val="FF6600"/>
                </a:solidFill>
              </a:rPr>
              <a:t>estimate the probabilities</a:t>
            </a:r>
            <a:r>
              <a:rPr lang="en-US" dirty="0" smtClean="0"/>
              <a:t> for the model?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How do we deal with </a:t>
            </a:r>
            <a:r>
              <a:rPr lang="en-US" dirty="0" err="1" smtClean="0"/>
              <a:t>overfitting</a:t>
            </a:r>
            <a:r>
              <a:rPr lang="en-US" dirty="0" smtClean="0"/>
              <a:t>?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5313464" y="1738595"/>
            <a:ext cx="30144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Probabilistic models</a:t>
            </a:r>
            <a:endParaRPr lang="en-US" sz="2800" dirty="0">
              <a:solidFill>
                <a:srgbClr val="0000FF"/>
              </a:solidFill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>
            <a:off x="4572000" y="1738595"/>
            <a:ext cx="0" cy="511940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280387" y="2536521"/>
            <a:ext cx="3933955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Step 1: pick a model</a:t>
            </a:r>
          </a:p>
          <a:p>
            <a:endParaRPr lang="en-US" sz="2400" dirty="0" smtClean="0"/>
          </a:p>
          <a:p>
            <a:endParaRPr lang="en-US" sz="2400" dirty="0"/>
          </a:p>
          <a:p>
            <a:r>
              <a:rPr lang="en-US" sz="2400" dirty="0" smtClean="0"/>
              <a:t>Step 2: figure out how to estimate the probabilities for the model</a:t>
            </a:r>
          </a:p>
          <a:p>
            <a:endParaRPr lang="en-US" sz="2400" dirty="0" smtClean="0"/>
          </a:p>
          <a:p>
            <a:endParaRPr lang="en-US" sz="2400" dirty="0"/>
          </a:p>
          <a:p>
            <a:r>
              <a:rPr lang="en-US" sz="2400" dirty="0" smtClean="0"/>
              <a:t>Step 3 (optional): deal with </a:t>
            </a:r>
            <a:r>
              <a:rPr lang="en-US" sz="2400" dirty="0" err="1" smtClean="0"/>
              <a:t>overfitting</a:t>
            </a:r>
            <a:endParaRPr lang="en-US" sz="2400" dirty="0"/>
          </a:p>
        </p:txBody>
      </p:sp>
      <p:sp>
        <p:nvSpPr>
          <p:cNvPr id="4" name="Rectangle 3"/>
          <p:cNvSpPr/>
          <p:nvPr/>
        </p:nvSpPr>
        <p:spPr>
          <a:xfrm>
            <a:off x="76200" y="3657600"/>
            <a:ext cx="4343400" cy="1295400"/>
          </a:xfrm>
          <a:prstGeom prst="rect">
            <a:avLst/>
          </a:prstGeom>
          <a:noFill/>
          <a:ln>
            <a:solidFill>
              <a:srgbClr val="0000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68074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dirty="0" smtClean="0"/>
              <a:t>Obtaining probabilities</a:t>
            </a:r>
            <a:endParaRPr lang="en-US" dirty="0"/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>
          <a:xfrm>
            <a:off x="382588" y="3124200"/>
            <a:ext cx="8229600" cy="300196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800" dirty="0" smtClean="0">
                <a:solidFill>
                  <a:srgbClr val="775F55"/>
                </a:solidFill>
              </a:rPr>
              <a:t>We’ve talked a lot about probabilities, but not where they come from</a:t>
            </a:r>
            <a:endParaRPr lang="en-US" sz="2000" dirty="0" smtClean="0">
              <a:solidFill>
                <a:srgbClr val="775F55"/>
              </a:solidFill>
            </a:endParaRPr>
          </a:p>
          <a:p>
            <a:pPr lvl="1"/>
            <a:r>
              <a:rPr lang="en-US" sz="2500" dirty="0" smtClean="0">
                <a:solidFill>
                  <a:srgbClr val="775F55"/>
                </a:solidFill>
              </a:rPr>
              <a:t>How do we calculate p(</a:t>
            </a:r>
            <a:r>
              <a:rPr lang="en-US" sz="2500" dirty="0" err="1" smtClean="0">
                <a:solidFill>
                  <a:srgbClr val="775F55"/>
                </a:solidFill>
              </a:rPr>
              <a:t>x</a:t>
            </a:r>
            <a:r>
              <a:rPr lang="en-US" sz="2500" baseline="-25000" dirty="0" err="1" smtClean="0">
                <a:solidFill>
                  <a:srgbClr val="775F55"/>
                </a:solidFill>
              </a:rPr>
              <a:t>i</a:t>
            </a:r>
            <a:r>
              <a:rPr lang="en-US" sz="2500" dirty="0" err="1" smtClean="0">
                <a:solidFill>
                  <a:srgbClr val="775F55"/>
                </a:solidFill>
              </a:rPr>
              <a:t>|y</a:t>
            </a:r>
            <a:r>
              <a:rPr lang="en-US" sz="2500" dirty="0" smtClean="0">
                <a:solidFill>
                  <a:srgbClr val="775F55"/>
                </a:solidFill>
              </a:rPr>
              <a:t>) from training data?</a:t>
            </a:r>
          </a:p>
          <a:p>
            <a:pPr lvl="1"/>
            <a:r>
              <a:rPr lang="en-US" sz="2500" dirty="0" smtClean="0">
                <a:solidFill>
                  <a:srgbClr val="775F55"/>
                </a:solidFill>
              </a:rPr>
              <a:t>What is the probability of surviving the titanic?</a:t>
            </a:r>
          </a:p>
          <a:p>
            <a:pPr lvl="1"/>
            <a:r>
              <a:rPr lang="en-US" sz="2500" dirty="0" smtClean="0">
                <a:solidFill>
                  <a:srgbClr val="775F55"/>
                </a:solidFill>
              </a:rPr>
              <a:t>What is that any review is about Pinot Noir?</a:t>
            </a:r>
          </a:p>
          <a:p>
            <a:pPr lvl="1"/>
            <a:r>
              <a:rPr lang="en-US" sz="2500" dirty="0" smtClean="0">
                <a:solidFill>
                  <a:srgbClr val="775F55"/>
                </a:solidFill>
              </a:rPr>
              <a:t>What is the probability that a particular review is about Pinot Noir?</a:t>
            </a:r>
          </a:p>
          <a:p>
            <a:pPr lvl="1"/>
            <a:endParaRPr lang="en-US" sz="2500" dirty="0" smtClean="0">
              <a:solidFill>
                <a:srgbClr val="775F55"/>
              </a:solidFill>
            </a:endParaRPr>
          </a:p>
        </p:txBody>
      </p:sp>
      <p:pic>
        <p:nvPicPr>
          <p:cNvPr id="41987" name="Picture 7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24"/>
          <a:srcRect/>
          <a:stretch>
            <a:fillRect/>
          </a:stretch>
        </p:blipFill>
        <p:spPr bwMode="auto">
          <a:xfrm>
            <a:off x="7721600" y="1866900"/>
            <a:ext cx="714375" cy="72866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</p:pic>
      <p:pic>
        <p:nvPicPr>
          <p:cNvPr id="41988" name="Picture 8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25"/>
          <a:srcRect/>
          <a:stretch>
            <a:fillRect/>
          </a:stretch>
        </p:blipFill>
        <p:spPr bwMode="auto">
          <a:xfrm>
            <a:off x="692150" y="1905000"/>
            <a:ext cx="693738" cy="72866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</p:pic>
      <p:pic>
        <p:nvPicPr>
          <p:cNvPr id="41989" name="Picture 10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24"/>
          <a:srcRect/>
          <a:stretch>
            <a:fillRect/>
          </a:stretch>
        </p:blipFill>
        <p:spPr bwMode="auto">
          <a:xfrm>
            <a:off x="4610100" y="1866900"/>
            <a:ext cx="714375" cy="72866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</p:pic>
      <p:pic>
        <p:nvPicPr>
          <p:cNvPr id="41990" name="Picture 11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24"/>
          <a:srcRect/>
          <a:stretch>
            <a:fillRect/>
          </a:stretch>
        </p:blipFill>
        <p:spPr bwMode="auto">
          <a:xfrm>
            <a:off x="3035300" y="1905000"/>
            <a:ext cx="714375" cy="72866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</p:pic>
      <p:pic>
        <p:nvPicPr>
          <p:cNvPr id="41991" name="Picture 12"/>
          <p:cNvPicPr>
            <a:picLocks noChangeAspect="1" noChangeArrowheads="1"/>
          </p:cNvPicPr>
          <p:nvPr>
            <p:custDataLst>
              <p:tags r:id="rId6"/>
            </p:custDataLst>
          </p:nvPr>
        </p:nvPicPr>
        <p:blipFill>
          <a:blip r:embed="rId24"/>
          <a:srcRect/>
          <a:stretch>
            <a:fillRect/>
          </a:stretch>
        </p:blipFill>
        <p:spPr bwMode="auto">
          <a:xfrm>
            <a:off x="2266950" y="1905000"/>
            <a:ext cx="714375" cy="72866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</p:pic>
      <p:pic>
        <p:nvPicPr>
          <p:cNvPr id="41992" name="Picture 13"/>
          <p:cNvPicPr>
            <a:picLocks noChangeAspect="1" noChangeArrowheads="1"/>
          </p:cNvPicPr>
          <p:nvPr>
            <p:custDataLst>
              <p:tags r:id="rId7"/>
            </p:custDataLst>
          </p:nvPr>
        </p:nvPicPr>
        <p:blipFill>
          <a:blip r:embed="rId24"/>
          <a:srcRect/>
          <a:stretch>
            <a:fillRect/>
          </a:stretch>
        </p:blipFill>
        <p:spPr bwMode="auto">
          <a:xfrm>
            <a:off x="6953250" y="1866900"/>
            <a:ext cx="714375" cy="72866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</p:pic>
      <p:pic>
        <p:nvPicPr>
          <p:cNvPr id="41993" name="Picture 15"/>
          <p:cNvPicPr>
            <a:picLocks noChangeAspect="1" noChangeArrowheads="1"/>
          </p:cNvPicPr>
          <p:nvPr>
            <p:custDataLst>
              <p:tags r:id="rId8"/>
            </p:custDataLst>
          </p:nvPr>
        </p:nvPicPr>
        <p:blipFill>
          <a:blip r:embed="rId25"/>
          <a:srcRect/>
          <a:stretch>
            <a:fillRect/>
          </a:stretch>
        </p:blipFill>
        <p:spPr bwMode="auto">
          <a:xfrm>
            <a:off x="1460500" y="1944687"/>
            <a:ext cx="693738" cy="72866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</p:pic>
      <p:pic>
        <p:nvPicPr>
          <p:cNvPr id="41994" name="Picture 16"/>
          <p:cNvPicPr>
            <a:picLocks noChangeAspect="1" noChangeArrowheads="1"/>
          </p:cNvPicPr>
          <p:nvPr>
            <p:custDataLst>
              <p:tags r:id="rId9"/>
            </p:custDataLst>
          </p:nvPr>
        </p:nvPicPr>
        <p:blipFill>
          <a:blip r:embed="rId25"/>
          <a:srcRect/>
          <a:stretch>
            <a:fillRect/>
          </a:stretch>
        </p:blipFill>
        <p:spPr bwMode="auto">
          <a:xfrm>
            <a:off x="6146800" y="1828800"/>
            <a:ext cx="693738" cy="72866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</p:pic>
      <p:pic>
        <p:nvPicPr>
          <p:cNvPr id="41995" name="Picture 17"/>
          <p:cNvPicPr>
            <a:picLocks noChangeAspect="1" noChangeArrowheads="1"/>
          </p:cNvPicPr>
          <p:nvPr>
            <p:custDataLst>
              <p:tags r:id="rId10"/>
            </p:custDataLst>
          </p:nvPr>
        </p:nvPicPr>
        <p:blipFill>
          <a:blip r:embed="rId25"/>
          <a:srcRect/>
          <a:stretch>
            <a:fillRect/>
          </a:stretch>
        </p:blipFill>
        <p:spPr bwMode="auto">
          <a:xfrm>
            <a:off x="3803650" y="1866900"/>
            <a:ext cx="693738" cy="72866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</p:pic>
      <p:pic>
        <p:nvPicPr>
          <p:cNvPr id="41996" name="Picture 18"/>
          <p:cNvPicPr>
            <a:picLocks noChangeAspect="1" noChangeArrowheads="1"/>
          </p:cNvPicPr>
          <p:nvPr>
            <p:custDataLst>
              <p:tags r:id="rId11"/>
            </p:custDataLst>
          </p:nvPr>
        </p:nvPicPr>
        <p:blipFill>
          <a:blip r:embed="rId25"/>
          <a:srcRect/>
          <a:stretch>
            <a:fillRect/>
          </a:stretch>
        </p:blipFill>
        <p:spPr bwMode="auto">
          <a:xfrm>
            <a:off x="5416550" y="1866900"/>
            <a:ext cx="693738" cy="72866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</p:pic>
      <p:sp>
        <p:nvSpPr>
          <p:cNvPr id="41997" name="Text Box 19"/>
          <p:cNvSpPr txBox="1"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808038" y="1981200"/>
            <a:ext cx="441325" cy="5191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800">
                <a:solidFill>
                  <a:srgbClr val="FF7C80"/>
                </a:solidFill>
              </a:rPr>
              <a:t>H</a:t>
            </a:r>
          </a:p>
        </p:txBody>
      </p:sp>
      <p:sp>
        <p:nvSpPr>
          <p:cNvPr id="41998" name="Text Box 20"/>
          <p:cNvSpPr txBox="1"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1576388" y="1981200"/>
            <a:ext cx="441325" cy="5191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800">
                <a:solidFill>
                  <a:srgbClr val="FF7C80"/>
                </a:solidFill>
              </a:rPr>
              <a:t>H</a:t>
            </a:r>
          </a:p>
        </p:txBody>
      </p:sp>
      <p:sp>
        <p:nvSpPr>
          <p:cNvPr id="41999" name="Text Box 21"/>
          <p:cNvSpPr txBox="1"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3919538" y="1943100"/>
            <a:ext cx="441325" cy="5191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800">
                <a:solidFill>
                  <a:srgbClr val="FF7C80"/>
                </a:solidFill>
              </a:rPr>
              <a:t>H</a:t>
            </a:r>
          </a:p>
        </p:txBody>
      </p:sp>
      <p:sp>
        <p:nvSpPr>
          <p:cNvPr id="42000" name="Text Box 22"/>
          <p:cNvSpPr txBox="1"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5532438" y="1943100"/>
            <a:ext cx="441325" cy="5191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800">
                <a:solidFill>
                  <a:srgbClr val="FF7C80"/>
                </a:solidFill>
              </a:rPr>
              <a:t>H</a:t>
            </a:r>
          </a:p>
        </p:txBody>
      </p:sp>
      <p:sp>
        <p:nvSpPr>
          <p:cNvPr id="42001" name="Text Box 23"/>
          <p:cNvSpPr txBox="1"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6261100" y="1905000"/>
            <a:ext cx="441325" cy="5191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800">
                <a:solidFill>
                  <a:srgbClr val="FF7C80"/>
                </a:solidFill>
              </a:rPr>
              <a:t>H</a:t>
            </a:r>
          </a:p>
        </p:txBody>
      </p:sp>
      <p:sp>
        <p:nvSpPr>
          <p:cNvPr id="42002" name="Text Box 24"/>
          <p:cNvSpPr txBox="1"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2401888" y="2020887"/>
            <a:ext cx="401637" cy="5191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800">
                <a:solidFill>
                  <a:srgbClr val="FFFF00"/>
                </a:solidFill>
              </a:rPr>
              <a:t>T</a:t>
            </a:r>
          </a:p>
        </p:txBody>
      </p:sp>
      <p:sp>
        <p:nvSpPr>
          <p:cNvPr id="42003" name="Text Box 25"/>
          <p:cNvSpPr txBox="1"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3189288" y="1981200"/>
            <a:ext cx="401637" cy="5191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800">
                <a:solidFill>
                  <a:srgbClr val="FFFF00"/>
                </a:solidFill>
              </a:rPr>
              <a:t>T</a:t>
            </a:r>
          </a:p>
        </p:txBody>
      </p:sp>
      <p:sp>
        <p:nvSpPr>
          <p:cNvPr id="42004" name="Text Box 26"/>
          <p:cNvSpPr txBox="1"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4725988" y="1943100"/>
            <a:ext cx="401637" cy="5191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800">
                <a:solidFill>
                  <a:srgbClr val="FFFF00"/>
                </a:solidFill>
              </a:rPr>
              <a:t>T</a:t>
            </a:r>
          </a:p>
        </p:txBody>
      </p:sp>
      <p:sp>
        <p:nvSpPr>
          <p:cNvPr id="42005" name="Text Box 27"/>
          <p:cNvSpPr txBox="1"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7107238" y="1943100"/>
            <a:ext cx="401637" cy="5191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800">
                <a:solidFill>
                  <a:srgbClr val="FFFF00"/>
                </a:solidFill>
              </a:rPr>
              <a:t>T</a:t>
            </a:r>
          </a:p>
        </p:txBody>
      </p:sp>
      <p:sp>
        <p:nvSpPr>
          <p:cNvPr id="42006" name="Text Box 28"/>
          <p:cNvSpPr txBox="1"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7913688" y="1905000"/>
            <a:ext cx="401637" cy="5191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800">
                <a:solidFill>
                  <a:srgbClr val="FFFF00"/>
                </a:solidFill>
              </a:rPr>
              <a:t>T</a:t>
            </a:r>
          </a:p>
        </p:txBody>
      </p:sp>
    </p:spTree>
    <p:extLst>
      <p:ext uri="{BB962C8B-B14F-4D97-AF65-F5344CB8AC3E}">
        <p14:creationId xmlns:p14="http://schemas.microsoft.com/office/powerpoint/2010/main" val="2720306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Obtaining probabilities</a:t>
            </a:r>
            <a:endParaRPr lang="en-US" dirty="0"/>
          </a:p>
        </p:txBody>
      </p:sp>
      <p:sp>
        <p:nvSpPr>
          <p:cNvPr id="48" name="Rectangle 47"/>
          <p:cNvSpPr/>
          <p:nvPr/>
        </p:nvSpPr>
        <p:spPr>
          <a:xfrm>
            <a:off x="457200" y="2133600"/>
            <a:ext cx="1143000" cy="4191000"/>
          </a:xfrm>
          <a:prstGeom prst="rect">
            <a:avLst/>
          </a:prstGeom>
          <a:solidFill>
            <a:srgbClr val="FFFF0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TextBox 48"/>
          <p:cNvSpPr txBox="1"/>
          <p:nvPr/>
        </p:nvSpPr>
        <p:spPr>
          <a:xfrm rot="16200000">
            <a:off x="174863" y="3961270"/>
            <a:ext cx="15220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training data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50" name="Right Arrow 49"/>
          <p:cNvSpPr/>
          <p:nvPr/>
        </p:nvSpPr>
        <p:spPr bwMode="auto">
          <a:xfrm>
            <a:off x="1862863" y="3612178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grpSp>
        <p:nvGrpSpPr>
          <p:cNvPr id="51" name="Group 37"/>
          <p:cNvGrpSpPr/>
          <p:nvPr/>
        </p:nvGrpSpPr>
        <p:grpSpPr>
          <a:xfrm>
            <a:off x="2497357" y="3259400"/>
            <a:ext cx="1432277" cy="1371600"/>
            <a:chOff x="7380511" y="3505200"/>
            <a:chExt cx="1432277" cy="1371600"/>
          </a:xfrm>
        </p:grpSpPr>
        <p:sp>
          <p:nvSpPr>
            <p:cNvPr id="52" name="Rounded Rectangle 51"/>
            <p:cNvSpPr/>
            <p:nvPr/>
          </p:nvSpPr>
          <p:spPr bwMode="auto">
            <a:xfrm>
              <a:off x="7391400" y="3505200"/>
              <a:ext cx="1371600" cy="13716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endParaRP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7380511" y="3827200"/>
              <a:ext cx="1432277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 smtClean="0"/>
                <a:t>probabilistic model</a:t>
              </a:r>
              <a:endParaRPr lang="en-US" sz="2000" dirty="0"/>
            </a:p>
          </p:txBody>
        </p:sp>
      </p:grpSp>
      <p:sp>
        <p:nvSpPr>
          <p:cNvPr id="54" name="TextBox 53"/>
          <p:cNvSpPr txBox="1"/>
          <p:nvPr/>
        </p:nvSpPr>
        <p:spPr>
          <a:xfrm rot="19152411">
            <a:off x="1887399" y="3058405"/>
            <a:ext cx="6471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train</a:t>
            </a:r>
            <a:endParaRPr lang="en-US" sz="2000" dirty="0"/>
          </a:p>
        </p:txBody>
      </p:sp>
      <p:cxnSp>
        <p:nvCxnSpPr>
          <p:cNvPr id="55" name="Straight Connector 54"/>
          <p:cNvCxnSpPr/>
          <p:nvPr/>
        </p:nvCxnSpPr>
        <p:spPr>
          <a:xfrm flipV="1">
            <a:off x="3929634" y="1998400"/>
            <a:ext cx="2623566" cy="127820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>
            <a:off x="3879846" y="4684817"/>
            <a:ext cx="2623566" cy="1639783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58" name="Object 5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64328666"/>
              </p:ext>
            </p:extLst>
          </p:nvPr>
        </p:nvGraphicFramePr>
        <p:xfrm>
          <a:off x="4495800" y="3514125"/>
          <a:ext cx="1890712" cy="922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996" name="Equation" r:id="rId3" imgW="990600" imgH="482600" progId="Equation.3">
                  <p:embed/>
                </p:oleObj>
              </mc:Choice>
              <mc:Fallback>
                <p:oleObj name="Equation" r:id="rId3" imgW="990600" imgH="482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495800" y="3514125"/>
                        <a:ext cx="1890712" cy="9223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59" name="Straight Connector 58"/>
          <p:cNvCxnSpPr/>
          <p:nvPr/>
        </p:nvCxnSpPr>
        <p:spPr>
          <a:xfrm flipV="1">
            <a:off x="6553200" y="1998400"/>
            <a:ext cx="0" cy="4326201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62" name="Object 6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80938352"/>
              </p:ext>
            </p:extLst>
          </p:nvPr>
        </p:nvGraphicFramePr>
        <p:xfrm>
          <a:off x="6705600" y="1988535"/>
          <a:ext cx="842772" cy="5419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997" name="Equation" r:id="rId5" imgW="317500" imgH="203200" progId="Equation.3">
                  <p:embed/>
                </p:oleObj>
              </mc:Choice>
              <mc:Fallback>
                <p:oleObj name="Equation" r:id="rId5" imgW="3175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705600" y="1988535"/>
                        <a:ext cx="842772" cy="54194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3" name="Object 6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8417836"/>
              </p:ext>
            </p:extLst>
          </p:nvPr>
        </p:nvGraphicFramePr>
        <p:xfrm>
          <a:off x="6704012" y="2759075"/>
          <a:ext cx="1320216" cy="517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998" name="Equation" r:id="rId7" imgW="520700" imgH="203200" progId="Equation.3">
                  <p:embed/>
                </p:oleObj>
              </mc:Choice>
              <mc:Fallback>
                <p:oleObj name="Equation" r:id="rId7" imgW="5207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704012" y="2759075"/>
                        <a:ext cx="1320216" cy="517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4" name="Object 6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62789420"/>
              </p:ext>
            </p:extLst>
          </p:nvPr>
        </p:nvGraphicFramePr>
        <p:xfrm>
          <a:off x="6680200" y="3514125"/>
          <a:ext cx="1405828" cy="5381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999" name="Equation" r:id="rId9" imgW="533400" imgH="203200" progId="Equation.3">
                  <p:embed/>
                </p:oleObj>
              </mc:Choice>
              <mc:Fallback>
                <p:oleObj name="Equation" r:id="rId9" imgW="5334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6680200" y="3514125"/>
                        <a:ext cx="1405828" cy="53816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5" name="Object 6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74861399"/>
              </p:ext>
            </p:extLst>
          </p:nvPr>
        </p:nvGraphicFramePr>
        <p:xfrm>
          <a:off x="6748138" y="5638800"/>
          <a:ext cx="1405262" cy="544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9000" name="Equation" r:id="rId11" imgW="558800" imgH="215900" progId="Equation.3">
                  <p:embed/>
                </p:oleObj>
              </mc:Choice>
              <mc:Fallback>
                <p:oleObj name="Equation" r:id="rId11" imgW="5588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6748138" y="5638800"/>
                        <a:ext cx="1405262" cy="5445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6" name="TextBox 65"/>
          <p:cNvSpPr txBox="1"/>
          <p:nvPr/>
        </p:nvSpPr>
        <p:spPr>
          <a:xfrm rot="5400000">
            <a:off x="6995132" y="4606293"/>
            <a:ext cx="5437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…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1943022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Estimating probabilities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0668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What is the probability of a pinot noir review?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52600" y="2819400"/>
            <a:ext cx="2895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We don’t know!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14400" y="3733800"/>
            <a:ext cx="6934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We can </a:t>
            </a:r>
            <a:r>
              <a:rPr lang="en-US" sz="2800" b="1" i="1" dirty="0" smtClean="0">
                <a:solidFill>
                  <a:srgbClr val="0000FF"/>
                </a:solidFill>
              </a:rPr>
              <a:t>estimate</a:t>
            </a:r>
            <a:r>
              <a:rPr lang="en-US" sz="2800" dirty="0" smtClean="0">
                <a:solidFill>
                  <a:srgbClr val="0000FF"/>
                </a:solidFill>
              </a:rPr>
              <a:t> that based on data, though: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362200" y="4648200"/>
            <a:ext cx="457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number of review labeled pinot noir</a:t>
            </a:r>
          </a:p>
          <a:p>
            <a:endParaRPr lang="en-US" sz="2000" dirty="0" smtClean="0"/>
          </a:p>
          <a:p>
            <a:r>
              <a:rPr lang="en-US" sz="2000" dirty="0" smtClean="0"/>
              <a:t>   total number of reviews</a:t>
            </a:r>
            <a:endParaRPr lang="en-US" sz="2000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2133600" y="5181600"/>
            <a:ext cx="3886200" cy="1588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158263" y="6113058"/>
            <a:ext cx="69034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This is called the </a:t>
            </a:r>
            <a:r>
              <a:rPr lang="en-US" sz="2400" dirty="0" smtClean="0">
                <a:solidFill>
                  <a:srgbClr val="FF6600"/>
                </a:solidFill>
              </a:rPr>
              <a:t>maximum likelihood estimation</a:t>
            </a:r>
            <a:r>
              <a:rPr lang="en-US" sz="2400" dirty="0" smtClean="0"/>
              <a:t>.  </a:t>
            </a:r>
            <a:r>
              <a:rPr lang="en-US" sz="2400" dirty="0" smtClean="0">
                <a:solidFill>
                  <a:srgbClr val="FF0000"/>
                </a:solidFill>
              </a:rPr>
              <a:t>Why?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3898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Maximum Likelihood Estimation (MLE)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Maximum likelihood estimation picks the values for the model parameters that maximize the likelihood of the training data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/>
              <a:t>You flip a coin 100 times.  60 times you get heads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What is the MLE for heads</a:t>
            </a:r>
            <a:r>
              <a:rPr lang="en-US" dirty="0" smtClean="0">
                <a:solidFill>
                  <a:srgbClr val="FF0000"/>
                </a:solidFill>
              </a:rPr>
              <a:t>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>
                <a:solidFill>
                  <a:srgbClr val="0000FF"/>
                </a:solidFill>
              </a:rPr>
              <a:t>p</a:t>
            </a:r>
            <a:r>
              <a:rPr lang="en-US" dirty="0">
                <a:solidFill>
                  <a:srgbClr val="0000FF"/>
                </a:solidFill>
              </a:rPr>
              <a:t>(head) = 0.60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86255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Maximum Likelihood Estimation (MLE)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Maximum likelihood estimation picks the values for the model parameters that maximize the likelihood of the training data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/>
              <a:t>You flip a coin 100 times.  60 times you get heads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What is the likelihood of the data under this model (each coin flip is a data point)</a:t>
            </a:r>
            <a:r>
              <a:rPr lang="en-US" dirty="0" smtClean="0">
                <a:solidFill>
                  <a:srgbClr val="FF0000"/>
                </a:solidFill>
              </a:rPr>
              <a:t>?</a:t>
            </a:r>
            <a:endParaRPr lang="en-US" dirty="0">
              <a:solidFill>
                <a:srgbClr val="FF0000"/>
              </a:solidFill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flipH="1" flipV="1">
            <a:off x="3429000" y="4038600"/>
            <a:ext cx="1828800" cy="762000"/>
          </a:xfrm>
          <a:prstGeom prst="straightConnector1">
            <a:avLst/>
          </a:prstGeom>
          <a:ln w="38100" cmpd="sng"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66189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MLE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289560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 smtClean="0"/>
              <a:t>You flip a coin 100 times.  60 times you get heads.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MLE for heads: p(head) = 0.60</a:t>
            </a:r>
          </a:p>
          <a:p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What is the likelihood of the data under this model (each coin flip is a data point)?</a:t>
            </a:r>
          </a:p>
          <a:p>
            <a:pPr lvl="1"/>
            <a:endParaRPr lang="en-US" dirty="0" smtClean="0"/>
          </a:p>
        </p:txBody>
      </p:sp>
      <p:graphicFrame>
        <p:nvGraphicFramePr>
          <p:cNvPr id="89395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80690883"/>
              </p:ext>
            </p:extLst>
          </p:nvPr>
        </p:nvGraphicFramePr>
        <p:xfrm>
          <a:off x="2624138" y="4803775"/>
          <a:ext cx="3208337" cy="541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677" name="Equation" r:id="rId3" imgW="1727200" imgH="292100" progId="Equation.3">
                  <p:embed/>
                </p:oleObj>
              </mc:Choice>
              <mc:Fallback>
                <p:oleObj name="Equation" r:id="rId3" imgW="1727200" imgH="292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24138" y="4803775"/>
                        <a:ext cx="3208337" cy="5413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514600" y="5619690"/>
            <a:ext cx="4495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log(0.60</a:t>
            </a:r>
            <a:r>
              <a:rPr lang="en-US" sz="2400" baseline="30000" dirty="0" smtClean="0">
                <a:solidFill>
                  <a:srgbClr val="0000FF"/>
                </a:solidFill>
              </a:rPr>
              <a:t>60</a:t>
            </a:r>
            <a:r>
              <a:rPr lang="en-US" sz="2400" dirty="0" smtClean="0">
                <a:solidFill>
                  <a:srgbClr val="0000FF"/>
                </a:solidFill>
              </a:rPr>
              <a:t> * 0.40</a:t>
            </a:r>
            <a:r>
              <a:rPr lang="en-US" sz="2400" baseline="30000" dirty="0" smtClean="0">
                <a:solidFill>
                  <a:srgbClr val="0000FF"/>
                </a:solidFill>
              </a:rPr>
              <a:t>40</a:t>
            </a:r>
            <a:r>
              <a:rPr lang="en-US" sz="2400" dirty="0" smtClean="0">
                <a:solidFill>
                  <a:srgbClr val="0000FF"/>
                </a:solidFill>
              </a:rPr>
              <a:t>) = -67.3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09001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MLE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Can we do any better?</a:t>
            </a:r>
          </a:p>
          <a:p>
            <a:endParaRPr lang="en-US" dirty="0" smtClean="0"/>
          </a:p>
          <a:p>
            <a:endParaRPr lang="en-US" dirty="0" smtClean="0"/>
          </a:p>
          <a:p>
            <a:pPr marL="0" indent="0">
              <a:buNone/>
            </a:pPr>
            <a:r>
              <a:rPr lang="en-US" dirty="0" err="1" smtClean="0"/>
              <a:t>p(heads</a:t>
            </a:r>
            <a:r>
              <a:rPr lang="en-US" dirty="0" smtClean="0"/>
              <a:t>) = 0.5</a:t>
            </a:r>
          </a:p>
          <a:p>
            <a:pPr marL="365760" lvl="1" indent="0">
              <a:buNone/>
            </a:pPr>
            <a:r>
              <a:rPr lang="en-US" sz="2800" dirty="0" smtClean="0">
                <a:solidFill>
                  <a:srgbClr val="0000FF"/>
                </a:solidFill>
              </a:rPr>
              <a:t>log(0.50</a:t>
            </a:r>
            <a:r>
              <a:rPr lang="en-US" sz="2800" baseline="30000" dirty="0" smtClean="0">
                <a:solidFill>
                  <a:srgbClr val="0000FF"/>
                </a:solidFill>
              </a:rPr>
              <a:t>60</a:t>
            </a:r>
            <a:r>
              <a:rPr lang="en-US" sz="2800" dirty="0" smtClean="0">
                <a:solidFill>
                  <a:srgbClr val="0000FF"/>
                </a:solidFill>
              </a:rPr>
              <a:t> * 0.50</a:t>
            </a:r>
            <a:r>
              <a:rPr lang="en-US" sz="2800" baseline="30000" dirty="0" smtClean="0">
                <a:solidFill>
                  <a:srgbClr val="0000FF"/>
                </a:solidFill>
              </a:rPr>
              <a:t>40</a:t>
            </a:r>
            <a:r>
              <a:rPr lang="en-US" sz="2800" dirty="0" smtClean="0">
                <a:solidFill>
                  <a:srgbClr val="0000FF"/>
                </a:solidFill>
              </a:rPr>
              <a:t>) =-69.3</a:t>
            </a:r>
            <a:endParaRPr lang="en-US" dirty="0" smtClean="0"/>
          </a:p>
          <a:p>
            <a:endParaRPr lang="en-US" dirty="0" smtClean="0"/>
          </a:p>
          <a:p>
            <a:pPr marL="0" indent="0">
              <a:buNone/>
            </a:pPr>
            <a:r>
              <a:rPr lang="en-US" dirty="0" err="1" smtClean="0"/>
              <a:t>p(heads</a:t>
            </a:r>
            <a:r>
              <a:rPr lang="en-US" dirty="0" smtClean="0"/>
              <a:t>) = 0.7</a:t>
            </a:r>
          </a:p>
          <a:p>
            <a:pPr lvl="1"/>
            <a:r>
              <a:rPr lang="en-US" sz="2800" dirty="0" smtClean="0">
                <a:solidFill>
                  <a:srgbClr val="0000FF"/>
                </a:solidFill>
              </a:rPr>
              <a:t>log(0.70</a:t>
            </a:r>
            <a:r>
              <a:rPr lang="en-US" sz="2800" baseline="30000" dirty="0" smtClean="0">
                <a:solidFill>
                  <a:srgbClr val="0000FF"/>
                </a:solidFill>
              </a:rPr>
              <a:t>60</a:t>
            </a:r>
            <a:r>
              <a:rPr lang="en-US" sz="2800" dirty="0" smtClean="0">
                <a:solidFill>
                  <a:srgbClr val="0000FF"/>
                </a:solidFill>
              </a:rPr>
              <a:t> * 0.30</a:t>
            </a:r>
            <a:r>
              <a:rPr lang="en-US" sz="2800" baseline="30000" dirty="0" smtClean="0">
                <a:solidFill>
                  <a:srgbClr val="0000FF"/>
                </a:solidFill>
              </a:rPr>
              <a:t>40</a:t>
            </a:r>
            <a:r>
              <a:rPr lang="en-US" sz="2800" dirty="0" smtClean="0">
                <a:solidFill>
                  <a:srgbClr val="0000FF"/>
                </a:solidFill>
              </a:rPr>
              <a:t>)=-69.5 </a:t>
            </a:r>
            <a:endParaRPr lang="en-US" dirty="0"/>
          </a:p>
        </p:txBody>
      </p:sp>
      <p:graphicFrame>
        <p:nvGraphicFramePr>
          <p:cNvPr id="5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6321558"/>
              </p:ext>
            </p:extLst>
          </p:nvPr>
        </p:nvGraphicFramePr>
        <p:xfrm>
          <a:off x="1524000" y="2362200"/>
          <a:ext cx="3208337" cy="541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701" name="Equation" r:id="rId3" imgW="1727200" imgH="292100" progId="Equation.3">
                  <p:embed/>
                </p:oleObj>
              </mc:Choice>
              <mc:Fallback>
                <p:oleObj name="Equation" r:id="rId3" imgW="1727200" imgH="292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2362200"/>
                        <a:ext cx="3208337" cy="5413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329689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Median.thmx</Template>
  <TotalTime>5755</TotalTime>
  <Words>2151</Words>
  <Application>Microsoft Macintosh PowerPoint</Application>
  <PresentationFormat>On-screen Show (4:3)</PresentationFormat>
  <Paragraphs>444</Paragraphs>
  <Slides>43</Slides>
  <Notes>8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5" baseType="lpstr">
      <vt:lpstr>Median</vt:lpstr>
      <vt:lpstr>Equation</vt:lpstr>
      <vt:lpstr>Probabilistic Models</vt:lpstr>
      <vt:lpstr>Admin</vt:lpstr>
      <vt:lpstr>Probabilistic Modeling</vt:lpstr>
      <vt:lpstr>An example: classifying fruit</vt:lpstr>
      <vt:lpstr>Probabilistic models</vt:lpstr>
      <vt:lpstr>Probabilistic model vs. classifier</vt:lpstr>
      <vt:lpstr>Probabilistic models: classification</vt:lpstr>
      <vt:lpstr>Probabilistic models</vt:lpstr>
      <vt:lpstr>Probabilistic model vs. classifier</vt:lpstr>
      <vt:lpstr>Probabilistic models</vt:lpstr>
      <vt:lpstr>Probabilistic models: big questions</vt:lpstr>
      <vt:lpstr>Same problems we’ve been dealing with so far</vt:lpstr>
      <vt:lpstr>Basic steps for probabilistic modeling</vt:lpstr>
      <vt:lpstr>Basic steps for probabilistic modeling</vt:lpstr>
      <vt:lpstr>What was the data generating distribution?</vt:lpstr>
      <vt:lpstr>Step 1: picking a model</vt:lpstr>
      <vt:lpstr>Some maths</vt:lpstr>
      <vt:lpstr>Some maths</vt:lpstr>
      <vt:lpstr>Step  1: pick a model</vt:lpstr>
      <vt:lpstr>Full distribution tables</vt:lpstr>
      <vt:lpstr>27000</vt:lpstr>
      <vt:lpstr>Full distribution tables</vt:lpstr>
      <vt:lpstr>Step  1: pick a model</vt:lpstr>
      <vt:lpstr>An aside: independence</vt:lpstr>
      <vt:lpstr>independent or dependent?</vt:lpstr>
      <vt:lpstr>Independent variables</vt:lpstr>
      <vt:lpstr>Independent variables</vt:lpstr>
      <vt:lpstr>Independent variables</vt:lpstr>
      <vt:lpstr>Conditional Independence</vt:lpstr>
      <vt:lpstr>Naïve Bayes assumption</vt:lpstr>
      <vt:lpstr>Naïve Bayes assumption</vt:lpstr>
      <vt:lpstr>Naïve Bayes assumption</vt:lpstr>
      <vt:lpstr>Naïve Bayes assumption</vt:lpstr>
      <vt:lpstr>Naïve Bayes model</vt:lpstr>
      <vt:lpstr>p(x|y)</vt:lpstr>
      <vt:lpstr>Basic steps for probabilistic modeling</vt:lpstr>
      <vt:lpstr>Obtaining probabilities</vt:lpstr>
      <vt:lpstr>Obtaining probabilities</vt:lpstr>
      <vt:lpstr>Estimating probabilities</vt:lpstr>
      <vt:lpstr>Maximum Likelihood Estimation (MLE)</vt:lpstr>
      <vt:lpstr>Maximum Likelihood Estimation (MLE)</vt:lpstr>
      <vt:lpstr>MLE example</vt:lpstr>
      <vt:lpstr>MLE example</vt:lpstr>
    </vt:vector>
  </TitlesOfParts>
  <Company>Pomona College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CORpus analysis</dc:title>
  <dc:creator>Dave Kauchak</dc:creator>
  <cp:lastModifiedBy>David Kauchak</cp:lastModifiedBy>
  <cp:revision>495</cp:revision>
  <cp:lastPrinted>2013-10-24T22:50:31Z</cp:lastPrinted>
  <dcterms:created xsi:type="dcterms:W3CDTF">2011-01-25T19:35:23Z</dcterms:created>
  <dcterms:modified xsi:type="dcterms:W3CDTF">2013-10-25T18:02:15Z</dcterms:modified>
</cp:coreProperties>
</file>