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notesSlides/notesSlide2.xml" ContentType="application/vnd.openxmlformats-officedocument.presentationml.notesSlide+xml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Microsoft_Equation11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Microsoft_Equation20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notesSlides/notesSlide3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notesSlides/notesSlide4.xml" ContentType="application/vnd.openxmlformats-officedocument.presentationml.notesSlide+xml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5.xml" ContentType="application/vnd.openxmlformats-officedocument.presentationml.notesSlide+xml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2"/>
  </p:notesMasterIdLst>
  <p:sldIdLst>
    <p:sldId id="256" r:id="rId2"/>
    <p:sldId id="358" r:id="rId3"/>
    <p:sldId id="545" r:id="rId4"/>
    <p:sldId id="456" r:id="rId5"/>
    <p:sldId id="482" r:id="rId6"/>
    <p:sldId id="492" r:id="rId7"/>
    <p:sldId id="501" r:id="rId8"/>
    <p:sldId id="481" r:id="rId9"/>
    <p:sldId id="443" r:id="rId10"/>
    <p:sldId id="444" r:id="rId11"/>
    <p:sldId id="450" r:id="rId12"/>
    <p:sldId id="528" r:id="rId13"/>
    <p:sldId id="530" r:id="rId14"/>
    <p:sldId id="531" r:id="rId15"/>
    <p:sldId id="529" r:id="rId16"/>
    <p:sldId id="532" r:id="rId17"/>
    <p:sldId id="533" r:id="rId18"/>
    <p:sldId id="534" r:id="rId19"/>
    <p:sldId id="535" r:id="rId20"/>
    <p:sldId id="452" r:id="rId21"/>
    <p:sldId id="512" r:id="rId22"/>
    <p:sldId id="513" r:id="rId23"/>
    <p:sldId id="510" r:id="rId24"/>
    <p:sldId id="511" r:id="rId25"/>
    <p:sldId id="515" r:id="rId26"/>
    <p:sldId id="516" r:id="rId27"/>
    <p:sldId id="536" r:id="rId28"/>
    <p:sldId id="514" r:id="rId29"/>
    <p:sldId id="520" r:id="rId30"/>
    <p:sldId id="521" r:id="rId31"/>
    <p:sldId id="522" r:id="rId32"/>
    <p:sldId id="523" r:id="rId33"/>
    <p:sldId id="524" r:id="rId34"/>
    <p:sldId id="446" r:id="rId35"/>
    <p:sldId id="537" r:id="rId36"/>
    <p:sldId id="508" r:id="rId37"/>
    <p:sldId id="447" r:id="rId38"/>
    <p:sldId id="448" r:id="rId39"/>
    <p:sldId id="449" r:id="rId40"/>
    <p:sldId id="525" r:id="rId4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9" autoAdjust="0"/>
    <p:restoredTop sz="94660"/>
  </p:normalViewPr>
  <p:slideViewPr>
    <p:cSldViewPr snapToObjects="1">
      <p:cViewPr varScale="1">
        <p:scale>
          <a:sx n="95" d="100"/>
          <a:sy n="95" d="100"/>
        </p:scale>
        <p:origin x="-148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interSettings" Target="printerSettings/printerSettings1.bin"/><Relationship Id="rId44" Type="http://schemas.openxmlformats.org/officeDocument/2006/relationships/presProps" Target="presProps.xml"/><Relationship Id="rId45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Sheet1!$E$1:$E$9</c:f>
              <c:numCache>
                <c:formatCode>General</c:formatCode>
                <c:ptCount val="9"/>
                <c:pt idx="0">
                  <c:v>30.0</c:v>
                </c:pt>
                <c:pt idx="1">
                  <c:v>33.0</c:v>
                </c:pt>
                <c:pt idx="2">
                  <c:v>34.0</c:v>
                </c:pt>
                <c:pt idx="3">
                  <c:v>36.0</c:v>
                </c:pt>
                <c:pt idx="4">
                  <c:v>37.0</c:v>
                </c:pt>
                <c:pt idx="5">
                  <c:v>38.0</c:v>
                </c:pt>
                <c:pt idx="6">
                  <c:v>39.0</c:v>
                </c:pt>
                <c:pt idx="7">
                  <c:v>40.0</c:v>
                </c:pt>
                <c:pt idx="8">
                  <c:v>42.0</c:v>
                </c:pt>
              </c:numCache>
            </c:numRef>
          </c:cat>
          <c:val>
            <c:numRef>
              <c:f>Sheet1!$F$1:$F$9</c:f>
              <c:numCache>
                <c:formatCode>General</c:formatCode>
                <c:ptCount val="9"/>
                <c:pt idx="0">
                  <c:v>3.0</c:v>
                </c:pt>
                <c:pt idx="1">
                  <c:v>1.0</c:v>
                </c:pt>
                <c:pt idx="2">
                  <c:v>1.0</c:v>
                </c:pt>
                <c:pt idx="3">
                  <c:v>3.0</c:v>
                </c:pt>
                <c:pt idx="4">
                  <c:v>4.0</c:v>
                </c:pt>
                <c:pt idx="5">
                  <c:v>5.0</c:v>
                </c:pt>
                <c:pt idx="6">
                  <c:v>4.0</c:v>
                </c:pt>
                <c:pt idx="7">
                  <c:v>2.0</c:v>
                </c:pt>
                <c:pt idx="8">
                  <c:v>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27112840"/>
        <c:axId val="-2135578360"/>
      </c:barChart>
      <c:catAx>
        <c:axId val="-2027112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35578360"/>
        <c:crosses val="autoZero"/>
        <c:auto val="1"/>
        <c:lblAlgn val="ctr"/>
        <c:lblOffset val="100"/>
        <c:noMultiLvlLbl val="0"/>
      </c:catAx>
      <c:valAx>
        <c:axId val="-21355783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27112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Relationship Id="rId3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1" Type="http://schemas.openxmlformats.org/officeDocument/2006/relationships/image" Target="../media/image21.emf"/><Relationship Id="rId2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Relationship Id="rId2" Type="http://schemas.openxmlformats.org/officeDocument/2006/relationships/image" Target="../media/image28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image" Target="../media/image30.emf"/><Relationship Id="rId3" Type="http://schemas.openxmlformats.org/officeDocument/2006/relationships/image" Target="../media/image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3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9.emf"/><Relationship Id="rId1" Type="http://schemas.openxmlformats.org/officeDocument/2006/relationships/image" Target="../media/image36.emf"/><Relationship Id="rId2" Type="http://schemas.openxmlformats.org/officeDocument/2006/relationships/image" Target="../media/image37.e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4" Type="http://schemas.openxmlformats.org/officeDocument/2006/relationships/image" Target="../media/image43.emf"/><Relationship Id="rId1" Type="http://schemas.openxmlformats.org/officeDocument/2006/relationships/image" Target="../media/image40.emf"/><Relationship Id="rId2" Type="http://schemas.openxmlformats.org/officeDocument/2006/relationships/image" Target="../media/image4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Relationship Id="rId2" Type="http://schemas.openxmlformats.org/officeDocument/2006/relationships/image" Target="../media/image45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Relationship Id="rId2" Type="http://schemas.openxmlformats.org/officeDocument/2006/relationships/image" Target="../media/image44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48439-3E75-2C43-8CBA-308B86917F4C}" type="slidenum">
              <a:rPr lang="en-US"/>
              <a:pPr/>
              <a:t>9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log is a strictly increasing function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it just squishes values but does not change their order, so the max of likelihood is still the max of log-likelihood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8291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just involves</a:t>
            </a:r>
            <a:r>
              <a:rPr lang="en-US" baseline="0" dirty="0" smtClean="0"/>
              <a:t> iterating over the data and aggregating these counts!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94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although</a:t>
            </a:r>
            <a:r>
              <a:rPr lang="en-US" baseline="0" dirty="0" smtClean="0"/>
              <a:t> we don’t generally “generate” a document from a model, it’s often useful to look at the generative story of a model (i.e. how the model says a document was generate) to help us understand why the model assigns certain probabilities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E6B112-CED4-9448-B5B6-43255090C75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05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DBFC2-522B-3B49-866F-2B1D985C9663}" type="slidenum">
              <a:rPr lang="en-US"/>
              <a:pPr/>
              <a:t>37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64968" y="150313"/>
            <a:ext cx="2880360" cy="2170134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4" y="2404997"/>
            <a:ext cx="6434051" cy="673900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10/27/13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3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20" Type="http://schemas.openxmlformats.org/officeDocument/2006/relationships/tags" Target="../tags/tag20.xml"/><Relationship Id="rId21" Type="http://schemas.openxmlformats.org/officeDocument/2006/relationships/tags" Target="../tags/tag21.xml"/><Relationship Id="rId22" Type="http://schemas.openxmlformats.org/officeDocument/2006/relationships/slideLayout" Target="../slideLayouts/slideLayout2.xml"/><Relationship Id="rId23" Type="http://schemas.openxmlformats.org/officeDocument/2006/relationships/notesSlide" Target="../notesSlides/notesSlide1.xml"/><Relationship Id="rId24" Type="http://schemas.openxmlformats.org/officeDocument/2006/relationships/image" Target="../media/image5.png"/><Relationship Id="rId25" Type="http://schemas.openxmlformats.org/officeDocument/2006/relationships/image" Target="../media/image6.png"/><Relationship Id="rId10" Type="http://schemas.openxmlformats.org/officeDocument/2006/relationships/tags" Target="../tags/tag10.xml"/><Relationship Id="rId11" Type="http://schemas.openxmlformats.org/officeDocument/2006/relationships/tags" Target="../tags/tag11.xml"/><Relationship Id="rId12" Type="http://schemas.openxmlformats.org/officeDocument/2006/relationships/tags" Target="../tags/tag12.xml"/><Relationship Id="rId13" Type="http://schemas.openxmlformats.org/officeDocument/2006/relationships/tags" Target="../tags/tag13.xml"/><Relationship Id="rId14" Type="http://schemas.openxmlformats.org/officeDocument/2006/relationships/tags" Target="../tags/tag14.xml"/><Relationship Id="rId15" Type="http://schemas.openxmlformats.org/officeDocument/2006/relationships/tags" Target="../tags/tag15.xml"/><Relationship Id="rId16" Type="http://schemas.openxmlformats.org/officeDocument/2006/relationships/tags" Target="../tags/tag16.xml"/><Relationship Id="rId17" Type="http://schemas.openxmlformats.org/officeDocument/2006/relationships/tags" Target="../tags/tag17.xml"/><Relationship Id="rId18" Type="http://schemas.openxmlformats.org/officeDocument/2006/relationships/tags" Target="../tags/tag18.xml"/><Relationship Id="rId19" Type="http://schemas.openxmlformats.org/officeDocument/2006/relationships/tags" Target="../tags/tag19.xml"/><Relationship Id="rId1" Type="http://schemas.openxmlformats.org/officeDocument/2006/relationships/tags" Target="../tags/tag1.xml"/><Relationship Id="rId2" Type="http://schemas.openxmlformats.org/officeDocument/2006/relationships/tags" Target="../tags/tag2.xml"/><Relationship Id="rId3" Type="http://schemas.openxmlformats.org/officeDocument/2006/relationships/tags" Target="../tags/tag3.xml"/><Relationship Id="rId4" Type="http://schemas.openxmlformats.org/officeDocument/2006/relationships/tags" Target="../tags/tag4.xml"/><Relationship Id="rId5" Type="http://schemas.openxmlformats.org/officeDocument/2006/relationships/tags" Target="../tags/tag5.xml"/><Relationship Id="rId6" Type="http://schemas.openxmlformats.org/officeDocument/2006/relationships/tags" Target="../tags/tag6.xml"/><Relationship Id="rId7" Type="http://schemas.openxmlformats.org/officeDocument/2006/relationships/tags" Target="../tags/tag7.xml"/><Relationship Id="rId8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8.bin"/><Relationship Id="rId12" Type="http://schemas.openxmlformats.org/officeDocument/2006/relationships/image" Target="../media/image1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4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6.bin"/><Relationship Id="rId8" Type="http://schemas.openxmlformats.org/officeDocument/2006/relationships/image" Target="../media/image9.emf"/><Relationship Id="rId9" Type="http://schemas.openxmlformats.org/officeDocument/2006/relationships/oleObject" Target="../embeddings/oleObject7.bin"/><Relationship Id="rId10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Microsoft_Equation4.bin"/><Relationship Id="rId5" Type="http://schemas.openxmlformats.org/officeDocument/2006/relationships/image" Target="../media/image13.emf"/><Relationship Id="rId6" Type="http://schemas.openxmlformats.org/officeDocument/2006/relationships/oleObject" Target="../embeddings/Microsoft_Equation5.bin"/><Relationship Id="rId7" Type="http://schemas.openxmlformats.org/officeDocument/2006/relationships/image" Target="../media/image14.emf"/><Relationship Id="rId8" Type="http://schemas.openxmlformats.org/officeDocument/2006/relationships/oleObject" Target="../embeddings/Microsoft_Equation6.bin"/><Relationship Id="rId9" Type="http://schemas.openxmlformats.org/officeDocument/2006/relationships/image" Target="../media/image1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17.emf"/><Relationship Id="rId5" Type="http://schemas.openxmlformats.org/officeDocument/2006/relationships/oleObject" Target="../embeddings/Microsoft_Equation9.bin"/><Relationship Id="rId6" Type="http://schemas.openxmlformats.org/officeDocument/2006/relationships/image" Target="../media/image18.emf"/><Relationship Id="rId7" Type="http://schemas.openxmlformats.org/officeDocument/2006/relationships/oleObject" Target="../embeddings/Microsoft_Equation10.bin"/><Relationship Id="rId8" Type="http://schemas.openxmlformats.org/officeDocument/2006/relationships/image" Target="../media/image19.emf"/><Relationship Id="rId9" Type="http://schemas.openxmlformats.org/officeDocument/2006/relationships/oleObject" Target="../embeddings/Microsoft_Equation11.bin"/><Relationship Id="rId10" Type="http://schemas.openxmlformats.org/officeDocument/2006/relationships/image" Target="../media/image20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Microsoft_Equation16.bin"/><Relationship Id="rId12" Type="http://schemas.openxmlformats.org/officeDocument/2006/relationships/image" Target="../media/image25.emf"/><Relationship Id="rId13" Type="http://schemas.openxmlformats.org/officeDocument/2006/relationships/oleObject" Target="../embeddings/Microsoft_Equation17.bin"/><Relationship Id="rId14" Type="http://schemas.openxmlformats.org/officeDocument/2006/relationships/image" Target="../media/image26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2.bin"/><Relationship Id="rId4" Type="http://schemas.openxmlformats.org/officeDocument/2006/relationships/image" Target="../media/image21.emf"/><Relationship Id="rId5" Type="http://schemas.openxmlformats.org/officeDocument/2006/relationships/oleObject" Target="../embeddings/Microsoft_Equation13.bin"/><Relationship Id="rId6" Type="http://schemas.openxmlformats.org/officeDocument/2006/relationships/image" Target="../media/image22.emf"/><Relationship Id="rId7" Type="http://schemas.openxmlformats.org/officeDocument/2006/relationships/oleObject" Target="../embeddings/Microsoft_Equation14.bin"/><Relationship Id="rId8" Type="http://schemas.openxmlformats.org/officeDocument/2006/relationships/image" Target="../media/image23.emf"/><Relationship Id="rId9" Type="http://schemas.openxmlformats.org/officeDocument/2006/relationships/oleObject" Target="../embeddings/Microsoft_Equation15.bin"/><Relationship Id="rId10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8.bin"/><Relationship Id="rId4" Type="http://schemas.openxmlformats.org/officeDocument/2006/relationships/image" Target="../media/image27.emf"/><Relationship Id="rId5" Type="http://schemas.openxmlformats.org/officeDocument/2006/relationships/oleObject" Target="../embeddings/Microsoft_Equation19.bin"/><Relationship Id="rId6" Type="http://schemas.openxmlformats.org/officeDocument/2006/relationships/image" Target="../media/image28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0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30.emf"/><Relationship Id="rId7" Type="http://schemas.openxmlformats.org/officeDocument/2006/relationships/oleObject" Target="../embeddings/oleObject11.bin"/><Relationship Id="rId8" Type="http://schemas.openxmlformats.org/officeDocument/2006/relationships/image" Target="../media/image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31.emf"/><Relationship Id="rId6" Type="http://schemas.openxmlformats.org/officeDocument/2006/relationships/oleObject" Target="../embeddings/oleObject13.bin"/><Relationship Id="rId7" Type="http://schemas.openxmlformats.org/officeDocument/2006/relationships/image" Target="../media/image32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7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16.bin"/><Relationship Id="rId6" Type="http://schemas.openxmlformats.org/officeDocument/2006/relationships/image" Target="../media/image33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oleObject" Target="../embeddings/oleObject17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oleObject" Target="../embeddings/oleObject18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9.bin"/><Relationship Id="rId5" Type="http://schemas.openxmlformats.org/officeDocument/2006/relationships/image" Target="../media/image35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36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37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38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39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25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26.bin"/><Relationship Id="rId8" Type="http://schemas.openxmlformats.org/officeDocument/2006/relationships/image" Target="../media/image42.emf"/><Relationship Id="rId9" Type="http://schemas.openxmlformats.org/officeDocument/2006/relationships/oleObject" Target="../embeddings/oleObject27.bin"/><Relationship Id="rId10" Type="http://schemas.openxmlformats.org/officeDocument/2006/relationships/image" Target="../media/image43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4" Type="http://schemas.openxmlformats.org/officeDocument/2006/relationships/image" Target="../media/image44.emf"/><Relationship Id="rId5" Type="http://schemas.openxmlformats.org/officeDocument/2006/relationships/oleObject" Target="../embeddings/oleObject29.bin"/><Relationship Id="rId6" Type="http://schemas.openxmlformats.org/officeDocument/2006/relationships/image" Target="../media/image45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4" Type="http://schemas.openxmlformats.org/officeDocument/2006/relationships/image" Target="../media/image45.emf"/><Relationship Id="rId5" Type="http://schemas.openxmlformats.org/officeDocument/2006/relationships/oleObject" Target="../embeddings/oleObject31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46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CS451 – Fall 2013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Assignment 6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7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CS Lunch on Thursday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Midterm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0574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Midterm</a:t>
            </a:r>
          </a:p>
          <a:p>
            <a:pPr marL="0" indent="0">
              <a:buNone/>
            </a:pPr>
            <a:r>
              <a:rPr lang="en-US" dirty="0"/>
              <a:t>	mean: 37</a:t>
            </a:r>
          </a:p>
          <a:p>
            <a:pPr marL="0" indent="0">
              <a:buNone/>
            </a:pPr>
            <a:r>
              <a:rPr lang="en-US" dirty="0"/>
              <a:t>	median: 38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34161179"/>
              </p:ext>
            </p:extLst>
          </p:nvPr>
        </p:nvGraphicFramePr>
        <p:xfrm>
          <a:off x="1981200" y="3696367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4340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6" name="Right Arrow 5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7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8" name="Rounded Rectangle 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0" name="TextBox 9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2438400"/>
            <a:ext cx="460413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Model the data with a probabilistic model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specifically, learn p(</a:t>
            </a:r>
            <a:r>
              <a:rPr lang="en-US" sz="2400" i="1" dirty="0" smtClean="0"/>
              <a:t>features,</a:t>
            </a:r>
            <a:r>
              <a:rPr lang="en-US" sz="2400" i="1" dirty="0"/>
              <a:t> </a:t>
            </a:r>
            <a:r>
              <a:rPr lang="en-US" sz="2400" i="1" dirty="0" smtClean="0"/>
              <a:t>label</a:t>
            </a:r>
            <a:r>
              <a:rPr lang="en-US" sz="2400" dirty="0" smtClean="0"/>
              <a:t>)</a:t>
            </a:r>
          </a:p>
          <a:p>
            <a:endParaRPr lang="en-US" sz="2400" dirty="0"/>
          </a:p>
          <a:p>
            <a:r>
              <a:rPr lang="en-US" sz="2400" dirty="0" smtClean="0"/>
              <a:t>p(</a:t>
            </a:r>
            <a:r>
              <a:rPr lang="en-US" sz="2400" i="1" dirty="0" smtClean="0"/>
              <a:t>features, label</a:t>
            </a:r>
            <a:r>
              <a:rPr lang="en-US" sz="2400" dirty="0" smtClean="0"/>
              <a:t>) tells us how likely these features and this example are</a:t>
            </a:r>
          </a:p>
        </p:txBody>
      </p:sp>
    </p:spTree>
    <p:extLst>
      <p:ext uri="{BB962C8B-B14F-4D97-AF65-F5344CB8AC3E}">
        <p14:creationId xmlns:p14="http://schemas.microsoft.com/office/powerpoint/2010/main" val="1497382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2362200"/>
            <a:ext cx="4343400" cy="8382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784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1: pick a model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9172392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957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3174" y="2895600"/>
            <a:ext cx="830222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So, far we have made NO assumptions about the data</a:t>
            </a:r>
          </a:p>
          <a:p>
            <a:endParaRPr lang="en-US" sz="2400" dirty="0"/>
          </a:p>
          <a:p>
            <a:r>
              <a:rPr lang="en-US" sz="2400" dirty="0"/>
              <a:t>M</a:t>
            </a:r>
            <a:r>
              <a:rPr lang="en-US" sz="2400" dirty="0" smtClean="0"/>
              <a:t>odel selection involves making assumptions about the data</a:t>
            </a:r>
          </a:p>
          <a:p>
            <a:endParaRPr lang="en-US" sz="2400" dirty="0"/>
          </a:p>
          <a:p>
            <a:r>
              <a:rPr lang="en-US" sz="2400" dirty="0" smtClean="0"/>
              <a:t>We did this before, e.g. assume the data is linearly separable</a:t>
            </a:r>
          </a:p>
          <a:p>
            <a:endParaRPr lang="en-US" sz="2400" dirty="0"/>
          </a:p>
          <a:p>
            <a:r>
              <a:rPr lang="en-US" sz="2400" dirty="0" smtClean="0"/>
              <a:t>These assumptions allow us to represent the data more compactly and to estimate the parameters of the model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9117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</a:t>
            </a:r>
            <a:r>
              <a:rPr lang="en-US" dirty="0"/>
              <a:t>B</a:t>
            </a:r>
            <a:r>
              <a:rPr lang="en-US" dirty="0" smtClean="0"/>
              <a:t>ayes assumption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322745"/>
              </p:ext>
            </p:extLst>
          </p:nvPr>
        </p:nvGraphicFramePr>
        <p:xfrm>
          <a:off x="1219200" y="1447800"/>
          <a:ext cx="6242050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68" name="Equation" r:id="rId3" imgW="2768600" imgH="482600" progId="Equation.3">
                  <p:embed/>
                </p:oleObj>
              </mc:Choice>
              <mc:Fallback>
                <p:oleObj name="Equation" r:id="rId3" imgW="2768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19200" y="1447800"/>
                        <a:ext cx="6242050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237558"/>
              </p:ext>
            </p:extLst>
          </p:nvPr>
        </p:nvGraphicFramePr>
        <p:xfrm>
          <a:off x="2505075" y="3352800"/>
          <a:ext cx="4237038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3169" name="Equation" r:id="rId5" imgW="1879600" imgH="215900" progId="Equation.3">
                  <p:embed/>
                </p:oleObj>
              </mc:Choice>
              <mc:Fallback>
                <p:oleObj name="Equation" r:id="rId5" imgW="18796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05075" y="3352800"/>
                        <a:ext cx="4237038" cy="487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>
            <a:off x="533400" y="2971800"/>
            <a:ext cx="8232648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12648" y="4198264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Assumes feature </a:t>
            </a:r>
            <a:r>
              <a:rPr lang="en-US" sz="2800" dirty="0" err="1" smtClean="0">
                <a:solidFill>
                  <a:srgbClr val="0000FF"/>
                </a:solidFill>
              </a:rPr>
              <a:t>i</a:t>
            </a:r>
            <a:r>
              <a:rPr lang="en-US" sz="2800" dirty="0" smtClean="0">
                <a:solidFill>
                  <a:srgbClr val="0000FF"/>
                </a:solidFill>
              </a:rPr>
              <a:t> is independent of the the other features </a:t>
            </a:r>
            <a:r>
              <a:rPr lang="en-US" sz="2800" i="1" dirty="0" smtClean="0">
                <a:solidFill>
                  <a:srgbClr val="0000FF"/>
                </a:solidFill>
              </a:rPr>
              <a:t>given the label</a:t>
            </a:r>
            <a:endParaRPr lang="en-US" sz="2800" baseline="-25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956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3657600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074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382588" y="3124200"/>
            <a:ext cx="8229600" cy="3001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775F55"/>
                </a:solidFill>
              </a:rPr>
              <a:t>We’ve talked a lot about probabilities, but not where they come from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How do we calculate p(</a:t>
            </a:r>
            <a:r>
              <a:rPr lang="en-US" sz="2500" dirty="0" err="1" smtClean="0">
                <a:solidFill>
                  <a:srgbClr val="775F55"/>
                </a:solidFill>
              </a:rPr>
              <a:t>x</a:t>
            </a:r>
            <a:r>
              <a:rPr lang="en-US" sz="2500" baseline="-25000" dirty="0" err="1" smtClean="0">
                <a:solidFill>
                  <a:srgbClr val="775F55"/>
                </a:solidFill>
              </a:rPr>
              <a:t>i</a:t>
            </a:r>
            <a:r>
              <a:rPr lang="en-US" sz="2500" dirty="0" err="1" smtClean="0">
                <a:solidFill>
                  <a:srgbClr val="775F55"/>
                </a:solidFill>
              </a:rPr>
              <a:t>|y</a:t>
            </a:r>
            <a:r>
              <a:rPr lang="en-US" sz="2500" dirty="0" smtClean="0">
                <a:solidFill>
                  <a:srgbClr val="775F55"/>
                </a:solidFill>
              </a:rPr>
              <a:t>) from training data?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of surviving the titanic?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that any review is about Pinot Noir?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that a particular review is about Pinot Noir?</a:t>
            </a:r>
          </a:p>
          <a:p>
            <a:pPr lvl="1"/>
            <a:endParaRPr lang="en-US" sz="2500" dirty="0" smtClean="0">
              <a:solidFill>
                <a:srgbClr val="775F55"/>
              </a:solidFill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77216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8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92150" y="19050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9" name="Picture 1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46101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303530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1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226695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695325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3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1460500" y="1944687"/>
            <a:ext cx="693738" cy="728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4" name="Picture 1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146800" y="18288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38036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4165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1997" name="Text 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0803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8" name="Text Box 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638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9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0" name="Text Box 2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324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1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61100" y="19050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2" name="Text Box 2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401888" y="2020887"/>
            <a:ext cx="401637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3" name="Text Box 2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89288" y="19812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4" name="Text 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98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0723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13688" y="19050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72030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NB: obtaining probabilities</a:t>
            </a:r>
            <a:endParaRPr lang="en-US" dirty="0"/>
          </a:p>
        </p:txBody>
      </p:sp>
      <p:sp>
        <p:nvSpPr>
          <p:cNvPr id="48" name="Rectangle 47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0" name="Right Arrow 49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51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52" name="Rounded Rectangle 5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54" name="TextBox 53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cxnSp>
        <p:nvCxnSpPr>
          <p:cNvPr id="55" name="Straight Connector 54"/>
          <p:cNvCxnSpPr/>
          <p:nvPr/>
        </p:nvCxnSpPr>
        <p:spPr>
          <a:xfrm flipV="1">
            <a:off x="3929634" y="1998400"/>
            <a:ext cx="2623566" cy="1278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3879846" y="4684817"/>
            <a:ext cx="2623566" cy="163978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64328666"/>
              </p:ext>
            </p:extLst>
          </p:nvPr>
        </p:nvGraphicFramePr>
        <p:xfrm>
          <a:off x="4495800" y="3514125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68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95800" y="3514125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9" name="Straight Connector 58"/>
          <p:cNvCxnSpPr/>
          <p:nvPr/>
        </p:nvCxnSpPr>
        <p:spPr>
          <a:xfrm flipV="1">
            <a:off x="6553200" y="1998400"/>
            <a:ext cx="0" cy="4326201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0938352"/>
              </p:ext>
            </p:extLst>
          </p:nvPr>
        </p:nvGraphicFramePr>
        <p:xfrm>
          <a:off x="6705600" y="1988535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69" name="Equation" r:id="rId5" imgW="317500" imgH="203200" progId="Equation.3">
                  <p:embed/>
                </p:oleObj>
              </mc:Choice>
              <mc:Fallback>
                <p:oleObj name="Equation" r:id="rId5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05600" y="1988535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417836"/>
              </p:ext>
            </p:extLst>
          </p:nvPr>
        </p:nvGraphicFramePr>
        <p:xfrm>
          <a:off x="6704012" y="2759075"/>
          <a:ext cx="1320216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70" name="Equation" r:id="rId7" imgW="520700" imgH="203200" progId="Equation.3">
                  <p:embed/>
                </p:oleObj>
              </mc:Choice>
              <mc:Fallback>
                <p:oleObj name="Equation" r:id="rId7" imgW="520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704012" y="2759075"/>
                        <a:ext cx="1320216" cy="517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789420"/>
              </p:ext>
            </p:extLst>
          </p:nvPr>
        </p:nvGraphicFramePr>
        <p:xfrm>
          <a:off x="6680200" y="3514125"/>
          <a:ext cx="1405828" cy="5381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71" name="Equation" r:id="rId9" imgW="533400" imgH="203200" progId="Equation.3">
                  <p:embed/>
                </p:oleObj>
              </mc:Choice>
              <mc:Fallback>
                <p:oleObj name="Equation" r:id="rId9" imgW="533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680200" y="3514125"/>
                        <a:ext cx="1405828" cy="5381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4861399"/>
              </p:ext>
            </p:extLst>
          </p:nvPr>
        </p:nvGraphicFramePr>
        <p:xfrm>
          <a:off x="6748138" y="5638800"/>
          <a:ext cx="1405262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9672" name="Equation" r:id="rId11" imgW="558800" imgH="215900" progId="Equation.3">
                  <p:embed/>
                </p:oleObj>
              </mc:Choice>
              <mc:Fallback>
                <p:oleObj name="Equation" r:id="rId11" imgW="558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748138" y="5638800"/>
                        <a:ext cx="1405262" cy="544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TextBox 65"/>
          <p:cNvSpPr txBox="1"/>
          <p:nvPr/>
        </p:nvSpPr>
        <p:spPr>
          <a:xfrm rot="5400000">
            <a:off x="6995132" y="4606293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…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4302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Likelihood Estimation (MLE)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You </a:t>
            </a:r>
            <a:r>
              <a:rPr lang="en-US" dirty="0"/>
              <a:t>flip a coin 100 times.  60 times you get </a:t>
            </a:r>
            <a:r>
              <a:rPr lang="en-US" dirty="0" smtClean="0"/>
              <a:t>heads and 40 times you get tails.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What is </a:t>
            </a:r>
            <a:r>
              <a:rPr lang="en-US" dirty="0" smtClean="0">
                <a:solidFill>
                  <a:srgbClr val="FF0000"/>
                </a:solidFill>
              </a:rPr>
              <a:t>the probability for </a:t>
            </a:r>
            <a:r>
              <a:rPr lang="en-US" dirty="0">
                <a:solidFill>
                  <a:srgbClr val="FF0000"/>
                </a:solidFill>
              </a:rPr>
              <a:t>heads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p</a:t>
            </a:r>
            <a:r>
              <a:rPr lang="en-US" dirty="0">
                <a:solidFill>
                  <a:srgbClr val="0000FF"/>
                </a:solidFill>
              </a:rPr>
              <a:t>(head) = 0.60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Why?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6255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0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i="1" dirty="0" smtClean="0">
                <a:solidFill>
                  <a:srgbClr val="FF6600"/>
                </a:solidFill>
              </a:rPr>
              <a:t>likelihood</a:t>
            </a:r>
            <a:r>
              <a:rPr lang="en-US" sz="2800" dirty="0" smtClean="0"/>
              <a:t> of a data set is the probability that a particular model (i.e. a model and estimated probabilities) assigns to the data</a:t>
            </a:r>
            <a:endParaRPr lang="en-US" sz="2800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218510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3330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3261" y="5597162"/>
            <a:ext cx="181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5601880"/>
            <a:ext cx="34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probable is it under the model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2281848" y="4429125"/>
            <a:ext cx="1985352" cy="11680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81600" y="4267200"/>
            <a:ext cx="1371600" cy="13346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09788" y="6162584"/>
            <a:ext cx="470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model parameters (e.g. probability of heads)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67200" y="4114800"/>
            <a:ext cx="533400" cy="20477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817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You flip a coin 100 times.  60 times you get heads and 40 times you get tails.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5223281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5375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73261" y="5597162"/>
            <a:ext cx="1817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each example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0" y="5601880"/>
            <a:ext cx="3448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probable is it under the model</a:t>
            </a:r>
            <a:endParaRPr lang="en-US" dirty="0"/>
          </a:p>
        </p:txBody>
      </p:sp>
      <p:cxnSp>
        <p:nvCxnSpPr>
          <p:cNvPr id="8" name="Straight Arrow Connector 7"/>
          <p:cNvCxnSpPr>
            <a:stCxn id="5" idx="0"/>
          </p:cNvCxnSpPr>
          <p:nvPr/>
        </p:nvCxnSpPr>
        <p:spPr>
          <a:xfrm flipV="1">
            <a:off x="2281848" y="4429125"/>
            <a:ext cx="1985352" cy="116803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5181600" y="4267200"/>
            <a:ext cx="1371600" cy="13346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09788" y="6162584"/>
            <a:ext cx="470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model parameters (e.g. probability of heads)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267200" y="4114800"/>
            <a:ext cx="533400" cy="204778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33683" y="2895600"/>
            <a:ext cx="746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likelihood of this data with </a:t>
            </a:r>
            <a:r>
              <a:rPr lang="en-US" sz="2400" dirty="0" err="1" smtClean="0">
                <a:solidFill>
                  <a:srgbClr val="FF0000"/>
                </a:solidFill>
              </a:rPr>
              <a:t>Θ</a:t>
            </a:r>
            <a:r>
              <a:rPr lang="en-US" sz="2400" dirty="0" smtClean="0">
                <a:solidFill>
                  <a:srgbClr val="FF0000"/>
                </a:solidFill>
              </a:rPr>
              <a:t>=p(head) = 0.6 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406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99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You flip a coin 100 times.  60 times you get heads and 40 times you get tails.</a:t>
            </a: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3407071"/>
              </p:ext>
            </p:extLst>
          </p:nvPr>
        </p:nvGraphicFramePr>
        <p:xfrm>
          <a:off x="2109788" y="35814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97" name="Equation" r:id="rId3" imgW="1752600" imgH="457200" progId="Equation.3">
                  <p:embed/>
                </p:oleObj>
              </mc:Choice>
              <mc:Fallback>
                <p:oleObj name="Equation" r:id="rId3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8" y="35814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33683" y="2895600"/>
            <a:ext cx="74677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likelihood of this data with </a:t>
            </a:r>
            <a:r>
              <a:rPr lang="en-US" sz="2400" dirty="0" err="1" smtClean="0">
                <a:solidFill>
                  <a:srgbClr val="FF0000"/>
                </a:solidFill>
              </a:rPr>
              <a:t>Θ</a:t>
            </a:r>
            <a:r>
              <a:rPr lang="en-US" sz="2400" dirty="0" smtClean="0">
                <a:solidFill>
                  <a:srgbClr val="FF0000"/>
                </a:solidFill>
              </a:rPr>
              <a:t>=p(head) = 0.6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9473" y="4948535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* </a:t>
            </a:r>
            <a:r>
              <a:rPr lang="en-US" sz="2400" dirty="0" smtClean="0">
                <a:solidFill>
                  <a:srgbClr val="0000FF"/>
                </a:solidFill>
              </a:rPr>
              <a:t>0.40</a:t>
            </a:r>
            <a:r>
              <a:rPr lang="en-US" sz="2400" baseline="30000" dirty="0">
                <a:solidFill>
                  <a:srgbClr val="0000FF"/>
                </a:solidFill>
              </a:rPr>
              <a:t>40 = </a:t>
            </a:r>
            <a:r>
              <a:rPr lang="en-US" sz="2400" dirty="0">
                <a:solidFill>
                  <a:srgbClr val="0000FF"/>
                </a:solidFill>
              </a:rPr>
              <a:t>5.908465121038621e-30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5885205"/>
            <a:ext cx="28571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60 heads with p(head) = 0.6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114800" y="5885205"/>
            <a:ext cx="25097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  <a:r>
              <a:rPr lang="en-US" dirty="0" smtClean="0"/>
              <a:t>0 tails with p(tail) = 0.4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1295400" y="5410200"/>
            <a:ext cx="990600" cy="47500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5" idx="0"/>
          </p:cNvCxnSpPr>
          <p:nvPr/>
        </p:nvCxnSpPr>
        <p:spPr>
          <a:xfrm flipH="1" flipV="1">
            <a:off x="3429000" y="5410201"/>
            <a:ext cx="1940680" cy="4750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020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Maximum Likelihood Estimation (MLE)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 smtClean="0">
                <a:solidFill>
                  <a:srgbClr val="FF6600"/>
                </a:solidFill>
              </a:rPr>
              <a:t>maximum </a:t>
            </a:r>
            <a:r>
              <a:rPr lang="en-US" i="1" dirty="0">
                <a:solidFill>
                  <a:srgbClr val="FF6600"/>
                </a:solidFill>
              </a:rPr>
              <a:t>likelihood</a:t>
            </a:r>
            <a:r>
              <a:rPr lang="en-US" dirty="0"/>
              <a:t> </a:t>
            </a:r>
            <a:r>
              <a:rPr lang="en-US" dirty="0" smtClean="0"/>
              <a:t>estimate for a model parameter is the one </a:t>
            </a:r>
            <a:r>
              <a:rPr lang="en-US" dirty="0"/>
              <a:t>that maximize the likelihood of the training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2946511"/>
              </p:ext>
            </p:extLst>
          </p:nvPr>
        </p:nvGraphicFramePr>
        <p:xfrm>
          <a:off x="2480730" y="3276600"/>
          <a:ext cx="3155950" cy="887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4437" name="Equation" r:id="rId4" imgW="1625600" imgH="457200" progId="Equation.3">
                  <p:embed/>
                </p:oleObj>
              </mc:Choice>
              <mc:Fallback>
                <p:oleObj name="Equation" r:id="rId4" imgW="1625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0730" y="3276600"/>
                        <a:ext cx="3155950" cy="88741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62000" y="4466708"/>
            <a:ext cx="5641975" cy="2184917"/>
            <a:chOff x="762000" y="4466708"/>
            <a:chExt cx="5641975" cy="2184917"/>
          </a:xfrm>
        </p:grpSpPr>
        <p:sp>
          <p:nvSpPr>
            <p:cNvPr id="6" name="TextBox 5"/>
            <p:cNvSpPr txBox="1"/>
            <p:nvPr/>
          </p:nvSpPr>
          <p:spPr>
            <a:xfrm>
              <a:off x="762000" y="4466708"/>
              <a:ext cx="429899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Often easier to work with log-likelihood:</a:t>
              </a:r>
              <a:endParaRPr lang="en-US" sz="2000" dirty="0"/>
            </a:p>
          </p:txBody>
        </p:sp>
        <p:graphicFrame>
          <p:nvGraphicFramePr>
            <p:cNvPr id="7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72379041"/>
                </p:ext>
              </p:extLst>
            </p:nvPr>
          </p:nvGraphicFramePr>
          <p:xfrm>
            <a:off x="2727325" y="4876800"/>
            <a:ext cx="3676650" cy="887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438" name="Equation" r:id="rId6" imgW="1892300" imgH="457200" progId="Equation.3">
                    <p:embed/>
                  </p:oleObj>
                </mc:Choice>
                <mc:Fallback>
                  <p:oleObj name="Equation" r:id="rId6" imgW="18923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27325" y="4876800"/>
                          <a:ext cx="3676650" cy="887413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93372222"/>
                </p:ext>
              </p:extLst>
            </p:nvPr>
          </p:nvGraphicFramePr>
          <p:xfrm>
            <a:off x="3386137" y="5764213"/>
            <a:ext cx="2862263" cy="8874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54439" name="Equation" r:id="rId8" imgW="1473200" imgH="457200" progId="Equation.3">
                    <p:embed/>
                  </p:oleObj>
                </mc:Choice>
                <mc:Fallback>
                  <p:oleObj name="Equation" r:id="rId8" imgW="14732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86137" y="5764213"/>
                          <a:ext cx="2862263" cy="887412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" name="TextBox 9"/>
          <p:cNvSpPr txBox="1"/>
          <p:nvPr/>
        </p:nvSpPr>
        <p:spPr>
          <a:xfrm>
            <a:off x="6858000" y="5424417"/>
            <a:ext cx="17060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Why is this ok?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612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i="1" dirty="0" smtClean="0">
                <a:solidFill>
                  <a:srgbClr val="FF6600"/>
                </a:solidFill>
              </a:rPr>
              <a:t>maximum </a:t>
            </a:r>
            <a:r>
              <a:rPr lang="en-US" i="1" dirty="0">
                <a:solidFill>
                  <a:srgbClr val="FF6600"/>
                </a:solidFill>
              </a:rPr>
              <a:t>likelihood</a:t>
            </a:r>
            <a:r>
              <a:rPr lang="en-US" dirty="0"/>
              <a:t> </a:t>
            </a:r>
            <a:r>
              <a:rPr lang="en-US" dirty="0" smtClean="0"/>
              <a:t>estimate for a model parameter is the one </a:t>
            </a:r>
            <a:r>
              <a:rPr lang="en-US" dirty="0"/>
              <a:t>that maximize the likelihood of the training data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0087144"/>
              </p:ext>
            </p:extLst>
          </p:nvPr>
        </p:nvGraphicFramePr>
        <p:xfrm>
          <a:off x="2514600" y="3352800"/>
          <a:ext cx="3529013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7417" name="Equation" r:id="rId3" imgW="1816100" imgH="457200" progId="Equation.3">
                  <p:embed/>
                </p:oleObj>
              </mc:Choice>
              <mc:Fallback>
                <p:oleObj name="Equation" r:id="rId3" imgW="1816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3352800"/>
                        <a:ext cx="3529013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838200" y="4724400"/>
            <a:ext cx="7100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Given some training data, how do we calculate the MLE?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811098" y="5410200"/>
            <a:ext cx="8180502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01541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116732"/>
              </p:ext>
            </p:extLst>
          </p:nvPr>
        </p:nvGraphicFramePr>
        <p:xfrm>
          <a:off x="762000" y="2235200"/>
          <a:ext cx="36512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3" name="Equation" r:id="rId3" imgW="1879600" imgH="457200" progId="Equation.3">
                  <p:embed/>
                </p:oleObj>
              </mc:Choice>
              <mc:Fallback>
                <p:oleObj name="Equation" r:id="rId3" imgW="187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35200"/>
                        <a:ext cx="3651250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015467"/>
              </p:ext>
            </p:extLst>
          </p:nvPr>
        </p:nvGraphicFramePr>
        <p:xfrm>
          <a:off x="2599475" y="4191000"/>
          <a:ext cx="3059112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4" name="Equation" r:id="rId5" imgW="1574800" imgH="203200" progId="Equation.3">
                  <p:embed/>
                </p:oleObj>
              </mc:Choice>
              <mc:Fallback>
                <p:oleObj name="Equation" r:id="rId5" imgW="15748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9475" y="4191000"/>
                        <a:ext cx="3059112" cy="393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197256"/>
              </p:ext>
            </p:extLst>
          </p:nvPr>
        </p:nvGraphicFramePr>
        <p:xfrm>
          <a:off x="2590800" y="3429000"/>
          <a:ext cx="4341813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5" name="Equation" r:id="rId7" imgW="2235200" imgH="203200" progId="Equation.3">
                  <p:embed/>
                </p:oleObj>
              </mc:Choice>
              <mc:Fallback>
                <p:oleObj name="Equation" r:id="rId7" imgW="22352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0" y="3429000"/>
                        <a:ext cx="4341813" cy="3937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4911865"/>
              </p:ext>
            </p:extLst>
          </p:nvPr>
        </p:nvGraphicFramePr>
        <p:xfrm>
          <a:off x="1676400" y="5405301"/>
          <a:ext cx="4811712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556" name="Equation" r:id="rId9" imgW="2476500" imgH="215900" progId="Equation.3">
                  <p:embed/>
                </p:oleObj>
              </mc:Choice>
              <mc:Fallback>
                <p:oleObj name="Equation" r:id="rId9" imgW="24765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5405301"/>
                        <a:ext cx="4811712" cy="419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Straight Connector 10"/>
          <p:cNvCxnSpPr/>
          <p:nvPr/>
        </p:nvCxnSpPr>
        <p:spPr>
          <a:xfrm>
            <a:off x="762000" y="5035969"/>
            <a:ext cx="7315200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901656" y="6180444"/>
            <a:ext cx="33159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find the max?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156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4177738"/>
              </p:ext>
            </p:extLst>
          </p:nvPr>
        </p:nvGraphicFramePr>
        <p:xfrm>
          <a:off x="1049973" y="2209800"/>
          <a:ext cx="36528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5" name="Equation" r:id="rId3" imgW="1879600" imgH="393700" progId="Equation.3">
                  <p:embed/>
                </p:oleObj>
              </mc:Choice>
              <mc:Fallback>
                <p:oleObj name="Equation" r:id="rId3" imgW="1879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973" y="2209800"/>
                        <a:ext cx="3652837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014513"/>
              </p:ext>
            </p:extLst>
          </p:nvPr>
        </p:nvGraphicFramePr>
        <p:xfrm>
          <a:off x="3048000" y="2895600"/>
          <a:ext cx="16764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6" name="Equation" r:id="rId5" imgW="863600" imgH="393700" progId="Equation.3">
                  <p:embed/>
                </p:oleObj>
              </mc:Choice>
              <mc:Fallback>
                <p:oleObj name="Equation" r:id="rId5" imgW="8636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895600"/>
                        <a:ext cx="16764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2745938"/>
              </p:ext>
            </p:extLst>
          </p:nvPr>
        </p:nvGraphicFramePr>
        <p:xfrm>
          <a:off x="3670300" y="3730625"/>
          <a:ext cx="12827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7" name="Equation" r:id="rId7" imgW="660400" imgH="393700" progId="Equation.3">
                  <p:embed/>
                </p:oleObj>
              </mc:Choice>
              <mc:Fallback>
                <p:oleObj name="Equation" r:id="rId7" imgW="6604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0300" y="3730625"/>
                        <a:ext cx="12827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4584522"/>
              </p:ext>
            </p:extLst>
          </p:nvPr>
        </p:nvGraphicFramePr>
        <p:xfrm>
          <a:off x="3799681" y="4724400"/>
          <a:ext cx="184943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8" name="Equation" r:id="rId9" imgW="952500" imgH="177800" progId="Equation.3">
                  <p:embed/>
                </p:oleObj>
              </mc:Choice>
              <mc:Fallback>
                <p:oleObj name="Equation" r:id="rId9" imgW="9525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9681" y="4724400"/>
                        <a:ext cx="1849438" cy="344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6399309"/>
              </p:ext>
            </p:extLst>
          </p:nvPr>
        </p:nvGraphicFramePr>
        <p:xfrm>
          <a:off x="3694112" y="5334000"/>
          <a:ext cx="1258888" cy="34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39" name="Equation" r:id="rId11" imgW="647700" imgH="177800" progId="Equation.3">
                  <p:embed/>
                </p:oleObj>
              </mc:Choice>
              <mc:Fallback>
                <p:oleObj name="Equation" r:id="rId11" imgW="647700" imgH="177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4112" y="5334000"/>
                        <a:ext cx="1258888" cy="34448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8038030"/>
              </p:ext>
            </p:extLst>
          </p:nvPr>
        </p:nvGraphicFramePr>
        <p:xfrm>
          <a:off x="3959225" y="5867400"/>
          <a:ext cx="9874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640" name="Equation" r:id="rId13" imgW="508000" imgH="393700" progId="Equation.3">
                  <p:embed/>
                </p:oleObj>
              </mc:Choice>
              <mc:Fallback>
                <p:oleObj name="Equation" r:id="rId13" imgW="508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9225" y="5867400"/>
                        <a:ext cx="987425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0200" y="6019800"/>
            <a:ext cx="7118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Yay!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1543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MLE</a:t>
            </a:r>
            <a:endParaRPr lang="en-US" dirty="0"/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964648"/>
              </p:ext>
            </p:extLst>
          </p:nvPr>
        </p:nvGraphicFramePr>
        <p:xfrm>
          <a:off x="1196975" y="2209800"/>
          <a:ext cx="335756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517" name="Equation" r:id="rId3" imgW="1727200" imgH="393700" progId="Equation.3">
                  <p:embed/>
                </p:oleObj>
              </mc:Choice>
              <mc:Fallback>
                <p:oleObj name="Equation" r:id="rId3" imgW="1727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2209800"/>
                        <a:ext cx="3357563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n times.  </a:t>
            </a:r>
            <a:r>
              <a:rPr lang="en-US" sz="2000" b="1" dirty="0" smtClean="0">
                <a:solidFill>
                  <a:srgbClr val="FF6600"/>
                </a:solidFill>
              </a:rPr>
              <a:t>a</a:t>
            </a:r>
            <a:r>
              <a:rPr lang="en-US" sz="2000" dirty="0" smtClean="0"/>
              <a:t> times you get heads and </a:t>
            </a:r>
            <a:r>
              <a:rPr lang="en-US" sz="2000" b="1" dirty="0" smtClean="0">
                <a:solidFill>
                  <a:srgbClr val="FF6600"/>
                </a:solidFill>
              </a:rPr>
              <a:t>b</a:t>
            </a:r>
            <a:r>
              <a:rPr lang="en-US" sz="2000" dirty="0" smtClean="0"/>
              <a:t> times you get tails.</a:t>
            </a:r>
            <a:endParaRPr lang="en-US" sz="2000" dirty="0"/>
          </a:p>
        </p:txBody>
      </p:sp>
      <p:graphicFrame>
        <p:nvGraphicFramePr>
          <p:cNvPr id="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924658"/>
              </p:ext>
            </p:extLst>
          </p:nvPr>
        </p:nvGraphicFramePr>
        <p:xfrm>
          <a:off x="3390900" y="4343400"/>
          <a:ext cx="11366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0518" name="Equation" r:id="rId5" imgW="584200" imgH="393700" progId="Equation.3">
                  <p:embed/>
                </p:oleObj>
              </mc:Choice>
              <mc:Fallback>
                <p:oleObj name="Equation" r:id="rId5" imgW="5842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90900" y="4343400"/>
                        <a:ext cx="1136650" cy="7620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751476" y="3367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482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MLE: sanity 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400" dirty="0" smtClean="0"/>
              <a:t>p(heads) = 0.5</a:t>
            </a:r>
          </a:p>
          <a:p>
            <a:pPr marL="365760" lvl="1" indent="0">
              <a:buNone/>
            </a:pPr>
            <a:r>
              <a:rPr lang="en-US" sz="2000" dirty="0" smtClean="0">
                <a:solidFill>
                  <a:srgbClr val="0000FF"/>
                </a:solidFill>
              </a:rPr>
              <a:t>log(0.50</a:t>
            </a:r>
            <a:r>
              <a:rPr lang="en-US" sz="2000" baseline="30000" dirty="0" smtClean="0">
                <a:solidFill>
                  <a:srgbClr val="0000FF"/>
                </a:solidFill>
              </a:rPr>
              <a:t>60</a:t>
            </a:r>
            <a:r>
              <a:rPr lang="en-US" sz="2000" dirty="0" smtClean="0">
                <a:solidFill>
                  <a:srgbClr val="0000FF"/>
                </a:solidFill>
              </a:rPr>
              <a:t> * 0.50</a:t>
            </a:r>
            <a:r>
              <a:rPr lang="en-US" sz="2000" baseline="30000" dirty="0" smtClean="0">
                <a:solidFill>
                  <a:srgbClr val="0000FF"/>
                </a:solidFill>
              </a:rPr>
              <a:t>40</a:t>
            </a:r>
            <a:r>
              <a:rPr lang="en-US" sz="2000" dirty="0" smtClean="0">
                <a:solidFill>
                  <a:srgbClr val="0000FF"/>
                </a:solidFill>
              </a:rPr>
              <a:t>) =-69.3</a:t>
            </a:r>
            <a:endParaRPr lang="en-US" sz="20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err="1" smtClean="0"/>
              <a:t>p(heads</a:t>
            </a:r>
            <a:r>
              <a:rPr lang="en-US" sz="2400" dirty="0" smtClean="0"/>
              <a:t>) = 0.7</a:t>
            </a:r>
          </a:p>
          <a:p>
            <a:pPr lvl="1"/>
            <a:r>
              <a:rPr lang="en-US" sz="2000" dirty="0" smtClean="0">
                <a:solidFill>
                  <a:srgbClr val="0000FF"/>
                </a:solidFill>
              </a:rPr>
              <a:t>log(0.70</a:t>
            </a:r>
            <a:r>
              <a:rPr lang="en-US" sz="2000" baseline="30000" dirty="0" smtClean="0">
                <a:solidFill>
                  <a:srgbClr val="0000FF"/>
                </a:solidFill>
              </a:rPr>
              <a:t>60</a:t>
            </a:r>
            <a:r>
              <a:rPr lang="en-US" sz="2000" dirty="0" smtClean="0">
                <a:solidFill>
                  <a:srgbClr val="0000FF"/>
                </a:solidFill>
              </a:rPr>
              <a:t> * 0.30</a:t>
            </a:r>
            <a:r>
              <a:rPr lang="en-US" sz="2000" baseline="30000" dirty="0" smtClean="0">
                <a:solidFill>
                  <a:srgbClr val="0000FF"/>
                </a:solidFill>
              </a:rPr>
              <a:t>40</a:t>
            </a:r>
            <a:r>
              <a:rPr lang="en-US" sz="2000" dirty="0" smtClean="0">
                <a:solidFill>
                  <a:srgbClr val="0000FF"/>
                </a:solidFill>
              </a:rPr>
              <a:t>)=-69.5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240373" y="3500735"/>
            <a:ext cx="3848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log(0.60</a:t>
            </a:r>
            <a:r>
              <a:rPr lang="en-US" sz="2400" baseline="30000" dirty="0" smtClean="0">
                <a:solidFill>
                  <a:srgbClr val="0000FF"/>
                </a:solidFill>
              </a:rPr>
              <a:t>60</a:t>
            </a:r>
            <a:r>
              <a:rPr lang="en-US" sz="2400" dirty="0" smtClean="0">
                <a:solidFill>
                  <a:srgbClr val="0000FF"/>
                </a:solidFill>
              </a:rPr>
              <a:t> * 0.40</a:t>
            </a:r>
            <a:r>
              <a:rPr lang="en-US" sz="2400" baseline="30000" dirty="0" smtClean="0">
                <a:solidFill>
                  <a:srgbClr val="0000FF"/>
                </a:solidFill>
              </a:rPr>
              <a:t>40</a:t>
            </a:r>
            <a:r>
              <a:rPr lang="en-US" sz="2400" dirty="0" smtClean="0">
                <a:solidFill>
                  <a:srgbClr val="0000FF"/>
                </a:solidFill>
              </a:rPr>
              <a:t>) = -67.3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240373" y="2819400"/>
            <a:ext cx="23426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p(heads) = </a:t>
            </a:r>
            <a:r>
              <a:rPr lang="en-US" sz="2800" dirty="0" smtClean="0"/>
              <a:t>0.6</a:t>
            </a:r>
            <a:endParaRPr lang="en-US" sz="28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4191000"/>
            <a:ext cx="8534400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612648" y="2819400"/>
            <a:ext cx="34764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Can we do any better?</a:t>
            </a:r>
            <a:endParaRPr lang="en-US" sz="28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58136" y="1676400"/>
            <a:ext cx="8180502" cy="5334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/>
              <a:buNone/>
            </a:pPr>
            <a:r>
              <a:rPr lang="en-US" sz="2000" dirty="0" smtClean="0"/>
              <a:t>You flip a coin 100 times.  60 times you get heads and 40 times you get tails.</a:t>
            </a:r>
            <a:endParaRPr lang="en-US" sz="2000" dirty="0"/>
          </a:p>
        </p:txBody>
      </p:sp>
      <p:graphicFrame>
        <p:nvGraphicFramePr>
          <p:cNvPr id="11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7508020"/>
              </p:ext>
            </p:extLst>
          </p:nvPr>
        </p:nvGraphicFramePr>
        <p:xfrm>
          <a:off x="1219200" y="3276600"/>
          <a:ext cx="36512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37" name="Equation" r:id="rId3" imgW="1879600" imgH="457200" progId="Equation.3">
                  <p:embed/>
                </p:oleObj>
              </mc:Choice>
              <mc:Fallback>
                <p:oleObj name="Equation" r:id="rId3" imgW="187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276600"/>
                        <a:ext cx="3651250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2968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MLE estimation for NB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2484366"/>
              </p:ext>
            </p:extLst>
          </p:nvPr>
        </p:nvGraphicFramePr>
        <p:xfrm>
          <a:off x="5046285" y="3553578"/>
          <a:ext cx="842772" cy="541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7" name="Equation" r:id="rId3" imgW="317500" imgH="203200" progId="Equation.3">
                  <p:embed/>
                </p:oleObj>
              </mc:Choice>
              <mc:Fallback>
                <p:oleObj name="Equation" r:id="rId3" imgW="317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46285" y="3553578"/>
                        <a:ext cx="842772" cy="5419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5684568"/>
              </p:ext>
            </p:extLst>
          </p:nvPr>
        </p:nvGraphicFramePr>
        <p:xfrm>
          <a:off x="7133575" y="3581400"/>
          <a:ext cx="1319213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" name="Equation" r:id="rId5" imgW="520700" imgH="215900" progId="Equation.3">
                  <p:embed/>
                </p:oleObj>
              </mc:Choice>
              <mc:Fallback>
                <p:oleObj name="Equation" r:id="rId5" imgW="5207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133575" y="3581400"/>
                        <a:ext cx="1319213" cy="550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2133600"/>
            <a:ext cx="1143000" cy="4191000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 bwMode="auto">
          <a:xfrm>
            <a:off x="1862863" y="3612178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8" name="Group 37"/>
          <p:cNvGrpSpPr/>
          <p:nvPr/>
        </p:nvGrpSpPr>
        <p:grpSpPr>
          <a:xfrm>
            <a:off x="2497357" y="3259400"/>
            <a:ext cx="1432277" cy="1371600"/>
            <a:chOff x="7380511" y="3505200"/>
            <a:chExt cx="1432277" cy="1371600"/>
          </a:xfrm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80511" y="3827200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probabilistic model</a:t>
              </a:r>
              <a:endParaRPr lang="en-US" sz="2000" dirty="0"/>
            </a:p>
          </p:txBody>
        </p:sp>
      </p:grpSp>
      <p:sp>
        <p:nvSpPr>
          <p:cNvPr id="11" name="TextBox 10"/>
          <p:cNvSpPr txBox="1"/>
          <p:nvPr/>
        </p:nvSpPr>
        <p:spPr>
          <a:xfrm rot="19152411">
            <a:off x="1887399" y="3058405"/>
            <a:ext cx="6471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train</a:t>
            </a:r>
            <a:endParaRPr lang="en-US" sz="2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5362098"/>
              </p:ext>
            </p:extLst>
          </p:nvPr>
        </p:nvGraphicFramePr>
        <p:xfrm>
          <a:off x="5872876" y="173847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9" name="Equation" r:id="rId7" imgW="990600" imgH="482600" progId="Equation.3">
                  <p:embed/>
                </p:oleObj>
              </mc:Choice>
              <mc:Fallback>
                <p:oleObj name="Equation" r:id="rId7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872876" y="173847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4267200" y="1738478"/>
            <a:ext cx="0" cy="481472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174863" y="396127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5486400" y="2514600"/>
            <a:ext cx="533400" cy="103897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315200" y="2515618"/>
            <a:ext cx="448388" cy="110570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00600" y="4873518"/>
            <a:ext cx="37343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MLE estimates for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325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Maximum likelihood estimates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4016600"/>
              </p:ext>
            </p:extLst>
          </p:nvPr>
        </p:nvGraphicFramePr>
        <p:xfrm>
          <a:off x="406400" y="3745468"/>
          <a:ext cx="3708400" cy="1162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2" name="Equation" r:id="rId4" imgW="1371600" imgH="431800" progId="Equation.3">
                  <p:embed/>
                </p:oleObj>
              </mc:Choice>
              <mc:Fallback>
                <p:oleObj name="Equation" r:id="rId4" imgW="1371600" imgH="431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" y="3745468"/>
                        <a:ext cx="3708400" cy="1162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8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54398"/>
              </p:ext>
            </p:extLst>
          </p:nvPr>
        </p:nvGraphicFramePr>
        <p:xfrm>
          <a:off x="969963" y="1939925"/>
          <a:ext cx="2747962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0213" name="Equation" r:id="rId6" imgW="1016000" imgH="393700" progId="Equation.3">
                  <p:embed/>
                </p:oleObj>
              </mc:Choice>
              <mc:Fallback>
                <p:oleObj name="Equation" r:id="rId6" imgW="10160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963" y="1939925"/>
                        <a:ext cx="2747962" cy="1057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5160236" y="19928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label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>
            <a:off x="5168909" y="2498725"/>
            <a:ext cx="2895600" cy="15875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5" name="TextBox 24"/>
          <p:cNvSpPr txBox="1"/>
          <p:nvPr/>
        </p:nvSpPr>
        <p:spPr>
          <a:xfrm>
            <a:off x="5419668" y="2526268"/>
            <a:ext cx="2544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total number of examples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35509" y="3745468"/>
            <a:ext cx="4543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the label with feature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28" name="Straight Connector 27"/>
          <p:cNvCxnSpPr/>
          <p:nvPr/>
        </p:nvCxnSpPr>
        <p:spPr bwMode="auto">
          <a:xfrm>
            <a:off x="4940309" y="4278868"/>
            <a:ext cx="3886200" cy="1588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5160236" y="4355068"/>
            <a:ext cx="3029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number of examples with label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2871" y="5685771"/>
            <a:ext cx="57214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training a NB model then involve?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How difficult is this to calculate?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8750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Naïve Bayes classification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124237" y="170571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NB Model</a:t>
              </a:r>
              <a:endParaRPr lang="en-US" sz="2000" dirty="0"/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333082" y="2193204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3622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6724437" y="2035132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10237" y="2183067"/>
            <a:ext cx="931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0.004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66375" y="5962267"/>
            <a:ext cx="819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use a probabilistic model for classification/prediction?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333082" y="4191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12126" y="5083489"/>
            <a:ext cx="3820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 an unlabeled example: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810000" y="5105400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705600" y="5053275"/>
            <a:ext cx="22203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redict the label</a:t>
            </a:r>
            <a:endParaRPr lang="en-US" sz="2400" dirty="0"/>
          </a:p>
        </p:txBody>
      </p:sp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068553"/>
              </p:ext>
            </p:extLst>
          </p:nvPr>
        </p:nvGraphicFramePr>
        <p:xfrm>
          <a:off x="4967288" y="3200400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1112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67288" y="3200400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15271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Probabilistic models</a:t>
            </a:r>
            <a:endParaRPr lang="en-US" dirty="0"/>
          </a:p>
        </p:txBody>
      </p:sp>
      <p:grpSp>
        <p:nvGrpSpPr>
          <p:cNvPr id="4" name="Group 37"/>
          <p:cNvGrpSpPr/>
          <p:nvPr/>
        </p:nvGrpSpPr>
        <p:grpSpPr>
          <a:xfrm>
            <a:off x="5044723" y="1753361"/>
            <a:ext cx="1432277" cy="1371600"/>
            <a:chOff x="7391400" y="3505200"/>
            <a:chExt cx="1432277" cy="13716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91400" y="3620974"/>
              <a:ext cx="1432277" cy="1138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/>
                <a:t>probabilistic model:</a:t>
              </a:r>
            </a:p>
            <a:p>
              <a:pPr algn="ctr"/>
              <a:endParaRPr lang="en-US" sz="1400" dirty="0"/>
            </a:p>
            <a:p>
              <a:pPr algn="ctr"/>
              <a:r>
                <a:rPr lang="en-US" sz="1400" dirty="0"/>
                <a:t>p(</a:t>
              </a:r>
              <a:r>
                <a:rPr lang="en-US" sz="1400" i="1" dirty="0"/>
                <a:t>features, label</a:t>
              </a:r>
              <a:r>
                <a:rPr lang="en-US" sz="1400" dirty="0"/>
                <a:t>)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3568" y="2000249"/>
            <a:ext cx="388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banana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9" name="Right Arrow 8"/>
          <p:cNvSpPr/>
          <p:nvPr/>
        </p:nvSpPr>
        <p:spPr bwMode="auto">
          <a:xfrm>
            <a:off x="4251411" y="2097564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9879" y="2604177"/>
            <a:ext cx="3848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yellow, curved, no leaf, 6oz, </a:t>
            </a:r>
            <a:r>
              <a:rPr lang="en-US" sz="2000" dirty="0" smtClean="0">
                <a:solidFill>
                  <a:srgbClr val="008000"/>
                </a:solidFill>
              </a:rPr>
              <a:t>apple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19" name="Right Arrow 18"/>
          <p:cNvSpPr/>
          <p:nvPr/>
        </p:nvSpPr>
        <p:spPr bwMode="auto">
          <a:xfrm>
            <a:off x="4251411" y="2655756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6720067" y="2000249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1" name="Right Arrow 20"/>
          <p:cNvSpPr/>
          <p:nvPr/>
        </p:nvSpPr>
        <p:spPr bwMode="auto">
          <a:xfrm>
            <a:off x="6720067" y="2558441"/>
            <a:ext cx="533400" cy="302795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4484921"/>
              </p:ext>
            </p:extLst>
          </p:nvPr>
        </p:nvGraphicFramePr>
        <p:xfrm>
          <a:off x="4829355" y="3352800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253" name="Equation" r:id="rId3" imgW="990600" imgH="482600" progId="Equation.3">
                  <p:embed/>
                </p:oleObj>
              </mc:Choice>
              <mc:Fallback>
                <p:oleObj name="Equation" r:id="rId3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29355" y="3352800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7382115" y="2155849"/>
            <a:ext cx="1609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pick largest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082" y="4572000"/>
            <a:ext cx="8537448" cy="0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2133600" y="5181600"/>
            <a:ext cx="4649898" cy="922338"/>
            <a:chOff x="1335063" y="5181600"/>
            <a:chExt cx="4649898" cy="922338"/>
          </a:xfrm>
        </p:grpSpPr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84127805"/>
                </p:ext>
              </p:extLst>
            </p:nvPr>
          </p:nvGraphicFramePr>
          <p:xfrm>
            <a:off x="2517861" y="5181600"/>
            <a:ext cx="3467100" cy="92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2254" name="Equation" r:id="rId5" imgW="1816100" imgH="482600" progId="Equation.3">
                    <p:embed/>
                  </p:oleObj>
                </mc:Choice>
                <mc:Fallback>
                  <p:oleObj name="Equation" r:id="rId5" imgW="18161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517861" y="5181600"/>
                          <a:ext cx="3467100" cy="92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TextBox 12"/>
            <p:cNvSpPr txBox="1"/>
            <p:nvPr/>
          </p:nvSpPr>
          <p:spPr>
            <a:xfrm>
              <a:off x="1335063" y="5405735"/>
              <a:ext cx="11033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label = 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6652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Generative Story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1" y="1600200"/>
            <a:ext cx="8385048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To classify with </a:t>
            </a:r>
            <a:r>
              <a:rPr lang="en-US" sz="2400" dirty="0"/>
              <a:t>a model, we’re given </a:t>
            </a:r>
            <a:r>
              <a:rPr lang="en-US" sz="2400" dirty="0" smtClean="0"/>
              <a:t>an example and </a:t>
            </a:r>
            <a:r>
              <a:rPr lang="en-US" sz="2400" dirty="0"/>
              <a:t>we</a:t>
            </a:r>
            <a:r>
              <a:rPr lang="en-US" sz="2400" dirty="0" smtClean="0"/>
              <a:t> obtain the probability</a:t>
            </a: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We can also ask </a:t>
            </a:r>
            <a:r>
              <a:rPr lang="en-US" sz="2400" dirty="0"/>
              <a:t>how a given model would </a:t>
            </a:r>
            <a:r>
              <a:rPr lang="en-US" sz="2400" i="1" dirty="0">
                <a:solidFill>
                  <a:srgbClr val="FF6600"/>
                </a:solidFill>
              </a:rPr>
              <a:t>generate</a:t>
            </a:r>
            <a:r>
              <a:rPr lang="en-US" sz="2400" dirty="0"/>
              <a:t> a document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This </a:t>
            </a:r>
            <a:r>
              <a:rPr lang="en-US" sz="2400" dirty="0"/>
              <a:t>is the “generative story” for a </a:t>
            </a:r>
            <a:r>
              <a:rPr lang="en-US" sz="2400" dirty="0" smtClean="0"/>
              <a:t>model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Looking at the generative </a:t>
            </a:r>
            <a:r>
              <a:rPr lang="en-US" sz="2400" dirty="0" smtClean="0"/>
              <a:t>story </a:t>
            </a:r>
            <a:r>
              <a:rPr lang="en-US" sz="2400" dirty="0" smtClean="0"/>
              <a:t>can help understand the </a:t>
            </a:r>
            <a:r>
              <a:rPr lang="en-US" sz="2400" dirty="0" smtClean="0"/>
              <a:t>model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We also can use generative stories to help develop a model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17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</a:t>
            </a:r>
            <a:r>
              <a:rPr lang="en-US" dirty="0" smtClean="0"/>
              <a:t>generative </a:t>
            </a:r>
            <a:r>
              <a:rPr lang="en-US" dirty="0" smtClean="0"/>
              <a:t>story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2138274"/>
              </p:ext>
            </p:extLst>
          </p:nvPr>
        </p:nvGraphicFramePr>
        <p:xfrm>
          <a:off x="3657600" y="161451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74" name="Equation" r:id="rId4" imgW="990600" imgH="482600" progId="Equation.3">
                  <p:embed/>
                </p:oleObj>
              </mc:Choice>
              <mc:Fallback>
                <p:oleObj name="Equation" r:id="rId4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161451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000" y="3276600"/>
            <a:ext cx="5959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</a:t>
            </a:r>
            <a:r>
              <a:rPr lang="en-US" sz="2400" dirty="0" smtClean="0">
                <a:solidFill>
                  <a:srgbClr val="FF0000"/>
                </a:solidFill>
              </a:rPr>
              <a:t>e generative story for the NB model?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756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</a:t>
            </a:r>
            <a:r>
              <a:rPr lang="en-US" dirty="0" smtClean="0"/>
              <a:t>generative </a:t>
            </a:r>
            <a:r>
              <a:rPr lang="en-US" dirty="0" smtClean="0"/>
              <a:t>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2667000"/>
            <a:ext cx="8153400" cy="289560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Pick a label according to p(y)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roll </a:t>
            </a:r>
            <a:r>
              <a:rPr lang="en-US" dirty="0"/>
              <a:t>a </a:t>
            </a:r>
            <a:r>
              <a:rPr lang="en-US" dirty="0" smtClean="0"/>
              <a:t>biased, </a:t>
            </a:r>
            <a:r>
              <a:rPr lang="en-US" dirty="0" err="1" smtClean="0"/>
              <a:t>num_labels</a:t>
            </a:r>
            <a:r>
              <a:rPr lang="en-US" dirty="0"/>
              <a:t>-sided </a:t>
            </a:r>
            <a:r>
              <a:rPr lang="en-US" dirty="0" smtClean="0"/>
              <a:t>die</a:t>
            </a:r>
          </a:p>
          <a:p>
            <a:pPr marL="514350" indent="-514350">
              <a:buAutoNum type="arabicPeriod"/>
            </a:pPr>
            <a:r>
              <a:rPr lang="en-US" dirty="0" smtClean="0"/>
              <a:t>For each feature: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Flip a </a:t>
            </a:r>
            <a:r>
              <a:rPr lang="en-US" dirty="0" smtClean="0"/>
              <a:t>biased coin</a:t>
            </a:r>
            <a:r>
              <a:rPr lang="en-US" dirty="0" smtClean="0"/>
              <a:t>: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heads, include the feature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if tails, don’t include the feature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-5641"/>
            <a:ext cx="1591346" cy="1148641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1272534"/>
              </p:ext>
            </p:extLst>
          </p:nvPr>
        </p:nvGraphicFramePr>
        <p:xfrm>
          <a:off x="3657600" y="1614518"/>
          <a:ext cx="1890712" cy="922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1500" name="Equation" r:id="rId4" imgW="990600" imgH="482600" progId="Equation.3">
                  <p:embed/>
                </p:oleObj>
              </mc:Choice>
              <mc:Fallback>
                <p:oleObj name="Equation" r:id="rId4" imgW="990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57600" y="1614518"/>
                        <a:ext cx="1890712" cy="922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3052" y="5809376"/>
            <a:ext cx="50859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about for modeling wine reviews?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362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decision boundary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34857" y="1752600"/>
            <a:ext cx="4404068" cy="922338"/>
            <a:chOff x="1664920" y="5181600"/>
            <a:chExt cx="4404068" cy="922338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677100"/>
                </p:ext>
              </p:extLst>
            </p:nvPr>
          </p:nvGraphicFramePr>
          <p:xfrm>
            <a:off x="2432026" y="5181600"/>
            <a:ext cx="3636962" cy="922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3312" name="Equation" r:id="rId4" imgW="1905000" imgH="482600" progId="Equation.3">
                    <p:embed/>
                  </p:oleObj>
                </mc:Choice>
                <mc:Fallback>
                  <p:oleObj name="Equation" r:id="rId4" imgW="1905000" imgH="4826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432026" y="5181600"/>
                          <a:ext cx="3636962" cy="9223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TextBox 5"/>
            <p:cNvSpPr txBox="1"/>
            <p:nvPr/>
          </p:nvSpPr>
          <p:spPr>
            <a:xfrm>
              <a:off x="1664920" y="5405735"/>
              <a:ext cx="8131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label  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52600" y="3429000"/>
            <a:ext cx="58642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the decision boundary for NB look like if the features are binary?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051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8814360"/>
              </p:ext>
            </p:extLst>
          </p:nvPr>
        </p:nvGraphicFramePr>
        <p:xfrm>
          <a:off x="152400" y="1938789"/>
          <a:ext cx="4849813" cy="922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04" name="Equation" r:id="rId3" imgW="2540000" imgH="482600" progId="Equation.3">
                  <p:embed/>
                </p:oleObj>
              </mc:Choice>
              <mc:Fallback>
                <p:oleObj name="Equation" r:id="rId3" imgW="25400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1938789"/>
                        <a:ext cx="4849813" cy="922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7025137"/>
              </p:ext>
            </p:extLst>
          </p:nvPr>
        </p:nvGraphicFramePr>
        <p:xfrm>
          <a:off x="838200" y="3005589"/>
          <a:ext cx="497046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05" name="Equation" r:id="rId5" imgW="2603500" imgH="457200" progId="Equation.3">
                  <p:embed/>
                </p:oleObj>
              </mc:Choice>
              <mc:Fallback>
                <p:oleObj name="Equation" r:id="rId5" imgW="2603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3005589"/>
                        <a:ext cx="4970463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8238872"/>
              </p:ext>
            </p:extLst>
          </p:nvPr>
        </p:nvGraphicFramePr>
        <p:xfrm>
          <a:off x="839787" y="4267200"/>
          <a:ext cx="7466013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06" name="Equation" r:id="rId7" imgW="3911600" imgH="457200" progId="Equation.3">
                  <p:embed/>
                </p:oleObj>
              </mc:Choice>
              <mc:Fallback>
                <p:oleObj name="Equation" r:id="rId7" imgW="3911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9787" y="4267200"/>
                        <a:ext cx="7466013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2319038"/>
              </p:ext>
            </p:extLst>
          </p:nvPr>
        </p:nvGraphicFramePr>
        <p:xfrm>
          <a:off x="4371975" y="5257800"/>
          <a:ext cx="2873375" cy="85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507" name="Equation" r:id="rId9" imgW="1917700" imgH="571500" progId="Equation.3">
                  <p:embed/>
                </p:oleObj>
              </mc:Choice>
              <mc:Fallback>
                <p:oleObj name="Equation" r:id="rId9" imgW="1917700" imgH="571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71975" y="5257800"/>
                        <a:ext cx="2873375" cy="858212"/>
                      </a:xfrm>
                      <a:prstGeom prst="rect">
                        <a:avLst/>
                      </a:prstGeom>
                      <a:ln>
                        <a:solidFill>
                          <a:srgbClr val="FF66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9146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</a:t>
            </a:r>
            <a:r>
              <a:rPr lang="en-US" dirty="0" err="1" smtClean="0"/>
              <a:t>maths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776544"/>
              </p:ext>
            </p:extLst>
          </p:nvPr>
        </p:nvGraphicFramePr>
        <p:xfrm>
          <a:off x="209550" y="1676400"/>
          <a:ext cx="8216900" cy="873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6" name="Equation" r:id="rId3" imgW="4305300" imgH="457200" progId="Equation.3">
                  <p:embed/>
                </p:oleObj>
              </mc:Choice>
              <mc:Fallback>
                <p:oleObj name="Equation" r:id="rId3" imgW="43053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9550" y="1676400"/>
                        <a:ext cx="8216900" cy="873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6680210"/>
              </p:ext>
            </p:extLst>
          </p:nvPr>
        </p:nvGraphicFramePr>
        <p:xfrm>
          <a:off x="933450" y="4267200"/>
          <a:ext cx="7981950" cy="74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7" name="Equation" r:id="rId5" imgW="4889500" imgH="457200" progId="Equation.3">
                  <p:embed/>
                </p:oleObj>
              </mc:Choice>
              <mc:Fallback>
                <p:oleObj name="Equation" r:id="rId5" imgW="48895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3450" y="4267200"/>
                        <a:ext cx="7981950" cy="746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914400" y="2701925"/>
            <a:ext cx="7999412" cy="1108075"/>
            <a:chOff x="914400" y="2701925"/>
            <a:chExt cx="7999412" cy="1108075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04622722"/>
                </p:ext>
              </p:extLst>
            </p:nvPr>
          </p:nvGraphicFramePr>
          <p:xfrm>
            <a:off x="914400" y="2701925"/>
            <a:ext cx="7999412" cy="873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48518" name="Equation" r:id="rId7" imgW="4191000" imgH="457200" progId="Equation.3">
                    <p:embed/>
                  </p:oleObj>
                </mc:Choice>
                <mc:Fallback>
                  <p:oleObj name="Equation" r:id="rId7" imgW="4191000" imgH="457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14400" y="2701925"/>
                          <a:ext cx="7999412" cy="873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TextBox 6"/>
            <p:cNvSpPr txBox="1"/>
            <p:nvPr/>
          </p:nvSpPr>
          <p:spPr>
            <a:xfrm>
              <a:off x="4739966" y="3409890"/>
              <a:ext cx="25580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(because x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i</a:t>
              </a:r>
              <a:r>
                <a:rPr lang="en-US" sz="2000" dirty="0" smtClean="0">
                  <a:solidFill>
                    <a:srgbClr val="FF6600"/>
                  </a:solidFill>
                </a:rPr>
                <a:t> are binary)</a:t>
              </a:r>
              <a:endParaRPr lang="en-US" sz="2000" dirty="0">
                <a:solidFill>
                  <a:srgbClr val="FF6600"/>
                </a:solidFill>
              </a:endParaRPr>
            </a:p>
          </p:txBody>
        </p:sp>
      </p:grp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3769368"/>
              </p:ext>
            </p:extLst>
          </p:nvPr>
        </p:nvGraphicFramePr>
        <p:xfrm>
          <a:off x="933450" y="5257800"/>
          <a:ext cx="721922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9" name="Equation" r:id="rId9" imgW="3937000" imgH="457200" progId="Equation.3">
                  <p:embed/>
                </p:oleObj>
              </mc:Choice>
              <mc:Fallback>
                <p:oleObj name="Equation" r:id="rId9" imgW="3937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3450" y="5257800"/>
                        <a:ext cx="721922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22075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And…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776055" y="4740604"/>
            <a:ext cx="32343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this look like?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8078611"/>
              </p:ext>
            </p:extLst>
          </p:nvPr>
        </p:nvGraphicFramePr>
        <p:xfrm>
          <a:off x="868363" y="3200400"/>
          <a:ext cx="7615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4" name="Equation" r:id="rId3" imgW="4152900" imgH="457200" progId="Equation.3">
                  <p:embed/>
                </p:oleObj>
              </mc:Choice>
              <mc:Fallback>
                <p:oleObj name="Equation" r:id="rId3" imgW="4152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8363" y="3200400"/>
                        <a:ext cx="7615237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2753701"/>
              </p:ext>
            </p:extLst>
          </p:nvPr>
        </p:nvGraphicFramePr>
        <p:xfrm>
          <a:off x="152400" y="1828800"/>
          <a:ext cx="79422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355" name="Equation" r:id="rId5" imgW="4330700" imgH="457200" progId="Equation.3">
                  <p:embed/>
                </p:oleObj>
              </mc:Choice>
              <mc:Fallback>
                <p:oleObj name="Equation" r:id="rId5" imgW="4330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2400" y="1828800"/>
                        <a:ext cx="7942262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53059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51573"/>
            <a:ext cx="8153400" cy="990600"/>
          </a:xfrm>
        </p:spPr>
        <p:txBody>
          <a:bodyPr/>
          <a:lstStyle/>
          <a:p>
            <a:r>
              <a:rPr lang="en-US" dirty="0" smtClean="0"/>
              <a:t>And…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938427"/>
              </p:ext>
            </p:extLst>
          </p:nvPr>
        </p:nvGraphicFramePr>
        <p:xfrm>
          <a:off x="152400" y="1828800"/>
          <a:ext cx="7942262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76" name="Equation" r:id="rId3" imgW="4330700" imgH="457200" progId="Equation.3">
                  <p:embed/>
                </p:oleObj>
              </mc:Choice>
              <mc:Fallback>
                <p:oleObj name="Equation" r:id="rId3" imgW="43307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00" y="1828800"/>
                        <a:ext cx="7942262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8262843"/>
              </p:ext>
            </p:extLst>
          </p:nvPr>
        </p:nvGraphicFramePr>
        <p:xfrm>
          <a:off x="868363" y="3200400"/>
          <a:ext cx="761523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377" name="Equation" r:id="rId5" imgW="4152900" imgH="457200" progId="Equation.3">
                  <p:embed/>
                </p:oleObj>
              </mc:Choice>
              <mc:Fallback>
                <p:oleObj name="Equation" r:id="rId5" imgW="41529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8363" y="3200400"/>
                        <a:ext cx="7615237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019800"/>
            <a:ext cx="23657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Linear model !!!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Left Brace 6"/>
          <p:cNvSpPr/>
          <p:nvPr/>
        </p:nvSpPr>
        <p:spPr>
          <a:xfrm rot="16200000">
            <a:off x="4038601" y="2438399"/>
            <a:ext cx="381000" cy="3276601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14800" y="4338935"/>
            <a:ext cx="354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0" y="4338935"/>
            <a:ext cx="960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x</a:t>
            </a:r>
            <a:r>
              <a:rPr lang="en-US" sz="2400" baseline="-25000" dirty="0" smtClean="0">
                <a:solidFill>
                  <a:srgbClr val="0000FF"/>
                </a:solidFill>
              </a:rPr>
              <a:t>i</a:t>
            </a:r>
            <a:r>
              <a:rPr lang="en-US" sz="2400" dirty="0" smtClean="0">
                <a:solidFill>
                  <a:srgbClr val="0000FF"/>
                </a:solidFill>
              </a:rPr>
              <a:t> * </a:t>
            </a:r>
            <a:r>
              <a:rPr lang="en-US" sz="2400" dirty="0" err="1" smtClean="0">
                <a:solidFill>
                  <a:srgbClr val="0000FF"/>
                </a:solidFill>
              </a:rPr>
              <a:t>w</a:t>
            </a:r>
            <a:r>
              <a:rPr lang="en-US" sz="2400" baseline="-25000" dirty="0" err="1" smtClean="0">
                <a:solidFill>
                  <a:srgbClr val="0000FF"/>
                </a:solidFill>
              </a:rPr>
              <a:t>i</a:t>
            </a:r>
            <a:endParaRPr lang="en-US" sz="2400" baseline="-250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10200" y="4338935"/>
            <a:ext cx="389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5494652"/>
            <a:ext cx="1338502" cy="523220"/>
          </a:xfrm>
          <a:prstGeom prst="rect">
            <a:avLst/>
          </a:prstGeom>
          <a:noFill/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w x + b</a:t>
            </a:r>
            <a:endParaRPr lang="en-US" sz="28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67400" y="5710535"/>
            <a:ext cx="2962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the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993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NB as a linear model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67566"/>
              </p:ext>
            </p:extLst>
          </p:nvPr>
        </p:nvGraphicFramePr>
        <p:xfrm>
          <a:off x="304800" y="3099955"/>
          <a:ext cx="2590800" cy="862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1312" name="Equation" r:id="rId3" imgW="1295400" imgH="431800" progId="Equation.3">
                  <p:embed/>
                </p:oleObj>
              </mc:Choice>
              <mc:Fallback>
                <p:oleObj name="Equation" r:id="rId3" imgW="12954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4800" y="3099955"/>
                        <a:ext cx="2590800" cy="8624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/>
          <p:cNvCxnSpPr/>
          <p:nvPr/>
        </p:nvCxnSpPr>
        <p:spPr>
          <a:xfrm flipH="1">
            <a:off x="2819400" y="2590800"/>
            <a:ext cx="2057400" cy="6096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53001" y="2209800"/>
            <a:ext cx="381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likely this feature is to be </a:t>
            </a:r>
            <a:r>
              <a:rPr lang="en-US" sz="2400" dirty="0"/>
              <a:t>1</a:t>
            </a:r>
            <a:r>
              <a:rPr lang="en-US" sz="2400" dirty="0" smtClean="0"/>
              <a:t> </a:t>
            </a:r>
            <a:r>
              <a:rPr lang="en-US" sz="2400" dirty="0" smtClean="0"/>
              <a:t>given the label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2438400" y="4040028"/>
            <a:ext cx="2133600" cy="5319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60010" y="4111480"/>
            <a:ext cx="38130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How likely this feature is to be </a:t>
            </a:r>
            <a:r>
              <a:rPr lang="en-US" sz="2400" dirty="0"/>
              <a:t>0</a:t>
            </a:r>
            <a:r>
              <a:rPr lang="en-US" sz="2400" dirty="0" smtClean="0"/>
              <a:t> </a:t>
            </a:r>
            <a:r>
              <a:rPr lang="en-US" sz="2400" dirty="0" smtClean="0"/>
              <a:t>given the label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357050" y="5562600"/>
            <a:ext cx="84305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low weights indicate there isn’t much difference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larger weights (positive or negative) indicate feature is important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6713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Intuitive</a:t>
            </a:r>
          </a:p>
          <a:p>
            <a:pPr marL="0" indent="0">
              <a:buNone/>
            </a:pPr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Sets the probabilities so as to maximize the probability of the training data</a:t>
            </a:r>
          </a:p>
          <a:p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Problems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dirty="0" smtClean="0">
              <a:solidFill>
                <a:srgbClr val="775F55"/>
              </a:solidFill>
            </a:endParaRPr>
          </a:p>
          <a:p>
            <a:pPr lvl="1"/>
            <a:r>
              <a:rPr lang="en-US" dirty="0" err="1" smtClean="0">
                <a:solidFill>
                  <a:srgbClr val="775F55"/>
                </a:solidFill>
              </a:rPr>
              <a:t>Overfittin</a:t>
            </a:r>
            <a:r>
              <a:rPr lang="en-US" dirty="0" err="1" smtClean="0">
                <a:solidFill>
                  <a:srgbClr val="775F55"/>
                </a:solidFill>
              </a:rPr>
              <a:t>g</a:t>
            </a:r>
            <a:r>
              <a:rPr lang="en-US" dirty="0" smtClean="0">
                <a:solidFill>
                  <a:srgbClr val="775F55"/>
                </a:solidFill>
              </a:rPr>
              <a:t>!</a:t>
            </a:r>
            <a:endParaRPr lang="en-US" dirty="0" smtClean="0">
              <a:solidFill>
                <a:srgbClr val="775F55"/>
              </a:solidFill>
            </a:endParaRP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Amount </a:t>
            </a:r>
            <a:r>
              <a:rPr lang="en-US" dirty="0" smtClean="0">
                <a:solidFill>
                  <a:srgbClr val="775F55"/>
                </a:solidFill>
              </a:rPr>
              <a:t>of data</a:t>
            </a:r>
          </a:p>
          <a:p>
            <a:pPr lvl="2"/>
            <a:r>
              <a:rPr lang="en-US" dirty="0" smtClean="0">
                <a:solidFill>
                  <a:srgbClr val="775F55"/>
                </a:solidFill>
              </a:rPr>
              <a:t>particularly problematic for rare events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Is our training data representative</a:t>
            </a:r>
          </a:p>
          <a:p>
            <a:pPr lvl="1"/>
            <a:endParaRPr lang="en-US" dirty="0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677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5343845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934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Coin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74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"/>
            <a:ext cx="8763000" cy="52387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0846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Say the actual probability is 1/100,000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We don’t know this, though, so we’re estimating it from a small data set of 10K sentences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What is the probability that we have a parasitic gap sentence in our sample?</a:t>
            </a:r>
          </a:p>
        </p:txBody>
      </p:sp>
    </p:spTree>
    <p:extLst>
      <p:ext uri="{BB962C8B-B14F-4D97-AF65-F5344CB8AC3E}">
        <p14:creationId xmlns:p14="http://schemas.microsoft.com/office/powerpoint/2010/main" val="23929814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 smtClean="0">
                <a:solidFill>
                  <a:srgbClr val="775F55"/>
                </a:solidFill>
              </a:rPr>
              <a:t>p(not_parasitic</a:t>
            </a:r>
            <a:r>
              <a:rPr lang="en-US" sz="2400" dirty="0" smtClean="0">
                <a:solidFill>
                  <a:srgbClr val="775F55"/>
                </a:solidFill>
              </a:rPr>
              <a:t>) = 0.99999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p(not_parasitic)</a:t>
            </a:r>
            <a:r>
              <a:rPr lang="en-US" sz="2400" baseline="30000" dirty="0" smtClean="0">
                <a:solidFill>
                  <a:srgbClr val="775F55"/>
                </a:solidFill>
              </a:rPr>
              <a:t>10000</a:t>
            </a:r>
            <a:r>
              <a:rPr lang="en-US" sz="2400" dirty="0" smtClean="0">
                <a:solidFill>
                  <a:srgbClr val="775F55"/>
                </a:solidFill>
              </a:rPr>
              <a:t> ≈ 0.905 is the probability of us NOT finding one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775F55"/>
                </a:solidFill>
              </a:rPr>
              <a:t>So, probability of us finding one is ~10%, in which case we would incorrectly assume that the probability is 1/10,000 (10 times too large)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00400" y="5744970"/>
            <a:ext cx="1550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Solutions?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2786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Coin1 data: 3 Heads and 1 Tail</a:t>
            </a:r>
          </a:p>
          <a:p>
            <a:pPr marL="0" indent="0">
              <a:buNone/>
            </a:pPr>
            <a:r>
              <a:rPr lang="en-US" dirty="0" smtClean="0"/>
              <a:t>Coin2 data: 30 Heads and 10 tails</a:t>
            </a:r>
          </a:p>
          <a:p>
            <a:pPr marL="0" indent="0">
              <a:buNone/>
            </a:pPr>
            <a:r>
              <a:rPr lang="en-US" dirty="0" smtClean="0"/>
              <a:t>Coin3 data: 2 Tails</a:t>
            </a:r>
          </a:p>
          <a:p>
            <a:pPr marL="0" indent="0">
              <a:buNone/>
            </a:pPr>
            <a:r>
              <a:rPr lang="en-US" dirty="0" smtClean="0"/>
              <a:t>Coin4 data:  497 Heads and 503 tails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If someone asked you what the probability of heads was for each of these coins,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35910101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7259</TotalTime>
  <Words>1551</Words>
  <Application>Microsoft Macintosh PowerPoint</Application>
  <PresentationFormat>On-screen Show (4:3)</PresentationFormat>
  <Paragraphs>263</Paragraphs>
  <Slides>40</Slides>
  <Notes>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Median</vt:lpstr>
      <vt:lpstr>Equation</vt:lpstr>
      <vt:lpstr>Microsoft Equation</vt:lpstr>
      <vt:lpstr>Probabilistic Models</vt:lpstr>
      <vt:lpstr>Admin</vt:lpstr>
      <vt:lpstr>Midterm</vt:lpstr>
      <vt:lpstr>Probabilistic Modeling</vt:lpstr>
      <vt:lpstr>Basic steps for probabilistic modeling</vt:lpstr>
      <vt:lpstr>Step 1: pick a model</vt:lpstr>
      <vt:lpstr>Naïve Bayes assumption</vt:lpstr>
      <vt:lpstr>Basic steps for probabilistic modeling</vt:lpstr>
      <vt:lpstr>Obtaining probabilities</vt:lpstr>
      <vt:lpstr>NB: obtaining probabilities</vt:lpstr>
      <vt:lpstr>Maximum Likelihood Estimation (MLE)</vt:lpstr>
      <vt:lpstr>Likelihood</vt:lpstr>
      <vt:lpstr>Likelihood</vt:lpstr>
      <vt:lpstr>Likelihood</vt:lpstr>
      <vt:lpstr>Maximum Likelihood Estimation (MLE)</vt:lpstr>
      <vt:lpstr>Calculating MLE</vt:lpstr>
      <vt:lpstr>Calculating MLE</vt:lpstr>
      <vt:lpstr>Calculating MLE</vt:lpstr>
      <vt:lpstr>Calculating MLE</vt:lpstr>
      <vt:lpstr>MLE: sanity check</vt:lpstr>
      <vt:lpstr>MLE estimation for NB</vt:lpstr>
      <vt:lpstr>Maximum likelihood estimates</vt:lpstr>
      <vt:lpstr>Naïve Bayes classification</vt:lpstr>
      <vt:lpstr>Probabilistic models</vt:lpstr>
      <vt:lpstr>Generative Story</vt:lpstr>
      <vt:lpstr>NB generative story</vt:lpstr>
      <vt:lpstr>NB generative story</vt:lpstr>
      <vt:lpstr>NB decision boundary</vt:lpstr>
      <vt:lpstr>Some maths</vt:lpstr>
      <vt:lpstr>Some more maths</vt:lpstr>
      <vt:lpstr>And…</vt:lpstr>
      <vt:lpstr>And…</vt:lpstr>
      <vt:lpstr>NB as a linear model</vt:lpstr>
      <vt:lpstr>Maximum likelihood estimation</vt:lpstr>
      <vt:lpstr>Basic steps for probabilistic modeling</vt:lpstr>
      <vt:lpstr>Coin experiment</vt:lpstr>
      <vt:lpstr>PowerPoint Presentation</vt:lpstr>
      <vt:lpstr>Back to parasitic gaps</vt:lpstr>
      <vt:lpstr>Back to parasitic gaps</vt:lpstr>
      <vt:lpstr>Priors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628</cp:revision>
  <cp:lastPrinted>2013-10-24T22:50:31Z</cp:lastPrinted>
  <dcterms:created xsi:type="dcterms:W3CDTF">2011-01-25T19:35:23Z</dcterms:created>
  <dcterms:modified xsi:type="dcterms:W3CDTF">2013-10-28T20:34:50Z</dcterms:modified>
</cp:coreProperties>
</file>