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rels" ContentType="application/vnd.openxmlformats-package.relationships+xml"/>
  <Default Extension="emf" ContentType="image/x-emf"/>
  <Default Extension="vml" ContentType="application/vnd.openxmlformats-officedocument.vmlDrawing"/>
  <Default Extension="bin" ContentType="application/vnd.openxmlformats-officedocument.presentationml.printerSettings"/>
  <Default Extension="png" ContentType="image/p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embeddings/oleObject1.bin" ContentType="application/vnd.openxmlformats-officedocument.oleObject"/>
  <Override PartName="/ppt/embeddings/oleObject2.bin" ContentType="application/vnd.openxmlformats-officedocument.oleObject"/>
  <Override PartName="/ppt/embeddings/oleObject3.bin" ContentType="application/vnd.openxmlformats-officedocument.oleObject"/>
  <Override PartName="/ppt/embeddings/oleObject4.bin" ContentType="application/vnd.openxmlformats-officedocument.oleObject"/>
  <Override PartName="/ppt/embeddings/oleObject5.bin" ContentType="application/vnd.openxmlformats-officedocument.oleObject"/>
  <Override PartName="/ppt/notesSlides/notesSlide1.xml" ContentType="application/vnd.openxmlformats-officedocument.presentationml.notesSlide+xml"/>
  <Override PartName="/ppt/embeddings/oleObject6.bin" ContentType="application/vnd.openxmlformats-officedocument.oleObject"/>
  <Override PartName="/ppt/notesSlides/notesSlide2.xml" ContentType="application/vnd.openxmlformats-officedocument.presentationml.notesSlide+xml"/>
  <Override PartName="/ppt/embeddings/oleObject7.bin" ContentType="application/vnd.openxmlformats-officedocument.oleObject"/>
  <Override PartName="/ppt/notesSlides/notesSlide3.xml" ContentType="application/vnd.openxmlformats-officedocument.presentationml.notesSlide+xml"/>
  <Override PartName="/ppt/embeddings/oleObject8.bin" ContentType="application/vnd.openxmlformats-officedocument.oleObject"/>
  <Override PartName="/ppt/embeddings/oleObject9.bin" ContentType="application/vnd.openxmlformats-officedocument.oleObject"/>
  <Override PartName="/ppt/embeddings/oleObject10.bin" ContentType="application/vnd.openxmlformats-officedocument.oleObject"/>
  <Override PartName="/ppt/embeddings/oleObject11.bin" ContentType="application/vnd.openxmlformats-officedocument.oleObject"/>
  <Override PartName="/ppt/embeddings/oleObject12.bin" ContentType="application/vnd.openxmlformats-officedocument.oleObject"/>
  <Override PartName="/ppt/notesSlides/notesSlide4.xml" ContentType="application/vnd.openxmlformats-officedocument.presentationml.notesSlide+xml"/>
  <Override PartName="/ppt/embeddings/oleObject13.bin" ContentType="application/vnd.openxmlformats-officedocument.oleObject"/>
  <Override PartName="/ppt/embeddings/oleObject14.bin" ContentType="application/vnd.openxmlformats-officedocument.oleObject"/>
  <Override PartName="/ppt/notesSlides/notesSlide5.xml" ContentType="application/vnd.openxmlformats-officedocument.presentationml.notesSlide+xml"/>
  <Override PartName="/ppt/embeddings/oleObject15.bin" ContentType="application/vnd.openxmlformats-officedocument.oleObject"/>
  <Override PartName="/ppt/embeddings/oleObject16.bin" ContentType="application/vnd.openxmlformats-officedocument.oleObject"/>
  <Override PartName="/ppt/embeddings/oleObject17.bin" ContentType="application/vnd.openxmlformats-officedocument.oleObject"/>
  <Override PartName="/ppt/notesSlides/notesSlide6.xml" ContentType="application/vnd.openxmlformats-officedocument.presentationml.notesSlide+xml"/>
  <Override PartName="/ppt/embeddings/oleObject18.bin" ContentType="application/vnd.openxmlformats-officedocument.oleObject"/>
  <Override PartName="/ppt/embeddings/oleObject19.bin" ContentType="application/vnd.openxmlformats-officedocument.oleObject"/>
  <Override PartName="/ppt/embeddings/oleObject20.bin" ContentType="application/vnd.openxmlformats-officedocument.oleObject"/>
  <Override PartName="/ppt/embeddings/oleObject21.bin" ContentType="application/vnd.openxmlformats-officedocument.oleObject"/>
  <Override PartName="/ppt/embeddings/oleObject22.bin" ContentType="application/vnd.openxmlformats-officedocument.oleObject"/>
  <Override PartName="/ppt/embeddings/oleObject23.bin" ContentType="application/vnd.openxmlformats-officedocument.oleObject"/>
  <Override PartName="/ppt/embeddings/oleObject24.bin" ContentType="application/vnd.openxmlformats-officedocument.oleObject"/>
  <Override PartName="/ppt/embeddings/oleObject25.bin" ContentType="application/vnd.openxmlformats-officedocument.oleObject"/>
  <Override PartName="/ppt/notesSlides/notesSlide7.xml" ContentType="application/vnd.openxmlformats-officedocument.presentationml.notesSlide+xml"/>
  <Override PartName="/ppt/embeddings/oleObject26.bin" ContentType="application/vnd.openxmlformats-officedocument.oleObject"/>
  <Override PartName="/ppt/embeddings/oleObject27.bin" ContentType="application/vnd.openxmlformats-officedocument.oleObject"/>
  <Override PartName="/ppt/embeddings/oleObject28.bin" ContentType="application/vnd.openxmlformats-officedocument.oleObject"/>
  <Override PartName="/ppt/embeddings/oleObject29.bin" ContentType="application/vnd.openxmlformats-officedocument.oleObject"/>
  <Override PartName="/ppt/embeddings/oleObject30.bin" ContentType="application/vnd.openxmlformats-officedocument.oleObject"/>
  <Override PartName="/ppt/embeddings/oleObject31.bin" ContentType="application/vnd.openxmlformats-officedocument.oleObject"/>
  <Override PartName="/ppt/embeddings/oleObject32.bin" ContentType="application/vnd.openxmlformats-officedocument.oleObject"/>
  <Override PartName="/ppt/embeddings/oleObject33.bin" ContentType="application/vnd.openxmlformats-officedocument.oleObject"/>
  <Override PartName="/ppt/embeddings/oleObject34.bin" ContentType="application/vnd.openxmlformats-officedocument.oleObject"/>
  <Override PartName="/ppt/embeddings/oleObject35.bin" ContentType="application/vnd.openxmlformats-officedocument.oleObject"/>
  <Override PartName="/ppt/embeddings/oleObject36.bin" ContentType="application/vnd.openxmlformats-officedocument.oleObject"/>
  <Override PartName="/ppt/embeddings/oleObject37.bin" ContentType="application/vnd.openxmlformats-officedocument.oleObject"/>
  <Override PartName="/ppt/embeddings/oleObject38.bin" ContentType="application/vnd.openxmlformats-officedocument.oleObject"/>
  <Override PartName="/ppt/embeddings/oleObject39.bin" ContentType="application/vnd.openxmlformats-officedocument.oleObject"/>
  <Override PartName="/ppt/embeddings/oleObject40.bin" ContentType="application/vnd.openxmlformats-officedocument.oleObject"/>
  <Override PartName="/ppt/embeddings/oleObject41.bin" ContentType="application/vnd.openxmlformats-officedocument.oleObject"/>
  <Override PartName="/ppt/embeddings/oleObject42.bin" ContentType="application/vnd.openxmlformats-officedocument.oleObject"/>
  <Override PartName="/ppt/embeddings/oleObject43.bin" ContentType="application/vnd.openxmlformats-officedocument.oleObject"/>
  <Override PartName="/ppt/embeddings/oleObject44.bin" ContentType="application/vnd.openxmlformats-officedocument.oleObject"/>
  <Override PartName="/ppt/embeddings/oleObject45.bin" ContentType="application/vnd.openxmlformats-officedocument.oleObject"/>
  <Override PartName="/ppt/embeddings/oleObject46.bin" ContentType="application/vnd.openxmlformats-officedocument.oleObject"/>
  <Override PartName="/ppt/embeddings/oleObject47.bin" ContentType="application/vnd.openxmlformats-officedocument.oleObject"/>
  <Override PartName="/ppt/embeddings/oleObject48.bin" ContentType="application/vnd.openxmlformats-officedocument.oleObject"/>
  <Override PartName="/ppt/embeddings/oleObject49.bin" ContentType="application/vnd.openxmlformats-officedocument.oleObject"/>
  <Override PartName="/ppt/embeddings/oleObject50.bin" ContentType="application/vnd.openxmlformats-officedocument.oleObject"/>
  <Override PartName="/ppt/embeddings/oleObject51.bin" ContentType="application/vnd.openxmlformats-officedocument.oleObject"/>
  <Override PartName="/ppt/embeddings/oleObject52.bin" ContentType="application/vnd.openxmlformats-officedocument.oleObject"/>
  <Override PartName="/ppt/embeddings/oleObject53.bin" ContentType="application/vnd.openxmlformats-officedocument.oleObject"/>
  <Override PartName="/ppt/embeddings/oleObject54.bin" ContentType="application/vnd.openxmlformats-officedocument.oleObject"/>
  <Override PartName="/ppt/embeddings/oleObject55.bin" ContentType="application/vnd.openxmlformats-officedocument.oleObject"/>
  <Override PartName="/ppt/embeddings/oleObject56.bin" ContentType="application/vnd.openxmlformats-officedocument.oleObject"/>
  <Override PartName="/ppt/embeddings/oleObject57.bin" ContentType="application/vnd.openxmlformats-officedocument.oleObject"/>
  <Override PartName="/ppt/embeddings/oleObject58.bin" ContentType="application/vnd.openxmlformats-officedocument.oleObject"/>
  <Override PartName="/ppt/embeddings/oleObject59.bin" ContentType="application/vnd.openxmlformats-officedocument.oleObject"/>
  <Override PartName="/ppt/embeddings/oleObject60.bin" ContentType="application/vnd.openxmlformats-officedocument.oleObject"/>
  <Override PartName="/ppt/embeddings/oleObject61.bin" ContentType="application/vnd.openxmlformats-officedocument.oleObject"/>
  <Override PartName="/ppt/embeddings/oleObject62.bin" ContentType="application/vnd.openxmlformats-officedocument.oleObject"/>
  <Override PartName="/ppt/notesSlides/notesSlide8.xml" ContentType="application/vnd.openxmlformats-officedocument.presentationml.notesSlide+xml"/>
  <Override PartName="/ppt/embeddings/oleObject63.bin" ContentType="application/vnd.openxmlformats-officedocument.oleObject"/>
  <Override PartName="/ppt/embeddings/oleObject64.bin" ContentType="application/vnd.openxmlformats-officedocument.oleObject"/>
  <Override PartName="/ppt/embeddings/oleObject65.bin" ContentType="application/vnd.openxmlformats-officedocument.oleObject"/>
  <Override PartName="/ppt/embeddings/oleObject66.bin" ContentType="application/vnd.openxmlformats-officedocument.oleObject"/>
  <Override PartName="/ppt/embeddings/oleObject67.bin" ContentType="application/vnd.openxmlformats-officedocument.oleObject"/>
  <Override PartName="/ppt/embeddings/oleObject68.bin" ContentType="application/vnd.openxmlformats-officedocument.oleObject"/>
  <Override PartName="/ppt/embeddings/oleObject69.bin" ContentType="application/vnd.openxmlformats-officedocument.oleObject"/>
  <Override PartName="/ppt/embeddings/oleObject70.bin" ContentType="application/vnd.openxmlformats-officedocument.oleObject"/>
  <Override PartName="/ppt/notesSlides/notesSlide9.xml" ContentType="application/vnd.openxmlformats-officedocument.presentationml.notesSlide+xml"/>
  <Override PartName="/ppt/embeddings/oleObject71.bin" ContentType="application/vnd.openxmlformats-officedocument.oleObject"/>
  <Override PartName="/ppt/embeddings/oleObject72.bin" ContentType="application/vnd.openxmlformats-officedocument.oleObject"/>
  <Override PartName="/ppt/embeddings/oleObject73.bin" ContentType="application/vnd.openxmlformats-officedocument.oleObject"/>
  <Override PartName="/ppt/notesSlides/notesSlide10.xml" ContentType="application/vnd.openxmlformats-officedocument.presentationml.notesSlide+xml"/>
  <Override PartName="/ppt/embeddings/oleObject74.bin" ContentType="application/vnd.openxmlformats-officedocument.oleObject"/>
  <Override PartName="/ppt/embeddings/oleObject75.bin" ContentType="application/vnd.openxmlformats-officedocument.oleObject"/>
  <Override PartName="/ppt/notesSlides/notesSlide11.xml" ContentType="application/vnd.openxmlformats-officedocument.presentationml.notesSlide+xml"/>
  <Override PartName="/ppt/embeddings/oleObject76.bin" ContentType="application/vnd.openxmlformats-officedocument.oleObject"/>
  <Override PartName="/ppt/embeddings/oleObject77.bin" ContentType="application/vnd.openxmlformats-officedocument.oleObject"/>
  <Override PartName="/ppt/embeddings/oleObject78.bin" ContentType="application/vnd.openxmlformats-officedocument.oleObject"/>
  <Override PartName="/ppt/embeddings/oleObject79.bin" ContentType="application/vnd.openxmlformats-officedocument.oleObject"/>
  <Override PartName="/ppt/embeddings/oleObject80.bin" ContentType="application/vnd.openxmlformats-officedocument.oleObject"/>
  <Override PartName="/ppt/embeddings/oleObject81.bin" ContentType="application/vnd.openxmlformats-officedocument.oleObject"/>
  <Override PartName="/ppt/embeddings/oleObject82.bin" ContentType="application/vnd.openxmlformats-officedocument.oleObject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55"/>
  </p:notesMasterIdLst>
  <p:sldIdLst>
    <p:sldId id="256" r:id="rId2"/>
    <p:sldId id="358" r:id="rId3"/>
    <p:sldId id="525" r:id="rId4"/>
    <p:sldId id="540" r:id="rId5"/>
    <p:sldId id="538" r:id="rId6"/>
    <p:sldId id="539" r:id="rId7"/>
    <p:sldId id="541" r:id="rId8"/>
    <p:sldId id="542" r:id="rId9"/>
    <p:sldId id="543" r:id="rId10"/>
    <p:sldId id="544" r:id="rId11"/>
    <p:sldId id="547" r:id="rId12"/>
    <p:sldId id="548" r:id="rId13"/>
    <p:sldId id="549" r:id="rId14"/>
    <p:sldId id="545" r:id="rId15"/>
    <p:sldId id="551" r:id="rId16"/>
    <p:sldId id="550" r:id="rId17"/>
    <p:sldId id="552" r:id="rId18"/>
    <p:sldId id="575" r:id="rId19"/>
    <p:sldId id="576" r:id="rId20"/>
    <p:sldId id="565" r:id="rId21"/>
    <p:sldId id="566" r:id="rId22"/>
    <p:sldId id="567" r:id="rId23"/>
    <p:sldId id="568" r:id="rId24"/>
    <p:sldId id="569" r:id="rId25"/>
    <p:sldId id="570" r:id="rId26"/>
    <p:sldId id="571" r:id="rId27"/>
    <p:sldId id="572" r:id="rId28"/>
    <p:sldId id="574" r:id="rId29"/>
    <p:sldId id="577" r:id="rId30"/>
    <p:sldId id="578" r:id="rId31"/>
    <p:sldId id="579" r:id="rId32"/>
    <p:sldId id="580" r:id="rId33"/>
    <p:sldId id="581" r:id="rId34"/>
    <p:sldId id="582" r:id="rId35"/>
    <p:sldId id="583" r:id="rId36"/>
    <p:sldId id="584" r:id="rId37"/>
    <p:sldId id="586" r:id="rId38"/>
    <p:sldId id="585" r:id="rId39"/>
    <p:sldId id="588" r:id="rId40"/>
    <p:sldId id="587" r:id="rId41"/>
    <p:sldId id="589" r:id="rId42"/>
    <p:sldId id="601" r:id="rId43"/>
    <p:sldId id="603" r:id="rId44"/>
    <p:sldId id="604" r:id="rId45"/>
    <p:sldId id="605" r:id="rId46"/>
    <p:sldId id="606" r:id="rId47"/>
    <p:sldId id="607" r:id="rId48"/>
    <p:sldId id="608" r:id="rId49"/>
    <p:sldId id="609" r:id="rId50"/>
    <p:sldId id="610" r:id="rId51"/>
    <p:sldId id="611" r:id="rId52"/>
    <p:sldId id="612" r:id="rId53"/>
    <p:sldId id="613" r:id="rId54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8569" autoAdjust="0"/>
    <p:restoredTop sz="94660"/>
  </p:normalViewPr>
  <p:slideViewPr>
    <p:cSldViewPr snapToObjects="1">
      <p:cViewPr varScale="1">
        <p:scale>
          <a:sx n="89" d="100"/>
          <a:sy n="89" d="100"/>
        </p:scale>
        <p:origin x="-115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50" Type="http://schemas.openxmlformats.org/officeDocument/2006/relationships/slide" Target="slides/slide49.xml"/><Relationship Id="rId51" Type="http://schemas.openxmlformats.org/officeDocument/2006/relationships/slide" Target="slides/slide50.xml"/><Relationship Id="rId52" Type="http://schemas.openxmlformats.org/officeDocument/2006/relationships/slide" Target="slides/slide51.xml"/><Relationship Id="rId53" Type="http://schemas.openxmlformats.org/officeDocument/2006/relationships/slide" Target="slides/slide52.xml"/><Relationship Id="rId54" Type="http://schemas.openxmlformats.org/officeDocument/2006/relationships/slide" Target="slides/slide53.xml"/><Relationship Id="rId55" Type="http://schemas.openxmlformats.org/officeDocument/2006/relationships/notesMaster" Target="notesMasters/notesMaster1.xml"/><Relationship Id="rId56" Type="http://schemas.openxmlformats.org/officeDocument/2006/relationships/printerSettings" Target="printerSettings/printerSettings1.bin"/><Relationship Id="rId57" Type="http://schemas.openxmlformats.org/officeDocument/2006/relationships/presProps" Target="presProps.xml"/><Relationship Id="rId58" Type="http://schemas.openxmlformats.org/officeDocument/2006/relationships/viewProps" Target="viewProps.xml"/><Relationship Id="rId59" Type="http://schemas.openxmlformats.org/officeDocument/2006/relationships/theme" Target="theme/theme1.xml"/><Relationship Id="rId40" Type="http://schemas.openxmlformats.org/officeDocument/2006/relationships/slide" Target="slides/slide39.xml"/><Relationship Id="rId41" Type="http://schemas.openxmlformats.org/officeDocument/2006/relationships/slide" Target="slides/slide40.xml"/><Relationship Id="rId42" Type="http://schemas.openxmlformats.org/officeDocument/2006/relationships/slide" Target="slides/slide41.xml"/><Relationship Id="rId43" Type="http://schemas.openxmlformats.org/officeDocument/2006/relationships/slide" Target="slides/slide42.xml"/><Relationship Id="rId44" Type="http://schemas.openxmlformats.org/officeDocument/2006/relationships/slide" Target="slides/slide43.xml"/><Relationship Id="rId45" Type="http://schemas.openxmlformats.org/officeDocument/2006/relationships/slide" Target="slides/slide44.xml"/><Relationship Id="rId46" Type="http://schemas.openxmlformats.org/officeDocument/2006/relationships/slide" Target="slides/slide45.xml"/><Relationship Id="rId47" Type="http://schemas.openxmlformats.org/officeDocument/2006/relationships/slide" Target="slides/slide46.xml"/><Relationship Id="rId48" Type="http://schemas.openxmlformats.org/officeDocument/2006/relationships/slide" Target="slides/slide47.xml"/><Relationship Id="rId49" Type="http://schemas.openxmlformats.org/officeDocument/2006/relationships/slide" Target="slides/slide4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slide" Target="slides/slide3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60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emf"/><Relationship Id="rId2" Type="http://schemas.openxmlformats.org/officeDocument/2006/relationships/image" Target="../media/image4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5.e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6.e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6.emf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7.emf"/></Relationships>
</file>

<file path=ppt/drawings/_rels/vmlDrawing6.vml.rels><?xml version="1.0" encoding="UTF-8" standalone="yes"?>
<Relationships xmlns="http://schemas.openxmlformats.org/package/2006/relationships"><Relationship Id="rId1" Type="http://schemas.openxmlformats.org/officeDocument/2006/relationships/image" Target="../media/image8.emf"/></Relationships>
</file>

<file path=ppt/drawings/_rels/vmlDrawing7.vml.rels><?xml version="1.0" encoding="UTF-8" standalone="yes"?>
<Relationships xmlns="http://schemas.openxmlformats.org/package/2006/relationships"><Relationship Id="rId1" Type="http://schemas.openxmlformats.org/officeDocument/2006/relationships/image" Target="../media/image8.emf"/></Relationships>
</file>

<file path=ppt/drawings/_rels/vmlDrawing8.vml.rels><?xml version="1.0" encoding="UTF-8" standalone="yes"?>
<Relationships xmlns="http://schemas.openxmlformats.org/package/2006/relationships"><Relationship Id="rId1" Type="http://schemas.openxmlformats.org/officeDocument/2006/relationships/image" Target="../media/image8.emf"/><Relationship Id="rId2" Type="http://schemas.openxmlformats.org/officeDocument/2006/relationships/image" Target="../media/image9.emf"/></Relationships>
</file>

<file path=ppt/drawings/_rels/vmlDrawing9.vml.rels><?xml version="1.0" encoding="UTF-8" standalone="yes"?>
<Relationships xmlns="http://schemas.openxmlformats.org/package/2006/relationships"><Relationship Id="rId1" Type="http://schemas.openxmlformats.org/officeDocument/2006/relationships/image" Target="../media/image10.emf"/><Relationship Id="rId2" Type="http://schemas.openxmlformats.org/officeDocument/2006/relationships/image" Target="../media/image11.emf"/></Relationships>
</file>

<file path=ppt/drawings/_rels/vmlDrawing10.vml.rels><?xml version="1.0" encoding="UTF-8" standalone="yes"?>
<Relationships xmlns="http://schemas.openxmlformats.org/package/2006/relationships"><Relationship Id="rId1" Type="http://schemas.openxmlformats.org/officeDocument/2006/relationships/image" Target="../media/image10.emf"/><Relationship Id="rId2" Type="http://schemas.openxmlformats.org/officeDocument/2006/relationships/image" Target="../media/image12.emf"/></Relationships>
</file>

<file path=ppt/drawings/_rels/vmlDrawing1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0.emf"/><Relationship Id="rId2" Type="http://schemas.openxmlformats.org/officeDocument/2006/relationships/image" Target="../media/image13.emf"/><Relationship Id="rId3" Type="http://schemas.openxmlformats.org/officeDocument/2006/relationships/image" Target="../media/image14.emf"/></Relationships>
</file>

<file path=ppt/drawings/_rels/vmlDrawing1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8.emf"/><Relationship Id="rId2" Type="http://schemas.openxmlformats.org/officeDocument/2006/relationships/image" Target="../media/image13.emf"/></Relationships>
</file>

<file path=ppt/drawings/_rels/vmlDrawing13.vml.rels><?xml version="1.0" encoding="UTF-8" standalone="yes"?>
<Relationships xmlns="http://schemas.openxmlformats.org/package/2006/relationships"><Relationship Id="rId1" Type="http://schemas.openxmlformats.org/officeDocument/2006/relationships/image" Target="../media/image14.emf"/><Relationship Id="rId2" Type="http://schemas.openxmlformats.org/officeDocument/2006/relationships/image" Target="../media/image13.emf"/></Relationships>
</file>

<file path=ppt/drawings/_rels/vmlDrawing14.vml.rels><?xml version="1.0" encoding="UTF-8" standalone="yes"?>
<Relationships xmlns="http://schemas.openxmlformats.org/package/2006/relationships"><Relationship Id="rId1" Type="http://schemas.openxmlformats.org/officeDocument/2006/relationships/image" Target="../media/image13.emf"/><Relationship Id="rId2" Type="http://schemas.openxmlformats.org/officeDocument/2006/relationships/image" Target="../media/image14.emf"/></Relationships>
</file>

<file path=ppt/drawings/_rels/vmlDrawing15.vml.rels><?xml version="1.0" encoding="UTF-8" standalone="yes"?>
<Relationships xmlns="http://schemas.openxmlformats.org/package/2006/relationships"><Relationship Id="rId1" Type="http://schemas.openxmlformats.org/officeDocument/2006/relationships/image" Target="../media/image19.emf"/><Relationship Id="rId2" Type="http://schemas.openxmlformats.org/officeDocument/2006/relationships/image" Target="../media/image20.emf"/></Relationships>
</file>

<file path=ppt/drawings/_rels/vmlDrawing16.vml.rels><?xml version="1.0" encoding="UTF-8" standalone="yes"?>
<Relationships xmlns="http://schemas.openxmlformats.org/package/2006/relationships"><Relationship Id="rId1" Type="http://schemas.openxmlformats.org/officeDocument/2006/relationships/image" Target="../media/image21.emf"/></Relationships>
</file>

<file path=ppt/drawings/_rels/vmlDrawing17.vml.rels><?xml version="1.0" encoding="UTF-8" standalone="yes"?>
<Relationships xmlns="http://schemas.openxmlformats.org/package/2006/relationships"><Relationship Id="rId1" Type="http://schemas.openxmlformats.org/officeDocument/2006/relationships/image" Target="../media/image22.emf"/><Relationship Id="rId2" Type="http://schemas.openxmlformats.org/officeDocument/2006/relationships/image" Target="../media/image23.emf"/></Relationships>
</file>

<file path=ppt/drawings/_rels/vmlDrawing18.vml.rels><?xml version="1.0" encoding="UTF-8" standalone="yes"?>
<Relationships xmlns="http://schemas.openxmlformats.org/package/2006/relationships"><Relationship Id="rId1" Type="http://schemas.openxmlformats.org/officeDocument/2006/relationships/image" Target="../media/image24.emf"/></Relationships>
</file>

<file path=ppt/drawings/_rels/vmlDrawing19.vml.rels><?xml version="1.0" encoding="UTF-8" standalone="yes"?>
<Relationships xmlns="http://schemas.openxmlformats.org/package/2006/relationships"><Relationship Id="rId1" Type="http://schemas.openxmlformats.org/officeDocument/2006/relationships/image" Target="../media/image25.emf"/><Relationship Id="rId2" Type="http://schemas.openxmlformats.org/officeDocument/2006/relationships/image" Target="../media/image23.emf"/></Relationships>
</file>

<file path=ppt/drawings/_rels/vmlDrawing20.vml.rels><?xml version="1.0" encoding="UTF-8" standalone="yes"?>
<Relationships xmlns="http://schemas.openxmlformats.org/package/2006/relationships"><Relationship Id="rId1" Type="http://schemas.openxmlformats.org/officeDocument/2006/relationships/image" Target="../media/image26.emf"/><Relationship Id="rId2" Type="http://schemas.openxmlformats.org/officeDocument/2006/relationships/image" Target="../media/image27.emf"/><Relationship Id="rId3" Type="http://schemas.openxmlformats.org/officeDocument/2006/relationships/image" Target="../media/image28.emf"/></Relationships>
</file>

<file path=ppt/drawings/_rels/vmlDrawing21.vml.rels><?xml version="1.0" encoding="UTF-8" standalone="yes"?>
<Relationships xmlns="http://schemas.openxmlformats.org/package/2006/relationships"><Relationship Id="rId1" Type="http://schemas.openxmlformats.org/officeDocument/2006/relationships/image" Target="../media/image23.emf"/><Relationship Id="rId2" Type="http://schemas.openxmlformats.org/officeDocument/2006/relationships/image" Target="../media/image29.emf"/></Relationships>
</file>

<file path=ppt/drawings/_rels/vmlDrawing22.vml.rels><?xml version="1.0" encoding="UTF-8" standalone="yes"?>
<Relationships xmlns="http://schemas.openxmlformats.org/package/2006/relationships"><Relationship Id="rId3" Type="http://schemas.openxmlformats.org/officeDocument/2006/relationships/image" Target="../media/image32.emf"/><Relationship Id="rId4" Type="http://schemas.openxmlformats.org/officeDocument/2006/relationships/image" Target="../media/image33.emf"/><Relationship Id="rId1" Type="http://schemas.openxmlformats.org/officeDocument/2006/relationships/image" Target="../media/image30.emf"/><Relationship Id="rId2" Type="http://schemas.openxmlformats.org/officeDocument/2006/relationships/image" Target="../media/image31.emf"/></Relationships>
</file>

<file path=ppt/drawings/_rels/vmlDrawing23.vml.rels><?xml version="1.0" encoding="UTF-8" standalone="yes"?>
<Relationships xmlns="http://schemas.openxmlformats.org/package/2006/relationships"><Relationship Id="rId1" Type="http://schemas.openxmlformats.org/officeDocument/2006/relationships/image" Target="../media/image34.emf"/></Relationships>
</file>

<file path=ppt/drawings/_rels/vmlDrawing24.vml.rels><?xml version="1.0" encoding="UTF-8" standalone="yes"?>
<Relationships xmlns="http://schemas.openxmlformats.org/package/2006/relationships"><Relationship Id="rId1" Type="http://schemas.openxmlformats.org/officeDocument/2006/relationships/image" Target="../media/image36.emf"/></Relationships>
</file>

<file path=ppt/drawings/_rels/vmlDrawing25.vml.rels><?xml version="1.0" encoding="UTF-8" standalone="yes"?>
<Relationships xmlns="http://schemas.openxmlformats.org/package/2006/relationships"><Relationship Id="rId1" Type="http://schemas.openxmlformats.org/officeDocument/2006/relationships/image" Target="../media/image37.emf"/><Relationship Id="rId2" Type="http://schemas.openxmlformats.org/officeDocument/2006/relationships/image" Target="../media/image38.emf"/></Relationships>
</file>

<file path=ppt/drawings/_rels/vmlDrawing26.vml.rels><?xml version="1.0" encoding="UTF-8" standalone="yes"?>
<Relationships xmlns="http://schemas.openxmlformats.org/package/2006/relationships"><Relationship Id="rId1" Type="http://schemas.openxmlformats.org/officeDocument/2006/relationships/image" Target="../media/image39.emf"/><Relationship Id="rId2" Type="http://schemas.openxmlformats.org/officeDocument/2006/relationships/image" Target="../media/image40.emf"/><Relationship Id="rId3" Type="http://schemas.openxmlformats.org/officeDocument/2006/relationships/image" Target="../media/image41.emf"/></Relationships>
</file>

<file path=ppt/drawings/_rels/vmlDrawing27.vml.rels><?xml version="1.0" encoding="UTF-8" standalone="yes"?>
<Relationships xmlns="http://schemas.openxmlformats.org/package/2006/relationships"><Relationship Id="rId3" Type="http://schemas.openxmlformats.org/officeDocument/2006/relationships/image" Target="../media/image44.emf"/><Relationship Id="rId4" Type="http://schemas.openxmlformats.org/officeDocument/2006/relationships/image" Target="../media/image45.emf"/><Relationship Id="rId1" Type="http://schemas.openxmlformats.org/officeDocument/2006/relationships/image" Target="../media/image42.emf"/><Relationship Id="rId2" Type="http://schemas.openxmlformats.org/officeDocument/2006/relationships/image" Target="../media/image43.emf"/></Relationships>
</file>

<file path=ppt/drawings/_rels/vmlDrawing28.vml.rels><?xml version="1.0" encoding="UTF-8" standalone="yes"?>
<Relationships xmlns="http://schemas.openxmlformats.org/package/2006/relationships"><Relationship Id="rId1" Type="http://schemas.openxmlformats.org/officeDocument/2006/relationships/image" Target="../media/image46.emf"/></Relationships>
</file>

<file path=ppt/drawings/_rels/vmlDrawing29.vml.rels><?xml version="1.0" encoding="UTF-8" standalone="yes"?>
<Relationships xmlns="http://schemas.openxmlformats.org/package/2006/relationships"><Relationship Id="rId1" Type="http://schemas.openxmlformats.org/officeDocument/2006/relationships/image" Target="../media/image48.emf"/><Relationship Id="rId2" Type="http://schemas.openxmlformats.org/officeDocument/2006/relationships/image" Target="../media/image49.emf"/><Relationship Id="rId3" Type="http://schemas.openxmlformats.org/officeDocument/2006/relationships/image" Target="../media/image46.emf"/></Relationships>
</file>

<file path=ppt/drawings/_rels/vmlDrawing30.vml.rels><?xml version="1.0" encoding="UTF-8" standalone="yes"?>
<Relationships xmlns="http://schemas.openxmlformats.org/package/2006/relationships"><Relationship Id="rId1" Type="http://schemas.openxmlformats.org/officeDocument/2006/relationships/image" Target="../media/image46.emf"/></Relationships>
</file>

<file path=ppt/drawings/_rels/vmlDrawing31.vml.rels><?xml version="1.0" encoding="UTF-8" standalone="yes"?>
<Relationships xmlns="http://schemas.openxmlformats.org/package/2006/relationships"><Relationship Id="rId1" Type="http://schemas.openxmlformats.org/officeDocument/2006/relationships/image" Target="../media/image50.emf"/><Relationship Id="rId2" Type="http://schemas.openxmlformats.org/officeDocument/2006/relationships/image" Target="../media/image51.emf"/></Relationships>
</file>

<file path=ppt/drawings/_rels/vmlDrawing32.vml.rels><?xml version="1.0" encoding="UTF-8" standalone="yes"?>
<Relationships xmlns="http://schemas.openxmlformats.org/package/2006/relationships"><Relationship Id="rId1" Type="http://schemas.openxmlformats.org/officeDocument/2006/relationships/image" Target="../media/image52.emf"/></Relationships>
</file>

<file path=ppt/drawings/_rels/vmlDrawing33.vml.rels><?xml version="1.0" encoding="UTF-8" standalone="yes"?>
<Relationships xmlns="http://schemas.openxmlformats.org/package/2006/relationships"><Relationship Id="rId1" Type="http://schemas.openxmlformats.org/officeDocument/2006/relationships/image" Target="../media/image52.emf"/><Relationship Id="rId2" Type="http://schemas.openxmlformats.org/officeDocument/2006/relationships/image" Target="../media/image54.emf"/><Relationship Id="rId3" Type="http://schemas.openxmlformats.org/officeDocument/2006/relationships/image" Target="../media/image55.emf"/></Relationships>
</file>

<file path=ppt/drawings/_rels/vmlDrawing34.vml.rels><?xml version="1.0" encoding="UTF-8" standalone="yes"?>
<Relationships xmlns="http://schemas.openxmlformats.org/package/2006/relationships"><Relationship Id="rId1" Type="http://schemas.openxmlformats.org/officeDocument/2006/relationships/image" Target="../media/image52.emf"/><Relationship Id="rId2" Type="http://schemas.openxmlformats.org/officeDocument/2006/relationships/image" Target="../media/image54.emf"/><Relationship Id="rId3" Type="http://schemas.openxmlformats.org/officeDocument/2006/relationships/image" Target="../media/image55.emf"/></Relationships>
</file>

<file path=ppt/drawings/_rels/vmlDrawing35.vml.rels><?xml version="1.0" encoding="UTF-8" standalone="yes"?>
<Relationships xmlns="http://schemas.openxmlformats.org/package/2006/relationships"><Relationship Id="rId1" Type="http://schemas.openxmlformats.org/officeDocument/2006/relationships/image" Target="../media/image56.emf"/></Relationships>
</file>

<file path=ppt/drawings/_rels/vmlDrawing36.vml.rels><?xml version="1.0" encoding="UTF-8" standalone="yes"?>
<Relationships xmlns="http://schemas.openxmlformats.org/package/2006/relationships"><Relationship Id="rId1" Type="http://schemas.openxmlformats.org/officeDocument/2006/relationships/image" Target="../media/image56.emf"/><Relationship Id="rId2" Type="http://schemas.openxmlformats.org/officeDocument/2006/relationships/image" Target="../media/image58.emf"/><Relationship Id="rId3" Type="http://schemas.openxmlformats.org/officeDocument/2006/relationships/image" Target="../media/image55.emf"/></Relationships>
</file>

<file path=ppt/drawings/_rels/vmlDrawing37.vml.rels><?xml version="1.0" encoding="UTF-8" standalone="yes"?>
<Relationships xmlns="http://schemas.openxmlformats.org/package/2006/relationships"><Relationship Id="rId1" Type="http://schemas.openxmlformats.org/officeDocument/2006/relationships/image" Target="../media/image59.emf"/></Relationships>
</file>

<file path=ppt/drawings/_rels/vmlDrawing38.vml.rels><?xml version="1.0" encoding="UTF-8" standalone="yes"?>
<Relationships xmlns="http://schemas.openxmlformats.org/package/2006/relationships"><Relationship Id="rId1" Type="http://schemas.openxmlformats.org/officeDocument/2006/relationships/image" Target="../media/image60.emf"/><Relationship Id="rId2" Type="http://schemas.openxmlformats.org/officeDocument/2006/relationships/image" Target="../media/image61.emf"/></Relationships>
</file>

<file path=ppt/drawings/_rels/vmlDrawing39.vml.rels><?xml version="1.0" encoding="UTF-8" standalone="yes"?>
<Relationships xmlns="http://schemas.openxmlformats.org/package/2006/relationships"><Relationship Id="rId1" Type="http://schemas.openxmlformats.org/officeDocument/2006/relationships/image" Target="../media/image62.emf"/></Relationships>
</file>

<file path=ppt/drawings/_rels/vmlDrawing40.vml.rels><?xml version="1.0" encoding="UTF-8" standalone="yes"?>
<Relationships xmlns="http://schemas.openxmlformats.org/package/2006/relationships"><Relationship Id="rId1" Type="http://schemas.openxmlformats.org/officeDocument/2006/relationships/image" Target="../media/image63.emf"/><Relationship Id="rId2" Type="http://schemas.openxmlformats.org/officeDocument/2006/relationships/image" Target="../media/image64.emf"/></Relationships>
</file>

<file path=ppt/drawings/_rels/vmlDrawing41.vml.rels><?xml version="1.0" encoding="UTF-8" standalone="yes"?>
<Relationships xmlns="http://schemas.openxmlformats.org/package/2006/relationships"><Relationship Id="rId1" Type="http://schemas.openxmlformats.org/officeDocument/2006/relationships/image" Target="../media/image65.emf"/><Relationship Id="rId2" Type="http://schemas.openxmlformats.org/officeDocument/2006/relationships/image" Target="../media/image66.emf"/></Relationships>
</file>

<file path=ppt/drawings/_rels/vmlDrawing42.vml.rels><?xml version="1.0" encoding="UTF-8" standalone="yes"?>
<Relationships xmlns="http://schemas.openxmlformats.org/package/2006/relationships"><Relationship Id="rId1" Type="http://schemas.openxmlformats.org/officeDocument/2006/relationships/image" Target="../media/image67.emf"/></Relationships>
</file>

<file path=ppt/drawings/_rels/vmlDrawing43.vml.rels><?xml version="1.0" encoding="UTF-8" standalone="yes"?>
<Relationships xmlns="http://schemas.openxmlformats.org/package/2006/relationships"><Relationship Id="rId1" Type="http://schemas.openxmlformats.org/officeDocument/2006/relationships/image" Target="../media/image68.emf"/></Relationships>
</file>

<file path=ppt/drawings/_rels/vmlDrawing44.vml.rels><?xml version="1.0" encoding="UTF-8" standalone="yes"?>
<Relationships xmlns="http://schemas.openxmlformats.org/package/2006/relationships"><Relationship Id="rId1" Type="http://schemas.openxmlformats.org/officeDocument/2006/relationships/image" Target="../media/image69.emf"/><Relationship Id="rId2" Type="http://schemas.openxmlformats.org/officeDocument/2006/relationships/image" Target="../media/image70.emf"/></Relationships>
</file>

<file path=ppt/drawings/_rels/vmlDrawing45.vml.rels><?xml version="1.0" encoding="UTF-8" standalone="yes"?>
<Relationships xmlns="http://schemas.openxmlformats.org/package/2006/relationships"><Relationship Id="rId1" Type="http://schemas.openxmlformats.org/officeDocument/2006/relationships/image" Target="../media/image34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E00213A-4496-8E41-939D-6D779164903A}" type="datetimeFigureOut">
              <a:rPr lang="en-US" smtClean="0"/>
              <a:pPr/>
              <a:t>1/8/14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93E9A50-EED1-FA4E-868B-D30F9FDBA6F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1019716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.xml"/></Relationships>
</file>

<file path=ppt/notesSlides/_rels/notesSlide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.xml"/></Relationships>
</file>

<file path=ppt/notesSlides/_rels/notesSlide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0.xml"/></Relationships>
</file>

<file path=ppt/notesSlides/_rels/notesSlide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8.xml"/></Relationships>
</file>

<file path=ppt/notesSlides/_rels/notesSlide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5.xml"/></Relationships>
</file>

<file path=ppt/notesSlides/_rels/notesSlide1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7.xml"/></Relationships>
</file>

<file path=ppt/notesSlides/_rels/notesSlide1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8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Tx/>
              <a:buChar char="-"/>
            </a:pPr>
            <a:r>
              <a:rPr lang="en-US" dirty="0" smtClean="0"/>
              <a:t>no,</a:t>
            </a:r>
            <a:r>
              <a:rPr lang="en-US" baseline="0" dirty="0" smtClean="0"/>
              <a:t> it doesn’t very as theta changes.  It’s a constant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93E9A50-EED1-FA4E-868B-D30F9FDBA6F4}" type="slidenum">
              <a:rPr lang="en-US" smtClean="0"/>
              <a:pPr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6863820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Tx/>
              <a:buNone/>
            </a:pPr>
            <a:endParaRPr lang="en-US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93E9A50-EED1-FA4E-868B-D30F9FDBA6F4}" type="slidenum">
              <a:rPr lang="en-US" smtClean="0"/>
              <a:pPr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6863820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Tx/>
              <a:buNone/>
            </a:pPr>
            <a:endParaRPr lang="en-US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93E9A50-EED1-FA4E-868B-D30F9FDBA6F4}" type="slidenum">
              <a:rPr lang="en-US" smtClean="0"/>
              <a:pPr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6863820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93E9A50-EED1-FA4E-868B-D30F9FDBA6F4}" type="slidenum">
              <a:rPr lang="en-US" smtClean="0"/>
              <a:pPr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314216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- as lambda gets larger we bias more and more towards</a:t>
            </a:r>
            <a:r>
              <a:rPr lang="en-US" baseline="0" dirty="0" smtClean="0"/>
              <a:t>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93E9A50-EED1-FA4E-868B-D30F9FDBA6F4}" type="slidenum">
              <a:rPr lang="en-US" smtClean="0"/>
              <a:pPr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8133151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- Goes to 0!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93E9A50-EED1-FA4E-868B-D30F9FDBA6F4}" type="slidenum">
              <a:rPr lang="en-US" smtClean="0"/>
              <a:pPr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7198055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Tx/>
              <a:buChar char="-"/>
            </a:pPr>
            <a:r>
              <a:rPr lang="en-US" dirty="0" smtClean="0"/>
              <a:t>let’s try a different route this time</a:t>
            </a:r>
          </a:p>
          <a:p>
            <a:pPr marL="171450" indent="-171450">
              <a:buFontTx/>
              <a:buChar char="-"/>
            </a:pPr>
            <a:r>
              <a:rPr lang="en-US" dirty="0" smtClean="0"/>
              <a:t>rather than deriving</a:t>
            </a:r>
            <a:r>
              <a:rPr lang="en-US" baseline="0" dirty="0" smtClean="0"/>
              <a:t> a model (the book does it that way)</a:t>
            </a:r>
          </a:p>
          <a:p>
            <a:pPr marL="171450" indent="-171450">
              <a:buFontTx/>
              <a:buChar char="-"/>
            </a:pPr>
            <a:r>
              <a:rPr lang="en-US" baseline="0" dirty="0" smtClean="0"/>
              <a:t>let’s start with a type of model and see if we can work our way towards a working model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93E9A50-EED1-FA4E-868B-D30F9FDBA6F4}" type="slidenum">
              <a:rPr lang="en-US" smtClean="0"/>
              <a:pPr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793015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Tx/>
              <a:buChar char="-"/>
            </a:pPr>
            <a:r>
              <a:rPr lang="en-US" dirty="0" smtClean="0"/>
              <a:t>Yes! </a:t>
            </a:r>
          </a:p>
          <a:p>
            <a:pPr marL="171450" indent="-171450">
              <a:buFontTx/>
              <a:buChar char="-"/>
            </a:pPr>
            <a:r>
              <a:rPr lang="en-US" dirty="0" smtClean="0"/>
              <a:t> As the variance gets higher, the</a:t>
            </a:r>
            <a:r>
              <a:rPr lang="en-US" baseline="0" dirty="0" smtClean="0"/>
              <a:t> prior is weaker (more distributed probabilities).  Higher variance = lower lambda.</a:t>
            </a:r>
          </a:p>
          <a:p>
            <a:pPr marL="171450" indent="-171450">
              <a:buFontTx/>
              <a:buChar char="-"/>
            </a:pPr>
            <a:r>
              <a:rPr lang="en-US" dirty="0" smtClean="0"/>
              <a:t>As the variance gets lower, the prior is stronger (more peaked distribution).</a:t>
            </a:r>
            <a:r>
              <a:rPr lang="en-US" baseline="0" dirty="0" smtClean="0"/>
              <a:t>  Lower variance = higher lambda.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93E9A50-EED1-FA4E-868B-D30F9FDBA6F4}" type="slidenum">
              <a:rPr lang="en-US" smtClean="0"/>
              <a:pPr/>
              <a:t>38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154824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- squared error is optimal if we assume that the data was actually generated from a line with </a:t>
            </a:r>
            <a:r>
              <a:rPr lang="en-US" dirty="0" err="1" smtClean="0"/>
              <a:t>gaussian</a:t>
            </a:r>
            <a:r>
              <a:rPr lang="en-US" dirty="0" smtClean="0"/>
              <a:t> data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085E063-BD86-A24D-8676-37A35E7CCE3C}" type="slidenum">
              <a:rPr lang="en-US" smtClean="0"/>
              <a:pPr/>
              <a:t>45</a:t>
            </a:fld>
            <a:endParaRPr 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- squared error is optimal if we assume that the data was actually generated from a line with </a:t>
            </a:r>
            <a:r>
              <a:rPr lang="en-US" dirty="0" err="1" smtClean="0"/>
              <a:t>gaussian</a:t>
            </a:r>
            <a:r>
              <a:rPr lang="en-US" dirty="0" smtClean="0"/>
              <a:t> data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085E063-BD86-A24D-8676-37A35E7CCE3C}" type="slidenum">
              <a:rPr lang="en-US" smtClean="0"/>
              <a:pPr/>
              <a:t>47</a:t>
            </a:fld>
            <a:endParaRPr 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- squared error is optimal if we assume that the data was actually generated from a line with </a:t>
            </a:r>
            <a:r>
              <a:rPr lang="en-US" dirty="0" err="1" smtClean="0"/>
              <a:t>gaussian</a:t>
            </a:r>
            <a:r>
              <a:rPr lang="en-US" dirty="0" smtClean="0"/>
              <a:t> data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085E063-BD86-A24D-8676-37A35E7CCE3C}" type="slidenum">
              <a:rPr lang="en-US" smtClean="0"/>
              <a:pPr/>
              <a:t>48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 bwMode="white">
          <a:xfrm>
            <a:off x="0" y="5971032"/>
            <a:ext cx="9144000" cy="886968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Rectangle 9"/>
          <p:cNvSpPr/>
          <p:nvPr/>
        </p:nvSpPr>
        <p:spPr>
          <a:xfrm>
            <a:off x="-9144" y="6053328"/>
            <a:ext cx="2249424" cy="71323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Rectangle 10"/>
          <p:cNvSpPr/>
          <p:nvPr/>
        </p:nvSpPr>
        <p:spPr>
          <a:xfrm>
            <a:off x="2359152" y="6044184"/>
            <a:ext cx="6784848" cy="713232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2362200" y="4038600"/>
            <a:ext cx="6477000" cy="1828800"/>
          </a:xfrm>
        </p:spPr>
        <p:txBody>
          <a:bodyPr anchor="b"/>
          <a:lstStyle>
            <a:lvl1pPr>
              <a:defRPr cap="all" baseline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2362200" y="6050037"/>
            <a:ext cx="6705600" cy="685800"/>
          </a:xfrm>
        </p:spPr>
        <p:txBody>
          <a:bodyPr anchor="ctr">
            <a:normAutofit/>
          </a:bodyPr>
          <a:lstStyle>
            <a:lvl1pPr marL="0" indent="0" algn="l">
              <a:buNone/>
              <a:defRPr sz="2600">
                <a:solidFill>
                  <a:srgbClr val="FFFFFF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>
          <a:xfrm>
            <a:off x="76200" y="6068699"/>
            <a:ext cx="2057400" cy="685800"/>
          </a:xfrm>
        </p:spPr>
        <p:txBody>
          <a:bodyPr>
            <a:noAutofit/>
          </a:bodyPr>
          <a:lstStyle>
            <a:lvl1pPr algn="ctr">
              <a:defRPr sz="2000">
                <a:solidFill>
                  <a:srgbClr val="FFFFFF"/>
                </a:solidFill>
              </a:defRPr>
            </a:lvl1pPr>
          </a:lstStyle>
          <a:p>
            <a:fld id="{7B6FE768-D535-DB4F-A86D-18423950C428}" type="datetimeFigureOut">
              <a:rPr lang="en-US" smtClean="0"/>
              <a:pPr/>
              <a:t>1/8/14</a:t>
            </a:fld>
            <a:endParaRPr lang="en-US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>
          <a:xfrm>
            <a:off x="2085393" y="236538"/>
            <a:ext cx="5867400" cy="365125"/>
          </a:xfrm>
        </p:spPr>
        <p:txBody>
          <a:bodyPr/>
          <a:lstStyle>
            <a:lvl1pPr algn="r">
              <a:defRPr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>
          <a:xfrm>
            <a:off x="8001000" y="228600"/>
            <a:ext cx="838200" cy="381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A0076733-97FC-644E-9C9E-BE83813A8A2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2648" y="228600"/>
            <a:ext cx="8153400" cy="990600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6FE768-D535-DB4F-A86D-18423950C428}" type="datetimeFigureOut">
              <a:rPr lang="en-US" smtClean="0"/>
              <a:pPr/>
              <a:t>1/8/14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A0076733-97FC-644E-9C9E-BE83813A8A25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8153400" cy="44958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1600" y="2743200"/>
            <a:ext cx="7123113" cy="1673225"/>
          </a:xfrm>
        </p:spPr>
        <p:txBody>
          <a:bodyPr anchor="t"/>
          <a:lstStyle>
            <a:lvl1pPr marL="0" indent="0">
              <a:buNone/>
              <a:defRPr sz="280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7" name="Rectangle 6"/>
          <p:cNvSpPr/>
          <p:nvPr/>
        </p:nvSpPr>
        <p:spPr bwMode="white">
          <a:xfrm>
            <a:off x="0" y="1524000"/>
            <a:ext cx="9144000" cy="1143000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0" y="1600200"/>
            <a:ext cx="1295400" cy="99060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>
            <a:off x="1371600" y="1600200"/>
            <a:ext cx="7772400" cy="99060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71600" y="1600200"/>
            <a:ext cx="7620000" cy="990600"/>
          </a:xfrm>
        </p:spPr>
        <p:txBody>
          <a:bodyPr/>
          <a:lstStyle>
            <a:lvl1pPr algn="l">
              <a:buNone/>
              <a:defRPr sz="4400" b="0" cap="none">
                <a:solidFill>
                  <a:srgbClr val="FFFFFF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2" name="Date Placeholder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6FE768-D535-DB4F-A86D-18423950C428}" type="datetimeFigureOut">
              <a:rPr lang="en-US" smtClean="0"/>
              <a:pPr/>
              <a:t>1/8/14</a:t>
            </a:fld>
            <a:endParaRPr lang="en-US"/>
          </a:p>
        </p:txBody>
      </p:sp>
      <p:sp>
        <p:nvSpPr>
          <p:cNvPr id="13" name="Slide Number Placeholder 12"/>
          <p:cNvSpPr>
            <a:spLocks noGrp="1"/>
          </p:cNvSpPr>
          <p:nvPr>
            <p:ph type="sldNum" sz="quarter" idx="11"/>
          </p:nvPr>
        </p:nvSpPr>
        <p:spPr>
          <a:xfrm>
            <a:off x="0" y="1752600"/>
            <a:ext cx="1295400" cy="701676"/>
          </a:xfrm>
        </p:spPr>
        <p:txBody>
          <a:bodyPr>
            <a:noAutofit/>
          </a:bodyPr>
          <a:lstStyle>
            <a:lvl1pPr>
              <a:defRPr sz="2400">
                <a:solidFill>
                  <a:srgbClr val="FFFFFF"/>
                </a:solidFill>
              </a:defRPr>
            </a:lvl1pPr>
          </a:lstStyle>
          <a:p>
            <a:fld id="{A0076733-97FC-644E-9C9E-BE83813A8A25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4" name="Footer Placeholder 13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609600" y="1589567"/>
            <a:ext cx="3886200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844901" y="1589567"/>
            <a:ext cx="3886200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5"/>
          </p:nvPr>
        </p:nvSpPr>
        <p:spPr/>
        <p:txBody>
          <a:bodyPr rtlCol="0"/>
          <a:lstStyle/>
          <a:p>
            <a:fld id="{7B6FE768-D535-DB4F-A86D-18423950C428}" type="datetimeFigureOut">
              <a:rPr lang="en-US" smtClean="0"/>
              <a:pPr/>
              <a:t>1/8/14</a:t>
            </a:fld>
            <a:endParaRPr lang="en-US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6"/>
          </p:nvPr>
        </p:nvSpPr>
        <p:spPr/>
        <p:txBody>
          <a:bodyPr rtlCol="0"/>
          <a:lstStyle/>
          <a:p>
            <a:fld id="{A0076733-97FC-644E-9C9E-BE83813A8A25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2" name="Footer Placeholder 11"/>
          <p:cNvSpPr>
            <a:spLocks noGrp="1"/>
          </p:cNvSpPr>
          <p:nvPr>
            <p:ph type="ftr" sz="quarter" idx="17"/>
          </p:nvPr>
        </p:nvSpPr>
        <p:spPr/>
        <p:txBody>
          <a:bodyPr rtlCol="0"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273050"/>
            <a:ext cx="8153400" cy="86995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609600" y="2438400"/>
            <a:ext cx="3886200" cy="35814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4"/>
          </p:nvPr>
        </p:nvSpPr>
        <p:spPr>
          <a:xfrm>
            <a:off x="4800600" y="2438400"/>
            <a:ext cx="3886200" cy="35814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15"/>
          </p:nvPr>
        </p:nvSpPr>
        <p:spPr/>
        <p:txBody>
          <a:bodyPr rtlCol="0"/>
          <a:lstStyle/>
          <a:p>
            <a:fld id="{7B6FE768-D535-DB4F-A86D-18423950C428}" type="datetimeFigureOut">
              <a:rPr lang="en-US" smtClean="0"/>
              <a:pPr/>
              <a:t>1/8/14</a:t>
            </a:fld>
            <a:endParaRPr lang="en-US"/>
          </a:p>
        </p:txBody>
      </p:sp>
      <p:sp>
        <p:nvSpPr>
          <p:cNvPr id="12" name="Slide Number Placeholder 11"/>
          <p:cNvSpPr>
            <a:spLocks noGrp="1"/>
          </p:cNvSpPr>
          <p:nvPr>
            <p:ph type="sldNum" sz="quarter" idx="16"/>
          </p:nvPr>
        </p:nvSpPr>
        <p:spPr/>
        <p:txBody>
          <a:bodyPr rtlCol="0"/>
          <a:lstStyle/>
          <a:p>
            <a:fld id="{A0076733-97FC-644E-9C9E-BE83813A8A25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4" name="Footer Placeholder 13"/>
          <p:cNvSpPr>
            <a:spLocks noGrp="1"/>
          </p:cNvSpPr>
          <p:nvPr>
            <p:ph type="ftr" sz="quarter" idx="17"/>
          </p:nvPr>
        </p:nvSpPr>
        <p:spPr/>
        <p:txBody>
          <a:bodyPr rtlCol="0"/>
          <a:lstStyle/>
          <a:p>
            <a:endParaRPr lang="en-US"/>
          </a:p>
        </p:txBody>
      </p:sp>
      <p:sp>
        <p:nvSpPr>
          <p:cNvPr id="16" name="Text Placeholder 15"/>
          <p:cNvSpPr>
            <a:spLocks noGrp="1"/>
          </p:cNvSpPr>
          <p:nvPr>
            <p:ph type="body" sz="quarter" idx="1"/>
          </p:nvPr>
        </p:nvSpPr>
        <p:spPr>
          <a:xfrm>
            <a:off x="609600" y="1752600"/>
            <a:ext cx="3886200" cy="640080"/>
          </a:xfrm>
          <a:solidFill>
            <a:schemeClr val="accent2"/>
          </a:solidFill>
        </p:spPr>
        <p:txBody>
          <a:bodyPr rtlCol="0" anchor="ctr"/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15" name="Text Placeholder 14"/>
          <p:cNvSpPr>
            <a:spLocks noGrp="1"/>
          </p:cNvSpPr>
          <p:nvPr>
            <p:ph type="body" sz="quarter" idx="3"/>
          </p:nvPr>
        </p:nvSpPr>
        <p:spPr>
          <a:xfrm>
            <a:off x="4800600" y="1752600"/>
            <a:ext cx="3886200" cy="640080"/>
          </a:xfrm>
          <a:solidFill>
            <a:schemeClr val="accent4"/>
          </a:solidFill>
        </p:spPr>
        <p:txBody>
          <a:bodyPr rtlCol="0" anchor="ctr"/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6FE768-D535-DB4F-A86D-18423950C428}" type="datetimeFigureOut">
              <a:rPr lang="en-US" smtClean="0"/>
              <a:pPr/>
              <a:t>1/8/14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A0076733-97FC-644E-9C9E-BE83813A8A2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6FE768-D535-DB4F-A86D-18423950C428}" type="datetimeFigureOut">
              <a:rPr lang="en-US" smtClean="0"/>
              <a:pPr/>
              <a:t>1/8/14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0" y="6248400"/>
            <a:ext cx="533400" cy="381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A0076733-97FC-644E-9C9E-BE83813A8A2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3050"/>
            <a:ext cx="8077200" cy="869950"/>
          </a:xfrm>
        </p:spPr>
        <p:txBody>
          <a:bodyPr anchor="ctr"/>
          <a:lstStyle>
            <a:lvl1pPr algn="l">
              <a:buNone/>
              <a:defRPr sz="4400" b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6FE768-D535-DB4F-A86D-18423950C428}" type="datetimeFigureOut">
              <a:rPr lang="en-US" smtClean="0"/>
              <a:pPr/>
              <a:t>1/8/14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A0076733-97FC-644E-9C9E-BE83813A8A25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09600" y="1752600"/>
            <a:ext cx="1600200" cy="4343400"/>
          </a:xfrm>
          <a:ln w="50800" cap="sq" cmpd="dbl" algn="ctr">
            <a:solidFill>
              <a:schemeClr val="accent2"/>
            </a:solidFill>
            <a:prstDash val="solid"/>
            <a:miter lim="800000"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lIns="137160" tIns="182880" rIns="137160" bIns="91440"/>
          <a:lstStyle>
            <a:lvl1pPr marL="0" indent="0">
              <a:spcAft>
                <a:spcPts val="1000"/>
              </a:spcAft>
              <a:buNone/>
              <a:defRPr sz="18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2362200" y="1752600"/>
            <a:ext cx="6400800" cy="44196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00200" y="5486400"/>
            <a:ext cx="7315200" cy="685800"/>
          </a:xfrm>
        </p:spPr>
        <p:txBody>
          <a:bodyPr/>
          <a:lstStyle>
            <a:lvl1pPr marL="0" indent="0">
              <a:buFontTx/>
              <a:buNone/>
              <a:defRPr sz="1700"/>
            </a:lvl1pPr>
            <a:lvl2pPr>
              <a:buFontTx/>
              <a:buNone/>
              <a:defRPr sz="1200"/>
            </a:lvl2pPr>
            <a:lvl3pPr>
              <a:buFontTx/>
              <a:buNone/>
              <a:defRPr sz="1000"/>
            </a:lvl3pPr>
            <a:lvl4pPr>
              <a:buFontTx/>
              <a:buNone/>
              <a:defRPr sz="900"/>
            </a:lvl4pPr>
            <a:lvl5pPr>
              <a:buFontTx/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8" name="Rectangle 7"/>
          <p:cNvSpPr/>
          <p:nvPr/>
        </p:nvSpPr>
        <p:spPr bwMode="white">
          <a:xfrm>
            <a:off x="-9144" y="4572000"/>
            <a:ext cx="9144000" cy="886968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>
            <a:off x="-9144" y="4663440"/>
            <a:ext cx="1463040" cy="71323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Rectangle 9"/>
          <p:cNvSpPr/>
          <p:nvPr/>
        </p:nvSpPr>
        <p:spPr>
          <a:xfrm>
            <a:off x="1545336" y="4654296"/>
            <a:ext cx="7598664" cy="713232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00200" y="4648200"/>
            <a:ext cx="7315200" cy="685800"/>
          </a:xfrm>
        </p:spPr>
        <p:txBody>
          <a:bodyPr anchor="ctr"/>
          <a:lstStyle>
            <a:lvl1pPr algn="l">
              <a:buNone/>
              <a:defRPr sz="2800" b="0">
                <a:solidFill>
                  <a:srgbClr val="FFFFFF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1" name="Rectangle 10"/>
          <p:cNvSpPr/>
          <p:nvPr/>
        </p:nvSpPr>
        <p:spPr bwMode="white">
          <a:xfrm>
            <a:off x="1447800" y="0"/>
            <a:ext cx="100584" cy="6867144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Date Placeholder 11"/>
          <p:cNvSpPr>
            <a:spLocks noGrp="1"/>
          </p:cNvSpPr>
          <p:nvPr>
            <p:ph type="dt" sz="half" idx="10"/>
          </p:nvPr>
        </p:nvSpPr>
        <p:spPr>
          <a:xfrm>
            <a:off x="6248400" y="6248400"/>
            <a:ext cx="2667000" cy="365125"/>
          </a:xfrm>
        </p:spPr>
        <p:txBody>
          <a:bodyPr rtlCol="0"/>
          <a:lstStyle/>
          <a:p>
            <a:fld id="{7B6FE768-D535-DB4F-A86D-18423950C428}" type="datetimeFigureOut">
              <a:rPr lang="en-US" smtClean="0"/>
              <a:pPr/>
              <a:t>1/8/14</a:t>
            </a:fld>
            <a:endParaRPr lang="en-US"/>
          </a:p>
        </p:txBody>
      </p:sp>
      <p:sp>
        <p:nvSpPr>
          <p:cNvPr id="13" name="Slide Number Placeholder 12"/>
          <p:cNvSpPr>
            <a:spLocks noGrp="1"/>
          </p:cNvSpPr>
          <p:nvPr>
            <p:ph type="sldNum" sz="quarter" idx="11"/>
          </p:nvPr>
        </p:nvSpPr>
        <p:spPr>
          <a:xfrm>
            <a:off x="0" y="4667249"/>
            <a:ext cx="1447800" cy="663578"/>
          </a:xfrm>
        </p:spPr>
        <p:txBody>
          <a:bodyPr rtlCol="0"/>
          <a:lstStyle>
            <a:lvl1pPr>
              <a:defRPr sz="2800"/>
            </a:lvl1pPr>
          </a:lstStyle>
          <a:p>
            <a:fld id="{A0076733-97FC-644E-9C9E-BE83813A8A25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4" name="Footer Placeholder 13"/>
          <p:cNvSpPr>
            <a:spLocks noGrp="1"/>
          </p:cNvSpPr>
          <p:nvPr>
            <p:ph type="ftr" sz="quarter" idx="12"/>
          </p:nvPr>
        </p:nvSpPr>
        <p:spPr>
          <a:xfrm>
            <a:off x="1600200" y="6248206"/>
            <a:ext cx="4572000" cy="365125"/>
          </a:xfrm>
        </p:spPr>
        <p:txBody>
          <a:bodyPr rtlCol="0"/>
          <a:lstStyle/>
          <a:p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560576" y="0"/>
            <a:ext cx="7583424" cy="4568952"/>
          </a:xfrm>
          <a:solidFill>
            <a:schemeClr val="accent1">
              <a:tint val="40000"/>
            </a:schemeClr>
          </a:solidFill>
          <a:ln>
            <a:noFill/>
          </a:ln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6FE768-D535-DB4F-A86D-18423950C428}" type="datetimeFigureOut">
              <a:rPr lang="en-US" smtClean="0"/>
              <a:pPr/>
              <a:t>1/8/14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076733-97FC-644E-9C9E-BE83813A8A2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53200" y="609600"/>
            <a:ext cx="2057400" cy="5516563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609600"/>
            <a:ext cx="5562600" cy="5516564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553200" y="6248402"/>
            <a:ext cx="2209800" cy="365125"/>
          </a:xfrm>
        </p:spPr>
        <p:txBody>
          <a:bodyPr/>
          <a:lstStyle/>
          <a:p>
            <a:fld id="{7B6FE768-D535-DB4F-A86D-18423950C428}" type="datetimeFigureOut">
              <a:rPr lang="en-US" smtClean="0"/>
              <a:pPr/>
              <a:t>1/8/14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57201" y="6248207"/>
            <a:ext cx="5573483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7" name="Rectangle 6"/>
          <p:cNvSpPr/>
          <p:nvPr/>
        </p:nvSpPr>
        <p:spPr bwMode="white">
          <a:xfrm>
            <a:off x="6096318" y="0"/>
            <a:ext cx="320040" cy="6858000"/>
          </a:xfrm>
          <a:prstGeom prst="rect">
            <a:avLst/>
          </a:prstGeom>
          <a:solidFill>
            <a:srgbClr val="FFFFFF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6142038" y="609600"/>
            <a:ext cx="228600" cy="6248400"/>
          </a:xfrm>
          <a:prstGeom prst="rect">
            <a:avLst/>
          </a:prstGeom>
          <a:solidFill>
            <a:schemeClr val="accent1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>
            <a:off x="6142038" y="0"/>
            <a:ext cx="228600" cy="533400"/>
          </a:xfrm>
          <a:prstGeom prst="rect">
            <a:avLst/>
          </a:prstGeom>
          <a:solidFill>
            <a:schemeClr val="accent2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 rot="5400000">
            <a:off x="5989638" y="144462"/>
            <a:ext cx="533400" cy="244476"/>
          </a:xfrm>
        </p:spPr>
        <p:txBody>
          <a:bodyPr/>
          <a:lstStyle/>
          <a:p>
            <a:fld id="{A0076733-97FC-644E-9C9E-BE83813A8A2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609600" y="228600"/>
            <a:ext cx="8153400" cy="9906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612648" y="1600200"/>
            <a:ext cx="8153400" cy="452628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6096000" y="6248400"/>
            <a:ext cx="2667000" cy="365125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fld id="{7B6FE768-D535-DB4F-A86D-18423950C428}" type="datetimeFigureOut">
              <a:rPr lang="en-US" smtClean="0"/>
              <a:pPr/>
              <a:t>1/8/14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609600" y="6248206"/>
            <a:ext cx="5421083" cy="365125"/>
          </a:xfrm>
          <a:prstGeom prst="rect">
            <a:avLst/>
          </a:prstGeom>
        </p:spPr>
        <p:txBody>
          <a:bodyPr vert="horz" anchor="ctr"/>
          <a:lstStyle>
            <a:lvl1pPr algn="r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7" name="Rectangle 6"/>
          <p:cNvSpPr/>
          <p:nvPr/>
        </p:nvSpPr>
        <p:spPr bwMode="white">
          <a:xfrm>
            <a:off x="0" y="1234440"/>
            <a:ext cx="9144000" cy="320040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0" y="1280160"/>
            <a:ext cx="533400" cy="22860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>
            <a:off x="590550" y="1280160"/>
            <a:ext cx="8553450" cy="22860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0" y="1272222"/>
            <a:ext cx="533400" cy="244476"/>
          </a:xfrm>
          <a:prstGeom prst="rect">
            <a:avLst/>
          </a:prstGeom>
        </p:spPr>
        <p:txBody>
          <a:bodyPr vert="horz" anchor="ctr" anchorCtr="0">
            <a:normAutofit/>
          </a:bodyPr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fld id="{A0076733-97FC-644E-9C9E-BE83813A8A25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44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20040" indent="-320040" algn="l" rtl="0" eaLnBrk="1" latinLnBrk="0" hangingPunct="1">
        <a:spcBef>
          <a:spcPts val="700"/>
        </a:spcBef>
        <a:buClr>
          <a:schemeClr val="accent2"/>
        </a:buClr>
        <a:buSzPct val="60000"/>
        <a:buFont typeface="Wingdings"/>
        <a:buChar char=""/>
        <a:defRPr kumimoji="0" sz="29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ts val="550"/>
        </a:spcBef>
        <a:buClr>
          <a:schemeClr val="accent1"/>
        </a:buClr>
        <a:buSzPct val="70000"/>
        <a:buFont typeface="Wingdings 2"/>
        <a:buChar char="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28600" algn="l" rtl="0" eaLnBrk="1" latinLnBrk="0" hangingPunct="1">
        <a:spcBef>
          <a:spcPts val="500"/>
        </a:spcBef>
        <a:buClr>
          <a:schemeClr val="accent2"/>
        </a:buClr>
        <a:buSzPct val="75000"/>
        <a:buFont typeface="Wingdings"/>
        <a:buChar char="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indent="-228600" algn="l" rtl="0" eaLnBrk="1" latinLnBrk="0" hangingPunct="1">
        <a:spcBef>
          <a:spcPts val="400"/>
        </a:spcBef>
        <a:buClr>
          <a:schemeClr val="accent3"/>
        </a:buClr>
        <a:buSzPct val="75000"/>
        <a:buFont typeface="Wingdings"/>
        <a:buChar char="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indent="-228600" algn="l" rtl="0" eaLnBrk="1" latinLnBrk="0" hangingPunct="1">
        <a:spcBef>
          <a:spcPts val="400"/>
        </a:spcBef>
        <a:buClr>
          <a:schemeClr val="accent4"/>
        </a:buClr>
        <a:buSzPct val="65000"/>
        <a:buFont typeface="Wingdings"/>
        <a:buChar char="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103120" indent="-228600" algn="l" rtl="0" eaLnBrk="1" latinLnBrk="0" hangingPunct="1">
        <a:spcBef>
          <a:spcPct val="20000"/>
        </a:spcBef>
        <a:buClr>
          <a:schemeClr val="accent1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2377440" indent="-228600" algn="l" rtl="0" eaLnBrk="1" latinLnBrk="0" hangingPunct="1">
        <a:spcBef>
          <a:spcPct val="20000"/>
        </a:spcBef>
        <a:buClr>
          <a:schemeClr val="accent2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651760" indent="-228600" algn="l" rtl="0" eaLnBrk="1" latinLnBrk="0" hangingPunct="1">
        <a:spcBef>
          <a:spcPct val="20000"/>
        </a:spcBef>
        <a:buClr>
          <a:schemeClr val="accent3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2926080" indent="-228600" algn="l" rtl="0" eaLnBrk="1" latinLnBrk="0" hangingPunct="1">
        <a:spcBef>
          <a:spcPct val="20000"/>
        </a:spcBef>
        <a:buClr>
          <a:schemeClr val="accent4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4" Type="http://schemas.openxmlformats.org/officeDocument/2006/relationships/image" Target="../media/image3.emf"/><Relationship Id="rId5" Type="http://schemas.openxmlformats.org/officeDocument/2006/relationships/oleObject" Target="../embeddings/oleObject2.bin"/><Relationship Id="rId6" Type="http://schemas.openxmlformats.org/officeDocument/2006/relationships/image" Target="../media/image4.emf"/><Relationship Id="rId1" Type="http://schemas.openxmlformats.org/officeDocument/2006/relationships/vmlDrawing" Target="../drawings/vmlDrawing1.vml"/><Relationship Id="rId2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.bin"/><Relationship Id="rId4" Type="http://schemas.openxmlformats.org/officeDocument/2006/relationships/image" Target="../media/image5.emf"/><Relationship Id="rId1" Type="http://schemas.openxmlformats.org/officeDocument/2006/relationships/vmlDrawing" Target="../drawings/vmlDrawing2.vml"/><Relationship Id="rId2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.bin"/><Relationship Id="rId4" Type="http://schemas.openxmlformats.org/officeDocument/2006/relationships/image" Target="../media/image6.emf"/><Relationship Id="rId1" Type="http://schemas.openxmlformats.org/officeDocument/2006/relationships/vmlDrawing" Target="../drawings/vmlDrawing3.vml"/><Relationship Id="rId2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5.bin"/><Relationship Id="rId4" Type="http://schemas.openxmlformats.org/officeDocument/2006/relationships/image" Target="../media/image6.emf"/><Relationship Id="rId1" Type="http://schemas.openxmlformats.org/officeDocument/2006/relationships/vmlDrawing" Target="../drawings/vmlDrawing4.vml"/><Relationship Id="rId2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4" Type="http://schemas.openxmlformats.org/officeDocument/2006/relationships/oleObject" Target="../embeddings/oleObject6.bin"/><Relationship Id="rId5" Type="http://schemas.openxmlformats.org/officeDocument/2006/relationships/image" Target="../media/image7.emf"/><Relationship Id="rId1" Type="http://schemas.openxmlformats.org/officeDocument/2006/relationships/vmlDrawing" Target="../drawings/vmlDrawing5.vml"/><Relationship Id="rId2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4" Type="http://schemas.openxmlformats.org/officeDocument/2006/relationships/oleObject" Target="../embeddings/oleObject7.bin"/><Relationship Id="rId5" Type="http://schemas.openxmlformats.org/officeDocument/2006/relationships/image" Target="../media/image8.emf"/><Relationship Id="rId1" Type="http://schemas.openxmlformats.org/officeDocument/2006/relationships/vmlDrawing" Target="../drawings/vmlDrawing6.vml"/><Relationship Id="rId2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4" Type="http://schemas.openxmlformats.org/officeDocument/2006/relationships/oleObject" Target="../embeddings/oleObject8.bin"/><Relationship Id="rId5" Type="http://schemas.openxmlformats.org/officeDocument/2006/relationships/image" Target="../media/image8.emf"/><Relationship Id="rId1" Type="http://schemas.openxmlformats.org/officeDocument/2006/relationships/vmlDrawing" Target="../drawings/vmlDrawing7.vml"/><Relationship Id="rId2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9.bin"/><Relationship Id="rId4" Type="http://schemas.openxmlformats.org/officeDocument/2006/relationships/image" Target="../media/image8.emf"/><Relationship Id="rId5" Type="http://schemas.openxmlformats.org/officeDocument/2006/relationships/oleObject" Target="../embeddings/oleObject10.bin"/><Relationship Id="rId6" Type="http://schemas.openxmlformats.org/officeDocument/2006/relationships/image" Target="../media/image9.emf"/><Relationship Id="rId1" Type="http://schemas.openxmlformats.org/officeDocument/2006/relationships/vmlDrawing" Target="../drawings/vmlDrawing8.vml"/><Relationship Id="rId2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1.bin"/><Relationship Id="rId4" Type="http://schemas.openxmlformats.org/officeDocument/2006/relationships/image" Target="../media/image10.emf"/><Relationship Id="rId5" Type="http://schemas.openxmlformats.org/officeDocument/2006/relationships/oleObject" Target="../embeddings/oleObject12.bin"/><Relationship Id="rId6" Type="http://schemas.openxmlformats.org/officeDocument/2006/relationships/image" Target="../media/image11.emf"/><Relationship Id="rId1" Type="http://schemas.openxmlformats.org/officeDocument/2006/relationships/vmlDrawing" Target="../drawings/vmlDrawing9.vml"/><Relationship Id="rId2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4" Type="http://schemas.openxmlformats.org/officeDocument/2006/relationships/oleObject" Target="../embeddings/oleObject13.bin"/><Relationship Id="rId5" Type="http://schemas.openxmlformats.org/officeDocument/2006/relationships/image" Target="../media/image10.emf"/><Relationship Id="rId6" Type="http://schemas.openxmlformats.org/officeDocument/2006/relationships/oleObject" Target="../embeddings/oleObject14.bin"/><Relationship Id="rId7" Type="http://schemas.openxmlformats.org/officeDocument/2006/relationships/image" Target="../media/image12.emf"/><Relationship Id="rId1" Type="http://schemas.openxmlformats.org/officeDocument/2006/relationships/vmlDrawing" Target="../drawings/vmlDrawing10.vml"/><Relationship Id="rId2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1" Type="http://schemas.openxmlformats.org/officeDocument/2006/relationships/oleObject" Target="../embeddings/oleObject17.bin"/><Relationship Id="rId12" Type="http://schemas.openxmlformats.org/officeDocument/2006/relationships/image" Target="../media/image14.emf"/><Relationship Id="rId1" Type="http://schemas.openxmlformats.org/officeDocument/2006/relationships/vmlDrawing" Target="../drawings/vmlDrawing11.vml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5.xml"/><Relationship Id="rId4" Type="http://schemas.openxmlformats.org/officeDocument/2006/relationships/oleObject" Target="../embeddings/oleObject15.bin"/><Relationship Id="rId5" Type="http://schemas.openxmlformats.org/officeDocument/2006/relationships/image" Target="../media/image10.emf"/><Relationship Id="rId6" Type="http://schemas.openxmlformats.org/officeDocument/2006/relationships/oleObject" Target="../embeddings/oleObject16.bin"/><Relationship Id="rId7" Type="http://schemas.openxmlformats.org/officeDocument/2006/relationships/image" Target="../media/image13.emf"/><Relationship Id="rId8" Type="http://schemas.openxmlformats.org/officeDocument/2006/relationships/image" Target="../media/image15.png"/><Relationship Id="rId9" Type="http://schemas.openxmlformats.org/officeDocument/2006/relationships/image" Target="../media/image16.png"/><Relationship Id="rId10" Type="http://schemas.openxmlformats.org/officeDocument/2006/relationships/image" Target="../media/image17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4" Type="http://schemas.openxmlformats.org/officeDocument/2006/relationships/oleObject" Target="../embeddings/oleObject18.bin"/><Relationship Id="rId5" Type="http://schemas.openxmlformats.org/officeDocument/2006/relationships/image" Target="../media/image18.emf"/><Relationship Id="rId6" Type="http://schemas.openxmlformats.org/officeDocument/2006/relationships/oleObject" Target="../embeddings/oleObject19.bin"/><Relationship Id="rId7" Type="http://schemas.openxmlformats.org/officeDocument/2006/relationships/image" Target="../media/image13.emf"/><Relationship Id="rId1" Type="http://schemas.openxmlformats.org/officeDocument/2006/relationships/vmlDrawing" Target="../drawings/vmlDrawing12.vml"/><Relationship Id="rId2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0.bin"/><Relationship Id="rId4" Type="http://schemas.openxmlformats.org/officeDocument/2006/relationships/image" Target="../media/image14.emf"/><Relationship Id="rId5" Type="http://schemas.openxmlformats.org/officeDocument/2006/relationships/oleObject" Target="../embeddings/oleObject21.bin"/><Relationship Id="rId6" Type="http://schemas.openxmlformats.org/officeDocument/2006/relationships/image" Target="../media/image13.emf"/><Relationship Id="rId1" Type="http://schemas.openxmlformats.org/officeDocument/2006/relationships/vmlDrawing" Target="../drawings/vmlDrawing13.vml"/><Relationship Id="rId2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2.bin"/><Relationship Id="rId4" Type="http://schemas.openxmlformats.org/officeDocument/2006/relationships/image" Target="../media/image13.emf"/><Relationship Id="rId5" Type="http://schemas.openxmlformats.org/officeDocument/2006/relationships/oleObject" Target="../embeddings/oleObject23.bin"/><Relationship Id="rId6" Type="http://schemas.openxmlformats.org/officeDocument/2006/relationships/image" Target="../media/image14.emf"/><Relationship Id="rId1" Type="http://schemas.openxmlformats.org/officeDocument/2006/relationships/vmlDrawing" Target="../drawings/vmlDrawing14.vml"/><Relationship Id="rId2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4.bin"/><Relationship Id="rId4" Type="http://schemas.openxmlformats.org/officeDocument/2006/relationships/image" Target="../media/image19.emf"/><Relationship Id="rId5" Type="http://schemas.openxmlformats.org/officeDocument/2006/relationships/oleObject" Target="../embeddings/oleObject25.bin"/><Relationship Id="rId6" Type="http://schemas.openxmlformats.org/officeDocument/2006/relationships/image" Target="../media/image20.emf"/><Relationship Id="rId1" Type="http://schemas.openxmlformats.org/officeDocument/2006/relationships/vmlDrawing" Target="../drawings/vmlDrawing15.vml"/><Relationship Id="rId2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4" Type="http://schemas.openxmlformats.org/officeDocument/2006/relationships/oleObject" Target="../embeddings/oleObject26.bin"/><Relationship Id="rId5" Type="http://schemas.openxmlformats.org/officeDocument/2006/relationships/image" Target="../media/image21.emf"/><Relationship Id="rId1" Type="http://schemas.openxmlformats.org/officeDocument/2006/relationships/vmlDrawing" Target="../drawings/vmlDrawing16.vml"/><Relationship Id="rId2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7.bin"/><Relationship Id="rId4" Type="http://schemas.openxmlformats.org/officeDocument/2006/relationships/image" Target="../media/image22.emf"/><Relationship Id="rId5" Type="http://schemas.openxmlformats.org/officeDocument/2006/relationships/oleObject" Target="../embeddings/oleObject28.bin"/><Relationship Id="rId6" Type="http://schemas.openxmlformats.org/officeDocument/2006/relationships/image" Target="../media/image23.emf"/><Relationship Id="rId1" Type="http://schemas.openxmlformats.org/officeDocument/2006/relationships/vmlDrawing" Target="../drawings/vmlDrawing17.vml"/><Relationship Id="rId2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9.bin"/><Relationship Id="rId4" Type="http://schemas.openxmlformats.org/officeDocument/2006/relationships/image" Target="../media/image24.emf"/><Relationship Id="rId1" Type="http://schemas.openxmlformats.org/officeDocument/2006/relationships/vmlDrawing" Target="../drawings/vmlDrawing18.vml"/><Relationship Id="rId2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0.bin"/><Relationship Id="rId4" Type="http://schemas.openxmlformats.org/officeDocument/2006/relationships/image" Target="../media/image25.emf"/><Relationship Id="rId5" Type="http://schemas.openxmlformats.org/officeDocument/2006/relationships/oleObject" Target="../embeddings/oleObject31.bin"/><Relationship Id="rId6" Type="http://schemas.openxmlformats.org/officeDocument/2006/relationships/image" Target="../media/image23.emf"/><Relationship Id="rId1" Type="http://schemas.openxmlformats.org/officeDocument/2006/relationships/vmlDrawing" Target="../drawings/vmlDrawing19.vml"/><Relationship Id="rId2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2.bin"/><Relationship Id="rId4" Type="http://schemas.openxmlformats.org/officeDocument/2006/relationships/image" Target="../media/image26.emf"/><Relationship Id="rId5" Type="http://schemas.openxmlformats.org/officeDocument/2006/relationships/oleObject" Target="../embeddings/oleObject33.bin"/><Relationship Id="rId6" Type="http://schemas.openxmlformats.org/officeDocument/2006/relationships/image" Target="../media/image27.emf"/><Relationship Id="rId7" Type="http://schemas.openxmlformats.org/officeDocument/2006/relationships/oleObject" Target="../embeddings/oleObject34.bin"/><Relationship Id="rId8" Type="http://schemas.openxmlformats.org/officeDocument/2006/relationships/image" Target="../media/image28.emf"/><Relationship Id="rId1" Type="http://schemas.openxmlformats.org/officeDocument/2006/relationships/vmlDrawing" Target="../drawings/vmlDrawing20.vml"/><Relationship Id="rId2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5.bin"/><Relationship Id="rId4" Type="http://schemas.openxmlformats.org/officeDocument/2006/relationships/image" Target="../media/image23.emf"/><Relationship Id="rId5" Type="http://schemas.openxmlformats.org/officeDocument/2006/relationships/oleObject" Target="../embeddings/oleObject36.bin"/><Relationship Id="rId6" Type="http://schemas.openxmlformats.org/officeDocument/2006/relationships/image" Target="../media/image29.emf"/><Relationship Id="rId1" Type="http://schemas.openxmlformats.org/officeDocument/2006/relationships/vmlDrawing" Target="../drawings/vmlDrawing21.vml"/><Relationship Id="rId2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7.bin"/><Relationship Id="rId4" Type="http://schemas.openxmlformats.org/officeDocument/2006/relationships/image" Target="../media/image30.emf"/><Relationship Id="rId5" Type="http://schemas.openxmlformats.org/officeDocument/2006/relationships/oleObject" Target="../embeddings/oleObject38.bin"/><Relationship Id="rId6" Type="http://schemas.openxmlformats.org/officeDocument/2006/relationships/image" Target="../media/image31.emf"/><Relationship Id="rId7" Type="http://schemas.openxmlformats.org/officeDocument/2006/relationships/oleObject" Target="../embeddings/oleObject39.bin"/><Relationship Id="rId8" Type="http://schemas.openxmlformats.org/officeDocument/2006/relationships/image" Target="../media/image32.emf"/><Relationship Id="rId9" Type="http://schemas.openxmlformats.org/officeDocument/2006/relationships/oleObject" Target="../embeddings/oleObject40.bin"/><Relationship Id="rId10" Type="http://schemas.openxmlformats.org/officeDocument/2006/relationships/image" Target="../media/image33.emf"/><Relationship Id="rId1" Type="http://schemas.openxmlformats.org/officeDocument/2006/relationships/vmlDrawing" Target="../drawings/vmlDrawing22.vml"/><Relationship Id="rId2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4" Type="http://schemas.openxmlformats.org/officeDocument/2006/relationships/oleObject" Target="../embeddings/oleObject41.bin"/><Relationship Id="rId5" Type="http://schemas.openxmlformats.org/officeDocument/2006/relationships/image" Target="../media/image34.emf"/><Relationship Id="rId1" Type="http://schemas.openxmlformats.org/officeDocument/2006/relationships/vmlDrawing" Target="../drawings/vmlDrawing23.vml"/><Relationship Id="rId2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2.bin"/><Relationship Id="rId4" Type="http://schemas.openxmlformats.org/officeDocument/2006/relationships/image" Target="../media/image36.emf"/><Relationship Id="rId1" Type="http://schemas.openxmlformats.org/officeDocument/2006/relationships/vmlDrawing" Target="../drawings/vmlDrawing24.vml"/><Relationship Id="rId2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3.bin"/><Relationship Id="rId4" Type="http://schemas.openxmlformats.org/officeDocument/2006/relationships/image" Target="../media/image37.emf"/><Relationship Id="rId5" Type="http://schemas.openxmlformats.org/officeDocument/2006/relationships/oleObject" Target="../embeddings/oleObject44.bin"/><Relationship Id="rId6" Type="http://schemas.openxmlformats.org/officeDocument/2006/relationships/image" Target="../media/image38.emf"/><Relationship Id="rId1" Type="http://schemas.openxmlformats.org/officeDocument/2006/relationships/vmlDrawing" Target="../drawings/vmlDrawing25.vml"/><Relationship Id="rId2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5.bin"/><Relationship Id="rId4" Type="http://schemas.openxmlformats.org/officeDocument/2006/relationships/image" Target="../media/image39.emf"/><Relationship Id="rId5" Type="http://schemas.openxmlformats.org/officeDocument/2006/relationships/oleObject" Target="../embeddings/oleObject46.bin"/><Relationship Id="rId6" Type="http://schemas.openxmlformats.org/officeDocument/2006/relationships/image" Target="../media/image40.emf"/><Relationship Id="rId7" Type="http://schemas.openxmlformats.org/officeDocument/2006/relationships/oleObject" Target="../embeddings/oleObject47.bin"/><Relationship Id="rId8" Type="http://schemas.openxmlformats.org/officeDocument/2006/relationships/image" Target="../media/image41.emf"/><Relationship Id="rId1" Type="http://schemas.openxmlformats.org/officeDocument/2006/relationships/vmlDrawing" Target="../drawings/vmlDrawing26.vml"/><Relationship Id="rId2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8.bin"/><Relationship Id="rId4" Type="http://schemas.openxmlformats.org/officeDocument/2006/relationships/image" Target="../media/image42.emf"/><Relationship Id="rId5" Type="http://schemas.openxmlformats.org/officeDocument/2006/relationships/oleObject" Target="../embeddings/oleObject49.bin"/><Relationship Id="rId6" Type="http://schemas.openxmlformats.org/officeDocument/2006/relationships/image" Target="../media/image43.emf"/><Relationship Id="rId7" Type="http://schemas.openxmlformats.org/officeDocument/2006/relationships/oleObject" Target="../embeddings/oleObject50.bin"/><Relationship Id="rId8" Type="http://schemas.openxmlformats.org/officeDocument/2006/relationships/image" Target="../media/image44.emf"/><Relationship Id="rId9" Type="http://schemas.openxmlformats.org/officeDocument/2006/relationships/oleObject" Target="../embeddings/oleObject51.bin"/><Relationship Id="rId10" Type="http://schemas.openxmlformats.org/officeDocument/2006/relationships/image" Target="../media/image45.emf"/><Relationship Id="rId1" Type="http://schemas.openxmlformats.org/officeDocument/2006/relationships/vmlDrawing" Target="../drawings/vmlDrawing27.vml"/><Relationship Id="rId2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4" Type="http://schemas.openxmlformats.org/officeDocument/2006/relationships/oleObject" Target="../embeddings/oleObject52.bin"/><Relationship Id="rId5" Type="http://schemas.openxmlformats.org/officeDocument/2006/relationships/image" Target="../media/image46.emf"/><Relationship Id="rId1" Type="http://schemas.openxmlformats.org/officeDocument/2006/relationships/vmlDrawing" Target="../drawings/vmlDrawing28.vml"/><Relationship Id="rId2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53.bin"/><Relationship Id="rId4" Type="http://schemas.openxmlformats.org/officeDocument/2006/relationships/image" Target="../media/image48.emf"/><Relationship Id="rId5" Type="http://schemas.openxmlformats.org/officeDocument/2006/relationships/oleObject" Target="../embeddings/oleObject54.bin"/><Relationship Id="rId6" Type="http://schemas.openxmlformats.org/officeDocument/2006/relationships/image" Target="../media/image49.emf"/><Relationship Id="rId7" Type="http://schemas.openxmlformats.org/officeDocument/2006/relationships/oleObject" Target="../embeddings/oleObject55.bin"/><Relationship Id="rId8" Type="http://schemas.openxmlformats.org/officeDocument/2006/relationships/image" Target="../media/image46.emf"/><Relationship Id="rId1" Type="http://schemas.openxmlformats.org/officeDocument/2006/relationships/vmlDrawing" Target="../drawings/vmlDrawing29.vml"/><Relationship Id="rId2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56.bin"/><Relationship Id="rId4" Type="http://schemas.openxmlformats.org/officeDocument/2006/relationships/image" Target="../media/image46.emf"/><Relationship Id="rId1" Type="http://schemas.openxmlformats.org/officeDocument/2006/relationships/vmlDrawing" Target="../drawings/vmlDrawing30.vml"/><Relationship Id="rId2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57.bin"/><Relationship Id="rId4" Type="http://schemas.openxmlformats.org/officeDocument/2006/relationships/image" Target="../media/image50.emf"/><Relationship Id="rId5" Type="http://schemas.openxmlformats.org/officeDocument/2006/relationships/oleObject" Target="../embeddings/oleObject58.bin"/><Relationship Id="rId6" Type="http://schemas.openxmlformats.org/officeDocument/2006/relationships/image" Target="../media/image51.emf"/><Relationship Id="rId1" Type="http://schemas.openxmlformats.org/officeDocument/2006/relationships/vmlDrawing" Target="../drawings/vmlDrawing31.vml"/><Relationship Id="rId2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59.bin"/><Relationship Id="rId4" Type="http://schemas.openxmlformats.org/officeDocument/2006/relationships/image" Target="../media/image52.emf"/><Relationship Id="rId5" Type="http://schemas.openxmlformats.org/officeDocument/2006/relationships/image" Target="../media/image53.png"/><Relationship Id="rId1" Type="http://schemas.openxmlformats.org/officeDocument/2006/relationships/vmlDrawing" Target="../drawings/vmlDrawing32.vml"/><Relationship Id="rId2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60.bin"/><Relationship Id="rId4" Type="http://schemas.openxmlformats.org/officeDocument/2006/relationships/image" Target="../media/image52.emf"/><Relationship Id="rId5" Type="http://schemas.openxmlformats.org/officeDocument/2006/relationships/oleObject" Target="../embeddings/oleObject61.bin"/><Relationship Id="rId6" Type="http://schemas.openxmlformats.org/officeDocument/2006/relationships/image" Target="../media/image54.emf"/><Relationship Id="rId7" Type="http://schemas.openxmlformats.org/officeDocument/2006/relationships/oleObject" Target="../embeddings/oleObject62.bin"/><Relationship Id="rId8" Type="http://schemas.openxmlformats.org/officeDocument/2006/relationships/image" Target="../media/image55.emf"/><Relationship Id="rId1" Type="http://schemas.openxmlformats.org/officeDocument/2006/relationships/vmlDrawing" Target="../drawings/vmlDrawing33.vml"/><Relationship Id="rId2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.xml"/><Relationship Id="rId4" Type="http://schemas.openxmlformats.org/officeDocument/2006/relationships/oleObject" Target="../embeddings/oleObject63.bin"/><Relationship Id="rId5" Type="http://schemas.openxmlformats.org/officeDocument/2006/relationships/image" Target="../media/image52.emf"/><Relationship Id="rId6" Type="http://schemas.openxmlformats.org/officeDocument/2006/relationships/oleObject" Target="../embeddings/oleObject64.bin"/><Relationship Id="rId7" Type="http://schemas.openxmlformats.org/officeDocument/2006/relationships/image" Target="../media/image54.emf"/><Relationship Id="rId8" Type="http://schemas.openxmlformats.org/officeDocument/2006/relationships/oleObject" Target="../embeddings/oleObject65.bin"/><Relationship Id="rId9" Type="http://schemas.openxmlformats.org/officeDocument/2006/relationships/image" Target="../media/image55.emf"/><Relationship Id="rId10" Type="http://schemas.openxmlformats.org/officeDocument/2006/relationships/image" Target="../media/image53.png"/><Relationship Id="rId1" Type="http://schemas.openxmlformats.org/officeDocument/2006/relationships/vmlDrawing" Target="../drawings/vmlDrawing34.vml"/><Relationship Id="rId2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66.bin"/><Relationship Id="rId4" Type="http://schemas.openxmlformats.org/officeDocument/2006/relationships/image" Target="../media/image56.emf"/><Relationship Id="rId5" Type="http://schemas.openxmlformats.org/officeDocument/2006/relationships/image" Target="../media/image57.png"/><Relationship Id="rId1" Type="http://schemas.openxmlformats.org/officeDocument/2006/relationships/vmlDrawing" Target="../drawings/vmlDrawing35.vml"/><Relationship Id="rId2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67.bin"/><Relationship Id="rId4" Type="http://schemas.openxmlformats.org/officeDocument/2006/relationships/image" Target="../media/image56.emf"/><Relationship Id="rId5" Type="http://schemas.openxmlformats.org/officeDocument/2006/relationships/oleObject" Target="../embeddings/oleObject68.bin"/><Relationship Id="rId6" Type="http://schemas.openxmlformats.org/officeDocument/2006/relationships/image" Target="../media/image58.emf"/><Relationship Id="rId7" Type="http://schemas.openxmlformats.org/officeDocument/2006/relationships/oleObject" Target="../embeddings/oleObject69.bin"/><Relationship Id="rId8" Type="http://schemas.openxmlformats.org/officeDocument/2006/relationships/image" Target="../media/image55.emf"/><Relationship Id="rId1" Type="http://schemas.openxmlformats.org/officeDocument/2006/relationships/vmlDrawing" Target="../drawings/vmlDrawing36.vml"/><Relationship Id="rId2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7.png"/><Relationship Id="rId3" Type="http://schemas.openxmlformats.org/officeDocument/2006/relationships/image" Target="../media/image53.png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70.bin"/><Relationship Id="rId4" Type="http://schemas.openxmlformats.org/officeDocument/2006/relationships/image" Target="../media/image59.emf"/><Relationship Id="rId1" Type="http://schemas.openxmlformats.org/officeDocument/2006/relationships/vmlDrawing" Target="../drawings/vmlDrawing37.vml"/><Relationship Id="rId2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9.xml"/><Relationship Id="rId4" Type="http://schemas.openxmlformats.org/officeDocument/2006/relationships/oleObject" Target="../embeddings/oleObject71.bin"/><Relationship Id="rId5" Type="http://schemas.openxmlformats.org/officeDocument/2006/relationships/image" Target="../media/image60.emf"/><Relationship Id="rId6" Type="http://schemas.openxmlformats.org/officeDocument/2006/relationships/oleObject" Target="../embeddings/oleObject72.bin"/><Relationship Id="rId7" Type="http://schemas.openxmlformats.org/officeDocument/2006/relationships/image" Target="../media/image61.emf"/><Relationship Id="rId1" Type="http://schemas.openxmlformats.org/officeDocument/2006/relationships/vmlDrawing" Target="../drawings/vmlDrawing38.vml"/><Relationship Id="rId2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73.bin"/><Relationship Id="rId4" Type="http://schemas.openxmlformats.org/officeDocument/2006/relationships/image" Target="../media/image62.emf"/><Relationship Id="rId1" Type="http://schemas.openxmlformats.org/officeDocument/2006/relationships/vmlDrawing" Target="../drawings/vmlDrawing39.vml"/><Relationship Id="rId2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0.xml"/><Relationship Id="rId4" Type="http://schemas.openxmlformats.org/officeDocument/2006/relationships/oleObject" Target="../embeddings/oleObject74.bin"/><Relationship Id="rId5" Type="http://schemas.openxmlformats.org/officeDocument/2006/relationships/image" Target="../media/image63.emf"/><Relationship Id="rId6" Type="http://schemas.openxmlformats.org/officeDocument/2006/relationships/oleObject" Target="../embeddings/oleObject75.bin"/><Relationship Id="rId7" Type="http://schemas.openxmlformats.org/officeDocument/2006/relationships/image" Target="../media/image64.emf"/><Relationship Id="rId1" Type="http://schemas.openxmlformats.org/officeDocument/2006/relationships/vmlDrawing" Target="../drawings/vmlDrawing40.vml"/><Relationship Id="rId2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1.xml"/><Relationship Id="rId4" Type="http://schemas.openxmlformats.org/officeDocument/2006/relationships/oleObject" Target="../embeddings/oleObject76.bin"/><Relationship Id="rId5" Type="http://schemas.openxmlformats.org/officeDocument/2006/relationships/image" Target="../media/image65.emf"/><Relationship Id="rId6" Type="http://schemas.openxmlformats.org/officeDocument/2006/relationships/oleObject" Target="../embeddings/oleObject77.bin"/><Relationship Id="rId7" Type="http://schemas.openxmlformats.org/officeDocument/2006/relationships/image" Target="../media/image66.emf"/><Relationship Id="rId1" Type="http://schemas.openxmlformats.org/officeDocument/2006/relationships/vmlDrawing" Target="../drawings/vmlDrawing41.vml"/><Relationship Id="rId2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78.bin"/><Relationship Id="rId4" Type="http://schemas.openxmlformats.org/officeDocument/2006/relationships/image" Target="../media/image67.emf"/><Relationship Id="rId1" Type="http://schemas.openxmlformats.org/officeDocument/2006/relationships/vmlDrawing" Target="../drawings/vmlDrawing42.vml"/><Relationship Id="rId2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79.bin"/><Relationship Id="rId4" Type="http://schemas.openxmlformats.org/officeDocument/2006/relationships/image" Target="../media/image68.emf"/><Relationship Id="rId1" Type="http://schemas.openxmlformats.org/officeDocument/2006/relationships/vmlDrawing" Target="../drawings/vmlDrawing43.vml"/><Relationship Id="rId2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80.bin"/><Relationship Id="rId4" Type="http://schemas.openxmlformats.org/officeDocument/2006/relationships/image" Target="../media/image69.emf"/><Relationship Id="rId5" Type="http://schemas.openxmlformats.org/officeDocument/2006/relationships/oleObject" Target="../embeddings/oleObject81.bin"/><Relationship Id="rId6" Type="http://schemas.openxmlformats.org/officeDocument/2006/relationships/image" Target="../media/image70.emf"/><Relationship Id="rId1" Type="http://schemas.openxmlformats.org/officeDocument/2006/relationships/vmlDrawing" Target="../drawings/vmlDrawing44.vml"/><Relationship Id="rId2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4" Type="http://schemas.openxmlformats.org/officeDocument/2006/relationships/oleObject" Target="../embeddings/oleObject82.bin"/><Relationship Id="rId5" Type="http://schemas.openxmlformats.org/officeDocument/2006/relationships/image" Target="../media/image34.emf"/><Relationship Id="rId1" Type="http://schemas.openxmlformats.org/officeDocument/2006/relationships/vmlDrawing" Target="../drawings/vmlDrawing45.vml"/><Relationship Id="rId2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71.png"/><Relationship Id="rId3" Type="http://schemas.openxmlformats.org/officeDocument/2006/relationships/image" Target="../media/image7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Logistic regression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US" dirty="0" smtClean="0"/>
              <a:t>David Kauchak</a:t>
            </a:r>
          </a:p>
          <a:p>
            <a:r>
              <a:rPr lang="en-US" dirty="0" smtClean="0"/>
              <a:t>CS451 – Fall 2013</a:t>
            </a:r>
            <a:endParaRPr lang="en-US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Admin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 smtClean="0"/>
              <a:t>Assignment 7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 smtClean="0"/>
              <a:t>CS Lunch on Thursday</a:t>
            </a: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Priors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 smtClean="0"/>
              <a:t>Coin1 data: 3 Heads and 1 Tail</a:t>
            </a:r>
          </a:p>
          <a:p>
            <a:pPr marL="0" indent="0">
              <a:buNone/>
            </a:pPr>
            <a:r>
              <a:rPr lang="en-US" dirty="0" smtClean="0"/>
              <a:t>Coin2 data: 30 Heads and 10 tails</a:t>
            </a:r>
          </a:p>
          <a:p>
            <a:pPr marL="0" indent="0">
              <a:buNone/>
            </a:pPr>
            <a:r>
              <a:rPr lang="en-US" dirty="0" smtClean="0"/>
              <a:t>Coin3 data: 2 Tails</a:t>
            </a:r>
          </a:p>
          <a:p>
            <a:pPr marL="0" indent="0">
              <a:buNone/>
            </a:pPr>
            <a:r>
              <a:rPr lang="en-US" dirty="0" smtClean="0"/>
              <a:t>Coin4 data:  497 Heads and 503 tails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 smtClean="0">
                <a:solidFill>
                  <a:srgbClr val="FF0000"/>
                </a:solidFill>
              </a:rPr>
              <a:t>If someone asked you what the probability of heads was for each of these coins, what would you say?</a:t>
            </a:r>
          </a:p>
        </p:txBody>
      </p:sp>
    </p:spTree>
    <p:extLst>
      <p:ext uri="{BB962C8B-B14F-4D97-AF65-F5344CB8AC3E}">
        <p14:creationId xmlns:p14="http://schemas.microsoft.com/office/powerpoint/2010/main" val="359101015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Training revisited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8153400" cy="1524000"/>
          </a:xfrm>
        </p:spPr>
        <p:txBody>
          <a:bodyPr/>
          <a:lstStyle/>
          <a:p>
            <a:pPr marL="0" indent="0">
              <a:buNone/>
            </a:pPr>
            <a:r>
              <a:rPr lang="en-US" dirty="0" smtClean="0"/>
              <a:t>From a probability standpoint, what we’re really doing when we’re training the model is selecting the </a:t>
            </a:r>
            <a:r>
              <a:rPr lang="en-US" dirty="0" err="1" smtClean="0"/>
              <a:t>Θ</a:t>
            </a:r>
            <a:r>
              <a:rPr lang="en-US" dirty="0" smtClean="0"/>
              <a:t> that maximizes: </a:t>
            </a:r>
            <a:endParaRPr lang="en-US" dirty="0"/>
          </a:p>
        </p:txBody>
      </p:sp>
      <p:graphicFrame>
        <p:nvGraphicFramePr>
          <p:cNvPr id="4" name="Content Placeholder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530521816"/>
              </p:ext>
            </p:extLst>
          </p:nvPr>
        </p:nvGraphicFramePr>
        <p:xfrm>
          <a:off x="3252788" y="3290888"/>
          <a:ext cx="1570037" cy="4730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64790" name="Equation" r:id="rId3" imgW="673100" imgH="203200" progId="Equation.3">
                  <p:embed/>
                </p:oleObj>
              </mc:Choice>
              <mc:Fallback>
                <p:oleObj name="Equation" r:id="rId3" imgW="673100" imgH="2032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3252788" y="3290888"/>
                        <a:ext cx="1570037" cy="47307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774859" y="5257800"/>
            <a:ext cx="774262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That we pick the most likely model parameters given the data</a:t>
            </a:r>
            <a:endParaRPr lang="en-US" sz="2400" dirty="0"/>
          </a:p>
        </p:txBody>
      </p:sp>
      <p:graphicFrame>
        <p:nvGraphicFramePr>
          <p:cNvPr id="6" name="Content Placeholder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649861018"/>
              </p:ext>
            </p:extLst>
          </p:nvPr>
        </p:nvGraphicFramePr>
        <p:xfrm>
          <a:off x="2597150" y="4449763"/>
          <a:ext cx="2844800" cy="5032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64791" name="Equation" r:id="rId5" imgW="1219200" imgH="215900" progId="Equation.3">
                  <p:embed/>
                </p:oleObj>
              </mc:Choice>
              <mc:Fallback>
                <p:oleObj name="Equation" r:id="rId5" imgW="1219200" imgH="2159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2597150" y="4449763"/>
                        <a:ext cx="2844800" cy="50323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762000" y="3886200"/>
            <a:ext cx="53797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i.e.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395252857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Estimating revisited</a:t>
            </a:r>
            <a:endParaRPr lang="en-US" dirty="0"/>
          </a:p>
        </p:txBody>
      </p:sp>
      <p:graphicFrame>
        <p:nvGraphicFramePr>
          <p:cNvPr id="5" name="Content Placeholder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88084084"/>
              </p:ext>
            </p:extLst>
          </p:nvPr>
        </p:nvGraphicFramePr>
        <p:xfrm>
          <a:off x="3152775" y="3962400"/>
          <a:ext cx="2074863" cy="4730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62623" name="Equation" r:id="rId3" imgW="889000" imgH="203200" progId="Equation.3">
                  <p:embed/>
                </p:oleObj>
              </mc:Choice>
              <mc:Fallback>
                <p:oleObj name="Equation" r:id="rId3" imgW="889000" imgH="2032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3152775" y="3962400"/>
                        <a:ext cx="2074863" cy="47307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Content Placeholder 5"/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8153400" cy="2743200"/>
          </a:xfrm>
        </p:spPr>
        <p:txBody>
          <a:bodyPr/>
          <a:lstStyle/>
          <a:p>
            <a:pPr marL="0" indent="0">
              <a:buNone/>
            </a:pPr>
            <a:r>
              <a:rPr lang="en-US" dirty="0" smtClean="0"/>
              <a:t>We can incorporate a prior belief in what the probabilities might be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 smtClean="0"/>
              <a:t>To do this, we need to break down our probability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3355166" y="4788128"/>
            <a:ext cx="171934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FF6600"/>
                </a:solidFill>
              </a:rPr>
              <a:t>(Hint: Bayes rule)</a:t>
            </a:r>
            <a:endParaRPr lang="en-US" dirty="0">
              <a:solidFill>
                <a:srgbClr val="FF66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9654303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Estimating revisited</a:t>
            </a:r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1981200" y="2362200"/>
            <a:ext cx="487209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FF0000"/>
                </a:solidFill>
              </a:rPr>
              <a:t>What are each of these probabilities?</a:t>
            </a:r>
            <a:endParaRPr lang="en-US" sz="2400" dirty="0">
              <a:solidFill>
                <a:srgbClr val="FF0000"/>
              </a:solidFill>
            </a:endParaRPr>
          </a:p>
        </p:txBody>
      </p:sp>
      <p:graphicFrame>
        <p:nvGraphicFramePr>
          <p:cNvPr id="9" name="Content Placeholder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049455975"/>
              </p:ext>
            </p:extLst>
          </p:nvPr>
        </p:nvGraphicFramePr>
        <p:xfrm>
          <a:off x="2246463" y="3645932"/>
          <a:ext cx="4089400" cy="10064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63646" name="Equation" r:id="rId3" imgW="1752600" imgH="431800" progId="Equation.3">
                  <p:embed/>
                </p:oleObj>
              </mc:Choice>
              <mc:Fallback>
                <p:oleObj name="Equation" r:id="rId3" imgW="1752600" imgH="4318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2246463" y="3645932"/>
                        <a:ext cx="4089400" cy="100647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51607890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Priors</a:t>
            </a:r>
            <a:endParaRPr lang="en-US" dirty="0"/>
          </a:p>
        </p:txBody>
      </p:sp>
      <p:graphicFrame>
        <p:nvGraphicFramePr>
          <p:cNvPr id="5" name="Content Placeholder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391397923"/>
              </p:ext>
            </p:extLst>
          </p:nvPr>
        </p:nvGraphicFramePr>
        <p:xfrm>
          <a:off x="2246463" y="3645932"/>
          <a:ext cx="4089400" cy="10064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65689" name="Equation" r:id="rId3" imgW="1752600" imgH="431800" progId="Equation.3">
                  <p:embed/>
                </p:oleObj>
              </mc:Choice>
              <mc:Fallback>
                <p:oleObj name="Equation" r:id="rId3" imgW="1752600" imgH="4318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2246463" y="3645932"/>
                        <a:ext cx="4089400" cy="100647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1407899" y="1846335"/>
            <a:ext cx="28956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/>
              <a:t>likelihood of the data under the model</a:t>
            </a:r>
            <a:endParaRPr lang="en-US" sz="2000" dirty="0"/>
          </a:p>
        </p:txBody>
      </p:sp>
      <p:cxnSp>
        <p:nvCxnSpPr>
          <p:cNvPr id="6" name="Straight Arrow Connector 5"/>
          <p:cNvCxnSpPr/>
          <p:nvPr/>
        </p:nvCxnSpPr>
        <p:spPr>
          <a:xfrm>
            <a:off x="3084299" y="2643664"/>
            <a:ext cx="1600200" cy="849868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5000562" y="1846335"/>
            <a:ext cx="3877985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/>
              <a:t>probability of different parameters,</a:t>
            </a:r>
          </a:p>
          <a:p>
            <a:r>
              <a:rPr lang="en-US" sz="2000" dirty="0" smtClean="0"/>
              <a:t>call the </a:t>
            </a:r>
            <a:r>
              <a:rPr lang="en-US" sz="2000" dirty="0" smtClean="0">
                <a:solidFill>
                  <a:srgbClr val="FF6600"/>
                </a:solidFill>
              </a:rPr>
              <a:t>prior</a:t>
            </a:r>
            <a:endParaRPr lang="en-US" sz="2000" dirty="0">
              <a:solidFill>
                <a:srgbClr val="FF6600"/>
              </a:solidFill>
            </a:endParaRPr>
          </a:p>
        </p:txBody>
      </p:sp>
      <p:cxnSp>
        <p:nvCxnSpPr>
          <p:cNvPr id="9" name="Straight Arrow Connector 8"/>
          <p:cNvCxnSpPr/>
          <p:nvPr/>
        </p:nvCxnSpPr>
        <p:spPr>
          <a:xfrm flipH="1">
            <a:off x="6056099" y="2489776"/>
            <a:ext cx="762000" cy="1156156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TextBox 11"/>
          <p:cNvSpPr txBox="1"/>
          <p:nvPr/>
        </p:nvSpPr>
        <p:spPr>
          <a:xfrm>
            <a:off x="3467760" y="5819745"/>
            <a:ext cx="399983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/>
              <a:t>probability of seeing the data (regardless of model)</a:t>
            </a:r>
            <a:endParaRPr lang="en-US" sz="2000" dirty="0"/>
          </a:p>
        </p:txBody>
      </p:sp>
      <p:cxnSp>
        <p:nvCxnSpPr>
          <p:cNvPr id="13" name="Straight Arrow Connector 12"/>
          <p:cNvCxnSpPr/>
          <p:nvPr/>
        </p:nvCxnSpPr>
        <p:spPr>
          <a:xfrm flipV="1">
            <a:off x="4684499" y="4652407"/>
            <a:ext cx="419100" cy="1167338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0476285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Priors</a:t>
            </a:r>
            <a:endParaRPr lang="en-US" dirty="0"/>
          </a:p>
        </p:txBody>
      </p:sp>
      <p:graphicFrame>
        <p:nvGraphicFramePr>
          <p:cNvPr id="5" name="Content Placeholder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271658038"/>
              </p:ext>
            </p:extLst>
          </p:nvPr>
        </p:nvGraphicFramePr>
        <p:xfrm>
          <a:off x="1828800" y="1905000"/>
          <a:ext cx="4060825" cy="10064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66710" name="Equation" r:id="rId4" imgW="1739900" imgH="431800" progId="Equation.3">
                  <p:embed/>
                </p:oleObj>
              </mc:Choice>
              <mc:Fallback>
                <p:oleObj name="Equation" r:id="rId4" imgW="1739900" imgH="4318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828800" y="1905000"/>
                        <a:ext cx="4060825" cy="100647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10" name="Straight Arrow Connector 9"/>
          <p:cNvCxnSpPr/>
          <p:nvPr/>
        </p:nvCxnSpPr>
        <p:spPr>
          <a:xfrm flipV="1">
            <a:off x="4265399" y="2921833"/>
            <a:ext cx="419100" cy="1167338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" name="TextBox 3"/>
          <p:cNvSpPr txBox="1"/>
          <p:nvPr/>
        </p:nvSpPr>
        <p:spPr>
          <a:xfrm>
            <a:off x="2362200" y="4415135"/>
            <a:ext cx="474751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FF0000"/>
                </a:solidFill>
              </a:rPr>
              <a:t>Does p(data) matter for the </a:t>
            </a:r>
            <a:r>
              <a:rPr lang="en-US" sz="2400" dirty="0" err="1" smtClean="0">
                <a:solidFill>
                  <a:srgbClr val="FF0000"/>
                </a:solidFill>
              </a:rPr>
              <a:t>argmax</a:t>
            </a:r>
            <a:r>
              <a:rPr lang="en-US" sz="2400" dirty="0" smtClean="0">
                <a:solidFill>
                  <a:srgbClr val="FF0000"/>
                </a:solidFill>
              </a:rPr>
              <a:t>?</a:t>
            </a:r>
            <a:endParaRPr lang="en-US" sz="24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1403596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Priors</a:t>
            </a:r>
            <a:endParaRPr lang="en-US" dirty="0"/>
          </a:p>
        </p:txBody>
      </p:sp>
      <p:graphicFrame>
        <p:nvGraphicFramePr>
          <p:cNvPr id="5" name="Content Placeholder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51552563"/>
              </p:ext>
            </p:extLst>
          </p:nvPr>
        </p:nvGraphicFramePr>
        <p:xfrm>
          <a:off x="2302455" y="3694124"/>
          <a:ext cx="4002088" cy="5032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67731" name="Equation" r:id="rId4" imgW="1714500" imgH="215900" progId="Equation.3">
                  <p:embed/>
                </p:oleObj>
              </mc:Choice>
              <mc:Fallback>
                <p:oleObj name="Equation" r:id="rId4" imgW="1714500" imgH="2159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2302455" y="3694124"/>
                        <a:ext cx="4002088" cy="50323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1407899" y="1846335"/>
            <a:ext cx="28956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/>
              <a:t>likelihood of the data under the model</a:t>
            </a:r>
            <a:endParaRPr lang="en-US" sz="2000" dirty="0"/>
          </a:p>
        </p:txBody>
      </p:sp>
      <p:cxnSp>
        <p:nvCxnSpPr>
          <p:cNvPr id="7" name="Straight Arrow Connector 6"/>
          <p:cNvCxnSpPr/>
          <p:nvPr/>
        </p:nvCxnSpPr>
        <p:spPr>
          <a:xfrm>
            <a:off x="3084299" y="2643664"/>
            <a:ext cx="1411501" cy="1002268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5000562" y="1846335"/>
            <a:ext cx="3877985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/>
              <a:t>probability of different parameters,</a:t>
            </a:r>
          </a:p>
          <a:p>
            <a:r>
              <a:rPr lang="en-US" sz="2000" dirty="0" smtClean="0"/>
              <a:t>call the </a:t>
            </a:r>
            <a:r>
              <a:rPr lang="en-US" sz="2000" dirty="0" smtClean="0">
                <a:solidFill>
                  <a:srgbClr val="FF6600"/>
                </a:solidFill>
              </a:rPr>
              <a:t>prior</a:t>
            </a:r>
            <a:endParaRPr lang="en-US" sz="2000" dirty="0">
              <a:solidFill>
                <a:srgbClr val="FF6600"/>
              </a:solidFill>
            </a:endParaRPr>
          </a:p>
        </p:txBody>
      </p:sp>
      <p:cxnSp>
        <p:nvCxnSpPr>
          <p:cNvPr id="9" name="Straight Arrow Connector 8"/>
          <p:cNvCxnSpPr/>
          <p:nvPr/>
        </p:nvCxnSpPr>
        <p:spPr>
          <a:xfrm flipH="1">
            <a:off x="6056099" y="2489776"/>
            <a:ext cx="762000" cy="1156156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" name="TextBox 10"/>
          <p:cNvSpPr txBox="1"/>
          <p:nvPr/>
        </p:nvSpPr>
        <p:spPr>
          <a:xfrm>
            <a:off x="1407899" y="4917824"/>
            <a:ext cx="658265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>
                <a:solidFill>
                  <a:srgbClr val="FF0000"/>
                </a:solidFill>
              </a:rPr>
              <a:t>What does MLE assume for a prior on the model parameters?</a:t>
            </a:r>
            <a:endParaRPr lang="en-US" sz="28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4903427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Priors</a:t>
            </a:r>
            <a:endParaRPr lang="en-US" dirty="0"/>
          </a:p>
        </p:txBody>
      </p:sp>
      <p:graphicFrame>
        <p:nvGraphicFramePr>
          <p:cNvPr id="5" name="Content Placeholder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261947434"/>
              </p:ext>
            </p:extLst>
          </p:nvPr>
        </p:nvGraphicFramePr>
        <p:xfrm>
          <a:off x="2302455" y="3694124"/>
          <a:ext cx="4002088" cy="5032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68755" name="Equation" r:id="rId4" imgW="1714500" imgH="215900" progId="Equation.3">
                  <p:embed/>
                </p:oleObj>
              </mc:Choice>
              <mc:Fallback>
                <p:oleObj name="Equation" r:id="rId4" imgW="1714500" imgH="2159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2302455" y="3694124"/>
                        <a:ext cx="4002088" cy="50323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1407899" y="1846335"/>
            <a:ext cx="28956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/>
              <a:t>likelihood of the data under the model</a:t>
            </a:r>
            <a:endParaRPr lang="en-US" sz="2000" dirty="0"/>
          </a:p>
        </p:txBody>
      </p:sp>
      <p:cxnSp>
        <p:nvCxnSpPr>
          <p:cNvPr id="7" name="Straight Arrow Connector 6"/>
          <p:cNvCxnSpPr/>
          <p:nvPr/>
        </p:nvCxnSpPr>
        <p:spPr>
          <a:xfrm>
            <a:off x="3084299" y="2643664"/>
            <a:ext cx="1411501" cy="1002268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5000562" y="1846335"/>
            <a:ext cx="3877985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/>
              <a:t>probability of different parameters,</a:t>
            </a:r>
          </a:p>
          <a:p>
            <a:r>
              <a:rPr lang="en-US" sz="2000" dirty="0" smtClean="0"/>
              <a:t>call the </a:t>
            </a:r>
            <a:r>
              <a:rPr lang="en-US" sz="2000" dirty="0" smtClean="0">
                <a:solidFill>
                  <a:srgbClr val="FF6600"/>
                </a:solidFill>
              </a:rPr>
              <a:t>prior</a:t>
            </a:r>
            <a:endParaRPr lang="en-US" sz="2000" dirty="0">
              <a:solidFill>
                <a:srgbClr val="FF6600"/>
              </a:solidFill>
            </a:endParaRPr>
          </a:p>
        </p:txBody>
      </p:sp>
      <p:cxnSp>
        <p:nvCxnSpPr>
          <p:cNvPr id="9" name="Straight Arrow Connector 8"/>
          <p:cNvCxnSpPr/>
          <p:nvPr/>
        </p:nvCxnSpPr>
        <p:spPr>
          <a:xfrm flipH="1">
            <a:off x="6056099" y="2489776"/>
            <a:ext cx="762000" cy="1156156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" name="TextBox 10"/>
          <p:cNvSpPr txBox="1"/>
          <p:nvPr/>
        </p:nvSpPr>
        <p:spPr>
          <a:xfrm>
            <a:off x="623298" y="4917824"/>
            <a:ext cx="8392041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457200" indent="-457200">
              <a:buFontTx/>
              <a:buChar char="-"/>
            </a:pPr>
            <a:r>
              <a:rPr lang="en-US" sz="2800" dirty="0" smtClean="0">
                <a:solidFill>
                  <a:srgbClr val="0000FF"/>
                </a:solidFill>
              </a:rPr>
              <a:t>Assumes a </a:t>
            </a:r>
            <a:r>
              <a:rPr lang="en-US" sz="2800" dirty="0" smtClean="0">
                <a:solidFill>
                  <a:srgbClr val="FF6600"/>
                </a:solidFill>
              </a:rPr>
              <a:t>uniform prior</a:t>
            </a:r>
            <a:r>
              <a:rPr lang="en-US" sz="2800" dirty="0" smtClean="0">
                <a:solidFill>
                  <a:srgbClr val="0000FF"/>
                </a:solidFill>
              </a:rPr>
              <a:t>, i.e. all </a:t>
            </a:r>
            <a:r>
              <a:rPr lang="en-US" sz="2800" dirty="0" err="1" smtClean="0">
                <a:solidFill>
                  <a:srgbClr val="0000FF"/>
                </a:solidFill>
              </a:rPr>
              <a:t>Θ</a:t>
            </a:r>
            <a:r>
              <a:rPr lang="en-US" sz="2800" dirty="0" smtClean="0">
                <a:solidFill>
                  <a:srgbClr val="0000FF"/>
                </a:solidFill>
              </a:rPr>
              <a:t> are equally likely!</a:t>
            </a:r>
          </a:p>
          <a:p>
            <a:pPr marL="457200" indent="-457200">
              <a:buFontTx/>
              <a:buChar char="-"/>
            </a:pPr>
            <a:r>
              <a:rPr lang="en-US" sz="2800" dirty="0" smtClean="0">
                <a:solidFill>
                  <a:srgbClr val="0000FF"/>
                </a:solidFill>
              </a:rPr>
              <a:t>Relies solely on the likelihood</a:t>
            </a:r>
          </a:p>
        </p:txBody>
      </p:sp>
    </p:spTree>
    <p:extLst>
      <p:ext uri="{BB962C8B-B14F-4D97-AF65-F5344CB8AC3E}">
        <p14:creationId xmlns:p14="http://schemas.microsoft.com/office/powerpoint/2010/main" val="224790706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 better approach</a:t>
            </a:r>
            <a:endParaRPr lang="en-US" dirty="0"/>
          </a:p>
        </p:txBody>
      </p:sp>
      <p:graphicFrame>
        <p:nvGraphicFramePr>
          <p:cNvPr id="4" name="Content Placeholder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303216449"/>
              </p:ext>
            </p:extLst>
          </p:nvPr>
        </p:nvGraphicFramePr>
        <p:xfrm>
          <a:off x="2057400" y="2057400"/>
          <a:ext cx="4002088" cy="5032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27" name="Equation" r:id="rId3" imgW="1714500" imgH="215900" progId="Equation.3">
                  <p:embed/>
                </p:oleObj>
              </mc:Choice>
              <mc:Fallback>
                <p:oleObj name="Equation" r:id="rId3" imgW="1714500" imgH="2159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2057400" y="2057400"/>
                        <a:ext cx="4002088" cy="50323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283663242"/>
              </p:ext>
            </p:extLst>
          </p:nvPr>
        </p:nvGraphicFramePr>
        <p:xfrm>
          <a:off x="304800" y="3733800"/>
          <a:ext cx="3257550" cy="8477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28" name="Equation" r:id="rId5" imgW="1752600" imgH="457200" progId="Equation.3">
                  <p:embed/>
                </p:oleObj>
              </mc:Choice>
              <mc:Fallback>
                <p:oleObj name="Equation" r:id="rId5" imgW="1752600" imgH="4572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04800" y="3733800"/>
                        <a:ext cx="3257550" cy="84772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7" name="Straight Arrow Connector 6"/>
          <p:cNvCxnSpPr/>
          <p:nvPr/>
        </p:nvCxnSpPr>
        <p:spPr>
          <a:xfrm flipV="1">
            <a:off x="2286000" y="2560638"/>
            <a:ext cx="2209800" cy="1173162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Straight Arrow Connector 7"/>
          <p:cNvCxnSpPr/>
          <p:nvPr/>
        </p:nvCxnSpPr>
        <p:spPr>
          <a:xfrm flipH="1" flipV="1">
            <a:off x="5600700" y="2560638"/>
            <a:ext cx="190500" cy="1173162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" name="TextBox 9"/>
          <p:cNvSpPr txBox="1"/>
          <p:nvPr/>
        </p:nvSpPr>
        <p:spPr>
          <a:xfrm>
            <a:off x="4756437" y="4071840"/>
            <a:ext cx="377796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We can use any distribution we’d like</a:t>
            </a:r>
          </a:p>
          <a:p>
            <a:r>
              <a:rPr lang="en-US" dirty="0" smtClean="0"/>
              <a:t>This allows us to impart addition </a:t>
            </a:r>
            <a:r>
              <a:rPr lang="en-US" dirty="0" smtClean="0">
                <a:solidFill>
                  <a:srgbClr val="FF6600"/>
                </a:solidFill>
              </a:rPr>
              <a:t>bias</a:t>
            </a:r>
            <a:r>
              <a:rPr lang="en-US" dirty="0" smtClean="0"/>
              <a:t> into the model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1718405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Another view on the prior</a:t>
            </a:r>
            <a:endParaRPr lang="en-US" dirty="0"/>
          </a:p>
        </p:txBody>
      </p:sp>
      <p:graphicFrame>
        <p:nvGraphicFramePr>
          <p:cNvPr id="5" name="Content Placeholder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891610073"/>
              </p:ext>
            </p:extLst>
          </p:nvPr>
        </p:nvGraphicFramePr>
        <p:xfrm>
          <a:off x="1295400" y="2560638"/>
          <a:ext cx="5692775" cy="5032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80101" name="Equation" r:id="rId3" imgW="2438400" imgH="215900" progId="Equation.3">
                  <p:embed/>
                </p:oleObj>
              </mc:Choice>
              <mc:Fallback>
                <p:oleObj name="Equation" r:id="rId3" imgW="2438400" imgH="2159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295400" y="2560638"/>
                        <a:ext cx="5692775" cy="50323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522959" y="1780652"/>
            <a:ext cx="634230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Remember, the max is the same if we take the log:</a:t>
            </a:r>
            <a:endParaRPr lang="en-US" sz="2400" dirty="0"/>
          </a:p>
        </p:txBody>
      </p:sp>
      <p:graphicFrame>
        <p:nvGraphicFramePr>
          <p:cNvPr id="7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133632030"/>
              </p:ext>
            </p:extLst>
          </p:nvPr>
        </p:nvGraphicFramePr>
        <p:xfrm>
          <a:off x="622505" y="4052093"/>
          <a:ext cx="3651250" cy="8874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80102" name="Equation" r:id="rId5" imgW="1879600" imgH="457200" progId="Equation.3">
                  <p:embed/>
                </p:oleObj>
              </mc:Choice>
              <mc:Fallback>
                <p:oleObj name="Equation" r:id="rId5" imgW="1879600" imgH="4572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22505" y="4052093"/>
                        <a:ext cx="3651250" cy="887413"/>
                      </a:xfrm>
                      <a:prstGeom prst="rect">
                        <a:avLst/>
                      </a:prstGeom>
                      <a:noFill/>
                      <a:extLst/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8" name="Straight Arrow Connector 7"/>
          <p:cNvCxnSpPr/>
          <p:nvPr/>
        </p:nvCxnSpPr>
        <p:spPr>
          <a:xfrm flipV="1">
            <a:off x="2895600" y="3147220"/>
            <a:ext cx="1278609" cy="815180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Straight Arrow Connector 9"/>
          <p:cNvCxnSpPr/>
          <p:nvPr/>
        </p:nvCxnSpPr>
        <p:spPr>
          <a:xfrm flipH="1" flipV="1">
            <a:off x="6258528" y="3147220"/>
            <a:ext cx="370872" cy="815180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" name="TextBox 13"/>
          <p:cNvSpPr txBox="1"/>
          <p:nvPr/>
        </p:nvSpPr>
        <p:spPr>
          <a:xfrm>
            <a:off x="4988084" y="4052093"/>
            <a:ext cx="377796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We can use any distribution we’d like</a:t>
            </a:r>
          </a:p>
          <a:p>
            <a:r>
              <a:rPr lang="en-US" dirty="0" smtClean="0"/>
              <a:t>This allows us to impart addition </a:t>
            </a:r>
            <a:r>
              <a:rPr lang="en-US" dirty="0" smtClean="0">
                <a:solidFill>
                  <a:srgbClr val="FF6600"/>
                </a:solidFill>
              </a:rPr>
              <a:t>bias</a:t>
            </a:r>
            <a:r>
              <a:rPr lang="en-US" dirty="0" smtClean="0"/>
              <a:t> into the model</a:t>
            </a:r>
            <a:endParaRPr lang="en-US" dirty="0"/>
          </a:p>
        </p:txBody>
      </p:sp>
      <p:sp>
        <p:nvSpPr>
          <p:cNvPr id="15" name="TextBox 14"/>
          <p:cNvSpPr txBox="1"/>
          <p:nvPr/>
        </p:nvSpPr>
        <p:spPr>
          <a:xfrm>
            <a:off x="1905000" y="5715000"/>
            <a:ext cx="5108765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>
                <a:solidFill>
                  <a:srgbClr val="FF0000"/>
                </a:solidFill>
              </a:rPr>
              <a:t>Does this look like something we’ve seen before?</a:t>
            </a:r>
            <a:endParaRPr lang="en-US" sz="20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6179256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Regularization </a:t>
            </a:r>
            <a:r>
              <a:rPr lang="en-US" dirty="0" err="1" smtClean="0"/>
              <a:t>vs</a:t>
            </a:r>
            <a:r>
              <a:rPr lang="en-US" dirty="0" smtClean="0"/>
              <a:t> prior</a:t>
            </a:r>
            <a:endParaRPr lang="en-US" dirty="0"/>
          </a:p>
        </p:txBody>
      </p:sp>
      <p:graphicFrame>
        <p:nvGraphicFramePr>
          <p:cNvPr id="5" name="Content Placeholder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054761647"/>
              </p:ext>
            </p:extLst>
          </p:nvPr>
        </p:nvGraphicFramePr>
        <p:xfrm>
          <a:off x="1295400" y="2362200"/>
          <a:ext cx="5692775" cy="5032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81118" name="Equation" r:id="rId4" imgW="2438400" imgH="215900" progId="Equation.3">
                  <p:embed/>
                </p:oleObj>
              </mc:Choice>
              <mc:Fallback>
                <p:oleObj name="Equation" r:id="rId4" imgW="2438400" imgH="2159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295400" y="2362200"/>
                        <a:ext cx="5692775" cy="50323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1" name="Object 1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922127561"/>
              </p:ext>
            </p:extLst>
          </p:nvPr>
        </p:nvGraphicFramePr>
        <p:xfrm>
          <a:off x="1600200" y="4800600"/>
          <a:ext cx="4995862" cy="9302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81119" name="Equation" r:id="rId6" imgW="2451100" imgH="457200" progId="Equation.3">
                  <p:embed/>
                </p:oleObj>
              </mc:Choice>
              <mc:Fallback>
                <p:oleObj name="Equation" r:id="rId6" imgW="2451100" imgH="4572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1600200" y="4800600"/>
                        <a:ext cx="4995862" cy="93027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1524000" y="4038600"/>
            <a:ext cx="335172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>
                <a:solidFill>
                  <a:srgbClr val="0000FF"/>
                </a:solidFill>
              </a:rPr>
              <a:t>loss function based on the data</a:t>
            </a:r>
            <a:endParaRPr lang="en-US" sz="2000" dirty="0">
              <a:solidFill>
                <a:srgbClr val="0000FF"/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1600200" y="3505200"/>
            <a:ext cx="312129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>
                <a:solidFill>
                  <a:srgbClr val="0000FF"/>
                </a:solidFill>
              </a:rPr>
              <a:t>likelihood based on the data</a:t>
            </a:r>
            <a:endParaRPr lang="en-US" sz="2000" dirty="0">
              <a:solidFill>
                <a:srgbClr val="0000FF"/>
              </a:solidFill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5568556" y="4038600"/>
            <a:ext cx="131753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err="1" smtClean="0">
                <a:solidFill>
                  <a:srgbClr val="0000FF"/>
                </a:solidFill>
              </a:rPr>
              <a:t>regularizer</a:t>
            </a:r>
            <a:endParaRPr lang="en-US" sz="2000" dirty="0">
              <a:solidFill>
                <a:srgbClr val="0000FF"/>
              </a:solidFill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5914590" y="3505200"/>
            <a:ext cx="68147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>
                <a:solidFill>
                  <a:srgbClr val="0000FF"/>
                </a:solidFill>
              </a:rPr>
              <a:t>prior</a:t>
            </a:r>
            <a:endParaRPr lang="en-US" sz="2000" dirty="0">
              <a:solidFill>
                <a:srgbClr val="0000FF"/>
              </a:solidFill>
            </a:endParaRPr>
          </a:p>
        </p:txBody>
      </p:sp>
      <p:cxnSp>
        <p:nvCxnSpPr>
          <p:cNvPr id="12" name="Straight Arrow Connector 11"/>
          <p:cNvCxnSpPr>
            <a:endCxn id="5" idx="2"/>
          </p:cNvCxnSpPr>
          <p:nvPr/>
        </p:nvCxnSpPr>
        <p:spPr>
          <a:xfrm flipV="1">
            <a:off x="3276600" y="2865438"/>
            <a:ext cx="865187" cy="639762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Arrow Connector 17"/>
          <p:cNvCxnSpPr/>
          <p:nvPr/>
        </p:nvCxnSpPr>
        <p:spPr>
          <a:xfrm>
            <a:off x="3124200" y="4545072"/>
            <a:ext cx="533400" cy="407928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Arrow Connector 19"/>
          <p:cNvCxnSpPr/>
          <p:nvPr/>
        </p:nvCxnSpPr>
        <p:spPr>
          <a:xfrm flipH="1" flipV="1">
            <a:off x="6019800" y="2865438"/>
            <a:ext cx="143668" cy="615065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2" name="Straight Arrow Connector 21"/>
          <p:cNvCxnSpPr/>
          <p:nvPr/>
        </p:nvCxnSpPr>
        <p:spPr>
          <a:xfrm flipH="1">
            <a:off x="5791200" y="4483227"/>
            <a:ext cx="327498" cy="469773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5" name="Right Brace 24"/>
          <p:cNvSpPr/>
          <p:nvPr/>
        </p:nvSpPr>
        <p:spPr>
          <a:xfrm>
            <a:off x="6886094" y="3505200"/>
            <a:ext cx="276706" cy="933510"/>
          </a:xfrm>
          <a:prstGeom prst="rightBrace">
            <a:avLst/>
          </a:prstGeom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TextBox 25"/>
          <p:cNvSpPr txBox="1"/>
          <p:nvPr/>
        </p:nvSpPr>
        <p:spPr>
          <a:xfrm>
            <a:off x="823389" y="3714690"/>
            <a:ext cx="39581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>
                <a:solidFill>
                  <a:srgbClr val="FF6600"/>
                </a:solidFill>
              </a:rPr>
              <a:t>fit </a:t>
            </a:r>
            <a:endParaRPr lang="en-US" sz="2000" dirty="0">
              <a:solidFill>
                <a:srgbClr val="FF6600"/>
              </a:solidFill>
            </a:endParaRPr>
          </a:p>
        </p:txBody>
      </p:sp>
      <p:sp>
        <p:nvSpPr>
          <p:cNvPr id="28" name="Right Brace 27"/>
          <p:cNvSpPr/>
          <p:nvPr/>
        </p:nvSpPr>
        <p:spPr>
          <a:xfrm flipH="1">
            <a:off x="1295400" y="3505200"/>
            <a:ext cx="276706" cy="933510"/>
          </a:xfrm>
          <a:prstGeom prst="rightBrace">
            <a:avLst/>
          </a:prstGeom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TextBox 28"/>
          <p:cNvSpPr txBox="1"/>
          <p:nvPr/>
        </p:nvSpPr>
        <p:spPr>
          <a:xfrm>
            <a:off x="7315200" y="3705255"/>
            <a:ext cx="130539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>
                <a:solidFill>
                  <a:srgbClr val="FF6600"/>
                </a:solidFill>
              </a:rPr>
              <a:t>model bias</a:t>
            </a:r>
            <a:endParaRPr lang="en-US" sz="2000" dirty="0">
              <a:solidFill>
                <a:srgbClr val="FF66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2697581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Prior for NB</a:t>
            </a:r>
            <a:endParaRPr lang="en-US" dirty="0"/>
          </a:p>
        </p:txBody>
      </p:sp>
      <p:graphicFrame>
        <p:nvGraphicFramePr>
          <p:cNvPr id="4" name="Content Placeholder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609469707"/>
              </p:ext>
            </p:extLst>
          </p:nvPr>
        </p:nvGraphicFramePr>
        <p:xfrm>
          <a:off x="2057400" y="1660249"/>
          <a:ext cx="4495800" cy="39742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82217" name="Equation" r:id="rId4" imgW="2438400" imgH="215900" progId="Equation.3">
                  <p:embed/>
                </p:oleObj>
              </mc:Choice>
              <mc:Fallback>
                <p:oleObj name="Equation" r:id="rId4" imgW="2438400" imgH="2159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2057400" y="1660249"/>
                        <a:ext cx="4495800" cy="397426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990600" y="2319412"/>
            <a:ext cx="141577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Uniform prior</a:t>
            </a:r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5832490" y="2347786"/>
            <a:ext cx="144142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 smtClean="0"/>
              <a:t>Dirichlet</a:t>
            </a:r>
            <a:r>
              <a:rPr lang="en-US" dirty="0" smtClean="0"/>
              <a:t> prior</a:t>
            </a:r>
            <a:endParaRPr lang="en-US" dirty="0"/>
          </a:p>
        </p:txBody>
      </p:sp>
      <p:graphicFrame>
        <p:nvGraphicFramePr>
          <p:cNvPr id="10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820307848"/>
              </p:ext>
            </p:extLst>
          </p:nvPr>
        </p:nvGraphicFramePr>
        <p:xfrm>
          <a:off x="533400" y="5620794"/>
          <a:ext cx="2489200" cy="78000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82218" name="Equation" r:id="rId6" imgW="1371600" imgH="431800" progId="Equation.3">
                  <p:embed/>
                </p:oleObj>
              </mc:Choice>
              <mc:Fallback>
                <p:oleObj name="Equation" r:id="rId6" imgW="1371600" imgH="4318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33400" y="5620794"/>
                        <a:ext cx="2489200" cy="780006"/>
                      </a:xfrm>
                      <a:prstGeom prst="rect">
                        <a:avLst/>
                      </a:prstGeom>
                      <a:noFill/>
                      <a:extLst/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12" name="Straight Connector 11"/>
          <p:cNvCxnSpPr/>
          <p:nvPr/>
        </p:nvCxnSpPr>
        <p:spPr>
          <a:xfrm>
            <a:off x="3352800" y="2209800"/>
            <a:ext cx="0" cy="4419600"/>
          </a:xfrm>
          <a:prstGeom prst="line">
            <a:avLst/>
          </a:prstGeom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3" name="Picture 12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638800" y="3057835"/>
            <a:ext cx="1558910" cy="1313938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279747" y="3057835"/>
            <a:ext cx="1582698" cy="1313938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733800" y="3057836"/>
            <a:ext cx="1548569" cy="1313938"/>
          </a:xfrm>
          <a:prstGeom prst="rect">
            <a:avLst/>
          </a:prstGeom>
        </p:spPr>
      </p:pic>
      <p:sp>
        <p:nvSpPr>
          <p:cNvPr id="16" name="TextBox 15"/>
          <p:cNvSpPr txBox="1"/>
          <p:nvPr/>
        </p:nvSpPr>
        <p:spPr>
          <a:xfrm>
            <a:off x="4075436" y="4520819"/>
            <a:ext cx="7605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 smtClean="0"/>
              <a:t>λ</a:t>
            </a:r>
            <a:r>
              <a:rPr lang="en-US" dirty="0" smtClean="0"/>
              <a:t>= 0</a:t>
            </a:r>
            <a:endParaRPr lang="en-US" dirty="0"/>
          </a:p>
        </p:txBody>
      </p:sp>
      <p:cxnSp>
        <p:nvCxnSpPr>
          <p:cNvPr id="18" name="Straight Arrow Connector 17"/>
          <p:cNvCxnSpPr/>
          <p:nvPr/>
        </p:nvCxnSpPr>
        <p:spPr>
          <a:xfrm>
            <a:off x="4835943" y="4736068"/>
            <a:ext cx="3774657" cy="0"/>
          </a:xfrm>
          <a:prstGeom prst="straightConnector1">
            <a:avLst/>
          </a:prstGeom>
          <a:ln>
            <a:solidFill>
              <a:srgbClr val="FF66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9" name="TextBox 18"/>
          <p:cNvSpPr txBox="1"/>
          <p:nvPr/>
        </p:nvSpPr>
        <p:spPr>
          <a:xfrm>
            <a:off x="5029200" y="4659868"/>
            <a:ext cx="110078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FF6600"/>
                </a:solidFill>
              </a:rPr>
              <a:t>increasing</a:t>
            </a:r>
            <a:endParaRPr lang="en-US" dirty="0">
              <a:solidFill>
                <a:srgbClr val="FF6600"/>
              </a:solidFill>
            </a:endParaRPr>
          </a:p>
        </p:txBody>
      </p:sp>
      <p:pic>
        <p:nvPicPr>
          <p:cNvPr id="21" name="Picture 20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076593" y="3029462"/>
            <a:ext cx="1548569" cy="1313938"/>
          </a:xfrm>
          <a:prstGeom prst="rect">
            <a:avLst/>
          </a:prstGeom>
        </p:spPr>
      </p:pic>
      <p:graphicFrame>
        <p:nvGraphicFramePr>
          <p:cNvPr id="17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346002718"/>
              </p:ext>
            </p:extLst>
          </p:nvPr>
        </p:nvGraphicFramePr>
        <p:xfrm>
          <a:off x="3513138" y="5573898"/>
          <a:ext cx="5554662" cy="7794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82219" name="Equation" r:id="rId11" imgW="3060700" imgH="431800" progId="Equation.3">
                  <p:embed/>
                </p:oleObj>
              </mc:Choice>
              <mc:Fallback>
                <p:oleObj name="Equation" r:id="rId11" imgW="3060700" imgH="4318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513138" y="5573898"/>
                        <a:ext cx="5554662" cy="779462"/>
                      </a:xfrm>
                      <a:prstGeom prst="rect">
                        <a:avLst/>
                      </a:prstGeom>
                      <a:noFill/>
                      <a:extLst/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90254733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Prior: another view</a:t>
            </a:r>
            <a:endParaRPr lang="en-US" dirty="0"/>
          </a:p>
        </p:txBody>
      </p:sp>
      <p:graphicFrame>
        <p:nvGraphicFramePr>
          <p:cNvPr id="5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892051056"/>
              </p:ext>
            </p:extLst>
          </p:nvPr>
        </p:nvGraphicFramePr>
        <p:xfrm>
          <a:off x="2133600" y="2014855"/>
          <a:ext cx="4049713" cy="9223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84166" name="Equation" r:id="rId4" imgW="2120900" imgH="482600" progId="Equation.3">
                  <p:embed/>
                </p:oleObj>
              </mc:Choice>
              <mc:Fallback>
                <p:oleObj name="Equation" r:id="rId4" imgW="2120900" imgH="4826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2133600" y="2014855"/>
                        <a:ext cx="4049713" cy="92233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1443250" y="4731603"/>
            <a:ext cx="671015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rgbClr val="FF0000"/>
                </a:solidFill>
              </a:rPr>
              <a:t>What happens to our likelihood if, for one of the labels, we never saw a particular feature?</a:t>
            </a:r>
            <a:endParaRPr lang="en-US" sz="2400" dirty="0">
              <a:solidFill>
                <a:srgbClr val="FF0000"/>
              </a:solidFill>
            </a:endParaRPr>
          </a:p>
        </p:txBody>
      </p:sp>
      <p:graphicFrame>
        <p:nvGraphicFramePr>
          <p:cNvPr id="8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639500930"/>
              </p:ext>
            </p:extLst>
          </p:nvPr>
        </p:nvGraphicFramePr>
        <p:xfrm>
          <a:off x="3022600" y="3352800"/>
          <a:ext cx="2489200" cy="78000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84167" name="Equation" r:id="rId6" imgW="1371600" imgH="431800" progId="Equation.3">
                  <p:embed/>
                </p:oleObj>
              </mc:Choice>
              <mc:Fallback>
                <p:oleObj name="Equation" r:id="rId6" imgW="1371600" imgH="4318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022600" y="3352800"/>
                        <a:ext cx="2489200" cy="780006"/>
                      </a:xfrm>
                      <a:prstGeom prst="rect">
                        <a:avLst/>
                      </a:prstGeom>
                      <a:noFill/>
                      <a:extLst/>
                    </p:spPr>
                  </p:pic>
                </p:oleObj>
              </mc:Fallback>
            </mc:AlternateContent>
          </a:graphicData>
        </a:graphic>
      </p:graphicFrame>
      <p:sp>
        <p:nvSpPr>
          <p:cNvPr id="9" name="TextBox 8"/>
          <p:cNvSpPr txBox="1"/>
          <p:nvPr/>
        </p:nvSpPr>
        <p:spPr>
          <a:xfrm>
            <a:off x="2000539" y="3500735"/>
            <a:ext cx="74266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MLE:</a:t>
            </a:r>
            <a:endParaRPr lang="en-US" sz="2400" dirty="0"/>
          </a:p>
        </p:txBody>
      </p:sp>
      <p:sp>
        <p:nvSpPr>
          <p:cNvPr id="10" name="TextBox 9"/>
          <p:cNvSpPr txBox="1"/>
          <p:nvPr/>
        </p:nvSpPr>
        <p:spPr>
          <a:xfrm>
            <a:off x="3352800" y="5927205"/>
            <a:ext cx="147663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0000FF"/>
                </a:solidFill>
              </a:rPr>
              <a:t>Goes to 0!</a:t>
            </a:r>
            <a:endParaRPr lang="en-US" sz="2400" dirty="0">
              <a:solidFill>
                <a:srgbClr val="00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4935490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Prior: another view</a:t>
            </a:r>
            <a:endParaRPr lang="en-US" dirty="0"/>
          </a:p>
        </p:txBody>
      </p:sp>
      <p:graphicFrame>
        <p:nvGraphicFramePr>
          <p:cNvPr id="8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142469332"/>
              </p:ext>
            </p:extLst>
          </p:nvPr>
        </p:nvGraphicFramePr>
        <p:xfrm>
          <a:off x="1604963" y="4468813"/>
          <a:ext cx="5554662" cy="7794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83147" name="Equation" r:id="rId3" imgW="3060700" imgH="431800" progId="Equation.3">
                  <p:embed/>
                </p:oleObj>
              </mc:Choice>
              <mc:Fallback>
                <p:oleObj name="Equation" r:id="rId3" imgW="3060700" imgH="4318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604963" y="4468813"/>
                        <a:ext cx="5554662" cy="779462"/>
                      </a:xfrm>
                      <a:prstGeom prst="rect">
                        <a:avLst/>
                      </a:prstGeom>
                      <a:noFill/>
                      <a:ex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6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160745492"/>
              </p:ext>
            </p:extLst>
          </p:nvPr>
        </p:nvGraphicFramePr>
        <p:xfrm>
          <a:off x="2819400" y="2236807"/>
          <a:ext cx="2489200" cy="78000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83148" name="Equation" r:id="rId5" imgW="1371600" imgH="431800" progId="Equation.3">
                  <p:embed/>
                </p:oleObj>
              </mc:Choice>
              <mc:Fallback>
                <p:oleObj name="Equation" r:id="rId5" imgW="1371600" imgH="4318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819400" y="2236807"/>
                        <a:ext cx="2489200" cy="780006"/>
                      </a:xfrm>
                      <a:prstGeom prst="rect">
                        <a:avLst/>
                      </a:prstGeom>
                      <a:noFill/>
                      <a:extLst/>
                    </p:spPr>
                  </p:pic>
                </p:oleObj>
              </mc:Fallback>
            </mc:AlternateContent>
          </a:graphicData>
        </a:graphic>
      </p:graphicFrame>
      <p:sp>
        <p:nvSpPr>
          <p:cNvPr id="17" name="Down Arrow 16"/>
          <p:cNvSpPr/>
          <p:nvPr/>
        </p:nvSpPr>
        <p:spPr>
          <a:xfrm>
            <a:off x="3962400" y="3352800"/>
            <a:ext cx="685800" cy="685800"/>
          </a:xfrm>
          <a:prstGeom prst="downArrow">
            <a:avLst/>
          </a:prstGeom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TextBox 18"/>
          <p:cNvSpPr txBox="1"/>
          <p:nvPr/>
        </p:nvSpPr>
        <p:spPr>
          <a:xfrm>
            <a:off x="3032325" y="5848290"/>
            <a:ext cx="289386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>
                <a:solidFill>
                  <a:srgbClr val="0000FF"/>
                </a:solidFill>
              </a:rPr>
              <a:t>Adding a prior avoids this!</a:t>
            </a:r>
            <a:endParaRPr lang="en-US" sz="2000" dirty="0">
              <a:solidFill>
                <a:srgbClr val="00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3611388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Smoothing</a:t>
            </a:r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457200" y="1705463"/>
            <a:ext cx="1143000" cy="2455863"/>
          </a:xfrm>
          <a:prstGeom prst="rect">
            <a:avLst/>
          </a:prstGeom>
          <a:solidFill>
            <a:srgbClr val="FFFF00"/>
          </a:solidFill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TextBox 10"/>
          <p:cNvSpPr txBox="1"/>
          <p:nvPr/>
        </p:nvSpPr>
        <p:spPr>
          <a:xfrm rot="16200000">
            <a:off x="277232" y="2772110"/>
            <a:ext cx="152204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>
                <a:solidFill>
                  <a:srgbClr val="0000FF"/>
                </a:solidFill>
              </a:rPr>
              <a:t>training data</a:t>
            </a:r>
            <a:endParaRPr lang="en-US" sz="2000" dirty="0">
              <a:solidFill>
                <a:srgbClr val="0000FF"/>
              </a:solidFill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457200" y="4372463"/>
            <a:ext cx="1143000" cy="959948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6600"/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185279" y="5638800"/>
            <a:ext cx="316752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for each label, pretend like we’ve seen each feature value occur </a:t>
            </a:r>
            <a:r>
              <a:rPr lang="en-US" dirty="0" err="1" smtClean="0"/>
              <a:t>inλadditional</a:t>
            </a:r>
            <a:r>
              <a:rPr lang="en-US" dirty="0" smtClean="0"/>
              <a:t> examples</a:t>
            </a:r>
            <a:endParaRPr lang="en-US" dirty="0"/>
          </a:p>
        </p:txBody>
      </p:sp>
      <p:cxnSp>
        <p:nvCxnSpPr>
          <p:cNvPr id="15" name="Straight Arrow Connector 14"/>
          <p:cNvCxnSpPr/>
          <p:nvPr/>
        </p:nvCxnSpPr>
        <p:spPr>
          <a:xfrm flipH="1" flipV="1">
            <a:off x="1066800" y="4953000"/>
            <a:ext cx="381000" cy="685800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aphicFrame>
        <p:nvGraphicFramePr>
          <p:cNvPr id="16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445884754"/>
              </p:ext>
            </p:extLst>
          </p:nvPr>
        </p:nvGraphicFramePr>
        <p:xfrm>
          <a:off x="3581400" y="2236807"/>
          <a:ext cx="2489200" cy="78000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85172" name="Equation" r:id="rId3" imgW="1371600" imgH="431800" progId="Equation.3">
                  <p:embed/>
                </p:oleObj>
              </mc:Choice>
              <mc:Fallback>
                <p:oleObj name="Equation" r:id="rId3" imgW="1371600" imgH="4318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581400" y="2236807"/>
                        <a:ext cx="2489200" cy="780006"/>
                      </a:xfrm>
                      <a:prstGeom prst="rect">
                        <a:avLst/>
                      </a:prstGeom>
                      <a:noFill/>
                      <a:extLst/>
                    </p:spPr>
                  </p:pic>
                </p:oleObj>
              </mc:Fallback>
            </mc:AlternateContent>
          </a:graphicData>
        </a:graphic>
      </p:graphicFrame>
      <p:sp>
        <p:nvSpPr>
          <p:cNvPr id="17" name="Down Arrow 16"/>
          <p:cNvSpPr/>
          <p:nvPr/>
        </p:nvSpPr>
        <p:spPr>
          <a:xfrm>
            <a:off x="4724400" y="3352800"/>
            <a:ext cx="685800" cy="685800"/>
          </a:xfrm>
          <a:prstGeom prst="downArrow">
            <a:avLst/>
          </a:prstGeom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TextBox 18"/>
          <p:cNvSpPr txBox="1"/>
          <p:nvPr/>
        </p:nvSpPr>
        <p:spPr>
          <a:xfrm>
            <a:off x="3505200" y="5562600"/>
            <a:ext cx="4953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>
                <a:solidFill>
                  <a:srgbClr val="0000FF"/>
                </a:solidFill>
              </a:rPr>
              <a:t>Sometimes this is also called </a:t>
            </a:r>
            <a:r>
              <a:rPr lang="en-US" sz="2000" dirty="0" smtClean="0">
                <a:solidFill>
                  <a:srgbClr val="FF6600"/>
                </a:solidFill>
              </a:rPr>
              <a:t>smoothing </a:t>
            </a:r>
            <a:r>
              <a:rPr lang="en-US" sz="2000" dirty="0" smtClean="0">
                <a:solidFill>
                  <a:srgbClr val="0000FF"/>
                </a:solidFill>
              </a:rPr>
              <a:t>because it is seen as smoothing or interpolating between the MLE and some other distribution</a:t>
            </a:r>
            <a:endParaRPr lang="en-US" sz="2000" dirty="0">
              <a:solidFill>
                <a:srgbClr val="0000FF"/>
              </a:solidFill>
            </a:endParaRPr>
          </a:p>
        </p:txBody>
      </p:sp>
      <p:graphicFrame>
        <p:nvGraphicFramePr>
          <p:cNvPr id="14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126227625"/>
              </p:ext>
            </p:extLst>
          </p:nvPr>
        </p:nvGraphicFramePr>
        <p:xfrm>
          <a:off x="2632869" y="4372463"/>
          <a:ext cx="5554662" cy="7794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85173" name="Equation" r:id="rId5" imgW="3060700" imgH="431800" progId="Equation.3">
                  <p:embed/>
                </p:oleObj>
              </mc:Choice>
              <mc:Fallback>
                <p:oleObj name="Equation" r:id="rId5" imgW="3060700" imgH="4318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632869" y="4372463"/>
                        <a:ext cx="5554662" cy="779462"/>
                      </a:xfrm>
                      <a:prstGeom prst="rect">
                        <a:avLst/>
                      </a:prstGeom>
                      <a:noFill/>
                      <a:extLst/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05796076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2648" y="76200"/>
            <a:ext cx="8153400" cy="9906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Basic steps for probabilistic modeling</a:t>
            </a:r>
            <a:endParaRPr lang="en-US" dirty="0"/>
          </a:p>
        </p:txBody>
      </p:sp>
      <p:sp>
        <p:nvSpPr>
          <p:cNvPr id="12" name="Content Placeholder 11"/>
          <p:cNvSpPr>
            <a:spLocks noGrp="1"/>
          </p:cNvSpPr>
          <p:nvPr>
            <p:ph sz="quarter" idx="1"/>
          </p:nvPr>
        </p:nvSpPr>
        <p:spPr>
          <a:xfrm>
            <a:off x="5281221" y="2514600"/>
            <a:ext cx="3461611" cy="4114800"/>
          </a:xfrm>
        </p:spPr>
        <p:txBody>
          <a:bodyPr>
            <a:normAutofit fontScale="85000" lnSpcReduction="20000"/>
          </a:bodyPr>
          <a:lstStyle/>
          <a:p>
            <a:pPr marL="0" indent="0">
              <a:buNone/>
            </a:pPr>
            <a:r>
              <a:rPr lang="en-US" dirty="0" smtClean="0"/>
              <a:t>Which model do we use, i.e. how do we calculate p(</a:t>
            </a:r>
            <a:r>
              <a:rPr lang="en-US" i="1" dirty="0" smtClean="0"/>
              <a:t>feature, label</a:t>
            </a:r>
            <a:r>
              <a:rPr lang="en-US" dirty="0" smtClean="0"/>
              <a:t>)?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 smtClean="0"/>
              <a:t>How do train the model, i.e. how to we we </a:t>
            </a:r>
            <a:r>
              <a:rPr lang="en-US" dirty="0" smtClean="0">
                <a:solidFill>
                  <a:srgbClr val="FF6600"/>
                </a:solidFill>
              </a:rPr>
              <a:t>estimate the probabilities</a:t>
            </a:r>
            <a:r>
              <a:rPr lang="en-US" dirty="0" smtClean="0"/>
              <a:t> for the model?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 smtClean="0"/>
              <a:t>How do we deal with </a:t>
            </a:r>
            <a:r>
              <a:rPr lang="en-US" dirty="0" err="1" smtClean="0"/>
              <a:t>overfitting</a:t>
            </a:r>
            <a:r>
              <a:rPr lang="en-US" dirty="0" smtClean="0"/>
              <a:t>?</a:t>
            </a:r>
            <a:endParaRPr lang="en-US" dirty="0"/>
          </a:p>
          <a:p>
            <a:pPr marL="0" indent="0">
              <a:buNone/>
            </a:pPr>
            <a:endParaRPr lang="en-US" dirty="0"/>
          </a:p>
        </p:txBody>
      </p:sp>
      <p:sp>
        <p:nvSpPr>
          <p:cNvPr id="13" name="TextBox 12"/>
          <p:cNvSpPr txBox="1"/>
          <p:nvPr/>
        </p:nvSpPr>
        <p:spPr>
          <a:xfrm>
            <a:off x="5313464" y="1738595"/>
            <a:ext cx="301446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>
                <a:solidFill>
                  <a:srgbClr val="0000FF"/>
                </a:solidFill>
              </a:rPr>
              <a:t>Probabilistic models</a:t>
            </a:r>
            <a:endParaRPr lang="en-US" sz="2800" dirty="0">
              <a:solidFill>
                <a:srgbClr val="0000FF"/>
              </a:solidFill>
            </a:endParaRPr>
          </a:p>
        </p:txBody>
      </p:sp>
      <p:cxnSp>
        <p:nvCxnSpPr>
          <p:cNvPr id="16" name="Straight Connector 15"/>
          <p:cNvCxnSpPr/>
          <p:nvPr/>
        </p:nvCxnSpPr>
        <p:spPr>
          <a:xfrm>
            <a:off x="4572000" y="1738595"/>
            <a:ext cx="0" cy="5119405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" name="TextBox 2"/>
          <p:cNvSpPr txBox="1"/>
          <p:nvPr/>
        </p:nvSpPr>
        <p:spPr>
          <a:xfrm>
            <a:off x="280387" y="2536521"/>
            <a:ext cx="3933955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Step 1: pick a model</a:t>
            </a:r>
          </a:p>
          <a:p>
            <a:endParaRPr lang="en-US" sz="2400" dirty="0" smtClean="0"/>
          </a:p>
          <a:p>
            <a:endParaRPr lang="en-US" sz="2400" dirty="0"/>
          </a:p>
          <a:p>
            <a:r>
              <a:rPr lang="en-US" sz="2400" dirty="0" smtClean="0"/>
              <a:t>Step 2: figure out how to estimate the probabilities for the model</a:t>
            </a:r>
          </a:p>
          <a:p>
            <a:endParaRPr lang="en-US" sz="2400" dirty="0" smtClean="0"/>
          </a:p>
          <a:p>
            <a:endParaRPr lang="en-US" sz="2400" dirty="0"/>
          </a:p>
          <a:p>
            <a:r>
              <a:rPr lang="en-US" sz="2400" dirty="0" smtClean="0"/>
              <a:t>Step 3 (optional): deal with </a:t>
            </a:r>
            <a:r>
              <a:rPr lang="en-US" sz="2400" dirty="0" err="1" smtClean="0"/>
              <a:t>overfitting</a:t>
            </a:r>
            <a:endParaRPr lang="en-US" sz="2400" dirty="0"/>
          </a:p>
        </p:txBody>
      </p:sp>
      <p:sp>
        <p:nvSpPr>
          <p:cNvPr id="4" name="Rectangle 3"/>
          <p:cNvSpPr/>
          <p:nvPr/>
        </p:nvSpPr>
        <p:spPr>
          <a:xfrm>
            <a:off x="76200" y="2362200"/>
            <a:ext cx="4343400" cy="838200"/>
          </a:xfrm>
          <a:prstGeom prst="rect">
            <a:avLst/>
          </a:prstGeom>
          <a:noFill/>
          <a:ln>
            <a:solidFill>
              <a:srgbClr val="0000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5095926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Joint models </a:t>
            </a:r>
            <a:r>
              <a:rPr lang="en-US" dirty="0" err="1" smtClean="0"/>
              <a:t>vs</a:t>
            </a:r>
            <a:r>
              <a:rPr lang="en-US" dirty="0" smtClean="0"/>
              <a:t> conditional models</a:t>
            </a:r>
            <a:endParaRPr lang="en-US" dirty="0"/>
          </a:p>
        </p:txBody>
      </p:sp>
      <p:graphicFrame>
        <p:nvGraphicFramePr>
          <p:cNvPr id="4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108232169"/>
              </p:ext>
            </p:extLst>
          </p:nvPr>
        </p:nvGraphicFramePr>
        <p:xfrm>
          <a:off x="1676400" y="2978295"/>
          <a:ext cx="2538412" cy="52690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03567" name="Equation" r:id="rId3" imgW="1041400" imgH="215900" progId="Equation.3">
                  <p:embed/>
                </p:oleObj>
              </mc:Choice>
              <mc:Fallback>
                <p:oleObj name="Equation" r:id="rId3" imgW="1041400" imgH="2159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676400" y="2978295"/>
                        <a:ext cx="2538412" cy="52690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661817" y="1892719"/>
            <a:ext cx="710599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/>
              <a:t>We’ve been trying to model the joint distribution (i.e. the data generating distribution):</a:t>
            </a:r>
            <a:endParaRPr lang="en-US" sz="2000" dirty="0"/>
          </a:p>
        </p:txBody>
      </p:sp>
      <p:sp>
        <p:nvSpPr>
          <p:cNvPr id="6" name="TextBox 5"/>
          <p:cNvSpPr txBox="1"/>
          <p:nvPr/>
        </p:nvSpPr>
        <p:spPr>
          <a:xfrm>
            <a:off x="799690" y="3810000"/>
            <a:ext cx="710599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/>
              <a:t>However, if all we’re interested in is classification, why not directly model the conditional distribution:</a:t>
            </a:r>
            <a:endParaRPr lang="en-US" sz="2000" dirty="0"/>
          </a:p>
        </p:txBody>
      </p:sp>
      <p:graphicFrame>
        <p:nvGraphicFramePr>
          <p:cNvPr id="7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402441828"/>
              </p:ext>
            </p:extLst>
          </p:nvPr>
        </p:nvGraphicFramePr>
        <p:xfrm>
          <a:off x="1662113" y="4654550"/>
          <a:ext cx="2600325" cy="5270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03568" name="Equation" r:id="rId5" imgW="1066800" imgH="215900" progId="Equation.3">
                  <p:embed/>
                </p:oleObj>
              </mc:Choice>
              <mc:Fallback>
                <p:oleObj name="Equation" r:id="rId5" imgW="1066800" imgH="2159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662113" y="4654550"/>
                        <a:ext cx="2600325" cy="52705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0708490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 first try: linear</a:t>
            </a:r>
            <a:endParaRPr lang="en-US" dirty="0"/>
          </a:p>
        </p:txBody>
      </p:sp>
      <p:graphicFrame>
        <p:nvGraphicFramePr>
          <p:cNvPr id="80898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085372711"/>
              </p:ext>
            </p:extLst>
          </p:nvPr>
        </p:nvGraphicFramePr>
        <p:xfrm>
          <a:off x="1171575" y="1938338"/>
          <a:ext cx="6257925" cy="4857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94307" name="Equation" r:id="rId4" imgW="2781300" imgH="215900" progId="Equation.3">
                  <p:embed/>
                </p:oleObj>
              </mc:Choice>
              <mc:Fallback>
                <p:oleObj name="Equation" r:id="rId4" imgW="2781300" imgH="2159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171575" y="1938338"/>
                        <a:ext cx="6257925" cy="48577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838200" y="4038600"/>
            <a:ext cx="6499633" cy="1200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rgbClr val="0000FF"/>
                </a:solidFill>
              </a:rPr>
              <a:t>- Nothing constrains it to be a probability</a:t>
            </a:r>
          </a:p>
          <a:p>
            <a:r>
              <a:rPr lang="en-US" sz="2400" dirty="0" smtClean="0">
                <a:solidFill>
                  <a:srgbClr val="0000FF"/>
                </a:solidFill>
              </a:rPr>
              <a:t>- Could still have combination of features and weight that exceeds 1 or is below 0</a:t>
            </a:r>
            <a:endParaRPr lang="en-US" sz="2400" dirty="0">
              <a:solidFill>
                <a:srgbClr val="0000FF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2057400" y="2743200"/>
            <a:ext cx="302138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FF0000"/>
                </a:solidFill>
              </a:rPr>
              <a:t>Any problems with this?</a:t>
            </a:r>
            <a:endParaRPr lang="en-US" sz="24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5744564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challenge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544290" y="2249710"/>
            <a:ext cx="312057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>
                <a:solidFill>
                  <a:srgbClr val="0000FF"/>
                </a:solidFill>
              </a:rPr>
              <a:t>Linear model</a:t>
            </a:r>
            <a:endParaRPr lang="en-US" sz="2800" dirty="0">
              <a:solidFill>
                <a:srgbClr val="0000FF"/>
              </a:solidFill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1197428" y="3338275"/>
            <a:ext cx="689429" cy="3035905"/>
          </a:xfrm>
          <a:prstGeom prst="rect">
            <a:avLst/>
          </a:prstGeom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Box 5"/>
          <p:cNvSpPr txBox="1"/>
          <p:nvPr/>
        </p:nvSpPr>
        <p:spPr>
          <a:xfrm>
            <a:off x="1233713" y="2833405"/>
            <a:ext cx="10885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+∞</a:t>
            </a:r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1233713" y="6374180"/>
            <a:ext cx="10885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-∞</a:t>
            </a:r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6550783" y="3265705"/>
            <a:ext cx="689429" cy="3035905"/>
          </a:xfrm>
          <a:prstGeom prst="rect">
            <a:avLst/>
          </a:prstGeom>
          <a:solidFill>
            <a:srgbClr val="008000"/>
          </a:solidFill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extBox 9"/>
          <p:cNvSpPr txBox="1"/>
          <p:nvPr/>
        </p:nvSpPr>
        <p:spPr>
          <a:xfrm>
            <a:off x="6708018" y="2772930"/>
            <a:ext cx="10885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1</a:t>
            </a:r>
            <a:endParaRPr lang="en-US" dirty="0"/>
          </a:p>
        </p:txBody>
      </p:sp>
      <p:sp>
        <p:nvSpPr>
          <p:cNvPr id="11" name="TextBox 10"/>
          <p:cNvSpPr txBox="1"/>
          <p:nvPr/>
        </p:nvSpPr>
        <p:spPr>
          <a:xfrm>
            <a:off x="6708018" y="6313705"/>
            <a:ext cx="10885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0</a:t>
            </a:r>
            <a:endParaRPr lang="en-US" dirty="0"/>
          </a:p>
        </p:txBody>
      </p:sp>
      <p:sp>
        <p:nvSpPr>
          <p:cNvPr id="12" name="TextBox 11"/>
          <p:cNvSpPr txBox="1"/>
          <p:nvPr/>
        </p:nvSpPr>
        <p:spPr>
          <a:xfrm>
            <a:off x="5776686" y="2201330"/>
            <a:ext cx="312057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>
                <a:solidFill>
                  <a:srgbClr val="0000FF"/>
                </a:solidFill>
              </a:rPr>
              <a:t>probability</a:t>
            </a:r>
            <a:endParaRPr lang="en-US" sz="2800" dirty="0">
              <a:solidFill>
                <a:srgbClr val="0000FF"/>
              </a:solidFill>
            </a:endParaRPr>
          </a:p>
        </p:txBody>
      </p:sp>
      <p:graphicFrame>
        <p:nvGraphicFramePr>
          <p:cNvPr id="90115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848538189"/>
              </p:ext>
            </p:extLst>
          </p:nvPr>
        </p:nvGraphicFramePr>
        <p:xfrm>
          <a:off x="5594350" y="1662113"/>
          <a:ext cx="2400300" cy="4857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95394" name="Equation" r:id="rId3" imgW="1066800" imgH="215900" progId="Equation.3">
                  <p:embed/>
                </p:oleObj>
              </mc:Choice>
              <mc:Fallback>
                <p:oleObj name="Equation" r:id="rId3" imgW="1066800" imgH="2159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594350" y="1662113"/>
                        <a:ext cx="2400300" cy="48577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4" name="Rectangle 13"/>
          <p:cNvSpPr/>
          <p:nvPr/>
        </p:nvSpPr>
        <p:spPr>
          <a:xfrm>
            <a:off x="5594350" y="1638000"/>
            <a:ext cx="2505075" cy="495600"/>
          </a:xfrm>
          <a:prstGeom prst="rect">
            <a:avLst/>
          </a:prstGeom>
          <a:solidFill>
            <a:srgbClr val="FF0000">
              <a:alpha val="28000"/>
            </a:srgbClr>
          </a:solidFill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Right Arrow 2"/>
          <p:cNvSpPr/>
          <p:nvPr/>
        </p:nvSpPr>
        <p:spPr>
          <a:xfrm rot="10800000">
            <a:off x="3581400" y="4038600"/>
            <a:ext cx="990600" cy="1143000"/>
          </a:xfrm>
          <a:prstGeom prst="rightArrow">
            <a:avLst/>
          </a:prstGeom>
          <a:solidFill>
            <a:srgbClr val="FF6600"/>
          </a:solidFill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Box 7"/>
          <p:cNvSpPr txBox="1"/>
          <p:nvPr/>
        </p:nvSpPr>
        <p:spPr>
          <a:xfrm>
            <a:off x="2489868" y="5253789"/>
            <a:ext cx="360613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We like linear models, can we transform the probability into a function that ranges over all values? </a:t>
            </a:r>
            <a:endParaRPr lang="en-US" dirty="0"/>
          </a:p>
        </p:txBody>
      </p:sp>
      <p:graphicFrame>
        <p:nvGraphicFramePr>
          <p:cNvPr id="20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87206173"/>
              </p:ext>
            </p:extLst>
          </p:nvPr>
        </p:nvGraphicFramePr>
        <p:xfrm>
          <a:off x="458788" y="1662113"/>
          <a:ext cx="3629025" cy="4857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95395" name="Equation" r:id="rId5" imgW="1612900" imgH="215900" progId="Equation.3">
                  <p:embed/>
                </p:oleObj>
              </mc:Choice>
              <mc:Fallback>
                <p:oleObj name="Equation" r:id="rId5" imgW="1612900" imgH="2159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58788" y="1662113"/>
                        <a:ext cx="3629025" cy="48577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90947821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Odds ratio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8153400" cy="2590800"/>
          </a:xfrm>
        </p:spPr>
        <p:txBody>
          <a:bodyPr>
            <a:normAutofit fontScale="92500"/>
          </a:bodyPr>
          <a:lstStyle/>
          <a:p>
            <a:pPr marL="0" indent="0">
              <a:buNone/>
            </a:pPr>
            <a:r>
              <a:rPr lang="en-US" sz="2400" dirty="0" smtClean="0"/>
              <a:t>Rather than predict the probability, we can predict the ratio of 1/0 (positive/negative)</a:t>
            </a:r>
          </a:p>
          <a:p>
            <a:pPr marL="0" indent="0">
              <a:buNone/>
            </a:pPr>
            <a:endParaRPr lang="en-US" sz="2400" dirty="0" smtClean="0"/>
          </a:p>
          <a:p>
            <a:pPr marL="0" indent="0">
              <a:buNone/>
            </a:pPr>
            <a:r>
              <a:rPr lang="en-US" sz="2400" dirty="0" smtClean="0"/>
              <a:t>Predict the </a:t>
            </a:r>
            <a:r>
              <a:rPr lang="en-US" sz="2400" b="1" dirty="0" smtClean="0"/>
              <a:t>odds</a:t>
            </a:r>
            <a:r>
              <a:rPr lang="en-US" sz="2400" dirty="0" smtClean="0"/>
              <a:t> that it is 1 (true): How much more likely is 1 than 0.</a:t>
            </a:r>
          </a:p>
          <a:p>
            <a:pPr marL="0" indent="0">
              <a:buNone/>
            </a:pPr>
            <a:endParaRPr lang="en-US" sz="2400" dirty="0" smtClean="0">
              <a:solidFill>
                <a:srgbClr val="FF0000"/>
              </a:solidFill>
            </a:endParaRPr>
          </a:p>
          <a:p>
            <a:pPr marL="0" indent="0">
              <a:buNone/>
            </a:pPr>
            <a:r>
              <a:rPr lang="en-US" sz="2400" dirty="0" smtClean="0">
                <a:solidFill>
                  <a:srgbClr val="FF0000"/>
                </a:solidFill>
              </a:rPr>
              <a:t>Does this help us?</a:t>
            </a:r>
            <a:endParaRPr lang="en-US" sz="2400" dirty="0">
              <a:solidFill>
                <a:srgbClr val="FF0000"/>
              </a:solidFill>
            </a:endParaRPr>
          </a:p>
        </p:txBody>
      </p:sp>
      <p:graphicFrame>
        <p:nvGraphicFramePr>
          <p:cNvPr id="86018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940525877"/>
              </p:ext>
            </p:extLst>
          </p:nvPr>
        </p:nvGraphicFramePr>
        <p:xfrm>
          <a:off x="922338" y="5146675"/>
          <a:ext cx="7653337" cy="7889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96355" name="Equation" r:id="rId3" imgW="4178300" imgH="431800" progId="Equation.3">
                  <p:embed/>
                </p:oleObj>
              </mc:Choice>
              <mc:Fallback>
                <p:oleObj name="Equation" r:id="rId3" imgW="4178300" imgH="4318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22338" y="5146675"/>
                        <a:ext cx="7653337" cy="78898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90483728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4290" y="228600"/>
            <a:ext cx="8153400" cy="990600"/>
          </a:xfrm>
        </p:spPr>
        <p:txBody>
          <a:bodyPr/>
          <a:lstStyle/>
          <a:p>
            <a:r>
              <a:rPr lang="en-US" dirty="0" smtClean="0"/>
              <a:t>Odds ratio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544290" y="2249710"/>
            <a:ext cx="312057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>
                <a:solidFill>
                  <a:srgbClr val="0000FF"/>
                </a:solidFill>
              </a:rPr>
              <a:t>Linear model</a:t>
            </a:r>
            <a:endParaRPr lang="en-US" sz="2800" dirty="0">
              <a:solidFill>
                <a:srgbClr val="0000FF"/>
              </a:solidFill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1197428" y="3338275"/>
            <a:ext cx="689429" cy="3035905"/>
          </a:xfrm>
          <a:prstGeom prst="rect">
            <a:avLst/>
          </a:prstGeom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Box 5"/>
          <p:cNvSpPr txBox="1"/>
          <p:nvPr/>
        </p:nvSpPr>
        <p:spPr>
          <a:xfrm>
            <a:off x="1233713" y="2833405"/>
            <a:ext cx="10885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+∞</a:t>
            </a:r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1233713" y="6374180"/>
            <a:ext cx="10885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-∞</a:t>
            </a:r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6550783" y="3265705"/>
            <a:ext cx="689429" cy="3035905"/>
          </a:xfrm>
          <a:prstGeom prst="rect">
            <a:avLst/>
          </a:prstGeom>
          <a:solidFill>
            <a:srgbClr val="008000"/>
          </a:solidFill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extBox 9"/>
          <p:cNvSpPr txBox="1"/>
          <p:nvPr/>
        </p:nvSpPr>
        <p:spPr>
          <a:xfrm>
            <a:off x="6562878" y="2785025"/>
            <a:ext cx="108857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+∞</a:t>
            </a:r>
          </a:p>
          <a:p>
            <a:endParaRPr lang="en-US" dirty="0"/>
          </a:p>
        </p:txBody>
      </p:sp>
      <p:sp>
        <p:nvSpPr>
          <p:cNvPr id="11" name="TextBox 10"/>
          <p:cNvSpPr txBox="1"/>
          <p:nvPr/>
        </p:nvSpPr>
        <p:spPr>
          <a:xfrm>
            <a:off x="6708018" y="6313705"/>
            <a:ext cx="10885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0</a:t>
            </a:r>
            <a:endParaRPr lang="en-US" dirty="0"/>
          </a:p>
        </p:txBody>
      </p:sp>
      <p:sp>
        <p:nvSpPr>
          <p:cNvPr id="12" name="TextBox 11"/>
          <p:cNvSpPr txBox="1"/>
          <p:nvPr/>
        </p:nvSpPr>
        <p:spPr>
          <a:xfrm>
            <a:off x="5776686" y="2201330"/>
            <a:ext cx="312057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>
                <a:solidFill>
                  <a:srgbClr val="0000FF"/>
                </a:solidFill>
              </a:rPr>
              <a:t>odds ratio</a:t>
            </a:r>
            <a:endParaRPr lang="en-US" sz="2800" dirty="0">
              <a:solidFill>
                <a:srgbClr val="0000FF"/>
              </a:solidFill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2515961" y="3896714"/>
            <a:ext cx="3459238" cy="1200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rgbClr val="FF0000"/>
                </a:solidFill>
              </a:rPr>
              <a:t>Where is the dividing line between class 1 and class 0 being selected?</a:t>
            </a:r>
          </a:p>
        </p:txBody>
      </p:sp>
      <p:graphicFrame>
        <p:nvGraphicFramePr>
          <p:cNvPr id="91140" name="Object 4"/>
          <p:cNvGraphicFramePr>
            <a:graphicFrameLocks noChangeAspect="1"/>
          </p:cNvGraphicFramePr>
          <p:nvPr/>
        </p:nvGraphicFramePr>
        <p:xfrm>
          <a:off x="5681663" y="1543050"/>
          <a:ext cx="2327275" cy="7191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97442" name="Equation" r:id="rId3" imgW="1270000" imgH="393700" progId="Equation.3">
                  <p:embed/>
                </p:oleObj>
              </mc:Choice>
              <mc:Fallback>
                <p:oleObj name="Equation" r:id="rId3" imgW="1270000" imgH="3937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681663" y="1543050"/>
                        <a:ext cx="2327275" cy="71913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4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87206173"/>
              </p:ext>
            </p:extLst>
          </p:nvPr>
        </p:nvGraphicFramePr>
        <p:xfrm>
          <a:off x="458788" y="1662113"/>
          <a:ext cx="3629025" cy="4857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97443" name="Equation" r:id="rId5" imgW="1612900" imgH="215900" progId="Equation.3">
                  <p:embed/>
                </p:oleObj>
              </mc:Choice>
              <mc:Fallback>
                <p:oleObj name="Equation" r:id="rId5" imgW="1612900" imgH="2159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58788" y="1662113"/>
                        <a:ext cx="3629025" cy="48577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10906499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Odds ratio</a:t>
            </a:r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1733791" y="3039309"/>
            <a:ext cx="3971873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smtClean="0">
                <a:solidFill>
                  <a:srgbClr val="FF0000"/>
                </a:solidFill>
              </a:rPr>
              <a:t>Does this suggest another transformation?</a:t>
            </a:r>
          </a:p>
          <a:p>
            <a:endParaRPr lang="en-US" dirty="0">
              <a:solidFill>
                <a:srgbClr val="FF0000"/>
              </a:solidFill>
            </a:endParaRPr>
          </a:p>
        </p:txBody>
      </p:sp>
      <p:graphicFrame>
        <p:nvGraphicFramePr>
          <p:cNvPr id="138242" name="Object 4"/>
          <p:cNvGraphicFramePr>
            <a:graphicFrameLocks noChangeAspect="1"/>
          </p:cNvGraphicFramePr>
          <p:nvPr/>
        </p:nvGraphicFramePr>
        <p:xfrm>
          <a:off x="5681663" y="1543050"/>
          <a:ext cx="2327275" cy="7191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98529" name="Equation" r:id="rId3" imgW="1270000" imgH="393700" progId="Equation.3">
                  <p:embed/>
                </p:oleObj>
              </mc:Choice>
              <mc:Fallback>
                <p:oleObj name="Equation" r:id="rId3" imgW="1270000" imgH="3937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681663" y="1543050"/>
                        <a:ext cx="2327275" cy="71913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38243" name="Object 4"/>
          <p:cNvGraphicFramePr>
            <a:graphicFrameLocks noChangeAspect="1"/>
          </p:cNvGraphicFramePr>
          <p:nvPr/>
        </p:nvGraphicFramePr>
        <p:xfrm>
          <a:off x="800100" y="2067540"/>
          <a:ext cx="4421187" cy="3254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98530" name="Equation" r:id="rId5" imgW="2413000" imgH="177800" progId="Equation.3">
                  <p:embed/>
                </p:oleObj>
              </mc:Choice>
              <mc:Fallback>
                <p:oleObj name="Equation" r:id="rId5" imgW="2413000" imgH="1778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00100" y="2067540"/>
                        <a:ext cx="4421187" cy="32543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38244" name="Object 4"/>
          <p:cNvGraphicFramePr>
            <a:graphicFrameLocks noChangeAspect="1"/>
          </p:cNvGraphicFramePr>
          <p:nvPr/>
        </p:nvGraphicFramePr>
        <p:xfrm>
          <a:off x="800100" y="1579335"/>
          <a:ext cx="4117975" cy="3254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98531" name="Equation" r:id="rId7" imgW="2247900" imgH="177800" progId="Equation.3">
                  <p:embed/>
                </p:oleObj>
              </mc:Choice>
              <mc:Fallback>
                <p:oleObj name="Equation" r:id="rId7" imgW="2247900" imgH="1778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00100" y="1579335"/>
                        <a:ext cx="4117975" cy="32543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8" name="Rectangle 7"/>
          <p:cNvSpPr/>
          <p:nvPr/>
        </p:nvSpPr>
        <p:spPr>
          <a:xfrm>
            <a:off x="1757666" y="3614587"/>
            <a:ext cx="5346095" cy="2781905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TextBox 26"/>
          <p:cNvSpPr txBox="1"/>
          <p:nvPr/>
        </p:nvSpPr>
        <p:spPr>
          <a:xfrm>
            <a:off x="1682822" y="6403752"/>
            <a:ext cx="488489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0000FF"/>
                </a:solidFill>
              </a:rPr>
              <a:t>0    1     2    3    4    5    6     7     8    9   ….</a:t>
            </a:r>
            <a:endParaRPr lang="en-US" dirty="0">
              <a:solidFill>
                <a:srgbClr val="0000FF"/>
              </a:solidFill>
            </a:endParaRPr>
          </a:p>
        </p:txBody>
      </p:sp>
      <p:sp>
        <p:nvSpPr>
          <p:cNvPr id="29" name="Rectangle 28"/>
          <p:cNvSpPr/>
          <p:nvPr/>
        </p:nvSpPr>
        <p:spPr>
          <a:xfrm>
            <a:off x="1757666" y="3626682"/>
            <a:ext cx="460806" cy="2760124"/>
          </a:xfrm>
          <a:prstGeom prst="rect">
            <a:avLst/>
          </a:prstGeom>
          <a:solidFill>
            <a:srgbClr val="FF0000"/>
          </a:solidFill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TextBox 27"/>
          <p:cNvSpPr txBox="1"/>
          <p:nvPr/>
        </p:nvSpPr>
        <p:spPr>
          <a:xfrm>
            <a:off x="336397" y="4765513"/>
            <a:ext cx="134642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0000FF"/>
                </a:solidFill>
              </a:rPr>
              <a:t>odds ratio</a:t>
            </a:r>
            <a:endParaRPr lang="en-US" dirty="0">
              <a:solidFill>
                <a:srgbClr val="0000FF"/>
              </a:solidFill>
            </a:endParaRPr>
          </a:p>
        </p:txBody>
      </p:sp>
      <p:sp>
        <p:nvSpPr>
          <p:cNvPr id="30" name="Rectangle 29"/>
          <p:cNvSpPr/>
          <p:nvPr/>
        </p:nvSpPr>
        <p:spPr>
          <a:xfrm>
            <a:off x="2220059" y="3621847"/>
            <a:ext cx="4883701" cy="2760124"/>
          </a:xfrm>
          <a:prstGeom prst="rect">
            <a:avLst/>
          </a:prstGeom>
          <a:solidFill>
            <a:srgbClr val="008000"/>
          </a:solidFill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0" name="Straight Connector 9"/>
          <p:cNvCxnSpPr/>
          <p:nvPr/>
        </p:nvCxnSpPr>
        <p:spPr>
          <a:xfrm rot="16200000" flipH="1">
            <a:off x="2081110" y="6257542"/>
            <a:ext cx="276312" cy="1588"/>
          </a:xfrm>
          <a:prstGeom prst="line">
            <a:avLst/>
          </a:prstGeom>
          <a:ln>
            <a:solidFill>
              <a:srgbClr val="0D0D0D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/>
          <p:cNvCxnSpPr/>
          <p:nvPr/>
        </p:nvCxnSpPr>
        <p:spPr>
          <a:xfrm rot="16200000" flipH="1">
            <a:off x="2487505" y="6264802"/>
            <a:ext cx="276312" cy="1588"/>
          </a:xfrm>
          <a:prstGeom prst="line">
            <a:avLst/>
          </a:prstGeom>
          <a:ln>
            <a:solidFill>
              <a:srgbClr val="0D0D0D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 rot="16200000" flipH="1">
            <a:off x="2877607" y="6250282"/>
            <a:ext cx="276312" cy="1588"/>
          </a:xfrm>
          <a:prstGeom prst="line">
            <a:avLst/>
          </a:prstGeom>
          <a:ln>
            <a:solidFill>
              <a:srgbClr val="0D0D0D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 rot="16200000" flipH="1">
            <a:off x="3284002" y="6257542"/>
            <a:ext cx="276312" cy="1588"/>
          </a:xfrm>
          <a:prstGeom prst="line">
            <a:avLst/>
          </a:prstGeom>
          <a:ln>
            <a:solidFill>
              <a:srgbClr val="0D0D0D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/>
          <p:cNvCxnSpPr/>
          <p:nvPr/>
        </p:nvCxnSpPr>
        <p:spPr>
          <a:xfrm rot="16200000" flipH="1">
            <a:off x="3653291" y="6257542"/>
            <a:ext cx="276312" cy="1588"/>
          </a:xfrm>
          <a:prstGeom prst="line">
            <a:avLst/>
          </a:prstGeom>
          <a:ln>
            <a:solidFill>
              <a:srgbClr val="0D0D0D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 rot="16200000" flipH="1">
            <a:off x="4059686" y="6264802"/>
            <a:ext cx="276312" cy="1588"/>
          </a:xfrm>
          <a:prstGeom prst="line">
            <a:avLst/>
          </a:prstGeom>
          <a:ln>
            <a:solidFill>
              <a:srgbClr val="0D0D0D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/>
          <p:cNvCxnSpPr/>
          <p:nvPr/>
        </p:nvCxnSpPr>
        <p:spPr>
          <a:xfrm rot="16200000" flipH="1">
            <a:off x="4059686" y="6243021"/>
            <a:ext cx="276312" cy="1588"/>
          </a:xfrm>
          <a:prstGeom prst="line">
            <a:avLst/>
          </a:prstGeom>
          <a:ln>
            <a:solidFill>
              <a:srgbClr val="0D0D0D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/>
          <p:cNvCxnSpPr/>
          <p:nvPr/>
        </p:nvCxnSpPr>
        <p:spPr>
          <a:xfrm rot="16200000" flipH="1">
            <a:off x="4466081" y="6250281"/>
            <a:ext cx="276312" cy="1588"/>
          </a:xfrm>
          <a:prstGeom prst="line">
            <a:avLst/>
          </a:prstGeom>
          <a:ln>
            <a:solidFill>
              <a:srgbClr val="0D0D0D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/>
          <p:nvPr/>
        </p:nvCxnSpPr>
        <p:spPr>
          <a:xfrm rot="16200000" flipH="1">
            <a:off x="4856183" y="6235761"/>
            <a:ext cx="276312" cy="1588"/>
          </a:xfrm>
          <a:prstGeom prst="line">
            <a:avLst/>
          </a:prstGeom>
          <a:ln>
            <a:solidFill>
              <a:srgbClr val="0D0D0D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4" name="Straight Connector 23"/>
          <p:cNvCxnSpPr/>
          <p:nvPr/>
        </p:nvCxnSpPr>
        <p:spPr>
          <a:xfrm rot="16200000" flipH="1">
            <a:off x="5262578" y="6243021"/>
            <a:ext cx="276312" cy="1588"/>
          </a:xfrm>
          <a:prstGeom prst="line">
            <a:avLst/>
          </a:prstGeom>
          <a:ln>
            <a:solidFill>
              <a:srgbClr val="0D0D0D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5" name="Straight Connector 24"/>
          <p:cNvCxnSpPr/>
          <p:nvPr/>
        </p:nvCxnSpPr>
        <p:spPr>
          <a:xfrm rot="16200000" flipH="1">
            <a:off x="5631867" y="6243021"/>
            <a:ext cx="276312" cy="1588"/>
          </a:xfrm>
          <a:prstGeom prst="line">
            <a:avLst/>
          </a:prstGeom>
          <a:ln>
            <a:solidFill>
              <a:srgbClr val="0D0D0D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6" name="Straight Connector 25"/>
          <p:cNvCxnSpPr/>
          <p:nvPr/>
        </p:nvCxnSpPr>
        <p:spPr>
          <a:xfrm rot="16200000" flipH="1">
            <a:off x="6038262" y="6250281"/>
            <a:ext cx="276312" cy="1588"/>
          </a:xfrm>
          <a:prstGeom prst="line">
            <a:avLst/>
          </a:prstGeom>
          <a:ln>
            <a:solidFill>
              <a:srgbClr val="0D0D0D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1" name="Rectangle 30"/>
          <p:cNvSpPr/>
          <p:nvPr/>
        </p:nvSpPr>
        <p:spPr>
          <a:xfrm>
            <a:off x="2924175" y="1543050"/>
            <a:ext cx="1981805" cy="361722"/>
          </a:xfrm>
          <a:prstGeom prst="rect">
            <a:avLst/>
          </a:prstGeom>
          <a:solidFill>
            <a:srgbClr val="FF0000">
              <a:alpha val="38000"/>
            </a:srgbClr>
          </a:solidFill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Rectangle 31"/>
          <p:cNvSpPr/>
          <p:nvPr/>
        </p:nvSpPr>
        <p:spPr>
          <a:xfrm>
            <a:off x="824290" y="1543050"/>
            <a:ext cx="1862641" cy="361722"/>
          </a:xfrm>
          <a:prstGeom prst="rect">
            <a:avLst/>
          </a:prstGeom>
          <a:solidFill>
            <a:srgbClr val="008000">
              <a:alpha val="50000"/>
            </a:srgbClr>
          </a:solidFill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TextBox 32"/>
          <p:cNvSpPr txBox="1"/>
          <p:nvPr/>
        </p:nvSpPr>
        <p:spPr>
          <a:xfrm>
            <a:off x="1682822" y="2392978"/>
            <a:ext cx="561604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We’re trying to find some transformation that transforms the odds ratio to a number that is -∞ to +∞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4822540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4290" y="228600"/>
            <a:ext cx="8153400" cy="990600"/>
          </a:xfrm>
        </p:spPr>
        <p:txBody>
          <a:bodyPr/>
          <a:lstStyle/>
          <a:p>
            <a:r>
              <a:rPr lang="en-US" dirty="0" smtClean="0"/>
              <a:t>Log odds (</a:t>
            </a:r>
            <a:r>
              <a:rPr lang="en-US" dirty="0" err="1" smtClean="0"/>
              <a:t>logit</a:t>
            </a:r>
            <a:r>
              <a:rPr lang="en-US" dirty="0" smtClean="0"/>
              <a:t> function)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544290" y="2249710"/>
            <a:ext cx="312057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>
                <a:solidFill>
                  <a:srgbClr val="0000FF"/>
                </a:solidFill>
              </a:rPr>
              <a:t>Linear regression</a:t>
            </a:r>
            <a:endParaRPr lang="en-US" sz="2800" dirty="0">
              <a:solidFill>
                <a:srgbClr val="0000FF"/>
              </a:solidFill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1197428" y="3338275"/>
            <a:ext cx="689429" cy="3035905"/>
          </a:xfrm>
          <a:prstGeom prst="rect">
            <a:avLst/>
          </a:prstGeom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Box 5"/>
          <p:cNvSpPr txBox="1"/>
          <p:nvPr/>
        </p:nvSpPr>
        <p:spPr>
          <a:xfrm>
            <a:off x="1233713" y="2833405"/>
            <a:ext cx="10885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+∞</a:t>
            </a:r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1233713" y="6374180"/>
            <a:ext cx="10885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-∞</a:t>
            </a:r>
            <a:endParaRPr lang="en-US" dirty="0"/>
          </a:p>
        </p:txBody>
      </p:sp>
      <p:graphicFrame>
        <p:nvGraphicFramePr>
          <p:cNvPr id="90114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30228346"/>
              </p:ext>
            </p:extLst>
          </p:nvPr>
        </p:nvGraphicFramePr>
        <p:xfrm>
          <a:off x="458788" y="1662113"/>
          <a:ext cx="3629025" cy="4857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99490" name="Equation" r:id="rId3" imgW="1612900" imgH="215900" progId="Equation.3">
                  <p:embed/>
                </p:oleObj>
              </mc:Choice>
              <mc:Fallback>
                <p:oleObj name="Equation" r:id="rId3" imgW="1612900" imgH="2159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58788" y="1662113"/>
                        <a:ext cx="3629025" cy="48577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9" name="Rectangle 8"/>
          <p:cNvSpPr/>
          <p:nvPr/>
        </p:nvSpPr>
        <p:spPr>
          <a:xfrm>
            <a:off x="6550783" y="3265705"/>
            <a:ext cx="689429" cy="3035905"/>
          </a:xfrm>
          <a:prstGeom prst="rect">
            <a:avLst/>
          </a:prstGeom>
          <a:solidFill>
            <a:srgbClr val="008000"/>
          </a:solidFill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extBox 9"/>
          <p:cNvSpPr txBox="1"/>
          <p:nvPr/>
        </p:nvSpPr>
        <p:spPr>
          <a:xfrm>
            <a:off x="6562878" y="2785025"/>
            <a:ext cx="108857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+∞</a:t>
            </a:r>
          </a:p>
          <a:p>
            <a:endParaRPr lang="en-US" dirty="0"/>
          </a:p>
        </p:txBody>
      </p:sp>
      <p:sp>
        <p:nvSpPr>
          <p:cNvPr id="11" name="TextBox 10"/>
          <p:cNvSpPr txBox="1"/>
          <p:nvPr/>
        </p:nvSpPr>
        <p:spPr>
          <a:xfrm>
            <a:off x="6695923" y="6313705"/>
            <a:ext cx="10885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-∞</a:t>
            </a:r>
            <a:endParaRPr lang="en-US" dirty="0"/>
          </a:p>
        </p:txBody>
      </p:sp>
      <p:sp>
        <p:nvSpPr>
          <p:cNvPr id="12" name="TextBox 11"/>
          <p:cNvSpPr txBox="1"/>
          <p:nvPr/>
        </p:nvSpPr>
        <p:spPr>
          <a:xfrm>
            <a:off x="5776686" y="2201330"/>
            <a:ext cx="312057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>
                <a:solidFill>
                  <a:srgbClr val="0000FF"/>
                </a:solidFill>
              </a:rPr>
              <a:t>odds ratio</a:t>
            </a:r>
            <a:endParaRPr lang="en-US" sz="2800" dirty="0">
              <a:solidFill>
                <a:srgbClr val="0000FF"/>
              </a:solidFill>
            </a:endParaRPr>
          </a:p>
        </p:txBody>
      </p:sp>
      <p:graphicFrame>
        <p:nvGraphicFramePr>
          <p:cNvPr id="91140" name="Object 4"/>
          <p:cNvGraphicFramePr>
            <a:graphicFrameLocks noChangeAspect="1"/>
          </p:cNvGraphicFramePr>
          <p:nvPr/>
        </p:nvGraphicFramePr>
        <p:xfrm>
          <a:off x="5497513" y="1543050"/>
          <a:ext cx="2697162" cy="7191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99491" name="Equation" r:id="rId5" imgW="1473200" imgH="393700" progId="Equation.3">
                  <p:embed/>
                </p:oleObj>
              </mc:Choice>
              <mc:Fallback>
                <p:oleObj name="Equation" r:id="rId5" imgW="1473200" imgH="3937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497513" y="1543050"/>
                        <a:ext cx="2697162" cy="71913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4" name="Rectangle 13"/>
          <p:cNvSpPr/>
          <p:nvPr/>
        </p:nvSpPr>
        <p:spPr>
          <a:xfrm>
            <a:off x="2473703" y="4267200"/>
            <a:ext cx="3694868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000" dirty="0" smtClean="0">
                <a:solidFill>
                  <a:srgbClr val="FF0000"/>
                </a:solidFill>
              </a:rPr>
              <a:t>How do we get the probability of an example?</a:t>
            </a:r>
          </a:p>
        </p:txBody>
      </p:sp>
    </p:spTree>
    <p:extLst>
      <p:ext uri="{BB962C8B-B14F-4D97-AF65-F5344CB8AC3E}">
        <p14:creationId xmlns:p14="http://schemas.microsoft.com/office/powerpoint/2010/main" val="119393610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Log odds (</a:t>
            </a:r>
            <a:r>
              <a:rPr lang="en-US" dirty="0" err="1" smtClean="0"/>
              <a:t>logit</a:t>
            </a:r>
            <a:r>
              <a:rPr lang="en-US" dirty="0" smtClean="0"/>
              <a:t> function)</a:t>
            </a:r>
            <a:endParaRPr lang="en-US" dirty="0"/>
          </a:p>
        </p:txBody>
      </p:sp>
      <p:graphicFrame>
        <p:nvGraphicFramePr>
          <p:cNvPr id="93186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467125553"/>
              </p:ext>
            </p:extLst>
          </p:nvPr>
        </p:nvGraphicFramePr>
        <p:xfrm>
          <a:off x="1400175" y="1716088"/>
          <a:ext cx="5861050" cy="7905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00640" name="Equation" r:id="rId3" imgW="3200400" imgH="431800" progId="Equation.3">
                  <p:embed/>
                </p:oleObj>
              </mc:Choice>
              <mc:Fallback>
                <p:oleObj name="Equation" r:id="rId3" imgW="3200400" imgH="4318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400175" y="1716088"/>
                        <a:ext cx="5861050" cy="79057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3187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233533088"/>
              </p:ext>
            </p:extLst>
          </p:nvPr>
        </p:nvGraphicFramePr>
        <p:xfrm>
          <a:off x="1836738" y="2949575"/>
          <a:ext cx="4257675" cy="7905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00641" name="Equation" r:id="rId5" imgW="2324100" imgH="431800" progId="Equation.3">
                  <p:embed/>
                </p:oleObj>
              </mc:Choice>
              <mc:Fallback>
                <p:oleObj name="Equation" r:id="rId5" imgW="2324100" imgH="4318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836738" y="2949575"/>
                        <a:ext cx="4257675" cy="79057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3188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466772277"/>
              </p:ext>
            </p:extLst>
          </p:nvPr>
        </p:nvGraphicFramePr>
        <p:xfrm>
          <a:off x="1365250" y="4133850"/>
          <a:ext cx="6256338" cy="4429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00642" name="Equation" r:id="rId7" imgW="3416300" imgH="241300" progId="Equation.3">
                  <p:embed/>
                </p:oleObj>
              </mc:Choice>
              <mc:Fallback>
                <p:oleObj name="Equation" r:id="rId7" imgW="3416300" imgH="2413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365250" y="4133850"/>
                        <a:ext cx="6256338" cy="44291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3189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896169868"/>
              </p:ext>
            </p:extLst>
          </p:nvPr>
        </p:nvGraphicFramePr>
        <p:xfrm>
          <a:off x="2244725" y="5581650"/>
          <a:ext cx="4511675" cy="7223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00643" name="Equation" r:id="rId9" imgW="2463800" imgH="393700" progId="Equation.3">
                  <p:embed/>
                </p:oleObj>
              </mc:Choice>
              <mc:Fallback>
                <p:oleObj name="Equation" r:id="rId9" imgW="2463800" imgH="3937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244725" y="5581650"/>
                        <a:ext cx="4511675" cy="72231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8" name="TextBox 7"/>
          <p:cNvSpPr txBox="1"/>
          <p:nvPr/>
        </p:nvSpPr>
        <p:spPr>
          <a:xfrm>
            <a:off x="3193143" y="4777619"/>
            <a:ext cx="2237619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…</a:t>
            </a:r>
            <a:endParaRPr lang="en-US" sz="3200" dirty="0"/>
          </a:p>
        </p:txBody>
      </p:sp>
      <p:sp>
        <p:nvSpPr>
          <p:cNvPr id="9" name="TextBox 8"/>
          <p:cNvSpPr txBox="1"/>
          <p:nvPr/>
        </p:nvSpPr>
        <p:spPr>
          <a:xfrm>
            <a:off x="7393692" y="5345708"/>
            <a:ext cx="137235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FF0000"/>
                </a:solidFill>
              </a:rPr>
              <a:t>anyone recognize this?</a:t>
            </a:r>
            <a:endParaRPr lang="en-US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3079105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1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1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1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Logistic function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65250" y="3090333"/>
            <a:ext cx="3251200" cy="2159000"/>
          </a:xfrm>
          <a:prstGeom prst="rect">
            <a:avLst/>
          </a:prstGeom>
        </p:spPr>
      </p:pic>
      <p:graphicFrame>
        <p:nvGraphicFramePr>
          <p:cNvPr id="94210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08633256"/>
              </p:ext>
            </p:extLst>
          </p:nvPr>
        </p:nvGraphicFramePr>
        <p:xfrm>
          <a:off x="3178175" y="1889125"/>
          <a:ext cx="1882775" cy="7223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01475" name="Equation" r:id="rId4" imgW="1028700" imgH="393700" progId="Equation.3">
                  <p:embed/>
                </p:oleObj>
              </mc:Choice>
              <mc:Fallback>
                <p:oleObj name="Equation" r:id="rId4" imgW="1028700" imgH="3937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178175" y="1889125"/>
                        <a:ext cx="1882775" cy="72231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39571465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2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Logistic regression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8153400" cy="4713514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en-US" dirty="0" smtClean="0">
                <a:solidFill>
                  <a:srgbClr val="FF0000"/>
                </a:solidFill>
              </a:rPr>
              <a:t>How would we classify examples once we had a trained model?</a:t>
            </a:r>
          </a:p>
          <a:p>
            <a:endParaRPr lang="en-US" dirty="0" smtClean="0">
              <a:solidFill>
                <a:srgbClr val="FF0000"/>
              </a:solidFill>
            </a:endParaRPr>
          </a:p>
          <a:p>
            <a:endParaRPr lang="en-US" dirty="0" smtClean="0">
              <a:solidFill>
                <a:srgbClr val="FF0000"/>
              </a:solidFill>
            </a:endParaRPr>
          </a:p>
          <a:p>
            <a:endParaRPr lang="en-US" dirty="0" smtClean="0">
              <a:solidFill>
                <a:srgbClr val="FF0000"/>
              </a:solidFill>
            </a:endParaRPr>
          </a:p>
          <a:p>
            <a:pPr marL="0" indent="0">
              <a:buNone/>
            </a:pPr>
            <a:r>
              <a:rPr lang="en-US" dirty="0" smtClean="0"/>
              <a:t>If the sum &gt; 0 then p(1)/p(0) &gt; 1, so positive</a:t>
            </a:r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r>
              <a:rPr lang="en-US" dirty="0" smtClean="0"/>
              <a:t>if the sum &lt; 0 then p(1)/p(0) &lt; 1, so negative</a:t>
            </a:r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r>
              <a:rPr lang="en-US" dirty="0" smtClean="0"/>
              <a:t>Still a </a:t>
            </a:r>
            <a:r>
              <a:rPr lang="en-US" i="1" dirty="0" smtClean="0"/>
              <a:t>linear</a:t>
            </a:r>
            <a:r>
              <a:rPr lang="en-US" dirty="0" smtClean="0"/>
              <a:t> classifier (decision boundary is a line)</a:t>
            </a:r>
            <a:endParaRPr lang="en-US" dirty="0"/>
          </a:p>
        </p:txBody>
      </p:sp>
      <p:graphicFrame>
        <p:nvGraphicFramePr>
          <p:cNvPr id="95235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41459567"/>
              </p:ext>
            </p:extLst>
          </p:nvPr>
        </p:nvGraphicFramePr>
        <p:xfrm>
          <a:off x="1508125" y="2732088"/>
          <a:ext cx="5861050" cy="7905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02499" name="Equation" r:id="rId3" imgW="3200400" imgH="431800" progId="Equation.3">
                  <p:embed/>
                </p:oleObj>
              </mc:Choice>
              <mc:Fallback>
                <p:oleObj name="Equation" r:id="rId3" imgW="3200400" imgH="4318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08125" y="2732088"/>
                        <a:ext cx="5861050" cy="79057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31036729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Training logistic regression models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 smtClean="0">
                <a:solidFill>
                  <a:srgbClr val="FF0000"/>
                </a:solidFill>
              </a:rPr>
              <a:t>How should we learn the parameters for logistic regression (i.e. the </a:t>
            </a:r>
            <a:r>
              <a:rPr lang="en-US" dirty="0" err="1" smtClean="0">
                <a:solidFill>
                  <a:srgbClr val="FF0000"/>
                </a:solidFill>
              </a:rPr>
              <a:t>w’s</a:t>
            </a:r>
            <a:r>
              <a:rPr lang="en-US" dirty="0" smtClean="0">
                <a:solidFill>
                  <a:srgbClr val="FF0000"/>
                </a:solidFill>
              </a:rPr>
              <a:t>)?</a:t>
            </a:r>
          </a:p>
          <a:p>
            <a:endParaRPr lang="en-US" dirty="0" smtClean="0"/>
          </a:p>
          <a:p>
            <a:pPr lvl="1"/>
            <a:endParaRPr lang="en-US" dirty="0" smtClean="0">
              <a:solidFill>
                <a:srgbClr val="FF0000"/>
              </a:solidFill>
            </a:endParaRPr>
          </a:p>
        </p:txBody>
      </p:sp>
      <p:graphicFrame>
        <p:nvGraphicFramePr>
          <p:cNvPr id="141314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094872802"/>
              </p:ext>
            </p:extLst>
          </p:nvPr>
        </p:nvGraphicFramePr>
        <p:xfrm>
          <a:off x="1774825" y="2982913"/>
          <a:ext cx="5859463" cy="7905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05590" name="Equation" r:id="rId3" imgW="3200400" imgH="431800" progId="Equation.3">
                  <p:embed/>
                </p:oleObj>
              </mc:Choice>
              <mc:Fallback>
                <p:oleObj name="Equation" r:id="rId3" imgW="3200400" imgH="4318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774825" y="2982913"/>
                        <a:ext cx="5859463" cy="79057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83651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908214944"/>
              </p:ext>
            </p:extLst>
          </p:nvPr>
        </p:nvGraphicFramePr>
        <p:xfrm>
          <a:off x="2163763" y="4724400"/>
          <a:ext cx="4465637" cy="7223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05591" name="Equation" r:id="rId5" imgW="2438400" imgH="393700" progId="Equation.3">
                  <p:embed/>
                </p:oleObj>
              </mc:Choice>
              <mc:Fallback>
                <p:oleObj name="Equation" r:id="rId5" imgW="2438400" imgH="3937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163763" y="4724400"/>
                        <a:ext cx="4465637" cy="72231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4136571" y="4003524"/>
            <a:ext cx="218923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0000FF"/>
                </a:solidFill>
              </a:rPr>
              <a:t>parameters</a:t>
            </a:r>
            <a:endParaRPr lang="en-US" dirty="0">
              <a:solidFill>
                <a:srgbClr val="0000FF"/>
              </a:solidFill>
            </a:endParaRPr>
          </a:p>
        </p:txBody>
      </p:sp>
      <p:cxnSp>
        <p:nvCxnSpPr>
          <p:cNvPr id="8" name="Straight Arrow Connector 7"/>
          <p:cNvCxnSpPr/>
          <p:nvPr/>
        </p:nvCxnSpPr>
        <p:spPr>
          <a:xfrm rot="5400000" flipH="1" flipV="1">
            <a:off x="4741334" y="3580191"/>
            <a:ext cx="495905" cy="350762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Straight Arrow Connector 8"/>
          <p:cNvCxnSpPr/>
          <p:nvPr/>
        </p:nvCxnSpPr>
        <p:spPr>
          <a:xfrm rot="16200000" flipH="1">
            <a:off x="4526859" y="4659901"/>
            <a:ext cx="767619" cy="193527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4254211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MLE logistic regression</a:t>
            </a:r>
            <a:endParaRPr lang="en-US" dirty="0"/>
          </a:p>
        </p:txBody>
      </p:sp>
      <p:graphicFrame>
        <p:nvGraphicFramePr>
          <p:cNvPr id="4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140272115"/>
              </p:ext>
            </p:extLst>
          </p:nvPr>
        </p:nvGraphicFramePr>
        <p:xfrm>
          <a:off x="515600" y="2590800"/>
          <a:ext cx="3370263" cy="8413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06648" name="Equation" r:id="rId3" imgW="1841500" imgH="457200" progId="Equation.3">
                  <p:embed/>
                </p:oleObj>
              </mc:Choice>
              <mc:Fallback>
                <p:oleObj name="Equation" r:id="rId3" imgW="1841500" imgH="4572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15600" y="2590800"/>
                        <a:ext cx="3370263" cy="84137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" name="Object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885836564"/>
              </p:ext>
            </p:extLst>
          </p:nvPr>
        </p:nvGraphicFramePr>
        <p:xfrm>
          <a:off x="2241213" y="3584575"/>
          <a:ext cx="3649662" cy="8413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06649" name="Equation" r:id="rId5" imgW="1993900" imgH="457200" progId="Equation.3">
                  <p:embed/>
                </p:oleObj>
              </mc:Choice>
              <mc:Fallback>
                <p:oleObj name="Equation" r:id="rId5" imgW="1993900" imgH="4572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241213" y="3584575"/>
                        <a:ext cx="3649662" cy="84137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" name="Object 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844813526"/>
              </p:ext>
            </p:extLst>
          </p:nvPr>
        </p:nvGraphicFramePr>
        <p:xfrm>
          <a:off x="2245975" y="4721225"/>
          <a:ext cx="3721100" cy="8413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06650" name="Equation" r:id="rId7" imgW="2032000" imgH="457200" progId="Equation.3">
                  <p:embed/>
                </p:oleObj>
              </mc:Choice>
              <mc:Fallback>
                <p:oleObj name="Equation" r:id="rId7" imgW="2032000" imgH="4572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245975" y="4721225"/>
                        <a:ext cx="3721100" cy="84137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1" name="TextBox 10"/>
          <p:cNvSpPr txBox="1"/>
          <p:nvPr/>
        </p:nvSpPr>
        <p:spPr>
          <a:xfrm>
            <a:off x="6248400" y="3821668"/>
            <a:ext cx="195772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FF6600"/>
                </a:solidFill>
              </a:rPr>
              <a:t>assume labels 1, -1</a:t>
            </a:r>
            <a:endParaRPr lang="en-US" dirty="0">
              <a:solidFill>
                <a:srgbClr val="FF6600"/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152400" y="1752600"/>
            <a:ext cx="832579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/>
              <a:t>Find the parameters that maximize the likelihood (or log-likelihood) of the data: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83383033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MLE </a:t>
            </a:r>
            <a:r>
              <a:rPr lang="en-US" dirty="0"/>
              <a:t>l</a:t>
            </a:r>
            <a:r>
              <a:rPr lang="en-US" dirty="0" smtClean="0"/>
              <a:t>ogistic regression</a:t>
            </a:r>
            <a:endParaRPr lang="en-US" dirty="0"/>
          </a:p>
        </p:txBody>
      </p:sp>
      <p:graphicFrame>
        <p:nvGraphicFramePr>
          <p:cNvPr id="4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351624754"/>
              </p:ext>
            </p:extLst>
          </p:nvPr>
        </p:nvGraphicFramePr>
        <p:xfrm>
          <a:off x="457200" y="1828800"/>
          <a:ext cx="5349875" cy="8413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07697" name="Equation" r:id="rId3" imgW="2921000" imgH="457200" progId="Equation.3">
                  <p:embed/>
                </p:oleObj>
              </mc:Choice>
              <mc:Fallback>
                <p:oleObj name="Equation" r:id="rId3" imgW="2921000" imgH="4572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57200" y="1828800"/>
                        <a:ext cx="5349875" cy="84137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304800" y="2814935"/>
            <a:ext cx="334598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FF6600"/>
                </a:solidFill>
              </a:rPr>
              <a:t>We want to maximize, i.e.</a:t>
            </a:r>
            <a:endParaRPr lang="en-US" sz="2400" dirty="0">
              <a:solidFill>
                <a:srgbClr val="FF6600"/>
              </a:solidFill>
            </a:endParaRPr>
          </a:p>
        </p:txBody>
      </p:sp>
      <p:graphicFrame>
        <p:nvGraphicFramePr>
          <p:cNvPr id="6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742677338"/>
              </p:ext>
            </p:extLst>
          </p:nvPr>
        </p:nvGraphicFramePr>
        <p:xfrm>
          <a:off x="1066800" y="3505200"/>
          <a:ext cx="5116513" cy="3968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07698" name="Equation" r:id="rId5" imgW="2794000" imgH="215900" progId="Equation.3">
                  <p:embed/>
                </p:oleObj>
              </mc:Choice>
              <mc:Fallback>
                <p:oleObj name="Equation" r:id="rId5" imgW="2794000" imgH="2159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66800" y="3505200"/>
                        <a:ext cx="5116513" cy="39687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058795742"/>
              </p:ext>
            </p:extLst>
          </p:nvPr>
        </p:nvGraphicFramePr>
        <p:xfrm>
          <a:off x="2413000" y="4014788"/>
          <a:ext cx="4814888" cy="8413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07699" name="Equation" r:id="rId7" imgW="2628900" imgH="457200" progId="Equation.3">
                  <p:embed/>
                </p:oleObj>
              </mc:Choice>
              <mc:Fallback>
                <p:oleObj name="Equation" r:id="rId7" imgW="2628900" imgH="4572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413000" y="4014788"/>
                        <a:ext cx="4814888" cy="84137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" name="Object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264406103"/>
              </p:ext>
            </p:extLst>
          </p:nvPr>
        </p:nvGraphicFramePr>
        <p:xfrm>
          <a:off x="2438400" y="4852988"/>
          <a:ext cx="4629150" cy="8413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07700" name="Equation" r:id="rId9" imgW="2527300" imgH="457200" progId="Equation.3">
                  <p:embed/>
                </p:oleObj>
              </mc:Choice>
              <mc:Fallback>
                <p:oleObj name="Equation" r:id="rId9" imgW="2527300" imgH="4572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438400" y="4852988"/>
                        <a:ext cx="4629150" cy="84137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9" name="TextBox 8"/>
          <p:cNvSpPr txBox="1"/>
          <p:nvPr/>
        </p:nvSpPr>
        <p:spPr>
          <a:xfrm>
            <a:off x="1447800" y="5967040"/>
            <a:ext cx="573636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FF0000"/>
                </a:solidFill>
              </a:rPr>
              <a:t>Look familiar?  Hint: anybody read the book?</a:t>
            </a:r>
            <a:endParaRPr lang="en-US" sz="24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749325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MLE logistic regression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4400" y="3352800"/>
            <a:ext cx="7200900" cy="28194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334211" y="2941053"/>
            <a:ext cx="260833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>
                <a:solidFill>
                  <a:srgbClr val="0000FF"/>
                </a:solidFill>
              </a:rPr>
              <a:t>Surrogate loss functions:</a:t>
            </a:r>
            <a:endParaRPr lang="en-US" sz="2000" dirty="0">
              <a:solidFill>
                <a:srgbClr val="0000FF"/>
              </a:solidFill>
            </a:endParaRPr>
          </a:p>
        </p:txBody>
      </p:sp>
      <p:graphicFrame>
        <p:nvGraphicFramePr>
          <p:cNvPr id="6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816610267"/>
              </p:ext>
            </p:extLst>
          </p:nvPr>
        </p:nvGraphicFramePr>
        <p:xfrm>
          <a:off x="1752600" y="1752600"/>
          <a:ext cx="4397375" cy="8413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08612" name="Equation" r:id="rId4" imgW="2400300" imgH="457200" progId="Equation.3">
                  <p:embed/>
                </p:oleObj>
              </mc:Choice>
              <mc:Fallback>
                <p:oleObj name="Equation" r:id="rId4" imgW="2400300" imgH="4572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752600" y="1752600"/>
                        <a:ext cx="4397375" cy="84137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Rectangle 6"/>
          <p:cNvSpPr/>
          <p:nvPr/>
        </p:nvSpPr>
        <p:spPr>
          <a:xfrm>
            <a:off x="1447800" y="4419600"/>
            <a:ext cx="6858000" cy="685800"/>
          </a:xfrm>
          <a:prstGeom prst="rect">
            <a:avLst/>
          </a:prstGeom>
          <a:noFill/>
          <a:ln>
            <a:solidFill>
              <a:srgbClr val="FF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5434093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logistic regression: three views</a:t>
            </a:r>
            <a:endParaRPr lang="en-US" dirty="0"/>
          </a:p>
        </p:txBody>
      </p:sp>
      <p:graphicFrame>
        <p:nvGraphicFramePr>
          <p:cNvPr id="4" name="Object 4"/>
          <p:cNvGraphicFramePr>
            <a:graphicFrameLocks noChangeAspect="1"/>
          </p:cNvGraphicFramePr>
          <p:nvPr/>
        </p:nvGraphicFramePr>
        <p:xfrm>
          <a:off x="364659" y="1751806"/>
          <a:ext cx="6162675" cy="7191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09697" name="Equation" r:id="rId3" imgW="3365500" imgH="393700" progId="Equation.3">
                  <p:embed/>
                </p:oleObj>
              </mc:Choice>
              <mc:Fallback>
                <p:oleObj name="Equation" r:id="rId3" imgW="3365500" imgH="3937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64659" y="1751806"/>
                        <a:ext cx="6162675" cy="71913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472707430"/>
              </p:ext>
            </p:extLst>
          </p:nvPr>
        </p:nvGraphicFramePr>
        <p:xfrm>
          <a:off x="376691" y="3636823"/>
          <a:ext cx="4814887" cy="6524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09698" name="Equation" r:id="rId5" imgW="2628900" imgH="355600" progId="Equation.3">
                  <p:embed/>
                </p:oleObj>
              </mc:Choice>
              <mc:Fallback>
                <p:oleObj name="Equation" r:id="rId5" imgW="2628900" imgH="3556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76691" y="3636823"/>
                        <a:ext cx="4814887" cy="65246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6978950" y="1751806"/>
            <a:ext cx="216505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>
                <a:solidFill>
                  <a:srgbClr val="0000FF"/>
                </a:solidFill>
              </a:rPr>
              <a:t>linear classifier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816558" y="3486006"/>
            <a:ext cx="216505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>
                <a:solidFill>
                  <a:srgbClr val="0000FF"/>
                </a:solidFill>
              </a:rPr>
              <a:t>conditional model</a:t>
            </a:r>
          </a:p>
          <a:p>
            <a:r>
              <a:rPr lang="en-US" sz="2000" dirty="0" smtClean="0">
                <a:solidFill>
                  <a:srgbClr val="0000FF"/>
                </a:solidFill>
              </a:rPr>
              <a:t>logistic</a:t>
            </a:r>
            <a:endParaRPr lang="en-US" sz="2000" dirty="0">
              <a:solidFill>
                <a:srgbClr val="0000FF"/>
              </a:solidFill>
            </a:endParaRPr>
          </a:p>
        </p:txBody>
      </p:sp>
      <p:graphicFrame>
        <p:nvGraphicFramePr>
          <p:cNvPr id="8" name="Object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467270010"/>
              </p:ext>
            </p:extLst>
          </p:nvPr>
        </p:nvGraphicFramePr>
        <p:xfrm>
          <a:off x="630027" y="5334000"/>
          <a:ext cx="4397375" cy="8413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09699" name="Equation" r:id="rId7" imgW="2400300" imgH="457200" progId="Equation.3">
                  <p:embed/>
                </p:oleObj>
              </mc:Choice>
              <mc:Fallback>
                <p:oleObj name="Equation" r:id="rId7" imgW="2400300" imgH="4572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30027" y="5334000"/>
                        <a:ext cx="4397375" cy="84137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9" name="TextBox 8"/>
          <p:cNvSpPr txBox="1"/>
          <p:nvPr/>
        </p:nvSpPr>
        <p:spPr>
          <a:xfrm>
            <a:off x="6553200" y="5334000"/>
            <a:ext cx="240364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>
                <a:solidFill>
                  <a:srgbClr val="0000FF"/>
                </a:solidFill>
              </a:rPr>
              <a:t>linear model minimizing logistic loss</a:t>
            </a:r>
          </a:p>
        </p:txBody>
      </p:sp>
    </p:spTree>
    <p:extLst>
      <p:ext uri="{BB962C8B-B14F-4D97-AF65-F5344CB8AC3E}">
        <p14:creationId xmlns:p14="http://schemas.microsoft.com/office/powerpoint/2010/main" val="308369843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Overfitting</a:t>
            </a:r>
            <a:endParaRPr lang="en-US" dirty="0"/>
          </a:p>
        </p:txBody>
      </p:sp>
      <p:graphicFrame>
        <p:nvGraphicFramePr>
          <p:cNvPr id="4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287540110"/>
              </p:ext>
            </p:extLst>
          </p:nvPr>
        </p:nvGraphicFramePr>
        <p:xfrm>
          <a:off x="1981200" y="1828800"/>
          <a:ext cx="4397375" cy="8413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0655" name="Equation" r:id="rId3" imgW="2400300" imgH="457200" progId="Equation.3">
                  <p:embed/>
                </p:oleObj>
              </mc:Choice>
              <mc:Fallback>
                <p:oleObj name="Equation" r:id="rId3" imgW="2400300" imgH="4572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981200" y="1828800"/>
                        <a:ext cx="4397375" cy="84137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922421" y="3124200"/>
            <a:ext cx="692617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If we minimize this loss function, in practice, the results aren’t great and we tend to </a:t>
            </a:r>
            <a:r>
              <a:rPr lang="en-US" sz="2400" dirty="0" err="1" smtClean="0"/>
              <a:t>overfit</a:t>
            </a:r>
            <a:endParaRPr lang="en-US" sz="2400" dirty="0"/>
          </a:p>
        </p:txBody>
      </p:sp>
      <p:sp>
        <p:nvSpPr>
          <p:cNvPr id="6" name="TextBox 5"/>
          <p:cNvSpPr txBox="1"/>
          <p:nvPr/>
        </p:nvSpPr>
        <p:spPr>
          <a:xfrm>
            <a:off x="3505200" y="5229545"/>
            <a:ext cx="125271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FF0000"/>
                </a:solidFill>
              </a:rPr>
              <a:t>Solution?</a:t>
            </a:r>
            <a:endParaRPr lang="en-US" sz="24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6648312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Regularization/prior</a:t>
            </a:r>
            <a:endParaRPr lang="en-US" dirty="0"/>
          </a:p>
        </p:txBody>
      </p:sp>
      <p:graphicFrame>
        <p:nvGraphicFramePr>
          <p:cNvPr id="4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412211732"/>
              </p:ext>
            </p:extLst>
          </p:nvPr>
        </p:nvGraphicFramePr>
        <p:xfrm>
          <a:off x="609600" y="2057400"/>
          <a:ext cx="7861252" cy="990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1699" name="Equation" r:id="rId3" imgW="3644900" imgH="457200" progId="Equation.3">
                  <p:embed/>
                </p:oleObj>
              </mc:Choice>
              <mc:Fallback>
                <p:oleObj name="Equation" r:id="rId3" imgW="3644900" imgH="4572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09600" y="2057400"/>
                        <a:ext cx="7861252" cy="990600"/>
                      </a:xfrm>
                      <a:prstGeom prst="rect">
                        <a:avLst/>
                      </a:prstGeom>
                      <a:noFill/>
                      <a:extLst/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3810000" y="3634770"/>
            <a:ext cx="48377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>
                <a:solidFill>
                  <a:srgbClr val="FF6600"/>
                </a:solidFill>
              </a:rPr>
              <a:t>or</a:t>
            </a:r>
            <a:endParaRPr lang="en-US" sz="2800" dirty="0">
              <a:solidFill>
                <a:srgbClr val="FF6600"/>
              </a:solidFill>
            </a:endParaRPr>
          </a:p>
        </p:txBody>
      </p:sp>
      <p:graphicFrame>
        <p:nvGraphicFramePr>
          <p:cNvPr id="7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727079154"/>
              </p:ext>
            </p:extLst>
          </p:nvPr>
        </p:nvGraphicFramePr>
        <p:xfrm>
          <a:off x="955675" y="4760913"/>
          <a:ext cx="7292975" cy="10302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1700" name="Equation" r:id="rId5" imgW="3251200" imgH="457200" progId="Equation.3">
                  <p:embed/>
                </p:oleObj>
              </mc:Choice>
              <mc:Fallback>
                <p:oleObj name="Equation" r:id="rId5" imgW="3251200" imgH="4572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55675" y="4760913"/>
                        <a:ext cx="7292975" cy="1030287"/>
                      </a:xfrm>
                      <a:prstGeom prst="rect">
                        <a:avLst/>
                      </a:prstGeom>
                      <a:noFill/>
                      <a:extLst/>
                    </p:spPr>
                  </p:pic>
                </p:oleObj>
              </mc:Fallback>
            </mc:AlternateContent>
          </a:graphicData>
        </a:graphic>
      </p:graphicFrame>
      <p:sp>
        <p:nvSpPr>
          <p:cNvPr id="8" name="TextBox 7"/>
          <p:cNvSpPr txBox="1"/>
          <p:nvPr/>
        </p:nvSpPr>
        <p:spPr>
          <a:xfrm>
            <a:off x="2007344" y="6212822"/>
            <a:ext cx="433939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FF0000"/>
                </a:solidFill>
              </a:rPr>
              <a:t>What are some of the </a:t>
            </a:r>
            <a:r>
              <a:rPr lang="en-US" dirty="0" err="1" smtClean="0">
                <a:solidFill>
                  <a:srgbClr val="FF0000"/>
                </a:solidFill>
              </a:rPr>
              <a:t>regularizers</a:t>
            </a:r>
            <a:r>
              <a:rPr lang="en-US" dirty="0" smtClean="0">
                <a:solidFill>
                  <a:srgbClr val="FF0000"/>
                </a:solidFill>
              </a:rPr>
              <a:t> we know?</a:t>
            </a:r>
            <a:endParaRPr lang="en-US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6563412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Regularization/prior</a:t>
            </a:r>
            <a:endParaRPr lang="en-US" dirty="0"/>
          </a:p>
        </p:txBody>
      </p:sp>
      <p:graphicFrame>
        <p:nvGraphicFramePr>
          <p:cNvPr id="4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821911177"/>
              </p:ext>
            </p:extLst>
          </p:nvPr>
        </p:nvGraphicFramePr>
        <p:xfrm>
          <a:off x="1295400" y="2286000"/>
          <a:ext cx="6216650" cy="990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2697" name="Equation" r:id="rId3" imgW="2882900" imgH="457200" progId="Equation.3">
                  <p:embed/>
                </p:oleObj>
              </mc:Choice>
              <mc:Fallback>
                <p:oleObj name="Equation" r:id="rId3" imgW="2882900" imgH="4572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295400" y="2286000"/>
                        <a:ext cx="6216650" cy="990600"/>
                      </a:xfrm>
                      <a:prstGeom prst="rect">
                        <a:avLst/>
                      </a:prstGeom>
                      <a:noFill/>
                      <a:extLst/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204831" y="1720474"/>
            <a:ext cx="233774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0000FF"/>
                </a:solidFill>
              </a:rPr>
              <a:t>L2 regularization:</a:t>
            </a:r>
            <a:endParaRPr lang="en-US" sz="2400" dirty="0">
              <a:solidFill>
                <a:srgbClr val="0000FF"/>
              </a:solidFill>
            </a:endParaRPr>
          </a:p>
        </p:txBody>
      </p:sp>
      <p:grpSp>
        <p:nvGrpSpPr>
          <p:cNvPr id="9" name="Group 8"/>
          <p:cNvGrpSpPr/>
          <p:nvPr/>
        </p:nvGrpSpPr>
        <p:grpSpPr>
          <a:xfrm>
            <a:off x="357231" y="4038600"/>
            <a:ext cx="7491369" cy="2601357"/>
            <a:chOff x="357231" y="4038600"/>
            <a:chExt cx="7491369" cy="2601357"/>
          </a:xfrm>
        </p:grpSpPr>
        <p:sp>
          <p:nvSpPr>
            <p:cNvPr id="6" name="TextBox 5"/>
            <p:cNvSpPr txBox="1"/>
            <p:nvPr/>
          </p:nvSpPr>
          <p:spPr>
            <a:xfrm>
              <a:off x="357231" y="4038600"/>
              <a:ext cx="2052214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dirty="0" smtClean="0">
                  <a:solidFill>
                    <a:srgbClr val="0000FF"/>
                  </a:solidFill>
                </a:rPr>
                <a:t>Gaussian prior:</a:t>
              </a:r>
              <a:endParaRPr lang="en-US" sz="2400" dirty="0">
                <a:solidFill>
                  <a:srgbClr val="0000FF"/>
                </a:solidFill>
              </a:endParaRPr>
            </a:p>
          </p:txBody>
        </p:sp>
        <p:pic>
          <p:nvPicPr>
            <p:cNvPr id="7" name="Picture 6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3810000" y="4117938"/>
              <a:ext cx="4038600" cy="2522019"/>
            </a:xfrm>
            <a:prstGeom prst="rect">
              <a:avLst/>
            </a:prstGeom>
          </p:spPr>
        </p:pic>
        <p:sp>
          <p:nvSpPr>
            <p:cNvPr id="8" name="TextBox 7"/>
            <p:cNvSpPr txBox="1"/>
            <p:nvPr/>
          </p:nvSpPr>
          <p:spPr>
            <a:xfrm>
              <a:off x="2133600" y="5161422"/>
              <a:ext cx="1222961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dirty="0" smtClean="0"/>
                <a:t>p(</a:t>
              </a:r>
              <a:r>
                <a:rPr lang="en-US" sz="2400" dirty="0" err="1" smtClean="0"/>
                <a:t>w,b</a:t>
              </a:r>
              <a:r>
                <a:rPr lang="en-US" sz="2400" dirty="0" smtClean="0"/>
                <a:t>) ~  </a:t>
              </a:r>
              <a:endParaRPr lang="en-US" sz="2400" dirty="0"/>
            </a:p>
          </p:txBody>
        </p:sp>
      </p:grpSp>
    </p:spTree>
    <p:extLst>
      <p:ext uri="{BB962C8B-B14F-4D97-AF65-F5344CB8AC3E}">
        <p14:creationId xmlns:p14="http://schemas.microsoft.com/office/powerpoint/2010/main" val="387171516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Regularization/prior</a:t>
            </a:r>
            <a:endParaRPr lang="en-US" dirty="0"/>
          </a:p>
        </p:txBody>
      </p:sp>
      <p:graphicFrame>
        <p:nvGraphicFramePr>
          <p:cNvPr id="4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26312905"/>
              </p:ext>
            </p:extLst>
          </p:nvPr>
        </p:nvGraphicFramePr>
        <p:xfrm>
          <a:off x="1295400" y="2286000"/>
          <a:ext cx="6216650" cy="990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4781" name="Equation" r:id="rId3" imgW="2882900" imgH="457200" progId="Equation.3">
                  <p:embed/>
                </p:oleObj>
              </mc:Choice>
              <mc:Fallback>
                <p:oleObj name="Equation" r:id="rId3" imgW="2882900" imgH="4572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295400" y="2286000"/>
                        <a:ext cx="6216650" cy="990600"/>
                      </a:xfrm>
                      <a:prstGeom prst="rect">
                        <a:avLst/>
                      </a:prstGeom>
                      <a:noFill/>
                      <a:extLst/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204831" y="1720474"/>
            <a:ext cx="233774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0000FF"/>
                </a:solidFill>
              </a:rPr>
              <a:t>L2 regularization:</a:t>
            </a:r>
            <a:endParaRPr lang="en-US" sz="2400" dirty="0">
              <a:solidFill>
                <a:srgbClr val="0000FF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57231" y="4038600"/>
            <a:ext cx="205221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0000FF"/>
                </a:solidFill>
              </a:rPr>
              <a:t>Gaussian prior:</a:t>
            </a:r>
            <a:endParaRPr lang="en-US" sz="2400" dirty="0">
              <a:solidFill>
                <a:srgbClr val="0000FF"/>
              </a:solidFill>
            </a:endParaRPr>
          </a:p>
        </p:txBody>
      </p:sp>
      <p:graphicFrame>
        <p:nvGraphicFramePr>
          <p:cNvPr id="10" name="Object 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681202064"/>
              </p:ext>
            </p:extLst>
          </p:nvPr>
        </p:nvGraphicFramePr>
        <p:xfrm>
          <a:off x="1295400" y="4648200"/>
          <a:ext cx="6627812" cy="990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4782" name="Equation" r:id="rId5" imgW="3073400" imgH="457200" progId="Equation.3">
                  <p:embed/>
                </p:oleObj>
              </mc:Choice>
              <mc:Fallback>
                <p:oleObj name="Equation" r:id="rId5" imgW="3073400" imgH="4572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295400" y="4648200"/>
                        <a:ext cx="6627812" cy="990600"/>
                      </a:xfrm>
                      <a:prstGeom prst="rect">
                        <a:avLst/>
                      </a:prstGeom>
                      <a:noFill/>
                      <a:ex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1" name="Object 1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14210735"/>
              </p:ext>
            </p:extLst>
          </p:nvPr>
        </p:nvGraphicFramePr>
        <p:xfrm>
          <a:off x="6716712" y="5791200"/>
          <a:ext cx="1206500" cy="8524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4783" name="Equation" r:id="rId7" imgW="558800" imgH="393700" progId="Equation.3">
                  <p:embed/>
                </p:oleObj>
              </mc:Choice>
              <mc:Fallback>
                <p:oleObj name="Equation" r:id="rId7" imgW="558800" imgH="3937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716712" y="5791200"/>
                        <a:ext cx="1206500" cy="852487"/>
                      </a:xfrm>
                      <a:prstGeom prst="rect">
                        <a:avLst/>
                      </a:prstGeom>
                      <a:noFill/>
                      <a:extLst/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3657600" y="6103585"/>
            <a:ext cx="2575895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>
                <a:solidFill>
                  <a:srgbClr val="FF0000"/>
                </a:solidFill>
              </a:rPr>
              <a:t>Does </a:t>
            </a:r>
            <a:r>
              <a:rPr lang="en-US" sz="2000" dirty="0" err="1" smtClean="0">
                <a:solidFill>
                  <a:srgbClr val="FF0000"/>
                </a:solidFill>
              </a:rPr>
              <a:t>theλmake</a:t>
            </a:r>
            <a:r>
              <a:rPr lang="en-US" sz="2000" dirty="0" smtClean="0">
                <a:solidFill>
                  <a:srgbClr val="FF0000"/>
                </a:solidFill>
              </a:rPr>
              <a:t> sense?</a:t>
            </a:r>
            <a:endParaRPr lang="en-US" sz="20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7916368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Regularization/prior</a:t>
            </a:r>
            <a:endParaRPr lang="en-US" dirty="0"/>
          </a:p>
        </p:txBody>
      </p:sp>
      <p:graphicFrame>
        <p:nvGraphicFramePr>
          <p:cNvPr id="4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150736106"/>
              </p:ext>
            </p:extLst>
          </p:nvPr>
        </p:nvGraphicFramePr>
        <p:xfrm>
          <a:off x="1295400" y="2286000"/>
          <a:ext cx="6216650" cy="990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3757" name="Equation" r:id="rId4" imgW="2882900" imgH="457200" progId="Equation.3">
                  <p:embed/>
                </p:oleObj>
              </mc:Choice>
              <mc:Fallback>
                <p:oleObj name="Equation" r:id="rId4" imgW="2882900" imgH="4572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295400" y="2286000"/>
                        <a:ext cx="6216650" cy="990600"/>
                      </a:xfrm>
                      <a:prstGeom prst="rect">
                        <a:avLst/>
                      </a:prstGeom>
                      <a:noFill/>
                      <a:extLst/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204831" y="1720474"/>
            <a:ext cx="233774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0000FF"/>
                </a:solidFill>
              </a:rPr>
              <a:t>L2 regularization:</a:t>
            </a:r>
            <a:endParaRPr lang="en-US" sz="2400" dirty="0">
              <a:solidFill>
                <a:srgbClr val="0000FF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57231" y="4038600"/>
            <a:ext cx="205221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0000FF"/>
                </a:solidFill>
              </a:rPr>
              <a:t>Gaussian prior:</a:t>
            </a:r>
            <a:endParaRPr lang="en-US" sz="2400" dirty="0">
              <a:solidFill>
                <a:srgbClr val="0000FF"/>
              </a:solidFill>
            </a:endParaRPr>
          </a:p>
        </p:txBody>
      </p:sp>
      <p:graphicFrame>
        <p:nvGraphicFramePr>
          <p:cNvPr id="10" name="Object 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984340945"/>
              </p:ext>
            </p:extLst>
          </p:nvPr>
        </p:nvGraphicFramePr>
        <p:xfrm>
          <a:off x="347772" y="4644597"/>
          <a:ext cx="5122424" cy="76560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3758" name="Equation" r:id="rId6" imgW="3073400" imgH="457200" progId="Equation.3">
                  <p:embed/>
                </p:oleObj>
              </mc:Choice>
              <mc:Fallback>
                <p:oleObj name="Equation" r:id="rId6" imgW="3073400" imgH="4572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47772" y="4644597"/>
                        <a:ext cx="5122424" cy="765603"/>
                      </a:xfrm>
                      <a:prstGeom prst="rect">
                        <a:avLst/>
                      </a:prstGeom>
                      <a:noFill/>
                      <a:ex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1" name="Object 1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957053854"/>
              </p:ext>
            </p:extLst>
          </p:nvPr>
        </p:nvGraphicFramePr>
        <p:xfrm>
          <a:off x="3975100" y="5545175"/>
          <a:ext cx="1206500" cy="8524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3759" name="Equation" r:id="rId8" imgW="558800" imgH="393700" progId="Equation.3">
                  <p:embed/>
                </p:oleObj>
              </mc:Choice>
              <mc:Fallback>
                <p:oleObj name="Equation" r:id="rId8" imgW="558800" imgH="3937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975100" y="5545175"/>
                        <a:ext cx="1206500" cy="852487"/>
                      </a:xfrm>
                      <a:prstGeom prst="rect">
                        <a:avLst/>
                      </a:prstGeom>
                      <a:noFill/>
                      <a:extLst/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12" name="Picture 11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479243" y="4496391"/>
            <a:ext cx="3358910" cy="20975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3273227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Regularization/prior</a:t>
            </a:r>
            <a:endParaRPr lang="en-US" dirty="0"/>
          </a:p>
        </p:txBody>
      </p:sp>
      <p:graphicFrame>
        <p:nvGraphicFramePr>
          <p:cNvPr id="4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373052749"/>
              </p:ext>
            </p:extLst>
          </p:nvPr>
        </p:nvGraphicFramePr>
        <p:xfrm>
          <a:off x="1349375" y="2286000"/>
          <a:ext cx="6107113" cy="990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6789" name="Equation" r:id="rId3" imgW="2832100" imgH="457200" progId="Equation.3">
                  <p:embed/>
                </p:oleObj>
              </mc:Choice>
              <mc:Fallback>
                <p:oleObj name="Equation" r:id="rId3" imgW="2832100" imgH="4572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349375" y="2286000"/>
                        <a:ext cx="6107113" cy="990600"/>
                      </a:xfrm>
                      <a:prstGeom prst="rect">
                        <a:avLst/>
                      </a:prstGeom>
                      <a:noFill/>
                      <a:extLst/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204831" y="1720474"/>
            <a:ext cx="233774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0000FF"/>
                </a:solidFill>
              </a:rPr>
              <a:t>L1 regularization:</a:t>
            </a:r>
            <a:endParaRPr lang="en-US" sz="2400" dirty="0">
              <a:solidFill>
                <a:srgbClr val="0000FF"/>
              </a:solidFill>
            </a:endParaRPr>
          </a:p>
        </p:txBody>
      </p:sp>
      <p:grpSp>
        <p:nvGrpSpPr>
          <p:cNvPr id="10" name="Group 9"/>
          <p:cNvGrpSpPr/>
          <p:nvPr/>
        </p:nvGrpSpPr>
        <p:grpSpPr>
          <a:xfrm>
            <a:off x="357231" y="3810000"/>
            <a:ext cx="8634369" cy="2910726"/>
            <a:chOff x="357231" y="3810000"/>
            <a:chExt cx="8634369" cy="2910726"/>
          </a:xfrm>
        </p:grpSpPr>
        <p:sp>
          <p:nvSpPr>
            <p:cNvPr id="6" name="TextBox 5"/>
            <p:cNvSpPr txBox="1"/>
            <p:nvPr/>
          </p:nvSpPr>
          <p:spPr>
            <a:xfrm>
              <a:off x="357231" y="4038600"/>
              <a:ext cx="2119090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dirty="0" err="1" smtClean="0">
                  <a:solidFill>
                    <a:srgbClr val="0000FF"/>
                  </a:solidFill>
                </a:rPr>
                <a:t>Laplacian</a:t>
              </a:r>
              <a:r>
                <a:rPr lang="en-US" sz="2400" dirty="0" smtClean="0">
                  <a:solidFill>
                    <a:srgbClr val="0000FF"/>
                  </a:solidFill>
                </a:rPr>
                <a:t> prior:</a:t>
              </a:r>
              <a:endParaRPr lang="en-US" sz="2400" dirty="0">
                <a:solidFill>
                  <a:srgbClr val="0000FF"/>
                </a:solidFill>
              </a:endParaRPr>
            </a:p>
          </p:txBody>
        </p:sp>
        <p:sp>
          <p:nvSpPr>
            <p:cNvPr id="8" name="TextBox 7"/>
            <p:cNvSpPr txBox="1"/>
            <p:nvPr/>
          </p:nvSpPr>
          <p:spPr>
            <a:xfrm>
              <a:off x="2133600" y="5161422"/>
              <a:ext cx="1222961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dirty="0" smtClean="0"/>
                <a:t>p(</a:t>
              </a:r>
              <a:r>
                <a:rPr lang="en-US" sz="2400" dirty="0" err="1" smtClean="0"/>
                <a:t>w,b</a:t>
              </a:r>
              <a:r>
                <a:rPr lang="en-US" sz="2400" dirty="0" smtClean="0"/>
                <a:t>) ~  </a:t>
              </a:r>
              <a:endParaRPr lang="en-US" sz="2400" dirty="0"/>
            </a:p>
          </p:txBody>
        </p:sp>
        <p:pic>
          <p:nvPicPr>
            <p:cNvPr id="3" name="Picture 2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3479800" y="3810000"/>
              <a:ext cx="5511800" cy="2910726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03236103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Regularization/prior</a:t>
            </a:r>
            <a:endParaRPr lang="en-US" dirty="0"/>
          </a:p>
        </p:txBody>
      </p:sp>
      <p:graphicFrame>
        <p:nvGraphicFramePr>
          <p:cNvPr id="4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722034900"/>
              </p:ext>
            </p:extLst>
          </p:nvPr>
        </p:nvGraphicFramePr>
        <p:xfrm>
          <a:off x="1349375" y="2286000"/>
          <a:ext cx="6107113" cy="990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5800" name="Equation" r:id="rId3" imgW="2832100" imgH="457200" progId="Equation.3">
                  <p:embed/>
                </p:oleObj>
              </mc:Choice>
              <mc:Fallback>
                <p:oleObj name="Equation" r:id="rId3" imgW="2832100" imgH="4572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349375" y="2286000"/>
                        <a:ext cx="6107113" cy="990600"/>
                      </a:xfrm>
                      <a:prstGeom prst="rect">
                        <a:avLst/>
                      </a:prstGeom>
                      <a:noFill/>
                      <a:extLst/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204831" y="1720474"/>
            <a:ext cx="233774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0000FF"/>
                </a:solidFill>
              </a:rPr>
              <a:t>L1 regularization:</a:t>
            </a:r>
            <a:endParaRPr lang="en-US" sz="2400" dirty="0">
              <a:solidFill>
                <a:srgbClr val="0000FF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57231" y="4038600"/>
            <a:ext cx="211909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err="1" smtClean="0">
                <a:solidFill>
                  <a:srgbClr val="0000FF"/>
                </a:solidFill>
              </a:rPr>
              <a:t>Laplacian</a:t>
            </a:r>
            <a:r>
              <a:rPr lang="en-US" sz="2400" dirty="0" smtClean="0">
                <a:solidFill>
                  <a:srgbClr val="0000FF"/>
                </a:solidFill>
              </a:rPr>
              <a:t> prior:</a:t>
            </a:r>
            <a:endParaRPr lang="en-US" sz="2400" dirty="0">
              <a:solidFill>
                <a:srgbClr val="0000FF"/>
              </a:solidFill>
            </a:endParaRPr>
          </a:p>
        </p:txBody>
      </p:sp>
      <p:graphicFrame>
        <p:nvGraphicFramePr>
          <p:cNvPr id="11" name="Object 1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975664592"/>
              </p:ext>
            </p:extLst>
          </p:nvPr>
        </p:nvGraphicFramePr>
        <p:xfrm>
          <a:off x="1506538" y="4648200"/>
          <a:ext cx="6189662" cy="990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5801" name="Equation" r:id="rId5" imgW="2870200" imgH="457200" progId="Equation.3">
                  <p:embed/>
                </p:oleObj>
              </mc:Choice>
              <mc:Fallback>
                <p:oleObj name="Equation" r:id="rId5" imgW="2870200" imgH="4572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06538" y="4648200"/>
                        <a:ext cx="6189662" cy="990600"/>
                      </a:xfrm>
                      <a:prstGeom prst="rect">
                        <a:avLst/>
                      </a:prstGeom>
                      <a:noFill/>
                      <a:ex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2" name="Object 1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991266007"/>
              </p:ext>
            </p:extLst>
          </p:nvPr>
        </p:nvGraphicFramePr>
        <p:xfrm>
          <a:off x="6716712" y="5791200"/>
          <a:ext cx="1206500" cy="8524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5802" name="Equation" r:id="rId7" imgW="558800" imgH="393700" progId="Equation.3">
                  <p:embed/>
                </p:oleObj>
              </mc:Choice>
              <mc:Fallback>
                <p:oleObj name="Equation" r:id="rId7" imgW="558800" imgH="3937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716712" y="5791200"/>
                        <a:ext cx="1206500" cy="852487"/>
                      </a:xfrm>
                      <a:prstGeom prst="rect">
                        <a:avLst/>
                      </a:prstGeom>
                      <a:noFill/>
                      <a:extLst/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72661774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L1 vs. L2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4800" y="3048000"/>
            <a:ext cx="4328808" cy="22860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1091223" y="1752600"/>
            <a:ext cx="271495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L1 = </a:t>
            </a:r>
            <a:r>
              <a:rPr lang="en-US" sz="2400" dirty="0" err="1" smtClean="0"/>
              <a:t>Laplacian</a:t>
            </a:r>
            <a:r>
              <a:rPr lang="en-US" sz="2400" dirty="0" smtClean="0"/>
              <a:t> prior</a:t>
            </a:r>
            <a:endParaRPr lang="en-US" sz="2400" dirty="0"/>
          </a:p>
        </p:txBody>
      </p:sp>
      <p:sp>
        <p:nvSpPr>
          <p:cNvPr id="6" name="TextBox 5"/>
          <p:cNvSpPr txBox="1"/>
          <p:nvPr/>
        </p:nvSpPr>
        <p:spPr>
          <a:xfrm>
            <a:off x="5638800" y="1752600"/>
            <a:ext cx="264808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L2 = Gaussian prior</a:t>
            </a:r>
            <a:endParaRPr lang="en-US" sz="2400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81600" y="2926122"/>
            <a:ext cx="3733800" cy="23316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6245382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Logistic regression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1905000" y="2895600"/>
            <a:ext cx="5483352" cy="838200"/>
          </a:xfrm>
        </p:spPr>
        <p:txBody>
          <a:bodyPr/>
          <a:lstStyle/>
          <a:p>
            <a:pPr marL="0" indent="0">
              <a:buNone/>
            </a:pPr>
            <a:r>
              <a:rPr lang="en-US" dirty="0" smtClean="0">
                <a:solidFill>
                  <a:srgbClr val="FF0000"/>
                </a:solidFill>
              </a:rPr>
              <a:t>Why is it called logistic regression?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5486400" y="3048000"/>
            <a:ext cx="1524000" cy="381000"/>
          </a:xfrm>
          <a:prstGeom prst="rect">
            <a:avLst/>
          </a:prstGeom>
          <a:solidFill>
            <a:srgbClr val="FF6600">
              <a:alpha val="32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1821109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2648" y="76200"/>
            <a:ext cx="8153400" cy="9906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A digression: </a:t>
            </a:r>
            <a:br>
              <a:rPr lang="en-US" dirty="0" smtClean="0"/>
            </a:br>
            <a:r>
              <a:rPr lang="en-US" dirty="0" smtClean="0"/>
              <a:t>regression vs. classification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304800" y="2438400"/>
            <a:ext cx="126819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/>
              <a:t>Raw data</a:t>
            </a:r>
            <a:endParaRPr lang="en-US" sz="2000" dirty="0"/>
          </a:p>
        </p:txBody>
      </p:sp>
      <p:sp>
        <p:nvSpPr>
          <p:cNvPr id="5" name="Rectangle 4"/>
          <p:cNvSpPr/>
          <p:nvPr/>
        </p:nvSpPr>
        <p:spPr bwMode="auto">
          <a:xfrm>
            <a:off x="838200" y="3124200"/>
            <a:ext cx="609600" cy="381000"/>
          </a:xfrm>
          <a:prstGeom prst="rect">
            <a:avLst/>
          </a:prstGeom>
          <a:solidFill>
            <a:srgbClr val="FFFF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10" charset="0"/>
            </a:endParaRPr>
          </a:p>
        </p:txBody>
      </p:sp>
      <p:sp>
        <p:nvSpPr>
          <p:cNvPr id="6" name="Rectangle 5"/>
          <p:cNvSpPr/>
          <p:nvPr/>
        </p:nvSpPr>
        <p:spPr bwMode="auto">
          <a:xfrm>
            <a:off x="838200" y="3733800"/>
            <a:ext cx="609600" cy="381000"/>
          </a:xfrm>
          <a:prstGeom prst="rect">
            <a:avLst/>
          </a:prstGeom>
          <a:solidFill>
            <a:srgbClr val="FFFF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10" charset="0"/>
            </a:endParaRPr>
          </a:p>
        </p:txBody>
      </p:sp>
      <p:sp>
        <p:nvSpPr>
          <p:cNvPr id="7" name="Rectangle 6"/>
          <p:cNvSpPr/>
          <p:nvPr/>
        </p:nvSpPr>
        <p:spPr bwMode="auto">
          <a:xfrm>
            <a:off x="838200" y="4343400"/>
            <a:ext cx="609600" cy="381000"/>
          </a:xfrm>
          <a:prstGeom prst="rect">
            <a:avLst/>
          </a:prstGeom>
          <a:solidFill>
            <a:srgbClr val="FFFF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10" charset="0"/>
            </a:endParaRPr>
          </a:p>
        </p:txBody>
      </p:sp>
      <p:sp>
        <p:nvSpPr>
          <p:cNvPr id="8" name="Rectangle 7"/>
          <p:cNvSpPr/>
          <p:nvPr/>
        </p:nvSpPr>
        <p:spPr bwMode="auto">
          <a:xfrm>
            <a:off x="838200" y="4953000"/>
            <a:ext cx="609600" cy="381000"/>
          </a:xfrm>
          <a:prstGeom prst="rect">
            <a:avLst/>
          </a:prstGeom>
          <a:solidFill>
            <a:srgbClr val="FFFF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10" charset="0"/>
            </a:endParaRPr>
          </a:p>
        </p:txBody>
      </p:sp>
      <p:sp>
        <p:nvSpPr>
          <p:cNvPr id="9" name="Rectangle 8"/>
          <p:cNvSpPr/>
          <p:nvPr/>
        </p:nvSpPr>
        <p:spPr bwMode="auto">
          <a:xfrm>
            <a:off x="838200" y="5562600"/>
            <a:ext cx="609600" cy="381000"/>
          </a:xfrm>
          <a:prstGeom prst="rect">
            <a:avLst/>
          </a:prstGeom>
          <a:solidFill>
            <a:srgbClr val="FFFF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10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1600200" y="2438400"/>
            <a:ext cx="81221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/>
              <a:t>Label</a:t>
            </a:r>
            <a:endParaRPr lang="en-US" sz="2000" dirty="0"/>
          </a:p>
        </p:txBody>
      </p:sp>
      <p:sp>
        <p:nvSpPr>
          <p:cNvPr id="11" name="TextBox 10"/>
          <p:cNvSpPr txBox="1"/>
          <p:nvPr/>
        </p:nvSpPr>
        <p:spPr>
          <a:xfrm>
            <a:off x="1837044" y="3135868"/>
            <a:ext cx="31304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0</a:t>
            </a:r>
            <a:endParaRPr lang="en-US" dirty="0"/>
          </a:p>
        </p:txBody>
      </p:sp>
      <p:sp>
        <p:nvSpPr>
          <p:cNvPr id="12" name="TextBox 11"/>
          <p:cNvSpPr txBox="1"/>
          <p:nvPr/>
        </p:nvSpPr>
        <p:spPr>
          <a:xfrm>
            <a:off x="1837044" y="3733800"/>
            <a:ext cx="31304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0</a:t>
            </a:r>
            <a:endParaRPr lang="en-US" dirty="0"/>
          </a:p>
        </p:txBody>
      </p:sp>
      <p:sp>
        <p:nvSpPr>
          <p:cNvPr id="13" name="TextBox 12"/>
          <p:cNvSpPr txBox="1"/>
          <p:nvPr/>
        </p:nvSpPr>
        <p:spPr>
          <a:xfrm>
            <a:off x="1837044" y="4343400"/>
            <a:ext cx="31304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1</a:t>
            </a:r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1837044" y="4964668"/>
            <a:ext cx="31304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1</a:t>
            </a:r>
            <a:endParaRPr lang="en-US" dirty="0"/>
          </a:p>
        </p:txBody>
      </p:sp>
      <p:sp>
        <p:nvSpPr>
          <p:cNvPr id="15" name="TextBox 14"/>
          <p:cNvSpPr txBox="1"/>
          <p:nvPr/>
        </p:nvSpPr>
        <p:spPr>
          <a:xfrm>
            <a:off x="1828800" y="5562600"/>
            <a:ext cx="31304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0</a:t>
            </a:r>
            <a:endParaRPr lang="en-US" dirty="0"/>
          </a:p>
        </p:txBody>
      </p:sp>
      <p:sp>
        <p:nvSpPr>
          <p:cNvPr id="16" name="Right Arrow 15"/>
          <p:cNvSpPr/>
          <p:nvPr/>
        </p:nvSpPr>
        <p:spPr bwMode="auto">
          <a:xfrm>
            <a:off x="2667000" y="3810000"/>
            <a:ext cx="533400" cy="762000"/>
          </a:xfrm>
          <a:prstGeom prst="rightArrow">
            <a:avLst/>
          </a:prstGeom>
          <a:solidFill>
            <a:srgbClr val="0000F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10" charset="0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2438400" y="4724400"/>
            <a:ext cx="1124226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/>
              <a:t>extract</a:t>
            </a:r>
          </a:p>
          <a:p>
            <a:r>
              <a:rPr lang="en-US" sz="2000" dirty="0" smtClean="0"/>
              <a:t>features</a:t>
            </a:r>
            <a:endParaRPr lang="en-US" sz="2000" dirty="0"/>
          </a:p>
        </p:txBody>
      </p:sp>
      <p:sp>
        <p:nvSpPr>
          <p:cNvPr id="18" name="TextBox 17"/>
          <p:cNvSpPr txBox="1"/>
          <p:nvPr/>
        </p:nvSpPr>
        <p:spPr>
          <a:xfrm>
            <a:off x="3810000" y="2918936"/>
            <a:ext cx="15274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BAB932"/>
                </a:solidFill>
              </a:rPr>
              <a:t>f</a:t>
            </a:r>
            <a:r>
              <a:rPr lang="en-US" baseline="-25000" dirty="0" smtClean="0">
                <a:solidFill>
                  <a:srgbClr val="BAB932"/>
                </a:solidFill>
              </a:rPr>
              <a:t>1</a:t>
            </a:r>
            <a:r>
              <a:rPr lang="en-US" dirty="0" smtClean="0">
                <a:solidFill>
                  <a:srgbClr val="BAB932"/>
                </a:solidFill>
              </a:rPr>
              <a:t>, f</a:t>
            </a:r>
            <a:r>
              <a:rPr lang="en-US" baseline="-25000" dirty="0" smtClean="0">
                <a:solidFill>
                  <a:srgbClr val="BAB932"/>
                </a:solidFill>
              </a:rPr>
              <a:t>2</a:t>
            </a:r>
            <a:r>
              <a:rPr lang="en-US" dirty="0" smtClean="0">
                <a:solidFill>
                  <a:srgbClr val="BAB932"/>
                </a:solidFill>
              </a:rPr>
              <a:t>, f</a:t>
            </a:r>
            <a:r>
              <a:rPr lang="en-US" baseline="-25000" dirty="0" smtClean="0">
                <a:solidFill>
                  <a:srgbClr val="BAB932"/>
                </a:solidFill>
              </a:rPr>
              <a:t>3</a:t>
            </a:r>
            <a:r>
              <a:rPr lang="en-US" dirty="0" smtClean="0">
                <a:solidFill>
                  <a:srgbClr val="BAB932"/>
                </a:solidFill>
              </a:rPr>
              <a:t>, …, f</a:t>
            </a:r>
            <a:r>
              <a:rPr lang="en-US" baseline="-25000" dirty="0" smtClean="0">
                <a:solidFill>
                  <a:srgbClr val="BAB932"/>
                </a:solidFill>
              </a:rPr>
              <a:t>n</a:t>
            </a:r>
            <a:endParaRPr lang="en-US" baseline="-25000" dirty="0">
              <a:solidFill>
                <a:srgbClr val="BAB932"/>
              </a:solidFill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3810000" y="3452336"/>
            <a:ext cx="15274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BAB932"/>
                </a:solidFill>
              </a:rPr>
              <a:t>f</a:t>
            </a:r>
            <a:r>
              <a:rPr lang="en-US" baseline="-25000" dirty="0" smtClean="0">
                <a:solidFill>
                  <a:srgbClr val="BAB932"/>
                </a:solidFill>
              </a:rPr>
              <a:t>1</a:t>
            </a:r>
            <a:r>
              <a:rPr lang="en-US" dirty="0" smtClean="0">
                <a:solidFill>
                  <a:srgbClr val="BAB932"/>
                </a:solidFill>
              </a:rPr>
              <a:t>, f</a:t>
            </a:r>
            <a:r>
              <a:rPr lang="en-US" baseline="-25000" dirty="0" smtClean="0">
                <a:solidFill>
                  <a:srgbClr val="BAB932"/>
                </a:solidFill>
              </a:rPr>
              <a:t>2</a:t>
            </a:r>
            <a:r>
              <a:rPr lang="en-US" dirty="0" smtClean="0">
                <a:solidFill>
                  <a:srgbClr val="BAB932"/>
                </a:solidFill>
              </a:rPr>
              <a:t>, f</a:t>
            </a:r>
            <a:r>
              <a:rPr lang="en-US" baseline="-25000" dirty="0" smtClean="0">
                <a:solidFill>
                  <a:srgbClr val="BAB932"/>
                </a:solidFill>
              </a:rPr>
              <a:t>3</a:t>
            </a:r>
            <a:r>
              <a:rPr lang="en-US" dirty="0" smtClean="0">
                <a:solidFill>
                  <a:srgbClr val="BAB932"/>
                </a:solidFill>
              </a:rPr>
              <a:t>, …, f</a:t>
            </a:r>
            <a:r>
              <a:rPr lang="en-US" baseline="-25000" dirty="0" smtClean="0">
                <a:solidFill>
                  <a:srgbClr val="BAB932"/>
                </a:solidFill>
              </a:rPr>
              <a:t>n</a:t>
            </a:r>
            <a:endParaRPr lang="en-US" baseline="-25000" dirty="0">
              <a:solidFill>
                <a:srgbClr val="BAB932"/>
              </a:solidFill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3810000" y="3985736"/>
            <a:ext cx="15274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BAB932"/>
                </a:solidFill>
              </a:rPr>
              <a:t>f</a:t>
            </a:r>
            <a:r>
              <a:rPr lang="en-US" baseline="-25000" dirty="0" smtClean="0">
                <a:solidFill>
                  <a:srgbClr val="BAB932"/>
                </a:solidFill>
              </a:rPr>
              <a:t>1</a:t>
            </a:r>
            <a:r>
              <a:rPr lang="en-US" dirty="0" smtClean="0">
                <a:solidFill>
                  <a:srgbClr val="BAB932"/>
                </a:solidFill>
              </a:rPr>
              <a:t>, f</a:t>
            </a:r>
            <a:r>
              <a:rPr lang="en-US" baseline="-25000" dirty="0" smtClean="0">
                <a:solidFill>
                  <a:srgbClr val="BAB932"/>
                </a:solidFill>
              </a:rPr>
              <a:t>2</a:t>
            </a:r>
            <a:r>
              <a:rPr lang="en-US" dirty="0" smtClean="0">
                <a:solidFill>
                  <a:srgbClr val="BAB932"/>
                </a:solidFill>
              </a:rPr>
              <a:t>, f</a:t>
            </a:r>
            <a:r>
              <a:rPr lang="en-US" baseline="-25000" dirty="0" smtClean="0">
                <a:solidFill>
                  <a:srgbClr val="BAB932"/>
                </a:solidFill>
              </a:rPr>
              <a:t>3</a:t>
            </a:r>
            <a:r>
              <a:rPr lang="en-US" dirty="0" smtClean="0">
                <a:solidFill>
                  <a:srgbClr val="BAB932"/>
                </a:solidFill>
              </a:rPr>
              <a:t>, …, f</a:t>
            </a:r>
            <a:r>
              <a:rPr lang="en-US" baseline="-25000" dirty="0" smtClean="0">
                <a:solidFill>
                  <a:srgbClr val="BAB932"/>
                </a:solidFill>
              </a:rPr>
              <a:t>n</a:t>
            </a:r>
            <a:endParaRPr lang="en-US" baseline="-25000" dirty="0">
              <a:solidFill>
                <a:srgbClr val="BAB932"/>
              </a:solidFill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3810000" y="4595336"/>
            <a:ext cx="15274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BAB932"/>
                </a:solidFill>
              </a:rPr>
              <a:t>f</a:t>
            </a:r>
            <a:r>
              <a:rPr lang="en-US" baseline="-25000" dirty="0" smtClean="0">
                <a:solidFill>
                  <a:srgbClr val="BAB932"/>
                </a:solidFill>
              </a:rPr>
              <a:t>1</a:t>
            </a:r>
            <a:r>
              <a:rPr lang="en-US" dirty="0" smtClean="0">
                <a:solidFill>
                  <a:srgbClr val="BAB932"/>
                </a:solidFill>
              </a:rPr>
              <a:t>, f</a:t>
            </a:r>
            <a:r>
              <a:rPr lang="en-US" baseline="-25000" dirty="0" smtClean="0">
                <a:solidFill>
                  <a:srgbClr val="BAB932"/>
                </a:solidFill>
              </a:rPr>
              <a:t>2</a:t>
            </a:r>
            <a:r>
              <a:rPr lang="en-US" dirty="0" smtClean="0">
                <a:solidFill>
                  <a:srgbClr val="BAB932"/>
                </a:solidFill>
              </a:rPr>
              <a:t>, f</a:t>
            </a:r>
            <a:r>
              <a:rPr lang="en-US" baseline="-25000" dirty="0" smtClean="0">
                <a:solidFill>
                  <a:srgbClr val="BAB932"/>
                </a:solidFill>
              </a:rPr>
              <a:t>3</a:t>
            </a:r>
            <a:r>
              <a:rPr lang="en-US" dirty="0" smtClean="0">
                <a:solidFill>
                  <a:srgbClr val="BAB932"/>
                </a:solidFill>
              </a:rPr>
              <a:t>, …, f</a:t>
            </a:r>
            <a:r>
              <a:rPr lang="en-US" baseline="-25000" dirty="0" smtClean="0">
                <a:solidFill>
                  <a:srgbClr val="BAB932"/>
                </a:solidFill>
              </a:rPr>
              <a:t>n</a:t>
            </a:r>
            <a:endParaRPr lang="en-US" baseline="-25000" dirty="0">
              <a:solidFill>
                <a:srgbClr val="BAB932"/>
              </a:solidFill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3813431" y="5193268"/>
            <a:ext cx="15274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BAB932"/>
                </a:solidFill>
              </a:rPr>
              <a:t>f</a:t>
            </a:r>
            <a:r>
              <a:rPr lang="en-US" baseline="-25000" dirty="0" smtClean="0">
                <a:solidFill>
                  <a:srgbClr val="BAB932"/>
                </a:solidFill>
              </a:rPr>
              <a:t>1</a:t>
            </a:r>
            <a:r>
              <a:rPr lang="en-US" dirty="0" smtClean="0">
                <a:solidFill>
                  <a:srgbClr val="BAB932"/>
                </a:solidFill>
              </a:rPr>
              <a:t>, f</a:t>
            </a:r>
            <a:r>
              <a:rPr lang="en-US" baseline="-25000" dirty="0" smtClean="0">
                <a:solidFill>
                  <a:srgbClr val="BAB932"/>
                </a:solidFill>
              </a:rPr>
              <a:t>2</a:t>
            </a:r>
            <a:r>
              <a:rPr lang="en-US" dirty="0" smtClean="0">
                <a:solidFill>
                  <a:srgbClr val="BAB932"/>
                </a:solidFill>
              </a:rPr>
              <a:t>, f</a:t>
            </a:r>
            <a:r>
              <a:rPr lang="en-US" baseline="-25000" dirty="0" smtClean="0">
                <a:solidFill>
                  <a:srgbClr val="BAB932"/>
                </a:solidFill>
              </a:rPr>
              <a:t>3</a:t>
            </a:r>
            <a:r>
              <a:rPr lang="en-US" dirty="0" smtClean="0">
                <a:solidFill>
                  <a:srgbClr val="BAB932"/>
                </a:solidFill>
              </a:rPr>
              <a:t>, …, f</a:t>
            </a:r>
            <a:r>
              <a:rPr lang="en-US" baseline="-25000" dirty="0" smtClean="0">
                <a:solidFill>
                  <a:srgbClr val="BAB932"/>
                </a:solidFill>
              </a:rPr>
              <a:t>n</a:t>
            </a:r>
            <a:endParaRPr lang="en-US" baseline="-25000" dirty="0">
              <a:solidFill>
                <a:srgbClr val="BAB932"/>
              </a:solidFill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4140783" y="2438400"/>
            <a:ext cx="111140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/>
              <a:t>features</a:t>
            </a:r>
            <a:endParaRPr lang="en-US" sz="2000" dirty="0"/>
          </a:p>
        </p:txBody>
      </p:sp>
      <p:sp>
        <p:nvSpPr>
          <p:cNvPr id="24" name="TextBox 23"/>
          <p:cNvSpPr txBox="1"/>
          <p:nvPr/>
        </p:nvSpPr>
        <p:spPr>
          <a:xfrm>
            <a:off x="5436183" y="2438400"/>
            <a:ext cx="81221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/>
              <a:t>Label</a:t>
            </a:r>
            <a:endParaRPr lang="en-US" sz="2000" dirty="0"/>
          </a:p>
        </p:txBody>
      </p:sp>
      <p:sp>
        <p:nvSpPr>
          <p:cNvPr id="30" name="Rectangle 29"/>
          <p:cNvSpPr/>
          <p:nvPr/>
        </p:nvSpPr>
        <p:spPr>
          <a:xfrm>
            <a:off x="5508753" y="2838510"/>
            <a:ext cx="611436" cy="2797874"/>
          </a:xfrm>
          <a:prstGeom prst="rect">
            <a:avLst/>
          </a:prstGeom>
          <a:solidFill>
            <a:srgbClr val="FF0000">
              <a:alpha val="49000"/>
            </a:srgbClr>
          </a:solidFill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TextBox 30"/>
          <p:cNvSpPr txBox="1"/>
          <p:nvPr/>
        </p:nvSpPr>
        <p:spPr>
          <a:xfrm>
            <a:off x="6374191" y="3066074"/>
            <a:ext cx="2685144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rgbClr val="0000FF"/>
                </a:solidFill>
              </a:rPr>
              <a:t>classification: discrete (some finite set of labels)</a:t>
            </a:r>
          </a:p>
          <a:p>
            <a:endParaRPr lang="en-US" sz="2400" dirty="0" smtClean="0">
              <a:solidFill>
                <a:srgbClr val="0000FF"/>
              </a:solidFill>
            </a:endParaRPr>
          </a:p>
          <a:p>
            <a:r>
              <a:rPr lang="en-US" sz="2400" dirty="0" smtClean="0">
                <a:solidFill>
                  <a:srgbClr val="0000FF"/>
                </a:solidFill>
              </a:rPr>
              <a:t>regression: real value</a:t>
            </a:r>
            <a:endParaRPr lang="en-US" sz="2400" dirty="0">
              <a:solidFill>
                <a:srgbClr val="00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7148349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" grpId="0"/>
    </p:bld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linear regression</a:t>
            </a:r>
            <a:endParaRPr lang="en-US" dirty="0"/>
          </a:p>
        </p:txBody>
      </p:sp>
      <p:cxnSp>
        <p:nvCxnSpPr>
          <p:cNvPr id="5" name="Straight Connector 4"/>
          <p:cNvCxnSpPr/>
          <p:nvPr/>
        </p:nvCxnSpPr>
        <p:spPr bwMode="auto">
          <a:xfrm rot="5400000">
            <a:off x="-647700" y="3971475"/>
            <a:ext cx="3429000" cy="1588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7" name="Straight Connector 6"/>
          <p:cNvCxnSpPr/>
          <p:nvPr/>
        </p:nvCxnSpPr>
        <p:spPr bwMode="auto">
          <a:xfrm>
            <a:off x="1066800" y="5685975"/>
            <a:ext cx="3962400" cy="1588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8" name="Oval 7"/>
          <p:cNvSpPr/>
          <p:nvPr/>
        </p:nvSpPr>
        <p:spPr bwMode="auto">
          <a:xfrm>
            <a:off x="1600200" y="2714175"/>
            <a:ext cx="152400" cy="152400"/>
          </a:xfrm>
          <a:prstGeom prst="ellips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11" charset="0"/>
            </a:endParaRPr>
          </a:p>
        </p:txBody>
      </p:sp>
      <p:sp>
        <p:nvSpPr>
          <p:cNvPr id="9" name="Oval 8"/>
          <p:cNvSpPr/>
          <p:nvPr/>
        </p:nvSpPr>
        <p:spPr bwMode="auto">
          <a:xfrm>
            <a:off x="1981200" y="3095175"/>
            <a:ext cx="152400" cy="152400"/>
          </a:xfrm>
          <a:prstGeom prst="ellips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11" charset="0"/>
            </a:endParaRPr>
          </a:p>
        </p:txBody>
      </p:sp>
      <p:sp>
        <p:nvSpPr>
          <p:cNvPr id="10" name="Oval 9"/>
          <p:cNvSpPr/>
          <p:nvPr/>
        </p:nvSpPr>
        <p:spPr bwMode="auto">
          <a:xfrm>
            <a:off x="2286000" y="2866575"/>
            <a:ext cx="152400" cy="152400"/>
          </a:xfrm>
          <a:prstGeom prst="ellips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11" charset="0"/>
            </a:endParaRPr>
          </a:p>
        </p:txBody>
      </p:sp>
      <p:sp>
        <p:nvSpPr>
          <p:cNvPr id="11" name="Oval 10"/>
          <p:cNvSpPr/>
          <p:nvPr/>
        </p:nvSpPr>
        <p:spPr bwMode="auto">
          <a:xfrm>
            <a:off x="2209800" y="3476175"/>
            <a:ext cx="152400" cy="152400"/>
          </a:xfrm>
          <a:prstGeom prst="ellips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11" charset="0"/>
            </a:endParaRPr>
          </a:p>
        </p:txBody>
      </p:sp>
      <p:sp>
        <p:nvSpPr>
          <p:cNvPr id="12" name="Oval 11"/>
          <p:cNvSpPr/>
          <p:nvPr/>
        </p:nvSpPr>
        <p:spPr bwMode="auto">
          <a:xfrm>
            <a:off x="1981200" y="3552375"/>
            <a:ext cx="152400" cy="152400"/>
          </a:xfrm>
          <a:prstGeom prst="ellips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11" charset="0"/>
            </a:endParaRPr>
          </a:p>
        </p:txBody>
      </p:sp>
      <p:sp>
        <p:nvSpPr>
          <p:cNvPr id="13" name="Oval 12"/>
          <p:cNvSpPr/>
          <p:nvPr/>
        </p:nvSpPr>
        <p:spPr bwMode="auto">
          <a:xfrm>
            <a:off x="1828800" y="3857175"/>
            <a:ext cx="152400" cy="152400"/>
          </a:xfrm>
          <a:prstGeom prst="ellips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11" charset="0"/>
            </a:endParaRPr>
          </a:p>
        </p:txBody>
      </p:sp>
      <p:sp>
        <p:nvSpPr>
          <p:cNvPr id="14" name="Oval 13"/>
          <p:cNvSpPr/>
          <p:nvPr/>
        </p:nvSpPr>
        <p:spPr bwMode="auto">
          <a:xfrm>
            <a:off x="1752600" y="4085775"/>
            <a:ext cx="152400" cy="152400"/>
          </a:xfrm>
          <a:prstGeom prst="ellips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11" charset="0"/>
            </a:endParaRPr>
          </a:p>
        </p:txBody>
      </p:sp>
      <p:sp>
        <p:nvSpPr>
          <p:cNvPr id="15" name="Oval 14"/>
          <p:cNvSpPr/>
          <p:nvPr/>
        </p:nvSpPr>
        <p:spPr bwMode="auto">
          <a:xfrm>
            <a:off x="1524000" y="4238175"/>
            <a:ext cx="152400" cy="152400"/>
          </a:xfrm>
          <a:prstGeom prst="ellips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11" charset="0"/>
            </a:endParaRPr>
          </a:p>
        </p:txBody>
      </p:sp>
      <p:sp>
        <p:nvSpPr>
          <p:cNvPr id="16" name="Oval 15"/>
          <p:cNvSpPr/>
          <p:nvPr/>
        </p:nvSpPr>
        <p:spPr bwMode="auto">
          <a:xfrm>
            <a:off x="1676400" y="4542975"/>
            <a:ext cx="152400" cy="152400"/>
          </a:xfrm>
          <a:prstGeom prst="ellips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11" charset="0"/>
            </a:endParaRPr>
          </a:p>
        </p:txBody>
      </p:sp>
      <p:sp>
        <p:nvSpPr>
          <p:cNvPr id="17" name="Oval 16"/>
          <p:cNvSpPr/>
          <p:nvPr/>
        </p:nvSpPr>
        <p:spPr bwMode="auto">
          <a:xfrm>
            <a:off x="1981200" y="4771575"/>
            <a:ext cx="152400" cy="152400"/>
          </a:xfrm>
          <a:prstGeom prst="ellips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11" charset="0"/>
            </a:endParaRPr>
          </a:p>
        </p:txBody>
      </p:sp>
      <p:sp>
        <p:nvSpPr>
          <p:cNvPr id="18" name="Oval 17"/>
          <p:cNvSpPr/>
          <p:nvPr/>
        </p:nvSpPr>
        <p:spPr bwMode="auto">
          <a:xfrm>
            <a:off x="1676400" y="4923975"/>
            <a:ext cx="152400" cy="152400"/>
          </a:xfrm>
          <a:prstGeom prst="ellips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11" charset="0"/>
            </a:endParaRPr>
          </a:p>
        </p:txBody>
      </p:sp>
      <p:sp>
        <p:nvSpPr>
          <p:cNvPr id="19" name="Oval 18"/>
          <p:cNvSpPr/>
          <p:nvPr/>
        </p:nvSpPr>
        <p:spPr bwMode="auto">
          <a:xfrm>
            <a:off x="1524000" y="5228775"/>
            <a:ext cx="152400" cy="152400"/>
          </a:xfrm>
          <a:prstGeom prst="ellips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11" charset="0"/>
            </a:endParaRPr>
          </a:p>
        </p:txBody>
      </p:sp>
      <p:sp>
        <p:nvSpPr>
          <p:cNvPr id="20" name="Oval 19"/>
          <p:cNvSpPr/>
          <p:nvPr/>
        </p:nvSpPr>
        <p:spPr bwMode="auto">
          <a:xfrm>
            <a:off x="1828800" y="5304975"/>
            <a:ext cx="152400" cy="152400"/>
          </a:xfrm>
          <a:prstGeom prst="ellips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11" charset="0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5105400" y="1850912"/>
            <a:ext cx="3200400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Given some points, find the </a:t>
            </a:r>
            <a:r>
              <a:rPr lang="en-US" b="1" i="1" dirty="0" smtClean="0">
                <a:solidFill>
                  <a:srgbClr val="FF0000"/>
                </a:solidFill>
              </a:rPr>
              <a:t>line</a:t>
            </a:r>
            <a:r>
              <a:rPr lang="en-US" dirty="0" smtClean="0"/>
              <a:t> that best fits/explains the data</a:t>
            </a:r>
          </a:p>
          <a:p>
            <a:endParaRPr lang="en-US" dirty="0" smtClean="0"/>
          </a:p>
          <a:p>
            <a:r>
              <a:rPr lang="en-US" dirty="0" smtClean="0"/>
              <a:t>Our model is a line, i.e. we’re assuming a linear relationship between the feature and the label value</a:t>
            </a:r>
            <a:endParaRPr lang="en-US" dirty="0"/>
          </a:p>
        </p:txBody>
      </p:sp>
      <p:cxnSp>
        <p:nvCxnSpPr>
          <p:cNvPr id="25" name="Straight Connector 24"/>
          <p:cNvCxnSpPr/>
          <p:nvPr/>
        </p:nvCxnSpPr>
        <p:spPr bwMode="auto">
          <a:xfrm rot="5400000">
            <a:off x="266700" y="3742875"/>
            <a:ext cx="3352800" cy="381000"/>
          </a:xfrm>
          <a:prstGeom prst="line">
            <a:avLst/>
          </a:prstGeom>
          <a:solidFill>
            <a:schemeClr val="accent1"/>
          </a:solidFill>
          <a:ln w="1905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26" name="TextBox 25"/>
          <p:cNvSpPr txBox="1"/>
          <p:nvPr/>
        </p:nvSpPr>
        <p:spPr>
          <a:xfrm>
            <a:off x="419100" y="6221607"/>
            <a:ext cx="40386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FF0000"/>
                </a:solidFill>
              </a:rPr>
              <a:t>How can we find this line?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1560285" y="5731325"/>
            <a:ext cx="211666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f</a:t>
            </a:r>
            <a:r>
              <a:rPr lang="en-US" baseline="-25000" dirty="0" smtClean="0"/>
              <a:t>1</a:t>
            </a:r>
            <a:endParaRPr lang="en-US" baseline="-25000" dirty="0"/>
          </a:p>
        </p:txBody>
      </p:sp>
      <p:sp>
        <p:nvSpPr>
          <p:cNvPr id="23" name="TextBox 22"/>
          <p:cNvSpPr txBox="1"/>
          <p:nvPr/>
        </p:nvSpPr>
        <p:spPr>
          <a:xfrm>
            <a:off x="90708" y="3716443"/>
            <a:ext cx="211666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response </a:t>
            </a:r>
            <a:br>
              <a:rPr lang="en-US" dirty="0" smtClean="0"/>
            </a:br>
            <a:r>
              <a:rPr lang="en-US" dirty="0" smtClean="0"/>
              <a:t>(</a:t>
            </a:r>
            <a:r>
              <a:rPr lang="en-US" dirty="0" err="1" smtClean="0"/>
              <a:t>y</a:t>
            </a:r>
            <a:r>
              <a:rPr lang="en-US" dirty="0" smtClean="0"/>
              <a:t>)</a:t>
            </a:r>
            <a:endParaRPr lang="en-US" dirty="0"/>
          </a:p>
        </p:txBody>
      </p:sp>
      <p:graphicFrame>
        <p:nvGraphicFramePr>
          <p:cNvPr id="24" name="Object 2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682776888"/>
              </p:ext>
            </p:extLst>
          </p:nvPr>
        </p:nvGraphicFramePr>
        <p:xfrm>
          <a:off x="5308600" y="4511675"/>
          <a:ext cx="2278063" cy="5064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25991" name="Equation" r:id="rId3" imgW="914400" imgH="203200" progId="Equation.3">
                  <p:embed/>
                </p:oleObj>
              </mc:Choice>
              <mc:Fallback>
                <p:oleObj name="Equation" r:id="rId3" imgW="914400" imgH="2032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308600" y="4511675"/>
                        <a:ext cx="2278063" cy="50641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51846848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/>
    </p:bld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Linear regression</a:t>
            </a:r>
            <a:endParaRPr lang="en-US" dirty="0"/>
          </a:p>
        </p:txBody>
      </p:sp>
      <p:cxnSp>
        <p:nvCxnSpPr>
          <p:cNvPr id="5" name="Straight Connector 4"/>
          <p:cNvCxnSpPr/>
          <p:nvPr/>
        </p:nvCxnSpPr>
        <p:spPr bwMode="auto">
          <a:xfrm rot="5400000">
            <a:off x="-647700" y="4152900"/>
            <a:ext cx="3429000" cy="1588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7" name="Straight Connector 6"/>
          <p:cNvCxnSpPr/>
          <p:nvPr/>
        </p:nvCxnSpPr>
        <p:spPr bwMode="auto">
          <a:xfrm>
            <a:off x="1066800" y="5867400"/>
            <a:ext cx="3962400" cy="1588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8" name="Oval 7"/>
          <p:cNvSpPr/>
          <p:nvPr/>
        </p:nvSpPr>
        <p:spPr bwMode="auto">
          <a:xfrm>
            <a:off x="1600200" y="2895600"/>
            <a:ext cx="152400" cy="152400"/>
          </a:xfrm>
          <a:prstGeom prst="ellips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11" charset="0"/>
            </a:endParaRPr>
          </a:p>
        </p:txBody>
      </p:sp>
      <p:sp>
        <p:nvSpPr>
          <p:cNvPr id="9" name="Oval 8"/>
          <p:cNvSpPr/>
          <p:nvPr/>
        </p:nvSpPr>
        <p:spPr bwMode="auto">
          <a:xfrm>
            <a:off x="1981200" y="3276600"/>
            <a:ext cx="152400" cy="152400"/>
          </a:xfrm>
          <a:prstGeom prst="ellips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11" charset="0"/>
            </a:endParaRPr>
          </a:p>
        </p:txBody>
      </p:sp>
      <p:sp>
        <p:nvSpPr>
          <p:cNvPr id="10" name="Oval 9"/>
          <p:cNvSpPr/>
          <p:nvPr/>
        </p:nvSpPr>
        <p:spPr bwMode="auto">
          <a:xfrm>
            <a:off x="2286000" y="3048000"/>
            <a:ext cx="152400" cy="152400"/>
          </a:xfrm>
          <a:prstGeom prst="ellips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11" charset="0"/>
            </a:endParaRPr>
          </a:p>
        </p:txBody>
      </p:sp>
      <p:sp>
        <p:nvSpPr>
          <p:cNvPr id="11" name="Oval 10"/>
          <p:cNvSpPr/>
          <p:nvPr/>
        </p:nvSpPr>
        <p:spPr bwMode="auto">
          <a:xfrm>
            <a:off x="2209800" y="3657600"/>
            <a:ext cx="152400" cy="152400"/>
          </a:xfrm>
          <a:prstGeom prst="ellips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11" charset="0"/>
            </a:endParaRPr>
          </a:p>
        </p:txBody>
      </p:sp>
      <p:sp>
        <p:nvSpPr>
          <p:cNvPr id="12" name="Oval 11"/>
          <p:cNvSpPr/>
          <p:nvPr/>
        </p:nvSpPr>
        <p:spPr bwMode="auto">
          <a:xfrm>
            <a:off x="1981200" y="3733800"/>
            <a:ext cx="152400" cy="152400"/>
          </a:xfrm>
          <a:prstGeom prst="ellips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11" charset="0"/>
            </a:endParaRPr>
          </a:p>
        </p:txBody>
      </p:sp>
      <p:sp>
        <p:nvSpPr>
          <p:cNvPr id="13" name="Oval 12"/>
          <p:cNvSpPr/>
          <p:nvPr/>
        </p:nvSpPr>
        <p:spPr bwMode="auto">
          <a:xfrm>
            <a:off x="1828800" y="4038600"/>
            <a:ext cx="152400" cy="152400"/>
          </a:xfrm>
          <a:prstGeom prst="ellips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11" charset="0"/>
            </a:endParaRPr>
          </a:p>
        </p:txBody>
      </p:sp>
      <p:sp>
        <p:nvSpPr>
          <p:cNvPr id="14" name="Oval 13"/>
          <p:cNvSpPr/>
          <p:nvPr/>
        </p:nvSpPr>
        <p:spPr bwMode="auto">
          <a:xfrm>
            <a:off x="1752600" y="4267200"/>
            <a:ext cx="152400" cy="152400"/>
          </a:xfrm>
          <a:prstGeom prst="ellips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11" charset="0"/>
            </a:endParaRPr>
          </a:p>
        </p:txBody>
      </p:sp>
      <p:sp>
        <p:nvSpPr>
          <p:cNvPr id="15" name="Oval 14"/>
          <p:cNvSpPr/>
          <p:nvPr/>
        </p:nvSpPr>
        <p:spPr bwMode="auto">
          <a:xfrm>
            <a:off x="1524000" y="4419600"/>
            <a:ext cx="152400" cy="152400"/>
          </a:xfrm>
          <a:prstGeom prst="ellips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11" charset="0"/>
            </a:endParaRPr>
          </a:p>
        </p:txBody>
      </p:sp>
      <p:sp>
        <p:nvSpPr>
          <p:cNvPr id="16" name="Oval 15"/>
          <p:cNvSpPr/>
          <p:nvPr/>
        </p:nvSpPr>
        <p:spPr bwMode="auto">
          <a:xfrm>
            <a:off x="1676400" y="4724400"/>
            <a:ext cx="152400" cy="152400"/>
          </a:xfrm>
          <a:prstGeom prst="ellips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11" charset="0"/>
            </a:endParaRPr>
          </a:p>
        </p:txBody>
      </p:sp>
      <p:sp>
        <p:nvSpPr>
          <p:cNvPr id="17" name="Oval 16"/>
          <p:cNvSpPr/>
          <p:nvPr/>
        </p:nvSpPr>
        <p:spPr bwMode="auto">
          <a:xfrm>
            <a:off x="1981200" y="4953000"/>
            <a:ext cx="152400" cy="152400"/>
          </a:xfrm>
          <a:prstGeom prst="ellips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11" charset="0"/>
            </a:endParaRPr>
          </a:p>
        </p:txBody>
      </p:sp>
      <p:sp>
        <p:nvSpPr>
          <p:cNvPr id="18" name="Oval 17"/>
          <p:cNvSpPr/>
          <p:nvPr/>
        </p:nvSpPr>
        <p:spPr bwMode="auto">
          <a:xfrm>
            <a:off x="1676400" y="5105400"/>
            <a:ext cx="152400" cy="152400"/>
          </a:xfrm>
          <a:prstGeom prst="ellips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11" charset="0"/>
            </a:endParaRPr>
          </a:p>
        </p:txBody>
      </p:sp>
      <p:sp>
        <p:nvSpPr>
          <p:cNvPr id="19" name="Oval 18"/>
          <p:cNvSpPr/>
          <p:nvPr/>
        </p:nvSpPr>
        <p:spPr bwMode="auto">
          <a:xfrm>
            <a:off x="1524000" y="5410200"/>
            <a:ext cx="152400" cy="152400"/>
          </a:xfrm>
          <a:prstGeom prst="ellips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11" charset="0"/>
            </a:endParaRPr>
          </a:p>
        </p:txBody>
      </p:sp>
      <p:sp>
        <p:nvSpPr>
          <p:cNvPr id="20" name="Oval 19"/>
          <p:cNvSpPr/>
          <p:nvPr/>
        </p:nvSpPr>
        <p:spPr bwMode="auto">
          <a:xfrm>
            <a:off x="1828800" y="5486400"/>
            <a:ext cx="152400" cy="152400"/>
          </a:xfrm>
          <a:prstGeom prst="ellips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11" charset="0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3810000" y="2181980"/>
            <a:ext cx="48768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Learn a line </a:t>
            </a:r>
            <a:r>
              <a:rPr lang="en-US" i="1" dirty="0" smtClean="0"/>
              <a:t>h</a:t>
            </a:r>
            <a:r>
              <a:rPr lang="en-US" dirty="0" smtClean="0"/>
              <a:t> that minimizes some loss/error function:</a:t>
            </a:r>
            <a:endParaRPr lang="en-US" dirty="0"/>
          </a:p>
        </p:txBody>
      </p:sp>
      <p:cxnSp>
        <p:nvCxnSpPr>
          <p:cNvPr id="25" name="Straight Connector 24"/>
          <p:cNvCxnSpPr/>
          <p:nvPr/>
        </p:nvCxnSpPr>
        <p:spPr bwMode="auto">
          <a:xfrm rot="5400000">
            <a:off x="266700" y="3924300"/>
            <a:ext cx="3352800" cy="381000"/>
          </a:xfrm>
          <a:prstGeom prst="line">
            <a:avLst/>
          </a:prstGeom>
          <a:solidFill>
            <a:schemeClr val="accent1"/>
          </a:solidFill>
          <a:ln w="1905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graphicFrame>
        <p:nvGraphicFramePr>
          <p:cNvPr id="22" name="Object 21"/>
          <p:cNvGraphicFramePr>
            <a:graphicFrameLocks noChangeAspect="1"/>
          </p:cNvGraphicFramePr>
          <p:nvPr/>
        </p:nvGraphicFramePr>
        <p:xfrm>
          <a:off x="5272088" y="2938463"/>
          <a:ext cx="1714500" cy="3714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27019" name="Equation" r:id="rId4" imgW="762000" imgH="165100" progId="Equation.3">
                  <p:embed/>
                </p:oleObj>
              </mc:Choice>
              <mc:Fallback>
                <p:oleObj name="Equation" r:id="rId4" imgW="762000" imgH="1651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272088" y="2938463"/>
                        <a:ext cx="1714500" cy="37147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7" name="TextBox 26"/>
          <p:cNvSpPr txBox="1"/>
          <p:nvPr/>
        </p:nvSpPr>
        <p:spPr>
          <a:xfrm>
            <a:off x="1355876" y="5888560"/>
            <a:ext cx="211666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feature (</a:t>
            </a:r>
            <a:r>
              <a:rPr lang="en-US" dirty="0" err="1" smtClean="0"/>
              <a:t>x</a:t>
            </a:r>
            <a:r>
              <a:rPr lang="en-US" dirty="0" smtClean="0"/>
              <a:t>)</a:t>
            </a:r>
            <a:endParaRPr lang="en-US" dirty="0"/>
          </a:p>
        </p:txBody>
      </p:sp>
      <p:sp>
        <p:nvSpPr>
          <p:cNvPr id="28" name="TextBox 27"/>
          <p:cNvSpPr txBox="1"/>
          <p:nvPr/>
        </p:nvSpPr>
        <p:spPr>
          <a:xfrm>
            <a:off x="66518" y="3825298"/>
            <a:ext cx="211666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response </a:t>
            </a:r>
          </a:p>
          <a:p>
            <a:r>
              <a:rPr lang="en-US" dirty="0" smtClean="0"/>
              <a:t>(</a:t>
            </a:r>
            <a:r>
              <a:rPr lang="en-US" dirty="0" err="1" smtClean="0"/>
              <a:t>y</a:t>
            </a:r>
            <a:r>
              <a:rPr lang="en-US" dirty="0" smtClean="0"/>
              <a:t>)</a:t>
            </a:r>
            <a:endParaRPr lang="en-US" dirty="0"/>
          </a:p>
        </p:txBody>
      </p:sp>
      <p:grpSp>
        <p:nvGrpSpPr>
          <p:cNvPr id="32" name="Group 31"/>
          <p:cNvGrpSpPr/>
          <p:nvPr/>
        </p:nvGrpSpPr>
        <p:grpSpPr>
          <a:xfrm>
            <a:off x="3822095" y="3564859"/>
            <a:ext cx="5273525" cy="2123911"/>
            <a:chOff x="3822095" y="3564859"/>
            <a:chExt cx="5273525" cy="2123911"/>
          </a:xfrm>
        </p:grpSpPr>
        <p:sp>
          <p:nvSpPr>
            <p:cNvPr id="29" name="TextBox 28"/>
            <p:cNvSpPr txBox="1"/>
            <p:nvPr/>
          </p:nvSpPr>
          <p:spPr>
            <a:xfrm>
              <a:off x="3822095" y="3564859"/>
              <a:ext cx="340118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 smtClean="0"/>
                <a:t>Sum of the individual errors:</a:t>
              </a:r>
              <a:endParaRPr lang="en-US" dirty="0"/>
            </a:p>
          </p:txBody>
        </p:sp>
        <p:graphicFrame>
          <p:nvGraphicFramePr>
            <p:cNvPr id="33796" name="Object 4"/>
            <p:cNvGraphicFramePr>
              <a:graphicFrameLocks noChangeAspect="1"/>
            </p:cNvGraphicFramePr>
            <p:nvPr/>
          </p:nvGraphicFramePr>
          <p:xfrm>
            <a:off x="4740275" y="4202113"/>
            <a:ext cx="3600450" cy="68580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427020" name="Equation" r:id="rId6" imgW="1600200" imgH="304800" progId="Equation.3">
                    <p:embed/>
                  </p:oleObj>
                </mc:Choice>
                <mc:Fallback>
                  <p:oleObj name="Equation" r:id="rId6" imgW="1600200" imgH="304800" progId="Equation.3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7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4740275" y="4202113"/>
                          <a:ext cx="3600450" cy="685800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30" name="Left Brace 29"/>
            <p:cNvSpPr/>
            <p:nvPr/>
          </p:nvSpPr>
          <p:spPr bwMode="auto">
            <a:xfrm rot="16200000">
              <a:off x="7385360" y="4449845"/>
              <a:ext cx="457200" cy="1371600"/>
            </a:xfrm>
            <a:prstGeom prst="leftBrace">
              <a:avLst/>
            </a:prstGeom>
            <a:noFill/>
            <a:ln w="28575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itchFamily="-111" charset="0"/>
              </a:endParaRPr>
            </a:p>
          </p:txBody>
        </p:sp>
        <p:sp>
          <p:nvSpPr>
            <p:cNvPr id="31" name="TextBox 30"/>
            <p:cNvSpPr txBox="1"/>
            <p:nvPr/>
          </p:nvSpPr>
          <p:spPr>
            <a:xfrm>
              <a:off x="6289525" y="5319438"/>
              <a:ext cx="280609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 smtClean="0">
                  <a:solidFill>
                    <a:srgbClr val="FF0000"/>
                  </a:solidFill>
                </a:rPr>
                <a:t>0/1 loss!</a:t>
              </a:r>
              <a:endParaRPr lang="en-US" dirty="0">
                <a:solidFill>
                  <a:srgbClr val="FF0000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1964100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Error minimization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en-US" dirty="0" smtClean="0">
                <a:solidFill>
                  <a:srgbClr val="FF0000"/>
                </a:solidFill>
              </a:rPr>
              <a:t>How do we find the minimum of an equation?</a:t>
            </a:r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pPr marL="0" indent="0">
              <a:buNone/>
            </a:pPr>
            <a:r>
              <a:rPr lang="en-US" dirty="0" smtClean="0"/>
              <a:t>Take the derivative, set to 0 and solve (going to be a min or a max)</a:t>
            </a:r>
          </a:p>
          <a:p>
            <a:pPr marL="0" indent="0">
              <a:buNone/>
            </a:pPr>
            <a:endParaRPr lang="en-US" dirty="0" smtClean="0">
              <a:solidFill>
                <a:srgbClr val="FF0000"/>
              </a:solidFill>
            </a:endParaRPr>
          </a:p>
          <a:p>
            <a:pPr marL="0" indent="0">
              <a:buNone/>
            </a:pPr>
            <a:r>
              <a:rPr lang="en-US" dirty="0" smtClean="0">
                <a:solidFill>
                  <a:srgbClr val="FF0000"/>
                </a:solidFill>
              </a:rPr>
              <a:t>Any problems here?</a:t>
            </a:r>
          </a:p>
          <a:p>
            <a:pPr marL="0" indent="0">
              <a:buNone/>
            </a:pPr>
            <a:endParaRPr lang="en-US" dirty="0">
              <a:solidFill>
                <a:srgbClr val="FF0000"/>
              </a:solidFill>
            </a:endParaRPr>
          </a:p>
          <a:p>
            <a:pPr marL="0" indent="0">
              <a:buNone/>
            </a:pPr>
            <a:r>
              <a:rPr lang="en-US" dirty="0" smtClean="0">
                <a:solidFill>
                  <a:srgbClr val="FF0000"/>
                </a:solidFill>
              </a:rPr>
              <a:t>Ideas?</a:t>
            </a:r>
          </a:p>
        </p:txBody>
      </p:sp>
      <p:graphicFrame>
        <p:nvGraphicFramePr>
          <p:cNvPr id="4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947376455"/>
              </p:ext>
            </p:extLst>
          </p:nvPr>
        </p:nvGraphicFramePr>
        <p:xfrm>
          <a:off x="2303711" y="2362200"/>
          <a:ext cx="3600450" cy="685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28039" name="Equation" r:id="rId3" imgW="1600200" imgH="304800" progId="Equation.3">
                  <p:embed/>
                </p:oleObj>
              </mc:Choice>
              <mc:Fallback>
                <p:oleObj name="Equation" r:id="rId3" imgW="1600200" imgH="3048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303711" y="2362200"/>
                        <a:ext cx="3600450" cy="6858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9981131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Linear regression</a:t>
            </a:r>
            <a:endParaRPr lang="en-US" dirty="0"/>
          </a:p>
        </p:txBody>
      </p:sp>
      <p:cxnSp>
        <p:nvCxnSpPr>
          <p:cNvPr id="5" name="Straight Connector 4"/>
          <p:cNvCxnSpPr/>
          <p:nvPr/>
        </p:nvCxnSpPr>
        <p:spPr bwMode="auto">
          <a:xfrm rot="5400000">
            <a:off x="-647700" y="4152900"/>
            <a:ext cx="3429000" cy="1588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7" name="Straight Connector 6"/>
          <p:cNvCxnSpPr/>
          <p:nvPr/>
        </p:nvCxnSpPr>
        <p:spPr bwMode="auto">
          <a:xfrm>
            <a:off x="1066800" y="5867400"/>
            <a:ext cx="3962400" cy="1588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8" name="Oval 7"/>
          <p:cNvSpPr/>
          <p:nvPr/>
        </p:nvSpPr>
        <p:spPr bwMode="auto">
          <a:xfrm>
            <a:off x="1600200" y="2895600"/>
            <a:ext cx="152400" cy="152400"/>
          </a:xfrm>
          <a:prstGeom prst="ellips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11" charset="0"/>
            </a:endParaRPr>
          </a:p>
        </p:txBody>
      </p:sp>
      <p:sp>
        <p:nvSpPr>
          <p:cNvPr id="9" name="Oval 8"/>
          <p:cNvSpPr/>
          <p:nvPr/>
        </p:nvSpPr>
        <p:spPr bwMode="auto">
          <a:xfrm>
            <a:off x="1981200" y="3276600"/>
            <a:ext cx="152400" cy="152400"/>
          </a:xfrm>
          <a:prstGeom prst="ellips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11" charset="0"/>
            </a:endParaRPr>
          </a:p>
        </p:txBody>
      </p:sp>
      <p:sp>
        <p:nvSpPr>
          <p:cNvPr id="10" name="Oval 9"/>
          <p:cNvSpPr/>
          <p:nvPr/>
        </p:nvSpPr>
        <p:spPr bwMode="auto">
          <a:xfrm>
            <a:off x="2286000" y="3048000"/>
            <a:ext cx="152400" cy="152400"/>
          </a:xfrm>
          <a:prstGeom prst="ellips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11" charset="0"/>
            </a:endParaRPr>
          </a:p>
        </p:txBody>
      </p:sp>
      <p:sp>
        <p:nvSpPr>
          <p:cNvPr id="11" name="Oval 10"/>
          <p:cNvSpPr/>
          <p:nvPr/>
        </p:nvSpPr>
        <p:spPr bwMode="auto">
          <a:xfrm>
            <a:off x="2209800" y="3657600"/>
            <a:ext cx="152400" cy="152400"/>
          </a:xfrm>
          <a:prstGeom prst="ellips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11" charset="0"/>
            </a:endParaRPr>
          </a:p>
        </p:txBody>
      </p:sp>
      <p:sp>
        <p:nvSpPr>
          <p:cNvPr id="12" name="Oval 11"/>
          <p:cNvSpPr/>
          <p:nvPr/>
        </p:nvSpPr>
        <p:spPr bwMode="auto">
          <a:xfrm>
            <a:off x="1981200" y="3733800"/>
            <a:ext cx="152400" cy="152400"/>
          </a:xfrm>
          <a:prstGeom prst="ellips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11" charset="0"/>
            </a:endParaRPr>
          </a:p>
        </p:txBody>
      </p:sp>
      <p:sp>
        <p:nvSpPr>
          <p:cNvPr id="13" name="Oval 12"/>
          <p:cNvSpPr/>
          <p:nvPr/>
        </p:nvSpPr>
        <p:spPr bwMode="auto">
          <a:xfrm>
            <a:off x="1828800" y="4038600"/>
            <a:ext cx="152400" cy="152400"/>
          </a:xfrm>
          <a:prstGeom prst="ellips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11" charset="0"/>
            </a:endParaRPr>
          </a:p>
        </p:txBody>
      </p:sp>
      <p:sp>
        <p:nvSpPr>
          <p:cNvPr id="14" name="Oval 13"/>
          <p:cNvSpPr/>
          <p:nvPr/>
        </p:nvSpPr>
        <p:spPr bwMode="auto">
          <a:xfrm>
            <a:off x="1752600" y="4267200"/>
            <a:ext cx="152400" cy="152400"/>
          </a:xfrm>
          <a:prstGeom prst="ellips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11" charset="0"/>
            </a:endParaRPr>
          </a:p>
        </p:txBody>
      </p:sp>
      <p:sp>
        <p:nvSpPr>
          <p:cNvPr id="15" name="Oval 14"/>
          <p:cNvSpPr/>
          <p:nvPr/>
        </p:nvSpPr>
        <p:spPr bwMode="auto">
          <a:xfrm>
            <a:off x="1524000" y="4419600"/>
            <a:ext cx="152400" cy="152400"/>
          </a:xfrm>
          <a:prstGeom prst="ellips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11" charset="0"/>
            </a:endParaRPr>
          </a:p>
        </p:txBody>
      </p:sp>
      <p:sp>
        <p:nvSpPr>
          <p:cNvPr id="16" name="Oval 15"/>
          <p:cNvSpPr/>
          <p:nvPr/>
        </p:nvSpPr>
        <p:spPr bwMode="auto">
          <a:xfrm>
            <a:off x="1676400" y="4724400"/>
            <a:ext cx="152400" cy="152400"/>
          </a:xfrm>
          <a:prstGeom prst="ellips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11" charset="0"/>
            </a:endParaRPr>
          </a:p>
        </p:txBody>
      </p:sp>
      <p:sp>
        <p:nvSpPr>
          <p:cNvPr id="17" name="Oval 16"/>
          <p:cNvSpPr/>
          <p:nvPr/>
        </p:nvSpPr>
        <p:spPr bwMode="auto">
          <a:xfrm>
            <a:off x="1981200" y="4953000"/>
            <a:ext cx="152400" cy="152400"/>
          </a:xfrm>
          <a:prstGeom prst="ellips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11" charset="0"/>
            </a:endParaRPr>
          </a:p>
        </p:txBody>
      </p:sp>
      <p:sp>
        <p:nvSpPr>
          <p:cNvPr id="18" name="Oval 17"/>
          <p:cNvSpPr/>
          <p:nvPr/>
        </p:nvSpPr>
        <p:spPr bwMode="auto">
          <a:xfrm>
            <a:off x="1676400" y="5105400"/>
            <a:ext cx="152400" cy="152400"/>
          </a:xfrm>
          <a:prstGeom prst="ellips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11" charset="0"/>
            </a:endParaRPr>
          </a:p>
        </p:txBody>
      </p:sp>
      <p:sp>
        <p:nvSpPr>
          <p:cNvPr id="19" name="Oval 18"/>
          <p:cNvSpPr/>
          <p:nvPr/>
        </p:nvSpPr>
        <p:spPr bwMode="auto">
          <a:xfrm>
            <a:off x="1524000" y="5410200"/>
            <a:ext cx="152400" cy="152400"/>
          </a:xfrm>
          <a:prstGeom prst="ellips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11" charset="0"/>
            </a:endParaRPr>
          </a:p>
        </p:txBody>
      </p:sp>
      <p:sp>
        <p:nvSpPr>
          <p:cNvPr id="20" name="Oval 19"/>
          <p:cNvSpPr/>
          <p:nvPr/>
        </p:nvSpPr>
        <p:spPr bwMode="auto">
          <a:xfrm>
            <a:off x="1828800" y="5486400"/>
            <a:ext cx="152400" cy="152400"/>
          </a:xfrm>
          <a:prstGeom prst="ellips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11" charset="0"/>
            </a:endParaRPr>
          </a:p>
        </p:txBody>
      </p:sp>
      <p:cxnSp>
        <p:nvCxnSpPr>
          <p:cNvPr id="25" name="Straight Connector 24"/>
          <p:cNvCxnSpPr/>
          <p:nvPr/>
        </p:nvCxnSpPr>
        <p:spPr bwMode="auto">
          <a:xfrm rot="5400000">
            <a:off x="266700" y="3924300"/>
            <a:ext cx="3352800" cy="381000"/>
          </a:xfrm>
          <a:prstGeom prst="line">
            <a:avLst/>
          </a:prstGeom>
          <a:solidFill>
            <a:schemeClr val="accent1"/>
          </a:solidFill>
          <a:ln w="1905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graphicFrame>
        <p:nvGraphicFramePr>
          <p:cNvPr id="22" name="Object 21"/>
          <p:cNvGraphicFramePr>
            <a:graphicFrameLocks noChangeAspect="1"/>
          </p:cNvGraphicFramePr>
          <p:nvPr/>
        </p:nvGraphicFramePr>
        <p:xfrm>
          <a:off x="4343400" y="4229100"/>
          <a:ext cx="3886200" cy="685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29067" name="Equation" r:id="rId4" imgW="1727200" imgH="304800" progId="Equation.3">
                  <p:embed/>
                </p:oleObj>
              </mc:Choice>
              <mc:Fallback>
                <p:oleObj name="Equation" r:id="rId4" imgW="1727200" imgH="3048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343400" y="4229100"/>
                        <a:ext cx="3886200" cy="6858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7" name="TextBox 26"/>
          <p:cNvSpPr txBox="1"/>
          <p:nvPr/>
        </p:nvSpPr>
        <p:spPr>
          <a:xfrm>
            <a:off x="1355876" y="5888560"/>
            <a:ext cx="211666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feature</a:t>
            </a:r>
            <a:endParaRPr lang="en-US" dirty="0"/>
          </a:p>
        </p:txBody>
      </p:sp>
      <p:sp>
        <p:nvSpPr>
          <p:cNvPr id="28" name="TextBox 27"/>
          <p:cNvSpPr txBox="1"/>
          <p:nvPr/>
        </p:nvSpPr>
        <p:spPr>
          <a:xfrm>
            <a:off x="66518" y="3825298"/>
            <a:ext cx="211666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response</a:t>
            </a:r>
            <a:endParaRPr lang="en-US" dirty="0"/>
          </a:p>
        </p:txBody>
      </p:sp>
      <p:graphicFrame>
        <p:nvGraphicFramePr>
          <p:cNvPr id="55300" name="Object 4"/>
          <p:cNvGraphicFramePr>
            <a:graphicFrameLocks noChangeAspect="1"/>
          </p:cNvGraphicFramePr>
          <p:nvPr/>
        </p:nvGraphicFramePr>
        <p:xfrm>
          <a:off x="4321175" y="2095500"/>
          <a:ext cx="3600450" cy="685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29068" name="Equation" r:id="rId6" imgW="1600200" imgH="304800" progId="Equation.3">
                  <p:embed/>
                </p:oleObj>
              </mc:Choice>
              <mc:Fallback>
                <p:oleObj name="Equation" r:id="rId6" imgW="1600200" imgH="3048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321175" y="2095500"/>
                        <a:ext cx="3600450" cy="6858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9" name="Down Arrow 28"/>
          <p:cNvSpPr/>
          <p:nvPr/>
        </p:nvSpPr>
        <p:spPr>
          <a:xfrm>
            <a:off x="5721052" y="3115735"/>
            <a:ext cx="653143" cy="838200"/>
          </a:xfrm>
          <a:prstGeom prst="downArrow">
            <a:avLst/>
          </a:prstGeom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TextBox 29"/>
          <p:cNvSpPr txBox="1"/>
          <p:nvPr/>
        </p:nvSpPr>
        <p:spPr>
          <a:xfrm>
            <a:off x="5152572" y="5309810"/>
            <a:ext cx="338666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rgbClr val="0000FF"/>
                </a:solidFill>
              </a:rPr>
              <a:t>squared error is convex!</a:t>
            </a:r>
            <a:endParaRPr lang="en-US" sz="2400" dirty="0">
              <a:solidFill>
                <a:srgbClr val="00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4591705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Linear regression</a:t>
            </a:r>
            <a:endParaRPr lang="en-US" dirty="0"/>
          </a:p>
        </p:txBody>
      </p:sp>
      <p:cxnSp>
        <p:nvCxnSpPr>
          <p:cNvPr id="5" name="Straight Connector 4"/>
          <p:cNvCxnSpPr/>
          <p:nvPr/>
        </p:nvCxnSpPr>
        <p:spPr bwMode="auto">
          <a:xfrm rot="5400000">
            <a:off x="-647700" y="4152900"/>
            <a:ext cx="3429000" cy="1588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7" name="Straight Connector 6"/>
          <p:cNvCxnSpPr/>
          <p:nvPr/>
        </p:nvCxnSpPr>
        <p:spPr bwMode="auto">
          <a:xfrm>
            <a:off x="1066800" y="5867400"/>
            <a:ext cx="3962400" cy="1588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8" name="Oval 7"/>
          <p:cNvSpPr/>
          <p:nvPr/>
        </p:nvSpPr>
        <p:spPr bwMode="auto">
          <a:xfrm>
            <a:off x="1600200" y="2895600"/>
            <a:ext cx="152400" cy="152400"/>
          </a:xfrm>
          <a:prstGeom prst="ellips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11" charset="0"/>
            </a:endParaRPr>
          </a:p>
        </p:txBody>
      </p:sp>
      <p:sp>
        <p:nvSpPr>
          <p:cNvPr id="9" name="Oval 8"/>
          <p:cNvSpPr/>
          <p:nvPr/>
        </p:nvSpPr>
        <p:spPr bwMode="auto">
          <a:xfrm>
            <a:off x="1981200" y="3276600"/>
            <a:ext cx="152400" cy="152400"/>
          </a:xfrm>
          <a:prstGeom prst="ellips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11" charset="0"/>
            </a:endParaRPr>
          </a:p>
        </p:txBody>
      </p:sp>
      <p:sp>
        <p:nvSpPr>
          <p:cNvPr id="10" name="Oval 9"/>
          <p:cNvSpPr/>
          <p:nvPr/>
        </p:nvSpPr>
        <p:spPr bwMode="auto">
          <a:xfrm>
            <a:off x="2286000" y="3048000"/>
            <a:ext cx="152400" cy="152400"/>
          </a:xfrm>
          <a:prstGeom prst="ellips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11" charset="0"/>
            </a:endParaRPr>
          </a:p>
        </p:txBody>
      </p:sp>
      <p:sp>
        <p:nvSpPr>
          <p:cNvPr id="11" name="Oval 10"/>
          <p:cNvSpPr/>
          <p:nvPr/>
        </p:nvSpPr>
        <p:spPr bwMode="auto">
          <a:xfrm>
            <a:off x="2209800" y="3657600"/>
            <a:ext cx="152400" cy="152400"/>
          </a:xfrm>
          <a:prstGeom prst="ellips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11" charset="0"/>
            </a:endParaRPr>
          </a:p>
        </p:txBody>
      </p:sp>
      <p:sp>
        <p:nvSpPr>
          <p:cNvPr id="12" name="Oval 11"/>
          <p:cNvSpPr/>
          <p:nvPr/>
        </p:nvSpPr>
        <p:spPr bwMode="auto">
          <a:xfrm>
            <a:off x="1981200" y="3733800"/>
            <a:ext cx="152400" cy="152400"/>
          </a:xfrm>
          <a:prstGeom prst="ellips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11" charset="0"/>
            </a:endParaRPr>
          </a:p>
        </p:txBody>
      </p:sp>
      <p:sp>
        <p:nvSpPr>
          <p:cNvPr id="13" name="Oval 12"/>
          <p:cNvSpPr/>
          <p:nvPr/>
        </p:nvSpPr>
        <p:spPr bwMode="auto">
          <a:xfrm>
            <a:off x="1828800" y="4038600"/>
            <a:ext cx="152400" cy="152400"/>
          </a:xfrm>
          <a:prstGeom prst="ellips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11" charset="0"/>
            </a:endParaRPr>
          </a:p>
        </p:txBody>
      </p:sp>
      <p:sp>
        <p:nvSpPr>
          <p:cNvPr id="14" name="Oval 13"/>
          <p:cNvSpPr/>
          <p:nvPr/>
        </p:nvSpPr>
        <p:spPr bwMode="auto">
          <a:xfrm>
            <a:off x="1752600" y="4267200"/>
            <a:ext cx="152400" cy="152400"/>
          </a:xfrm>
          <a:prstGeom prst="ellips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11" charset="0"/>
            </a:endParaRPr>
          </a:p>
        </p:txBody>
      </p:sp>
      <p:sp>
        <p:nvSpPr>
          <p:cNvPr id="15" name="Oval 14"/>
          <p:cNvSpPr/>
          <p:nvPr/>
        </p:nvSpPr>
        <p:spPr bwMode="auto">
          <a:xfrm>
            <a:off x="1524000" y="4419600"/>
            <a:ext cx="152400" cy="152400"/>
          </a:xfrm>
          <a:prstGeom prst="ellips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11" charset="0"/>
            </a:endParaRPr>
          </a:p>
        </p:txBody>
      </p:sp>
      <p:sp>
        <p:nvSpPr>
          <p:cNvPr id="16" name="Oval 15"/>
          <p:cNvSpPr/>
          <p:nvPr/>
        </p:nvSpPr>
        <p:spPr bwMode="auto">
          <a:xfrm>
            <a:off x="1676400" y="4724400"/>
            <a:ext cx="152400" cy="152400"/>
          </a:xfrm>
          <a:prstGeom prst="ellips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11" charset="0"/>
            </a:endParaRPr>
          </a:p>
        </p:txBody>
      </p:sp>
      <p:sp>
        <p:nvSpPr>
          <p:cNvPr id="17" name="Oval 16"/>
          <p:cNvSpPr/>
          <p:nvPr/>
        </p:nvSpPr>
        <p:spPr bwMode="auto">
          <a:xfrm>
            <a:off x="1981200" y="4953000"/>
            <a:ext cx="152400" cy="152400"/>
          </a:xfrm>
          <a:prstGeom prst="ellips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11" charset="0"/>
            </a:endParaRPr>
          </a:p>
        </p:txBody>
      </p:sp>
      <p:sp>
        <p:nvSpPr>
          <p:cNvPr id="18" name="Oval 17"/>
          <p:cNvSpPr/>
          <p:nvPr/>
        </p:nvSpPr>
        <p:spPr bwMode="auto">
          <a:xfrm>
            <a:off x="1676400" y="5105400"/>
            <a:ext cx="152400" cy="152400"/>
          </a:xfrm>
          <a:prstGeom prst="ellips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11" charset="0"/>
            </a:endParaRPr>
          </a:p>
        </p:txBody>
      </p:sp>
      <p:sp>
        <p:nvSpPr>
          <p:cNvPr id="19" name="Oval 18"/>
          <p:cNvSpPr/>
          <p:nvPr/>
        </p:nvSpPr>
        <p:spPr bwMode="auto">
          <a:xfrm>
            <a:off x="1524000" y="5410200"/>
            <a:ext cx="152400" cy="152400"/>
          </a:xfrm>
          <a:prstGeom prst="ellips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11" charset="0"/>
            </a:endParaRPr>
          </a:p>
        </p:txBody>
      </p:sp>
      <p:sp>
        <p:nvSpPr>
          <p:cNvPr id="20" name="Oval 19"/>
          <p:cNvSpPr/>
          <p:nvPr/>
        </p:nvSpPr>
        <p:spPr bwMode="auto">
          <a:xfrm>
            <a:off x="1828800" y="5486400"/>
            <a:ext cx="152400" cy="152400"/>
          </a:xfrm>
          <a:prstGeom prst="ellips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11" charset="0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3810000" y="2133600"/>
            <a:ext cx="40386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Learn a line </a:t>
            </a:r>
            <a:r>
              <a:rPr lang="en-US" i="1" dirty="0" err="1" smtClean="0"/>
              <a:t>h</a:t>
            </a:r>
            <a:r>
              <a:rPr lang="en-US" dirty="0" smtClean="0"/>
              <a:t> that minimizes an error function:</a:t>
            </a:r>
            <a:endParaRPr lang="en-US" dirty="0"/>
          </a:p>
        </p:txBody>
      </p:sp>
      <p:cxnSp>
        <p:nvCxnSpPr>
          <p:cNvPr id="25" name="Straight Connector 24"/>
          <p:cNvCxnSpPr/>
          <p:nvPr/>
        </p:nvCxnSpPr>
        <p:spPr bwMode="auto">
          <a:xfrm rot="5400000">
            <a:off x="266700" y="3924300"/>
            <a:ext cx="3352800" cy="381000"/>
          </a:xfrm>
          <a:prstGeom prst="line">
            <a:avLst/>
          </a:prstGeom>
          <a:solidFill>
            <a:schemeClr val="accent1"/>
          </a:solidFill>
          <a:ln w="1905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graphicFrame>
        <p:nvGraphicFramePr>
          <p:cNvPr id="22" name="Object 21"/>
          <p:cNvGraphicFramePr>
            <a:graphicFrameLocks noChangeAspect="1"/>
          </p:cNvGraphicFramePr>
          <p:nvPr/>
        </p:nvGraphicFramePr>
        <p:xfrm>
          <a:off x="4343400" y="3048000"/>
          <a:ext cx="3886200" cy="685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30091" name="Equation" r:id="rId4" imgW="1727200" imgH="304800" progId="Equation.3">
                  <p:embed/>
                </p:oleObj>
              </mc:Choice>
              <mc:Fallback>
                <p:oleObj name="Equation" r:id="rId4" imgW="1727200" imgH="3048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343400" y="3048000"/>
                        <a:ext cx="3886200" cy="6858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84323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478639718"/>
              </p:ext>
            </p:extLst>
          </p:nvPr>
        </p:nvGraphicFramePr>
        <p:xfrm>
          <a:off x="4362450" y="4633913"/>
          <a:ext cx="4572000" cy="7143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30092" name="Equation" r:id="rId6" imgW="2032000" imgH="317500" progId="Equation.3">
                  <p:embed/>
                </p:oleObj>
              </mc:Choice>
              <mc:Fallback>
                <p:oleObj name="Equation" r:id="rId6" imgW="2032000" imgH="3175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362450" y="4633913"/>
                        <a:ext cx="4572000" cy="71437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3" name="TextBox 22"/>
          <p:cNvSpPr txBox="1"/>
          <p:nvPr/>
        </p:nvSpPr>
        <p:spPr>
          <a:xfrm>
            <a:off x="3810000" y="3957935"/>
            <a:ext cx="40386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i</a:t>
            </a:r>
            <a:r>
              <a:rPr lang="en-US" dirty="0" smtClean="0"/>
              <a:t>n the case of a 2d line:</a:t>
            </a:r>
            <a:endParaRPr lang="en-US" dirty="0"/>
          </a:p>
        </p:txBody>
      </p:sp>
      <p:sp>
        <p:nvSpPr>
          <p:cNvPr id="24" name="Left Brace 23"/>
          <p:cNvSpPr/>
          <p:nvPr/>
        </p:nvSpPr>
        <p:spPr bwMode="auto">
          <a:xfrm rot="16200000">
            <a:off x="7772400" y="4800600"/>
            <a:ext cx="457200" cy="1371600"/>
          </a:xfrm>
          <a:prstGeom prst="leftBrace">
            <a:avLst/>
          </a:prstGeom>
          <a:noFill/>
          <a:ln w="2857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11" charset="0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7239000" y="5646003"/>
            <a:ext cx="19050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FF0000"/>
                </a:solidFill>
              </a:rPr>
              <a:t>function for a line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1355876" y="5888560"/>
            <a:ext cx="211666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feature</a:t>
            </a:r>
            <a:endParaRPr lang="en-US" dirty="0"/>
          </a:p>
        </p:txBody>
      </p:sp>
      <p:sp>
        <p:nvSpPr>
          <p:cNvPr id="28" name="TextBox 27"/>
          <p:cNvSpPr txBox="1"/>
          <p:nvPr/>
        </p:nvSpPr>
        <p:spPr>
          <a:xfrm>
            <a:off x="66518" y="3825298"/>
            <a:ext cx="211666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response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8622260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Linear regression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981200"/>
            <a:ext cx="8686800" cy="4267200"/>
          </a:xfrm>
        </p:spPr>
        <p:txBody>
          <a:bodyPr/>
          <a:lstStyle/>
          <a:p>
            <a:pPr marL="0" indent="0">
              <a:buNone/>
            </a:pPr>
            <a:r>
              <a:rPr lang="en-US" dirty="0" smtClean="0"/>
              <a:t>We’d like to </a:t>
            </a:r>
            <a:r>
              <a:rPr lang="en-US" i="1" dirty="0" smtClean="0"/>
              <a:t>minimize</a:t>
            </a:r>
            <a:r>
              <a:rPr lang="en-US" dirty="0" smtClean="0"/>
              <a:t> the error</a:t>
            </a:r>
          </a:p>
          <a:p>
            <a:pPr marL="365760" lvl="1" indent="0">
              <a:buNone/>
            </a:pPr>
            <a:r>
              <a:rPr lang="en-US" dirty="0" smtClean="0"/>
              <a:t>Find w</a:t>
            </a:r>
            <a:r>
              <a:rPr lang="en-US" baseline="-25000" dirty="0" smtClean="0"/>
              <a:t>1</a:t>
            </a:r>
            <a:r>
              <a:rPr lang="en-US" dirty="0" smtClean="0"/>
              <a:t> and w</a:t>
            </a:r>
            <a:r>
              <a:rPr lang="en-US" baseline="-25000" dirty="0" smtClean="0"/>
              <a:t>0</a:t>
            </a:r>
            <a:r>
              <a:rPr lang="en-US" dirty="0" smtClean="0"/>
              <a:t> such that the error is minimized</a:t>
            </a:r>
          </a:p>
          <a:p>
            <a:endParaRPr lang="en-US" dirty="0" smtClean="0">
              <a:solidFill>
                <a:srgbClr val="FF0000"/>
              </a:solidFill>
            </a:endParaRPr>
          </a:p>
          <a:p>
            <a:endParaRPr lang="en-US" dirty="0" smtClean="0">
              <a:solidFill>
                <a:srgbClr val="FF0000"/>
              </a:solidFill>
            </a:endParaRPr>
          </a:p>
          <a:p>
            <a:endParaRPr lang="en-US" dirty="0" smtClean="0"/>
          </a:p>
          <a:p>
            <a:pPr marL="0" indent="0">
              <a:buNone/>
            </a:pPr>
            <a:r>
              <a:rPr lang="en-US" dirty="0" smtClean="0">
                <a:solidFill>
                  <a:srgbClr val="0000FF"/>
                </a:solidFill>
              </a:rPr>
              <a:t>We can solve this in closed form</a:t>
            </a:r>
          </a:p>
          <a:p>
            <a:endParaRPr lang="en-US" dirty="0" smtClean="0">
              <a:solidFill>
                <a:srgbClr val="FF0000"/>
              </a:solidFill>
            </a:endParaRPr>
          </a:p>
        </p:txBody>
      </p:sp>
      <p:graphicFrame>
        <p:nvGraphicFramePr>
          <p:cNvPr id="186370" name="Object 2"/>
          <p:cNvGraphicFramePr>
            <a:graphicFrameLocks noChangeAspect="1"/>
          </p:cNvGraphicFramePr>
          <p:nvPr/>
        </p:nvGraphicFramePr>
        <p:xfrm>
          <a:off x="1676400" y="3352800"/>
          <a:ext cx="4686300" cy="685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31111" name="Equation" r:id="rId3" imgW="2082800" imgH="304800" progId="Equation.3">
                  <p:embed/>
                </p:oleObj>
              </mc:Choice>
              <mc:Fallback>
                <p:oleObj name="Equation" r:id="rId3" imgW="2082800" imgH="3048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676400" y="3352800"/>
                        <a:ext cx="4686300" cy="6858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30957405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Multiple linear regression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612648" y="1572381"/>
            <a:ext cx="8153400" cy="637419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400" dirty="0" smtClean="0"/>
              <a:t>If we have m features, then we have a line in </a:t>
            </a:r>
            <a:r>
              <a:rPr lang="en-US" sz="2400" i="1" dirty="0" smtClean="0"/>
              <a:t>m</a:t>
            </a:r>
            <a:r>
              <a:rPr lang="en-US" sz="2400" dirty="0" smtClean="0"/>
              <a:t> dimensions</a:t>
            </a:r>
          </a:p>
        </p:txBody>
      </p:sp>
      <p:graphicFrame>
        <p:nvGraphicFramePr>
          <p:cNvPr id="61443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107004366"/>
              </p:ext>
            </p:extLst>
          </p:nvPr>
        </p:nvGraphicFramePr>
        <p:xfrm>
          <a:off x="1802471" y="2946640"/>
          <a:ext cx="4914900" cy="457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32135" name="Equation" r:id="rId3" imgW="2184400" imgH="203200" progId="Equation.3">
                  <p:embed/>
                </p:oleObj>
              </mc:Choice>
              <mc:Fallback>
                <p:oleObj name="Equation" r:id="rId3" imgW="2184400" imgH="2032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802471" y="2946640"/>
                        <a:ext cx="4914900" cy="4572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3893133" y="4101068"/>
            <a:ext cx="10160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>
                <a:solidFill>
                  <a:srgbClr val="FF0000"/>
                </a:solidFill>
              </a:rPr>
              <a:t>weights</a:t>
            </a:r>
            <a:endParaRPr lang="en-US" sz="2000" dirty="0">
              <a:solidFill>
                <a:srgbClr val="FF0000"/>
              </a:solidFill>
            </a:endParaRPr>
          </a:p>
        </p:txBody>
      </p:sp>
      <p:cxnSp>
        <p:nvCxnSpPr>
          <p:cNvPr id="8" name="Straight Arrow Connector 7"/>
          <p:cNvCxnSpPr/>
          <p:nvPr/>
        </p:nvCxnSpPr>
        <p:spPr>
          <a:xfrm rot="16200000" flipV="1">
            <a:off x="3621248" y="3647755"/>
            <a:ext cx="725198" cy="181428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Straight Arrow Connector 8"/>
          <p:cNvCxnSpPr/>
          <p:nvPr/>
        </p:nvCxnSpPr>
        <p:spPr>
          <a:xfrm rot="5400000" flipH="1" flipV="1">
            <a:off x="3999829" y="3646547"/>
            <a:ext cx="725199" cy="270934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7759841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Multiple linear regression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8153400" cy="722086"/>
          </a:xfrm>
        </p:spPr>
        <p:txBody>
          <a:bodyPr/>
          <a:lstStyle/>
          <a:p>
            <a:pPr marL="0" indent="0">
              <a:buNone/>
            </a:pPr>
            <a:r>
              <a:rPr lang="en-US" dirty="0" smtClean="0"/>
              <a:t>We can still calculate the squared error like before</a:t>
            </a:r>
          </a:p>
        </p:txBody>
      </p:sp>
      <p:graphicFrame>
        <p:nvGraphicFramePr>
          <p:cNvPr id="61442" name="Object 2"/>
          <p:cNvGraphicFramePr>
            <a:graphicFrameLocks noChangeAspect="1"/>
          </p:cNvGraphicFramePr>
          <p:nvPr/>
        </p:nvGraphicFramePr>
        <p:xfrm>
          <a:off x="758065" y="4237038"/>
          <a:ext cx="7286625" cy="685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33163" name="Equation" r:id="rId3" imgW="3238500" imgH="304800" progId="Equation.3">
                  <p:embed/>
                </p:oleObj>
              </mc:Choice>
              <mc:Fallback>
                <p:oleObj name="Equation" r:id="rId3" imgW="3238500" imgH="3048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58065" y="4237038"/>
                        <a:ext cx="7286625" cy="6858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2031991" y="5479144"/>
            <a:ext cx="472923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rgbClr val="0000FF"/>
                </a:solidFill>
              </a:rPr>
              <a:t>Still can solve this exactly!</a:t>
            </a:r>
            <a:endParaRPr lang="en-US" sz="2400" dirty="0">
              <a:solidFill>
                <a:srgbClr val="0000FF"/>
              </a:solidFill>
            </a:endParaRPr>
          </a:p>
        </p:txBody>
      </p:sp>
      <p:graphicFrame>
        <p:nvGraphicFramePr>
          <p:cNvPr id="62470" name="Object 6"/>
          <p:cNvGraphicFramePr>
            <a:graphicFrameLocks noChangeAspect="1"/>
          </p:cNvGraphicFramePr>
          <p:nvPr/>
        </p:nvGraphicFramePr>
        <p:xfrm>
          <a:off x="1562100" y="2779486"/>
          <a:ext cx="4914900" cy="457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33164" name="Equation" r:id="rId5" imgW="2184400" imgH="203200" progId="Equation.3">
                  <p:embed/>
                </p:oleObj>
              </mc:Choice>
              <mc:Fallback>
                <p:oleObj name="Equation" r:id="rId5" imgW="2184400" imgH="2032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62100" y="2779486"/>
                        <a:ext cx="4914900" cy="4572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23551028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Logistic function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65250" y="3090333"/>
            <a:ext cx="3251200" cy="2159000"/>
          </a:xfrm>
          <a:prstGeom prst="rect">
            <a:avLst/>
          </a:prstGeom>
        </p:spPr>
      </p:pic>
      <p:graphicFrame>
        <p:nvGraphicFramePr>
          <p:cNvPr id="94210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488224005"/>
              </p:ext>
            </p:extLst>
          </p:nvPr>
        </p:nvGraphicFramePr>
        <p:xfrm>
          <a:off x="3178175" y="1889125"/>
          <a:ext cx="1882775" cy="7223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34183" name="Equation" r:id="rId4" imgW="1028700" imgH="393700" progId="Equation.3">
                  <p:embed/>
                </p:oleObj>
              </mc:Choice>
              <mc:Fallback>
                <p:oleObj name="Equation" r:id="rId4" imgW="1028700" imgH="3937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178175" y="1889125"/>
                        <a:ext cx="1882775" cy="72231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69142236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Logistic regression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8153400" cy="1024467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 smtClean="0"/>
              <a:t>Find the best fit of the data based on a logistic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2648" y="3856710"/>
            <a:ext cx="3479800" cy="233680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63709" y="3374567"/>
            <a:ext cx="3763434" cy="28189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1817544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Relationship Id="rId2" Type="http://schemas.openxmlformats.org/officeDocument/2006/relationships/image" Target="../media/image2.jpeg"/></Relationships>
</file>

<file path=ppt/theme/theme1.xml><?xml version="1.0" encoding="utf-8"?>
<a:theme xmlns:a="http://schemas.openxmlformats.org/drawingml/2006/main" name="Median">
  <a:themeElements>
    <a:clrScheme name="Median">
      <a:dk1>
        <a:sysClr val="windowText" lastClr="000000"/>
      </a:dk1>
      <a:lt1>
        <a:sysClr val="window" lastClr="FFFFFF"/>
      </a:lt1>
      <a:dk2>
        <a:srgbClr val="775F55"/>
      </a:dk2>
      <a:lt2>
        <a:srgbClr val="EBDDC3"/>
      </a:lt2>
      <a:accent1>
        <a:srgbClr val="94B6D2"/>
      </a:accent1>
      <a:accent2>
        <a:srgbClr val="DD8047"/>
      </a:accent2>
      <a:accent3>
        <a:srgbClr val="A5AB81"/>
      </a:accent3>
      <a:accent4>
        <a:srgbClr val="D8B25C"/>
      </a:accent4>
      <a:accent5>
        <a:srgbClr val="7BA79D"/>
      </a:accent5>
      <a:accent6>
        <a:srgbClr val="968C8C"/>
      </a:accent6>
      <a:hlink>
        <a:srgbClr val="F7B615"/>
      </a:hlink>
      <a:folHlink>
        <a:srgbClr val="704404"/>
      </a:folHlink>
    </a:clrScheme>
    <a:fontScheme name="Median">
      <a:majorFont>
        <a:latin typeface="Tw Cen MT"/>
        <a:ea typeface=""/>
        <a:cs typeface=""/>
        <a:font script="Grek" typeface="Calibri"/>
        <a:font script="Cyrl" typeface="Calibri"/>
        <a:font script="Jpan" typeface="ＭＳ Ｐゴシック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Tw Cen MT"/>
        <a:ea typeface=""/>
        <a:cs typeface=""/>
        <a:font script="Grek" typeface="Calibri"/>
        <a:font script="Cyrl" typeface="Calibri"/>
        <a:font script="Jpan" typeface="ＭＳ Ｐゴシック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Median">
      <a:fillStyleLst>
        <a:solidFill>
          <a:schemeClr val="phClr"/>
        </a:solidFill>
        <a:solidFill>
          <a:schemeClr val="phClr">
            <a:tint val="50000"/>
          </a:schemeClr>
        </a:solidFill>
        <a:solidFill>
          <a:schemeClr val="phClr"/>
        </a:solidFill>
      </a:fillStyleLst>
      <a:lnStyleLst>
        <a:ln w="100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47625" cap="flat" cmpd="dbl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300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300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  <a:scene3d>
            <a:camera prst="isometricTopDown" fov="0">
              <a:rot lat="0" lon="0" rev="0"/>
            </a:camera>
            <a:lightRig rig="balanced" dir="t">
              <a:rot lat="0" lon="0" rev="13800000"/>
            </a:lightRig>
          </a:scene3d>
          <a:sp3d extrusionH="12700" prstMaterial="plastic">
            <a:bevelT w="38100" h="25400" prst="softRound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40000"/>
              </a:schemeClr>
              <a:schemeClr val="phClr">
                <a:satMod val="120000"/>
              </a:schemeClr>
            </a:duotone>
          </a:blip>
          <a:tile tx="0" ty="0" sx="100000" sy="100000" flip="none" algn="tl"/>
        </a:blipFill>
        <a:blipFill>
          <a:blip xmlns:r="http://schemas.openxmlformats.org/officeDocument/2006/relationships" r:embed="rId2">
            <a:duotone>
              <a:schemeClr val="phClr">
                <a:shade val="90000"/>
                <a:satMod val="140000"/>
              </a:schemeClr>
              <a:schemeClr val="phClr">
                <a:satMod val="120000"/>
              </a:schemeClr>
            </a:duotone>
          </a:blip>
          <a:tile tx="0" ty="0" sx="100000" sy="100000" flip="none" algn="tl"/>
        </a:blipFill>
      </a:bgFillStyleLst>
    </a:fmtScheme>
  </a:themeElements>
  <a:objectDefaults>
    <a:spDef>
      <a:spPr>
        <a:effectLst/>
      </a:spPr>
      <a:bodyPr rtlCol="0" anchor="ctr"/>
      <a:lstStyle>
        <a:defPPr algn="ctr">
          <a:defRPr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>
        <a:effectLst/>
      </a:spPr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Median.thmx</Template>
  <TotalTime>8791</TotalTime>
  <Words>1513</Words>
  <Application>Microsoft Macintosh PowerPoint</Application>
  <PresentationFormat>On-screen Show (4:3)</PresentationFormat>
  <Paragraphs>281</Paragraphs>
  <Slides>53</Slides>
  <Notes>11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53</vt:i4>
      </vt:variant>
    </vt:vector>
  </HeadingPairs>
  <TitlesOfParts>
    <vt:vector size="55" baseType="lpstr">
      <vt:lpstr>Median</vt:lpstr>
      <vt:lpstr>Equation</vt:lpstr>
      <vt:lpstr>Logistic regression</vt:lpstr>
      <vt:lpstr>Admin</vt:lpstr>
      <vt:lpstr>Priors</vt:lpstr>
      <vt:lpstr>Training revisited</vt:lpstr>
      <vt:lpstr>Estimating revisited</vt:lpstr>
      <vt:lpstr>Estimating revisited</vt:lpstr>
      <vt:lpstr>Priors</vt:lpstr>
      <vt:lpstr>Priors</vt:lpstr>
      <vt:lpstr>Priors</vt:lpstr>
      <vt:lpstr>Priors</vt:lpstr>
      <vt:lpstr>A better approach</vt:lpstr>
      <vt:lpstr>Another view on the prior</vt:lpstr>
      <vt:lpstr>Regularization vs prior</vt:lpstr>
      <vt:lpstr>Prior for NB</vt:lpstr>
      <vt:lpstr>Prior: another view</vt:lpstr>
      <vt:lpstr>Prior: another view</vt:lpstr>
      <vt:lpstr>Smoothing</vt:lpstr>
      <vt:lpstr>Basic steps for probabilistic modeling</vt:lpstr>
      <vt:lpstr>Joint models vs conditional models</vt:lpstr>
      <vt:lpstr>A first try: linear</vt:lpstr>
      <vt:lpstr>The challenge</vt:lpstr>
      <vt:lpstr>Odds ratio</vt:lpstr>
      <vt:lpstr>Odds ratio</vt:lpstr>
      <vt:lpstr>Odds ratio</vt:lpstr>
      <vt:lpstr>Log odds (logit function)</vt:lpstr>
      <vt:lpstr>Log odds (logit function)</vt:lpstr>
      <vt:lpstr>Logistic function</vt:lpstr>
      <vt:lpstr>Logistic regression</vt:lpstr>
      <vt:lpstr>Training logistic regression models</vt:lpstr>
      <vt:lpstr>MLE logistic regression</vt:lpstr>
      <vt:lpstr>MLE logistic regression</vt:lpstr>
      <vt:lpstr>MLE logistic regression</vt:lpstr>
      <vt:lpstr>logistic regression: three views</vt:lpstr>
      <vt:lpstr>Overfitting</vt:lpstr>
      <vt:lpstr>Regularization/prior</vt:lpstr>
      <vt:lpstr>Regularization/prior</vt:lpstr>
      <vt:lpstr>Regularization/prior</vt:lpstr>
      <vt:lpstr>Regularization/prior</vt:lpstr>
      <vt:lpstr>Regularization/prior</vt:lpstr>
      <vt:lpstr>Regularization/prior</vt:lpstr>
      <vt:lpstr>L1 vs. L2</vt:lpstr>
      <vt:lpstr>Logistic regression</vt:lpstr>
      <vt:lpstr>A digression:  regression vs. classification</vt:lpstr>
      <vt:lpstr>linear regression</vt:lpstr>
      <vt:lpstr>Linear regression</vt:lpstr>
      <vt:lpstr>Error minimization</vt:lpstr>
      <vt:lpstr>Linear regression</vt:lpstr>
      <vt:lpstr>Linear regression</vt:lpstr>
      <vt:lpstr>Linear regression</vt:lpstr>
      <vt:lpstr>Multiple linear regression</vt:lpstr>
      <vt:lpstr>Multiple linear regression</vt:lpstr>
      <vt:lpstr>Logistic function</vt:lpstr>
      <vt:lpstr>Logistic regression</vt:lpstr>
    </vt:vector>
  </TitlesOfParts>
  <Company>Pomona College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CORpus analysis</dc:title>
  <dc:creator>Dave Kauchak</dc:creator>
  <cp:lastModifiedBy>David Kauchak</cp:lastModifiedBy>
  <cp:revision>729</cp:revision>
  <cp:lastPrinted>2013-10-29T21:22:43Z</cp:lastPrinted>
  <dcterms:created xsi:type="dcterms:W3CDTF">2011-01-25T19:35:23Z</dcterms:created>
  <dcterms:modified xsi:type="dcterms:W3CDTF">2014-01-08T16:20:46Z</dcterms:modified>
</cp:coreProperties>
</file>