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258" r:id="rId3"/>
    <p:sldId id="335" r:id="rId4"/>
    <p:sldId id="333" r:id="rId5"/>
    <p:sldId id="342" r:id="rId6"/>
    <p:sldId id="370" r:id="rId7"/>
    <p:sldId id="371" r:id="rId8"/>
    <p:sldId id="372" r:id="rId9"/>
    <p:sldId id="373" r:id="rId10"/>
    <p:sldId id="374" r:id="rId11"/>
    <p:sldId id="375" r:id="rId12"/>
    <p:sldId id="376" r:id="rId13"/>
    <p:sldId id="348" r:id="rId14"/>
    <p:sldId id="347" r:id="rId15"/>
    <p:sldId id="349" r:id="rId16"/>
    <p:sldId id="354" r:id="rId17"/>
    <p:sldId id="355" r:id="rId18"/>
    <p:sldId id="353" r:id="rId19"/>
    <p:sldId id="356" r:id="rId20"/>
    <p:sldId id="362" r:id="rId21"/>
    <p:sldId id="380" r:id="rId22"/>
    <p:sldId id="377" r:id="rId23"/>
    <p:sldId id="357" r:id="rId24"/>
    <p:sldId id="350" r:id="rId25"/>
    <p:sldId id="358" r:id="rId26"/>
    <p:sldId id="359" r:id="rId27"/>
    <p:sldId id="360" r:id="rId28"/>
    <p:sldId id="361" r:id="rId29"/>
    <p:sldId id="381" r:id="rId30"/>
    <p:sldId id="352" r:id="rId31"/>
    <p:sldId id="364" r:id="rId32"/>
    <p:sldId id="365" r:id="rId33"/>
    <p:sldId id="351" r:id="rId34"/>
    <p:sldId id="366" r:id="rId35"/>
    <p:sldId id="383" r:id="rId36"/>
    <p:sldId id="363" r:id="rId37"/>
    <p:sldId id="367" r:id="rId38"/>
    <p:sldId id="368" r:id="rId39"/>
    <p:sldId id="384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8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9/13/13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Error/noise</a:t>
            </a:r>
            <a:r>
              <a:rPr lang="en-US" baseline="0" dirty="0" smtClean="0"/>
              <a:t> in the data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Missing discriminating preference, e.g. maybe we also need to know whether the person has a good jacket or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30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an</a:t>
            </a:r>
            <a:r>
              <a:rPr lang="en-US" baseline="0" dirty="0" smtClean="0"/>
              <a:t> aside, how did we decide to pick the label for normal-&gt;road-&gt;rainy?  There were no examples in the training data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48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many of the same things we used to “pre-prune”, i.e.</a:t>
            </a:r>
            <a:r>
              <a:rPr lang="en-US" baseline="0" dirty="0" smtClean="0"/>
              <a:t> stop building early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28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tend to perform roughly</a:t>
            </a:r>
            <a:r>
              <a:rPr lang="en-US" baseline="0" dirty="0" smtClean="0"/>
              <a:t> the same, so we often won’t worry too much about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99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this is also</a:t>
            </a:r>
            <a:r>
              <a:rPr lang="en-US" baseline="0" dirty="0" smtClean="0"/>
              <a:t> why many decision tree learning algorithms always use binary splits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92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9/13/13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49325" y="1981200"/>
            <a:ext cx="7661275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6119C8-9BF8-8B48-8701-D6A2B07AFA0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1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Sheet1.xlsx"/><Relationship Id="rId4" Type="http://schemas.openxmlformats.org/officeDocument/2006/relationships/image" Target="../media/image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Machine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7772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</a:t>
            </a:r>
            <a:r>
              <a:rPr lang="en-US" sz="3200" dirty="0" smtClean="0"/>
              <a:t>1… how’d it go?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Assignment 2</a:t>
            </a:r>
          </a:p>
          <a:p>
            <a:pPr>
              <a:buFontTx/>
              <a:buChar char="-"/>
            </a:pPr>
            <a:r>
              <a:rPr lang="en-US" sz="3200" dirty="0" smtClean="0"/>
              <a:t>out soon</a:t>
            </a:r>
          </a:p>
          <a:p>
            <a:pPr>
              <a:buFontTx/>
              <a:buChar char="-"/>
            </a:pPr>
            <a:r>
              <a:rPr lang="en-US" sz="3200" dirty="0" smtClean="0"/>
              <a:t>building decision trees</a:t>
            </a:r>
          </a:p>
          <a:p>
            <a:pPr>
              <a:buFontTx/>
              <a:buChar char="-"/>
            </a:pPr>
            <a:r>
              <a:rPr lang="en-US" sz="3200" dirty="0" smtClean="0"/>
              <a:t>Java with some starter code</a:t>
            </a:r>
          </a:p>
          <a:p>
            <a:pPr>
              <a:buFontTx/>
              <a:buChar char="-"/>
            </a:pPr>
            <a:r>
              <a:rPr lang="en-US" sz="3200" dirty="0" smtClean="0"/>
              <a:t>competition</a:t>
            </a:r>
          </a:p>
          <a:p>
            <a:pPr>
              <a:buFontTx/>
              <a:buChar char="-"/>
            </a:pPr>
            <a:r>
              <a:rPr lang="en-US" sz="3200" dirty="0" smtClean="0"/>
              <a:t>extra credit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Base case: If all data belong to the same class, create a leaf node with that label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Otherwise:</a:t>
            </a:r>
          </a:p>
          <a:p>
            <a:pPr>
              <a:buFontTx/>
              <a:buChar char="-"/>
            </a:pPr>
            <a:r>
              <a:rPr lang="en-US" dirty="0" smtClean="0"/>
              <a:t>calculate the “score” for each feature if we used it to split the data</a:t>
            </a:r>
          </a:p>
          <a:p>
            <a:pPr>
              <a:buFontTx/>
              <a:buChar char="-"/>
            </a:pPr>
            <a:r>
              <a:rPr lang="en-US" dirty="0" smtClean="0"/>
              <a:t>pick the feature with the highest score, partition the data based on that data value and call recursively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079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6897850" y="5571650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Partitioning the data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334337"/>
              </p:ext>
            </p:extLst>
          </p:nvPr>
        </p:nvGraphicFramePr>
        <p:xfrm>
          <a:off x="334210" y="2112202"/>
          <a:ext cx="4170948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801895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4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390519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650952" y="3424289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5" idx="2"/>
          </p:cNvCxnSpPr>
          <p:nvPr/>
        </p:nvCxnSpPr>
        <p:spPr>
          <a:xfrm flipH="1">
            <a:off x="6383590" y="3793621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2"/>
          </p:cNvCxnSpPr>
          <p:nvPr/>
        </p:nvCxnSpPr>
        <p:spPr>
          <a:xfrm>
            <a:off x="7116077" y="3793621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712410" y="3793621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553713" y="3761355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875584" y="4333342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4</a:t>
            </a:r>
          </a:p>
          <a:p>
            <a:r>
              <a:rPr lang="en-US" dirty="0" smtClean="0"/>
              <a:t>NO: 0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464208" y="4333342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4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734294" y="5105337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3" name="Straight Arrow Connector 22"/>
          <p:cNvCxnSpPr>
            <a:stCxn id="22" idx="2"/>
          </p:cNvCxnSpPr>
          <p:nvPr/>
        </p:nvCxnSpPr>
        <p:spPr>
          <a:xfrm flipH="1">
            <a:off x="6466929" y="5474669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2" idx="2"/>
          </p:cNvCxnSpPr>
          <p:nvPr/>
        </p:nvCxnSpPr>
        <p:spPr>
          <a:xfrm>
            <a:off x="7238574" y="5474669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070944" y="5474669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7637055" y="5442403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807063" y="6014390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809163" y="6014390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cxnSp>
        <p:nvCxnSpPr>
          <p:cNvPr id="29" name="Straight Arrow Connector 28"/>
          <p:cNvCxnSpPr>
            <a:stCxn id="22" idx="2"/>
            <a:endCxn id="32" idx="0"/>
          </p:cNvCxnSpPr>
          <p:nvPr/>
        </p:nvCxnSpPr>
        <p:spPr>
          <a:xfrm flipH="1">
            <a:off x="7203550" y="5474669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818450" y="6014390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717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Terrain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Road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Trail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3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4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83459" cy="1555384"/>
            <a:chOff x="5807063" y="5105337"/>
            <a:chExt cx="2783459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Snowy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Weather</a:t>
              </a:r>
              <a:endParaRPr lang="en-US" dirty="0"/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Rainy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Sunny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2</a:t>
              </a:r>
              <a:endParaRPr lang="en-US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163704" y="5145595"/>
            <a:ext cx="6701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error</a:t>
            </a:r>
            <a:r>
              <a:rPr lang="en-US" sz="2400" dirty="0" smtClean="0"/>
              <a:t>: the average error over the training set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1503444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3</a:t>
            </a:r>
            <a:r>
              <a:rPr lang="en-US" sz="2000" dirty="0" smtClean="0">
                <a:solidFill>
                  <a:srgbClr val="008000"/>
                </a:solidFill>
              </a:rPr>
              <a:t>/</a:t>
            </a:r>
            <a:r>
              <a:rPr lang="en-US" sz="2000" dirty="0" smtClean="0">
                <a:solidFill>
                  <a:srgbClr val="008000"/>
                </a:solidFill>
              </a:rPr>
              <a:t>10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22119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2</a:t>
            </a:r>
            <a:r>
              <a:rPr lang="en-US" sz="2000" dirty="0" smtClean="0">
                <a:solidFill>
                  <a:srgbClr val="008000"/>
                </a:solidFill>
              </a:rPr>
              <a:t>/</a:t>
            </a:r>
            <a:r>
              <a:rPr lang="en-US" sz="2000" dirty="0" smtClean="0">
                <a:solidFill>
                  <a:srgbClr val="008000"/>
                </a:solidFill>
              </a:rPr>
              <a:t>10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65285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4</a:t>
            </a:r>
            <a:r>
              <a:rPr lang="en-US" sz="2000" dirty="0" smtClean="0">
                <a:solidFill>
                  <a:srgbClr val="008000"/>
                </a:solidFill>
              </a:rPr>
              <a:t>/</a:t>
            </a:r>
            <a:r>
              <a:rPr lang="en-US" sz="2000" dirty="0" smtClean="0">
                <a:solidFill>
                  <a:srgbClr val="008000"/>
                </a:solidFill>
              </a:rPr>
              <a:t>10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52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error vs. accuracy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Terrain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Road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Trail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3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4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83459" cy="1555384"/>
            <a:chOff x="5807063" y="5105337"/>
            <a:chExt cx="2783459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Snowy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Weather</a:t>
              </a:r>
              <a:endParaRPr lang="en-US" dirty="0"/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Rainy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Sunny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2</a:t>
              </a:r>
              <a:endParaRPr lang="en-US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912937" y="5705893"/>
            <a:ext cx="6701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error</a:t>
            </a:r>
            <a:r>
              <a:rPr lang="en-US" sz="2400" dirty="0" smtClean="0"/>
              <a:t>: the average error over the training set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1503444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3</a:t>
            </a:r>
            <a:r>
              <a:rPr lang="en-US" sz="2000" dirty="0" smtClean="0">
                <a:solidFill>
                  <a:srgbClr val="FF6600"/>
                </a:solidFill>
              </a:rPr>
              <a:t>/</a:t>
            </a:r>
            <a:r>
              <a:rPr lang="en-US" sz="2000" dirty="0" smtClean="0">
                <a:solidFill>
                  <a:srgbClr val="FF6600"/>
                </a:solidFill>
              </a:rPr>
              <a:t>10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22119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/</a:t>
            </a:r>
            <a:r>
              <a:rPr lang="en-US" sz="2000" dirty="0" smtClean="0">
                <a:solidFill>
                  <a:srgbClr val="FF6600"/>
                </a:solidFill>
              </a:rPr>
              <a:t>10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65285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4</a:t>
            </a:r>
            <a:r>
              <a:rPr lang="en-US" sz="2000" dirty="0" smtClean="0">
                <a:solidFill>
                  <a:srgbClr val="FF6600"/>
                </a:solidFill>
              </a:rPr>
              <a:t>/</a:t>
            </a:r>
            <a:r>
              <a:rPr lang="en-US" sz="2000" dirty="0" smtClean="0">
                <a:solidFill>
                  <a:srgbClr val="FF6600"/>
                </a:solidFill>
              </a:rPr>
              <a:t>10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38216" y="6168501"/>
            <a:ext cx="83371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Training </a:t>
            </a:r>
            <a:r>
              <a:rPr lang="en-US" sz="2400" dirty="0">
                <a:solidFill>
                  <a:srgbClr val="0000FF"/>
                </a:solidFill>
              </a:rPr>
              <a:t>a</a:t>
            </a:r>
            <a:r>
              <a:rPr lang="en-US" sz="2400" dirty="0" smtClean="0">
                <a:solidFill>
                  <a:srgbClr val="0000FF"/>
                </a:solidFill>
              </a:rPr>
              <a:t>ccuracy</a:t>
            </a:r>
            <a:r>
              <a:rPr lang="en-US" sz="2400" dirty="0" smtClean="0"/>
              <a:t>: </a:t>
            </a:r>
            <a:r>
              <a:rPr lang="en-US" sz="2400" dirty="0" smtClean="0"/>
              <a:t>the average </a:t>
            </a:r>
            <a:r>
              <a:rPr lang="en-US" sz="2400" dirty="0" smtClean="0"/>
              <a:t>percent correct over the training set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38216" y="3613651"/>
            <a:ext cx="9872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Training </a:t>
            </a:r>
          </a:p>
          <a:p>
            <a:r>
              <a:rPr lang="en-US" sz="2000" dirty="0" smtClean="0">
                <a:solidFill>
                  <a:srgbClr val="FF6600"/>
                </a:solidFill>
              </a:rPr>
              <a:t>error: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6744" y="4204261"/>
            <a:ext cx="11459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accuracy: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539356" y="430903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7</a:t>
            </a:r>
            <a:r>
              <a:rPr lang="en-US" sz="2000" dirty="0" smtClean="0">
                <a:solidFill>
                  <a:srgbClr val="0000FF"/>
                </a:solidFill>
              </a:rPr>
              <a:t>/</a:t>
            </a:r>
            <a:r>
              <a:rPr lang="en-US" sz="2000" dirty="0" smtClean="0">
                <a:solidFill>
                  <a:srgbClr val="0000FF"/>
                </a:solidFill>
              </a:rPr>
              <a:t>10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58031" y="430903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8</a:t>
            </a:r>
            <a:r>
              <a:rPr lang="en-US" sz="2000" dirty="0" smtClean="0">
                <a:solidFill>
                  <a:srgbClr val="0000FF"/>
                </a:solidFill>
              </a:rPr>
              <a:t>/</a:t>
            </a:r>
            <a:r>
              <a:rPr lang="en-US" sz="2000" dirty="0" smtClean="0">
                <a:solidFill>
                  <a:srgbClr val="0000FF"/>
                </a:solidFill>
              </a:rPr>
              <a:t>10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01197" y="430903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6</a:t>
            </a:r>
            <a:r>
              <a:rPr lang="en-US" sz="2000" dirty="0" smtClean="0">
                <a:solidFill>
                  <a:srgbClr val="0000FF"/>
                </a:solidFill>
              </a:rPr>
              <a:t>/</a:t>
            </a:r>
            <a:r>
              <a:rPr lang="en-US" sz="2000" dirty="0" smtClean="0">
                <a:solidFill>
                  <a:srgbClr val="0000FF"/>
                </a:solidFill>
              </a:rPr>
              <a:t>10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68024" y="5143500"/>
            <a:ext cx="5821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error = 1-accuracy    (and vice versa)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8930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074096" y="1818650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685112"/>
              </p:ext>
            </p:extLst>
          </p:nvPr>
        </p:nvGraphicFramePr>
        <p:xfrm>
          <a:off x="4858508" y="3518405"/>
          <a:ext cx="4170948" cy="2346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568510"/>
              </p:ext>
            </p:extLst>
          </p:nvPr>
        </p:nvGraphicFramePr>
        <p:xfrm>
          <a:off x="140541" y="3603609"/>
          <a:ext cx="4170948" cy="1737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581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>
                  <a:solidFill>
                    <a:schemeClr val="bg1">
                      <a:lumMod val="75000"/>
                    </a:schemeClr>
                  </a:solidFill>
                </a:rPr>
                <a:t>NO: 0</a:t>
              </a:r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386343"/>
              </p:ext>
            </p:extLst>
          </p:nvPr>
        </p:nvGraphicFramePr>
        <p:xfrm>
          <a:off x="1216151" y="3692194"/>
          <a:ext cx="4170948" cy="2346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792052" y="4427707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577263" y="169779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22" idx="2"/>
          </p:cNvCxnSpPr>
          <p:nvPr/>
        </p:nvCxnSpPr>
        <p:spPr>
          <a:xfrm flipH="1">
            <a:off x="6309895" y="206712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2" idx="2"/>
          </p:cNvCxnSpPr>
          <p:nvPr/>
        </p:nvCxnSpPr>
        <p:spPr>
          <a:xfrm>
            <a:off x="6983891" y="206712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13913" y="206712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480024" y="203485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801895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390519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0</a:t>
            </a:r>
          </a:p>
          <a:p>
            <a:r>
              <a:rPr lang="en-US" dirty="0" smtClean="0"/>
              <a:t>NO: 3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628496" y="3961394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37" idx="2"/>
          </p:cNvCxnSpPr>
          <p:nvPr/>
        </p:nvCxnSpPr>
        <p:spPr>
          <a:xfrm flipH="1">
            <a:off x="6361131" y="4330726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7" idx="2"/>
          </p:cNvCxnSpPr>
          <p:nvPr/>
        </p:nvCxnSpPr>
        <p:spPr>
          <a:xfrm>
            <a:off x="7132776" y="4330726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65146" y="4330726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7531257" y="4298460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701265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1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703365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1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cxnSp>
        <p:nvCxnSpPr>
          <p:cNvPr id="44" name="Straight Arrow Connector 43"/>
          <p:cNvCxnSpPr>
            <a:stCxn id="37" idx="2"/>
            <a:endCxn id="45" idx="0"/>
          </p:cNvCxnSpPr>
          <p:nvPr/>
        </p:nvCxnSpPr>
        <p:spPr>
          <a:xfrm flipH="1">
            <a:off x="7097752" y="4330726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712652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0</a:t>
            </a:r>
          </a:p>
          <a:p>
            <a:r>
              <a:rPr lang="en-US" dirty="0" smtClean="0"/>
              <a:t>NO: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464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>
                  <a:solidFill>
                    <a:srgbClr val="BFBFBF"/>
                  </a:solidFill>
                </a:rPr>
                <a:t>NO: 0</a:t>
              </a:r>
              <a:endParaRPr lang="en-US" dirty="0">
                <a:solidFill>
                  <a:srgbClr val="BFBFBF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079945"/>
              </p:ext>
            </p:extLst>
          </p:nvPr>
        </p:nvGraphicFramePr>
        <p:xfrm>
          <a:off x="1216151" y="3692194"/>
          <a:ext cx="4170948" cy="2346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792052" y="4427707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577263" y="169779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22" idx="2"/>
          </p:cNvCxnSpPr>
          <p:nvPr/>
        </p:nvCxnSpPr>
        <p:spPr>
          <a:xfrm flipH="1">
            <a:off x="6309895" y="206712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2" idx="2"/>
          </p:cNvCxnSpPr>
          <p:nvPr/>
        </p:nvCxnSpPr>
        <p:spPr>
          <a:xfrm>
            <a:off x="6983891" y="206712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13913" y="206712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480024" y="203485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801895" y="260684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2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390519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3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628496" y="3961394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37" idx="2"/>
          </p:cNvCxnSpPr>
          <p:nvPr/>
        </p:nvCxnSpPr>
        <p:spPr>
          <a:xfrm flipH="1">
            <a:off x="6361131" y="4330726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7" idx="2"/>
          </p:cNvCxnSpPr>
          <p:nvPr/>
        </p:nvCxnSpPr>
        <p:spPr>
          <a:xfrm>
            <a:off x="7132776" y="4330726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65146" y="4330726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7531257" y="4298460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701265" y="4870447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703365" y="4870447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cxnSp>
        <p:nvCxnSpPr>
          <p:cNvPr id="44" name="Straight Arrow Connector 43"/>
          <p:cNvCxnSpPr>
            <a:stCxn id="37" idx="2"/>
            <a:endCxn id="45" idx="0"/>
          </p:cNvCxnSpPr>
          <p:nvPr/>
        </p:nvCxnSpPr>
        <p:spPr>
          <a:xfrm flipH="1">
            <a:off x="7097752" y="4330726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712652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2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725142" y="3322862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1</a:t>
            </a:r>
            <a:r>
              <a:rPr lang="en-US" sz="2000" dirty="0" smtClean="0">
                <a:solidFill>
                  <a:srgbClr val="008000"/>
                </a:solidFill>
              </a:rPr>
              <a:t>/6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34808" y="5639043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2</a:t>
            </a:r>
            <a:r>
              <a:rPr lang="en-US" sz="2000" dirty="0" smtClean="0">
                <a:solidFill>
                  <a:srgbClr val="008000"/>
                </a:solidFill>
              </a:rPr>
              <a:t>/6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638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718169" y="1850916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3" idx="2"/>
          </p:cNvCxnSpPr>
          <p:nvPr/>
        </p:nvCxnSpPr>
        <p:spPr>
          <a:xfrm flipH="1">
            <a:off x="1450807" y="2220248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3" idx="2"/>
          </p:cNvCxnSpPr>
          <p:nvPr/>
        </p:nvCxnSpPr>
        <p:spPr>
          <a:xfrm>
            <a:off x="2183294" y="2220248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79627" y="2220248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20930" y="2187982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42801" y="2759969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4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NO: 0</a:t>
            </a:r>
            <a:endParaRPr lang="en-US" dirty="0">
              <a:solidFill>
                <a:srgbClr val="BFBFBF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198342"/>
              </p:ext>
            </p:extLst>
          </p:nvPr>
        </p:nvGraphicFramePr>
        <p:xfrm>
          <a:off x="753479" y="4667792"/>
          <a:ext cx="4170948" cy="1432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2865101" y="2679758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31" idx="2"/>
          </p:cNvCxnSpPr>
          <p:nvPr/>
        </p:nvCxnSpPr>
        <p:spPr>
          <a:xfrm flipH="1">
            <a:off x="2597733" y="3049090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31" idx="2"/>
          </p:cNvCxnSpPr>
          <p:nvPr/>
        </p:nvCxnSpPr>
        <p:spPr>
          <a:xfrm>
            <a:off x="3271729" y="3049090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201751" y="3049090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767862" y="3016824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089733" y="3588811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678357" y="3588811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609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718169" y="1850916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3" idx="2"/>
          </p:cNvCxnSpPr>
          <p:nvPr/>
        </p:nvCxnSpPr>
        <p:spPr>
          <a:xfrm flipH="1">
            <a:off x="1450807" y="2220248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3" idx="2"/>
          </p:cNvCxnSpPr>
          <p:nvPr/>
        </p:nvCxnSpPr>
        <p:spPr>
          <a:xfrm>
            <a:off x="2183294" y="2220248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79627" y="2220248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20930" y="2187982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42801" y="2759969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4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NO: 0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65101" y="2679758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31" idx="2"/>
          </p:cNvCxnSpPr>
          <p:nvPr/>
        </p:nvCxnSpPr>
        <p:spPr>
          <a:xfrm flipH="1">
            <a:off x="2597733" y="3049090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31" idx="2"/>
          </p:cNvCxnSpPr>
          <p:nvPr/>
        </p:nvCxnSpPr>
        <p:spPr>
          <a:xfrm>
            <a:off x="3271729" y="3049090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201751" y="3049090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767862" y="3016824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678357" y="3588811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257009" y="3974913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093453" y="3508600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20" idx="2"/>
          </p:cNvCxnSpPr>
          <p:nvPr/>
        </p:nvCxnSpPr>
        <p:spPr>
          <a:xfrm flipH="1">
            <a:off x="1826088" y="3877932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0" idx="2"/>
          </p:cNvCxnSpPr>
          <p:nvPr/>
        </p:nvCxnSpPr>
        <p:spPr>
          <a:xfrm>
            <a:off x="2597733" y="3877932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30103" y="3877932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996214" y="3845666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166222" y="441765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NO: </a:t>
            </a:r>
            <a:r>
              <a:rPr lang="en-US" dirty="0" smtClean="0">
                <a:solidFill>
                  <a:srgbClr val="BFBFBF"/>
                </a:solidFill>
              </a:rPr>
              <a:t>0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68322" y="441765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NO: 0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8" name="Straight Arrow Connector 27"/>
          <p:cNvCxnSpPr>
            <a:stCxn id="20" idx="2"/>
            <a:endCxn id="29" idx="0"/>
          </p:cNvCxnSpPr>
          <p:nvPr/>
        </p:nvCxnSpPr>
        <p:spPr>
          <a:xfrm flipH="1">
            <a:off x="2562709" y="3877932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177609" y="441765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63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718169" y="1850916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3" idx="2"/>
          </p:cNvCxnSpPr>
          <p:nvPr/>
        </p:nvCxnSpPr>
        <p:spPr>
          <a:xfrm flipH="1">
            <a:off x="1450807" y="2220248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3" idx="2"/>
          </p:cNvCxnSpPr>
          <p:nvPr/>
        </p:nvCxnSpPr>
        <p:spPr>
          <a:xfrm>
            <a:off x="2183294" y="2220248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79627" y="2220248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20930" y="2187982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42801" y="2759969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4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NO: 0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65101" y="2679758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31" idx="2"/>
          </p:cNvCxnSpPr>
          <p:nvPr/>
        </p:nvCxnSpPr>
        <p:spPr>
          <a:xfrm flipH="1">
            <a:off x="2597733" y="3049090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31" idx="2"/>
          </p:cNvCxnSpPr>
          <p:nvPr/>
        </p:nvCxnSpPr>
        <p:spPr>
          <a:xfrm>
            <a:off x="3271729" y="3049090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201751" y="3049090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767862" y="3016824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678357" y="3588811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257009" y="3974913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093453" y="3508600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20" idx="2"/>
          </p:cNvCxnSpPr>
          <p:nvPr/>
        </p:nvCxnSpPr>
        <p:spPr>
          <a:xfrm flipH="1">
            <a:off x="1826088" y="3877932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0" idx="2"/>
          </p:cNvCxnSpPr>
          <p:nvPr/>
        </p:nvCxnSpPr>
        <p:spPr>
          <a:xfrm>
            <a:off x="2597733" y="3877932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30103" y="3877932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996214" y="3845666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166222" y="441765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NO: </a:t>
            </a:r>
            <a:r>
              <a:rPr lang="en-US" dirty="0" smtClean="0">
                <a:solidFill>
                  <a:srgbClr val="BFBFBF"/>
                </a:solidFill>
              </a:rPr>
              <a:t>0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68322" y="441765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NO: 0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8" name="Straight Arrow Connector 27"/>
          <p:cNvCxnSpPr>
            <a:stCxn id="20" idx="2"/>
            <a:endCxn id="29" idx="0"/>
          </p:cNvCxnSpPr>
          <p:nvPr/>
        </p:nvCxnSpPr>
        <p:spPr>
          <a:xfrm flipH="1">
            <a:off x="2562709" y="3877932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177609" y="441765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1</a:t>
            </a:r>
            <a:endParaRPr lang="en-US" dirty="0"/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814226"/>
              </p:ext>
            </p:extLst>
          </p:nvPr>
        </p:nvGraphicFramePr>
        <p:xfrm>
          <a:off x="4798427" y="1903836"/>
          <a:ext cx="4170948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49982" y="6084500"/>
            <a:ext cx="1960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Training error?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81627" y="5715168"/>
            <a:ext cx="4517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Are we always guaranteed to get a training error of 0?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579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Problematic data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68802"/>
              </p:ext>
            </p:extLst>
          </p:nvPr>
        </p:nvGraphicFramePr>
        <p:xfrm>
          <a:off x="2205000" y="1729875"/>
          <a:ext cx="4170948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Snowy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94525" y="5734913"/>
            <a:ext cx="3033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When can this happen?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973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0862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Base case: If all data belong to the same class, create a leaf node with that label </a:t>
            </a:r>
            <a:r>
              <a:rPr lang="en-US" b="1" i="1" dirty="0" smtClean="0">
                <a:solidFill>
                  <a:srgbClr val="FF0000"/>
                </a:solidFill>
              </a:rPr>
              <a:t>OR</a:t>
            </a:r>
            <a:r>
              <a:rPr lang="en-US" dirty="0" smtClean="0"/>
              <a:t> all the data has the same feature values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980" y="3866412"/>
            <a:ext cx="7632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 we always want to go all the way to the bottom?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691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the tree look like for…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786294"/>
              </p:ext>
            </p:extLst>
          </p:nvPr>
        </p:nvGraphicFramePr>
        <p:xfrm>
          <a:off x="256079" y="2173849"/>
          <a:ext cx="4170948" cy="3355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9342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the tree look like for…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785404"/>
              </p:ext>
            </p:extLst>
          </p:nvPr>
        </p:nvGraphicFramePr>
        <p:xfrm>
          <a:off x="256079" y="2173849"/>
          <a:ext cx="4170948" cy="3355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34279" y="1931712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5566917" y="2301044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6299404" y="2301044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95737" y="2301044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37040" y="2268778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249050" y="2777147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81211" y="2760554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6713843" y="3129886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7387839" y="3129886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17861" y="3129886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883972" y="3097620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992551" y="3585923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373119" y="4055709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9563" y="3589396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5942198" y="3958728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6713843" y="3958728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546213" y="3958728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112324" y="3926462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660448" y="4490892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84432" y="441677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6642972" y="3958728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73119" y="4489432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62326" y="5337536"/>
            <a:ext cx="39878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that what you would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703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the tree look like for…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149968"/>
              </p:ext>
            </p:extLst>
          </p:nvPr>
        </p:nvGraphicFramePr>
        <p:xfrm>
          <a:off x="256079" y="2173849"/>
          <a:ext cx="4170948" cy="3355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54182" y="5497089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6086820" y="5866421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6819307" y="5866421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15640" y="5866421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256943" y="5834155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68953" y="6342524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13535" y="634252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834279" y="1931712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29" name="Straight Arrow Connector 28"/>
          <p:cNvCxnSpPr>
            <a:stCxn id="28" idx="2"/>
          </p:cNvCxnSpPr>
          <p:nvPr/>
        </p:nvCxnSpPr>
        <p:spPr>
          <a:xfrm flipH="1">
            <a:off x="5566917" y="2301044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8" idx="2"/>
          </p:cNvCxnSpPr>
          <p:nvPr/>
        </p:nvCxnSpPr>
        <p:spPr>
          <a:xfrm>
            <a:off x="6299404" y="2301044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895737" y="2301044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737040" y="2268778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249050" y="2777147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81211" y="2760554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35" name="Straight Arrow Connector 34"/>
          <p:cNvCxnSpPr>
            <a:stCxn id="34" idx="2"/>
          </p:cNvCxnSpPr>
          <p:nvPr/>
        </p:nvCxnSpPr>
        <p:spPr>
          <a:xfrm flipH="1">
            <a:off x="6713843" y="3129886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4" idx="2"/>
          </p:cNvCxnSpPr>
          <p:nvPr/>
        </p:nvCxnSpPr>
        <p:spPr>
          <a:xfrm>
            <a:off x="7387839" y="3129886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17861" y="3129886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883972" y="3097620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992551" y="3585923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373119" y="4055709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6209563" y="3589396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42" name="Straight Arrow Connector 41"/>
          <p:cNvCxnSpPr>
            <a:stCxn id="41" idx="2"/>
          </p:cNvCxnSpPr>
          <p:nvPr/>
        </p:nvCxnSpPr>
        <p:spPr>
          <a:xfrm flipH="1">
            <a:off x="5942198" y="3958728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41" idx="2"/>
          </p:cNvCxnSpPr>
          <p:nvPr/>
        </p:nvCxnSpPr>
        <p:spPr>
          <a:xfrm>
            <a:off x="6713843" y="3958728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546213" y="3958728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7112324" y="3926462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660448" y="4490892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284432" y="441677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48" name="Straight Arrow Connector 47"/>
          <p:cNvCxnSpPr>
            <a:stCxn id="41" idx="2"/>
            <a:endCxn id="49" idx="0"/>
          </p:cNvCxnSpPr>
          <p:nvPr/>
        </p:nvCxnSpPr>
        <p:spPr>
          <a:xfrm flipH="1">
            <a:off x="6642972" y="3958728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373119" y="4489432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77259" y="5032507"/>
            <a:ext cx="1370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Maybe…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627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the tree look like for…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045717"/>
              </p:ext>
            </p:extLst>
          </p:nvPr>
        </p:nvGraphicFramePr>
        <p:xfrm>
          <a:off x="569430" y="1682286"/>
          <a:ext cx="8196618" cy="4455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103"/>
                <a:gridCol w="1366103"/>
                <a:gridCol w="1366103"/>
                <a:gridCol w="1366103"/>
                <a:gridCol w="1366103"/>
                <a:gridCol w="1366103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Jacket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ML</a:t>
                      </a:r>
                      <a:r>
                        <a:rPr lang="en-US" sz="1400" baseline="0" dirty="0" smtClean="0"/>
                        <a:t> grade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Heavy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Heavy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Heavy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Heavy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Heavy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8203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959631"/>
              </p:ext>
            </p:extLst>
          </p:nvPr>
        </p:nvGraphicFramePr>
        <p:xfrm>
          <a:off x="256079" y="1931712"/>
          <a:ext cx="4170948" cy="3355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34279" y="1931712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5566917" y="2301044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6299404" y="2301044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95737" y="2301044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37040" y="2268778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249050" y="2777147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01871" y="3412241"/>
            <a:ext cx="44106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Overfitting</a:t>
            </a:r>
            <a:r>
              <a:rPr lang="en-US" sz="2400" dirty="0" smtClean="0"/>
              <a:t> occurs when we bias our model too much towards the training data</a:t>
            </a:r>
          </a:p>
          <a:p>
            <a:endParaRPr lang="en-US" sz="2400" dirty="0"/>
          </a:p>
          <a:p>
            <a:r>
              <a:rPr lang="en-US" sz="2400" dirty="0" smtClean="0"/>
              <a:t>Our goal is to learn a </a:t>
            </a:r>
            <a:r>
              <a:rPr lang="en-US" sz="2400" b="1" dirty="0" smtClean="0"/>
              <a:t>general</a:t>
            </a:r>
            <a:r>
              <a:rPr lang="en-US" sz="2400" dirty="0" smtClean="0"/>
              <a:t> model that will work on the training data as well as other data (i.e. test data)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6889889" y="2777147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571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8973" y="5841860"/>
            <a:ext cx="8674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Our decision tree learning procedure always decreases training error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550" y="1609655"/>
            <a:ext cx="6616700" cy="421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79750" y="6319400"/>
            <a:ext cx="2811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that what we want?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139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set error!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9269" y="2106008"/>
            <a:ext cx="82942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Machine </a:t>
            </a:r>
            <a:r>
              <a:rPr lang="en-US" sz="2400" dirty="0"/>
              <a:t>learning is about predicting the future based on the past</a:t>
            </a:r>
            <a:r>
              <a:rPr lang="en-US" sz="2400" dirty="0" smtClean="0"/>
              <a:t>.</a:t>
            </a:r>
          </a:p>
          <a:p>
            <a:r>
              <a:rPr lang="tr-TR" sz="2400" dirty="0">
                <a:solidFill>
                  <a:schemeClr val="tx2"/>
                </a:solidFill>
              </a:rPr>
              <a:t>					-- </a:t>
            </a:r>
            <a:r>
              <a:rPr lang="tr-TR" sz="2400" dirty="0" smtClean="0">
                <a:solidFill>
                  <a:schemeClr val="tx2"/>
                </a:solidFill>
              </a:rPr>
              <a:t>Hal </a:t>
            </a:r>
            <a:r>
              <a:rPr lang="tr-TR" sz="2400" dirty="0" err="1" smtClean="0">
                <a:solidFill>
                  <a:schemeClr val="tx2"/>
                </a:solidFill>
              </a:rPr>
              <a:t>Daume</a:t>
            </a:r>
            <a:r>
              <a:rPr lang="tr-TR" sz="2400" dirty="0" smtClean="0">
                <a:solidFill>
                  <a:schemeClr val="tx2"/>
                </a:solidFill>
              </a:rPr>
              <a:t> III</a:t>
            </a:r>
            <a:endParaRPr lang="tr-TR" sz="2400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4561" y="4162777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3854" y="4655446"/>
            <a:ext cx="13083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 rot="19287826">
            <a:off x="1648475" y="4111748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sp>
        <p:nvSpPr>
          <p:cNvPr id="9" name="Oval 8"/>
          <p:cNvSpPr/>
          <p:nvPr/>
        </p:nvSpPr>
        <p:spPr>
          <a:xfrm>
            <a:off x="2511793" y="4473223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723459" y="4706779"/>
            <a:ext cx="130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predictor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269" y="3541889"/>
            <a:ext cx="71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past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1778010" y="4852049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4176891" y="3541889"/>
            <a:ext cx="0" cy="304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19287826">
            <a:off x="7931673" y="3974257"/>
            <a:ext cx="119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predict</a:t>
            </a:r>
            <a:endParaRPr lang="en-US" sz="2800" dirty="0"/>
          </a:p>
        </p:txBody>
      </p:sp>
      <p:sp>
        <p:nvSpPr>
          <p:cNvPr id="25" name="Oval 24"/>
          <p:cNvSpPr/>
          <p:nvPr/>
        </p:nvSpPr>
        <p:spPr>
          <a:xfrm>
            <a:off x="6485952" y="4481002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697618" y="4714558"/>
            <a:ext cx="130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predictor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4586994" y="3541889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future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94934" y="4162777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466543" y="4655446"/>
            <a:ext cx="11437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Testing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32" name="Right Arrow 31"/>
          <p:cNvSpPr/>
          <p:nvPr/>
        </p:nvSpPr>
        <p:spPr>
          <a:xfrm>
            <a:off x="5777251" y="486695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8159270" y="4852049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038939" y="3270250"/>
            <a:ext cx="1993562" cy="3476625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78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endParaRPr lang="en-US" dirty="0"/>
          </a:p>
        </p:txBody>
      </p:sp>
      <p:pic>
        <p:nvPicPr>
          <p:cNvPr id="12" name="Picture 11" descr="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5005" y="1608652"/>
            <a:ext cx="6592642" cy="42015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8973" y="5857805"/>
            <a:ext cx="8945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Even though the training error is decreasing, the testing error can go up!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08261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19348"/>
              </p:ext>
            </p:extLst>
          </p:nvPr>
        </p:nvGraphicFramePr>
        <p:xfrm>
          <a:off x="256079" y="2173849"/>
          <a:ext cx="4170948" cy="3355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34279" y="1931712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5566917" y="2301044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6299404" y="2301044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95737" y="2301044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37040" y="2268778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249050" y="2777147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81211" y="2760554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6713843" y="3129886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7387839" y="3129886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17861" y="3129886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883972" y="3097620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992551" y="3585923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373119" y="4055709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9563" y="3589396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5942198" y="3958728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6713843" y="3958728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546213" y="3958728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112324" y="3926462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660448" y="4490892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84432" y="441677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6642972" y="3958728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73119" y="4489432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40790" y="5337536"/>
            <a:ext cx="4670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prevent </a:t>
            </a:r>
            <a:r>
              <a:rPr lang="en-US" sz="2800" dirty="0" err="1" smtClean="0">
                <a:solidFill>
                  <a:srgbClr val="FF0000"/>
                </a:solidFill>
              </a:rPr>
              <a:t>overfitting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59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Base case: If all data belong to the same class, create a leaf node with that label </a:t>
            </a:r>
            <a:r>
              <a:rPr lang="en-US" sz="2800" b="1" i="1" dirty="0">
                <a:solidFill>
                  <a:srgbClr val="FF0000"/>
                </a:solidFill>
              </a:rPr>
              <a:t>OR</a:t>
            </a:r>
            <a:r>
              <a:rPr lang="en-US" sz="2800" dirty="0"/>
              <a:t> all the data has the same feature </a:t>
            </a:r>
            <a:r>
              <a:rPr lang="en-US" sz="2800" dirty="0" smtClean="0"/>
              <a:t>values </a:t>
            </a:r>
            <a:r>
              <a:rPr lang="en-US" sz="2800" b="1" i="1" dirty="0" smtClean="0">
                <a:solidFill>
                  <a:srgbClr val="FF0000"/>
                </a:solidFill>
              </a:rPr>
              <a:t>OR</a:t>
            </a:r>
          </a:p>
          <a:p>
            <a:pPr>
              <a:buFontTx/>
              <a:buChar char="-"/>
            </a:pPr>
            <a:r>
              <a:rPr lang="en-US" sz="2800" dirty="0" smtClean="0"/>
              <a:t>We’ve reached a particular depth in the tree</a:t>
            </a:r>
          </a:p>
          <a:p>
            <a:pPr>
              <a:buFontTx/>
              <a:buChar char="-"/>
            </a:pPr>
            <a:r>
              <a:rPr lang="en-US" sz="2800" dirty="0">
                <a:solidFill>
                  <a:srgbClr val="FF0000"/>
                </a:solidFill>
              </a:rPr>
              <a:t>?</a:t>
            </a:r>
            <a:endParaRPr lang="en-US" sz="2800" dirty="0" smtClean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8125" y="4996418"/>
            <a:ext cx="5638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One idea: stop building the tree early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863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Base case: If all data belong to the same class, create a leaf node with that label </a:t>
            </a:r>
            <a:r>
              <a:rPr lang="en-US" sz="2800" b="1" i="1" dirty="0">
                <a:solidFill>
                  <a:srgbClr val="FF0000"/>
                </a:solidFill>
              </a:rPr>
              <a:t>OR</a:t>
            </a:r>
            <a:r>
              <a:rPr lang="en-US" sz="2800" dirty="0"/>
              <a:t> all the data has the same feature </a:t>
            </a:r>
            <a:r>
              <a:rPr lang="en-US" sz="2800" dirty="0" smtClean="0"/>
              <a:t>values </a:t>
            </a:r>
            <a:r>
              <a:rPr lang="en-US" sz="2800" b="1" i="1" dirty="0" smtClean="0">
                <a:solidFill>
                  <a:srgbClr val="FF0000"/>
                </a:solidFill>
              </a:rPr>
              <a:t>OR</a:t>
            </a:r>
          </a:p>
          <a:p>
            <a:pPr>
              <a:buFontTx/>
              <a:buChar char="-"/>
            </a:pPr>
            <a:r>
              <a:rPr lang="en-US" sz="2800" dirty="0" smtClean="0"/>
              <a:t>We’ve reached a particular depth in the tree</a:t>
            </a:r>
          </a:p>
          <a:p>
            <a:pPr>
              <a:buFontTx/>
              <a:buChar char="-"/>
            </a:pPr>
            <a:r>
              <a:rPr lang="en-US" sz="2800" dirty="0" smtClean="0"/>
              <a:t>We only have a certain </a:t>
            </a:r>
            <a:r>
              <a:rPr lang="en-US" sz="2800" dirty="0" smtClean="0"/>
              <a:t>number/fraction </a:t>
            </a:r>
            <a:r>
              <a:rPr lang="en-US" sz="2800" dirty="0" smtClean="0"/>
              <a:t>of examples remaining</a:t>
            </a:r>
          </a:p>
          <a:p>
            <a:pPr>
              <a:buFontTx/>
              <a:buChar char="-"/>
            </a:pPr>
            <a:r>
              <a:rPr lang="en-US" sz="2800" dirty="0" smtClean="0"/>
              <a:t>We’ve reached a particular training error</a:t>
            </a:r>
          </a:p>
          <a:p>
            <a:pPr>
              <a:buFontTx/>
              <a:buChar char="-"/>
            </a:pPr>
            <a:r>
              <a:rPr lang="en-US" sz="2800" dirty="0" smtClean="0"/>
              <a:t>Use development data (more on this later)</a:t>
            </a:r>
          </a:p>
          <a:p>
            <a:pPr>
              <a:buFontTx/>
              <a:buChar char="-"/>
            </a:pPr>
            <a:r>
              <a:rPr lang="en-US" sz="2800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958904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r>
              <a:rPr lang="en-US" dirty="0" smtClean="0"/>
              <a:t>: pruning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05097" y="2268778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937735" y="2638110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1670222" y="2638110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6555" y="2638110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07858" y="2605844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19868" y="31142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2029" y="309762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2084661" y="346695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2758657" y="346695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88679" y="346695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254790" y="343468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363369" y="392298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43937" y="4392775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580381" y="3926462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1313016" y="4295794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2084661" y="4295794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7031" y="4295794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483142" y="426352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031266" y="482795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55250" y="475384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2013790" y="4295794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43937" y="4826498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15109" y="2228324"/>
            <a:ext cx="42877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Pruning: after the tree is built, go back and “prune” the tree, i.e. remove some lower parts of the tree</a:t>
            </a:r>
          </a:p>
          <a:p>
            <a:endParaRPr lang="en-US" sz="2400" dirty="0"/>
          </a:p>
          <a:p>
            <a:r>
              <a:rPr lang="en-US" sz="2400" dirty="0" smtClean="0"/>
              <a:t>Similar to stopping early, but done after the entire tree is built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17366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r>
              <a:rPr lang="en-US" dirty="0" smtClean="0"/>
              <a:t>: pruning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05097" y="2268778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937735" y="2638110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1670222" y="2638110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6555" y="2638110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07858" y="2605844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19868" y="31142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2029" y="309762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2084661" y="346695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2758657" y="346695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88679" y="346695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254790" y="343468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363369" y="392298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43937" y="4392775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580381" y="3926462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1313016" y="4295794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2084661" y="4295794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7031" y="4295794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483142" y="426352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031266" y="482795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55250" y="475384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2013790" y="4295794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43937" y="4826498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0401" y="5816840"/>
            <a:ext cx="1923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Build the full tree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978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r>
              <a:rPr lang="en-US" dirty="0" smtClean="0"/>
              <a:t>: pruning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05097" y="2268778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937735" y="2638110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1670222" y="2638110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6555" y="2638110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07858" y="2605844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19868" y="31142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2029" y="309762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2084661" y="346695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2758657" y="346695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88679" y="346695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254790" y="343468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363369" y="392298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43937" y="4392775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580381" y="3926462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1313016" y="4295794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2084661" y="4295794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7031" y="4295794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483142" y="426352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031266" y="482795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55250" y="475384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2013790" y="4295794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43937" y="4826498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0401" y="5816840"/>
            <a:ext cx="1923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Build the full tree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4340725" y="3466952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491929" y="3250020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30" name="Straight Arrow Connector 29"/>
          <p:cNvCxnSpPr>
            <a:stCxn id="29" idx="2"/>
          </p:cNvCxnSpPr>
          <p:nvPr/>
        </p:nvCxnSpPr>
        <p:spPr>
          <a:xfrm flipH="1">
            <a:off x="6224567" y="3619352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9" idx="2"/>
          </p:cNvCxnSpPr>
          <p:nvPr/>
        </p:nvCxnSpPr>
        <p:spPr>
          <a:xfrm>
            <a:off x="6957054" y="3619352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553387" y="3619352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394690" y="3587086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906700" y="4095455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12390" y="4095455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937736" y="2822776"/>
            <a:ext cx="2630819" cy="2543464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581527" y="5803185"/>
            <a:ext cx="4151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Prune back leaves that are too specific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812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r>
              <a:rPr lang="en-US" dirty="0" smtClean="0"/>
              <a:t>: pruning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05097" y="2268778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937735" y="2638110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1670222" y="2638110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6555" y="2638110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07858" y="2605844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19868" y="31142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2029" y="309762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2084661" y="346695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2758657" y="346695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88679" y="346695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254790" y="343468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363369" y="392298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43937" y="4392775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580381" y="3926462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1313016" y="4295794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2084661" y="4295794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7031" y="4295794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483142" y="426352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031266" y="482795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55250" y="475384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2013790" y="4295794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43937" y="4826498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4340725" y="3466952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491929" y="3250020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30" name="Straight Arrow Connector 29"/>
          <p:cNvCxnSpPr>
            <a:stCxn id="29" idx="2"/>
          </p:cNvCxnSpPr>
          <p:nvPr/>
        </p:nvCxnSpPr>
        <p:spPr>
          <a:xfrm flipH="1">
            <a:off x="6224567" y="3619352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9" idx="2"/>
          </p:cNvCxnSpPr>
          <p:nvPr/>
        </p:nvCxnSpPr>
        <p:spPr>
          <a:xfrm>
            <a:off x="6957054" y="3619352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553387" y="3619352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394690" y="3587086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906700" y="4095455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12390" y="4095455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937736" y="2822776"/>
            <a:ext cx="2630819" cy="2543464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588940" y="5603130"/>
            <a:ext cx="297389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Pruning criterion?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348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Handling non-binary attributes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0496014"/>
              </p:ext>
            </p:extLst>
          </p:nvPr>
        </p:nvGraphicFramePr>
        <p:xfrm>
          <a:off x="430071" y="1723132"/>
          <a:ext cx="8267700" cy="420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0" name="Worksheet" r:id="rId3" imgW="8267700" imgH="4203700" progId="Excel.Sheet.12">
                  <p:embed/>
                </p:oleObj>
              </mc:Choice>
              <mc:Fallback>
                <p:oleObj name="Worksheet" r:id="rId3" imgW="8267700" imgH="4203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0071" y="1723132"/>
                        <a:ext cx="8267700" cy="420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2772047" y="1723132"/>
            <a:ext cx="5107121" cy="195108"/>
          </a:xfrm>
          <a:prstGeom prst="rect">
            <a:avLst/>
          </a:prstGeom>
          <a:solidFill>
            <a:srgbClr val="FFFF00">
              <a:alpha val="15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30071" y="1680424"/>
            <a:ext cx="1276855" cy="237816"/>
          </a:xfrm>
          <a:prstGeom prst="rect">
            <a:avLst/>
          </a:prstGeom>
          <a:solidFill>
            <a:srgbClr val="FFFF00">
              <a:alpha val="15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52261" y="6089273"/>
            <a:ext cx="8628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we do with features that have multiple values? Real-values?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57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with multiple values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38358" y="3333602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74802" y="2867289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6" name="Straight Arrow Connector 5"/>
          <p:cNvCxnSpPr>
            <a:stCxn id="5" idx="2"/>
          </p:cNvCxnSpPr>
          <p:nvPr/>
        </p:nvCxnSpPr>
        <p:spPr>
          <a:xfrm flipH="1">
            <a:off x="1507437" y="3236621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5" idx="2"/>
          </p:cNvCxnSpPr>
          <p:nvPr/>
        </p:nvCxnSpPr>
        <p:spPr>
          <a:xfrm>
            <a:off x="2279082" y="3236621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1452" y="3236621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77563" y="3204355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25687" y="3768785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49671" y="3694671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2" name="Straight Arrow Connector 11"/>
          <p:cNvCxnSpPr>
            <a:stCxn id="5" idx="2"/>
            <a:endCxn id="13" idx="0"/>
          </p:cNvCxnSpPr>
          <p:nvPr/>
        </p:nvCxnSpPr>
        <p:spPr>
          <a:xfrm flipH="1">
            <a:off x="2208211" y="3236621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938358" y="3767325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7601" y="4587931"/>
            <a:ext cx="2884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Treat as an n-</a:t>
            </a:r>
            <a:r>
              <a:rPr lang="en-US" sz="2400" dirty="0" err="1" smtClean="0">
                <a:solidFill>
                  <a:srgbClr val="0000FF"/>
                </a:solidFill>
              </a:rPr>
              <a:t>ary</a:t>
            </a:r>
            <a:r>
              <a:rPr lang="en-US" sz="2400" dirty="0" smtClean="0">
                <a:solidFill>
                  <a:srgbClr val="0000FF"/>
                </a:solidFill>
              </a:rPr>
              <a:t> split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93110" y="4587931"/>
            <a:ext cx="3772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Treat as multiple binary splits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77189" y="2217206"/>
            <a:ext cx="76727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Rainy?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8" idx="2"/>
          </p:cNvCxnSpPr>
          <p:nvPr/>
        </p:nvCxnSpPr>
        <p:spPr>
          <a:xfrm flipH="1">
            <a:off x="4909828" y="2586538"/>
            <a:ext cx="650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2"/>
          </p:cNvCxnSpPr>
          <p:nvPr/>
        </p:nvCxnSpPr>
        <p:spPr>
          <a:xfrm>
            <a:off x="5560824" y="2586538"/>
            <a:ext cx="83289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513839" y="2586538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041047" y="2513307"/>
            <a:ext cx="1021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Rainy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628074" y="3118702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96000" y="4064003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71194" y="406400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56278" y="3051955"/>
            <a:ext cx="867921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Snowy?</a:t>
            </a:r>
            <a:endParaRPr lang="en-US" dirty="0"/>
          </a:p>
        </p:txBody>
      </p:sp>
      <p:cxnSp>
        <p:nvCxnSpPr>
          <p:cNvPr id="28" name="Straight Arrow Connector 27"/>
          <p:cNvCxnSpPr>
            <a:stCxn id="27" idx="2"/>
            <a:endCxn id="26" idx="0"/>
          </p:cNvCxnSpPr>
          <p:nvPr/>
        </p:nvCxnSpPr>
        <p:spPr>
          <a:xfrm flipH="1">
            <a:off x="6041047" y="3421287"/>
            <a:ext cx="449192" cy="6427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7" idx="2"/>
            <a:endCxn id="24" idx="0"/>
          </p:cNvCxnSpPr>
          <p:nvPr/>
        </p:nvCxnSpPr>
        <p:spPr>
          <a:xfrm>
            <a:off x="6490239" y="3421287"/>
            <a:ext cx="562934" cy="6427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531796" y="3518268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887938" y="351826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292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Real-valued features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1754" y="4292221"/>
            <a:ext cx="126658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Fare &lt; $20</a:t>
            </a:r>
            <a:endParaRPr lang="en-US" dirty="0"/>
          </a:p>
        </p:txBody>
      </p:sp>
      <p:cxnSp>
        <p:nvCxnSpPr>
          <p:cNvPr id="5" name="Straight Arrow Connector 4"/>
          <p:cNvCxnSpPr>
            <a:stCxn id="4" idx="2"/>
          </p:cNvCxnSpPr>
          <p:nvPr/>
        </p:nvCxnSpPr>
        <p:spPr>
          <a:xfrm flipH="1">
            <a:off x="1174396" y="4661553"/>
            <a:ext cx="90064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4" idx="2"/>
          </p:cNvCxnSpPr>
          <p:nvPr/>
        </p:nvCxnSpPr>
        <p:spPr>
          <a:xfrm>
            <a:off x="2075044" y="4661553"/>
            <a:ext cx="58323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31481" y="4652589"/>
            <a:ext cx="485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44515" y="4629287"/>
            <a:ext cx="45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05980" y="1897983"/>
            <a:ext cx="84600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Use any comparison test (&gt;, &lt;, ≤, ≥) to split the data into two parts</a:t>
            </a:r>
          </a:p>
          <a:p>
            <a:endParaRPr lang="en-US" sz="2800" dirty="0"/>
          </a:p>
          <a:p>
            <a:r>
              <a:rPr lang="en-US" sz="2800" dirty="0" smtClean="0"/>
              <a:t>Select a range filter, i.e. min &lt; value &lt; max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406336" y="4259955"/>
            <a:ext cx="60316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Fare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10" idx="2"/>
          </p:cNvCxnSpPr>
          <p:nvPr/>
        </p:nvCxnSpPr>
        <p:spPr>
          <a:xfrm flipH="1">
            <a:off x="4505688" y="4629287"/>
            <a:ext cx="1202229" cy="5990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0" idx="2"/>
          </p:cNvCxnSpPr>
          <p:nvPr/>
        </p:nvCxnSpPr>
        <p:spPr>
          <a:xfrm flipH="1">
            <a:off x="5406336" y="4629287"/>
            <a:ext cx="301581" cy="7514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0" idx="2"/>
          </p:cNvCxnSpPr>
          <p:nvPr/>
        </p:nvCxnSpPr>
        <p:spPr>
          <a:xfrm>
            <a:off x="5707917" y="4629287"/>
            <a:ext cx="751089" cy="7514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2"/>
          </p:cNvCxnSpPr>
          <p:nvPr/>
        </p:nvCxnSpPr>
        <p:spPr>
          <a:xfrm>
            <a:off x="5707917" y="4629287"/>
            <a:ext cx="1529447" cy="5990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404383" y="4620323"/>
            <a:ext cx="643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0-10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088974" y="4946495"/>
            <a:ext cx="770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10-20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832653" y="4914229"/>
            <a:ext cx="770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0-50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639035" y="4652589"/>
            <a:ext cx="59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&gt;50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447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splitting criterion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64636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Otherwise: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calculate the </a:t>
            </a:r>
            <a:r>
              <a:rPr lang="en-US" dirty="0">
                <a:solidFill>
                  <a:srgbClr val="FF0000"/>
                </a:solidFill>
              </a:rPr>
              <a:t>“score”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for each feature if we used it to split the data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pick the feature with the highest score, partition the data based on that data value and call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recursively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2648" y="4690009"/>
            <a:ext cx="7977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We used training error for the score.  Any other ideas?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064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splitting criterion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201" y="1485900"/>
            <a:ext cx="4737100" cy="3886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6763" y="5516440"/>
            <a:ext cx="86581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- Entropy: how much uncertainty there is in the distribution over labels after the split</a:t>
            </a:r>
          </a:p>
          <a:p>
            <a:r>
              <a:rPr lang="en-US" sz="2000" dirty="0" smtClean="0"/>
              <a:t>- </a:t>
            </a:r>
            <a:r>
              <a:rPr lang="en-US" sz="2000" dirty="0" err="1" smtClean="0"/>
              <a:t>Gini</a:t>
            </a:r>
            <a:r>
              <a:rPr lang="en-US" sz="2000" dirty="0" smtClean="0"/>
              <a:t>: sum of the square of the label proportions after split</a:t>
            </a:r>
          </a:p>
          <a:p>
            <a:r>
              <a:rPr lang="en-US" sz="2000" dirty="0" smtClean="0"/>
              <a:t>- Training error = misclassification error</a:t>
            </a:r>
          </a:p>
        </p:txBody>
      </p:sp>
    </p:spTree>
    <p:extLst>
      <p:ext uri="{BB962C8B-B14F-4D97-AF65-F5344CB8AC3E}">
        <p14:creationId xmlns:p14="http://schemas.microsoft.com/office/powerpoint/2010/main" val="1253865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03398" y="1612900"/>
            <a:ext cx="2800477" cy="955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Good?   Bad?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0" y="3028950"/>
            <a:ext cx="32385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73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</a:t>
            </a:r>
            <a:r>
              <a:rPr lang="en-US" dirty="0" smtClean="0"/>
              <a:t>trees: the good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Very intuitive and easy to interpret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Fast to run and fairly easy to implement (Assignment 2 </a:t>
            </a:r>
            <a:r>
              <a:rPr lang="en-US" dirty="0" smtClean="0">
                <a:sym typeface="Wingdings"/>
              </a:rPr>
              <a:t>)</a:t>
            </a:r>
          </a:p>
          <a:p>
            <a:pPr marL="0" indent="0">
              <a:buNone/>
            </a:pPr>
            <a:endParaRPr lang="en-US" dirty="0">
              <a:sym typeface="Wingdings"/>
            </a:endParaRPr>
          </a:p>
          <a:p>
            <a:pPr marL="0" indent="0">
              <a:buNone/>
            </a:pPr>
            <a:r>
              <a:rPr lang="en-US" dirty="0" smtClean="0"/>
              <a:t>Historically, perform fairly well (especially with a few more tricks we’ll see later on)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 prior assumptions about the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916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trees: the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Be careful with features with lots of values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905880"/>
              </p:ext>
            </p:extLst>
          </p:nvPr>
        </p:nvGraphicFramePr>
        <p:xfrm>
          <a:off x="2956048" y="2276057"/>
          <a:ext cx="4170950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4190"/>
                <a:gridCol w="834190"/>
                <a:gridCol w="834190"/>
                <a:gridCol w="834190"/>
                <a:gridCol w="834190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67218" y="6108996"/>
            <a:ext cx="5200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feature would be at the top here?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505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trees: the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Can be problematic (slow, bad performance) with large numbers of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Can’t learn some very simple data sets (e.g. some types of linearly separable data)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Pruning/tuning can be tricky to get 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131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DT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Base </a:t>
            </a:r>
            <a:r>
              <a:rPr lang="en-US" dirty="0" smtClean="0"/>
              <a:t>cases:</a:t>
            </a:r>
          </a:p>
          <a:p>
            <a:pPr marL="514350" indent="-514350">
              <a:buAutoNum type="arabicPeriod"/>
            </a:pPr>
            <a:r>
              <a:rPr lang="en-US" dirty="0" smtClean="0"/>
              <a:t>If </a:t>
            </a:r>
            <a:r>
              <a:rPr lang="en-US" dirty="0" smtClean="0"/>
              <a:t>all data belong to the same class, </a:t>
            </a:r>
            <a:r>
              <a:rPr lang="en-US" dirty="0" smtClean="0"/>
              <a:t>pick that label</a:t>
            </a:r>
          </a:p>
          <a:p>
            <a:pPr marL="514350" indent="-514350">
              <a:buAutoNum type="arabicPeriod"/>
            </a:pPr>
            <a:r>
              <a:rPr lang="en-US" dirty="0" smtClean="0"/>
              <a:t>If all the data have the same feature values, pick majority label</a:t>
            </a:r>
          </a:p>
          <a:p>
            <a:pPr marL="514350" indent="-514350">
              <a:buAutoNum type="arabicPeriod"/>
            </a:pPr>
            <a:r>
              <a:rPr lang="en-US" dirty="0" smtClean="0"/>
              <a:t>If we’re out of features to examine, pick majority label</a:t>
            </a:r>
          </a:p>
          <a:p>
            <a:pPr marL="514350" indent="-514350">
              <a:buAutoNum type="arabicPeriod"/>
            </a:pPr>
            <a:r>
              <a:rPr lang="en-US" dirty="0" smtClean="0"/>
              <a:t>If the we don’t have any data left, pick majority label of </a:t>
            </a:r>
            <a:r>
              <a:rPr lang="en-US" i="1" dirty="0" smtClean="0"/>
              <a:t>parent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i="1" dirty="0" smtClean="0">
                <a:solidFill>
                  <a:srgbClr val="FF6600"/>
                </a:solidFill>
              </a:rPr>
              <a:t>If some other stopping criteria </a:t>
            </a:r>
            <a:r>
              <a:rPr lang="en-US" dirty="0" smtClean="0"/>
              <a:t>exists to avoid </a:t>
            </a:r>
            <a:r>
              <a:rPr lang="en-US" dirty="0" err="1" smtClean="0"/>
              <a:t>overfitting</a:t>
            </a:r>
            <a:r>
              <a:rPr lang="en-US" dirty="0" smtClean="0"/>
              <a:t>, pick majority label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Otherwise:</a:t>
            </a:r>
          </a:p>
          <a:p>
            <a:pPr>
              <a:buFontTx/>
              <a:buChar char="-"/>
            </a:pPr>
            <a:r>
              <a:rPr lang="en-US" dirty="0" smtClean="0"/>
              <a:t>calculate the “score” for each feature if we used it to split the data</a:t>
            </a:r>
          </a:p>
          <a:p>
            <a:pPr>
              <a:buFontTx/>
              <a:buChar char="-"/>
            </a:pPr>
            <a:r>
              <a:rPr lang="en-US" dirty="0" smtClean="0"/>
              <a:t>pick the feature with the highest score, partition the data based on that data value and call recursively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737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2557</TotalTime>
  <Words>2334</Words>
  <Application>Microsoft Macintosh PowerPoint</Application>
  <PresentationFormat>On-screen Show (4:3)</PresentationFormat>
  <Paragraphs>1085</Paragraphs>
  <Slides>39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Median</vt:lpstr>
      <vt:lpstr>Worksheet</vt:lpstr>
      <vt:lpstr>Introduction to Machine Learning</vt:lpstr>
      <vt:lpstr>Admin</vt:lpstr>
      <vt:lpstr>Building decision trees</vt:lpstr>
      <vt:lpstr>Partitioning the data</vt:lpstr>
      <vt:lpstr>Decision trees</vt:lpstr>
      <vt:lpstr>Training error vs. accuracy</vt:lpstr>
      <vt:lpstr>Recurse</vt:lpstr>
      <vt:lpstr>Recurse</vt:lpstr>
      <vt:lpstr>Recurse</vt:lpstr>
      <vt:lpstr>Recurse</vt:lpstr>
      <vt:lpstr>Recurse</vt:lpstr>
      <vt:lpstr>Recurse</vt:lpstr>
      <vt:lpstr>Problematic data</vt:lpstr>
      <vt:lpstr>Recursive approach</vt:lpstr>
      <vt:lpstr>What would the tree look like for…</vt:lpstr>
      <vt:lpstr>What would the tree look like for…</vt:lpstr>
      <vt:lpstr>What would the tree look like for…</vt:lpstr>
      <vt:lpstr>What would the tree look like for…</vt:lpstr>
      <vt:lpstr>Overfitting</vt:lpstr>
      <vt:lpstr>Overfitting</vt:lpstr>
      <vt:lpstr>Test set error!</vt:lpstr>
      <vt:lpstr>Overfitting</vt:lpstr>
      <vt:lpstr>Overfitting</vt:lpstr>
      <vt:lpstr>Preventing overfitting</vt:lpstr>
      <vt:lpstr>Preventing overfitting</vt:lpstr>
      <vt:lpstr>Preventing overfitting: pruning</vt:lpstr>
      <vt:lpstr>Preventing overfitting: pruning</vt:lpstr>
      <vt:lpstr>Preventing overfitting: pruning</vt:lpstr>
      <vt:lpstr>Preventing overfitting: pruning</vt:lpstr>
      <vt:lpstr>Handling non-binary attributes</vt:lpstr>
      <vt:lpstr>Features with multiple values</vt:lpstr>
      <vt:lpstr>Real-valued features</vt:lpstr>
      <vt:lpstr>Other splitting criterion</vt:lpstr>
      <vt:lpstr>Other splitting criterion</vt:lpstr>
      <vt:lpstr>Decision trees</vt:lpstr>
      <vt:lpstr>Decision trees: the good</vt:lpstr>
      <vt:lpstr>Decision trees: the bad</vt:lpstr>
      <vt:lpstr>Decision trees: the bad</vt:lpstr>
      <vt:lpstr>Final DT algorithm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360</cp:revision>
  <dcterms:created xsi:type="dcterms:W3CDTF">2013-09-08T20:10:23Z</dcterms:created>
  <dcterms:modified xsi:type="dcterms:W3CDTF">2013-09-13T16:18:12Z</dcterms:modified>
</cp:coreProperties>
</file>