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charts/chart1.xml" ContentType="application/vnd.openxmlformats-officedocument.drawingml.chart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Microsoft_Equation6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7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oleObject13.bin" ContentType="application/vnd.openxmlformats-officedocument.oleObject"/>
  <Override PartName="/ppt/notesSlides/notesSlide2.xml" ContentType="application/vnd.openxmlformats-officedocument.presentationml.notesSlide+xml"/>
  <Override PartName="/ppt/embeddings/oleObject14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15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256" r:id="rId2"/>
    <p:sldId id="358" r:id="rId3"/>
    <p:sldId id="359" r:id="rId4"/>
    <p:sldId id="360" r:id="rId5"/>
    <p:sldId id="361" r:id="rId6"/>
    <p:sldId id="397" r:id="rId7"/>
    <p:sldId id="405" r:id="rId8"/>
    <p:sldId id="406" r:id="rId9"/>
    <p:sldId id="407" r:id="rId10"/>
    <p:sldId id="409" r:id="rId11"/>
    <p:sldId id="408" r:id="rId12"/>
    <p:sldId id="399" r:id="rId13"/>
    <p:sldId id="401" r:id="rId14"/>
    <p:sldId id="402" r:id="rId15"/>
    <p:sldId id="412" r:id="rId16"/>
    <p:sldId id="413" r:id="rId17"/>
    <p:sldId id="410" r:id="rId18"/>
    <p:sldId id="415" r:id="rId19"/>
    <p:sldId id="411" r:id="rId20"/>
    <p:sldId id="417" r:id="rId21"/>
    <p:sldId id="418" r:id="rId22"/>
    <p:sldId id="420" r:id="rId23"/>
    <p:sldId id="419" r:id="rId24"/>
    <p:sldId id="421" r:id="rId25"/>
    <p:sldId id="465" r:id="rId26"/>
    <p:sldId id="466" r:id="rId27"/>
    <p:sldId id="467" r:id="rId28"/>
    <p:sldId id="422" r:id="rId29"/>
    <p:sldId id="423" r:id="rId30"/>
    <p:sldId id="424" r:id="rId31"/>
    <p:sldId id="425" r:id="rId32"/>
    <p:sldId id="426" r:id="rId33"/>
    <p:sldId id="459" r:id="rId34"/>
    <p:sldId id="461" r:id="rId35"/>
    <p:sldId id="460" r:id="rId36"/>
    <p:sldId id="451" r:id="rId37"/>
    <p:sldId id="452" r:id="rId38"/>
    <p:sldId id="453" r:id="rId39"/>
    <p:sldId id="428" r:id="rId40"/>
    <p:sldId id="429" r:id="rId41"/>
    <p:sldId id="430" r:id="rId42"/>
    <p:sldId id="431" r:id="rId43"/>
    <p:sldId id="432" r:id="rId44"/>
    <p:sldId id="433" r:id="rId45"/>
    <p:sldId id="434" r:id="rId46"/>
    <p:sldId id="435" r:id="rId47"/>
    <p:sldId id="454" r:id="rId48"/>
    <p:sldId id="455" r:id="rId49"/>
    <p:sldId id="456" r:id="rId50"/>
    <p:sldId id="457" r:id="rId51"/>
    <p:sldId id="463" r:id="rId52"/>
    <p:sldId id="464" r:id="rId53"/>
    <p:sldId id="458" r:id="rId54"/>
    <p:sldId id="436" r:id="rId55"/>
    <p:sldId id="438" r:id="rId56"/>
    <p:sldId id="446" r:id="rId57"/>
    <p:sldId id="447" r:id="rId58"/>
    <p:sldId id="439" r:id="rId59"/>
    <p:sldId id="440" r:id="rId60"/>
    <p:sldId id="442" r:id="rId61"/>
    <p:sldId id="443" r:id="rId62"/>
    <p:sldId id="441" r:id="rId63"/>
    <p:sldId id="437" r:id="rId64"/>
    <p:sldId id="444" r:id="rId65"/>
    <p:sldId id="445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76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83" autoAdjust="0"/>
    <p:restoredTop sz="85382" autoAdjust="0"/>
  </p:normalViewPr>
  <p:slideViewPr>
    <p:cSldViewPr snapToObjects="1">
      <p:cViewPr varScale="1">
        <p:scale>
          <a:sx n="92" d="100"/>
          <a:sy n="92" d="100"/>
        </p:scale>
        <p:origin x="-11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8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handoutMaster" Target="handoutMasters/handout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Sheet1!$A$2:$A$10001</c:f>
              <c:numCache>
                <c:formatCode>General</c:formatCode>
                <c:ptCount val="10000"/>
                <c:pt idx="0">
                  <c:v>0.0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0.07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</c:v>
                </c:pt>
                <c:pt idx="29">
                  <c:v>0.29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  <c:pt idx="51">
                  <c:v>0.51</c:v>
                </c:pt>
                <c:pt idx="52">
                  <c:v>0.52</c:v>
                </c:pt>
                <c:pt idx="53">
                  <c:v>0.53</c:v>
                </c:pt>
                <c:pt idx="54">
                  <c:v>0.54</c:v>
                </c:pt>
                <c:pt idx="55">
                  <c:v>0.55</c:v>
                </c:pt>
                <c:pt idx="56">
                  <c:v>0.56</c:v>
                </c:pt>
                <c:pt idx="57">
                  <c:v>0.57</c:v>
                </c:pt>
                <c:pt idx="58">
                  <c:v>0.58</c:v>
                </c:pt>
                <c:pt idx="59">
                  <c:v>0.59</c:v>
                </c:pt>
                <c:pt idx="60">
                  <c:v>0.6</c:v>
                </c:pt>
                <c:pt idx="61">
                  <c:v>0.61</c:v>
                </c:pt>
                <c:pt idx="62">
                  <c:v>0.62</c:v>
                </c:pt>
                <c:pt idx="63">
                  <c:v>0.63</c:v>
                </c:pt>
                <c:pt idx="64">
                  <c:v>0.64</c:v>
                </c:pt>
                <c:pt idx="65">
                  <c:v>0.65</c:v>
                </c:pt>
                <c:pt idx="66">
                  <c:v>0.66</c:v>
                </c:pt>
                <c:pt idx="67">
                  <c:v>0.67</c:v>
                </c:pt>
                <c:pt idx="68">
                  <c:v>0.68</c:v>
                </c:pt>
                <c:pt idx="69">
                  <c:v>0.69</c:v>
                </c:pt>
                <c:pt idx="70">
                  <c:v>0.7</c:v>
                </c:pt>
                <c:pt idx="71">
                  <c:v>0.71</c:v>
                </c:pt>
                <c:pt idx="72">
                  <c:v>0.72</c:v>
                </c:pt>
                <c:pt idx="73">
                  <c:v>0.73</c:v>
                </c:pt>
                <c:pt idx="74">
                  <c:v>0.74</c:v>
                </c:pt>
                <c:pt idx="75">
                  <c:v>0.75</c:v>
                </c:pt>
                <c:pt idx="76">
                  <c:v>0.76</c:v>
                </c:pt>
                <c:pt idx="77">
                  <c:v>0.77</c:v>
                </c:pt>
                <c:pt idx="78">
                  <c:v>0.78</c:v>
                </c:pt>
                <c:pt idx="79">
                  <c:v>0.79</c:v>
                </c:pt>
                <c:pt idx="80">
                  <c:v>0.8</c:v>
                </c:pt>
                <c:pt idx="81">
                  <c:v>0.81</c:v>
                </c:pt>
                <c:pt idx="82">
                  <c:v>0.82</c:v>
                </c:pt>
                <c:pt idx="83">
                  <c:v>0.83</c:v>
                </c:pt>
                <c:pt idx="84">
                  <c:v>0.84</c:v>
                </c:pt>
                <c:pt idx="85">
                  <c:v>0.85</c:v>
                </c:pt>
                <c:pt idx="86">
                  <c:v>0.86</c:v>
                </c:pt>
                <c:pt idx="87">
                  <c:v>0.87</c:v>
                </c:pt>
                <c:pt idx="88">
                  <c:v>0.88</c:v>
                </c:pt>
                <c:pt idx="89">
                  <c:v>0.89</c:v>
                </c:pt>
                <c:pt idx="90">
                  <c:v>0.900000000000001</c:v>
                </c:pt>
                <c:pt idx="91">
                  <c:v>0.910000000000001</c:v>
                </c:pt>
                <c:pt idx="92">
                  <c:v>0.920000000000001</c:v>
                </c:pt>
                <c:pt idx="93">
                  <c:v>0.930000000000001</c:v>
                </c:pt>
                <c:pt idx="94">
                  <c:v>0.940000000000001</c:v>
                </c:pt>
                <c:pt idx="95">
                  <c:v>0.950000000000001</c:v>
                </c:pt>
                <c:pt idx="96">
                  <c:v>0.960000000000001</c:v>
                </c:pt>
                <c:pt idx="97">
                  <c:v>0.970000000000001</c:v>
                </c:pt>
                <c:pt idx="98">
                  <c:v>0.980000000000001</c:v>
                </c:pt>
                <c:pt idx="99">
                  <c:v>0.990000000000001</c:v>
                </c:pt>
                <c:pt idx="100">
                  <c:v>1.000000000000001</c:v>
                </c:pt>
              </c:numCache>
            </c:numRef>
          </c:cat>
          <c:val>
            <c:numRef>
              <c:f>Sheet1!$B$2:$B$100</c:f>
              <c:numCache>
                <c:formatCode>General</c:formatCode>
                <c:ptCount val="99"/>
                <c:pt idx="0">
                  <c:v>0.997817597298775</c:v>
                </c:pt>
                <c:pt idx="1">
                  <c:v>0.845098040014257</c:v>
                </c:pt>
                <c:pt idx="2">
                  <c:v>0.754825239773291</c:v>
                </c:pt>
                <c:pt idx="3">
                  <c:v>0.690105620855803</c:v>
                </c:pt>
                <c:pt idx="4">
                  <c:v>0.639376800476414</c:v>
                </c:pt>
                <c:pt idx="5">
                  <c:v>0.597488301608027</c:v>
                </c:pt>
                <c:pt idx="6">
                  <c:v>0.561692454269839</c:v>
                </c:pt>
                <c:pt idx="7">
                  <c:v>0.530348920176806</c:v>
                </c:pt>
                <c:pt idx="8">
                  <c:v>0.502399441440884</c:v>
                </c:pt>
                <c:pt idx="9">
                  <c:v>0.477121254719662</c:v>
                </c:pt>
                <c:pt idx="10">
                  <c:v>0.453998660743344</c:v>
                </c:pt>
                <c:pt idx="11">
                  <c:v>0.432650713051272</c:v>
                </c:pt>
                <c:pt idx="12">
                  <c:v>0.412787950155891</c:v>
                </c:pt>
                <c:pt idx="13">
                  <c:v>0.394185207782665</c:v>
                </c:pt>
                <c:pt idx="14">
                  <c:v>0.376663833329306</c:v>
                </c:pt>
                <c:pt idx="15">
                  <c:v>0.360079651702978</c:v>
                </c:pt>
                <c:pt idx="16">
                  <c:v>0.3443145854989</c:v>
                </c:pt>
                <c:pt idx="17">
                  <c:v>0.329270673640205</c:v>
                </c:pt>
                <c:pt idx="18">
                  <c:v>0.31486570896291</c:v>
                </c:pt>
                <c:pt idx="19">
                  <c:v>0.301029995663981</c:v>
                </c:pt>
                <c:pt idx="20">
                  <c:v>0.287703898278261</c:v>
                </c:pt>
                <c:pt idx="21">
                  <c:v>0.274835960934137</c:v>
                </c:pt>
                <c:pt idx="22">
                  <c:v>0.262381444577444</c:v>
                </c:pt>
                <c:pt idx="23">
                  <c:v>0.250301175284593</c:v>
                </c:pt>
                <c:pt idx="24">
                  <c:v>0.238560627359831</c:v>
                </c:pt>
                <c:pt idx="25">
                  <c:v>0.227129185880079</c:v>
                </c:pt>
                <c:pt idx="26">
                  <c:v>0.215979547980734</c:v>
                </c:pt>
                <c:pt idx="27">
                  <c:v>0.205087232544525</c:v>
                </c:pt>
                <c:pt idx="28">
                  <c:v>0.194430175410059</c:v>
                </c:pt>
                <c:pt idx="29">
                  <c:v>0.183988392647297</c:v>
                </c:pt>
                <c:pt idx="30">
                  <c:v>0.173743698451491</c:v>
                </c:pt>
                <c:pt idx="31">
                  <c:v>0.163679467193165</c:v>
                </c:pt>
                <c:pt idx="32">
                  <c:v>0.153780431411469</c:v>
                </c:pt>
                <c:pt idx="33">
                  <c:v>0.144032509249807</c:v>
                </c:pt>
                <c:pt idx="34">
                  <c:v>0.13442265614629</c:v>
                </c:pt>
                <c:pt idx="35">
                  <c:v>0.1249387366083</c:v>
                </c:pt>
                <c:pt idx="36">
                  <c:v>0.115569412693293</c:v>
                </c:pt>
                <c:pt idx="37">
                  <c:v>0.106304046440722</c:v>
                </c:pt>
                <c:pt idx="38">
                  <c:v>0.0971326139921337</c:v>
                </c:pt>
                <c:pt idx="39">
                  <c:v>0.0880456295278404</c:v>
                </c:pt>
                <c:pt idx="40">
                  <c:v>0.0790340774612042</c:v>
                </c:pt>
                <c:pt idx="41">
                  <c:v>0.0700893515825182</c:v>
                </c:pt>
                <c:pt idx="42">
                  <c:v>0.0612032000464523</c:v>
                </c:pt>
                <c:pt idx="43">
                  <c:v>0.0523676752600063</c:v>
                </c:pt>
                <c:pt idx="44">
                  <c:v>0.0435750878594499</c:v>
                </c:pt>
                <c:pt idx="45">
                  <c:v>0.034817964070697</c:v>
                </c:pt>
                <c:pt idx="46">
                  <c:v>0.0260890058325356</c:v>
                </c:pt>
                <c:pt idx="47">
                  <c:v>0.0173810531296058</c:v>
                </c:pt>
                <c:pt idx="48">
                  <c:v>0.00868704803471113</c:v>
                </c:pt>
                <c:pt idx="49">
                  <c:v>-1.92865493310657E-16</c:v>
                </c:pt>
                <c:pt idx="50">
                  <c:v>-0.00868704803471155</c:v>
                </c:pt>
                <c:pt idx="51">
                  <c:v>-0.0173810531296062</c:v>
                </c:pt>
                <c:pt idx="52">
                  <c:v>-0.026089005832536</c:v>
                </c:pt>
                <c:pt idx="53">
                  <c:v>-0.0348179640706974</c:v>
                </c:pt>
                <c:pt idx="54">
                  <c:v>-0.0435750878594503</c:v>
                </c:pt>
                <c:pt idx="55">
                  <c:v>-0.0523676752600067</c:v>
                </c:pt>
                <c:pt idx="56">
                  <c:v>-0.0612032000464527</c:v>
                </c:pt>
                <c:pt idx="57">
                  <c:v>-0.0700893515825187</c:v>
                </c:pt>
                <c:pt idx="58">
                  <c:v>-0.0790340774612046</c:v>
                </c:pt>
                <c:pt idx="59">
                  <c:v>-0.0880456295278409</c:v>
                </c:pt>
                <c:pt idx="60">
                  <c:v>-0.0971326139921342</c:v>
                </c:pt>
                <c:pt idx="61">
                  <c:v>-0.106304046440722</c:v>
                </c:pt>
                <c:pt idx="62">
                  <c:v>-0.115569412693294</c:v>
                </c:pt>
                <c:pt idx="63">
                  <c:v>-0.1249387366083</c:v>
                </c:pt>
                <c:pt idx="64">
                  <c:v>-0.13442265614629</c:v>
                </c:pt>
                <c:pt idx="65">
                  <c:v>-0.144032509249807</c:v>
                </c:pt>
                <c:pt idx="66">
                  <c:v>-0.15378043141147</c:v>
                </c:pt>
                <c:pt idx="67">
                  <c:v>-0.163679467193166</c:v>
                </c:pt>
                <c:pt idx="68">
                  <c:v>-0.173743698451492</c:v>
                </c:pt>
                <c:pt idx="69">
                  <c:v>-0.183988392647298</c:v>
                </c:pt>
                <c:pt idx="70">
                  <c:v>-0.19443017541006</c:v>
                </c:pt>
                <c:pt idx="71">
                  <c:v>-0.205087232544525</c:v>
                </c:pt>
                <c:pt idx="72">
                  <c:v>-0.215979547980735</c:v>
                </c:pt>
                <c:pt idx="73">
                  <c:v>-0.22712918588008</c:v>
                </c:pt>
                <c:pt idx="74">
                  <c:v>-0.238560627359832</c:v>
                </c:pt>
                <c:pt idx="75">
                  <c:v>-0.250301175284593</c:v>
                </c:pt>
                <c:pt idx="76">
                  <c:v>-0.262381444577445</c:v>
                </c:pt>
                <c:pt idx="77">
                  <c:v>-0.274835960934138</c:v>
                </c:pt>
                <c:pt idx="78">
                  <c:v>-0.287703898278262</c:v>
                </c:pt>
                <c:pt idx="79">
                  <c:v>-0.301029995663982</c:v>
                </c:pt>
                <c:pt idx="80">
                  <c:v>-0.314865708962911</c:v>
                </c:pt>
                <c:pt idx="81">
                  <c:v>-0.329270673640206</c:v>
                </c:pt>
                <c:pt idx="82">
                  <c:v>-0.344314585498901</c:v>
                </c:pt>
                <c:pt idx="83">
                  <c:v>-0.360079651702979</c:v>
                </c:pt>
                <c:pt idx="84">
                  <c:v>-0.376663833329307</c:v>
                </c:pt>
                <c:pt idx="85">
                  <c:v>-0.394185207782666</c:v>
                </c:pt>
                <c:pt idx="86">
                  <c:v>-0.412787950155892</c:v>
                </c:pt>
                <c:pt idx="87">
                  <c:v>-0.432650713051273</c:v>
                </c:pt>
                <c:pt idx="88">
                  <c:v>-0.453998660743345</c:v>
                </c:pt>
                <c:pt idx="89">
                  <c:v>-0.477121254719664</c:v>
                </c:pt>
                <c:pt idx="90">
                  <c:v>-0.502399441440886</c:v>
                </c:pt>
                <c:pt idx="91">
                  <c:v>-0.530348920176808</c:v>
                </c:pt>
                <c:pt idx="92">
                  <c:v>-0.561692454269841</c:v>
                </c:pt>
                <c:pt idx="93">
                  <c:v>-0.59748830160803</c:v>
                </c:pt>
                <c:pt idx="94">
                  <c:v>-0.639376800476417</c:v>
                </c:pt>
                <c:pt idx="95">
                  <c:v>-0.690105620855806</c:v>
                </c:pt>
                <c:pt idx="96">
                  <c:v>-0.754825239773296</c:v>
                </c:pt>
                <c:pt idx="97">
                  <c:v>-0.845098040014264</c:v>
                </c:pt>
                <c:pt idx="98">
                  <c:v>-0.997817597298789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2528152"/>
        <c:axId val="-2102525208"/>
      </c:lineChart>
      <c:catAx>
        <c:axId val="-2102528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02525208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-2102525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02528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6.emf"/><Relationship Id="rId3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16.emf"/><Relationship Id="rId1" Type="http://schemas.openxmlformats.org/officeDocument/2006/relationships/image" Target="../media/image15.emf"/><Relationship Id="rId2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6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many other “boosting” variants besides </a:t>
            </a:r>
            <a:r>
              <a:rPr lang="en-US" dirty="0" err="1" smtClean="0"/>
              <a:t>AdaBoost</a:t>
            </a:r>
            <a:r>
              <a:rPr lang="en-US" baseline="0" dirty="0" smtClean="0"/>
              <a:t> that can all be equated to different surrogate loss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96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450"/>
              </a:spcBef>
              <a:buFont typeface="Arial" charset="0"/>
              <a:buNone/>
            </a:pPr>
            <a:endParaRPr lang="en-GB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</a:t>
            </a:r>
            <a:r>
              <a:rPr lang="en-US" smtClean="0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</a:t>
            </a:r>
            <a:r>
              <a:rPr lang="en-US" smtClean="0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F7ED6B1A-65B0-2E4D-A8F7-BB57105FABB1}" type="slidenum">
              <a:rPr lang="en-US" sz="1200">
                <a:latin typeface="Arial" charset="0"/>
              </a:rPr>
              <a:pPr eaLnBrk="1" hangingPunct="1"/>
              <a:t>64</a:t>
            </a:fld>
            <a:endParaRPr lang="en-US" sz="1200">
              <a:latin typeface="Arial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8A5EFB16-9A67-8649-B3AA-1DE914B6CD88}" type="slidenum">
              <a:rPr lang="en-US" sz="1200">
                <a:latin typeface="Arial" charset="0"/>
              </a:rPr>
              <a:pPr eaLnBrk="1" hangingPunct="1"/>
              <a:t>65</a:t>
            </a:fld>
            <a:endParaRPr lang="en-US" sz="1200">
              <a:latin typeface="Arial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934C1-F3C7-EA4E-890E-291449C8D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7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8.emf"/><Relationship Id="rId7" Type="http://schemas.openxmlformats.org/officeDocument/2006/relationships/oleObject" Target="../embeddings/Microsoft_Equation2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2.emf"/><Relationship Id="rId5" Type="http://schemas.openxmlformats.org/officeDocument/2006/relationships/chart" Target="../charts/chart1.xml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5.emf"/><Relationship Id="rId9" Type="http://schemas.openxmlformats.org/officeDocument/2006/relationships/oleObject" Target="../embeddings/Microsoft_Equation8.bin"/><Relationship Id="rId10" Type="http://schemas.openxmlformats.org/officeDocument/2006/relationships/image" Target="../media/image1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1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2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6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oleObject" Target="../embeddings/oleObject15.bin"/><Relationship Id="rId5" Type="http://schemas.openxmlformats.org/officeDocument/2006/relationships/image" Target="../media/image36.w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hyperlink" Target="http://arxiv.org/pdf/1106.0257.pdf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Final project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0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58549" y="4439285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7842" y="457975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5988165" y="3410692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81400" y="348609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147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Training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35697" y="423923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5067429" y="49291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5529" y="3828308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635529" y="4439285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35529" y="5533857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7" idx="1"/>
          </p:cNvCxnSpPr>
          <p:nvPr/>
        </p:nvCxnSpPr>
        <p:spPr>
          <a:xfrm>
            <a:off x="5015031" y="3686145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5981902" y="41276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5221039" y="4457103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88603" y="5884429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6034810" y="5772892"/>
            <a:ext cx="1051790" cy="551708"/>
            <a:chOff x="7391399" y="3505200"/>
            <a:chExt cx="1439251" cy="1371600"/>
          </a:xfrm>
          <a:effectLst/>
        </p:grpSpPr>
        <p:sp>
          <p:nvSpPr>
            <p:cNvPr id="39" name="Rounded Rectangle 3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73945" y="6102302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5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grpSp>
        <p:nvGrpSpPr>
          <p:cNvPr id="6" name="Group 37"/>
          <p:cNvGrpSpPr/>
          <p:nvPr/>
        </p:nvGrpSpPr>
        <p:grpSpPr>
          <a:xfrm>
            <a:off x="2426307" y="3581400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Testing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2420044" y="42038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2467933" y="5957295"/>
            <a:ext cx="1051790" cy="551708"/>
            <a:chOff x="7391399" y="3505200"/>
            <a:chExt cx="1439251" cy="1371600"/>
          </a:xfrm>
          <a:effectLst/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27" name="Rectangle 26"/>
          <p:cNvSpPr/>
          <p:nvPr/>
        </p:nvSpPr>
        <p:spPr bwMode="auto">
          <a:xfrm>
            <a:off x="569305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3940314"/>
            <a:ext cx="1734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 to label</a:t>
            </a:r>
            <a:endParaRPr lang="en-US" sz="20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277044" y="3856192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277044" y="4467169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277044" y="5299672"/>
            <a:ext cx="868431" cy="10412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5400000">
            <a:off x="3387558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614789" y="3828308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608530" y="4450801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656417" y="6204203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5364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5364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5364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m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5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4: boosting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28600" y="2884714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04800" y="41801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304800" y="47897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" y="53993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" y="60089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0600" y="288471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1227444" y="35821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227444" y="41801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227444" y="47897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227444" y="54109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219200" y="60089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57200" y="2067580"/>
            <a:ext cx="205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training data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5" name="Up Arrow 44"/>
          <p:cNvSpPr/>
          <p:nvPr/>
        </p:nvSpPr>
        <p:spPr>
          <a:xfrm rot="5400000">
            <a:off x="2185891" y="4219973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01917" y="28956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2093248" y="35821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093248" y="41801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093248" y="47897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093248" y="54109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085004" y="60089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3581400" y="298198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72" name="Rectangle 71"/>
          <p:cNvSpPr/>
          <p:nvPr/>
        </p:nvSpPr>
        <p:spPr bwMode="auto">
          <a:xfrm>
            <a:off x="3657600" y="36677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657600" y="42773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657600" y="48869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7600" y="54965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657600" y="61061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67200" y="298198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78" name="TextBox 77"/>
          <p:cNvSpPr txBox="1"/>
          <p:nvPr/>
        </p:nvSpPr>
        <p:spPr>
          <a:xfrm>
            <a:off x="4504044" y="36794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4504044" y="42773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4504044" y="48869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4504044" y="55082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4495800" y="61061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3349282" y="2164846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“training” data 2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369848" y="36794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5369848" y="42773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5369848" y="48869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5369848" y="55082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5361604" y="61061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577488" y="2972506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90" name="Rectangle 89"/>
          <p:cNvSpPr/>
          <p:nvPr/>
        </p:nvSpPr>
        <p:spPr bwMode="auto">
          <a:xfrm>
            <a:off x="6653688" y="36583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653688" y="42679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6653688" y="48775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6653688" y="54871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6653688" y="60967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339488" y="2972506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96" name="TextBox 95"/>
          <p:cNvSpPr txBox="1"/>
          <p:nvPr/>
        </p:nvSpPr>
        <p:spPr>
          <a:xfrm>
            <a:off x="7576332" y="36699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7576332" y="42679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7576332" y="48775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7576332" y="54987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7568088" y="60967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73917" y="2152549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“training” data 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442136" y="36699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0.05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8442136" y="42679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8442136" y="48775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442136" y="54987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0.05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8433892" y="60967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5029200" y="2979057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108" name="TextBox 107"/>
          <p:cNvSpPr txBox="1"/>
          <p:nvPr/>
        </p:nvSpPr>
        <p:spPr>
          <a:xfrm>
            <a:off x="8126517" y="29718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472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“Strong” learner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</a:t>
            </a:r>
          </a:p>
          <a:p>
            <a:r>
              <a:rPr lang="en-US" dirty="0" smtClean="0"/>
              <a:t>a reasonable amount of training data</a:t>
            </a:r>
          </a:p>
          <a:p>
            <a:r>
              <a:rPr lang="en-US" dirty="0"/>
              <a:t>a</a:t>
            </a:r>
            <a:r>
              <a:rPr lang="en-US" dirty="0" smtClean="0"/>
              <a:t> target error rate </a:t>
            </a:r>
            <a:r>
              <a:rPr lang="en-US" dirty="0" err="1" smtClean="0"/>
              <a:t>ε</a:t>
            </a:r>
            <a:endParaRPr lang="en-US" dirty="0" smtClean="0"/>
          </a:p>
          <a:p>
            <a:r>
              <a:rPr lang="en-US" dirty="0" smtClean="0"/>
              <a:t>a failure probability </a:t>
            </a:r>
            <a:r>
              <a:rPr lang="en-US" i="1" dirty="0" smtClean="0"/>
              <a:t>p</a:t>
            </a:r>
            <a:endParaRPr lang="en-US" dirty="0" smtClean="0"/>
          </a:p>
          <a:p>
            <a:endParaRPr lang="en-US" i="1" dirty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FF6600"/>
                </a:solidFill>
              </a:rPr>
              <a:t>strong learning algorithm</a:t>
            </a:r>
            <a:r>
              <a:rPr lang="en-US" dirty="0" smtClean="0"/>
              <a:t> will produce a classifier with error rate &lt;</a:t>
            </a:r>
            <a:r>
              <a:rPr lang="en-US" dirty="0" err="1" smtClean="0"/>
              <a:t>ε</a:t>
            </a:r>
            <a:r>
              <a:rPr lang="en-US" dirty="0" smtClean="0"/>
              <a:t> with probability 1-p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48" y="0"/>
            <a:ext cx="2308352" cy="27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31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</a:t>
            </a:r>
          </a:p>
          <a:p>
            <a:r>
              <a:rPr lang="en-US" dirty="0"/>
              <a:t>a reasonable amount of training </a:t>
            </a:r>
            <a:r>
              <a:rPr lang="en-US" dirty="0" smtClean="0"/>
              <a:t>data</a:t>
            </a:r>
          </a:p>
          <a:p>
            <a:r>
              <a:rPr lang="en-US" dirty="0"/>
              <a:t>a failure probability </a:t>
            </a:r>
            <a:r>
              <a:rPr lang="en-US" i="1" dirty="0" smtClean="0"/>
              <a:t>p</a:t>
            </a:r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 smtClean="0">
                <a:solidFill>
                  <a:srgbClr val="FF6600"/>
                </a:solidFill>
              </a:rPr>
              <a:t>weak </a:t>
            </a:r>
            <a:r>
              <a:rPr lang="en-US" b="1" dirty="0">
                <a:solidFill>
                  <a:srgbClr val="FF6600"/>
                </a:solidFill>
              </a:rPr>
              <a:t>learning algorithm</a:t>
            </a:r>
            <a:r>
              <a:rPr lang="en-US" dirty="0"/>
              <a:t> will produce a classifier with error rate &lt;</a:t>
            </a:r>
            <a:r>
              <a:rPr lang="en-US" dirty="0" smtClean="0"/>
              <a:t> 0.5 with probability 1-p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5744"/>
          <a:stretch/>
        </p:blipFill>
        <p:spPr>
          <a:xfrm>
            <a:off x="6821714" y="0"/>
            <a:ext cx="2322286" cy="2119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5400" y="5624286"/>
            <a:ext cx="6157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Weak learners are much easier to create!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4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learners for boosting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602" y="17526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533802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802" y="3048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33802" y="3657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3802" y="4267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3802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602" y="17526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56446" y="24500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56446" y="3048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56446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56446" y="4278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48202" y="4876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30919" y="17634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322250" y="24500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22250" y="30480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22250" y="36576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322250" y="42788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314006" y="48768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62400" y="2951933"/>
            <a:ext cx="1752600" cy="707886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weak learning algorithm</a:t>
            </a:r>
            <a:endParaRPr lang="en-US" sz="2000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238500" y="293949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943600" y="286086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29400" y="2951933"/>
            <a:ext cx="2281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weak classifier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76400" y="5522893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Need a weak learning algorithm that can handle </a:t>
            </a:r>
            <a:r>
              <a:rPr lang="en-US" sz="2800" b="1" dirty="0" smtClean="0">
                <a:solidFill>
                  <a:srgbClr val="0000FF"/>
                </a:solidFill>
              </a:rPr>
              <a:t>weighted</a:t>
            </a:r>
            <a:r>
              <a:rPr lang="en-US" sz="2800" dirty="0" smtClean="0">
                <a:solidFill>
                  <a:srgbClr val="0000FF"/>
                </a:solidFill>
              </a:rPr>
              <a:t>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4232701"/>
            <a:ext cx="3859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our algorithms can handle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94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boosting: basic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Training:</a:t>
            </a:r>
          </a:p>
          <a:p>
            <a:pPr marL="0" indent="0">
              <a:buNone/>
            </a:pPr>
            <a:r>
              <a:rPr lang="en-US" dirty="0" smtClean="0"/>
              <a:t>start with equal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some number of iterations: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learn a weak classifier and save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change the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Classify:</a:t>
            </a:r>
            <a:endParaRPr lang="en-US" dirty="0">
              <a:solidFill>
                <a:srgbClr val="0000FF"/>
              </a:solidFill>
            </a:endParaRPr>
          </a:p>
          <a:p>
            <a:pPr>
              <a:buFontTx/>
              <a:buChar char="-"/>
            </a:pPr>
            <a:r>
              <a:rPr lang="en-US" dirty="0" smtClean="0"/>
              <a:t>get prediction from all learned weak classifiers</a:t>
            </a:r>
          </a:p>
          <a:p>
            <a:pPr>
              <a:buFontTx/>
              <a:buChar char="-"/>
            </a:pPr>
            <a:r>
              <a:rPr lang="en-US" dirty="0" smtClean="0"/>
              <a:t>weighted vote based on how well the weak classifier did when it was trained</a:t>
            </a:r>
          </a:p>
        </p:txBody>
      </p:sp>
    </p:spTree>
    <p:extLst>
      <p:ext uri="{BB962C8B-B14F-4D97-AF65-F5344CB8AC3E}">
        <p14:creationId xmlns:p14="http://schemas.microsoft.com/office/powerpoint/2010/main" val="2039917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basics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0" dirty="0" smtClean="0"/>
              <a:t>Start with equal weighted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429" y="5536809"/>
            <a:ext cx="3556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Learn a weak classifier:</a:t>
            </a:r>
            <a:endParaRPr lang="en-US" sz="2800" dirty="0">
              <a:solidFill>
                <a:srgbClr val="FF66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114800" y="5109865"/>
            <a:ext cx="1502723" cy="1371600"/>
            <a:chOff x="5359400" y="4934857"/>
            <a:chExt cx="1502723" cy="13716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64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057400" y="2362200"/>
            <a:ext cx="3124200" cy="24384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362200"/>
            <a:ext cx="1905000" cy="24384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83277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68019" y="5109865"/>
            <a:ext cx="5998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want to reweight the examples and then learn another weak classifier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How should we change the example weights?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2535" y="1733490"/>
            <a:ext cx="1884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classified correct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1750666"/>
            <a:ext cx="2053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classified incorrect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4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07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429" y="5536809"/>
            <a:ext cx="4446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Learn another weak classifier:</a:t>
            </a:r>
            <a:endParaRPr lang="en-US" sz="2800" dirty="0">
              <a:solidFill>
                <a:srgbClr val="FF66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486400" y="5109865"/>
            <a:ext cx="1502723" cy="1371600"/>
            <a:chOff x="5359400" y="4934857"/>
            <a:chExt cx="1502723" cy="137160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19182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324600" y="2057400"/>
            <a:ext cx="1066800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057400"/>
            <a:ext cx="838200" cy="26670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599" y="2057400"/>
            <a:ext cx="3048001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92038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76898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276600"/>
            <a:ext cx="533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1752600"/>
            <a:ext cx="533400" cy="1905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743200"/>
            <a:ext cx="533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388659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73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080529" y="3370943"/>
            <a:ext cx="1502723" cy="1371600"/>
            <a:chOff x="5359400" y="4934857"/>
            <a:chExt cx="1502723" cy="1371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80529" y="1654202"/>
            <a:ext cx="1502723" cy="1371600"/>
            <a:chOff x="5359400" y="4934857"/>
            <a:chExt cx="1502723" cy="13716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066800" y="2515010"/>
            <a:ext cx="838200" cy="10555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66800" y="3839029"/>
            <a:ext cx="8382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66800" y="4160528"/>
            <a:ext cx="990600" cy="18592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9486" y="2177534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9486" y="3975862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810000" y="2362200"/>
            <a:ext cx="531377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10000" y="4160528"/>
            <a:ext cx="531377" cy="343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5400000">
            <a:off x="3143102" y="518792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25" name="TextBox 24"/>
          <p:cNvSpPr txBox="1"/>
          <p:nvPr/>
        </p:nvSpPr>
        <p:spPr>
          <a:xfrm>
            <a:off x="5635752" y="2685872"/>
            <a:ext cx="32796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weighted vote based on how well they classify the 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35752" y="4648200"/>
            <a:ext cx="3279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weak_2_vote &gt; weak_1_vote since it got more right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724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 smtClean="0"/>
              <a:t>x</a:t>
            </a:r>
            <a:r>
              <a:rPr lang="en-US" sz="2400" i="1" baseline="-25000" dirty="0" smtClean="0"/>
              <a:t>i </a:t>
            </a:r>
            <a:r>
              <a:rPr lang="en-US" sz="2400" dirty="0"/>
              <a:t>	</a:t>
            </a:r>
            <a:r>
              <a:rPr lang="en-US" sz="2400" dirty="0" smtClean="0"/>
              <a:t>	example </a:t>
            </a:r>
            <a:r>
              <a:rPr lang="en-US" sz="2400" dirty="0" err="1" smtClean="0"/>
              <a:t>i</a:t>
            </a:r>
            <a:r>
              <a:rPr lang="en-US" sz="2400" dirty="0" smtClean="0"/>
              <a:t> in the training data</a:t>
            </a:r>
            <a:endParaRPr lang="en-US" sz="2400" i="1" dirty="0"/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err="1" smtClean="0"/>
              <a:t>w</a:t>
            </a:r>
            <a:r>
              <a:rPr lang="en-US" sz="2400" baseline="-25000" dirty="0" err="1" smtClean="0"/>
              <a:t>i</a:t>
            </a:r>
            <a:r>
              <a:rPr lang="en-US" sz="2400" dirty="0"/>
              <a:t>	</a:t>
            </a:r>
            <a:r>
              <a:rPr lang="en-US" sz="2400" dirty="0" smtClean="0"/>
              <a:t>	weight for example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, we will enforce: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 smtClean="0"/>
              <a:t>classifier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)	 +1/-1 prediction of classifier </a:t>
            </a:r>
            <a:r>
              <a:rPr lang="en-US" sz="2400" i="1" dirty="0" smtClean="0"/>
              <a:t>k</a:t>
            </a:r>
            <a:r>
              <a:rPr lang="en-US" sz="2400" dirty="0" smtClean="0"/>
              <a:t> </a:t>
            </a:r>
            <a:r>
              <a:rPr lang="en-US" sz="2400" dirty="0" smtClean="0"/>
              <a:t>example </a:t>
            </a:r>
            <a:r>
              <a:rPr lang="en-US" sz="2400" i="1" dirty="0" err="1" smtClean="0"/>
              <a:t>i</a:t>
            </a:r>
            <a:endParaRPr lang="en-US" sz="2400" i="1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629138"/>
              </p:ext>
            </p:extLst>
          </p:nvPr>
        </p:nvGraphicFramePr>
        <p:xfrm>
          <a:off x="2947988" y="28956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747" name="Equation" r:id="rId3" imgW="406400" imgH="215900" progId="Equation.3">
                  <p:embed/>
                </p:oleObj>
              </mc:Choice>
              <mc:Fallback>
                <p:oleObj name="Equation" r:id="rId3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988" y="28956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127476"/>
              </p:ext>
            </p:extLst>
          </p:nvPr>
        </p:nvGraphicFramePr>
        <p:xfrm>
          <a:off x="2871788" y="34290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748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1788" y="34290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552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calculate weighted error for this classifier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calculate “score” for this classifier:</a:t>
            </a:r>
          </a:p>
          <a:p>
            <a:pPr marL="594360" lvl="2" indent="0">
              <a:buNone/>
            </a:pPr>
            <a:endParaRPr lang="en-US" dirty="0" smtClean="0"/>
          </a:p>
          <a:p>
            <a:pPr marL="594360" lvl="2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03539"/>
              </p:ext>
            </p:extLst>
          </p:nvPr>
        </p:nvGraphicFramePr>
        <p:xfrm>
          <a:off x="2024063" y="4419600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40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4063" y="4419600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793365"/>
              </p:ext>
            </p:extLst>
          </p:nvPr>
        </p:nvGraphicFramePr>
        <p:xfrm>
          <a:off x="2109788" y="3138488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41" name="Equation" r:id="rId5" imgW="2286000" imgH="317500" progId="Equation.3">
                  <p:embed/>
                </p:oleObj>
              </mc:Choice>
              <mc:Fallback>
                <p:oleObj name="Equation" r:id="rId5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9788" y="3138488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593740"/>
              </p:ext>
            </p:extLst>
          </p:nvPr>
        </p:nvGraphicFramePr>
        <p:xfrm>
          <a:off x="2074863" y="5786438"/>
          <a:ext cx="54435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42" name="Equation" r:id="rId7" imgW="2578100" imgH="393700" progId="Equation.3">
                  <p:embed/>
                </p:oleObj>
              </mc:Choice>
              <mc:Fallback>
                <p:oleObj name="Equation" r:id="rId7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4863" y="5786438"/>
                        <a:ext cx="5443537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076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843175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586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3988" y="4876800"/>
            <a:ext cx="3051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90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prediction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66998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did we get the example wrong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weighted sum of the errors/mistakes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range of possible values?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656252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630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868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prediction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0311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did we get the example wrong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weighted sum of the errors/mistakes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Between 0, if we get all examples right, and 1, if we get them all wrong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656252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70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01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869247"/>
              </p:ext>
            </p:extLst>
          </p:nvPr>
        </p:nvGraphicFramePr>
        <p:xfrm>
          <a:off x="2909888" y="3362325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649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9888" y="3362325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43107" y="5013689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 (specifically for errors between 0 and 1)?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069106"/>
              </p:ext>
            </p:extLst>
          </p:nvPr>
        </p:nvGraphicFramePr>
        <p:xfrm>
          <a:off x="6705600" y="2847975"/>
          <a:ext cx="230663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0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2847975"/>
                        <a:ext cx="230663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83876" y="5522831"/>
            <a:ext cx="2813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ranges from 1 to -1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errors of 50% = 0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171738"/>
              </p:ext>
            </p:extLst>
          </p:nvPr>
        </p:nvGraphicFramePr>
        <p:xfrm>
          <a:off x="612648" y="1838324"/>
          <a:ext cx="5940552" cy="364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98656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452996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30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0" y="423208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37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438071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54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weighted vote of the learned classifiers weighted by α(</a:t>
            </a:r>
            <a:r>
              <a:rPr lang="en-US" sz="2800" dirty="0">
                <a:solidFill>
                  <a:srgbClr val="0000FF"/>
                </a:solidFill>
              </a:rPr>
              <a:t>remember </a:t>
            </a:r>
            <a:r>
              <a:rPr lang="en-US" sz="2800" dirty="0" smtClean="0">
                <a:solidFill>
                  <a:srgbClr val="0000FF"/>
                </a:solidFill>
              </a:rPr>
              <a:t>αvaries from 1 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happens if a classifier has error &gt;50%</a:t>
            </a:r>
          </a:p>
        </p:txBody>
      </p:sp>
    </p:spTree>
    <p:extLst>
      <p:ext uri="{BB962C8B-B14F-4D97-AF65-F5344CB8AC3E}">
        <p14:creationId xmlns:p14="http://schemas.microsoft.com/office/powerpoint/2010/main" val="781635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273686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978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weighted vote of the learned classifiers weighted by α(</a:t>
            </a:r>
            <a:r>
              <a:rPr lang="en-US" sz="2800" dirty="0">
                <a:solidFill>
                  <a:srgbClr val="0000FF"/>
                </a:solidFill>
              </a:rPr>
              <a:t>remember </a:t>
            </a:r>
            <a:r>
              <a:rPr lang="en-US" sz="2800" dirty="0" smtClean="0">
                <a:solidFill>
                  <a:srgbClr val="0000FF"/>
                </a:solidFill>
              </a:rPr>
              <a:t>αvaries from 1 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We actually vote the opposite!</a:t>
            </a:r>
          </a:p>
        </p:txBody>
      </p:sp>
    </p:spTree>
    <p:extLst>
      <p:ext uri="{BB962C8B-B14F-4D97-AF65-F5344CB8AC3E}">
        <p14:creationId xmlns:p14="http://schemas.microsoft.com/office/powerpoint/2010/main" val="176595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AdaBoost</a:t>
            </a:r>
            <a:r>
              <a:rPr lang="en-US" dirty="0" smtClean="0"/>
              <a:t>: </a:t>
            </a:r>
            <a:r>
              <a:rPr lang="en-US" dirty="0" smtClean="0"/>
              <a:t>train, updating the 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64967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65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we want to enforce: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88941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66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683651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67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6186" y="5181600"/>
            <a:ext cx="666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Z is called </a:t>
            </a:r>
            <a:r>
              <a:rPr lang="en-US" sz="2800" dirty="0">
                <a:solidFill>
                  <a:srgbClr val="0000FF"/>
                </a:solidFill>
              </a:rPr>
              <a:t>the </a:t>
            </a:r>
            <a:r>
              <a:rPr lang="en-US" sz="2800" dirty="0">
                <a:solidFill>
                  <a:srgbClr val="FF6600"/>
                </a:solidFill>
              </a:rPr>
              <a:t>normalizing </a:t>
            </a:r>
            <a:r>
              <a:rPr lang="en-US" sz="2800" dirty="0" smtClean="0">
                <a:solidFill>
                  <a:srgbClr val="FF6600"/>
                </a:solidFill>
              </a:rPr>
              <a:t>constant</a:t>
            </a:r>
            <a:r>
              <a:rPr lang="en-US" sz="2800" dirty="0">
                <a:solidFill>
                  <a:srgbClr val="FF6600"/>
                </a:solidFill>
              </a:rPr>
              <a:t>.</a:t>
            </a:r>
            <a:r>
              <a:rPr lang="en-US" sz="2800" dirty="0" smtClean="0">
                <a:solidFill>
                  <a:srgbClr val="FF6600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It is used to make sure that the weights sum to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6221321"/>
            <a:ext cx="249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it be?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26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540620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02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we want to enforce: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027002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03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840594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04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4400" y="5184309"/>
            <a:ext cx="731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normalizing </a:t>
            </a:r>
            <a:r>
              <a:rPr lang="en-US" sz="2800" dirty="0" smtClean="0">
                <a:solidFill>
                  <a:srgbClr val="FF6600"/>
                </a:solidFill>
              </a:rPr>
              <a:t>constant (i.e. the sum of the “new” </a:t>
            </a:r>
            <a:r>
              <a:rPr lang="en-US" sz="2800" dirty="0" err="1" smtClean="0">
                <a:solidFill>
                  <a:srgbClr val="FF6600"/>
                </a:solidFill>
              </a:rPr>
              <a:t>w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i</a:t>
            </a:r>
            <a:r>
              <a:rPr lang="en-US" sz="2800" dirty="0" smtClean="0">
                <a:solidFill>
                  <a:srgbClr val="FF6600"/>
                </a:solidFill>
              </a:rPr>
              <a:t>):</a:t>
            </a:r>
            <a:endParaRPr lang="en-US" sz="2800" dirty="0">
              <a:solidFill>
                <a:srgbClr val="FF66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029452"/>
              </p:ext>
            </p:extLst>
          </p:nvPr>
        </p:nvGraphicFramePr>
        <p:xfrm>
          <a:off x="1263650" y="5737225"/>
          <a:ext cx="541496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05" name="Equation" r:id="rId9" imgW="2565400" imgH="457200" progId="Equation.3">
                  <p:embed/>
                </p:oleObj>
              </mc:Choice>
              <mc:Fallback>
                <p:oleObj name="Equation" r:id="rId9" imgW="2565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63650" y="5737225"/>
                        <a:ext cx="5414963" cy="968375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49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403056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57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4600" y="4142903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2400" y="2438400"/>
            <a:ext cx="2667000" cy="4572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77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087028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78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positive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8371" y="4495800"/>
            <a:ext cx="121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correct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incorrect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8164" y="4495800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845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84683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79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positive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	large value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5672" y="5562600"/>
            <a:ext cx="6581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Note: only change weights based on current classifier (not all previous classifiers)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6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88251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07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αdo?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562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62094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878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αdo?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7448" y="402842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classifier was good (&lt;50% error)αis positive: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</a:t>
            </a:r>
            <a:r>
              <a:rPr lang="en-US" sz="2800" dirty="0" smtClean="0">
                <a:solidFill>
                  <a:srgbClr val="0000FF"/>
                </a:solidFill>
              </a:rPr>
              <a:t>trust classifier output and move as normal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the classifier was back (&gt;50% error)αis negative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	classifier is so bad, consider opposite prediction of 	classifier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27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</a:t>
            </a:r>
            <a:r>
              <a:rPr lang="en-US" dirty="0" smtClean="0"/>
              <a:t>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579586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5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positive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465856" y="2232542"/>
            <a:ext cx="288490" cy="38862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	large value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819400" y="2895600"/>
            <a:ext cx="838200" cy="2437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8427" y="5638800"/>
            <a:ext cx="77211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classifier was good (&lt;50% error)αis positive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the classifier was back (&gt;50% error)αis negative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465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/>
              <a:t> </a:t>
            </a:r>
            <a:r>
              <a:rPr lang="en-US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337596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707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3733800"/>
            <a:ext cx="5927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like anything we’ve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433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/>
              <a:t> </a:t>
            </a:r>
            <a:r>
              <a:rPr lang="en-US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582379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788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3502967"/>
            <a:ext cx="218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Exponential loss!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213755"/>
              </p:ext>
            </p:extLst>
          </p:nvPr>
        </p:nvGraphicFramePr>
        <p:xfrm>
          <a:off x="3657600" y="4159250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789" name="Equation" r:id="rId5" imgW="1155700" imgH="203200" progId="Equation.3">
                  <p:embed/>
                </p:oleObj>
              </mc:Choice>
              <mc:Fallback>
                <p:oleObj name="Equation" r:id="rId5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7600" y="4159250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52578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AdaBoost</a:t>
            </a:r>
            <a:r>
              <a:rPr lang="en-US" sz="2800" dirty="0" smtClean="0">
                <a:solidFill>
                  <a:srgbClr val="0000FF"/>
                </a:solidFill>
              </a:rPr>
              <a:t> turns out to be another approach for minimizing the exponential loss!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99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Other boosting variants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343400" y="2438400"/>
            <a:ext cx="76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Loss</a:t>
            </a:r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1968500" y="2133600"/>
            <a:ext cx="5257801" cy="4724400"/>
            <a:chOff x="1240" y="1344"/>
            <a:chExt cx="3312" cy="2976"/>
          </a:xfrm>
        </p:grpSpPr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360" y="4032"/>
              <a:ext cx="6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Correct</a:t>
              </a: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H="1" flipV="1">
              <a:off x="2664" y="1344"/>
              <a:ext cx="0" cy="2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4167" y="3561"/>
              <a:ext cx="3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 smtClean="0">
                  <a:cs typeface="+mn-cs"/>
                </a:rPr>
                <a:t>loss</a:t>
              </a:r>
              <a:endParaRPr lang="en-US" sz="2400" dirty="0">
                <a:cs typeface="+mn-cs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1240" y="3526"/>
              <a:ext cx="3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1784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2329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267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2806" y="3103"/>
              <a:ext cx="137" cy="4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3623" y="3455"/>
              <a:ext cx="137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2" name="Rectangle 14"/>
            <p:cNvSpPr>
              <a:spLocks noChangeArrowheads="1"/>
            </p:cNvSpPr>
            <p:nvPr/>
          </p:nvSpPr>
          <p:spPr bwMode="auto">
            <a:xfrm>
              <a:off x="2943" y="3244"/>
              <a:ext cx="135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3" name="Rectangle 15"/>
            <p:cNvSpPr>
              <a:spLocks noChangeArrowheads="1"/>
            </p:cNvSpPr>
            <p:nvPr/>
          </p:nvSpPr>
          <p:spPr bwMode="auto">
            <a:xfrm>
              <a:off x="3078" y="2997"/>
              <a:ext cx="137" cy="52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3351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3215" y="3244"/>
              <a:ext cx="136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376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7" name="AutoShape 19"/>
            <p:cNvSpPr>
              <a:spLocks/>
            </p:cNvSpPr>
            <p:nvPr/>
          </p:nvSpPr>
          <p:spPr bwMode="auto">
            <a:xfrm rot="16199711" flipV="1">
              <a:off x="3316" y="3074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8" name="AutoShape 20"/>
            <p:cNvSpPr>
              <a:spLocks/>
            </p:cNvSpPr>
            <p:nvPr/>
          </p:nvSpPr>
          <p:spPr bwMode="auto">
            <a:xfrm rot="16199711" flipV="1">
              <a:off x="1872" y="2968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9" name="Text Box 21"/>
            <p:cNvSpPr txBox="1">
              <a:spLocks noChangeArrowheads="1"/>
            </p:cNvSpPr>
            <p:nvPr/>
          </p:nvSpPr>
          <p:spPr bwMode="auto">
            <a:xfrm>
              <a:off x="1669" y="3773"/>
              <a:ext cx="8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66"/>
                  </a:solidFill>
                  <a:cs typeface="+mn-cs"/>
                </a:rPr>
                <a:t>Mistakes</a:t>
              </a:r>
            </a:p>
          </p:txBody>
        </p:sp>
      </p:grpSp>
      <p:grpSp>
        <p:nvGrpSpPr>
          <p:cNvPr id="17454" name="Group 46"/>
          <p:cNvGrpSpPr>
            <a:grpSpLocks/>
          </p:cNvGrpSpPr>
          <p:nvPr/>
        </p:nvGrpSpPr>
        <p:grpSpPr bwMode="auto">
          <a:xfrm>
            <a:off x="304800" y="3124200"/>
            <a:ext cx="7467600" cy="2474913"/>
            <a:chOff x="192" y="1968"/>
            <a:chExt cx="4704" cy="1559"/>
          </a:xfrm>
        </p:grpSpPr>
        <p:sp>
          <p:nvSpPr>
            <p:cNvPr id="17437" name="Freeform 29"/>
            <p:cNvSpPr>
              <a:spLocks/>
            </p:cNvSpPr>
            <p:nvPr/>
          </p:nvSpPr>
          <p:spPr bwMode="auto">
            <a:xfrm flipH="1">
              <a:off x="576" y="1968"/>
              <a:ext cx="4320" cy="1559"/>
            </a:xfrm>
            <a:custGeom>
              <a:avLst/>
              <a:gdLst>
                <a:gd name="T0" fmla="*/ 0 w 5312"/>
                <a:gd name="T1" fmla="*/ 2124 h 2124"/>
                <a:gd name="T2" fmla="*/ 1528 w 5312"/>
                <a:gd name="T3" fmla="*/ 1908 h 2124"/>
                <a:gd name="T4" fmla="*/ 2624 w 5312"/>
                <a:gd name="T5" fmla="*/ 1156 h 2124"/>
                <a:gd name="T6" fmla="*/ 3744 w 5312"/>
                <a:gd name="T7" fmla="*/ 180 h 2124"/>
                <a:gd name="T8" fmla="*/ 5312 w 5312"/>
                <a:gd name="T9" fmla="*/ 76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2" h="2124">
                  <a:moveTo>
                    <a:pt x="0" y="2124"/>
                  </a:moveTo>
                  <a:cubicBezTo>
                    <a:pt x="253" y="2088"/>
                    <a:pt x="1091" y="2069"/>
                    <a:pt x="1528" y="1908"/>
                  </a:cubicBezTo>
                  <a:cubicBezTo>
                    <a:pt x="1965" y="1747"/>
                    <a:pt x="2255" y="1444"/>
                    <a:pt x="2624" y="1156"/>
                  </a:cubicBezTo>
                  <a:cubicBezTo>
                    <a:pt x="2993" y="868"/>
                    <a:pt x="3296" y="360"/>
                    <a:pt x="3744" y="180"/>
                  </a:cubicBezTo>
                  <a:cubicBezTo>
                    <a:pt x="4192" y="0"/>
                    <a:pt x="4985" y="98"/>
                    <a:pt x="5312" y="76"/>
                  </a:cubicBezTo>
                </a:path>
              </a:pathLst>
            </a:custGeom>
            <a:noFill/>
            <a:ln w="28575" cap="flat" cmpd="sng">
              <a:solidFill>
                <a:srgbClr val="FF99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192" y="2016"/>
              <a:ext cx="10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99FF"/>
                  </a:solidFill>
                  <a:cs typeface="+mn-cs"/>
                </a:rPr>
                <a:t>Brownboost</a:t>
              </a:r>
            </a:p>
          </p:txBody>
        </p:sp>
      </p:grpSp>
      <p:grpSp>
        <p:nvGrpSpPr>
          <p:cNvPr id="17455" name="Group 47"/>
          <p:cNvGrpSpPr>
            <a:grpSpLocks/>
          </p:cNvGrpSpPr>
          <p:nvPr/>
        </p:nvGrpSpPr>
        <p:grpSpPr bwMode="auto">
          <a:xfrm>
            <a:off x="609600" y="1828800"/>
            <a:ext cx="7105650" cy="3743325"/>
            <a:chOff x="384" y="1152"/>
            <a:chExt cx="4476" cy="2358"/>
          </a:xfrm>
        </p:grpSpPr>
        <p:sp>
          <p:nvSpPr>
            <p:cNvPr id="17436" name="Freeform 28"/>
            <p:cNvSpPr>
              <a:spLocks/>
            </p:cNvSpPr>
            <p:nvPr/>
          </p:nvSpPr>
          <p:spPr bwMode="auto">
            <a:xfrm flipH="1">
              <a:off x="1392" y="1296"/>
              <a:ext cx="3468" cy="2214"/>
            </a:xfrm>
            <a:custGeom>
              <a:avLst/>
              <a:gdLst>
                <a:gd name="T0" fmla="*/ 0 w 4264"/>
                <a:gd name="T1" fmla="*/ 3016 h 3016"/>
                <a:gd name="T2" fmla="*/ 1528 w 4264"/>
                <a:gd name="T3" fmla="*/ 2800 h 3016"/>
                <a:gd name="T4" fmla="*/ 2624 w 4264"/>
                <a:gd name="T5" fmla="*/ 2048 h 3016"/>
                <a:gd name="T6" fmla="*/ 3544 w 4264"/>
                <a:gd name="T7" fmla="*/ 1024 h 3016"/>
                <a:gd name="T8" fmla="*/ 4264 w 4264"/>
                <a:gd name="T9" fmla="*/ 0 h 3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4" h="3016">
                  <a:moveTo>
                    <a:pt x="0" y="3016"/>
                  </a:moveTo>
                  <a:cubicBezTo>
                    <a:pt x="253" y="2980"/>
                    <a:pt x="1091" y="2961"/>
                    <a:pt x="1528" y="2800"/>
                  </a:cubicBezTo>
                  <a:cubicBezTo>
                    <a:pt x="1965" y="2639"/>
                    <a:pt x="2288" y="2344"/>
                    <a:pt x="2624" y="2048"/>
                  </a:cubicBezTo>
                  <a:cubicBezTo>
                    <a:pt x="2960" y="1752"/>
                    <a:pt x="3271" y="1365"/>
                    <a:pt x="3544" y="1024"/>
                  </a:cubicBezTo>
                  <a:cubicBezTo>
                    <a:pt x="3817" y="683"/>
                    <a:pt x="4114" y="213"/>
                    <a:pt x="4264" y="0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384" y="1152"/>
              <a:ext cx="9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chemeClr val="accent1"/>
                  </a:solidFill>
                  <a:cs typeface="+mn-cs"/>
                </a:rPr>
                <a:t>Logitboost</a:t>
              </a:r>
            </a:p>
          </p:txBody>
        </p:sp>
      </p:grpSp>
      <p:grpSp>
        <p:nvGrpSpPr>
          <p:cNvPr id="17456" name="Group 48"/>
          <p:cNvGrpSpPr>
            <a:grpSpLocks/>
          </p:cNvGrpSpPr>
          <p:nvPr/>
        </p:nvGrpSpPr>
        <p:grpSpPr bwMode="auto">
          <a:xfrm>
            <a:off x="3251200" y="1517650"/>
            <a:ext cx="4494213" cy="4076700"/>
            <a:chOff x="2064" y="960"/>
            <a:chExt cx="2831" cy="2568"/>
          </a:xfrm>
        </p:grpSpPr>
        <p:sp>
          <p:nvSpPr>
            <p:cNvPr id="17435" name="Freeform 27"/>
            <p:cNvSpPr>
              <a:spLocks/>
            </p:cNvSpPr>
            <p:nvPr/>
          </p:nvSpPr>
          <p:spPr bwMode="auto">
            <a:xfrm flipH="1">
              <a:off x="2208" y="1296"/>
              <a:ext cx="2687" cy="2232"/>
            </a:xfrm>
            <a:custGeom>
              <a:avLst/>
              <a:gdLst>
                <a:gd name="T0" fmla="*/ 0 w 3304"/>
                <a:gd name="T1" fmla="*/ 3040 h 3040"/>
                <a:gd name="T2" fmla="*/ 1528 w 3304"/>
                <a:gd name="T3" fmla="*/ 2824 h 3040"/>
                <a:gd name="T4" fmla="*/ 2624 w 3304"/>
                <a:gd name="T5" fmla="*/ 2072 h 3040"/>
                <a:gd name="T6" fmla="*/ 3152 w 3304"/>
                <a:gd name="T7" fmla="*/ 1120 h 3040"/>
                <a:gd name="T8" fmla="*/ 3304 w 3304"/>
                <a:gd name="T9" fmla="*/ 0 h 3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4" h="3040">
                  <a:moveTo>
                    <a:pt x="0" y="3040"/>
                  </a:moveTo>
                  <a:cubicBezTo>
                    <a:pt x="253" y="3004"/>
                    <a:pt x="1091" y="2985"/>
                    <a:pt x="1528" y="2824"/>
                  </a:cubicBezTo>
                  <a:cubicBezTo>
                    <a:pt x="1965" y="2663"/>
                    <a:pt x="2353" y="2356"/>
                    <a:pt x="2624" y="2072"/>
                  </a:cubicBezTo>
                  <a:cubicBezTo>
                    <a:pt x="2895" y="1788"/>
                    <a:pt x="3039" y="1465"/>
                    <a:pt x="3152" y="1120"/>
                  </a:cubicBezTo>
                  <a:cubicBezTo>
                    <a:pt x="3265" y="775"/>
                    <a:pt x="3272" y="233"/>
                    <a:pt x="3304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2064" y="1008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Adaboost =</a:t>
              </a:r>
            </a:p>
          </p:txBody>
        </p:sp>
        <p:graphicFrame>
          <p:nvGraphicFramePr>
            <p:cNvPr id="20494" name="Object 39"/>
            <p:cNvGraphicFramePr>
              <a:graphicFrameLocks noChangeAspect="1"/>
            </p:cNvGraphicFramePr>
            <p:nvPr/>
          </p:nvGraphicFramePr>
          <p:xfrm>
            <a:off x="3024" y="960"/>
            <a:ext cx="816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8745" name="Equation" r:id="rId4" imgW="457200" imgH="203200" progId="Equation.3">
                    <p:embed/>
                  </p:oleObj>
                </mc:Choice>
                <mc:Fallback>
                  <p:oleObj name="Equation" r:id="rId4" imgW="4572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960"/>
                          <a:ext cx="816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58" name="Group 50"/>
          <p:cNvGrpSpPr>
            <a:grpSpLocks/>
          </p:cNvGrpSpPr>
          <p:nvPr/>
        </p:nvGrpSpPr>
        <p:grpSpPr bwMode="auto">
          <a:xfrm>
            <a:off x="450850" y="4108450"/>
            <a:ext cx="6235700" cy="1498600"/>
            <a:chOff x="284" y="2588"/>
            <a:chExt cx="3928" cy="944"/>
          </a:xfrm>
        </p:grpSpPr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2672" y="3532"/>
              <a:ext cx="154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 flipV="1">
              <a:off x="2664" y="2755"/>
              <a:ext cx="0" cy="77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1036" y="2752"/>
              <a:ext cx="1632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9" name="Text Box 31"/>
            <p:cNvSpPr txBox="1">
              <a:spLocks noChangeArrowheads="1"/>
            </p:cNvSpPr>
            <p:nvPr/>
          </p:nvSpPr>
          <p:spPr bwMode="auto">
            <a:xfrm>
              <a:off x="284" y="2588"/>
              <a:ext cx="7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cs typeface="+mn-cs"/>
                </a:rPr>
                <a:t>0-1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776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val 1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Oval 55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Oval 56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3" name="Oval 57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4" name="Oval 58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5" name="Oval 59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7" name="Rectangle 7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Boosting example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0022" y="5900888"/>
            <a:ext cx="3747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Start with equal weighted data set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14811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9" name="Oval 39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0" name="Oval 40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1" name="Oval 41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3" name="Oval 43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Oval 46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7" name="Oval 47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9" name="Oval 49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0" name="Oval 50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1" name="Oval 51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3" name="Oval 53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4" name="Oval 54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5" name="Oval 55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6" name="Oval 56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7" name="Oval 57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8" name="Oval 58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9" name="Oval 59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0" name="Oval 60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2" name="Line 62"/>
          <p:cNvSpPr>
            <a:spLocks noChangeShapeType="1"/>
          </p:cNvSpPr>
          <p:nvPr/>
        </p:nvSpPr>
        <p:spPr bwMode="auto">
          <a:xfrm>
            <a:off x="3048000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3" name="AutoShape 63"/>
          <p:cNvSpPr>
            <a:spLocks noChangeArrowheads="1"/>
          </p:cNvSpPr>
          <p:nvPr/>
        </p:nvSpPr>
        <p:spPr bwMode="auto">
          <a:xfrm>
            <a:off x="1981200" y="6096000"/>
            <a:ext cx="356870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h =&gt; p(error) = 0.5  it is at chance</a:t>
            </a:r>
          </a:p>
        </p:txBody>
      </p:sp>
      <p:sp>
        <p:nvSpPr>
          <p:cNvPr id="20555" name="Line 75"/>
          <p:cNvSpPr>
            <a:spLocks noChangeShapeType="1"/>
          </p:cNvSpPr>
          <p:nvPr/>
        </p:nvSpPr>
        <p:spPr bwMode="auto">
          <a:xfrm flipH="1" flipV="1">
            <a:off x="2613025" y="5749925"/>
            <a:ext cx="423863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6" name="Line 76"/>
          <p:cNvSpPr>
            <a:spLocks noChangeShapeType="1"/>
          </p:cNvSpPr>
          <p:nvPr/>
        </p:nvSpPr>
        <p:spPr bwMode="auto">
          <a:xfrm>
            <a:off x="3055938" y="5759450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5410200" y="2102555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weak learner = line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be the best line learned on this data set?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0884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30575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362325" y="28432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590925" y="30718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28289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33623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37433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600325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30575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3362325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3438525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29051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25241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26003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3133725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2752725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3514725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2295525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2828925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4429125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43529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4124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4352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4886325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46577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1152525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10763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1076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16097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1381125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20669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19907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1990725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5241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22955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3286125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3133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2828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3743325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3514725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2066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2828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19907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25241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22955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38195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3209925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3743325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4276725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4048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14573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13811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1914525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8" name="Oval 54"/>
          <p:cNvSpPr>
            <a:spLocks noChangeArrowheads="1"/>
          </p:cNvSpPr>
          <p:nvPr/>
        </p:nvSpPr>
        <p:spPr bwMode="auto">
          <a:xfrm>
            <a:off x="1685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9" name="Oval 55"/>
          <p:cNvSpPr>
            <a:spLocks noChangeArrowheads="1"/>
          </p:cNvSpPr>
          <p:nvPr/>
        </p:nvSpPr>
        <p:spPr bwMode="auto">
          <a:xfrm>
            <a:off x="3438525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0" name="Oval 56"/>
          <p:cNvSpPr>
            <a:spLocks noChangeArrowheads="1"/>
          </p:cNvSpPr>
          <p:nvPr/>
        </p:nvSpPr>
        <p:spPr bwMode="auto">
          <a:xfrm>
            <a:off x="4429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1" name="Oval 57"/>
          <p:cNvSpPr>
            <a:spLocks noChangeArrowheads="1"/>
          </p:cNvSpPr>
          <p:nvPr/>
        </p:nvSpPr>
        <p:spPr bwMode="auto">
          <a:xfrm>
            <a:off x="42005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2" name="Oval 58"/>
          <p:cNvSpPr>
            <a:spLocks noChangeArrowheads="1"/>
          </p:cNvSpPr>
          <p:nvPr/>
        </p:nvSpPr>
        <p:spPr bwMode="auto">
          <a:xfrm>
            <a:off x="3667125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3" name="Oval 59"/>
          <p:cNvSpPr>
            <a:spLocks noChangeArrowheads="1"/>
          </p:cNvSpPr>
          <p:nvPr/>
        </p:nvSpPr>
        <p:spPr bwMode="auto">
          <a:xfrm>
            <a:off x="3895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4" name="Oval 60"/>
          <p:cNvSpPr>
            <a:spLocks noChangeArrowheads="1"/>
          </p:cNvSpPr>
          <p:nvPr/>
        </p:nvSpPr>
        <p:spPr bwMode="auto">
          <a:xfrm>
            <a:off x="3971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5" name="Line 61"/>
          <p:cNvSpPr>
            <a:spLocks noChangeShapeType="1"/>
          </p:cNvSpPr>
          <p:nvPr/>
        </p:nvSpPr>
        <p:spPr bwMode="auto">
          <a:xfrm>
            <a:off x="30575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6" name="AutoShape 62"/>
          <p:cNvSpPr>
            <a:spLocks noChangeArrowheads="1"/>
          </p:cNvSpPr>
          <p:nvPr/>
        </p:nvSpPr>
        <p:spPr bwMode="auto">
          <a:xfrm>
            <a:off x="1778000" y="5994400"/>
            <a:ext cx="324485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one seems to be the best</a:t>
            </a:r>
          </a:p>
        </p:txBody>
      </p:sp>
      <p:sp>
        <p:nvSpPr>
          <p:cNvPr id="21567" name="Line 63"/>
          <p:cNvSpPr>
            <a:spLocks noChangeShapeType="1"/>
          </p:cNvSpPr>
          <p:nvPr/>
        </p:nvSpPr>
        <p:spPr bwMode="auto">
          <a:xfrm>
            <a:off x="2752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8" name="Line 64"/>
          <p:cNvSpPr>
            <a:spLocks noChangeShapeType="1"/>
          </p:cNvSpPr>
          <p:nvPr/>
        </p:nvSpPr>
        <p:spPr bwMode="auto">
          <a:xfrm>
            <a:off x="2524125" y="1447800"/>
            <a:ext cx="1588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9" name="Line 65"/>
          <p:cNvSpPr>
            <a:spLocks noChangeShapeType="1"/>
          </p:cNvSpPr>
          <p:nvPr/>
        </p:nvSpPr>
        <p:spPr bwMode="auto">
          <a:xfrm>
            <a:off x="1990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1" name="Line 77"/>
          <p:cNvSpPr>
            <a:spLocks noChangeShapeType="1"/>
          </p:cNvSpPr>
          <p:nvPr/>
        </p:nvSpPr>
        <p:spPr bwMode="auto">
          <a:xfrm flipH="1" flipV="1">
            <a:off x="2081213" y="5937250"/>
            <a:ext cx="423862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2" name="Line 78"/>
          <p:cNvSpPr>
            <a:spLocks noChangeShapeType="1"/>
          </p:cNvSpPr>
          <p:nvPr/>
        </p:nvSpPr>
        <p:spPr bwMode="auto">
          <a:xfrm>
            <a:off x="2524125" y="5946775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3" name="AutoShape 79"/>
          <p:cNvSpPr>
            <a:spLocks noChangeArrowheads="1"/>
          </p:cNvSpPr>
          <p:nvPr/>
        </p:nvSpPr>
        <p:spPr bwMode="auto">
          <a:xfrm>
            <a:off x="76200" y="6380163"/>
            <a:ext cx="6813550" cy="366712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is a 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‘</a:t>
            </a:r>
            <a:r>
              <a:rPr lang="en-GB" sz="2400" b="1">
                <a:solidFill>
                  <a:schemeClr val="tx1"/>
                </a:solidFill>
              </a:rPr>
              <a:t>weak classifier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’</a:t>
            </a:r>
            <a:r>
              <a:rPr lang="en-GB" sz="2400">
                <a:solidFill>
                  <a:schemeClr val="tx1"/>
                </a:solidFill>
              </a:rPr>
              <a:t>: It performs slightly better than chance.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reweight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613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Oval 39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Oval 40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Oval 41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Oval 42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Oval 43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Oval 45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Oval 46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Oval 47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Oval 49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8" name="Oval 50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9" name="Oval 51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1" name="Oval 53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2" name="Oval 54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3" name="Oval 55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4" name="Oval 56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5" name="Oval 57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6" name="Oval 58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7" name="Oval 59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8" name="Oval 60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90" name="Line 62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81450" y="5997714"/>
            <a:ext cx="3557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reds on this side get more weight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blues on this side get less weight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0" y="5997714"/>
            <a:ext cx="3629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reds on this side get less weight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blues on this side get more weight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34174121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6" name="Oval 54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6" name="Oval 64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7" name="Oval 65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8" name="Oval 66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9" name="Oval 67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0" name="Oval 68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1" name="Oval 69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2" name="Oval 70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3" name="Oval 71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4" name="Oval 72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5" name="Oval 73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6" name="Oval 74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7" name="Oval 75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reweight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2399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3600450" y="3098800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3752850" y="3429000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0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1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2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3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4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5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6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7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8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9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0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1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2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3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4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5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6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7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8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9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0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1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244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10835459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2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3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4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5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6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7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8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9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0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1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2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3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4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5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6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7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8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9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0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1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2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3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4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5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6" name="Line 76"/>
          <p:cNvSpPr>
            <a:spLocks noChangeShapeType="1"/>
          </p:cNvSpPr>
          <p:nvPr/>
        </p:nvSpPr>
        <p:spPr bwMode="auto">
          <a:xfrm>
            <a:off x="509588" y="4249738"/>
            <a:ext cx="4868862" cy="304800"/>
          </a:xfrm>
          <a:prstGeom prst="line">
            <a:avLst/>
          </a:prstGeom>
          <a:noFill/>
          <a:ln w="2844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3600450" y="3124200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22"/>
          <p:cNvSpPr>
            <a:spLocks noChangeArrowheads="1"/>
          </p:cNvSpPr>
          <p:nvPr/>
        </p:nvSpPr>
        <p:spPr bwMode="auto">
          <a:xfrm>
            <a:off x="3752850" y="3454400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6495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30718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376612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3605212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28432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33766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7576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614612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30718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3376612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3452812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29194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25384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26146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3148012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2767012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3529012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2309812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Oval 19"/>
          <p:cNvSpPr>
            <a:spLocks noChangeArrowheads="1"/>
          </p:cNvSpPr>
          <p:nvPr/>
        </p:nvSpPr>
        <p:spPr bwMode="auto">
          <a:xfrm>
            <a:off x="2843212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Oval 20"/>
          <p:cNvSpPr>
            <a:spLocks noChangeArrowheads="1"/>
          </p:cNvSpPr>
          <p:nvPr/>
        </p:nvSpPr>
        <p:spPr bwMode="auto">
          <a:xfrm>
            <a:off x="4443412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Oval 21"/>
          <p:cNvSpPr>
            <a:spLocks noChangeArrowheads="1"/>
          </p:cNvSpPr>
          <p:nvPr/>
        </p:nvSpPr>
        <p:spPr bwMode="auto">
          <a:xfrm>
            <a:off x="43672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4138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Oval 23"/>
          <p:cNvSpPr>
            <a:spLocks noChangeArrowheads="1"/>
          </p:cNvSpPr>
          <p:nvPr/>
        </p:nvSpPr>
        <p:spPr bwMode="auto">
          <a:xfrm>
            <a:off x="4367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4900612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Oval 25"/>
          <p:cNvSpPr>
            <a:spLocks noChangeArrowheads="1"/>
          </p:cNvSpPr>
          <p:nvPr/>
        </p:nvSpPr>
        <p:spPr bwMode="auto">
          <a:xfrm>
            <a:off x="46720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1166812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Oval 27"/>
          <p:cNvSpPr>
            <a:spLocks noChangeArrowheads="1"/>
          </p:cNvSpPr>
          <p:nvPr/>
        </p:nvSpPr>
        <p:spPr bwMode="auto">
          <a:xfrm>
            <a:off x="10906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090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Oval 29"/>
          <p:cNvSpPr>
            <a:spLocks noChangeArrowheads="1"/>
          </p:cNvSpPr>
          <p:nvPr/>
        </p:nvSpPr>
        <p:spPr bwMode="auto">
          <a:xfrm>
            <a:off x="16240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1395412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5" name="Oval 31"/>
          <p:cNvSpPr>
            <a:spLocks noChangeArrowheads="1"/>
          </p:cNvSpPr>
          <p:nvPr/>
        </p:nvSpPr>
        <p:spPr bwMode="auto">
          <a:xfrm>
            <a:off x="20812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Oval 32"/>
          <p:cNvSpPr>
            <a:spLocks noChangeArrowheads="1"/>
          </p:cNvSpPr>
          <p:nvPr/>
        </p:nvSpPr>
        <p:spPr bwMode="auto">
          <a:xfrm>
            <a:off x="20050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7" name="Oval 33"/>
          <p:cNvSpPr>
            <a:spLocks noChangeArrowheads="1"/>
          </p:cNvSpPr>
          <p:nvPr/>
        </p:nvSpPr>
        <p:spPr bwMode="auto">
          <a:xfrm>
            <a:off x="2005012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8" name="Oval 34"/>
          <p:cNvSpPr>
            <a:spLocks noChangeArrowheads="1"/>
          </p:cNvSpPr>
          <p:nvPr/>
        </p:nvSpPr>
        <p:spPr bwMode="auto">
          <a:xfrm>
            <a:off x="25384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9" name="Oval 35"/>
          <p:cNvSpPr>
            <a:spLocks noChangeArrowheads="1"/>
          </p:cNvSpPr>
          <p:nvPr/>
        </p:nvSpPr>
        <p:spPr bwMode="auto">
          <a:xfrm>
            <a:off x="23098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0" name="Oval 36"/>
          <p:cNvSpPr>
            <a:spLocks noChangeArrowheads="1"/>
          </p:cNvSpPr>
          <p:nvPr/>
        </p:nvSpPr>
        <p:spPr bwMode="auto">
          <a:xfrm>
            <a:off x="3300412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1" name="Oval 37"/>
          <p:cNvSpPr>
            <a:spLocks noChangeArrowheads="1"/>
          </p:cNvSpPr>
          <p:nvPr/>
        </p:nvSpPr>
        <p:spPr bwMode="auto">
          <a:xfrm>
            <a:off x="3148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Oval 38"/>
          <p:cNvSpPr>
            <a:spLocks noChangeArrowheads="1"/>
          </p:cNvSpPr>
          <p:nvPr/>
        </p:nvSpPr>
        <p:spPr bwMode="auto">
          <a:xfrm>
            <a:off x="2843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Oval 39"/>
          <p:cNvSpPr>
            <a:spLocks noChangeArrowheads="1"/>
          </p:cNvSpPr>
          <p:nvPr/>
        </p:nvSpPr>
        <p:spPr bwMode="auto">
          <a:xfrm>
            <a:off x="3757612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Oval 40"/>
          <p:cNvSpPr>
            <a:spLocks noChangeArrowheads="1"/>
          </p:cNvSpPr>
          <p:nvPr/>
        </p:nvSpPr>
        <p:spPr bwMode="auto">
          <a:xfrm>
            <a:off x="3529012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Oval 41"/>
          <p:cNvSpPr>
            <a:spLocks noChangeArrowheads="1"/>
          </p:cNvSpPr>
          <p:nvPr/>
        </p:nvSpPr>
        <p:spPr bwMode="auto">
          <a:xfrm>
            <a:off x="2081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6" name="Oval 42"/>
          <p:cNvSpPr>
            <a:spLocks noChangeArrowheads="1"/>
          </p:cNvSpPr>
          <p:nvPr/>
        </p:nvSpPr>
        <p:spPr bwMode="auto">
          <a:xfrm>
            <a:off x="2843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Oval 43"/>
          <p:cNvSpPr>
            <a:spLocks noChangeArrowheads="1"/>
          </p:cNvSpPr>
          <p:nvPr/>
        </p:nvSpPr>
        <p:spPr bwMode="auto">
          <a:xfrm>
            <a:off x="20050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Oval 44"/>
          <p:cNvSpPr>
            <a:spLocks noChangeArrowheads="1"/>
          </p:cNvSpPr>
          <p:nvPr/>
        </p:nvSpPr>
        <p:spPr bwMode="auto">
          <a:xfrm>
            <a:off x="25384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Oval 45"/>
          <p:cNvSpPr>
            <a:spLocks noChangeArrowheads="1"/>
          </p:cNvSpPr>
          <p:nvPr/>
        </p:nvSpPr>
        <p:spPr bwMode="auto">
          <a:xfrm>
            <a:off x="23098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38338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Oval 47"/>
          <p:cNvSpPr>
            <a:spLocks noChangeArrowheads="1"/>
          </p:cNvSpPr>
          <p:nvPr/>
        </p:nvSpPr>
        <p:spPr bwMode="auto">
          <a:xfrm>
            <a:off x="3224212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Oval 48"/>
          <p:cNvSpPr>
            <a:spLocks noChangeArrowheads="1"/>
          </p:cNvSpPr>
          <p:nvPr/>
        </p:nvSpPr>
        <p:spPr bwMode="auto">
          <a:xfrm>
            <a:off x="3757612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3" name="Oval 49"/>
          <p:cNvSpPr>
            <a:spLocks noChangeArrowheads="1"/>
          </p:cNvSpPr>
          <p:nvPr/>
        </p:nvSpPr>
        <p:spPr bwMode="auto">
          <a:xfrm>
            <a:off x="4291012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4" name="Oval 50"/>
          <p:cNvSpPr>
            <a:spLocks noChangeArrowheads="1"/>
          </p:cNvSpPr>
          <p:nvPr/>
        </p:nvSpPr>
        <p:spPr bwMode="auto">
          <a:xfrm>
            <a:off x="4062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5" name="Oval 51"/>
          <p:cNvSpPr>
            <a:spLocks noChangeArrowheads="1"/>
          </p:cNvSpPr>
          <p:nvPr/>
        </p:nvSpPr>
        <p:spPr bwMode="auto">
          <a:xfrm>
            <a:off x="14716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6" name="Oval 52"/>
          <p:cNvSpPr>
            <a:spLocks noChangeArrowheads="1"/>
          </p:cNvSpPr>
          <p:nvPr/>
        </p:nvSpPr>
        <p:spPr bwMode="auto">
          <a:xfrm>
            <a:off x="13954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7" name="Oval 53"/>
          <p:cNvSpPr>
            <a:spLocks noChangeArrowheads="1"/>
          </p:cNvSpPr>
          <p:nvPr/>
        </p:nvSpPr>
        <p:spPr bwMode="auto">
          <a:xfrm>
            <a:off x="1928812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8" name="Oval 54"/>
          <p:cNvSpPr>
            <a:spLocks noChangeArrowheads="1"/>
          </p:cNvSpPr>
          <p:nvPr/>
        </p:nvSpPr>
        <p:spPr bwMode="auto">
          <a:xfrm>
            <a:off x="1700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9" name="Oval 55"/>
          <p:cNvSpPr>
            <a:spLocks noChangeArrowheads="1"/>
          </p:cNvSpPr>
          <p:nvPr/>
        </p:nvSpPr>
        <p:spPr bwMode="auto">
          <a:xfrm>
            <a:off x="3452812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4443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42148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3681412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3" name="Oval 59"/>
          <p:cNvSpPr>
            <a:spLocks noChangeArrowheads="1"/>
          </p:cNvSpPr>
          <p:nvPr/>
        </p:nvSpPr>
        <p:spPr bwMode="auto">
          <a:xfrm>
            <a:off x="3910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4" name="Oval 60"/>
          <p:cNvSpPr>
            <a:spLocks noChangeArrowheads="1"/>
          </p:cNvSpPr>
          <p:nvPr/>
        </p:nvSpPr>
        <p:spPr bwMode="auto">
          <a:xfrm>
            <a:off x="3986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5" name="Line 61"/>
          <p:cNvSpPr>
            <a:spLocks noChangeShapeType="1"/>
          </p:cNvSpPr>
          <p:nvPr/>
        </p:nvSpPr>
        <p:spPr bwMode="auto">
          <a:xfrm>
            <a:off x="2538412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Line 62"/>
          <p:cNvSpPr>
            <a:spLocks noChangeShapeType="1"/>
          </p:cNvSpPr>
          <p:nvPr/>
        </p:nvSpPr>
        <p:spPr bwMode="auto">
          <a:xfrm>
            <a:off x="3368675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7" name="Line 63"/>
          <p:cNvSpPr>
            <a:spLocks noChangeShapeType="1"/>
          </p:cNvSpPr>
          <p:nvPr/>
        </p:nvSpPr>
        <p:spPr bwMode="auto">
          <a:xfrm flipV="1">
            <a:off x="785812" y="2098675"/>
            <a:ext cx="4843463" cy="1052513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8" name="Line 64"/>
          <p:cNvSpPr>
            <a:spLocks noChangeShapeType="1"/>
          </p:cNvSpPr>
          <p:nvPr/>
        </p:nvSpPr>
        <p:spPr bwMode="auto">
          <a:xfrm>
            <a:off x="514350" y="4249738"/>
            <a:ext cx="5453062" cy="347662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457200" y="5943600"/>
            <a:ext cx="7221537" cy="90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800" dirty="0">
                <a:solidFill>
                  <a:srgbClr val="FF6600"/>
                </a:solidFill>
              </a:rPr>
              <a:t>The strong (non- linear) classifier is built as the combination of all the weak (linear) classifiers.</a:t>
            </a:r>
          </a:p>
        </p:txBody>
      </p:sp>
      <p:sp>
        <p:nvSpPr>
          <p:cNvPr id="26690" name="AutoShape 66"/>
          <p:cNvSpPr>
            <a:spLocks noChangeArrowheads="1"/>
          </p:cNvSpPr>
          <p:nvPr/>
        </p:nvSpPr>
        <p:spPr bwMode="auto">
          <a:xfrm>
            <a:off x="2101850" y="1384300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691" name="AutoShape 67"/>
          <p:cNvSpPr>
            <a:spLocks noChangeArrowheads="1"/>
          </p:cNvSpPr>
          <p:nvPr/>
        </p:nvSpPr>
        <p:spPr bwMode="auto">
          <a:xfrm>
            <a:off x="3427412" y="1431925"/>
            <a:ext cx="331788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692" name="AutoShape 68"/>
          <p:cNvSpPr>
            <a:spLocks noChangeArrowheads="1"/>
          </p:cNvSpPr>
          <p:nvPr/>
        </p:nvSpPr>
        <p:spPr bwMode="auto">
          <a:xfrm>
            <a:off x="5800725" y="4251325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93" name="AutoShape 69"/>
          <p:cNvSpPr>
            <a:spLocks noChangeArrowheads="1"/>
          </p:cNvSpPr>
          <p:nvPr/>
        </p:nvSpPr>
        <p:spPr bwMode="auto">
          <a:xfrm>
            <a:off x="5635625" y="2014538"/>
            <a:ext cx="331787" cy="366712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3986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4667956"/>
            <a:ext cx="4836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use as a classifier?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05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1609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For most applications, must be fast!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Why?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4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8149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For most applications, must be fast!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Each iteration we have to train a new classifier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5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the decision boundary look like for a decision stump?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999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the decision boundary look like for boosted decision stumps?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86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Linear classifier!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Each stump defines the weight for that dimension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If you learn multiple stumps for that dimension then it’s the weighted average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32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Very successful on a wide range of problems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One of the keys is that boosting tends not to </a:t>
            </a:r>
            <a:r>
              <a:rPr lang="en-US" sz="2400" dirty="0" err="1" smtClean="0"/>
              <a:t>overfit</a:t>
            </a:r>
            <a:r>
              <a:rPr lang="en-US" sz="2400" dirty="0" smtClean="0"/>
              <a:t>, even for a large number of iterations</a:t>
            </a:r>
            <a:endParaRPr 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9000"/>
            <a:ext cx="4011612" cy="258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10908" y="6240805"/>
            <a:ext cx="82716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cs typeface="+mn-cs"/>
              </a:rPr>
              <a:t>Using &lt;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10,000</a:t>
            </a:r>
            <a:r>
              <a:rPr lang="en-US" sz="2400" dirty="0">
                <a:cs typeface="+mn-cs"/>
              </a:rPr>
              <a:t> training examples </a:t>
            </a:r>
            <a:r>
              <a:rPr lang="en-US" sz="2400" dirty="0" smtClean="0"/>
              <a:t>can</a:t>
            </a:r>
            <a:r>
              <a:rPr lang="en-US" sz="2400" dirty="0" smtClean="0">
                <a:cs typeface="+mn-cs"/>
              </a:rPr>
              <a:t> </a:t>
            </a:r>
            <a:r>
              <a:rPr lang="en-US" sz="2400" dirty="0">
                <a:cs typeface="+mn-cs"/>
              </a:rPr>
              <a:t>fit &gt;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2,000,000</a:t>
            </a: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parameters!</a:t>
            </a:r>
            <a:endParaRPr lang="en-US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387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Adaboost</a:t>
            </a:r>
            <a:r>
              <a:rPr lang="en-US" sz="3600" dirty="0" smtClean="0"/>
              <a:t> application example: </a:t>
            </a:r>
            <a:br>
              <a:rPr lang="en-US" sz="3600" dirty="0" smtClean="0"/>
            </a:br>
            <a:r>
              <a:rPr lang="en-US" sz="3600" dirty="0" smtClean="0"/>
              <a:t>face detection</a:t>
            </a:r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41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Adaboost</a:t>
            </a:r>
            <a:r>
              <a:rPr lang="en-US" sz="3600" dirty="0" smtClean="0"/>
              <a:t> application example: </a:t>
            </a:r>
            <a:br>
              <a:rPr lang="en-US" sz="3600" dirty="0" smtClean="0"/>
            </a:br>
            <a:r>
              <a:rPr lang="en-US" sz="3600" dirty="0" smtClean="0"/>
              <a:t>face detection</a:t>
            </a:r>
            <a:endParaRPr lang="en-US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990850" y="3987800"/>
            <a:ext cx="452438" cy="512762"/>
          </a:xfrm>
          <a:prstGeom prst="roundRect">
            <a:avLst>
              <a:gd name="adj" fmla="val 352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651250" y="4159250"/>
            <a:ext cx="415925" cy="465137"/>
          </a:xfrm>
          <a:prstGeom prst="roundRect">
            <a:avLst>
              <a:gd name="adj" fmla="val 380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603750" y="4183062"/>
            <a:ext cx="366713" cy="366713"/>
          </a:xfrm>
          <a:prstGeom prst="roundRect">
            <a:avLst>
              <a:gd name="adj" fmla="val 431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5532438" y="4016375"/>
            <a:ext cx="442912" cy="465137"/>
          </a:xfrm>
          <a:prstGeom prst="roundRect">
            <a:avLst>
              <a:gd name="adj" fmla="val 356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00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4495800"/>
            <a:ext cx="74676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03300"/>
            <a:ext cx="74930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7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"/>
            <a:ext cx="7467600" cy="1435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037834"/>
            <a:ext cx="5097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give you some context of importance: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838200" y="1447800"/>
            <a:ext cx="11430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90800"/>
            <a:ext cx="7658100" cy="140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2204563"/>
            <a:ext cx="1905000" cy="772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4057134"/>
            <a:ext cx="50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648200"/>
            <a:ext cx="7162800" cy="1422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4400" y="3733800"/>
            <a:ext cx="12192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76300" y="5791200"/>
            <a:ext cx="11049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84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learners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3486150"/>
            <a:ext cx="42703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4 Types of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Rectangle filters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(Similar to Haar wavelets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   Papageorgiou, et al. )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/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Based on 24x24 grid:</a:t>
            </a:r>
            <a:br>
              <a:rPr lang="en-GB"/>
            </a:br>
            <a:r>
              <a:rPr lang="en-GB"/>
              <a:t>160,000 features to choose from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620838"/>
            <a:ext cx="4799013" cy="36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651000"/>
            <a:ext cx="1898650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30725" y="5467350"/>
            <a:ext cx="43592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g(x) =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sum(WhiteArea) - sum(BlackArea)</a:t>
            </a:r>
          </a:p>
        </p:txBody>
      </p:sp>
    </p:spTree>
    <p:extLst>
      <p:ext uri="{BB962C8B-B14F-4D97-AF65-F5344CB8AC3E}">
        <p14:creationId xmlns:p14="http://schemas.microsoft.com/office/powerpoint/2010/main" val="284150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039937"/>
            <a:ext cx="4438650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397552"/>
              </p:ext>
            </p:extLst>
          </p:nvPr>
        </p:nvGraphicFramePr>
        <p:xfrm>
          <a:off x="2967038" y="5000625"/>
          <a:ext cx="730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318" r:id="rId4" imgW="76320" imgH="190440" progId="">
                  <p:embed/>
                </p:oleObj>
              </mc:Choice>
              <mc:Fallback>
                <p:oleObj r:id="rId4" imgW="76320" imgH="1904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5000625"/>
                        <a:ext cx="730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458913" y="4703762"/>
            <a:ext cx="69230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                F(x) =   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1 </a:t>
            </a:r>
            <a:r>
              <a:rPr lang="en-GB" dirty="0"/>
              <a:t>f</a:t>
            </a:r>
            <a:r>
              <a:rPr lang="en-GB" sz="1800" baseline="-33000" dirty="0"/>
              <a:t>1</a:t>
            </a:r>
            <a:r>
              <a:rPr lang="en-GB" dirty="0"/>
              <a:t>(x)    +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2  </a:t>
            </a:r>
            <a:r>
              <a:rPr lang="en-GB" dirty="0"/>
              <a:t>f</a:t>
            </a:r>
            <a:r>
              <a:rPr lang="en-GB" sz="1800" baseline="-33000" dirty="0"/>
              <a:t>2</a:t>
            </a:r>
            <a:r>
              <a:rPr lang="en-GB" dirty="0"/>
              <a:t>(x)    +  ...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0" y="5637212"/>
            <a:ext cx="81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f</a:t>
            </a:r>
            <a:r>
              <a:rPr lang="en-GB" sz="1800" i="1" baseline="-33000">
                <a:latin typeface="Arial" charset="0"/>
                <a:cs typeface="Arial" charset="0"/>
              </a:rPr>
              <a:t>i</a:t>
            </a:r>
            <a:r>
              <a:rPr lang="en-GB"/>
              <a:t>(x) = 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522663" y="5467350"/>
            <a:ext cx="217328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1   if </a:t>
            </a:r>
            <a:r>
              <a:rPr lang="en-GB" dirty="0" err="1"/>
              <a:t>g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r>
              <a:rPr lang="en-GB" dirty="0"/>
              <a:t>(x) &gt; </a:t>
            </a:r>
            <a:r>
              <a:rPr lang="en-GB" dirty="0" err="1">
                <a:latin typeface="Arial" charset="0"/>
                <a:cs typeface="Arial" charset="0"/>
              </a:rPr>
              <a:t>θ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endParaRPr lang="en-GB" sz="1800" baseline="-33000" dirty="0">
              <a:latin typeface="Arial" charset="0"/>
              <a:cs typeface="Arial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>
                <a:latin typeface="Arial" charset="0"/>
                <a:cs typeface="Arial" charset="0"/>
              </a:rPr>
              <a:t>-1   otherwise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462338" y="5486400"/>
            <a:ext cx="1587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5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-163513"/>
            <a:ext cx="7772400" cy="13954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Example output</a:t>
            </a:r>
            <a:endParaRPr lang="en-GB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157956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2286000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22463"/>
            <a:ext cx="2017713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44925"/>
            <a:ext cx="4191000" cy="28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5915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171450"/>
            <a:ext cx="7772400" cy="7223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Solving other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Face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Tasks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"/>
          <a:stretch>
            <a:fillRect/>
          </a:stretch>
        </p:blipFill>
        <p:spPr bwMode="auto">
          <a:xfrm>
            <a:off x="685800" y="990600"/>
            <a:ext cx="3252788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583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81000" y="3581400"/>
            <a:ext cx="3511550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Facial Feature Localization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76200" y="4876800"/>
            <a:ext cx="1841500" cy="822325"/>
          </a:xfrm>
          <a:prstGeom prst="roundRect">
            <a:avLst>
              <a:gd name="adj" fmla="val 19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Demographic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Analysis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9"/>
          <a:stretch>
            <a:fillRect/>
          </a:stretch>
        </p:blipFill>
        <p:spPr bwMode="auto">
          <a:xfrm>
            <a:off x="4648200" y="914400"/>
            <a:ext cx="42291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27489"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5410200" y="3505200"/>
            <a:ext cx="2347913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Profile Detection 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524500" y="1547813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967413" y="1385888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7024688" y="1938338"/>
            <a:ext cx="381000" cy="3810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8010525" y="1804988"/>
            <a:ext cx="304800" cy="304800"/>
          </a:xfrm>
          <a:prstGeom prst="roundRect">
            <a:avLst>
              <a:gd name="adj" fmla="val 519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977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46050" y="304800"/>
            <a:ext cx="9074150" cy="72231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“weak” classifiers learned</a:t>
            </a:r>
            <a:endParaRPr lang="en-GB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2"/>
          <a:stretch>
            <a:fillRect/>
          </a:stretch>
        </p:blipFill>
        <p:spPr bwMode="auto">
          <a:xfrm>
            <a:off x="704850" y="3962400"/>
            <a:ext cx="3886200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61142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5"/>
          <a:stretch>
            <a:fillRect/>
          </a:stretch>
        </p:blipFill>
        <p:spPr bwMode="auto">
          <a:xfrm>
            <a:off x="514350" y="1568450"/>
            <a:ext cx="7848600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20915"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1707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</a:t>
            </a:r>
            <a:r>
              <a:rPr lang="en-US" dirty="0" err="1" smtClean="0"/>
              <a:t>vs</a:t>
            </a:r>
            <a:r>
              <a:rPr lang="en-US" dirty="0" smtClean="0"/>
              <a:t> Boosting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12900"/>
            <a:ext cx="77343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6008132"/>
            <a:ext cx="366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http://arxiv.org/pdf/1106.0257.</a:t>
            </a:r>
            <a:r>
              <a:rPr lang="en-US" dirty="0" smtClean="0">
                <a:hlinkClick r:id="rId3"/>
              </a:rPr>
              <a:t>pdf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429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33230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/>
              <a:t>Boosting Neural </a:t>
            </a:r>
            <a:r>
              <a:rPr lang="en-US" sz="2000" dirty="0"/>
              <a:t>Networks</a:t>
            </a:r>
          </a:p>
        </p:txBody>
      </p:sp>
      <p:pic>
        <p:nvPicPr>
          <p:cNvPr id="110594" name="Picture 3" descr="pres_pic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5715000" cy="6121909"/>
          </a:xfrm>
          <a:noFill/>
        </p:spPr>
      </p:pic>
      <p:sp>
        <p:nvSpPr>
          <p:cNvPr id="110595" name="Text Box 4"/>
          <p:cNvSpPr txBox="1">
            <a:spLocks noChangeArrowheads="1"/>
          </p:cNvSpPr>
          <p:nvPr/>
        </p:nvSpPr>
        <p:spPr bwMode="auto">
          <a:xfrm>
            <a:off x="5392273" y="2741473"/>
            <a:ext cx="2532527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Ada</a:t>
            </a:r>
            <a:r>
              <a:rPr lang="en-US" sz="1800" dirty="0">
                <a:solidFill>
                  <a:srgbClr val="0000FF"/>
                </a:solidFill>
                <a:latin typeface="Arial" charset="0"/>
              </a:rPr>
              <a:t>-Boosting</a:t>
            </a:r>
          </a:p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Arcing</a:t>
            </a: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Bagging</a:t>
            </a: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buFontTx/>
              <a:buChar char="•"/>
            </a:pP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White bar represents 1</a:t>
            </a: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standard deviation</a:t>
            </a:r>
          </a:p>
        </p:txBody>
      </p:sp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5334000" y="1714142"/>
            <a:ext cx="3505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Change in error rate over standard classifier </a:t>
            </a:r>
            <a:endParaRPr lang="en-US"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578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 descr="pres_pic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38200"/>
            <a:ext cx="4648200" cy="5773734"/>
          </a:xfrm>
          <a:noFill/>
        </p:spPr>
      </p:pic>
      <p:sp>
        <p:nvSpPr>
          <p:cNvPr id="112642" name="Text Box 3"/>
          <p:cNvSpPr txBox="1">
            <a:spLocks noChangeArrowheads="1"/>
          </p:cNvSpPr>
          <p:nvPr/>
        </p:nvSpPr>
        <p:spPr bwMode="auto">
          <a:xfrm>
            <a:off x="381000" y="385763"/>
            <a:ext cx="2768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/>
              <a:t>Boosting Decision </a:t>
            </a:r>
            <a:r>
              <a:rPr lang="en-US" sz="1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482320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10413</TotalTime>
  <Words>1798</Words>
  <Application>Microsoft Macintosh PowerPoint</Application>
  <PresentationFormat>On-screen Show (4:3)</PresentationFormat>
  <Paragraphs>434</Paragraphs>
  <Slides>65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68" baseType="lpstr">
      <vt:lpstr>Median</vt:lpstr>
      <vt:lpstr>Equation</vt:lpstr>
      <vt:lpstr>Microsoft Equation</vt:lpstr>
      <vt:lpstr>boosting</vt:lpstr>
      <vt:lpstr>Admin</vt:lpstr>
      <vt:lpstr>Ensemble learning</vt:lpstr>
      <vt:lpstr>Ensemble learning</vt:lpstr>
      <vt:lpstr>Ensemble learning</vt:lpstr>
      <vt:lpstr>Idea 4: boosting</vt:lpstr>
      <vt:lpstr>“Strong” learner</vt:lpstr>
      <vt:lpstr>“Weak” learner</vt:lpstr>
      <vt:lpstr>weak learners for boosting</vt:lpstr>
      <vt:lpstr>boosting: basic algorithm</vt:lpstr>
      <vt:lpstr>boosting basics</vt:lpstr>
      <vt:lpstr>Boosting</vt:lpstr>
      <vt:lpstr>Boosting</vt:lpstr>
      <vt:lpstr>Boosting</vt:lpstr>
      <vt:lpstr>Boosting</vt:lpstr>
      <vt:lpstr>Boosting</vt:lpstr>
      <vt:lpstr>Classifying</vt:lpstr>
      <vt:lpstr>Notation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classify</vt:lpstr>
      <vt:lpstr>AdaBoost: classify</vt:lpstr>
      <vt:lpstr>AdaBoost: classify</vt:lpstr>
      <vt:lpstr>AdaBoost: train, updating the weights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 justification</vt:lpstr>
      <vt:lpstr>AdaBoost justification</vt:lpstr>
      <vt:lpstr>Other boosting variants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AdaBoost: train</vt:lpstr>
      <vt:lpstr>AdaBoost: train</vt:lpstr>
      <vt:lpstr>AdaBoost: train</vt:lpstr>
      <vt:lpstr>Boosted decision stumps</vt:lpstr>
      <vt:lpstr>Boosted decision stumps</vt:lpstr>
      <vt:lpstr>Boosted decision stumps</vt:lpstr>
      <vt:lpstr>Boosting in practice</vt:lpstr>
      <vt:lpstr>Adaboost application example:  face detection</vt:lpstr>
      <vt:lpstr>Adaboost application example:  face detection</vt:lpstr>
      <vt:lpstr>PowerPoint Presentation</vt:lpstr>
      <vt:lpstr>PowerPoint Presentation</vt:lpstr>
      <vt:lpstr>“weak” learners</vt:lpstr>
      <vt:lpstr>“weak” learners</vt:lpstr>
      <vt:lpstr>Example output</vt:lpstr>
      <vt:lpstr>Solving other “Face” Tasks </vt:lpstr>
      <vt:lpstr>“weak” classifiers learned</vt:lpstr>
      <vt:lpstr>Bagging vs Boosting</vt:lpstr>
      <vt:lpstr>PowerPoint Presentation</vt:lpstr>
      <vt:lpstr>PowerPoint Presentation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1128</cp:revision>
  <cp:lastPrinted>2013-11-22T18:38:23Z</cp:lastPrinted>
  <dcterms:created xsi:type="dcterms:W3CDTF">2011-01-25T19:35:23Z</dcterms:created>
  <dcterms:modified xsi:type="dcterms:W3CDTF">2013-11-24T17:16:11Z</dcterms:modified>
</cp:coreProperties>
</file>