
<file path=[Content_Types].xml><?xml version="1.0" encoding="utf-8"?>
<Types xmlns="http://schemas.openxmlformats.org/package/2006/content-types">
  <Default Extension="xml" ContentType="application/xml"/>
  <Default Extension="doc" ContentType="application/msword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5"/>
  </p:notesMasterIdLst>
  <p:sldIdLst>
    <p:sldId id="256" r:id="rId2"/>
    <p:sldId id="307" r:id="rId3"/>
    <p:sldId id="278" r:id="rId4"/>
    <p:sldId id="283" r:id="rId5"/>
    <p:sldId id="308" r:id="rId6"/>
    <p:sldId id="291" r:id="rId7"/>
    <p:sldId id="309" r:id="rId8"/>
    <p:sldId id="310" r:id="rId9"/>
    <p:sldId id="311" r:id="rId10"/>
    <p:sldId id="312" r:id="rId11"/>
    <p:sldId id="313" r:id="rId12"/>
    <p:sldId id="314" r:id="rId13"/>
    <p:sldId id="315" r:id="rId14"/>
    <p:sldId id="316" r:id="rId15"/>
    <p:sldId id="317" r:id="rId16"/>
    <p:sldId id="318" r:id="rId17"/>
    <p:sldId id="319" r:id="rId18"/>
    <p:sldId id="320" r:id="rId19"/>
    <p:sldId id="321" r:id="rId20"/>
    <p:sldId id="322" r:id="rId21"/>
    <p:sldId id="323" r:id="rId22"/>
    <p:sldId id="324" r:id="rId23"/>
    <p:sldId id="325" r:id="rId24"/>
    <p:sldId id="326" r:id="rId25"/>
    <p:sldId id="327" r:id="rId26"/>
    <p:sldId id="328" r:id="rId27"/>
    <p:sldId id="329" r:id="rId28"/>
    <p:sldId id="330" r:id="rId29"/>
    <p:sldId id="331" r:id="rId30"/>
    <p:sldId id="332" r:id="rId31"/>
    <p:sldId id="333" r:id="rId32"/>
    <p:sldId id="334" r:id="rId33"/>
    <p:sldId id="335" r:id="rId34"/>
    <p:sldId id="336" r:id="rId35"/>
    <p:sldId id="337" r:id="rId36"/>
    <p:sldId id="338" r:id="rId37"/>
    <p:sldId id="339" r:id="rId38"/>
    <p:sldId id="340" r:id="rId39"/>
    <p:sldId id="341" r:id="rId40"/>
    <p:sldId id="342" r:id="rId41"/>
    <p:sldId id="343" r:id="rId42"/>
    <p:sldId id="344" r:id="rId43"/>
    <p:sldId id="345" r:id="rId44"/>
    <p:sldId id="381" r:id="rId45"/>
    <p:sldId id="382" r:id="rId46"/>
    <p:sldId id="383" r:id="rId47"/>
    <p:sldId id="384" r:id="rId48"/>
    <p:sldId id="385" r:id="rId49"/>
    <p:sldId id="346" r:id="rId50"/>
    <p:sldId id="347" r:id="rId51"/>
    <p:sldId id="348" r:id="rId52"/>
    <p:sldId id="349" r:id="rId53"/>
    <p:sldId id="371" r:id="rId54"/>
    <p:sldId id="372" r:id="rId55"/>
    <p:sldId id="373" r:id="rId56"/>
    <p:sldId id="374" r:id="rId57"/>
    <p:sldId id="375" r:id="rId58"/>
    <p:sldId id="376" r:id="rId59"/>
    <p:sldId id="378" r:id="rId60"/>
    <p:sldId id="379" r:id="rId61"/>
    <p:sldId id="386" r:id="rId62"/>
    <p:sldId id="377" r:id="rId63"/>
    <p:sldId id="387" r:id="rId6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-107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notesMaster" Target="notesMasters/notesMaster1.xml"/><Relationship Id="rId66" Type="http://schemas.openxmlformats.org/officeDocument/2006/relationships/printerSettings" Target="printerSettings/printerSettings1.bin"/><Relationship Id="rId67" Type="http://schemas.openxmlformats.org/officeDocument/2006/relationships/presProps" Target="presProps.xml"/><Relationship Id="rId68" Type="http://schemas.openxmlformats.org/officeDocument/2006/relationships/viewProps" Target="viewProps.xml"/><Relationship Id="rId69" Type="http://schemas.openxmlformats.org/officeDocument/2006/relationships/theme" Target="theme/theme1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Relationship Id="rId2" Type="http://schemas.openxmlformats.org/officeDocument/2006/relationships/image" Target="../media/image23.emf"/><Relationship Id="rId3" Type="http://schemas.openxmlformats.org/officeDocument/2006/relationships/image" Target="../media/image2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11/25/13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yes and no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we will get different centers, but the three outliers</a:t>
            </a:r>
            <a:r>
              <a:rPr lang="en-US" baseline="0" dirty="0" smtClean="0"/>
              <a:t> will always get chosen!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67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11/25/13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11/25/13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11/25/13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11/25/13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11/25/13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11/25/13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11/25/13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11/25/13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oleObject" Target="../embeddings/Microsoft_Word_97_-_2004_Document1.doc"/><Relationship Id="rId5" Type="http://schemas.openxmlformats.org/officeDocument/2006/relationships/image" Target="../media/image8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17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9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20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21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22.emf"/><Relationship Id="rId5" Type="http://schemas.openxmlformats.org/officeDocument/2006/relationships/oleObject" Target="../embeddings/oleObject6.bin"/><Relationship Id="rId6" Type="http://schemas.openxmlformats.org/officeDocument/2006/relationships/image" Target="../media/image23.emf"/><Relationship Id="rId7" Type="http://schemas.openxmlformats.org/officeDocument/2006/relationships/oleObject" Target="../embeddings/oleObject7.bin"/><Relationship Id="rId8" Type="http://schemas.openxmlformats.org/officeDocument/2006/relationships/image" Target="../media/image24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25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4" Type="http://schemas.openxmlformats.org/officeDocument/2006/relationships/image" Target="../media/image25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image" Target="../media/image25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4" Type="http://schemas.openxmlformats.org/officeDocument/2006/relationships/image" Target="../media/image25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4" Type="http://schemas.openxmlformats.org/officeDocument/2006/relationships/image" Target="../media/image25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4" Type="http://schemas.openxmlformats.org/officeDocument/2006/relationships/image" Target="../media/image26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Unsupervised learning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451 – Fall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Final project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No office hours today</a:t>
            </a:r>
          </a:p>
        </p:txBody>
      </p:sp>
    </p:spTree>
    <p:extLst>
      <p:ext uri="{BB962C8B-B14F-4D97-AF65-F5344CB8AC3E}">
        <p14:creationId xmlns:p14="http://schemas.microsoft.com/office/powerpoint/2010/main" val="1220972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learning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341633" y="6138333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Supervised learning: given labeled examples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4205126" y="3076224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416792" y="3309780"/>
            <a:ext cx="13063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model/</a:t>
            </a:r>
          </a:p>
          <a:p>
            <a:r>
              <a:rPr lang="en-US" sz="2400" dirty="0" smtClean="0"/>
              <a:t>predictor</a:t>
            </a:r>
            <a:endParaRPr lang="en-US" sz="2400" dirty="0"/>
          </a:p>
        </p:txBody>
      </p:sp>
      <p:sp>
        <p:nvSpPr>
          <p:cNvPr id="19" name="Right Arrow 18"/>
          <p:cNvSpPr/>
          <p:nvPr/>
        </p:nvSpPr>
        <p:spPr>
          <a:xfrm>
            <a:off x="3471343" y="3455050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891" y="2384769"/>
            <a:ext cx="1146630" cy="112414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778" y="3642909"/>
            <a:ext cx="887704" cy="89442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547" y="4633260"/>
            <a:ext cx="1103502" cy="64911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041" y="5457411"/>
            <a:ext cx="1220008" cy="69637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341633" y="2297668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</a:t>
            </a:r>
            <a:endParaRPr lang="en-US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2341633" y="2949223"/>
            <a:ext cx="740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label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26" name="TextBox 25"/>
          <p:cNvSpPr txBox="1"/>
          <p:nvPr/>
        </p:nvSpPr>
        <p:spPr>
          <a:xfrm>
            <a:off x="2341633" y="3734803"/>
            <a:ext cx="740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label</a:t>
            </a:r>
            <a:r>
              <a:rPr lang="en-US" baseline="-25000" dirty="0" smtClean="0"/>
              <a:t>3</a:t>
            </a:r>
            <a:endParaRPr lang="en-US" baseline="-25000" dirty="0"/>
          </a:p>
        </p:txBody>
      </p:sp>
      <p:sp>
        <p:nvSpPr>
          <p:cNvPr id="27" name="TextBox 26"/>
          <p:cNvSpPr txBox="1"/>
          <p:nvPr/>
        </p:nvSpPr>
        <p:spPr>
          <a:xfrm>
            <a:off x="2341633" y="4698795"/>
            <a:ext cx="740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label</a:t>
            </a:r>
            <a:r>
              <a:rPr lang="en-US" baseline="-25000" dirty="0"/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341633" y="5512050"/>
            <a:ext cx="740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label</a:t>
            </a:r>
            <a:r>
              <a:rPr lang="en-US" baseline="-25000" dirty="0" smtClean="0"/>
              <a:t>5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838236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Unsupervised learning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5798" y="3431117"/>
            <a:ext cx="1993900" cy="1917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5448" y="1526117"/>
            <a:ext cx="1943100" cy="1905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0200" y="1526117"/>
            <a:ext cx="1676400" cy="1689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5248" y="1691217"/>
            <a:ext cx="2590800" cy="1524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9448" y="3575050"/>
            <a:ext cx="2870200" cy="16383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12648" y="6016260"/>
            <a:ext cx="77653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>
                <a:solidFill>
                  <a:srgbClr val="0000FF"/>
                </a:solidFill>
              </a:rPr>
              <a:t>Unupervised</a:t>
            </a:r>
            <a:r>
              <a:rPr lang="en-US" sz="2400" dirty="0" smtClean="0">
                <a:solidFill>
                  <a:srgbClr val="0000FF"/>
                </a:solidFill>
              </a:rPr>
              <a:t> learning: given data, i.e. examples, but no labels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518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Unsupervised learning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3886200" y="2438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676400" y="2590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514600" y="3200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505200" y="3962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286000" y="4572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371600" y="4038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39863" y="5899868"/>
            <a:ext cx="6802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Given some example without labels, do something!</a:t>
            </a:r>
            <a:endParaRPr lang="en-US" sz="2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586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Unsupervised learning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lvl="1" indent="0"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r>
              <a:rPr lang="en-US" dirty="0"/>
              <a:t>learn clusters/groups without any label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customer segmentation (i.e. grouping)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image compression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bioinformatics: learn motifs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find important features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517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Un</a:t>
            </a:r>
            <a:r>
              <a:rPr lang="en-US" dirty="0" smtClean="0"/>
              <a:t>supervised learning: clustering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1905000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Raw data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 bwMode="auto">
          <a:xfrm>
            <a:off x="838200" y="2590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38200" y="3200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38200" y="3810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38200" y="4419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38200" y="5029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ight Arrow 18"/>
          <p:cNvSpPr/>
          <p:nvPr/>
        </p:nvSpPr>
        <p:spPr bwMode="auto">
          <a:xfrm>
            <a:off x="2133600" y="32766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05000" y="4191000"/>
            <a:ext cx="11242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extract</a:t>
            </a:r>
          </a:p>
          <a:p>
            <a:r>
              <a:rPr lang="en-US" sz="2000" dirty="0" smtClean="0"/>
              <a:t>features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3124200" y="2385536"/>
            <a:ext cx="1898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BAB932"/>
                </a:solidFill>
              </a:rPr>
              <a:t>f</a:t>
            </a:r>
            <a:r>
              <a:rPr lang="en-US" sz="2000" baseline="-25000" dirty="0" smtClean="0">
                <a:solidFill>
                  <a:srgbClr val="BAB932"/>
                </a:solidFill>
              </a:rPr>
              <a:t>1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2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3</a:t>
            </a:r>
            <a:r>
              <a:rPr lang="en-US" sz="2000" dirty="0" smtClean="0">
                <a:solidFill>
                  <a:srgbClr val="BAB932"/>
                </a:solidFill>
              </a:rPr>
              <a:t>, …,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n</a:t>
            </a:r>
            <a:endParaRPr lang="en-US" sz="2000" baseline="-25000" dirty="0">
              <a:solidFill>
                <a:srgbClr val="BAB93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24200" y="2918936"/>
            <a:ext cx="1898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BAB932"/>
                </a:solidFill>
              </a:rPr>
              <a:t>f</a:t>
            </a:r>
            <a:r>
              <a:rPr lang="en-US" sz="2000" baseline="-25000" dirty="0" smtClean="0">
                <a:solidFill>
                  <a:srgbClr val="BAB932"/>
                </a:solidFill>
              </a:rPr>
              <a:t>1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2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3</a:t>
            </a:r>
            <a:r>
              <a:rPr lang="en-US" sz="2000" dirty="0" smtClean="0">
                <a:solidFill>
                  <a:srgbClr val="BAB932"/>
                </a:solidFill>
              </a:rPr>
              <a:t>, …,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n</a:t>
            </a:r>
            <a:endParaRPr lang="en-US" sz="2000" baseline="-25000" dirty="0">
              <a:solidFill>
                <a:srgbClr val="BAB93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24200" y="3452336"/>
            <a:ext cx="1898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BAB932"/>
                </a:solidFill>
              </a:rPr>
              <a:t>f</a:t>
            </a:r>
            <a:r>
              <a:rPr lang="en-US" sz="2000" baseline="-25000" dirty="0" smtClean="0">
                <a:solidFill>
                  <a:srgbClr val="BAB932"/>
                </a:solidFill>
              </a:rPr>
              <a:t>1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2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3</a:t>
            </a:r>
            <a:r>
              <a:rPr lang="en-US" sz="2000" dirty="0" smtClean="0">
                <a:solidFill>
                  <a:srgbClr val="BAB932"/>
                </a:solidFill>
              </a:rPr>
              <a:t>, …,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n</a:t>
            </a:r>
            <a:endParaRPr lang="en-US" sz="2000" baseline="-25000" dirty="0">
              <a:solidFill>
                <a:srgbClr val="BAB93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124200" y="4061936"/>
            <a:ext cx="1898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BAB932"/>
                </a:solidFill>
              </a:rPr>
              <a:t>f</a:t>
            </a:r>
            <a:r>
              <a:rPr lang="en-US" sz="2000" baseline="-25000" dirty="0" smtClean="0">
                <a:solidFill>
                  <a:srgbClr val="BAB932"/>
                </a:solidFill>
              </a:rPr>
              <a:t>1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2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3</a:t>
            </a:r>
            <a:r>
              <a:rPr lang="en-US" sz="2000" dirty="0" smtClean="0">
                <a:solidFill>
                  <a:srgbClr val="BAB932"/>
                </a:solidFill>
              </a:rPr>
              <a:t>, …,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n</a:t>
            </a:r>
            <a:endParaRPr lang="en-US" sz="2000" baseline="-25000" dirty="0">
              <a:solidFill>
                <a:srgbClr val="BAB932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27631" y="4659868"/>
            <a:ext cx="1898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BAB932"/>
                </a:solidFill>
              </a:rPr>
              <a:t>f</a:t>
            </a:r>
            <a:r>
              <a:rPr lang="en-US" sz="2000" baseline="-25000" dirty="0" smtClean="0">
                <a:solidFill>
                  <a:srgbClr val="BAB932"/>
                </a:solidFill>
              </a:rPr>
              <a:t>1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2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3</a:t>
            </a:r>
            <a:r>
              <a:rPr lang="en-US" sz="2000" dirty="0" smtClean="0">
                <a:solidFill>
                  <a:srgbClr val="BAB932"/>
                </a:solidFill>
              </a:rPr>
              <a:t>, …,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n</a:t>
            </a:r>
            <a:endParaRPr lang="en-US" sz="2000" baseline="-25000" dirty="0">
              <a:solidFill>
                <a:srgbClr val="BAB932"/>
              </a:solidFill>
            </a:endParaRPr>
          </a:p>
        </p:txBody>
      </p:sp>
      <p:sp>
        <p:nvSpPr>
          <p:cNvPr id="26" name="Right Arrow 25"/>
          <p:cNvSpPr/>
          <p:nvPr/>
        </p:nvSpPr>
        <p:spPr bwMode="auto">
          <a:xfrm>
            <a:off x="5791200" y="32766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54983" y="1905000"/>
            <a:ext cx="11114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features</a:t>
            </a:r>
            <a:endParaRPr lang="en-US" sz="2000" dirty="0"/>
          </a:p>
        </p:txBody>
      </p:sp>
      <p:sp>
        <p:nvSpPr>
          <p:cNvPr id="34" name="TextBox 33"/>
          <p:cNvSpPr txBox="1"/>
          <p:nvPr/>
        </p:nvSpPr>
        <p:spPr>
          <a:xfrm>
            <a:off x="5334000" y="4038600"/>
            <a:ext cx="152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group into classes/clusters</a:t>
            </a:r>
            <a:endParaRPr lang="en-US" sz="2000" dirty="0"/>
          </a:p>
        </p:txBody>
      </p:sp>
      <p:sp>
        <p:nvSpPr>
          <p:cNvPr id="49" name="TextBox 48"/>
          <p:cNvSpPr txBox="1"/>
          <p:nvPr/>
        </p:nvSpPr>
        <p:spPr>
          <a:xfrm>
            <a:off x="1142999" y="5638800"/>
            <a:ext cx="72122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6600"/>
                </a:solidFill>
              </a:rPr>
              <a:t>No</a:t>
            </a:r>
            <a:r>
              <a:rPr lang="en-US" sz="2400" dirty="0" smtClean="0">
                <a:solidFill>
                  <a:srgbClr val="FF6600"/>
                </a:solidFill>
              </a:rPr>
              <a:t> “supervision”, we’re only given data and want to find natural groupings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50" name="Hexagon 49"/>
          <p:cNvSpPr/>
          <p:nvPr/>
        </p:nvSpPr>
        <p:spPr bwMode="auto">
          <a:xfrm>
            <a:off x="6781800" y="2971800"/>
            <a:ext cx="1905000" cy="1371600"/>
          </a:xfrm>
          <a:prstGeom prst="hexagon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  <a:ea typeface="Arial" pitchFamily="-65" charset="0"/>
                <a:cs typeface="Arial" pitchFamily="-65" charset="0"/>
              </a:rPr>
              <a:t>Clusters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489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Unsupervised learning: modeling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Most frequently, when people think of unsupervised learning they think clustering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Another category: learning probabilities/parameters for models without supervision</a:t>
            </a:r>
          </a:p>
          <a:p>
            <a:pPr lvl="1"/>
            <a:r>
              <a:rPr lang="en-US" sz="2400" dirty="0" smtClean="0"/>
              <a:t>Learn a translation dictionary</a:t>
            </a:r>
          </a:p>
          <a:p>
            <a:pPr lvl="1"/>
            <a:r>
              <a:rPr lang="en-US" sz="2400" dirty="0" smtClean="0"/>
              <a:t>Learn a grammar for a language</a:t>
            </a:r>
          </a:p>
          <a:p>
            <a:pPr lvl="1"/>
            <a:r>
              <a:rPr lang="en-US" sz="2400" dirty="0" smtClean="0"/>
              <a:t>Learn the social graph</a:t>
            </a:r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73220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Clustering</a:t>
            </a:r>
            <a:endParaRPr lang="en-US" dirty="0"/>
          </a:p>
        </p:txBody>
      </p:sp>
      <p:sp>
        <p:nvSpPr>
          <p:cNvPr id="58982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1676400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chemeClr val="folHlink"/>
                </a:solidFill>
              </a:rPr>
              <a:t>Clustering</a:t>
            </a:r>
            <a:r>
              <a:rPr lang="en-US" dirty="0"/>
              <a:t>: the process of grouping a set of objects into classes of similar objects</a:t>
            </a: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endParaRPr lang="en-US" sz="2600" dirty="0" smtClean="0">
              <a:ea typeface="ＭＳ Ｐゴシック" charset="-128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rgbClr val="FF0000"/>
                </a:solidFill>
              </a:rPr>
              <a:t>Applications?</a:t>
            </a:r>
            <a:endParaRPr lang="en-US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69344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6" name="Object 4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533400" y="609600"/>
          <a:ext cx="8229600" cy="6292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" name="Document" r:id="rId4" imgW="7086600" imgH="5486400" progId="Word.Document.8">
                  <p:embed/>
                </p:oleObj>
              </mc:Choice>
              <mc:Fallback>
                <p:oleObj name="Document" r:id="rId4" imgW="7086600" imgH="548640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609600"/>
                        <a:ext cx="8229600" cy="629223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6172200" y="805835"/>
            <a:ext cx="2479966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Data from Garber et al.</a:t>
            </a:r>
          </a:p>
          <a:p>
            <a:r>
              <a:rPr lang="en-US" sz="1600" dirty="0"/>
              <a:t>PNAS (98), 2001.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0"/>
            <a:ext cx="586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Gene expression data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260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-17463"/>
            <a:ext cx="8153400" cy="990601"/>
          </a:xfrm>
        </p:spPr>
        <p:txBody>
          <a:bodyPr/>
          <a:lstStyle/>
          <a:p>
            <a:pPr algn="ctr"/>
            <a:r>
              <a:rPr lang="en-US" dirty="0"/>
              <a:t>Face Clustering</a:t>
            </a:r>
          </a:p>
        </p:txBody>
      </p:sp>
      <p:pic>
        <p:nvPicPr>
          <p:cNvPr id="12292" name="Picture 4" descr="Slide1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34732" y="812800"/>
            <a:ext cx="7467600" cy="5600700"/>
          </a:xfrm>
          <a:ln/>
        </p:spPr>
      </p:pic>
    </p:spTree>
    <p:extLst>
      <p:ext uri="{BB962C8B-B14F-4D97-AF65-F5344CB8AC3E}">
        <p14:creationId xmlns:p14="http://schemas.microsoft.com/office/powerpoint/2010/main" val="407194095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Face clustering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676400"/>
            <a:ext cx="5638800" cy="509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476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Search result clustering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600200"/>
            <a:ext cx="49784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45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7620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Google News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42" y="1772651"/>
            <a:ext cx="2362200" cy="44323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1377" y="1772651"/>
            <a:ext cx="6282623" cy="464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331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Clustering in search advertising</a:t>
            </a:r>
            <a:endParaRPr lang="en-US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57600" y="1600200"/>
            <a:ext cx="5029200" cy="453072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Find clusters of advertisers and keywords</a:t>
            </a:r>
          </a:p>
          <a:p>
            <a:pPr lvl="1"/>
            <a:r>
              <a:rPr lang="en-US" dirty="0"/>
              <a:t>Keyword </a:t>
            </a:r>
            <a:r>
              <a:rPr lang="en-US" dirty="0" smtClean="0"/>
              <a:t>suggestion</a:t>
            </a:r>
          </a:p>
          <a:p>
            <a:pPr lvl="1"/>
            <a:r>
              <a:rPr lang="en-US" dirty="0" smtClean="0"/>
              <a:t>Performance estimation</a:t>
            </a:r>
          </a:p>
        </p:txBody>
      </p:sp>
      <p:sp>
        <p:nvSpPr>
          <p:cNvPr id="9220" name="Oval 4"/>
          <p:cNvSpPr>
            <a:spLocks noChangeArrowheads="1"/>
          </p:cNvSpPr>
          <p:nvPr/>
        </p:nvSpPr>
        <p:spPr bwMode="auto">
          <a:xfrm>
            <a:off x="914400" y="2362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21" name="Oval 5"/>
          <p:cNvSpPr>
            <a:spLocks noChangeArrowheads="1"/>
          </p:cNvSpPr>
          <p:nvPr/>
        </p:nvSpPr>
        <p:spPr bwMode="auto">
          <a:xfrm>
            <a:off x="914400" y="2971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22" name="Oval 6"/>
          <p:cNvSpPr>
            <a:spLocks noChangeArrowheads="1"/>
          </p:cNvSpPr>
          <p:nvPr/>
        </p:nvSpPr>
        <p:spPr bwMode="auto">
          <a:xfrm>
            <a:off x="9144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23" name="Oval 7"/>
          <p:cNvSpPr>
            <a:spLocks noChangeArrowheads="1"/>
          </p:cNvSpPr>
          <p:nvPr/>
        </p:nvSpPr>
        <p:spPr bwMode="auto">
          <a:xfrm>
            <a:off x="914400" y="4038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2209800" y="18288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2209800" y="25146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27" name="Rectangle 11"/>
          <p:cNvSpPr>
            <a:spLocks noChangeArrowheads="1"/>
          </p:cNvSpPr>
          <p:nvPr/>
        </p:nvSpPr>
        <p:spPr bwMode="auto">
          <a:xfrm>
            <a:off x="2209800" y="31242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2209800" y="38100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2209800" y="4343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228600" y="4953000"/>
            <a:ext cx="1600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u="sng" dirty="0"/>
              <a:t>Advertiser</a:t>
            </a:r>
          </a:p>
        </p:txBody>
      </p:sp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1981200" y="4876800"/>
            <a:ext cx="1295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u="sng" dirty="0" err="1"/>
              <a:t>Bidded</a:t>
            </a:r>
            <a:r>
              <a:rPr lang="en-US" sz="2000" u="sng" dirty="0"/>
              <a:t> Keyword</a:t>
            </a:r>
          </a:p>
        </p:txBody>
      </p:sp>
      <p:sp>
        <p:nvSpPr>
          <p:cNvPr id="9233" name="Line 17"/>
          <p:cNvSpPr>
            <a:spLocks noChangeShapeType="1"/>
          </p:cNvSpPr>
          <p:nvPr/>
        </p:nvSpPr>
        <p:spPr bwMode="auto">
          <a:xfrm flipV="1">
            <a:off x="1219200" y="1905000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34" name="Line 18"/>
          <p:cNvSpPr>
            <a:spLocks noChangeShapeType="1"/>
          </p:cNvSpPr>
          <p:nvPr/>
        </p:nvSpPr>
        <p:spPr bwMode="auto">
          <a:xfrm>
            <a:off x="1219200" y="2514600"/>
            <a:ext cx="990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35" name="Line 19"/>
          <p:cNvSpPr>
            <a:spLocks noChangeShapeType="1"/>
          </p:cNvSpPr>
          <p:nvPr/>
        </p:nvSpPr>
        <p:spPr bwMode="auto">
          <a:xfrm>
            <a:off x="1219200" y="25146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36" name="Line 20"/>
          <p:cNvSpPr>
            <a:spLocks noChangeShapeType="1"/>
          </p:cNvSpPr>
          <p:nvPr/>
        </p:nvSpPr>
        <p:spPr bwMode="auto">
          <a:xfrm flipV="1">
            <a:off x="1219200" y="26670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37" name="Line 21"/>
          <p:cNvSpPr>
            <a:spLocks noChangeShapeType="1"/>
          </p:cNvSpPr>
          <p:nvPr/>
        </p:nvSpPr>
        <p:spPr bwMode="auto">
          <a:xfrm>
            <a:off x="1219200" y="3124200"/>
            <a:ext cx="990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38" name="Line 22"/>
          <p:cNvSpPr>
            <a:spLocks noChangeShapeType="1"/>
          </p:cNvSpPr>
          <p:nvPr/>
        </p:nvSpPr>
        <p:spPr bwMode="auto">
          <a:xfrm>
            <a:off x="1219200" y="3657600"/>
            <a:ext cx="990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39" name="Line 23"/>
          <p:cNvSpPr>
            <a:spLocks noChangeShapeType="1"/>
          </p:cNvSpPr>
          <p:nvPr/>
        </p:nvSpPr>
        <p:spPr bwMode="auto">
          <a:xfrm>
            <a:off x="1219200" y="3657600"/>
            <a:ext cx="990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40" name="Line 24"/>
          <p:cNvSpPr>
            <a:spLocks noChangeShapeType="1"/>
          </p:cNvSpPr>
          <p:nvPr/>
        </p:nvSpPr>
        <p:spPr bwMode="auto">
          <a:xfrm flipV="1">
            <a:off x="1219200" y="3886200"/>
            <a:ext cx="990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41" name="Line 25"/>
          <p:cNvSpPr>
            <a:spLocks noChangeShapeType="1"/>
          </p:cNvSpPr>
          <p:nvPr/>
        </p:nvSpPr>
        <p:spPr bwMode="auto">
          <a:xfrm>
            <a:off x="1219200" y="4191000"/>
            <a:ext cx="990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42" name="Freeform 26"/>
          <p:cNvSpPr>
            <a:spLocks/>
          </p:cNvSpPr>
          <p:nvPr/>
        </p:nvSpPr>
        <p:spPr bwMode="auto">
          <a:xfrm>
            <a:off x="673100" y="1638300"/>
            <a:ext cx="2146300" cy="1892300"/>
          </a:xfrm>
          <a:custGeom>
            <a:avLst/>
            <a:gdLst/>
            <a:ahLst/>
            <a:cxnLst>
              <a:cxn ang="0">
                <a:pos x="824" y="120"/>
              </a:cxn>
              <a:cxn ang="0">
                <a:pos x="584" y="312"/>
              </a:cxn>
              <a:cxn ang="0">
                <a:pos x="200" y="408"/>
              </a:cxn>
              <a:cxn ang="0">
                <a:pos x="56" y="600"/>
              </a:cxn>
              <a:cxn ang="0">
                <a:pos x="56" y="984"/>
              </a:cxn>
              <a:cxn ang="0">
                <a:pos x="392" y="1080"/>
              </a:cxn>
              <a:cxn ang="0">
                <a:pos x="1016" y="1176"/>
              </a:cxn>
              <a:cxn ang="0">
                <a:pos x="1304" y="984"/>
              </a:cxn>
              <a:cxn ang="0">
                <a:pos x="1304" y="264"/>
              </a:cxn>
              <a:cxn ang="0">
                <a:pos x="1064" y="24"/>
              </a:cxn>
              <a:cxn ang="0">
                <a:pos x="824" y="120"/>
              </a:cxn>
            </a:cxnLst>
            <a:rect l="0" t="0" r="r" b="b"/>
            <a:pathLst>
              <a:path w="1352" h="1192">
                <a:moveTo>
                  <a:pt x="824" y="120"/>
                </a:moveTo>
                <a:cubicBezTo>
                  <a:pt x="744" y="168"/>
                  <a:pt x="688" y="264"/>
                  <a:pt x="584" y="312"/>
                </a:cubicBezTo>
                <a:cubicBezTo>
                  <a:pt x="480" y="360"/>
                  <a:pt x="288" y="360"/>
                  <a:pt x="200" y="408"/>
                </a:cubicBezTo>
                <a:cubicBezTo>
                  <a:pt x="112" y="456"/>
                  <a:pt x="80" y="504"/>
                  <a:pt x="56" y="600"/>
                </a:cubicBezTo>
                <a:cubicBezTo>
                  <a:pt x="32" y="696"/>
                  <a:pt x="0" y="904"/>
                  <a:pt x="56" y="984"/>
                </a:cubicBezTo>
                <a:cubicBezTo>
                  <a:pt x="112" y="1064"/>
                  <a:pt x="232" y="1048"/>
                  <a:pt x="392" y="1080"/>
                </a:cubicBezTo>
                <a:cubicBezTo>
                  <a:pt x="552" y="1112"/>
                  <a:pt x="864" y="1192"/>
                  <a:pt x="1016" y="1176"/>
                </a:cubicBezTo>
                <a:cubicBezTo>
                  <a:pt x="1168" y="1160"/>
                  <a:pt x="1256" y="1136"/>
                  <a:pt x="1304" y="984"/>
                </a:cubicBezTo>
                <a:cubicBezTo>
                  <a:pt x="1352" y="832"/>
                  <a:pt x="1344" y="424"/>
                  <a:pt x="1304" y="264"/>
                </a:cubicBezTo>
                <a:cubicBezTo>
                  <a:pt x="1264" y="104"/>
                  <a:pt x="1144" y="48"/>
                  <a:pt x="1064" y="24"/>
                </a:cubicBezTo>
                <a:cubicBezTo>
                  <a:pt x="984" y="0"/>
                  <a:pt x="904" y="72"/>
                  <a:pt x="824" y="120"/>
                </a:cubicBezTo>
                <a:close/>
              </a:path>
            </a:pathLst>
          </a:custGeom>
          <a:noFill/>
          <a:ln w="25400" cap="flat">
            <a:solidFill>
              <a:srgbClr val="0000FF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43" name="Freeform 27"/>
          <p:cNvSpPr>
            <a:spLocks/>
          </p:cNvSpPr>
          <p:nvPr/>
        </p:nvSpPr>
        <p:spPr bwMode="auto">
          <a:xfrm>
            <a:off x="647700" y="3378200"/>
            <a:ext cx="2095500" cy="1397000"/>
          </a:xfrm>
          <a:custGeom>
            <a:avLst/>
            <a:gdLst/>
            <a:ahLst/>
            <a:cxnLst>
              <a:cxn ang="0">
                <a:pos x="648" y="128"/>
              </a:cxn>
              <a:cxn ang="0">
                <a:pos x="168" y="32"/>
              </a:cxn>
              <a:cxn ang="0">
                <a:pos x="24" y="320"/>
              </a:cxn>
              <a:cxn ang="0">
                <a:pos x="168" y="704"/>
              </a:cxn>
              <a:cxn ang="0">
                <a:pos x="1032" y="848"/>
              </a:cxn>
              <a:cxn ang="0">
                <a:pos x="1320" y="512"/>
              </a:cxn>
              <a:cxn ang="0">
                <a:pos x="1032" y="176"/>
              </a:cxn>
              <a:cxn ang="0">
                <a:pos x="600" y="128"/>
              </a:cxn>
              <a:cxn ang="0">
                <a:pos x="640" y="126"/>
              </a:cxn>
              <a:cxn ang="0">
                <a:pos x="648" y="128"/>
              </a:cxn>
            </a:cxnLst>
            <a:rect l="0" t="0" r="r" b="b"/>
            <a:pathLst>
              <a:path w="1320" h="880">
                <a:moveTo>
                  <a:pt x="648" y="128"/>
                </a:moveTo>
                <a:cubicBezTo>
                  <a:pt x="576" y="88"/>
                  <a:pt x="272" y="0"/>
                  <a:pt x="168" y="32"/>
                </a:cubicBezTo>
                <a:cubicBezTo>
                  <a:pt x="64" y="64"/>
                  <a:pt x="24" y="208"/>
                  <a:pt x="24" y="320"/>
                </a:cubicBezTo>
                <a:cubicBezTo>
                  <a:pt x="24" y="432"/>
                  <a:pt x="0" y="616"/>
                  <a:pt x="168" y="704"/>
                </a:cubicBezTo>
                <a:cubicBezTo>
                  <a:pt x="336" y="792"/>
                  <a:pt x="840" y="880"/>
                  <a:pt x="1032" y="848"/>
                </a:cubicBezTo>
                <a:cubicBezTo>
                  <a:pt x="1224" y="816"/>
                  <a:pt x="1320" y="624"/>
                  <a:pt x="1320" y="512"/>
                </a:cubicBezTo>
                <a:cubicBezTo>
                  <a:pt x="1320" y="400"/>
                  <a:pt x="1152" y="240"/>
                  <a:pt x="1032" y="176"/>
                </a:cubicBezTo>
                <a:cubicBezTo>
                  <a:pt x="912" y="112"/>
                  <a:pt x="665" y="136"/>
                  <a:pt x="600" y="128"/>
                </a:cubicBezTo>
                <a:cubicBezTo>
                  <a:pt x="535" y="120"/>
                  <a:pt x="632" y="126"/>
                  <a:pt x="640" y="126"/>
                </a:cubicBezTo>
                <a:cubicBezTo>
                  <a:pt x="648" y="126"/>
                  <a:pt x="646" y="128"/>
                  <a:pt x="648" y="128"/>
                </a:cubicBezTo>
                <a:close/>
              </a:path>
            </a:pathLst>
          </a:custGeom>
          <a:noFill/>
          <a:ln w="25400" cap="flat">
            <a:solidFill>
              <a:srgbClr val="0000FF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44" name="Text Box 28"/>
          <p:cNvSpPr txBox="1">
            <a:spLocks noChangeArrowheads="1"/>
          </p:cNvSpPr>
          <p:nvPr/>
        </p:nvSpPr>
        <p:spPr bwMode="auto">
          <a:xfrm rot="-1898387">
            <a:off x="1469666" y="2065408"/>
            <a:ext cx="101545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bids</a:t>
            </a:r>
          </a:p>
        </p:txBody>
      </p:sp>
      <p:sp>
        <p:nvSpPr>
          <p:cNvPr id="9245" name="Text Box 29"/>
          <p:cNvSpPr txBox="1">
            <a:spLocks noChangeArrowheads="1"/>
          </p:cNvSpPr>
          <p:nvPr/>
        </p:nvSpPr>
        <p:spPr bwMode="auto">
          <a:xfrm>
            <a:off x="990600" y="5562600"/>
            <a:ext cx="1828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/>
              <a:t>~10M nodes</a:t>
            </a:r>
          </a:p>
        </p:txBody>
      </p:sp>
    </p:spTree>
    <p:extLst>
      <p:ext uri="{BB962C8B-B14F-4D97-AF65-F5344CB8AC3E}">
        <p14:creationId xmlns:p14="http://schemas.microsoft.com/office/powerpoint/2010/main" val="1470576770"/>
      </p:ext>
    </p:extLst>
  </p:cSld>
  <p:clrMapOvr>
    <a:masterClrMapping/>
  </p:clrMapOvr>
  <p:transition xmlns:p14="http://schemas.microsoft.com/office/powerpoint/2010/main" advTm="146813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Clustering applications</a:t>
            </a:r>
            <a:endParaRPr lang="en-US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57600" y="1828800"/>
            <a:ext cx="5029200" cy="3429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Find clusters </a:t>
            </a:r>
            <a:r>
              <a:rPr lang="en-US" dirty="0" smtClean="0"/>
              <a:t>of </a:t>
            </a:r>
            <a:r>
              <a:rPr lang="en-US" dirty="0"/>
              <a:t>users</a:t>
            </a:r>
          </a:p>
          <a:p>
            <a:pPr lvl="1"/>
            <a:r>
              <a:rPr lang="en-US" dirty="0"/>
              <a:t>Targeted advertising</a:t>
            </a:r>
          </a:p>
          <a:p>
            <a:pPr lvl="1"/>
            <a:r>
              <a:rPr lang="en-US" dirty="0"/>
              <a:t>Exploratory analysis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Clusters of the Web Graph</a:t>
            </a:r>
          </a:p>
          <a:p>
            <a:pPr lvl="1"/>
            <a:r>
              <a:rPr lang="en-US" dirty="0"/>
              <a:t>Distributed </a:t>
            </a:r>
            <a:r>
              <a:rPr lang="en-US" dirty="0" err="1"/>
              <a:t>pagerank</a:t>
            </a:r>
            <a:r>
              <a:rPr lang="en-US" dirty="0"/>
              <a:t> computation</a:t>
            </a:r>
          </a:p>
        </p:txBody>
      </p:sp>
      <p:sp>
        <p:nvSpPr>
          <p:cNvPr id="11268" name="Oval 4"/>
          <p:cNvSpPr>
            <a:spLocks noChangeArrowheads="1"/>
          </p:cNvSpPr>
          <p:nvPr/>
        </p:nvSpPr>
        <p:spPr bwMode="auto">
          <a:xfrm>
            <a:off x="914400" y="2362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91" name="Text Box 27"/>
          <p:cNvSpPr txBox="1">
            <a:spLocks noChangeArrowheads="1"/>
          </p:cNvSpPr>
          <p:nvPr/>
        </p:nvSpPr>
        <p:spPr bwMode="auto">
          <a:xfrm>
            <a:off x="990600" y="5562600"/>
            <a:ext cx="1828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~100M nodes</a:t>
            </a:r>
          </a:p>
        </p:txBody>
      </p:sp>
      <p:sp>
        <p:nvSpPr>
          <p:cNvPr id="11292" name="Oval 28"/>
          <p:cNvSpPr>
            <a:spLocks noChangeArrowheads="1"/>
          </p:cNvSpPr>
          <p:nvPr/>
        </p:nvSpPr>
        <p:spPr bwMode="auto">
          <a:xfrm>
            <a:off x="1752600" y="1828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93" name="Oval 29"/>
          <p:cNvSpPr>
            <a:spLocks noChangeArrowheads="1"/>
          </p:cNvSpPr>
          <p:nvPr/>
        </p:nvSpPr>
        <p:spPr bwMode="auto">
          <a:xfrm>
            <a:off x="1066800" y="3276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94" name="Oval 30"/>
          <p:cNvSpPr>
            <a:spLocks noChangeArrowheads="1"/>
          </p:cNvSpPr>
          <p:nvPr/>
        </p:nvSpPr>
        <p:spPr bwMode="auto">
          <a:xfrm>
            <a:off x="2133600" y="3352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95" name="Oval 31"/>
          <p:cNvSpPr>
            <a:spLocks noChangeArrowheads="1"/>
          </p:cNvSpPr>
          <p:nvPr/>
        </p:nvSpPr>
        <p:spPr bwMode="auto">
          <a:xfrm>
            <a:off x="2590800" y="2514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96" name="Line 32"/>
          <p:cNvSpPr>
            <a:spLocks noChangeShapeType="1"/>
          </p:cNvSpPr>
          <p:nvPr/>
        </p:nvSpPr>
        <p:spPr bwMode="auto">
          <a:xfrm>
            <a:off x="1066800" y="2667000"/>
            <a:ext cx="76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97" name="Line 33"/>
          <p:cNvSpPr>
            <a:spLocks noChangeShapeType="1"/>
          </p:cNvSpPr>
          <p:nvPr/>
        </p:nvSpPr>
        <p:spPr bwMode="auto">
          <a:xfrm>
            <a:off x="1219200" y="25908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98" name="Line 34"/>
          <p:cNvSpPr>
            <a:spLocks noChangeShapeType="1"/>
          </p:cNvSpPr>
          <p:nvPr/>
        </p:nvSpPr>
        <p:spPr bwMode="auto">
          <a:xfrm flipV="1">
            <a:off x="1371600" y="2743200"/>
            <a:ext cx="1219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99" name="Line 35"/>
          <p:cNvSpPr>
            <a:spLocks noChangeShapeType="1"/>
          </p:cNvSpPr>
          <p:nvPr/>
        </p:nvSpPr>
        <p:spPr bwMode="auto">
          <a:xfrm flipV="1">
            <a:off x="1371600" y="2133600"/>
            <a:ext cx="4572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00" name="Line 36"/>
          <p:cNvSpPr>
            <a:spLocks noChangeShapeType="1"/>
          </p:cNvSpPr>
          <p:nvPr/>
        </p:nvSpPr>
        <p:spPr bwMode="auto">
          <a:xfrm>
            <a:off x="1371600" y="3429000"/>
            <a:ext cx="762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02" name="Line 38"/>
          <p:cNvSpPr>
            <a:spLocks noChangeShapeType="1"/>
          </p:cNvSpPr>
          <p:nvPr/>
        </p:nvSpPr>
        <p:spPr bwMode="auto">
          <a:xfrm>
            <a:off x="1981200" y="21336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03" name="Text Box 39"/>
          <p:cNvSpPr txBox="1">
            <a:spLocks noChangeArrowheads="1"/>
          </p:cNvSpPr>
          <p:nvPr/>
        </p:nvSpPr>
        <p:spPr bwMode="auto">
          <a:xfrm>
            <a:off x="228600" y="4426803"/>
            <a:ext cx="3581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Who-messages-</a:t>
            </a:r>
            <a:r>
              <a:rPr lang="en-US" dirty="0" smtClean="0"/>
              <a:t>who IM/text/twitter </a:t>
            </a:r>
            <a:r>
              <a:rPr lang="en-US" dirty="0"/>
              <a:t>graph</a:t>
            </a:r>
          </a:p>
        </p:txBody>
      </p:sp>
    </p:spTree>
    <p:extLst>
      <p:ext uri="{BB962C8B-B14F-4D97-AF65-F5344CB8AC3E}">
        <p14:creationId xmlns:p14="http://schemas.microsoft.com/office/powerpoint/2010/main" val="953573571"/>
      </p:ext>
    </p:extLst>
  </p:cSld>
  <p:clrMapOvr>
    <a:masterClrMapping/>
  </p:clrMapOvr>
  <p:transition xmlns:p14="http://schemas.microsoft.com/office/powerpoint/2010/main" advTm="93312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300" dirty="0" smtClean="0"/>
              <a:t>Data visualization</a:t>
            </a:r>
            <a:endParaRPr lang="en-US" sz="3300" dirty="0"/>
          </a:p>
        </p:txBody>
      </p:sp>
      <p:sp>
        <p:nvSpPr>
          <p:cNvPr id="2662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28460" y="1533360"/>
            <a:ext cx="8153400" cy="1543050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buNone/>
            </a:pPr>
            <a:r>
              <a:rPr lang="en-US" sz="2400" dirty="0"/>
              <a:t>Wise et al, “Visualizing the non-visual” PNNL</a:t>
            </a:r>
          </a:p>
          <a:p>
            <a:pPr marL="0" indent="0" eaLnBrk="1" hangingPunct="1">
              <a:buNone/>
            </a:pP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/>
              <a:t>ThemeScapes</a:t>
            </a:r>
            <a:r>
              <a:rPr lang="en-US" sz="2400" dirty="0"/>
              <a:t>, </a:t>
            </a:r>
            <a:r>
              <a:rPr lang="en-US" sz="2400" dirty="0" err="1"/>
              <a:t>Cartia</a:t>
            </a:r>
            <a:endParaRPr lang="en-US" sz="2400" dirty="0"/>
          </a:p>
          <a:p>
            <a:pPr lvl="1" eaLnBrk="1" hangingPunct="1"/>
            <a:r>
              <a:rPr lang="en-US" sz="1700" dirty="0">
                <a:solidFill>
                  <a:schemeClr val="folHlink"/>
                </a:solidFill>
                <a:ea typeface="ＭＳ Ｐゴシック" charset="-128"/>
              </a:rPr>
              <a:t>[Mountain height = cluster size]</a:t>
            </a:r>
            <a:endParaRPr lang="en-US" sz="1700" dirty="0">
              <a:ea typeface="ＭＳ Ｐゴシック" charset="-128"/>
            </a:endParaRPr>
          </a:p>
        </p:txBody>
      </p:sp>
      <p:pic>
        <p:nvPicPr>
          <p:cNvPr id="26628" name="Picture 4" descr="themeview800"/>
          <p:cNvPicPr>
            <a:picLocks noChangeAspect="1" noChangeArrowheads="1"/>
          </p:cNvPicPr>
          <p:nvPr/>
        </p:nvPicPr>
        <p:blipFill>
          <a:blip r:embed="rId2"/>
          <a:srcRect l="3448" t="2156" r="3448" b="3009"/>
          <a:stretch>
            <a:fillRect/>
          </a:stretch>
        </p:blipFill>
        <p:spPr bwMode="auto">
          <a:xfrm>
            <a:off x="0" y="3132138"/>
            <a:ext cx="4572000" cy="372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 descr="starr_repo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3143250"/>
            <a:ext cx="495300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02452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600" smtClean="0"/>
              <a:t>A data set with clear cluster structure</a:t>
            </a:r>
          </a:p>
        </p:txBody>
      </p:sp>
      <p:pic>
        <p:nvPicPr>
          <p:cNvPr id="20484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600200"/>
            <a:ext cx="5610225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324600" y="2721968"/>
            <a:ext cx="24414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sz="2000" dirty="0">
                <a:solidFill>
                  <a:srgbClr val="FF0000"/>
                </a:solidFill>
              </a:rPr>
              <a:t>What are some of the issues for clustering?</a:t>
            </a:r>
          </a:p>
        </p:txBody>
      </p:sp>
      <p:sp>
        <p:nvSpPr>
          <p:cNvPr id="7" name="Rectangle 6"/>
          <p:cNvSpPr/>
          <p:nvPr/>
        </p:nvSpPr>
        <p:spPr>
          <a:xfrm>
            <a:off x="6324600" y="4855568"/>
            <a:ext cx="2514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sz="2000" dirty="0">
                <a:solidFill>
                  <a:srgbClr val="FF0000"/>
                </a:solidFill>
              </a:rPr>
              <a:t>What</a:t>
            </a:r>
            <a:r>
              <a:rPr lang="en-US" sz="2000" dirty="0" smtClean="0">
                <a:solidFill>
                  <a:srgbClr val="FF0000"/>
                </a:solidFill>
              </a:rPr>
              <a:t> clustering algorithms have you seen/used?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867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Issues for clustering</a:t>
            </a:r>
          </a:p>
        </p:txBody>
      </p:sp>
      <p:sp>
        <p:nvSpPr>
          <p:cNvPr id="2969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eaLnBrk="1" hangingPunct="1">
              <a:buNone/>
            </a:pPr>
            <a:r>
              <a:rPr lang="en-US" dirty="0"/>
              <a:t>Representation for clustering</a:t>
            </a:r>
            <a:endParaRPr lang="en-US" dirty="0" smtClean="0"/>
          </a:p>
          <a:p>
            <a:pPr lvl="1" eaLnBrk="1" hangingPunct="1"/>
            <a:r>
              <a:rPr lang="en-US" dirty="0" smtClean="0">
                <a:ea typeface="ＭＳ Ｐゴシック" charset="-128"/>
              </a:rPr>
              <a:t>How do we represent an example</a:t>
            </a:r>
          </a:p>
          <a:p>
            <a:pPr lvl="2" eaLnBrk="1" hangingPunct="1"/>
            <a:r>
              <a:rPr lang="en-US" dirty="0" smtClean="0">
                <a:ea typeface="ＭＳ Ｐゴシック" charset="-128"/>
              </a:rPr>
              <a:t>features, etc.</a:t>
            </a:r>
          </a:p>
          <a:p>
            <a:pPr lvl="1" eaLnBrk="1" hangingPunct="1"/>
            <a:r>
              <a:rPr lang="en-US" dirty="0" smtClean="0">
                <a:ea typeface="ＭＳ Ｐゴシック" charset="-128"/>
              </a:rPr>
              <a:t>Similarity</a:t>
            </a:r>
            <a:r>
              <a:rPr lang="en-US" dirty="0">
                <a:ea typeface="ＭＳ Ｐゴシック" charset="-128"/>
              </a:rPr>
              <a:t>/</a:t>
            </a:r>
            <a:r>
              <a:rPr lang="en-US" dirty="0" smtClean="0">
                <a:ea typeface="ＭＳ Ｐゴシック" charset="-128"/>
              </a:rPr>
              <a:t>distance between examples</a:t>
            </a:r>
          </a:p>
          <a:p>
            <a:pPr marL="0" indent="0" eaLnBrk="1" hangingPunct="1">
              <a:buNone/>
            </a:pPr>
            <a:endParaRPr lang="en-US" dirty="0" smtClean="0"/>
          </a:p>
          <a:p>
            <a:pPr marL="0" indent="0" eaLnBrk="1" hangingPunct="1">
              <a:buNone/>
            </a:pPr>
            <a:r>
              <a:rPr lang="en-US" dirty="0" smtClean="0"/>
              <a:t>Flat clustering or hierarchical</a:t>
            </a:r>
          </a:p>
          <a:p>
            <a:pPr marL="0" indent="0" eaLnBrk="1" hangingPunct="1">
              <a:buNone/>
            </a:pPr>
            <a:endParaRPr lang="en-US" dirty="0" smtClean="0"/>
          </a:p>
          <a:p>
            <a:pPr marL="0" indent="0" eaLnBrk="1" hangingPunct="1">
              <a:buNone/>
            </a:pPr>
            <a:r>
              <a:rPr lang="en-US" dirty="0" smtClean="0"/>
              <a:t>Number of clusters</a:t>
            </a:r>
          </a:p>
          <a:p>
            <a:pPr lvl="1" eaLnBrk="1" hangingPunct="1"/>
            <a:r>
              <a:rPr lang="en-US" dirty="0" smtClean="0">
                <a:ea typeface="ＭＳ Ｐゴシック" charset="-128"/>
              </a:rPr>
              <a:t>Fixed a priori</a:t>
            </a:r>
          </a:p>
          <a:p>
            <a:pPr lvl="1" eaLnBrk="1" hangingPunct="1"/>
            <a:r>
              <a:rPr lang="en-US" dirty="0" smtClean="0">
                <a:ea typeface="ＭＳ Ｐゴシック" charset="-128"/>
              </a:rPr>
              <a:t>Data </a:t>
            </a:r>
            <a:r>
              <a:rPr lang="en-US" dirty="0">
                <a:ea typeface="ＭＳ Ｐゴシック" charset="-128"/>
              </a:rPr>
              <a:t>driven</a:t>
            </a:r>
            <a:r>
              <a:rPr lang="en-US" dirty="0" smtClean="0">
                <a:ea typeface="ＭＳ Ｐゴシック" charset="-128"/>
              </a:rPr>
              <a:t>?</a:t>
            </a:r>
            <a:endParaRPr 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28178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Clustering Algorithms</a:t>
            </a:r>
          </a:p>
        </p:txBody>
      </p:sp>
      <p:sp>
        <p:nvSpPr>
          <p:cNvPr id="3174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indent="0" eaLnBrk="1" hangingPunct="1">
              <a:buNone/>
            </a:pPr>
            <a:r>
              <a:rPr lang="en-US" sz="2800" dirty="0" smtClean="0"/>
              <a:t>Flat algorithms</a:t>
            </a:r>
          </a:p>
          <a:p>
            <a:pPr lvl="1" eaLnBrk="1" hangingPunct="1"/>
            <a:r>
              <a:rPr lang="en-US" dirty="0" smtClean="0">
                <a:ea typeface="ＭＳ Ｐゴシック" charset="-128"/>
              </a:rPr>
              <a:t>Usually start with a random (partial) partitioning</a:t>
            </a:r>
          </a:p>
          <a:p>
            <a:pPr lvl="1" eaLnBrk="1" hangingPunct="1"/>
            <a:r>
              <a:rPr lang="en-US" dirty="0" smtClean="0">
                <a:ea typeface="ＭＳ Ｐゴシック" charset="-128"/>
              </a:rPr>
              <a:t>Refine it iteratively</a:t>
            </a:r>
            <a:endParaRPr lang="en-US" sz="1200" dirty="0" smtClean="0">
              <a:ea typeface="ＭＳ Ｐゴシック" charset="-128"/>
            </a:endParaRPr>
          </a:p>
          <a:p>
            <a:pPr lvl="2" eaLnBrk="1" hangingPunct="1"/>
            <a:r>
              <a:rPr lang="en-US" i="1" dirty="0" smtClean="0">
                <a:ea typeface="ＭＳ Ｐゴシック" charset="-128"/>
              </a:rPr>
              <a:t>K </a:t>
            </a:r>
            <a:r>
              <a:rPr lang="en-US" dirty="0" smtClean="0">
                <a:ea typeface="ＭＳ Ｐゴシック" charset="-128"/>
              </a:rPr>
              <a:t>means clustering</a:t>
            </a:r>
          </a:p>
          <a:p>
            <a:pPr lvl="2" eaLnBrk="1" hangingPunct="1"/>
            <a:r>
              <a:rPr lang="en-US" dirty="0" smtClean="0">
                <a:ea typeface="ＭＳ Ｐゴシック" charset="-128"/>
              </a:rPr>
              <a:t>Model based clustering</a:t>
            </a:r>
          </a:p>
          <a:p>
            <a:pPr lvl="1" eaLnBrk="1" hangingPunct="1"/>
            <a:r>
              <a:rPr lang="en-US" dirty="0" smtClean="0">
                <a:ea typeface="ＭＳ Ｐゴシック" charset="-128"/>
              </a:rPr>
              <a:t>Spectral clustering</a:t>
            </a:r>
          </a:p>
          <a:p>
            <a:pPr marL="0" indent="0" eaLnBrk="1" hangingPunct="1">
              <a:buNone/>
            </a:pPr>
            <a:endParaRPr lang="en-US" sz="2800" dirty="0" smtClean="0"/>
          </a:p>
          <a:p>
            <a:pPr marL="0" indent="0" eaLnBrk="1" hangingPunct="1">
              <a:buNone/>
            </a:pPr>
            <a:r>
              <a:rPr lang="en-US" sz="2800" dirty="0" smtClean="0"/>
              <a:t>Hierarchical algorithms</a:t>
            </a:r>
          </a:p>
          <a:p>
            <a:pPr lvl="1" eaLnBrk="1" hangingPunct="1"/>
            <a:r>
              <a:rPr lang="en-US" dirty="0" smtClean="0">
                <a:ea typeface="ＭＳ Ｐゴシック" charset="-128"/>
              </a:rPr>
              <a:t>Bottom-up, agglomerative</a:t>
            </a:r>
          </a:p>
          <a:p>
            <a:pPr lvl="1" eaLnBrk="1" hangingPunct="1"/>
            <a:r>
              <a:rPr lang="en-US" dirty="0" smtClean="0">
                <a:ea typeface="ＭＳ Ｐゴシック" charset="-128"/>
              </a:rPr>
              <a:t>Top-down, divisive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6477000" y="4953000"/>
            <a:ext cx="1143000" cy="1371600"/>
            <a:chOff x="6264275" y="4102100"/>
            <a:chExt cx="2209800" cy="2286000"/>
          </a:xfrm>
        </p:grpSpPr>
        <p:sp>
          <p:nvSpPr>
            <p:cNvPr id="7" name="Line 23"/>
            <p:cNvSpPr>
              <a:spLocks noChangeShapeType="1"/>
            </p:cNvSpPr>
            <p:nvPr/>
          </p:nvSpPr>
          <p:spPr bwMode="auto">
            <a:xfrm>
              <a:off x="7026275" y="4102100"/>
              <a:ext cx="1066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4"/>
            <p:cNvSpPr>
              <a:spLocks noChangeShapeType="1"/>
            </p:cNvSpPr>
            <p:nvPr/>
          </p:nvSpPr>
          <p:spPr bwMode="auto">
            <a:xfrm>
              <a:off x="7026275" y="41021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5"/>
            <p:cNvSpPr>
              <a:spLocks noChangeShapeType="1"/>
            </p:cNvSpPr>
            <p:nvPr/>
          </p:nvSpPr>
          <p:spPr bwMode="auto">
            <a:xfrm>
              <a:off x="8093075" y="4102100"/>
              <a:ext cx="0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6"/>
            <p:cNvSpPr>
              <a:spLocks noChangeShapeType="1"/>
            </p:cNvSpPr>
            <p:nvPr/>
          </p:nvSpPr>
          <p:spPr bwMode="auto">
            <a:xfrm>
              <a:off x="6645275" y="46355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7"/>
            <p:cNvSpPr>
              <a:spLocks noChangeShapeType="1"/>
            </p:cNvSpPr>
            <p:nvPr/>
          </p:nvSpPr>
          <p:spPr bwMode="auto">
            <a:xfrm>
              <a:off x="6645275" y="4635500"/>
              <a:ext cx="0" cy="1219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8"/>
            <p:cNvSpPr>
              <a:spLocks noChangeShapeType="1"/>
            </p:cNvSpPr>
            <p:nvPr/>
          </p:nvSpPr>
          <p:spPr bwMode="auto">
            <a:xfrm>
              <a:off x="7788275" y="5168900"/>
              <a:ext cx="685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9"/>
            <p:cNvSpPr>
              <a:spLocks noChangeShapeType="1"/>
            </p:cNvSpPr>
            <p:nvPr/>
          </p:nvSpPr>
          <p:spPr bwMode="auto">
            <a:xfrm>
              <a:off x="6264275" y="5854700"/>
              <a:ext cx="685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30"/>
            <p:cNvSpPr>
              <a:spLocks noChangeShapeType="1"/>
            </p:cNvSpPr>
            <p:nvPr/>
          </p:nvSpPr>
          <p:spPr bwMode="auto">
            <a:xfrm>
              <a:off x="6950075" y="58547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31"/>
            <p:cNvSpPr>
              <a:spLocks noChangeShapeType="1"/>
            </p:cNvSpPr>
            <p:nvPr/>
          </p:nvSpPr>
          <p:spPr bwMode="auto">
            <a:xfrm>
              <a:off x="6264275" y="58547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32"/>
            <p:cNvSpPr>
              <a:spLocks noChangeShapeType="1"/>
            </p:cNvSpPr>
            <p:nvPr/>
          </p:nvSpPr>
          <p:spPr bwMode="auto">
            <a:xfrm>
              <a:off x="7407275" y="4635500"/>
              <a:ext cx="0" cy="1752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33"/>
            <p:cNvSpPr>
              <a:spLocks noChangeShapeType="1"/>
            </p:cNvSpPr>
            <p:nvPr/>
          </p:nvSpPr>
          <p:spPr bwMode="auto">
            <a:xfrm>
              <a:off x="7788275" y="5168900"/>
              <a:ext cx="0" cy="1219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34"/>
            <p:cNvSpPr>
              <a:spLocks noChangeShapeType="1"/>
            </p:cNvSpPr>
            <p:nvPr/>
          </p:nvSpPr>
          <p:spPr bwMode="auto">
            <a:xfrm>
              <a:off x="8474075" y="5168900"/>
              <a:ext cx="0" cy="1219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6" name="Oval 25"/>
          <p:cNvSpPr/>
          <p:nvPr/>
        </p:nvSpPr>
        <p:spPr bwMode="auto">
          <a:xfrm>
            <a:off x="6172200" y="3429000"/>
            <a:ext cx="457200" cy="10668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705600" y="3124200"/>
            <a:ext cx="1219200" cy="5334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6705600" y="3733800"/>
            <a:ext cx="1219200" cy="8382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417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Hard vs. soft 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400" dirty="0" smtClean="0"/>
              <a:t>Hard clustering: Each example belongs to exactly one cluster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endParaRPr lang="en-US" sz="2400" dirty="0" smtClean="0"/>
          </a:p>
          <a:p>
            <a:pPr marL="0" indent="0" eaLnBrk="1" hangingPunct="1">
              <a:buNone/>
            </a:pPr>
            <a:r>
              <a:rPr lang="en-US" sz="2400" dirty="0" smtClean="0"/>
              <a:t>Soft clustering: An example can belong to more than one cluster (probabilistic)</a:t>
            </a:r>
          </a:p>
          <a:p>
            <a:pPr lvl="1" eaLnBrk="1" hangingPunct="1"/>
            <a:r>
              <a:rPr lang="en-US" sz="2000" dirty="0" smtClean="0">
                <a:ea typeface="ＭＳ Ｐゴシック" charset="-128"/>
              </a:rPr>
              <a:t>Makes more sense for applications like creating </a:t>
            </a:r>
            <a:r>
              <a:rPr lang="en-US" sz="2000" dirty="0" err="1" smtClean="0">
                <a:ea typeface="ＭＳ Ｐゴシック" charset="-128"/>
              </a:rPr>
              <a:t>browsable</a:t>
            </a:r>
            <a:r>
              <a:rPr lang="en-US" sz="2000" dirty="0" smtClean="0">
                <a:ea typeface="ＭＳ Ｐゴシック" charset="-128"/>
              </a:rPr>
              <a:t> hierarchies</a:t>
            </a:r>
          </a:p>
          <a:p>
            <a:pPr lvl="1" eaLnBrk="1" hangingPunct="1"/>
            <a:r>
              <a:rPr lang="en-US" sz="2000" dirty="0" smtClean="0">
                <a:ea typeface="ＭＳ Ｐゴシック" charset="-128"/>
              </a:rPr>
              <a:t>You may want to put a pair of sneakers in two clusters: (</a:t>
            </a:r>
            <a:r>
              <a:rPr lang="en-US" sz="2000" dirty="0" err="1" smtClean="0">
                <a:ea typeface="ＭＳ Ｐゴシック" charset="-128"/>
              </a:rPr>
              <a:t>i</a:t>
            </a:r>
            <a:r>
              <a:rPr lang="en-US" sz="2000" dirty="0" smtClean="0">
                <a:ea typeface="ＭＳ Ｐゴシック" charset="-128"/>
              </a:rPr>
              <a:t>) sports apparel and (ii) shoes</a:t>
            </a:r>
          </a:p>
        </p:txBody>
      </p:sp>
    </p:spTree>
    <p:extLst>
      <p:ext uri="{BB962C8B-B14F-4D97-AF65-F5344CB8AC3E}">
        <p14:creationId xmlns:p14="http://schemas.microsoft.com/office/powerpoint/2010/main" val="694496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K</a:t>
            </a:r>
            <a:r>
              <a:rPr lang="en-US" dirty="0" smtClean="0"/>
              <a:t>-means</a:t>
            </a:r>
            <a:endParaRPr lang="en-US" dirty="0"/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153400" cy="3314032"/>
          </a:xfrm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sz="2800" dirty="0" smtClean="0"/>
              <a:t>Most well-known and popular clustering algorithm:</a:t>
            </a:r>
          </a:p>
          <a:p>
            <a:pPr marL="0" indent="0" eaLnBrk="1" hangingPunct="1">
              <a:buNone/>
            </a:pPr>
            <a:endParaRPr lang="en-US" sz="2400" dirty="0" smtClean="0"/>
          </a:p>
          <a:p>
            <a:pPr marL="0" indent="0" eaLnBrk="1" hangingPunct="1">
              <a:buNone/>
            </a:pPr>
            <a:r>
              <a:rPr lang="en-US" sz="2400" dirty="0" smtClean="0"/>
              <a:t>Start with some initial cluster centers</a:t>
            </a:r>
          </a:p>
          <a:p>
            <a:pPr marL="0" indent="0" eaLnBrk="1" hangingPunct="1">
              <a:buNone/>
            </a:pPr>
            <a:endParaRPr lang="en-US" sz="2400" dirty="0" smtClean="0"/>
          </a:p>
          <a:p>
            <a:pPr marL="0" indent="0" eaLnBrk="1" hangingPunct="1">
              <a:buNone/>
            </a:pPr>
            <a:r>
              <a:rPr lang="en-US" sz="2400" dirty="0" smtClean="0"/>
              <a:t>Iterate:</a:t>
            </a:r>
          </a:p>
          <a:p>
            <a:pPr lvl="1" eaLnBrk="1" hangingPunct="1"/>
            <a:r>
              <a:rPr lang="en-US" sz="2000" dirty="0" smtClean="0"/>
              <a:t>Assign/cluster each example to closest center</a:t>
            </a:r>
          </a:p>
          <a:p>
            <a:pPr lvl="1" eaLnBrk="1" hangingPunct="1"/>
            <a:r>
              <a:rPr lang="en-US" sz="2000" dirty="0" smtClean="0"/>
              <a:t>Recalculate centers as the mean of the points </a:t>
            </a:r>
            <a:r>
              <a:rPr lang="en-US" sz="2000" dirty="0"/>
              <a:t>in a </a:t>
            </a:r>
            <a:r>
              <a:rPr lang="en-US" sz="2000" dirty="0" smtClean="0"/>
              <a:t>cluster</a:t>
            </a:r>
          </a:p>
        </p:txBody>
      </p:sp>
    </p:spTree>
    <p:extLst>
      <p:ext uri="{BB962C8B-B14F-4D97-AF65-F5344CB8AC3E}">
        <p14:creationId xmlns:p14="http://schemas.microsoft.com/office/powerpoint/2010/main" val="604549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K-means: an example</a:t>
            </a:r>
          </a:p>
        </p:txBody>
      </p:sp>
      <p:sp>
        <p:nvSpPr>
          <p:cNvPr id="48132" name="Oval 4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3" name="Oval 5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4" name="Oval 6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5" name="Oval 7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6" name="Oval 8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7" name="Oval 9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8" name="Oval 10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9" name="Oval 11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0" name="Oval 12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1" name="Oval 13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2" name="Oval 14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3" name="Oval 15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57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Initialize centers randomly</a:t>
            </a:r>
          </a:p>
        </p:txBody>
      </p:sp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4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5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3048000" y="35052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0" name="Rectangle 16"/>
          <p:cNvSpPr>
            <a:spLocks noChangeArrowheads="1"/>
          </p:cNvSpPr>
          <p:nvPr/>
        </p:nvSpPr>
        <p:spPr bwMode="auto">
          <a:xfrm>
            <a:off x="50292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5943600" y="35052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940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assign points to nearest center</a:t>
            </a:r>
          </a:p>
        </p:txBody>
      </p:sp>
      <p:sp>
        <p:nvSpPr>
          <p:cNvPr id="49155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6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7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8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9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0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1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2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3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4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5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6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7" name="Rectangle 15"/>
          <p:cNvSpPr>
            <a:spLocks noChangeArrowheads="1"/>
          </p:cNvSpPr>
          <p:nvPr/>
        </p:nvSpPr>
        <p:spPr bwMode="auto">
          <a:xfrm>
            <a:off x="3048000" y="35052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8" name="Rectangle 16"/>
          <p:cNvSpPr>
            <a:spLocks noChangeArrowheads="1"/>
          </p:cNvSpPr>
          <p:nvPr/>
        </p:nvSpPr>
        <p:spPr bwMode="auto">
          <a:xfrm>
            <a:off x="50292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9" name="Rectangle 17"/>
          <p:cNvSpPr>
            <a:spLocks noChangeArrowheads="1"/>
          </p:cNvSpPr>
          <p:nvPr/>
        </p:nvSpPr>
        <p:spPr bwMode="auto">
          <a:xfrm>
            <a:off x="5943600" y="35052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504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K-means: readjust centers</a:t>
            </a:r>
          </a:p>
        </p:txBody>
      </p:sp>
      <p:sp>
        <p:nvSpPr>
          <p:cNvPr id="54275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6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7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8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9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0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1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2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3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4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5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6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7" name="Rectangle 15"/>
          <p:cNvSpPr>
            <a:spLocks noChangeArrowheads="1"/>
          </p:cNvSpPr>
          <p:nvPr/>
        </p:nvSpPr>
        <p:spPr bwMode="auto">
          <a:xfrm>
            <a:off x="2209800" y="45720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8" name="Rectangle 16"/>
          <p:cNvSpPr>
            <a:spLocks noChangeArrowheads="1"/>
          </p:cNvSpPr>
          <p:nvPr/>
        </p:nvSpPr>
        <p:spPr bwMode="auto">
          <a:xfrm>
            <a:off x="44958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9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620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assign points to nearest center</a:t>
            </a:r>
          </a:p>
        </p:txBody>
      </p:sp>
      <p:sp>
        <p:nvSpPr>
          <p:cNvPr id="55299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0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1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2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3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4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5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6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7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8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9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10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11" name="Rectangle 15"/>
          <p:cNvSpPr>
            <a:spLocks noChangeArrowheads="1"/>
          </p:cNvSpPr>
          <p:nvPr/>
        </p:nvSpPr>
        <p:spPr bwMode="auto">
          <a:xfrm>
            <a:off x="2209800" y="45720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12" name="Rectangle 16"/>
          <p:cNvSpPr>
            <a:spLocks noChangeArrowheads="1"/>
          </p:cNvSpPr>
          <p:nvPr/>
        </p:nvSpPr>
        <p:spPr bwMode="auto">
          <a:xfrm>
            <a:off x="44958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13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736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K-means: readjust centers</a:t>
            </a:r>
          </a:p>
        </p:txBody>
      </p:sp>
      <p:sp>
        <p:nvSpPr>
          <p:cNvPr id="56323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4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5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6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7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8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9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0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1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2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3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4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5" name="Rectangle 15"/>
          <p:cNvSpPr>
            <a:spLocks noChangeArrowheads="1"/>
          </p:cNvSpPr>
          <p:nvPr/>
        </p:nvSpPr>
        <p:spPr bwMode="auto">
          <a:xfrm>
            <a:off x="2133600" y="45720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6" name="Rectangle 16"/>
          <p:cNvSpPr>
            <a:spLocks noChangeArrowheads="1"/>
          </p:cNvSpPr>
          <p:nvPr/>
        </p:nvSpPr>
        <p:spPr bwMode="auto">
          <a:xfrm>
            <a:off x="4419600" y="30480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7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990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assign points to nearest center</a:t>
            </a:r>
          </a:p>
        </p:txBody>
      </p:sp>
      <p:sp>
        <p:nvSpPr>
          <p:cNvPr id="57347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48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49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0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1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2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3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4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5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6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7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8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9" name="Rectangle 15"/>
          <p:cNvSpPr>
            <a:spLocks noChangeArrowheads="1"/>
          </p:cNvSpPr>
          <p:nvPr/>
        </p:nvSpPr>
        <p:spPr bwMode="auto">
          <a:xfrm>
            <a:off x="2133600" y="45720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60" name="Rectangle 16"/>
          <p:cNvSpPr>
            <a:spLocks noChangeArrowheads="1"/>
          </p:cNvSpPr>
          <p:nvPr/>
        </p:nvSpPr>
        <p:spPr bwMode="auto">
          <a:xfrm>
            <a:off x="4419600" y="30480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61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59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K-means: readjust centers</a:t>
            </a:r>
          </a:p>
        </p:txBody>
      </p:sp>
      <p:sp>
        <p:nvSpPr>
          <p:cNvPr id="59395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6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7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8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9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0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1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2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3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4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5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6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7" name="Rectangle 15"/>
          <p:cNvSpPr>
            <a:spLocks noChangeArrowheads="1"/>
          </p:cNvSpPr>
          <p:nvPr/>
        </p:nvSpPr>
        <p:spPr bwMode="auto">
          <a:xfrm>
            <a:off x="1752600" y="47244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8" name="Rectangle 16"/>
          <p:cNvSpPr>
            <a:spLocks noChangeArrowheads="1"/>
          </p:cNvSpPr>
          <p:nvPr/>
        </p:nvSpPr>
        <p:spPr bwMode="auto">
          <a:xfrm>
            <a:off x="3962400" y="3200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9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713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assign points to nearest center</a:t>
            </a:r>
          </a:p>
        </p:txBody>
      </p:sp>
      <p:sp>
        <p:nvSpPr>
          <p:cNvPr id="60419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0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1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2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3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4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5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6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7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8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9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30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31" name="Rectangle 15"/>
          <p:cNvSpPr>
            <a:spLocks noChangeArrowheads="1"/>
          </p:cNvSpPr>
          <p:nvPr/>
        </p:nvSpPr>
        <p:spPr bwMode="auto">
          <a:xfrm>
            <a:off x="1752600" y="47244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32" name="Rectangle 16"/>
          <p:cNvSpPr>
            <a:spLocks noChangeArrowheads="1"/>
          </p:cNvSpPr>
          <p:nvPr/>
        </p:nvSpPr>
        <p:spPr bwMode="auto">
          <a:xfrm>
            <a:off x="3962400" y="3200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33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34" name="Text Box 18"/>
          <p:cNvSpPr txBox="1">
            <a:spLocks noChangeArrowheads="1"/>
          </p:cNvSpPr>
          <p:nvPr/>
        </p:nvSpPr>
        <p:spPr bwMode="auto">
          <a:xfrm>
            <a:off x="2971800" y="5867400"/>
            <a:ext cx="5105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No changes:  Done</a:t>
            </a:r>
          </a:p>
        </p:txBody>
      </p:sp>
    </p:spTree>
    <p:extLst>
      <p:ext uri="{BB962C8B-B14F-4D97-AF65-F5344CB8AC3E}">
        <p14:creationId xmlns:p14="http://schemas.microsoft.com/office/powerpoint/2010/main" val="2631116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K</a:t>
            </a:r>
            <a:r>
              <a:rPr lang="en-US" dirty="0" smtClean="0"/>
              <a:t>-means</a:t>
            </a:r>
            <a:endParaRPr lang="en-US" dirty="0"/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153400" cy="12954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/>
              <a:t>Iterate:</a:t>
            </a:r>
          </a:p>
          <a:p>
            <a:pPr lvl="1" eaLnBrk="1" hangingPunct="1"/>
            <a:r>
              <a:rPr lang="en-US" sz="2000" b="1" dirty="0">
                <a:solidFill>
                  <a:srgbClr val="0000FF"/>
                </a:solidFill>
              </a:rPr>
              <a:t>Assign/cluster each example to closest center</a:t>
            </a:r>
          </a:p>
          <a:p>
            <a:pPr lvl="1" eaLnBrk="1" hangingPunct="1"/>
            <a:r>
              <a:rPr lang="en-US" sz="2000" dirty="0"/>
              <a:t>Recalculate centers as the mean of the points in a cluster</a:t>
            </a: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>
            <a:off x="1524000" y="5562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1219200" y="4953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1981200" y="4648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73152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3962400" y="3200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4953000" y="3276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4038600" y="3962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2971800" y="3962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>
            <a:off x="7391400" y="4648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5943600" y="3962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1524000" y="5334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4"/>
          <p:cNvSpPr>
            <a:spLocks noChangeArrowheads="1"/>
          </p:cNvSpPr>
          <p:nvPr/>
        </p:nvSpPr>
        <p:spPr bwMode="auto">
          <a:xfrm>
            <a:off x="6324600" y="4572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3048000" y="39624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5029200" y="32766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5943600" y="39624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406899" y="6040209"/>
            <a:ext cx="25672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do this?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914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K</a:t>
            </a:r>
            <a:r>
              <a:rPr lang="en-US" dirty="0" smtClean="0"/>
              <a:t>-means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2438400"/>
            <a:ext cx="59419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iterate over each point: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- get distance to each cluster center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- assign to closest center (hard cluster)</a:t>
            </a:r>
            <a:endParaRPr lang="en-US" sz="2000" dirty="0"/>
          </a:p>
        </p:txBody>
      </p:sp>
      <p:sp>
        <p:nvSpPr>
          <p:cNvPr id="22" name="Oval 3"/>
          <p:cNvSpPr>
            <a:spLocks noChangeArrowheads="1"/>
          </p:cNvSpPr>
          <p:nvPr/>
        </p:nvSpPr>
        <p:spPr bwMode="auto">
          <a:xfrm>
            <a:off x="1371600" y="6324600"/>
            <a:ext cx="304800" cy="304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4"/>
          <p:cNvSpPr>
            <a:spLocks noChangeArrowheads="1"/>
          </p:cNvSpPr>
          <p:nvPr/>
        </p:nvSpPr>
        <p:spPr bwMode="auto">
          <a:xfrm>
            <a:off x="1066800" y="5715000"/>
            <a:ext cx="304800" cy="304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5"/>
          <p:cNvSpPr>
            <a:spLocks noChangeArrowheads="1"/>
          </p:cNvSpPr>
          <p:nvPr/>
        </p:nvSpPr>
        <p:spPr bwMode="auto">
          <a:xfrm>
            <a:off x="1828800" y="5410200"/>
            <a:ext cx="304800" cy="304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6"/>
          <p:cNvSpPr>
            <a:spLocks noChangeArrowheads="1"/>
          </p:cNvSpPr>
          <p:nvPr/>
        </p:nvSpPr>
        <p:spPr bwMode="auto">
          <a:xfrm>
            <a:off x="7162800" y="51054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7"/>
          <p:cNvSpPr>
            <a:spLocks noChangeArrowheads="1"/>
          </p:cNvSpPr>
          <p:nvPr/>
        </p:nvSpPr>
        <p:spPr bwMode="auto">
          <a:xfrm>
            <a:off x="3810000" y="44958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8"/>
          <p:cNvSpPr>
            <a:spLocks noChangeArrowheads="1"/>
          </p:cNvSpPr>
          <p:nvPr/>
        </p:nvSpPr>
        <p:spPr bwMode="auto">
          <a:xfrm>
            <a:off x="4800600" y="45720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9"/>
          <p:cNvSpPr>
            <a:spLocks noChangeArrowheads="1"/>
          </p:cNvSpPr>
          <p:nvPr/>
        </p:nvSpPr>
        <p:spPr bwMode="auto">
          <a:xfrm>
            <a:off x="3886200" y="5257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10"/>
          <p:cNvSpPr>
            <a:spLocks noChangeArrowheads="1"/>
          </p:cNvSpPr>
          <p:nvPr/>
        </p:nvSpPr>
        <p:spPr bwMode="auto">
          <a:xfrm>
            <a:off x="2819400" y="52578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11"/>
          <p:cNvSpPr>
            <a:spLocks noChangeArrowheads="1"/>
          </p:cNvSpPr>
          <p:nvPr/>
        </p:nvSpPr>
        <p:spPr bwMode="auto">
          <a:xfrm>
            <a:off x="7239000" y="59436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12"/>
          <p:cNvSpPr>
            <a:spLocks noChangeArrowheads="1"/>
          </p:cNvSpPr>
          <p:nvPr/>
        </p:nvSpPr>
        <p:spPr bwMode="auto">
          <a:xfrm>
            <a:off x="5791200" y="52578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13"/>
          <p:cNvSpPr>
            <a:spLocks noChangeArrowheads="1"/>
          </p:cNvSpPr>
          <p:nvPr/>
        </p:nvSpPr>
        <p:spPr bwMode="auto">
          <a:xfrm>
            <a:off x="1371600" y="6096000"/>
            <a:ext cx="304800" cy="304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14"/>
          <p:cNvSpPr>
            <a:spLocks noChangeArrowheads="1"/>
          </p:cNvSpPr>
          <p:nvPr/>
        </p:nvSpPr>
        <p:spPr bwMode="auto">
          <a:xfrm>
            <a:off x="6172200" y="58674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Rectangle 15"/>
          <p:cNvSpPr>
            <a:spLocks noChangeArrowheads="1"/>
          </p:cNvSpPr>
          <p:nvPr/>
        </p:nvSpPr>
        <p:spPr bwMode="auto">
          <a:xfrm>
            <a:off x="2895600" y="52578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16"/>
          <p:cNvSpPr>
            <a:spLocks noChangeArrowheads="1"/>
          </p:cNvSpPr>
          <p:nvPr/>
        </p:nvSpPr>
        <p:spPr bwMode="auto">
          <a:xfrm>
            <a:off x="4876800" y="45720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Rectangle 17"/>
          <p:cNvSpPr>
            <a:spLocks noChangeArrowheads="1"/>
          </p:cNvSpPr>
          <p:nvPr/>
        </p:nvSpPr>
        <p:spPr bwMode="auto">
          <a:xfrm>
            <a:off x="5791200" y="5257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1" name="Straight Connector 20"/>
          <p:cNvCxnSpPr>
            <a:stCxn id="28" idx="7"/>
            <a:endCxn id="35" idx="2"/>
          </p:cNvCxnSpPr>
          <p:nvPr/>
        </p:nvCxnSpPr>
        <p:spPr bwMode="auto">
          <a:xfrm flipV="1">
            <a:off x="4146363" y="4800600"/>
            <a:ext cx="844737" cy="501837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>
            <a:stCxn id="28" idx="6"/>
            <a:endCxn id="36" idx="1"/>
          </p:cNvCxnSpPr>
          <p:nvPr/>
        </p:nvCxnSpPr>
        <p:spPr bwMode="auto">
          <a:xfrm flipV="1">
            <a:off x="4191000" y="5372100"/>
            <a:ext cx="1600200" cy="38100"/>
          </a:xfrm>
          <a:prstGeom prst="line">
            <a:avLst/>
          </a:prstGeom>
          <a:noFill/>
          <a:ln w="38100" cap="flat" cmpd="sng" algn="ctr">
            <a:solidFill>
              <a:srgbClr val="660066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>
            <a:stCxn id="34" idx="3"/>
            <a:endCxn id="28" idx="2"/>
          </p:cNvCxnSpPr>
          <p:nvPr/>
        </p:nvCxnSpPr>
        <p:spPr bwMode="auto">
          <a:xfrm>
            <a:off x="3124200" y="5372100"/>
            <a:ext cx="762000" cy="38100"/>
          </a:xfrm>
          <a:prstGeom prst="line">
            <a:avLst/>
          </a:prstGeom>
          <a:noFill/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381000" y="1600200"/>
            <a:ext cx="8153400" cy="246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60000"/>
              <a:buFont typeface="Wingdings" charset="2"/>
              <a:buChar char="n"/>
              <a:defRPr sz="2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 eaLnBrk="1" hangingPunct="1">
              <a:buFont typeface="Wingdings" charset="2"/>
              <a:buNone/>
            </a:pPr>
            <a:r>
              <a:rPr lang="en-US" sz="2400" dirty="0" smtClean="0"/>
              <a:t>Iterate:</a:t>
            </a:r>
          </a:p>
          <a:p>
            <a:pPr lvl="1" eaLnBrk="1" hangingPunct="1"/>
            <a:r>
              <a:rPr lang="en-US" sz="2000" b="1" dirty="0" smtClean="0">
                <a:solidFill>
                  <a:srgbClr val="0000FF"/>
                </a:solidFill>
              </a:rPr>
              <a:t>Assign/cluster each example to closest center</a:t>
            </a:r>
          </a:p>
          <a:p>
            <a:pPr lvl="1" eaLnBrk="1" hangingPunct="1"/>
            <a:endParaRPr lang="en-US" sz="2000" b="1" dirty="0">
              <a:solidFill>
                <a:srgbClr val="0000FF"/>
              </a:solidFill>
            </a:endParaRPr>
          </a:p>
          <a:p>
            <a:pPr lvl="1" eaLnBrk="1" hangingPunct="1"/>
            <a:endParaRPr lang="en-US" sz="2000" b="1" dirty="0" smtClean="0">
              <a:solidFill>
                <a:srgbClr val="0000FF"/>
              </a:solidFill>
            </a:endParaRPr>
          </a:p>
          <a:p>
            <a:pPr lvl="1" eaLnBrk="1" hangingPunct="1"/>
            <a:endParaRPr lang="en-US" sz="2000" b="1" dirty="0" smtClean="0">
              <a:solidFill>
                <a:srgbClr val="0000FF"/>
              </a:solidFill>
            </a:endParaRPr>
          </a:p>
          <a:p>
            <a:pPr lvl="1" eaLnBrk="1" hangingPunct="1"/>
            <a:r>
              <a:rPr lang="en-US" sz="2000" dirty="0" smtClean="0"/>
              <a:t>Recalculate centers as the mean of the points in a cluster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16011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381000" y="1600200"/>
            <a:ext cx="8153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60000"/>
              <a:buFont typeface="Wingdings" charset="2"/>
              <a:buChar char="n"/>
              <a:defRPr sz="2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 eaLnBrk="1" hangingPunct="1">
              <a:buFont typeface="Wingdings" charset="2"/>
              <a:buNone/>
            </a:pPr>
            <a:r>
              <a:rPr lang="en-US" sz="2400" dirty="0" smtClean="0"/>
              <a:t>Iterate:</a:t>
            </a:r>
          </a:p>
          <a:p>
            <a:pPr lvl="1" eaLnBrk="1" hangingPunct="1"/>
            <a:r>
              <a:rPr lang="en-US" sz="2000" b="1" dirty="0" smtClean="0">
                <a:solidFill>
                  <a:srgbClr val="0000FF"/>
                </a:solidFill>
              </a:rPr>
              <a:t>Assign/cluster each example to closest center</a:t>
            </a:r>
          </a:p>
          <a:p>
            <a:pPr lvl="1" eaLnBrk="1" hangingPunct="1"/>
            <a:endParaRPr lang="en-US" sz="2000" b="1" dirty="0">
              <a:solidFill>
                <a:srgbClr val="0000FF"/>
              </a:solidFill>
            </a:endParaRPr>
          </a:p>
          <a:p>
            <a:pPr lvl="1" eaLnBrk="1" hangingPunct="1"/>
            <a:endParaRPr lang="en-US" sz="2000" b="1" dirty="0" smtClean="0">
              <a:solidFill>
                <a:srgbClr val="0000FF"/>
              </a:solidFill>
            </a:endParaRPr>
          </a:p>
          <a:p>
            <a:pPr lvl="1" eaLnBrk="1" hangingPunct="1"/>
            <a:endParaRPr lang="en-US" sz="2000" b="1" dirty="0" smtClean="0">
              <a:solidFill>
                <a:srgbClr val="0000FF"/>
              </a:solidFill>
            </a:endParaRPr>
          </a:p>
          <a:p>
            <a:pPr lvl="1" eaLnBrk="1" hangingPunct="1"/>
            <a:r>
              <a:rPr lang="en-US" sz="2000" dirty="0" smtClean="0"/>
              <a:t>Recalculate centers as the mean of the points in a cluster</a:t>
            </a:r>
            <a:endParaRPr lang="en-US" sz="2000" dirty="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K</a:t>
            </a:r>
            <a:r>
              <a:rPr lang="en-US" dirty="0" smtClean="0"/>
              <a:t>-means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2438400"/>
            <a:ext cx="59419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iterate over each point: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- get </a:t>
            </a:r>
            <a:r>
              <a:rPr lang="en-US" sz="2000" b="1" dirty="0" smtClean="0">
                <a:solidFill>
                  <a:srgbClr val="FF0000"/>
                </a:solidFill>
              </a:rPr>
              <a:t>distance</a:t>
            </a:r>
            <a:r>
              <a:rPr lang="en-US" sz="2000" dirty="0" smtClean="0"/>
              <a:t> to each cluster center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- assign to closest center (hard cluster)</a:t>
            </a:r>
            <a:endParaRPr lang="en-US" sz="2000" dirty="0"/>
          </a:p>
        </p:txBody>
      </p:sp>
      <p:sp>
        <p:nvSpPr>
          <p:cNvPr id="22" name="Oval 3"/>
          <p:cNvSpPr>
            <a:spLocks noChangeArrowheads="1"/>
          </p:cNvSpPr>
          <p:nvPr/>
        </p:nvSpPr>
        <p:spPr bwMode="auto">
          <a:xfrm>
            <a:off x="1371600" y="6324600"/>
            <a:ext cx="304800" cy="304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4"/>
          <p:cNvSpPr>
            <a:spLocks noChangeArrowheads="1"/>
          </p:cNvSpPr>
          <p:nvPr/>
        </p:nvSpPr>
        <p:spPr bwMode="auto">
          <a:xfrm>
            <a:off x="1066800" y="5715000"/>
            <a:ext cx="304800" cy="304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5"/>
          <p:cNvSpPr>
            <a:spLocks noChangeArrowheads="1"/>
          </p:cNvSpPr>
          <p:nvPr/>
        </p:nvSpPr>
        <p:spPr bwMode="auto">
          <a:xfrm>
            <a:off x="1828800" y="5410200"/>
            <a:ext cx="304800" cy="304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6"/>
          <p:cNvSpPr>
            <a:spLocks noChangeArrowheads="1"/>
          </p:cNvSpPr>
          <p:nvPr/>
        </p:nvSpPr>
        <p:spPr bwMode="auto">
          <a:xfrm>
            <a:off x="7162800" y="51054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7"/>
          <p:cNvSpPr>
            <a:spLocks noChangeArrowheads="1"/>
          </p:cNvSpPr>
          <p:nvPr/>
        </p:nvSpPr>
        <p:spPr bwMode="auto">
          <a:xfrm>
            <a:off x="3810000" y="44958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8"/>
          <p:cNvSpPr>
            <a:spLocks noChangeArrowheads="1"/>
          </p:cNvSpPr>
          <p:nvPr/>
        </p:nvSpPr>
        <p:spPr bwMode="auto">
          <a:xfrm>
            <a:off x="4800600" y="45720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9"/>
          <p:cNvSpPr>
            <a:spLocks noChangeArrowheads="1"/>
          </p:cNvSpPr>
          <p:nvPr/>
        </p:nvSpPr>
        <p:spPr bwMode="auto">
          <a:xfrm>
            <a:off x="3886200" y="5257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10"/>
          <p:cNvSpPr>
            <a:spLocks noChangeArrowheads="1"/>
          </p:cNvSpPr>
          <p:nvPr/>
        </p:nvSpPr>
        <p:spPr bwMode="auto">
          <a:xfrm>
            <a:off x="2819400" y="52578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11"/>
          <p:cNvSpPr>
            <a:spLocks noChangeArrowheads="1"/>
          </p:cNvSpPr>
          <p:nvPr/>
        </p:nvSpPr>
        <p:spPr bwMode="auto">
          <a:xfrm>
            <a:off x="7239000" y="59436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12"/>
          <p:cNvSpPr>
            <a:spLocks noChangeArrowheads="1"/>
          </p:cNvSpPr>
          <p:nvPr/>
        </p:nvSpPr>
        <p:spPr bwMode="auto">
          <a:xfrm>
            <a:off x="5791200" y="52578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13"/>
          <p:cNvSpPr>
            <a:spLocks noChangeArrowheads="1"/>
          </p:cNvSpPr>
          <p:nvPr/>
        </p:nvSpPr>
        <p:spPr bwMode="auto">
          <a:xfrm>
            <a:off x="1371600" y="6096000"/>
            <a:ext cx="304800" cy="304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14"/>
          <p:cNvSpPr>
            <a:spLocks noChangeArrowheads="1"/>
          </p:cNvSpPr>
          <p:nvPr/>
        </p:nvSpPr>
        <p:spPr bwMode="auto">
          <a:xfrm>
            <a:off x="6172200" y="58674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Rectangle 15"/>
          <p:cNvSpPr>
            <a:spLocks noChangeArrowheads="1"/>
          </p:cNvSpPr>
          <p:nvPr/>
        </p:nvSpPr>
        <p:spPr bwMode="auto">
          <a:xfrm>
            <a:off x="2895600" y="52578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16"/>
          <p:cNvSpPr>
            <a:spLocks noChangeArrowheads="1"/>
          </p:cNvSpPr>
          <p:nvPr/>
        </p:nvSpPr>
        <p:spPr bwMode="auto">
          <a:xfrm>
            <a:off x="4876800" y="45720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Rectangle 17"/>
          <p:cNvSpPr>
            <a:spLocks noChangeArrowheads="1"/>
          </p:cNvSpPr>
          <p:nvPr/>
        </p:nvSpPr>
        <p:spPr bwMode="auto">
          <a:xfrm>
            <a:off x="5791200" y="5257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1" name="Straight Connector 20"/>
          <p:cNvCxnSpPr>
            <a:stCxn id="28" idx="7"/>
            <a:endCxn id="35" idx="2"/>
          </p:cNvCxnSpPr>
          <p:nvPr/>
        </p:nvCxnSpPr>
        <p:spPr bwMode="auto">
          <a:xfrm flipV="1">
            <a:off x="4146363" y="4800600"/>
            <a:ext cx="844737" cy="501837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>
            <a:stCxn id="28" idx="6"/>
            <a:endCxn id="36" idx="1"/>
          </p:cNvCxnSpPr>
          <p:nvPr/>
        </p:nvCxnSpPr>
        <p:spPr bwMode="auto">
          <a:xfrm flipV="1">
            <a:off x="4191000" y="5372100"/>
            <a:ext cx="1600200" cy="38100"/>
          </a:xfrm>
          <a:prstGeom prst="line">
            <a:avLst/>
          </a:prstGeom>
          <a:noFill/>
          <a:ln w="38100" cap="flat" cmpd="sng" algn="ctr">
            <a:solidFill>
              <a:srgbClr val="660066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>
            <a:stCxn id="34" idx="3"/>
            <a:endCxn id="28" idx="2"/>
          </p:cNvCxnSpPr>
          <p:nvPr/>
        </p:nvCxnSpPr>
        <p:spPr bwMode="auto">
          <a:xfrm>
            <a:off x="3124200" y="5372100"/>
            <a:ext cx="762000" cy="38100"/>
          </a:xfrm>
          <a:prstGeom prst="line">
            <a:avLst/>
          </a:prstGeom>
          <a:noFill/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7" name="TextBox 36"/>
          <p:cNvSpPr txBox="1"/>
          <p:nvPr/>
        </p:nvSpPr>
        <p:spPr>
          <a:xfrm>
            <a:off x="2218332" y="6261768"/>
            <a:ext cx="49537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</a:t>
            </a:r>
            <a:r>
              <a:rPr lang="en-US" sz="2400" dirty="0" smtClean="0">
                <a:solidFill>
                  <a:srgbClr val="FF0000"/>
                </a:solidFill>
              </a:rPr>
              <a:t>hat distance measure should we use?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642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2057400" cy="5334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Euclidean: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1354597"/>
              </p:ext>
            </p:extLst>
          </p:nvPr>
        </p:nvGraphicFramePr>
        <p:xfrm>
          <a:off x="1219200" y="2743200"/>
          <a:ext cx="387831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0" name="Equation" r:id="rId3" imgW="1562100" imgH="368300" progId="Equation.3">
                  <p:embed/>
                </p:oleObj>
              </mc:Choice>
              <mc:Fallback>
                <p:oleObj name="Equation" r:id="rId3" imgW="1562100" imgH="368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9200" y="2743200"/>
                        <a:ext cx="3878317" cy="914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743200" y="4724400"/>
            <a:ext cx="38204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good for spatial data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898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Clustering documents (e.g. wine data)</a:t>
            </a:r>
            <a:endParaRPr lang="en-US" dirty="0"/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610600" cy="205740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400" dirty="0" smtClean="0"/>
              <a:t>One feature for each word.  The value is the number of times that word occurs.</a:t>
            </a:r>
          </a:p>
          <a:p>
            <a:pPr marL="0" indent="0" eaLnBrk="1" hangingPunct="1">
              <a:buNone/>
            </a:pPr>
            <a:endParaRPr lang="en-US" sz="2400" dirty="0" smtClean="0"/>
          </a:p>
          <a:p>
            <a:pPr marL="0" indent="0" eaLnBrk="1" hangingPunct="1">
              <a:buNone/>
            </a:pPr>
            <a:r>
              <a:rPr lang="en-US" sz="2400" dirty="0" smtClean="0"/>
              <a:t>Documents </a:t>
            </a:r>
            <a:r>
              <a:rPr lang="en-US" sz="2400" dirty="0"/>
              <a:t>are points or vectors in this </a:t>
            </a:r>
            <a:r>
              <a:rPr lang="en-US" sz="2400" dirty="0" smtClean="0"/>
              <a:t>space</a:t>
            </a:r>
            <a:endParaRPr lang="en-US" sz="2400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752600" y="3741725"/>
            <a:ext cx="5029200" cy="3048000"/>
            <a:chOff x="1602" y="1317"/>
            <a:chExt cx="2556" cy="1686"/>
          </a:xfrm>
        </p:grpSpPr>
        <p:pic>
          <p:nvPicPr>
            <p:cNvPr id="5" name="Picture 5" descr="RR-vs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602" y="1317"/>
              <a:ext cx="2556" cy="1686"/>
            </a:xfrm>
            <a:prstGeom prst="rect">
              <a:avLst/>
            </a:prstGeom>
            <a:noFill/>
          </p:spPr>
        </p:pic>
        <p:sp>
          <p:nvSpPr>
            <p:cNvPr id="6" name="Line 6"/>
            <p:cNvSpPr>
              <a:spLocks noChangeShapeType="1"/>
            </p:cNvSpPr>
            <p:nvPr/>
          </p:nvSpPr>
          <p:spPr bwMode="auto">
            <a:xfrm flipV="1">
              <a:off x="2112" y="1584"/>
              <a:ext cx="144" cy="67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 flipV="1">
              <a:off x="2160" y="1872"/>
              <a:ext cx="336" cy="384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 flipV="1">
              <a:off x="2160" y="2160"/>
              <a:ext cx="1200" cy="96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160" y="2304"/>
              <a:ext cx="912" cy="4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2112" y="2304"/>
              <a:ext cx="672" cy="19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02081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685800" y="228601"/>
            <a:ext cx="7315200" cy="1054100"/>
          </a:xfrm>
        </p:spPr>
        <p:txBody>
          <a:bodyPr/>
          <a:lstStyle/>
          <a:p>
            <a:pPr eaLnBrk="1" hangingPunct="1"/>
            <a:r>
              <a:rPr lang="en-US" sz="3200" b="0" dirty="0" smtClean="0"/>
              <a:t>When Euclidean distance doesn’t work</a:t>
            </a:r>
            <a:endParaRPr lang="en-US" sz="3200" b="0" dirty="0"/>
          </a:p>
        </p:txBody>
      </p:sp>
      <p:pic>
        <p:nvPicPr>
          <p:cNvPr id="31747" name="Content Placeholder 3" descr="vs1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657600" y="1600200"/>
            <a:ext cx="5257800" cy="4114800"/>
          </a:xfrm>
        </p:spPr>
      </p:pic>
      <p:sp>
        <p:nvSpPr>
          <p:cNvPr id="11" name="TextBox 10"/>
          <p:cNvSpPr txBox="1"/>
          <p:nvPr/>
        </p:nvSpPr>
        <p:spPr>
          <a:xfrm>
            <a:off x="228600" y="2937808"/>
            <a:ext cx="3276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Which document is closest to q using Euclidian distance?</a:t>
            </a:r>
          </a:p>
          <a:p>
            <a:endParaRPr lang="en-US" sz="2000" dirty="0" smtClean="0">
              <a:solidFill>
                <a:srgbClr val="FF0000"/>
              </a:solidFill>
            </a:endParaRPr>
          </a:p>
          <a:p>
            <a:r>
              <a:rPr lang="en-US" sz="2000" dirty="0" smtClean="0">
                <a:solidFill>
                  <a:srgbClr val="FF0000"/>
                </a:solidFill>
              </a:rPr>
              <a:t>Which do you think should be closer?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070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685800" y="228601"/>
            <a:ext cx="7315200" cy="1054100"/>
          </a:xfrm>
        </p:spPr>
        <p:txBody>
          <a:bodyPr/>
          <a:lstStyle/>
          <a:p>
            <a:pPr eaLnBrk="1" hangingPunct="1"/>
            <a:r>
              <a:rPr lang="en-US" sz="4000" b="0" dirty="0" smtClean="0"/>
              <a:t>Issues with Euclidian distance</a:t>
            </a:r>
            <a:endParaRPr lang="en-US" sz="4000" b="0" dirty="0"/>
          </a:p>
        </p:txBody>
      </p:sp>
      <p:pic>
        <p:nvPicPr>
          <p:cNvPr id="31747" name="Content Placeholder 3" descr="vs1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657600" y="1600200"/>
            <a:ext cx="5257800" cy="4114800"/>
          </a:xfrm>
        </p:spPr>
      </p:pic>
      <p:sp>
        <p:nvSpPr>
          <p:cNvPr id="31748" name="Text Placeholder 4"/>
          <p:cNvSpPr>
            <a:spLocks noGrp="1"/>
          </p:cNvSpPr>
          <p:nvPr>
            <p:ph type="body" sz="half" idx="2"/>
          </p:nvPr>
        </p:nvSpPr>
        <p:spPr>
          <a:xfrm>
            <a:off x="152400" y="1905001"/>
            <a:ext cx="3276600" cy="4691063"/>
          </a:xfrm>
        </p:spPr>
        <p:txBody>
          <a:bodyPr/>
          <a:lstStyle/>
          <a:p>
            <a:pPr eaLnBrk="1" hangingPunct="1"/>
            <a:r>
              <a:rPr lang="en-US" sz="2000" dirty="0"/>
              <a:t>t</a:t>
            </a:r>
            <a:r>
              <a:rPr lang="en-US" sz="2000" dirty="0" smtClean="0"/>
              <a:t>he </a:t>
            </a:r>
            <a:r>
              <a:rPr lang="en-US" sz="2000" dirty="0"/>
              <a:t>Euclidean distance between </a:t>
            </a:r>
            <a:r>
              <a:rPr lang="en-US" sz="2000" i="1" dirty="0" smtClean="0">
                <a:solidFill>
                  <a:srgbClr val="0000FF"/>
                </a:solidFill>
              </a:rPr>
              <a:t>q</a:t>
            </a:r>
            <a:r>
              <a:rPr lang="en-US" sz="2000" i="1" dirty="0">
                <a:solidFill>
                  <a:srgbClr val="0000FF"/>
                </a:solidFill>
              </a:rPr>
              <a:t> </a:t>
            </a:r>
            <a:r>
              <a:rPr lang="en-US" sz="2000" dirty="0" smtClean="0"/>
              <a:t>and </a:t>
            </a:r>
            <a:r>
              <a:rPr lang="en-US" sz="2000" i="1" dirty="0">
                <a:solidFill>
                  <a:srgbClr val="0000FF"/>
                </a:solidFill>
              </a:rPr>
              <a:t>d</a:t>
            </a:r>
            <a:r>
              <a:rPr lang="en-US" sz="2000" i="1" baseline="-25000" dirty="0">
                <a:solidFill>
                  <a:srgbClr val="0000FF"/>
                </a:solidFill>
              </a:rPr>
              <a:t>2</a:t>
            </a:r>
            <a:r>
              <a:rPr lang="en-US" sz="2000" dirty="0"/>
              <a:t> is </a:t>
            </a:r>
            <a:r>
              <a:rPr lang="en-US" sz="2000" dirty="0" smtClean="0"/>
              <a:t>large</a:t>
            </a:r>
          </a:p>
          <a:p>
            <a:pPr eaLnBrk="1" hangingPunct="1"/>
            <a:endParaRPr lang="en-US" sz="2000" dirty="0"/>
          </a:p>
          <a:p>
            <a:pPr eaLnBrk="1" hangingPunct="1"/>
            <a:r>
              <a:rPr lang="en-US" sz="2000" dirty="0" smtClean="0"/>
              <a:t>but, the distribution </a:t>
            </a:r>
            <a:r>
              <a:rPr lang="en-US" sz="2000" dirty="0"/>
              <a:t>of terms in the query </a:t>
            </a:r>
            <a:r>
              <a:rPr lang="en-US" sz="2000" i="1" dirty="0">
                <a:solidFill>
                  <a:srgbClr val="0000FF"/>
                </a:solidFill>
              </a:rPr>
              <a:t>q</a:t>
            </a:r>
            <a:r>
              <a:rPr lang="en-US" sz="2000" i="1" dirty="0"/>
              <a:t> </a:t>
            </a:r>
            <a:r>
              <a:rPr lang="en-US" sz="2000" dirty="0"/>
              <a:t>and </a:t>
            </a:r>
            <a:r>
              <a:rPr lang="en-US" sz="2000" dirty="0" smtClean="0"/>
              <a:t>the distribution of terms </a:t>
            </a:r>
            <a:r>
              <a:rPr lang="en-US" sz="2000" dirty="0"/>
              <a:t>in </a:t>
            </a:r>
            <a:r>
              <a:rPr lang="en-US" sz="2000" dirty="0" smtClean="0"/>
              <a:t>the document </a:t>
            </a:r>
            <a:r>
              <a:rPr lang="en-US" sz="2000" i="1" dirty="0">
                <a:solidFill>
                  <a:srgbClr val="0000FF"/>
                </a:solidFill>
              </a:rPr>
              <a:t>d</a:t>
            </a:r>
            <a:r>
              <a:rPr lang="en-US" sz="2000" i="1" baseline="-25000" dirty="0">
                <a:solidFill>
                  <a:srgbClr val="0000FF"/>
                </a:solidFill>
              </a:rPr>
              <a:t>2</a:t>
            </a:r>
            <a:r>
              <a:rPr lang="en-US" sz="2000" dirty="0"/>
              <a:t> </a:t>
            </a:r>
            <a:r>
              <a:rPr lang="en-US" sz="2000" dirty="0" smtClean="0"/>
              <a:t>are very similar</a:t>
            </a:r>
          </a:p>
          <a:p>
            <a:pPr eaLnBrk="1" hangingPunct="1"/>
            <a:endParaRPr lang="en-US" sz="2000" dirty="0"/>
          </a:p>
          <a:p>
            <a:pPr eaLnBrk="1" hangingPunct="1"/>
            <a:r>
              <a:rPr lang="en-US" sz="2000" dirty="0" smtClean="0">
                <a:solidFill>
                  <a:srgbClr val="008000"/>
                </a:solidFill>
              </a:rPr>
              <a:t>This is not what we want!</a:t>
            </a:r>
            <a:endParaRPr lang="en-US" sz="20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16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osine similarity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34379" y="84179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5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9716723"/>
              </p:ext>
            </p:extLst>
          </p:nvPr>
        </p:nvGraphicFramePr>
        <p:xfrm>
          <a:off x="838200" y="1709738"/>
          <a:ext cx="6026150" cy="1423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Equation" r:id="rId3" imgW="2794000" imgH="660400" progId="Equation.3">
                  <p:embed/>
                </p:oleObj>
              </mc:Choice>
              <mc:Fallback>
                <p:oleObj name="Equation" r:id="rId3" imgW="2794000" imgH="660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709738"/>
                        <a:ext cx="6026150" cy="1423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/>
          <p:cNvCxnSpPr/>
          <p:nvPr/>
        </p:nvCxnSpPr>
        <p:spPr bwMode="auto">
          <a:xfrm>
            <a:off x="457200" y="4114800"/>
            <a:ext cx="0" cy="228600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 flipH="1">
            <a:off x="457200" y="6400800"/>
            <a:ext cx="2971800" cy="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flipV="1">
            <a:off x="457200" y="4648200"/>
            <a:ext cx="914400" cy="17526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457200" y="5562600"/>
            <a:ext cx="3352800" cy="8382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rgbClr val="008000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 flipV="1">
            <a:off x="457200" y="4191000"/>
            <a:ext cx="3048000" cy="22098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5575300" y="4343400"/>
            <a:ext cx="0" cy="228600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 flipH="1">
            <a:off x="5575300" y="6629400"/>
            <a:ext cx="2971800" cy="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flipV="1">
            <a:off x="5575300" y="5791200"/>
            <a:ext cx="444500" cy="8382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5575300" y="6400800"/>
            <a:ext cx="901700" cy="2286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rgbClr val="008000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flipV="1">
            <a:off x="5575300" y="6096000"/>
            <a:ext cx="749300" cy="5334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16" name="Right Arrow 15"/>
          <p:cNvSpPr/>
          <p:nvPr/>
        </p:nvSpPr>
        <p:spPr bwMode="auto">
          <a:xfrm>
            <a:off x="4343400" y="5257800"/>
            <a:ext cx="609600" cy="533400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91000" y="3270870"/>
            <a:ext cx="34636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correlated with the</a:t>
            </a:r>
            <a:br>
              <a:rPr lang="en-US" sz="2400" dirty="0" smtClean="0">
                <a:solidFill>
                  <a:srgbClr val="0000FF"/>
                </a:solidFill>
              </a:rPr>
            </a:br>
            <a:r>
              <a:rPr lang="en-US" sz="2400" dirty="0" smtClean="0">
                <a:solidFill>
                  <a:srgbClr val="0000FF"/>
                </a:solidFill>
              </a:rPr>
              <a:t>angle between two vectors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71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cosine distance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800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cosine similarity is a similarity between 0 and 1, with things that are similar 1 and not 0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We want a distance measure, cosine distance: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8668931"/>
              </p:ext>
            </p:extLst>
          </p:nvPr>
        </p:nvGraphicFramePr>
        <p:xfrm>
          <a:off x="1981200" y="3886200"/>
          <a:ext cx="3887304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8" name="Equation" r:id="rId3" imgW="1295400" imgH="203200" progId="Equation.3">
                  <p:embed/>
                </p:oleObj>
              </mc:Choice>
              <mc:Fallback>
                <p:oleObj name="Equation" r:id="rId3" imgW="1295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3886200"/>
                        <a:ext cx="3887304" cy="609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48632" y="5132136"/>
            <a:ext cx="786063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good for text data and many other “real world” data sets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is computationally friendly since we only need to consider features that have non-zero values </a:t>
            </a:r>
            <a:r>
              <a:rPr lang="en-US" sz="2400" b="1" dirty="0" smtClean="0">
                <a:solidFill>
                  <a:srgbClr val="0000FF"/>
                </a:solidFill>
              </a:rPr>
              <a:t>both</a:t>
            </a:r>
            <a:r>
              <a:rPr lang="en-US" sz="2400" dirty="0" smtClean="0">
                <a:solidFill>
                  <a:srgbClr val="0000FF"/>
                </a:solidFill>
              </a:rPr>
              <a:t> examples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697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K</a:t>
            </a:r>
            <a:r>
              <a:rPr lang="en-US" dirty="0" smtClean="0"/>
              <a:t>-means</a:t>
            </a:r>
            <a:endParaRPr lang="en-US" dirty="0"/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763000" cy="1524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 smtClean="0"/>
              <a:t>Iterate:</a:t>
            </a:r>
          </a:p>
          <a:p>
            <a:pPr lvl="1" eaLnBrk="1" hangingPunct="1"/>
            <a:r>
              <a:rPr lang="en-US" dirty="0" smtClean="0"/>
              <a:t>Assign/cluster each example to closest center</a:t>
            </a:r>
          </a:p>
          <a:p>
            <a:pPr lvl="1" eaLnBrk="1" hangingPunct="1"/>
            <a:r>
              <a:rPr lang="en-US" dirty="0" smtClean="0">
                <a:solidFill>
                  <a:srgbClr val="0000FF"/>
                </a:solidFill>
              </a:rPr>
              <a:t>Recalculate centers as the mean of the points </a:t>
            </a:r>
            <a:r>
              <a:rPr lang="en-US" dirty="0">
                <a:solidFill>
                  <a:srgbClr val="0000FF"/>
                </a:solidFill>
              </a:rPr>
              <a:t>in a </a:t>
            </a:r>
            <a:r>
              <a:rPr lang="en-US" dirty="0" smtClean="0">
                <a:solidFill>
                  <a:srgbClr val="0000FF"/>
                </a:solidFill>
              </a:rPr>
              <a:t>cluster</a:t>
            </a: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>
            <a:off x="1447800" y="6172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1143000" y="55626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1905000" y="5257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7239000" y="44196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3886200" y="38100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4876800" y="3886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3962400" y="45720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2895600" y="4572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>
            <a:off x="7315200" y="5257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5867400" y="4572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1447800" y="59436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4"/>
          <p:cNvSpPr>
            <a:spLocks noChangeArrowheads="1"/>
          </p:cNvSpPr>
          <p:nvPr/>
        </p:nvSpPr>
        <p:spPr bwMode="auto">
          <a:xfrm>
            <a:off x="6248400" y="51816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923681" y="6104499"/>
            <a:ext cx="45265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</a:t>
            </a:r>
            <a:r>
              <a:rPr lang="en-US" sz="2800" dirty="0" smtClean="0">
                <a:solidFill>
                  <a:srgbClr val="FF0000"/>
                </a:solidFill>
              </a:rPr>
              <a:t>here are the cluster centers?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443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K</a:t>
            </a:r>
            <a:r>
              <a:rPr lang="en-US" dirty="0" smtClean="0"/>
              <a:t>-means</a:t>
            </a:r>
            <a:endParaRPr lang="en-US" dirty="0"/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763000" cy="1524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 smtClean="0"/>
              <a:t>Iterate:</a:t>
            </a:r>
          </a:p>
          <a:p>
            <a:pPr lvl="1" eaLnBrk="1" hangingPunct="1"/>
            <a:r>
              <a:rPr lang="en-US" dirty="0" smtClean="0"/>
              <a:t>Assign/cluster each example to closest center</a:t>
            </a:r>
          </a:p>
          <a:p>
            <a:pPr lvl="1" eaLnBrk="1" hangingPunct="1"/>
            <a:r>
              <a:rPr lang="en-US" dirty="0" smtClean="0">
                <a:solidFill>
                  <a:srgbClr val="0000FF"/>
                </a:solidFill>
              </a:rPr>
              <a:t>Recalculate centers as the mean of the points </a:t>
            </a:r>
            <a:r>
              <a:rPr lang="en-US" dirty="0">
                <a:solidFill>
                  <a:srgbClr val="0000FF"/>
                </a:solidFill>
              </a:rPr>
              <a:t>in a </a:t>
            </a:r>
            <a:r>
              <a:rPr lang="en-US" dirty="0" smtClean="0">
                <a:solidFill>
                  <a:srgbClr val="0000FF"/>
                </a:solidFill>
              </a:rPr>
              <a:t>cluster</a:t>
            </a: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>
            <a:off x="1447800" y="6172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1143000" y="55626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1905000" y="5257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7239000" y="44196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3886200" y="38100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4876800" y="3886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3962400" y="45720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2895600" y="4572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>
            <a:off x="7315200" y="5257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5867400" y="4572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1447800" y="59436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4"/>
          <p:cNvSpPr>
            <a:spLocks noChangeArrowheads="1"/>
          </p:cNvSpPr>
          <p:nvPr/>
        </p:nvSpPr>
        <p:spPr bwMode="auto">
          <a:xfrm>
            <a:off x="6248400" y="51816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2133600" y="56388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4419600" y="38862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6781800" y="48006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352800" y="6039185"/>
            <a:ext cx="41311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</a:t>
            </a:r>
            <a:r>
              <a:rPr lang="en-US" sz="2800" dirty="0" smtClean="0">
                <a:solidFill>
                  <a:srgbClr val="FF0000"/>
                </a:solidFill>
              </a:rPr>
              <a:t>ow do we calculate these?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148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K</a:t>
            </a:r>
            <a:r>
              <a:rPr lang="en-US" dirty="0" smtClean="0"/>
              <a:t>-means</a:t>
            </a:r>
            <a:endParaRPr lang="en-US" dirty="0"/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763000" cy="1524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 smtClean="0"/>
              <a:t>Iterate:</a:t>
            </a:r>
          </a:p>
          <a:p>
            <a:pPr lvl="1" eaLnBrk="1" hangingPunct="1"/>
            <a:r>
              <a:rPr lang="en-US" dirty="0" smtClean="0"/>
              <a:t>Assign/cluster each example to closest center</a:t>
            </a:r>
          </a:p>
          <a:p>
            <a:pPr lvl="1" eaLnBrk="1" hangingPunct="1"/>
            <a:r>
              <a:rPr lang="en-US" dirty="0" smtClean="0">
                <a:solidFill>
                  <a:srgbClr val="0000FF"/>
                </a:solidFill>
              </a:rPr>
              <a:t>Recalculate centers as the mean of the points </a:t>
            </a:r>
            <a:r>
              <a:rPr lang="en-US" dirty="0">
                <a:solidFill>
                  <a:srgbClr val="0000FF"/>
                </a:solidFill>
              </a:rPr>
              <a:t>in a </a:t>
            </a:r>
            <a:r>
              <a:rPr lang="en-US" dirty="0" smtClean="0">
                <a:solidFill>
                  <a:srgbClr val="0000FF"/>
                </a:solidFill>
              </a:rPr>
              <a:t>cluster</a:t>
            </a: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>
            <a:off x="685800" y="5486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381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1143000" y="4572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1600200" y="4114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685800" y="5257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1066800" y="48768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743200" y="3276600"/>
            <a:ext cx="51430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Mean of the points in the cluster:</a:t>
            </a:r>
            <a:endParaRPr lang="en-US" dirty="0"/>
          </a:p>
        </p:txBody>
      </p:sp>
      <p:graphicFrame>
        <p:nvGraphicFramePr>
          <p:cNvPr id="2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9795513"/>
              </p:ext>
            </p:extLst>
          </p:nvPr>
        </p:nvGraphicFramePr>
        <p:xfrm>
          <a:off x="3276600" y="3886200"/>
          <a:ext cx="2347913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2" name="Equation" r:id="rId3" imgW="1003300" imgH="431800" progId="Equation.3">
                  <p:embed/>
                </p:oleObj>
              </mc:Choice>
              <mc:Fallback>
                <p:oleObj name="Equation" r:id="rId3" imgW="10033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3886200"/>
                        <a:ext cx="2347913" cy="1011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2743200" y="5181600"/>
            <a:ext cx="11790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where:</a:t>
            </a:r>
            <a:endParaRPr lang="en-US" dirty="0"/>
          </a:p>
        </p:txBody>
      </p:sp>
      <p:graphicFrame>
        <p:nvGraphicFramePr>
          <p:cNvPr id="2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5911475"/>
              </p:ext>
            </p:extLst>
          </p:nvPr>
        </p:nvGraphicFramePr>
        <p:xfrm>
          <a:off x="3048000" y="5715000"/>
          <a:ext cx="2616200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3" name="Equation" r:id="rId5" imgW="1117600" imgH="317500" progId="Equation.3">
                  <p:embed/>
                </p:oleObj>
              </mc:Choice>
              <mc:Fallback>
                <p:oleObj name="Equation" r:id="rId5" imgW="1117600" imgH="317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5715000"/>
                        <a:ext cx="2616200" cy="742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9510070"/>
              </p:ext>
            </p:extLst>
          </p:nvPr>
        </p:nvGraphicFramePr>
        <p:xfrm>
          <a:off x="6172200" y="5562600"/>
          <a:ext cx="1931987" cy="1039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4" name="Equation" r:id="rId7" imgW="825500" imgH="444500" progId="Equation.3">
                  <p:embed/>
                </p:oleObj>
              </mc:Choice>
              <mc:Fallback>
                <p:oleObj name="Equation" r:id="rId7" imgW="8255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5562600"/>
                        <a:ext cx="1931987" cy="1039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7001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K-means loss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7348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K-means tries to minimize what is called the “k-means” loss function: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4597754"/>
              </p:ext>
            </p:extLst>
          </p:nvPr>
        </p:nvGraphicFramePr>
        <p:xfrm>
          <a:off x="1474956" y="2993854"/>
          <a:ext cx="5710237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8" name="Equation" r:id="rId3" imgW="3149600" imgH="457200" progId="Equation.3">
                  <p:embed/>
                </p:oleObj>
              </mc:Choice>
              <mc:Fallback>
                <p:oleObj name="Equation" r:id="rId3" imgW="3149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4956" y="2993854"/>
                        <a:ext cx="5710237" cy="830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2648" y="4224420"/>
            <a:ext cx="71387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that is, the sum of the squared distances from each point to the associated cluster center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35062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Minimizing k-means loss</a:t>
            </a: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81000" y="1600200"/>
            <a:ext cx="8153400" cy="1274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60000"/>
              <a:buFont typeface="Wingdings" charset="2"/>
              <a:buChar char="n"/>
              <a:defRPr sz="2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 eaLnBrk="1" hangingPunct="1">
              <a:buFont typeface="Wingdings" charset="2"/>
              <a:buNone/>
            </a:pPr>
            <a:r>
              <a:rPr lang="en-US" sz="2400" dirty="0" smtClean="0"/>
              <a:t>Iterate:</a:t>
            </a:r>
          </a:p>
          <a:p>
            <a:pPr marL="457200" lvl="1" indent="0" eaLnBrk="1" hangingPunct="1">
              <a:buNone/>
            </a:pPr>
            <a:r>
              <a:rPr lang="en-US" sz="2000" dirty="0" smtClean="0"/>
              <a:t>1. Assign/cluster each example to closest center</a:t>
            </a:r>
            <a:endParaRPr lang="en-US" sz="2000" dirty="0">
              <a:solidFill>
                <a:srgbClr val="0000FF"/>
              </a:solidFill>
            </a:endParaRPr>
          </a:p>
          <a:p>
            <a:pPr marL="457200" lvl="1" indent="0" eaLnBrk="1" hangingPunct="1">
              <a:buNone/>
            </a:pPr>
            <a:r>
              <a:rPr lang="en-US" sz="2000" dirty="0" smtClean="0">
                <a:solidFill>
                  <a:srgbClr val="000000"/>
                </a:solidFill>
              </a:rPr>
              <a:t>2. </a:t>
            </a:r>
            <a:r>
              <a:rPr lang="en-US" sz="2000" dirty="0" smtClean="0"/>
              <a:t>Recalculate centers as the mean of the points in a cluster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67365" y="3048000"/>
            <a:ext cx="859225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4198026"/>
              </p:ext>
            </p:extLst>
          </p:nvPr>
        </p:nvGraphicFramePr>
        <p:xfrm>
          <a:off x="1474956" y="3207749"/>
          <a:ext cx="5710237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0" name="Equation" r:id="rId3" imgW="3149600" imgH="457200" progId="Equation.3">
                  <p:embed/>
                </p:oleObj>
              </mc:Choice>
              <mc:Fallback>
                <p:oleObj name="Equation" r:id="rId3" imgW="3149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4956" y="3207749"/>
                        <a:ext cx="5710237" cy="830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2003" y="4104852"/>
            <a:ext cx="75397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Does each step of k-means move towards reducing this loss function (or at least not increasing)?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32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Minimizing k-means loss</a:t>
            </a: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81000" y="1600200"/>
            <a:ext cx="8153400" cy="1274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60000"/>
              <a:buFont typeface="Wingdings" charset="2"/>
              <a:buChar char="n"/>
              <a:defRPr sz="2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 eaLnBrk="1" hangingPunct="1">
              <a:buFont typeface="Wingdings" charset="2"/>
              <a:buNone/>
            </a:pPr>
            <a:r>
              <a:rPr lang="en-US" sz="2400" dirty="0" smtClean="0"/>
              <a:t>Iterate:</a:t>
            </a:r>
          </a:p>
          <a:p>
            <a:pPr marL="457200" lvl="1" indent="0" eaLnBrk="1" hangingPunct="1">
              <a:buNone/>
            </a:pPr>
            <a:r>
              <a:rPr lang="en-US" sz="2000" dirty="0" smtClean="0"/>
              <a:t>1. Assign/cluster each example to closest center</a:t>
            </a:r>
            <a:endParaRPr lang="en-US" sz="2000" dirty="0">
              <a:solidFill>
                <a:srgbClr val="0000FF"/>
              </a:solidFill>
            </a:endParaRPr>
          </a:p>
          <a:p>
            <a:pPr marL="457200" lvl="1" indent="0" eaLnBrk="1" hangingPunct="1">
              <a:buNone/>
            </a:pPr>
            <a:r>
              <a:rPr lang="en-US" sz="2000" dirty="0" smtClean="0">
                <a:solidFill>
                  <a:srgbClr val="000000"/>
                </a:solidFill>
              </a:rPr>
              <a:t>2. </a:t>
            </a:r>
            <a:r>
              <a:rPr lang="en-US" sz="2000" dirty="0" smtClean="0"/>
              <a:t>Recalculate centers as the mean of the points in a cluster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67365" y="3048000"/>
            <a:ext cx="859225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1210537"/>
              </p:ext>
            </p:extLst>
          </p:nvPr>
        </p:nvGraphicFramePr>
        <p:xfrm>
          <a:off x="1474956" y="3207749"/>
          <a:ext cx="5710237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2" name="Equation" r:id="rId3" imgW="3149600" imgH="457200" progId="Equation.3">
                  <p:embed/>
                </p:oleObj>
              </mc:Choice>
              <mc:Fallback>
                <p:oleObj name="Equation" r:id="rId3" imgW="3149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4956" y="3207749"/>
                        <a:ext cx="5710237" cy="830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2003" y="4104852"/>
            <a:ext cx="75397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This isn’t quite a complete proof/argument, but:</a:t>
            </a:r>
          </a:p>
          <a:p>
            <a:endParaRPr lang="en-US" sz="2400" dirty="0" smtClean="0">
              <a:solidFill>
                <a:srgbClr val="0000FF"/>
              </a:solidFill>
            </a:endParaRPr>
          </a:p>
          <a:p>
            <a:pPr marL="457200" indent="-457200">
              <a:buAutoNum type="arabicPeriod"/>
            </a:pPr>
            <a:r>
              <a:rPr lang="en-US" sz="2400" dirty="0" smtClean="0">
                <a:solidFill>
                  <a:srgbClr val="0000FF"/>
                </a:solidFill>
              </a:rPr>
              <a:t>Any other assignment would end up in a larger loss</a:t>
            </a:r>
          </a:p>
          <a:p>
            <a:endParaRPr lang="en-US" sz="2400" dirty="0" smtClean="0">
              <a:solidFill>
                <a:srgbClr val="0000FF"/>
              </a:solidFill>
            </a:endParaRPr>
          </a:p>
          <a:p>
            <a:pPr marL="457200" indent="-457200">
              <a:buAutoNum type="arabicPeriod"/>
            </a:pPr>
            <a:r>
              <a:rPr lang="en-US" sz="2400" dirty="0" smtClean="0">
                <a:solidFill>
                  <a:srgbClr val="0000FF"/>
                </a:solidFill>
              </a:rPr>
              <a:t>The mean of a set of values minimizes the squared error</a:t>
            </a:r>
          </a:p>
        </p:txBody>
      </p:sp>
    </p:spTree>
    <p:extLst>
      <p:ext uri="{BB962C8B-B14F-4D97-AF65-F5344CB8AC3E}">
        <p14:creationId xmlns:p14="http://schemas.microsoft.com/office/powerpoint/2010/main" val="106989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Minimizing k-means loss</a:t>
            </a: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81000" y="1600200"/>
            <a:ext cx="8153400" cy="1274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60000"/>
              <a:buFont typeface="Wingdings" charset="2"/>
              <a:buChar char="n"/>
              <a:defRPr sz="2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 eaLnBrk="1" hangingPunct="1">
              <a:buFont typeface="Wingdings" charset="2"/>
              <a:buNone/>
            </a:pPr>
            <a:r>
              <a:rPr lang="en-US" sz="2400" dirty="0" smtClean="0"/>
              <a:t>Iterate:</a:t>
            </a:r>
          </a:p>
          <a:p>
            <a:pPr marL="457200" lvl="1" indent="0" eaLnBrk="1" hangingPunct="1">
              <a:buNone/>
            </a:pPr>
            <a:r>
              <a:rPr lang="en-US" sz="2000" dirty="0" smtClean="0"/>
              <a:t>1. Assign/cluster each example to closest center</a:t>
            </a:r>
            <a:endParaRPr lang="en-US" sz="2000" dirty="0">
              <a:solidFill>
                <a:srgbClr val="0000FF"/>
              </a:solidFill>
            </a:endParaRPr>
          </a:p>
          <a:p>
            <a:pPr marL="457200" lvl="1" indent="0" eaLnBrk="1" hangingPunct="1">
              <a:buNone/>
            </a:pPr>
            <a:r>
              <a:rPr lang="en-US" sz="2000" dirty="0" smtClean="0">
                <a:solidFill>
                  <a:srgbClr val="000000"/>
                </a:solidFill>
              </a:rPr>
              <a:t>2. </a:t>
            </a:r>
            <a:r>
              <a:rPr lang="en-US" sz="2000" dirty="0" smtClean="0"/>
              <a:t>Recalculate centers as the mean of the points in a cluster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67365" y="3048000"/>
            <a:ext cx="859225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056590"/>
              </p:ext>
            </p:extLst>
          </p:nvPr>
        </p:nvGraphicFramePr>
        <p:xfrm>
          <a:off x="1474956" y="3207749"/>
          <a:ext cx="5710237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2" name="Equation" r:id="rId3" imgW="3149600" imgH="457200" progId="Equation.3">
                  <p:embed/>
                </p:oleObj>
              </mc:Choice>
              <mc:Fallback>
                <p:oleObj name="Equation" r:id="rId3" imgW="3149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4956" y="3207749"/>
                        <a:ext cx="5710237" cy="830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2003" y="4104852"/>
            <a:ext cx="75397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Does this mean that k-means will always find the minimum loss/clustering?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844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Minimizing k-means loss</a:t>
            </a: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81000" y="1600200"/>
            <a:ext cx="8153400" cy="1274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60000"/>
              <a:buFont typeface="Wingdings" charset="2"/>
              <a:buChar char="n"/>
              <a:defRPr sz="2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 eaLnBrk="1" hangingPunct="1">
              <a:buFont typeface="Wingdings" charset="2"/>
              <a:buNone/>
            </a:pPr>
            <a:r>
              <a:rPr lang="en-US" sz="2400" dirty="0" smtClean="0"/>
              <a:t>Iterate:</a:t>
            </a:r>
          </a:p>
          <a:p>
            <a:pPr marL="457200" lvl="1" indent="0" eaLnBrk="1" hangingPunct="1">
              <a:buNone/>
            </a:pPr>
            <a:r>
              <a:rPr lang="en-US" sz="2000" dirty="0" smtClean="0"/>
              <a:t>1. Assign/cluster each example to closest center</a:t>
            </a:r>
            <a:endParaRPr lang="en-US" sz="2000" dirty="0">
              <a:solidFill>
                <a:srgbClr val="0000FF"/>
              </a:solidFill>
            </a:endParaRPr>
          </a:p>
          <a:p>
            <a:pPr marL="457200" lvl="1" indent="0" eaLnBrk="1" hangingPunct="1">
              <a:buNone/>
            </a:pPr>
            <a:r>
              <a:rPr lang="en-US" sz="2000" dirty="0" smtClean="0">
                <a:solidFill>
                  <a:srgbClr val="000000"/>
                </a:solidFill>
              </a:rPr>
              <a:t>2. </a:t>
            </a:r>
            <a:r>
              <a:rPr lang="en-US" sz="2000" dirty="0" smtClean="0"/>
              <a:t>Recalculate centers as the mean of the points in a cluster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67365" y="3048000"/>
            <a:ext cx="859225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1990216"/>
              </p:ext>
            </p:extLst>
          </p:nvPr>
        </p:nvGraphicFramePr>
        <p:xfrm>
          <a:off x="1474956" y="3207749"/>
          <a:ext cx="5710237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5" name="Equation" r:id="rId3" imgW="3149600" imgH="457200" progId="Equation.3">
                  <p:embed/>
                </p:oleObj>
              </mc:Choice>
              <mc:Fallback>
                <p:oleObj name="Equation" r:id="rId3" imgW="3149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4956" y="3207749"/>
                        <a:ext cx="5710237" cy="830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2003" y="4104852"/>
            <a:ext cx="75397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NO!  It will find </a:t>
            </a:r>
            <a:r>
              <a:rPr lang="en-US" sz="2400" i="1" dirty="0" smtClean="0">
                <a:solidFill>
                  <a:srgbClr val="0000FF"/>
                </a:solidFill>
              </a:rPr>
              <a:t>a minimum</a:t>
            </a:r>
            <a:r>
              <a:rPr lang="en-US" sz="2400" dirty="0" smtClean="0">
                <a:solidFill>
                  <a:srgbClr val="0000FF"/>
                </a:solidFill>
              </a:rPr>
              <a:t>.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Unfortunately, the k-means loss function is generally not convex and for most problems has many, many minima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We’re only guaranteed to find one of them</a:t>
            </a:r>
          </a:p>
        </p:txBody>
      </p:sp>
    </p:spTree>
    <p:extLst>
      <p:ext uri="{BB962C8B-B14F-4D97-AF65-F5344CB8AC3E}">
        <p14:creationId xmlns:p14="http://schemas.microsoft.com/office/powerpoint/2010/main" val="861113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K-means variations/parameters</a:t>
            </a: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85800" y="1752600"/>
            <a:ext cx="81534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60000"/>
              <a:buFont typeface="Wingdings" charset="2"/>
              <a:buChar char="n"/>
              <a:defRPr sz="2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 eaLnBrk="1" hangingPunct="1">
              <a:buFont typeface="Wingdings" charset="2"/>
              <a:buNone/>
            </a:pPr>
            <a:r>
              <a:rPr lang="en-US" sz="2800" dirty="0" smtClean="0"/>
              <a:t>Start with some initial cluster centers</a:t>
            </a:r>
          </a:p>
          <a:p>
            <a:pPr marL="0" indent="0" eaLnBrk="1" hangingPunct="1">
              <a:buFont typeface="Wingdings" charset="2"/>
              <a:buNone/>
            </a:pPr>
            <a:endParaRPr lang="en-US" sz="2800" dirty="0" smtClean="0"/>
          </a:p>
          <a:p>
            <a:pPr marL="0" indent="0" eaLnBrk="1" hangingPunct="1">
              <a:buFont typeface="Wingdings" charset="2"/>
              <a:buNone/>
            </a:pPr>
            <a:r>
              <a:rPr lang="en-US" sz="2800" dirty="0" smtClean="0"/>
              <a:t>Iterate:</a:t>
            </a:r>
          </a:p>
          <a:p>
            <a:pPr lvl="1" eaLnBrk="1" hangingPunct="1"/>
            <a:r>
              <a:rPr lang="en-US" dirty="0" smtClean="0"/>
              <a:t>Assign/cluster each example to closest center</a:t>
            </a:r>
          </a:p>
          <a:p>
            <a:pPr lvl="1" eaLnBrk="1" hangingPunct="1"/>
            <a:r>
              <a:rPr lang="en-US" dirty="0" smtClean="0"/>
              <a:t>Recalculate centers as the mean of the points in a cluster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82800" y="5257800"/>
            <a:ext cx="518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are some other variations/parameters we haven’t specified?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315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K-means variations/parameters</a:t>
            </a:r>
            <a:endParaRPr lang="en-US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sz="2800" dirty="0" smtClean="0"/>
              <a:t>Initial (seed) cluster centers</a:t>
            </a:r>
          </a:p>
          <a:p>
            <a:pPr marL="0" indent="0" eaLnBrk="1" hangingPunct="1">
              <a:buNone/>
            </a:pPr>
            <a:endParaRPr lang="en-US" sz="2800" dirty="0" smtClean="0"/>
          </a:p>
          <a:p>
            <a:pPr marL="0" indent="0" eaLnBrk="1" hangingPunct="1">
              <a:buNone/>
            </a:pPr>
            <a:r>
              <a:rPr lang="en-US" sz="2800" dirty="0" smtClean="0"/>
              <a:t>Convergence</a:t>
            </a:r>
          </a:p>
          <a:p>
            <a:pPr lvl="1" eaLnBrk="1" hangingPunct="1"/>
            <a:r>
              <a:rPr lang="en-US" dirty="0">
                <a:ea typeface="ＭＳ Ｐゴシック" charset="-128"/>
              </a:rPr>
              <a:t>A fixed number of </a:t>
            </a:r>
            <a:r>
              <a:rPr lang="en-US" dirty="0" smtClean="0">
                <a:ea typeface="ＭＳ Ｐゴシック" charset="-128"/>
              </a:rPr>
              <a:t>iterations</a:t>
            </a:r>
          </a:p>
          <a:p>
            <a:pPr lvl="1" eaLnBrk="1" hangingPunct="1"/>
            <a:r>
              <a:rPr lang="en-US" dirty="0" smtClean="0">
                <a:ea typeface="ＭＳ Ｐゴシック" charset="-128"/>
              </a:rPr>
              <a:t>partitions unchanged</a:t>
            </a:r>
          </a:p>
          <a:p>
            <a:pPr lvl="1" eaLnBrk="1" hangingPunct="1"/>
            <a:r>
              <a:rPr lang="en-US" dirty="0" smtClean="0">
                <a:ea typeface="ＭＳ Ｐゴシック" charset="-128"/>
              </a:rPr>
              <a:t>Cluster centers don’t change</a:t>
            </a:r>
          </a:p>
          <a:p>
            <a:pPr marL="0" indent="0" eaLnBrk="1" hangingPunct="1">
              <a:buNone/>
            </a:pPr>
            <a:endParaRPr lang="en-US" sz="2800" dirty="0" smtClean="0"/>
          </a:p>
          <a:p>
            <a:pPr marL="0" indent="0" eaLnBrk="1" hangingPunct="1">
              <a:buNone/>
            </a:pPr>
            <a:r>
              <a:rPr lang="en-US" sz="2800" dirty="0" smtClean="0"/>
              <a:t>K!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90617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K-means: Initialize centers randomly</a:t>
            </a:r>
          </a:p>
        </p:txBody>
      </p:sp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868968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564168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1326168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7086600" y="3581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3307368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3916968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3383568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4" name="Oval 10"/>
          <p:cNvSpPr>
            <a:spLocks noChangeArrowheads="1"/>
          </p:cNvSpPr>
          <p:nvPr/>
        </p:nvSpPr>
        <p:spPr bwMode="auto">
          <a:xfrm>
            <a:off x="2316768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5" name="Oval 11"/>
          <p:cNvSpPr>
            <a:spLocks noChangeArrowheads="1"/>
          </p:cNvSpPr>
          <p:nvPr/>
        </p:nvSpPr>
        <p:spPr bwMode="auto">
          <a:xfrm>
            <a:off x="7620000" y="4419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4145568" y="3276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868968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6629400" y="4343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7620000" y="44196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0" name="Rectangle 16"/>
          <p:cNvSpPr>
            <a:spLocks noChangeArrowheads="1"/>
          </p:cNvSpPr>
          <p:nvPr/>
        </p:nvSpPr>
        <p:spPr bwMode="auto">
          <a:xfrm>
            <a:off x="7162800" y="36576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4145568" y="32766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792253" y="5370096"/>
            <a:ext cx="34567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would happen here?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73253" y="6132096"/>
            <a:ext cx="2803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Seed selection ideas?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224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Seed </a:t>
            </a:r>
            <a:r>
              <a:rPr lang="en-US" dirty="0" smtClean="0"/>
              <a:t>choice</a:t>
            </a:r>
            <a:endParaRPr lang="en-US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696200" cy="4876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dirty="0"/>
              <a:t>Results can vary</a:t>
            </a:r>
            <a:r>
              <a:rPr lang="en-US" sz="2400" dirty="0" smtClean="0"/>
              <a:t> drastically based </a:t>
            </a:r>
            <a:r>
              <a:rPr lang="en-US" sz="2400" dirty="0"/>
              <a:t>on random seed </a:t>
            </a:r>
            <a:r>
              <a:rPr lang="en-US" sz="2400" dirty="0" smtClean="0"/>
              <a:t>selection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dirty="0" smtClean="0"/>
              <a:t>Some </a:t>
            </a:r>
            <a:r>
              <a:rPr lang="en-US" sz="2400" dirty="0"/>
              <a:t>seeds can result in poor convergence rate, or convergence to sub-optimal </a:t>
            </a:r>
            <a:r>
              <a:rPr lang="en-US" sz="2400" dirty="0" err="1" smtClean="0"/>
              <a:t>clusterings</a:t>
            </a:r>
            <a:endParaRPr lang="en-US" sz="24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dirty="0" smtClean="0">
              <a:ea typeface="ＭＳ Ｐゴシック" charset="-128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dirty="0" smtClean="0">
                <a:ea typeface="ＭＳ Ｐゴシック" charset="-128"/>
              </a:rPr>
              <a:t>Common heuristics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ea typeface="ＭＳ Ｐゴシック" charset="-128"/>
              </a:rPr>
              <a:t>Random centers in the space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ea typeface="ＭＳ Ｐゴシック" charset="-128"/>
              </a:rPr>
              <a:t>Randomly pick examples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ea typeface="ＭＳ Ｐゴシック" charset="-128"/>
              </a:rPr>
              <a:t>Points least </a:t>
            </a:r>
            <a:r>
              <a:rPr lang="en-US" sz="2000" dirty="0">
                <a:ea typeface="ＭＳ Ｐゴシック" charset="-128"/>
              </a:rPr>
              <a:t>similar to any existing</a:t>
            </a:r>
            <a:r>
              <a:rPr lang="en-US" sz="2000" dirty="0" smtClean="0">
                <a:ea typeface="ＭＳ Ｐゴシック" charset="-128"/>
              </a:rPr>
              <a:t> center (furthest centers heuristic)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dirty="0">
                <a:solidFill>
                  <a:srgbClr val="0000CC"/>
                </a:solidFill>
                <a:ea typeface="ＭＳ Ｐゴシック" charset="-128"/>
              </a:rPr>
              <a:t>Try out multiple starting points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ea typeface="ＭＳ Ｐゴシック" charset="-128"/>
              </a:rPr>
              <a:t>Initialize with the results of another</a:t>
            </a:r>
            <a:r>
              <a:rPr lang="en-US" sz="2000" dirty="0" smtClean="0">
                <a:ea typeface="ＭＳ Ｐゴシック" charset="-128"/>
              </a:rPr>
              <a:t> clustering method</a:t>
            </a:r>
            <a:endParaRPr lang="en-US" sz="2000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166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Furthest centers heuristic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04556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μ</a:t>
            </a:r>
            <a:r>
              <a:rPr lang="en-US" baseline="-25000" dirty="0" smtClean="0"/>
              <a:t>1</a:t>
            </a:r>
            <a:r>
              <a:rPr lang="en-US" dirty="0" smtClean="0"/>
              <a:t> = pick random point</a:t>
            </a:r>
          </a:p>
          <a:p>
            <a:pPr marL="0" indent="0">
              <a:buNone/>
            </a:pPr>
            <a:endParaRPr lang="en-US" baseline="-25000" dirty="0" smtClean="0"/>
          </a:p>
          <a:p>
            <a:pPr marL="0" indent="0">
              <a:buNone/>
            </a:pPr>
            <a:r>
              <a:rPr lang="en-US" dirty="0" smtClean="0"/>
              <a:t>for </a:t>
            </a:r>
            <a:r>
              <a:rPr lang="en-US" dirty="0" err="1" smtClean="0"/>
              <a:t>i</a:t>
            </a:r>
            <a:r>
              <a:rPr lang="en-US" dirty="0" smtClean="0"/>
              <a:t> = 2 to K:</a:t>
            </a:r>
          </a:p>
          <a:p>
            <a:pPr marL="320040" lvl="1" indent="0">
              <a:buNone/>
            </a:pPr>
            <a:r>
              <a:rPr lang="en-US" dirty="0" err="1" smtClean="0"/>
              <a:t>μ</a:t>
            </a:r>
            <a:r>
              <a:rPr lang="en-US" baseline="-25000" dirty="0" err="1" smtClean="0"/>
              <a:t>i</a:t>
            </a:r>
            <a:r>
              <a:rPr lang="en-US" dirty="0" smtClean="0"/>
              <a:t> = point that is furthest from </a:t>
            </a:r>
            <a:r>
              <a:rPr lang="en-US" b="1" dirty="0" smtClean="0"/>
              <a:t>any</a:t>
            </a:r>
            <a:r>
              <a:rPr lang="en-US" dirty="0" smtClean="0"/>
              <a:t> previous centers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1100665"/>
              </p:ext>
            </p:extLst>
          </p:nvPr>
        </p:nvGraphicFramePr>
        <p:xfrm>
          <a:off x="1951789" y="3901572"/>
          <a:ext cx="4930015" cy="11229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5" name="Equation" r:id="rId3" imgW="2286000" imgH="520700" progId="Equation.3">
                  <p:embed/>
                </p:oleObj>
              </mc:Choice>
              <mc:Fallback>
                <p:oleObj name="Equation" r:id="rId3" imgW="2286000" imgH="520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1789" y="3901572"/>
                        <a:ext cx="4930015" cy="11229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401053" y="3743158"/>
            <a:ext cx="836499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614138" y="5506564"/>
            <a:ext cx="33554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smallest distance from x to any previous center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11" name="Left Brace 10"/>
          <p:cNvSpPr/>
          <p:nvPr/>
        </p:nvSpPr>
        <p:spPr>
          <a:xfrm rot="16200000">
            <a:off x="5289256" y="3741196"/>
            <a:ext cx="494632" cy="2991922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37538" y="5528655"/>
            <a:ext cx="33554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point with the largest distance to any previous center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13" name="Left Brace 12"/>
          <p:cNvSpPr/>
          <p:nvPr/>
        </p:nvSpPr>
        <p:spPr>
          <a:xfrm rot="16200000">
            <a:off x="3005643" y="4682747"/>
            <a:ext cx="494632" cy="1153001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968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K-means: Initialize </a:t>
            </a:r>
            <a:r>
              <a:rPr lang="en-US" sz="3200" dirty="0" smtClean="0"/>
              <a:t>furthest from centers</a:t>
            </a:r>
            <a:endParaRPr lang="en-US" sz="3200" dirty="0"/>
          </a:p>
        </p:txBody>
      </p:sp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7086600" y="3581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4572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4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5" name="Oval 11"/>
          <p:cNvSpPr>
            <a:spLocks noChangeArrowheads="1"/>
          </p:cNvSpPr>
          <p:nvPr/>
        </p:nvSpPr>
        <p:spPr bwMode="auto">
          <a:xfrm>
            <a:off x="7620000" y="4419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4800600" y="3276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6629400" y="4343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2041358" y="4201695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480658" y="5432929"/>
            <a:ext cx="5057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Pick a random point for the first center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216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K-means: Initialize </a:t>
            </a:r>
            <a:r>
              <a:rPr lang="en-US" sz="3200" dirty="0" smtClean="0"/>
              <a:t>furthest from centers</a:t>
            </a:r>
            <a:endParaRPr lang="en-US" sz="3200" dirty="0"/>
          </a:p>
        </p:txBody>
      </p:sp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7086600" y="3581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4572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4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5" name="Oval 11"/>
          <p:cNvSpPr>
            <a:spLocks noChangeArrowheads="1"/>
          </p:cNvSpPr>
          <p:nvPr/>
        </p:nvSpPr>
        <p:spPr bwMode="auto">
          <a:xfrm>
            <a:off x="7620000" y="4419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4800600" y="3276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6629400" y="4343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2041358" y="4201695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480658" y="5432929"/>
            <a:ext cx="4091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point will be chosen next?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696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K-means: Initialize </a:t>
            </a:r>
            <a:r>
              <a:rPr lang="en-US" sz="3200" dirty="0" smtClean="0"/>
              <a:t>furthest from centers</a:t>
            </a:r>
            <a:endParaRPr lang="en-US" sz="3200" dirty="0"/>
          </a:p>
        </p:txBody>
      </p:sp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7086600" y="3581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4572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4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5" name="Oval 11"/>
          <p:cNvSpPr>
            <a:spLocks noChangeArrowheads="1"/>
          </p:cNvSpPr>
          <p:nvPr/>
        </p:nvSpPr>
        <p:spPr bwMode="auto">
          <a:xfrm>
            <a:off x="7620000" y="4419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4800600" y="3276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6629400" y="4343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7696200" y="4469063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2041358" y="4201695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480658" y="5432929"/>
            <a:ext cx="32899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Furthest point from center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80658" y="6154824"/>
            <a:ext cx="4091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point will be chosen next?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901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K-means: Initialize </a:t>
            </a:r>
            <a:r>
              <a:rPr lang="en-US" sz="3200" dirty="0" smtClean="0"/>
              <a:t>furthest from centers</a:t>
            </a:r>
            <a:endParaRPr lang="en-US" sz="3200" dirty="0"/>
          </a:p>
        </p:txBody>
      </p:sp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7086600" y="3581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4572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4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5" name="Oval 11"/>
          <p:cNvSpPr>
            <a:spLocks noChangeArrowheads="1"/>
          </p:cNvSpPr>
          <p:nvPr/>
        </p:nvSpPr>
        <p:spPr bwMode="auto">
          <a:xfrm>
            <a:off x="7620000" y="4419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4800600" y="3276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6629400" y="4343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7696200" y="4469063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0" name="Rectangle 16"/>
          <p:cNvSpPr>
            <a:spLocks noChangeArrowheads="1"/>
          </p:cNvSpPr>
          <p:nvPr/>
        </p:nvSpPr>
        <p:spPr bwMode="auto">
          <a:xfrm>
            <a:off x="4625472" y="28575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2041358" y="4201695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480658" y="5432929"/>
            <a:ext cx="32899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Furthest point from center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80658" y="6154824"/>
            <a:ext cx="4091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point will be chosen next?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87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K-means: Initialize </a:t>
            </a:r>
            <a:r>
              <a:rPr lang="en-US" sz="3200" dirty="0" smtClean="0"/>
              <a:t>furthest from centers</a:t>
            </a:r>
            <a:endParaRPr lang="en-US" sz="3200" dirty="0"/>
          </a:p>
        </p:txBody>
      </p:sp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7086600" y="3581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4572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4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5" name="Oval 11"/>
          <p:cNvSpPr>
            <a:spLocks noChangeArrowheads="1"/>
          </p:cNvSpPr>
          <p:nvPr/>
        </p:nvSpPr>
        <p:spPr bwMode="auto">
          <a:xfrm>
            <a:off x="7620000" y="4419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4800600" y="3276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6629400" y="4343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7696200" y="4469063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0" name="Rectangle 16"/>
          <p:cNvSpPr>
            <a:spLocks noChangeArrowheads="1"/>
          </p:cNvSpPr>
          <p:nvPr/>
        </p:nvSpPr>
        <p:spPr bwMode="auto">
          <a:xfrm>
            <a:off x="4625472" y="28575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2041358" y="4201695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480658" y="5432929"/>
            <a:ext cx="32899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Furthest point from center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0" name="Rectangle 17"/>
          <p:cNvSpPr>
            <a:spLocks noChangeArrowheads="1"/>
          </p:cNvSpPr>
          <p:nvPr/>
        </p:nvSpPr>
        <p:spPr bwMode="auto">
          <a:xfrm>
            <a:off x="3031958" y="3533275"/>
            <a:ext cx="228600" cy="22860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961103" y="6071755"/>
            <a:ext cx="50252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Any issues/concerns with this approach?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845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Furthest points concerns</a:t>
            </a:r>
            <a:endParaRPr lang="en-US" dirty="0"/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448748" y="5334668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250895" y="5674226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697400" y="5674226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502221" y="6035173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1042305" y="461009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1042305" y="4948320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1331437" y="470300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1415011" y="6151478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1691148" y="6086640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1493295" y="578250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1744621" y="5581315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1942474" y="5919536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8"/>
          <p:cNvSpPr>
            <a:spLocks noChangeArrowheads="1"/>
          </p:cNvSpPr>
          <p:nvPr/>
        </p:nvSpPr>
        <p:spPr bwMode="auto">
          <a:xfrm>
            <a:off x="1744621" y="6340640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1306195" y="4374813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882632" y="4340054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4"/>
          <p:cNvSpPr>
            <a:spLocks noChangeArrowheads="1"/>
          </p:cNvSpPr>
          <p:nvPr/>
        </p:nvSpPr>
        <p:spPr bwMode="auto">
          <a:xfrm>
            <a:off x="8910095" y="13568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5"/>
          <p:cNvSpPr>
            <a:spLocks noChangeArrowheads="1"/>
          </p:cNvSpPr>
          <p:nvPr/>
        </p:nvSpPr>
        <p:spPr bwMode="auto">
          <a:xfrm>
            <a:off x="6428916" y="214629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6"/>
          <p:cNvSpPr>
            <a:spLocks noChangeArrowheads="1"/>
          </p:cNvSpPr>
          <p:nvPr/>
        </p:nvSpPr>
        <p:spPr bwMode="auto">
          <a:xfrm>
            <a:off x="4068053" y="3795962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3756527" y="5851662"/>
            <a:ext cx="4743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If k = 4, which points will get chosen?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872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Furthest points concerns</a:t>
            </a:r>
            <a:endParaRPr lang="en-US" dirty="0"/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448748" y="5334668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250895" y="5674226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697400" y="5674226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502221" y="6035173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1042305" y="461009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1042305" y="4948320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1331437" y="470300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1415011" y="6151478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1691148" y="6086640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1493295" y="578250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1744621" y="5581315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1942474" y="5919536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8"/>
          <p:cNvSpPr>
            <a:spLocks noChangeArrowheads="1"/>
          </p:cNvSpPr>
          <p:nvPr/>
        </p:nvSpPr>
        <p:spPr bwMode="auto">
          <a:xfrm>
            <a:off x="1744621" y="6340640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1306195" y="4374813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882632" y="4340054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4"/>
          <p:cNvSpPr>
            <a:spLocks noChangeArrowheads="1"/>
          </p:cNvSpPr>
          <p:nvPr/>
        </p:nvSpPr>
        <p:spPr bwMode="auto">
          <a:xfrm>
            <a:off x="8910095" y="13568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5"/>
          <p:cNvSpPr>
            <a:spLocks noChangeArrowheads="1"/>
          </p:cNvSpPr>
          <p:nvPr/>
        </p:nvSpPr>
        <p:spPr bwMode="auto">
          <a:xfrm>
            <a:off x="6428916" y="214629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6"/>
          <p:cNvSpPr>
            <a:spLocks noChangeArrowheads="1"/>
          </p:cNvSpPr>
          <p:nvPr/>
        </p:nvSpPr>
        <p:spPr bwMode="auto">
          <a:xfrm>
            <a:off x="4068053" y="3795962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ectangle 15"/>
          <p:cNvSpPr>
            <a:spLocks noChangeArrowheads="1"/>
          </p:cNvSpPr>
          <p:nvPr/>
        </p:nvSpPr>
        <p:spPr bwMode="auto">
          <a:xfrm>
            <a:off x="8795795" y="135689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16"/>
          <p:cNvSpPr>
            <a:spLocks noChangeArrowheads="1"/>
          </p:cNvSpPr>
          <p:nvPr/>
        </p:nvSpPr>
        <p:spPr bwMode="auto">
          <a:xfrm>
            <a:off x="6314616" y="2146299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17"/>
          <p:cNvSpPr>
            <a:spLocks noChangeArrowheads="1"/>
          </p:cNvSpPr>
          <p:nvPr/>
        </p:nvSpPr>
        <p:spPr bwMode="auto">
          <a:xfrm>
            <a:off x="599813" y="5600695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17"/>
          <p:cNvSpPr>
            <a:spLocks noChangeArrowheads="1"/>
          </p:cNvSpPr>
          <p:nvPr/>
        </p:nvSpPr>
        <p:spPr bwMode="auto">
          <a:xfrm>
            <a:off x="3940385" y="3795962"/>
            <a:ext cx="228600" cy="22860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3489159" y="5119650"/>
            <a:ext cx="52768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If we do a number of trials, will we get different centers?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745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Furthest points concerns</a:t>
            </a:r>
            <a:endParaRPr lang="en-US" dirty="0"/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448748" y="5334668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250895" y="5674226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697400" y="5674226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502221" y="6035173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1042305" y="461009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1042305" y="4948320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1331437" y="470300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1415011" y="6151478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1691148" y="6086640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1493295" y="578250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1744621" y="5581315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1942474" y="5919536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8"/>
          <p:cNvSpPr>
            <a:spLocks noChangeArrowheads="1"/>
          </p:cNvSpPr>
          <p:nvPr/>
        </p:nvSpPr>
        <p:spPr bwMode="auto">
          <a:xfrm>
            <a:off x="1744621" y="6340640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1306195" y="4374813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882632" y="4340054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4"/>
          <p:cNvSpPr>
            <a:spLocks noChangeArrowheads="1"/>
          </p:cNvSpPr>
          <p:nvPr/>
        </p:nvSpPr>
        <p:spPr bwMode="auto">
          <a:xfrm>
            <a:off x="8910095" y="13568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5"/>
          <p:cNvSpPr>
            <a:spLocks noChangeArrowheads="1"/>
          </p:cNvSpPr>
          <p:nvPr/>
        </p:nvSpPr>
        <p:spPr bwMode="auto">
          <a:xfrm>
            <a:off x="6428916" y="214629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6"/>
          <p:cNvSpPr>
            <a:spLocks noChangeArrowheads="1"/>
          </p:cNvSpPr>
          <p:nvPr/>
        </p:nvSpPr>
        <p:spPr bwMode="auto">
          <a:xfrm>
            <a:off x="4068053" y="3795962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4068053" y="5100264"/>
            <a:ext cx="44093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Doesn’t deal well with outliers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22" name="Rectangle 15"/>
          <p:cNvSpPr>
            <a:spLocks noChangeArrowheads="1"/>
          </p:cNvSpPr>
          <p:nvPr/>
        </p:nvSpPr>
        <p:spPr bwMode="auto">
          <a:xfrm>
            <a:off x="8795795" y="135689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16"/>
          <p:cNvSpPr>
            <a:spLocks noChangeArrowheads="1"/>
          </p:cNvSpPr>
          <p:nvPr/>
        </p:nvSpPr>
        <p:spPr bwMode="auto">
          <a:xfrm>
            <a:off x="6314616" y="2146299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17"/>
          <p:cNvSpPr>
            <a:spLocks noChangeArrowheads="1"/>
          </p:cNvSpPr>
          <p:nvPr/>
        </p:nvSpPr>
        <p:spPr bwMode="auto">
          <a:xfrm>
            <a:off x="599813" y="5600695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17"/>
          <p:cNvSpPr>
            <a:spLocks noChangeArrowheads="1"/>
          </p:cNvSpPr>
          <p:nvPr/>
        </p:nvSpPr>
        <p:spPr bwMode="auto">
          <a:xfrm>
            <a:off x="3940385" y="3795962"/>
            <a:ext cx="228600" cy="22860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345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K-means++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12648" y="1600200"/>
            <a:ext cx="8153400" cy="330601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μ</a:t>
            </a:r>
            <a:r>
              <a:rPr lang="en-US" baseline="-25000" dirty="0" smtClean="0"/>
              <a:t>1</a:t>
            </a:r>
            <a:r>
              <a:rPr lang="en-US" dirty="0" smtClean="0"/>
              <a:t> = pick random point</a:t>
            </a:r>
          </a:p>
          <a:p>
            <a:pPr marL="0" indent="0">
              <a:buFont typeface="Wingdings"/>
              <a:buNone/>
            </a:pPr>
            <a:endParaRPr lang="en-US" baseline="-25000" dirty="0" smtClean="0"/>
          </a:p>
          <a:p>
            <a:pPr marL="0" indent="0">
              <a:buFont typeface="Wingdings"/>
              <a:buNone/>
            </a:pPr>
            <a:r>
              <a:rPr lang="en-US" dirty="0" smtClean="0"/>
              <a:t>for k = 2 to </a:t>
            </a:r>
            <a:r>
              <a:rPr lang="en-US" b="1" dirty="0" smtClean="0"/>
              <a:t>K</a:t>
            </a:r>
            <a:r>
              <a:rPr lang="en-US" dirty="0" smtClean="0"/>
              <a:t>:</a:t>
            </a:r>
          </a:p>
          <a:p>
            <a:pPr marL="320040" lvl="1" indent="0">
              <a:buFont typeface="Wingdings 2"/>
              <a:buNone/>
            </a:pPr>
            <a:r>
              <a:rPr lang="en-US" dirty="0" smtClean="0"/>
              <a:t>for </a:t>
            </a:r>
            <a:r>
              <a:rPr lang="en-US" dirty="0" err="1" smtClean="0"/>
              <a:t>i</a:t>
            </a:r>
            <a:r>
              <a:rPr lang="en-US" dirty="0" smtClean="0"/>
              <a:t> = 1 to </a:t>
            </a:r>
            <a:r>
              <a:rPr lang="en-US" b="1" dirty="0" smtClean="0"/>
              <a:t>N</a:t>
            </a:r>
            <a:r>
              <a:rPr lang="en-US" dirty="0" smtClean="0"/>
              <a:t>:</a:t>
            </a:r>
          </a:p>
          <a:p>
            <a:pPr marL="594360" lvl="2" indent="0">
              <a:buFont typeface="Wingdings 2"/>
              <a:buNone/>
            </a:pPr>
            <a:r>
              <a:rPr lang="en-US" dirty="0" err="1"/>
              <a:t>s</a:t>
            </a:r>
            <a:r>
              <a:rPr lang="en-US" baseline="-25000" dirty="0" err="1" smtClean="0"/>
              <a:t>i</a:t>
            </a:r>
            <a:r>
              <a:rPr lang="en-US" dirty="0" smtClean="0"/>
              <a:t> = min d(x</a:t>
            </a:r>
            <a:r>
              <a:rPr lang="en-US" baseline="-25000" dirty="0" smtClean="0"/>
              <a:t>i</a:t>
            </a:r>
            <a:r>
              <a:rPr lang="en-US" dirty="0" smtClean="0"/>
              <a:t>, μ</a:t>
            </a:r>
            <a:r>
              <a:rPr lang="en-US" baseline="-25000" dirty="0" smtClean="0"/>
              <a:t>1…k-1</a:t>
            </a:r>
            <a:r>
              <a:rPr lang="en-US" dirty="0" smtClean="0"/>
              <a:t>) // smallest distance to any center</a:t>
            </a:r>
          </a:p>
          <a:p>
            <a:pPr marL="594360" lvl="2" indent="0">
              <a:buFont typeface="Wingdings 2"/>
              <a:buNone/>
            </a:pPr>
            <a:endParaRPr lang="en-US" dirty="0"/>
          </a:p>
          <a:p>
            <a:pPr marL="320040" lvl="1" indent="0">
              <a:buNone/>
            </a:pPr>
            <a:r>
              <a:rPr lang="en-US" dirty="0" err="1" smtClean="0"/>
              <a:t>μ</a:t>
            </a:r>
            <a:r>
              <a:rPr lang="en-US" baseline="-25000" dirty="0" err="1" smtClean="0"/>
              <a:t>k</a:t>
            </a:r>
            <a:r>
              <a:rPr lang="en-US" dirty="0" smtClean="0"/>
              <a:t> = randomly pick point </a:t>
            </a:r>
            <a:r>
              <a:rPr lang="en-US" b="1" i="1" dirty="0" smtClean="0">
                <a:solidFill>
                  <a:srgbClr val="FF6600"/>
                </a:solidFill>
              </a:rPr>
              <a:t>proportionate</a:t>
            </a:r>
            <a:r>
              <a:rPr lang="en-US" dirty="0" smtClean="0"/>
              <a:t> to </a:t>
            </a:r>
            <a:r>
              <a:rPr lang="en-US" b="1" i="1" dirty="0" smtClean="0">
                <a:solidFill>
                  <a:srgbClr val="FF6600"/>
                </a:solidFill>
              </a:rPr>
              <a:t>s</a:t>
            </a:r>
            <a:endParaRPr lang="en-US" b="1" i="1" baseline="-25000" dirty="0" smtClean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7684" y="5601368"/>
            <a:ext cx="29885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does this help?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012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K-means++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12648" y="1600200"/>
            <a:ext cx="8153400" cy="330601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μ</a:t>
            </a:r>
            <a:r>
              <a:rPr lang="en-US" baseline="-25000" dirty="0" smtClean="0"/>
              <a:t>1</a:t>
            </a:r>
            <a:r>
              <a:rPr lang="en-US" dirty="0" smtClean="0"/>
              <a:t> = pick random point</a:t>
            </a:r>
          </a:p>
          <a:p>
            <a:pPr marL="0" indent="0">
              <a:buFont typeface="Wingdings"/>
              <a:buNone/>
            </a:pPr>
            <a:endParaRPr lang="en-US" baseline="-25000" dirty="0" smtClean="0"/>
          </a:p>
          <a:p>
            <a:pPr marL="0" indent="0">
              <a:buFont typeface="Wingdings"/>
              <a:buNone/>
            </a:pPr>
            <a:r>
              <a:rPr lang="en-US" dirty="0" smtClean="0"/>
              <a:t>for k = 2 to </a:t>
            </a:r>
            <a:r>
              <a:rPr lang="en-US" b="1" dirty="0" smtClean="0"/>
              <a:t>K</a:t>
            </a:r>
            <a:r>
              <a:rPr lang="en-US" dirty="0" smtClean="0"/>
              <a:t>:</a:t>
            </a:r>
          </a:p>
          <a:p>
            <a:pPr marL="320040" lvl="1" indent="0">
              <a:buFont typeface="Wingdings 2"/>
              <a:buNone/>
            </a:pPr>
            <a:r>
              <a:rPr lang="en-US" dirty="0" smtClean="0"/>
              <a:t>for </a:t>
            </a:r>
            <a:r>
              <a:rPr lang="en-US" dirty="0" err="1" smtClean="0"/>
              <a:t>i</a:t>
            </a:r>
            <a:r>
              <a:rPr lang="en-US" dirty="0" smtClean="0"/>
              <a:t> = 1 to </a:t>
            </a:r>
            <a:r>
              <a:rPr lang="en-US" b="1" dirty="0" smtClean="0"/>
              <a:t>N</a:t>
            </a:r>
            <a:r>
              <a:rPr lang="en-US" dirty="0" smtClean="0"/>
              <a:t>:</a:t>
            </a:r>
          </a:p>
          <a:p>
            <a:pPr marL="594360" lvl="2" indent="0">
              <a:buFont typeface="Wingdings 2"/>
              <a:buNone/>
            </a:pPr>
            <a:r>
              <a:rPr lang="en-US" dirty="0" err="1"/>
              <a:t>s</a:t>
            </a:r>
            <a:r>
              <a:rPr lang="en-US" baseline="-25000" dirty="0" err="1" smtClean="0"/>
              <a:t>i</a:t>
            </a:r>
            <a:r>
              <a:rPr lang="en-US" dirty="0" smtClean="0"/>
              <a:t> = min d(x</a:t>
            </a:r>
            <a:r>
              <a:rPr lang="en-US" baseline="-25000" dirty="0" smtClean="0"/>
              <a:t>i</a:t>
            </a:r>
            <a:r>
              <a:rPr lang="en-US" dirty="0" smtClean="0"/>
              <a:t>, μ</a:t>
            </a:r>
            <a:r>
              <a:rPr lang="en-US" baseline="-25000" dirty="0" smtClean="0"/>
              <a:t>1…k-1</a:t>
            </a:r>
            <a:r>
              <a:rPr lang="en-US" dirty="0" smtClean="0"/>
              <a:t>) // smallest distance to any center</a:t>
            </a:r>
          </a:p>
          <a:p>
            <a:pPr marL="594360" lvl="2" indent="0">
              <a:buFont typeface="Wingdings 2"/>
              <a:buNone/>
            </a:pPr>
            <a:endParaRPr lang="en-US" dirty="0"/>
          </a:p>
          <a:p>
            <a:pPr marL="320040" lvl="1" indent="0">
              <a:buNone/>
            </a:pPr>
            <a:r>
              <a:rPr lang="en-US" dirty="0" err="1" smtClean="0"/>
              <a:t>μ</a:t>
            </a:r>
            <a:r>
              <a:rPr lang="en-US" baseline="-25000" dirty="0" err="1" smtClean="0"/>
              <a:t>k</a:t>
            </a:r>
            <a:r>
              <a:rPr lang="en-US" dirty="0" smtClean="0"/>
              <a:t> = randomly pick point </a:t>
            </a:r>
            <a:r>
              <a:rPr lang="en-US" b="1" i="1" dirty="0" smtClean="0">
                <a:solidFill>
                  <a:srgbClr val="FF6600"/>
                </a:solidFill>
              </a:rPr>
              <a:t>proportionate</a:t>
            </a:r>
            <a:r>
              <a:rPr lang="en-US" dirty="0" smtClean="0"/>
              <a:t> to </a:t>
            </a:r>
            <a:r>
              <a:rPr lang="en-US" b="1" i="1" dirty="0" smtClean="0">
                <a:solidFill>
                  <a:srgbClr val="FF6600"/>
                </a:solidFill>
              </a:rPr>
              <a:t>s</a:t>
            </a:r>
            <a:endParaRPr lang="en-US" b="1" i="1" baseline="-25000" dirty="0" smtClean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5700" y="4906211"/>
            <a:ext cx="8153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Makes it possible to select other points</a:t>
            </a:r>
          </a:p>
          <a:p>
            <a:pPr marL="914400" lvl="1" indent="-4572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if #points &gt;&gt; #outliers, we will pick good points</a:t>
            </a:r>
          </a:p>
          <a:p>
            <a:pPr marL="457200" indent="-4572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Makes it non-deterministic, which will help with random runs</a:t>
            </a:r>
          </a:p>
          <a:p>
            <a:pPr marL="457200" indent="-4572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Nice theoretical guarantees!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677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4153</TotalTime>
  <Words>1682</Words>
  <Application>Microsoft Macintosh PowerPoint</Application>
  <PresentationFormat>On-screen Show (4:3)</PresentationFormat>
  <Paragraphs>311</Paragraphs>
  <Slides>63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63</vt:i4>
      </vt:variant>
    </vt:vector>
  </HeadingPairs>
  <TitlesOfParts>
    <vt:vector size="66" baseType="lpstr">
      <vt:lpstr>Median</vt:lpstr>
      <vt:lpstr>Document</vt:lpstr>
      <vt:lpstr>Equation</vt:lpstr>
      <vt:lpstr>Unsupervised learning</vt:lpstr>
      <vt:lpstr>Administrative</vt:lpstr>
      <vt:lpstr>Supervised learning</vt:lpstr>
      <vt:lpstr>Unsupervised learning</vt:lpstr>
      <vt:lpstr>Unsupervised learning</vt:lpstr>
      <vt:lpstr>Unsupervised learning applications</vt:lpstr>
      <vt:lpstr>Unsupervised learning: clustering</vt:lpstr>
      <vt:lpstr>Unsupervised learning: modeling</vt:lpstr>
      <vt:lpstr>Clustering</vt:lpstr>
      <vt:lpstr>PowerPoint Presentation</vt:lpstr>
      <vt:lpstr>Face Clustering</vt:lpstr>
      <vt:lpstr>Face clustering</vt:lpstr>
      <vt:lpstr>Search result clustering</vt:lpstr>
      <vt:lpstr>Google News</vt:lpstr>
      <vt:lpstr>Clustering in search advertising</vt:lpstr>
      <vt:lpstr>Clustering applications</vt:lpstr>
      <vt:lpstr>Data visualization</vt:lpstr>
      <vt:lpstr>A data set with clear cluster structure</vt:lpstr>
      <vt:lpstr>Issues for clustering</vt:lpstr>
      <vt:lpstr>Clustering Algorithms</vt:lpstr>
      <vt:lpstr>Hard vs. soft clustering</vt:lpstr>
      <vt:lpstr>K-means</vt:lpstr>
      <vt:lpstr>K-means: an example</vt:lpstr>
      <vt:lpstr>K-means: Initialize centers randomly</vt:lpstr>
      <vt:lpstr>K-means: assign points to nearest center</vt:lpstr>
      <vt:lpstr>K-means: readjust centers</vt:lpstr>
      <vt:lpstr>K-means: assign points to nearest center</vt:lpstr>
      <vt:lpstr>K-means: readjust centers</vt:lpstr>
      <vt:lpstr>K-means: assign points to nearest center</vt:lpstr>
      <vt:lpstr>K-means: readjust centers</vt:lpstr>
      <vt:lpstr>K-means: assign points to nearest center</vt:lpstr>
      <vt:lpstr>K-means</vt:lpstr>
      <vt:lpstr>K-means</vt:lpstr>
      <vt:lpstr>K-means</vt:lpstr>
      <vt:lpstr>Distance measures</vt:lpstr>
      <vt:lpstr>Clustering documents (e.g. wine data)</vt:lpstr>
      <vt:lpstr>When Euclidean distance doesn’t work</vt:lpstr>
      <vt:lpstr>Issues with Euclidian distance</vt:lpstr>
      <vt:lpstr>cosine similarity</vt:lpstr>
      <vt:lpstr>cosine distance</vt:lpstr>
      <vt:lpstr>K-means</vt:lpstr>
      <vt:lpstr>K-means</vt:lpstr>
      <vt:lpstr>K-means</vt:lpstr>
      <vt:lpstr>K-means loss function</vt:lpstr>
      <vt:lpstr>Minimizing k-means loss</vt:lpstr>
      <vt:lpstr>Minimizing k-means loss</vt:lpstr>
      <vt:lpstr>Minimizing k-means loss</vt:lpstr>
      <vt:lpstr>Minimizing k-means loss</vt:lpstr>
      <vt:lpstr>K-means variations/parameters</vt:lpstr>
      <vt:lpstr>K-means variations/parameters</vt:lpstr>
      <vt:lpstr>K-means: Initialize centers randomly</vt:lpstr>
      <vt:lpstr>Seed choice</vt:lpstr>
      <vt:lpstr>Furthest centers heuristic</vt:lpstr>
      <vt:lpstr>K-means: Initialize furthest from centers</vt:lpstr>
      <vt:lpstr>K-means: Initialize furthest from centers</vt:lpstr>
      <vt:lpstr>K-means: Initialize furthest from centers</vt:lpstr>
      <vt:lpstr>K-means: Initialize furthest from centers</vt:lpstr>
      <vt:lpstr>K-means: Initialize furthest from centers</vt:lpstr>
      <vt:lpstr>Furthest points concerns</vt:lpstr>
      <vt:lpstr>Furthest points concerns</vt:lpstr>
      <vt:lpstr>Furthest points concerns</vt:lpstr>
      <vt:lpstr>K-means++</vt:lpstr>
      <vt:lpstr>K-means++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234</cp:revision>
  <dcterms:created xsi:type="dcterms:W3CDTF">2013-09-08T20:10:23Z</dcterms:created>
  <dcterms:modified xsi:type="dcterms:W3CDTF">2013-11-25T17:47:33Z</dcterms:modified>
</cp:coreProperties>
</file>