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embeddings/oleObject1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Microsoft_Equation1.bin" ContentType="application/vnd.openxmlformats-officedocument.oleObject"/>
  <Override PartName="/ppt/embeddings/Microsoft_Equation2.bin" ContentType="application/vnd.openxmlformats-officedocument.oleObject"/>
  <Override PartName="/ppt/embeddings/Microsoft_Equation3.bin" ContentType="application/vnd.openxmlformats-officedocument.oleObject"/>
  <Override PartName="/ppt/embeddings/oleObject9.bin" ContentType="application/vnd.openxmlformats-officedocument.oleObject"/>
  <Override PartName="/ppt/embeddings/Microsoft_Equation4.bin" ContentType="application/vnd.openxmlformats-officedocument.oleObject"/>
  <Override PartName="/ppt/embeddings/Microsoft_Equation5.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4"/>
  </p:notesMasterIdLst>
  <p:sldIdLst>
    <p:sldId id="256" r:id="rId2"/>
    <p:sldId id="307" r:id="rId3"/>
    <p:sldId id="283" r:id="rId4"/>
    <p:sldId id="324" r:id="rId5"/>
    <p:sldId id="325" r:id="rId6"/>
    <p:sldId id="326" r:id="rId7"/>
    <p:sldId id="327" r:id="rId8"/>
    <p:sldId id="328" r:id="rId9"/>
    <p:sldId id="329" r:id="rId10"/>
    <p:sldId id="330" r:id="rId11"/>
    <p:sldId id="331" r:id="rId12"/>
    <p:sldId id="332" r:id="rId13"/>
    <p:sldId id="333" r:id="rId14"/>
    <p:sldId id="395" r:id="rId15"/>
    <p:sldId id="350" r:id="rId16"/>
    <p:sldId id="380" r:id="rId17"/>
    <p:sldId id="388" r:id="rId18"/>
    <p:sldId id="389" r:id="rId19"/>
    <p:sldId id="390" r:id="rId20"/>
    <p:sldId id="391" r:id="rId21"/>
    <p:sldId id="351" r:id="rId22"/>
    <p:sldId id="352" r:id="rId23"/>
    <p:sldId id="353" r:id="rId24"/>
    <p:sldId id="354" r:id="rId25"/>
    <p:sldId id="355" r:id="rId26"/>
    <p:sldId id="356" r:id="rId27"/>
    <p:sldId id="393" r:id="rId28"/>
    <p:sldId id="394" r:id="rId29"/>
    <p:sldId id="357" r:id="rId30"/>
    <p:sldId id="358" r:id="rId31"/>
    <p:sldId id="359" r:id="rId32"/>
    <p:sldId id="360" r:id="rId33"/>
    <p:sldId id="361" r:id="rId34"/>
    <p:sldId id="362" r:id="rId35"/>
    <p:sldId id="363" r:id="rId36"/>
    <p:sldId id="396" r:id="rId37"/>
    <p:sldId id="397" r:id="rId38"/>
    <p:sldId id="398" r:id="rId39"/>
    <p:sldId id="399" r:id="rId40"/>
    <p:sldId id="400" r:id="rId41"/>
    <p:sldId id="401" r:id="rId42"/>
    <p:sldId id="402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E0573"/>
    <a:srgbClr val="8E08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40" autoAdjust="0"/>
  </p:normalViewPr>
  <p:slideViewPr>
    <p:cSldViewPr snapToGrid="0" snapToObjects="1">
      <p:cViewPr varScale="1">
        <p:scale>
          <a:sx n="90" d="100"/>
          <a:sy n="90" d="100"/>
        </p:scale>
        <p:origin x="-1064" y="-1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17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02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46" Type="http://schemas.openxmlformats.org/officeDocument/2006/relationships/presProps" Target="presProps.xml"/><Relationship Id="rId47" Type="http://schemas.openxmlformats.org/officeDocument/2006/relationships/viewProps" Target="viewProps.xml"/><Relationship Id="rId48" Type="http://schemas.openxmlformats.org/officeDocument/2006/relationships/theme" Target="theme/theme1.xml"/><Relationship Id="rId49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interSettings" Target="printerSettings/printerSettings1.bin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emf"/><Relationship Id="rId2" Type="http://schemas.openxmlformats.org/officeDocument/2006/relationships/image" Target="../media/image13.emf"/><Relationship Id="rId3" Type="http://schemas.openxmlformats.org/officeDocument/2006/relationships/image" Target="../media/image14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Relationship Id="rId2" Type="http://schemas.openxmlformats.org/officeDocument/2006/relationships/image" Target="../media/image14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Relationship Id="rId2" Type="http://schemas.openxmlformats.org/officeDocument/2006/relationships/image" Target="../media/image1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Relationship Id="rId2" Type="http://schemas.openxmlformats.org/officeDocument/2006/relationships/image" Target="../media/image21.emf"/><Relationship Id="rId3" Type="http://schemas.openxmlformats.org/officeDocument/2006/relationships/image" Target="../media/image19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E918EF-26F2-F641-9B39-65E2E78847ED}" type="datetimeFigureOut">
              <a:rPr lang="en-US" smtClean="0"/>
              <a:t>12/2/13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13207C-337C-5744-B32B-244402CD9E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0829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11F1F-34D3-B64E-829D-0DD76ACC9D77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white">
          <a:xfrm>
            <a:off x="0" y="5971032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-9144" y="6053328"/>
            <a:ext cx="2249424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359152" y="6044184"/>
            <a:ext cx="6784848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362200" y="4038600"/>
            <a:ext cx="6477000" cy="1828800"/>
          </a:xfrm>
        </p:spPr>
        <p:txBody>
          <a:bodyPr anchor="b"/>
          <a:lstStyle>
            <a:lvl1pPr>
              <a:defRPr cap="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362200" y="6050037"/>
            <a:ext cx="6705600" cy="685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600">
                <a:solidFill>
                  <a:srgbClr val="FFFFFF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76200" y="6068699"/>
            <a:ext cx="2057400" cy="685800"/>
          </a:xfrm>
        </p:spPr>
        <p:txBody>
          <a:bodyPr>
            <a:noAutofit/>
          </a:bodyPr>
          <a:lstStyle>
            <a:lvl1pPr algn="ctr">
              <a:defRPr sz="20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23A271A1-F6D6-438B-A432-4747EE7ECD40}" type="datetimeFigureOut">
              <a:rPr lang="en-US" smtClean="0"/>
              <a:pPr algn="ctr" eaLnBrk="1" latinLnBrk="0" hangingPunct="1"/>
              <a:t>12/2/13</a:t>
            </a:fld>
            <a:endParaRPr lang="en-US" sz="2000" dirty="0">
              <a:solidFill>
                <a:srgbClr val="FFFFFF"/>
              </a:solidFill>
            </a:endParaRPr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085393" y="236538"/>
            <a:ext cx="5867400" cy="365125"/>
          </a:xfrm>
        </p:spPr>
        <p:txBody>
          <a:bodyPr/>
          <a:lstStyle>
            <a:lvl1pPr algn="r">
              <a:defRPr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001000" y="228600"/>
            <a:ext cx="8382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228600"/>
            <a:ext cx="8153400" cy="9906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12/2/13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44958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743200"/>
            <a:ext cx="7123113" cy="1673225"/>
          </a:xfrm>
        </p:spPr>
        <p:txBody>
          <a:bodyPr anchor="t"/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Rectangle 6"/>
          <p:cNvSpPr/>
          <p:nvPr/>
        </p:nvSpPr>
        <p:spPr bwMode="white">
          <a:xfrm>
            <a:off x="0" y="1524000"/>
            <a:ext cx="9144000" cy="114300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600200"/>
            <a:ext cx="1295400" cy="990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1371600" y="1600200"/>
            <a:ext cx="7772400" cy="990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1600200"/>
            <a:ext cx="7620000" cy="990600"/>
          </a:xfrm>
        </p:spPr>
        <p:txBody>
          <a:bodyPr/>
          <a:lstStyle>
            <a:lvl1pPr algn="l">
              <a:buNone/>
              <a:defRPr sz="4400" b="0" cap="none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12/2/13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1752600"/>
            <a:ext cx="1295400" cy="701676"/>
          </a:xfrm>
        </p:spPr>
        <p:txBody>
          <a:bodyPr>
            <a:no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400" dirty="0">
              <a:solidFill>
                <a:srgbClr val="FFFFFF"/>
              </a:solidFill>
            </a:endParaRPr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609600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844901" y="1589567"/>
            <a:ext cx="38862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12/2/13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73050"/>
            <a:ext cx="8153400" cy="8699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609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800600" y="2438400"/>
            <a:ext cx="3886200" cy="35814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5"/>
          </p:nvPr>
        </p:nvSpPr>
        <p:spPr/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12/2/13</a:t>
            </a:fld>
            <a:endParaRPr lang="en-US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 rtlCol="0"/>
          <a:lstStyle/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7"/>
          </p:nvPr>
        </p:nvSpPr>
        <p:spPr/>
        <p:txBody>
          <a:bodyPr rtlCol="0"/>
          <a:lstStyle/>
          <a:p>
            <a:endParaRPr kumimoji="0" lang="en-US"/>
          </a:p>
        </p:txBody>
      </p:sp>
      <p:sp>
        <p:nvSpPr>
          <p:cNvPr id="16" name="Text Placeholder 15"/>
          <p:cNvSpPr>
            <a:spLocks noGrp="1"/>
          </p:cNvSpPr>
          <p:nvPr>
            <p:ph type="body" sz="quarter" idx="1"/>
          </p:nvPr>
        </p:nvSpPr>
        <p:spPr>
          <a:xfrm>
            <a:off x="609600" y="1752600"/>
            <a:ext cx="3886200" cy="640080"/>
          </a:xfrm>
          <a:solidFill>
            <a:schemeClr val="accent2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3"/>
          </p:nvPr>
        </p:nvSpPr>
        <p:spPr>
          <a:xfrm>
            <a:off x="4800600" y="1752600"/>
            <a:ext cx="3886200" cy="640080"/>
          </a:xfrm>
          <a:solidFill>
            <a:schemeClr val="accent4"/>
          </a:solidFill>
        </p:spPr>
        <p:txBody>
          <a:bodyPr rtlCol="0" anchor="ctr"/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12/2/13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12/2/13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6248400"/>
            <a:ext cx="533400" cy="381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8077200" cy="869950"/>
          </a:xfrm>
        </p:spPr>
        <p:txBody>
          <a:bodyPr anchor="ctr"/>
          <a:lstStyle>
            <a:lvl1pPr algn="l">
              <a:buNone/>
              <a:defRPr sz="44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12/2/13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09600" y="1752600"/>
            <a:ext cx="1600200" cy="4343400"/>
          </a:xfrm>
          <a:ln w="50800" cap="sq" cmpd="dbl" algn="ctr">
            <a:solidFill>
              <a:schemeClr val="accent2"/>
            </a:solidFill>
            <a:prstDash val="solid"/>
            <a:miter lim="800000"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lIns="137160" tIns="182880" rIns="137160" bIns="91440"/>
          <a:lstStyle>
            <a:lvl1pPr marL="0" indent="0">
              <a:spcAft>
                <a:spcPts val="1000"/>
              </a:spcAft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2362200" y="1752600"/>
            <a:ext cx="6400800" cy="4419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00200" y="5486400"/>
            <a:ext cx="7315200" cy="685800"/>
          </a:xfrm>
        </p:spPr>
        <p:txBody>
          <a:bodyPr/>
          <a:lstStyle>
            <a:lvl1pPr marL="0" indent="0">
              <a:buFontTx/>
              <a:buNone/>
              <a:defRPr sz="17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Rectangle 7"/>
          <p:cNvSpPr/>
          <p:nvPr/>
        </p:nvSpPr>
        <p:spPr bwMode="white">
          <a:xfrm>
            <a:off x="-9144" y="4572000"/>
            <a:ext cx="9144000" cy="886968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-9144" y="4663440"/>
            <a:ext cx="1463040" cy="7132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1545336" y="4654296"/>
            <a:ext cx="7598664" cy="713232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648200"/>
            <a:ext cx="7315200" cy="685800"/>
          </a:xfrm>
        </p:spPr>
        <p:txBody>
          <a:bodyPr anchor="ctr"/>
          <a:lstStyle>
            <a:lvl1pPr algn="l">
              <a:buNone/>
              <a:defRPr sz="2800" b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Rectangle 10"/>
          <p:cNvSpPr/>
          <p:nvPr/>
        </p:nvSpPr>
        <p:spPr bwMode="white">
          <a:xfrm>
            <a:off x="1447800" y="0"/>
            <a:ext cx="100584" cy="6867144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>
          <a:xfrm>
            <a:off x="6248400" y="6248400"/>
            <a:ext cx="2667000" cy="365125"/>
          </a:xfrm>
        </p:spPr>
        <p:txBody>
          <a:bodyPr rtlCol="0"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12/2/13</a:t>
            </a:fld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>
          <a:xfrm>
            <a:off x="0" y="4667249"/>
            <a:ext cx="1447800" cy="663578"/>
          </a:xfrm>
        </p:spPr>
        <p:txBody>
          <a:bodyPr rtlCol="0"/>
          <a:lstStyle>
            <a:lvl1pPr>
              <a:defRPr sz="2800"/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2800" dirty="0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>
          <a:xfrm>
            <a:off x="1600200" y="6248206"/>
            <a:ext cx="4572000" cy="365125"/>
          </a:xfrm>
        </p:spPr>
        <p:txBody>
          <a:bodyPr rtlCol="0"/>
          <a:lstStyle/>
          <a:p>
            <a:endParaRPr kumimoji="0"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60576" y="0"/>
            <a:ext cx="7583424" cy="4568952"/>
          </a:xfrm>
          <a:solidFill>
            <a:schemeClr val="accent1">
              <a:tint val="40000"/>
            </a:schemeClr>
          </a:solidFill>
          <a:ln>
            <a:noFill/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Drag picture to placeholder or click icon to add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12/2/13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609600"/>
            <a:ext cx="2057400" cy="55165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5562600" cy="5516564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553200" y="6248402"/>
            <a:ext cx="2209800" cy="365125"/>
          </a:xfrm>
        </p:spPr>
        <p:txBody>
          <a:bodyPr/>
          <a:lstStyle/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12/2/13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1" y="6248207"/>
            <a:ext cx="5573483" cy="365125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7" name="Rectangle 6"/>
          <p:cNvSpPr/>
          <p:nvPr/>
        </p:nvSpPr>
        <p:spPr bwMode="white">
          <a:xfrm>
            <a:off x="6096318" y="0"/>
            <a:ext cx="320040" cy="6858000"/>
          </a:xfrm>
          <a:prstGeom prst="rect">
            <a:avLst/>
          </a:prstGeom>
          <a:solidFill>
            <a:srgbClr val="FFFFFF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142038" y="609600"/>
            <a:ext cx="228600" cy="6248400"/>
          </a:xfrm>
          <a:prstGeom prst="rect">
            <a:avLst/>
          </a:prstGeom>
          <a:solidFill>
            <a:schemeClr val="accent1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142038" y="0"/>
            <a:ext cx="228600" cy="533400"/>
          </a:xfrm>
          <a:prstGeom prst="rect">
            <a:avLst/>
          </a:prstGeom>
          <a:solidFill>
            <a:schemeClr val="accent2"/>
          </a:solidFill>
          <a:ln w="1905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5989638" y="144462"/>
            <a:ext cx="533400" cy="244476"/>
          </a:xfrm>
        </p:spPr>
        <p:txBody>
          <a:bodyPr/>
          <a:lstStyle/>
          <a:p>
            <a:fld id="{F0C94032-CD4C-4C25-B0C2-CEC720522D92}" type="slidenum">
              <a:rPr kumimoji="0" lang="en-US" smtClean="0"/>
              <a:pPr eaLnBrk="1" latinLnBrk="0" hangingPunct="1"/>
              <a:t>‹#›</a:t>
            </a:fld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609600" y="228600"/>
            <a:ext cx="8153400" cy="9906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612648" y="1600200"/>
            <a:ext cx="8153400" cy="452628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096000" y="6248400"/>
            <a:ext cx="26670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23A271A1-F6D6-438B-A432-4747EE7ECD40}" type="datetimeFigureOut">
              <a:rPr lang="en-US" smtClean="0"/>
              <a:pPr eaLnBrk="1" latinLnBrk="0" hangingPunct="1"/>
              <a:t>12/2/13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609600" y="6248206"/>
            <a:ext cx="5421083" cy="365125"/>
          </a:xfrm>
          <a:prstGeom prst="rect">
            <a:avLst/>
          </a:prstGeom>
        </p:spPr>
        <p:txBody>
          <a:bodyPr vert="horz" anchor="ctr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7" name="Rectangle 6"/>
          <p:cNvSpPr/>
          <p:nvPr/>
        </p:nvSpPr>
        <p:spPr bwMode="white">
          <a:xfrm>
            <a:off x="0" y="1234440"/>
            <a:ext cx="9144000" cy="320040"/>
          </a:xfrm>
          <a:prstGeom prst="rect">
            <a:avLst/>
          </a:prstGeom>
          <a:solidFill>
            <a:srgbClr val="FFFFFF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0" y="1280160"/>
            <a:ext cx="533400" cy="22860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590550" y="1280160"/>
            <a:ext cx="8553450" cy="22860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0" y="1272222"/>
            <a:ext cx="533400" cy="244476"/>
          </a:xfrm>
          <a:prstGeom prst="rect">
            <a:avLst/>
          </a:prstGeom>
        </p:spPr>
        <p:txBody>
          <a:bodyPr vert="horz" anchor="ctr" anchorCtr="0">
            <a:normAutofit/>
          </a:bodyPr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 algn="ctr" eaLnBrk="1" latinLnBrk="0" hangingPunct="1"/>
            <a:fld id="{F0C94032-CD4C-4C25-B0C2-CEC720522D92}" type="slidenum">
              <a:rPr kumimoji="0" lang="en-US" smtClean="0"/>
              <a:pPr algn="ctr" eaLnBrk="1" latinLnBrk="0" hangingPunct="1"/>
              <a:t>‹#›</a:t>
            </a:fld>
            <a:endParaRPr kumimoji="0" lang="en-US" sz="1400" b="1" dirty="0">
              <a:solidFill>
                <a:srgbClr val="FFFFFF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20040" indent="-320040" algn="l" rtl="0" eaLnBrk="1" latinLnBrk="0" hangingPunct="1">
        <a:spcBef>
          <a:spcPts val="700"/>
        </a:spcBef>
        <a:buClr>
          <a:schemeClr val="accent2"/>
        </a:buClr>
        <a:buSzPct val="60000"/>
        <a:buFont typeface="Wingdings"/>
        <a:buChar char=""/>
        <a:defRPr kumimoji="0" sz="29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550"/>
        </a:spcBef>
        <a:buClr>
          <a:schemeClr val="accent1"/>
        </a:buClr>
        <a:buSzPct val="70000"/>
        <a:buFont typeface="Wingdings 2"/>
        <a:buChar char="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rtl="0" eaLnBrk="1" latinLnBrk="0" hangingPunct="1">
        <a:spcBef>
          <a:spcPts val="500"/>
        </a:spcBef>
        <a:buClr>
          <a:schemeClr val="accent2"/>
        </a:buClr>
        <a:buSzPct val="75000"/>
        <a:buFont typeface="Wingdings"/>
        <a:buChar char="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28600" algn="l" rtl="0" eaLnBrk="1" latinLnBrk="0" hangingPunct="1">
        <a:spcBef>
          <a:spcPts val="400"/>
        </a:spcBef>
        <a:buClr>
          <a:schemeClr val="accent3"/>
        </a:buClr>
        <a:buSzPct val="7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-228600" algn="l" rtl="0" eaLnBrk="1" latinLnBrk="0" hangingPunct="1">
        <a:spcBef>
          <a:spcPts val="400"/>
        </a:spcBef>
        <a:buClr>
          <a:schemeClr val="accent4"/>
        </a:buClr>
        <a:buSzPct val="65000"/>
        <a:buFont typeface="Wingdings"/>
        <a:buChar char="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103120" indent="-228600" algn="l" rtl="0" eaLnBrk="1" latinLnBrk="0" hangingPunct="1">
        <a:spcBef>
          <a:spcPct val="20000"/>
        </a:spcBef>
        <a:buClr>
          <a:schemeClr val="accent1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rtl="0" eaLnBrk="1" latinLnBrk="0" hangingPunct="1">
        <a:spcBef>
          <a:spcPct val="20000"/>
        </a:spcBef>
        <a:buClr>
          <a:schemeClr val="accent2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651760" indent="-228600" algn="l" rtl="0" eaLnBrk="1" latinLnBrk="0" hangingPunct="1">
        <a:spcBef>
          <a:spcPct val="20000"/>
        </a:spcBef>
        <a:buClr>
          <a:schemeClr val="accent3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26080" indent="-228600" algn="l" rtl="0" eaLnBrk="1" latinLnBrk="0" hangingPunct="1">
        <a:spcBef>
          <a:spcPct val="20000"/>
        </a:spcBef>
        <a:buClr>
          <a:schemeClr val="accent4"/>
        </a:buClr>
        <a:buFont typeface="Wingdings"/>
        <a:buChar char="§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image" Target="../media/image11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4" Type="http://schemas.openxmlformats.org/officeDocument/2006/relationships/image" Target="../media/image11.emf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4" Type="http://schemas.openxmlformats.org/officeDocument/2006/relationships/image" Target="../media/image12.emf"/><Relationship Id="rId5" Type="http://schemas.openxmlformats.org/officeDocument/2006/relationships/oleObject" Target="../embeddings/oleObject4.bin"/><Relationship Id="rId6" Type="http://schemas.openxmlformats.org/officeDocument/2006/relationships/image" Target="../media/image13.emf"/><Relationship Id="rId7" Type="http://schemas.openxmlformats.org/officeDocument/2006/relationships/oleObject" Target="../embeddings/oleObject5.bin"/><Relationship Id="rId8" Type="http://schemas.openxmlformats.org/officeDocument/2006/relationships/image" Target="../media/image14.emf"/><Relationship Id="rId1" Type="http://schemas.openxmlformats.org/officeDocument/2006/relationships/vmlDrawing" Target="../drawings/vmlDrawing3.vml"/><Relationship Id="rId2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4" Type="http://schemas.openxmlformats.org/officeDocument/2006/relationships/image" Target="../media/image13.emf"/><Relationship Id="rId5" Type="http://schemas.openxmlformats.org/officeDocument/2006/relationships/oleObject" Target="../embeddings/oleObject7.bin"/><Relationship Id="rId6" Type="http://schemas.openxmlformats.org/officeDocument/2006/relationships/image" Target="../media/image14.emf"/><Relationship Id="rId1" Type="http://schemas.openxmlformats.org/officeDocument/2006/relationships/vmlDrawing" Target="../drawings/vmlDrawing4.vml"/><Relationship Id="rId2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4" Type="http://schemas.openxmlformats.org/officeDocument/2006/relationships/image" Target="../media/image17.emf"/><Relationship Id="rId5" Type="http://schemas.openxmlformats.org/officeDocument/2006/relationships/oleObject" Target="../embeddings/Microsoft_Equation1.bin"/><Relationship Id="rId6" Type="http://schemas.openxmlformats.org/officeDocument/2006/relationships/image" Target="../media/image18.emf"/><Relationship Id="rId1" Type="http://schemas.openxmlformats.org/officeDocument/2006/relationships/vmlDrawing" Target="../drawings/vmlDrawing5.vml"/><Relationship Id="rId2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2.bin"/><Relationship Id="rId4" Type="http://schemas.openxmlformats.org/officeDocument/2006/relationships/image" Target="../media/image19.emf"/><Relationship Id="rId1" Type="http://schemas.openxmlformats.org/officeDocument/2006/relationships/vmlDrawing" Target="../drawings/vmlDrawing6.vml"/><Relationship Id="rId2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Equation3.bin"/><Relationship Id="rId4" Type="http://schemas.openxmlformats.org/officeDocument/2006/relationships/image" Target="../media/image19.emf"/><Relationship Id="rId1" Type="http://schemas.openxmlformats.org/officeDocument/2006/relationships/vmlDrawing" Target="../drawings/vmlDrawing7.vml"/><Relationship Id="rId2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4" Type="http://schemas.openxmlformats.org/officeDocument/2006/relationships/image" Target="../media/image20.emf"/><Relationship Id="rId5" Type="http://schemas.openxmlformats.org/officeDocument/2006/relationships/oleObject" Target="../embeddings/Microsoft_Equation4.bin"/><Relationship Id="rId6" Type="http://schemas.openxmlformats.org/officeDocument/2006/relationships/image" Target="../media/image21.emf"/><Relationship Id="rId7" Type="http://schemas.openxmlformats.org/officeDocument/2006/relationships/oleObject" Target="../embeddings/Microsoft_Equation5.bin"/><Relationship Id="rId8" Type="http://schemas.openxmlformats.org/officeDocument/2006/relationships/image" Target="../media/image19.emf"/><Relationship Id="rId1" Type="http://schemas.openxmlformats.org/officeDocument/2006/relationships/vmlDrawing" Target="../drawings/vmlDrawing8.vml"/><Relationship Id="rId2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Unsupervised learning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David Kauchak</a:t>
            </a:r>
            <a:br>
              <a:rPr lang="en-US" dirty="0" smtClean="0"/>
            </a:br>
            <a:r>
              <a:rPr lang="en-US" dirty="0" smtClean="0"/>
              <a:t>CS 451 – Fall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12003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Final </a:t>
            </a:r>
            <a:r>
              <a:rPr lang="en-US" dirty="0" smtClean="0"/>
              <a:t>project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Schedule fo</a:t>
            </a:r>
            <a:r>
              <a:rPr lang="en-US" dirty="0" smtClean="0"/>
              <a:t>r the rest of the semester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20972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Unsupervised learning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95798" y="3431117"/>
            <a:ext cx="1993900" cy="1917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5448" y="1526117"/>
            <a:ext cx="1943100" cy="1905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10200" y="1526117"/>
            <a:ext cx="1676400" cy="16891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5248" y="1691217"/>
            <a:ext cx="2590800" cy="1524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79448" y="3575050"/>
            <a:ext cx="2870200" cy="163830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612648" y="6016260"/>
            <a:ext cx="786780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Unsupervised </a:t>
            </a:r>
            <a:r>
              <a:rPr lang="en-US" sz="2400" dirty="0" smtClean="0">
                <a:solidFill>
                  <a:srgbClr val="0000FF"/>
                </a:solidFill>
              </a:rPr>
              <a:t>learning: given data, i.e. examples, but no labels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25180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K</a:t>
            </a:r>
            <a:r>
              <a:rPr lang="en-US" dirty="0" smtClean="0"/>
              <a:t>-means</a:t>
            </a:r>
            <a:endParaRPr lang="en-US" dirty="0"/>
          </a:p>
        </p:txBody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8153400" cy="3314032"/>
          </a:xfrm>
        </p:spPr>
        <p:txBody>
          <a:bodyPr>
            <a:noAutofit/>
          </a:bodyPr>
          <a:lstStyle/>
          <a:p>
            <a:pPr marL="0" indent="0" eaLnBrk="1" hangingPunct="1">
              <a:buNone/>
            </a:pPr>
            <a:r>
              <a:rPr lang="en-US" sz="2800" dirty="0" smtClean="0"/>
              <a:t>Start </a:t>
            </a:r>
            <a:r>
              <a:rPr lang="en-US" sz="2800" dirty="0" smtClean="0"/>
              <a:t>with some initial cluster </a:t>
            </a:r>
            <a:r>
              <a:rPr lang="en-US" sz="2800" dirty="0" smtClean="0"/>
              <a:t>centers</a:t>
            </a:r>
          </a:p>
          <a:p>
            <a:pPr marL="0" indent="0" eaLnBrk="1" hangingPunct="1">
              <a:buNone/>
            </a:pPr>
            <a:endParaRPr lang="en-US" sz="2800" dirty="0" smtClean="0"/>
          </a:p>
          <a:p>
            <a:pPr marL="0" indent="0" eaLnBrk="1" hangingPunct="1">
              <a:buNone/>
            </a:pPr>
            <a:r>
              <a:rPr lang="en-US" sz="2800" dirty="0" smtClean="0"/>
              <a:t>Iterate:</a:t>
            </a:r>
          </a:p>
          <a:p>
            <a:pPr lvl="1" eaLnBrk="1" hangingPunct="1"/>
            <a:r>
              <a:rPr lang="en-US" sz="2400" dirty="0" smtClean="0"/>
              <a:t>Assign/cluster each example to closest center</a:t>
            </a:r>
          </a:p>
          <a:p>
            <a:pPr lvl="1" eaLnBrk="1" hangingPunct="1"/>
            <a:r>
              <a:rPr lang="en-US" sz="2400" dirty="0" smtClean="0"/>
              <a:t>Recalculate centers as the mean of the points </a:t>
            </a:r>
            <a:r>
              <a:rPr lang="en-US" sz="2400" dirty="0"/>
              <a:t>in a </a:t>
            </a:r>
            <a:r>
              <a:rPr lang="en-US" sz="2400" dirty="0" smtClean="0"/>
              <a:t>cluster</a:t>
            </a:r>
          </a:p>
        </p:txBody>
      </p:sp>
    </p:spTree>
    <p:extLst>
      <p:ext uri="{BB962C8B-B14F-4D97-AF65-F5344CB8AC3E}">
        <p14:creationId xmlns:p14="http://schemas.microsoft.com/office/powerpoint/2010/main" val="6045496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4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K-means: an example</a:t>
            </a:r>
          </a:p>
        </p:txBody>
      </p:sp>
      <p:sp>
        <p:nvSpPr>
          <p:cNvPr id="48132" name="Oval 4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3" name="Oval 5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4" name="Oval 6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5" name="Oval 7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6" name="Oval 8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7" name="Oval 9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8" name="Oval 10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39" name="Oval 11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0" name="Oval 12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1" name="Oval 13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2" name="Oval 14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8143" name="Oval 15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5570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Initialize centers randomly</a:t>
            </a:r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5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6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8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39" name="Rectangle 15"/>
          <p:cNvSpPr>
            <a:spLocks noChangeArrowheads="1"/>
          </p:cNvSpPr>
          <p:nvPr/>
        </p:nvSpPr>
        <p:spPr bwMode="auto">
          <a:xfrm>
            <a:off x="3048000" y="35052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0" name="Rectangle 16"/>
          <p:cNvSpPr>
            <a:spLocks noChangeArrowheads="1"/>
          </p:cNvSpPr>
          <p:nvPr/>
        </p:nvSpPr>
        <p:spPr bwMode="auto">
          <a:xfrm>
            <a:off x="50292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2241" name="Rectangle 17"/>
          <p:cNvSpPr>
            <a:spLocks noChangeArrowheads="1"/>
          </p:cNvSpPr>
          <p:nvPr/>
        </p:nvSpPr>
        <p:spPr bwMode="auto">
          <a:xfrm>
            <a:off x="5943600" y="35052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09400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assign points to nearest center</a:t>
            </a:r>
          </a:p>
        </p:txBody>
      </p:sp>
      <p:sp>
        <p:nvSpPr>
          <p:cNvPr id="49155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6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7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8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59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0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1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2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3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4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5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6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7" name="Rectangle 15"/>
          <p:cNvSpPr>
            <a:spLocks noChangeArrowheads="1"/>
          </p:cNvSpPr>
          <p:nvPr/>
        </p:nvSpPr>
        <p:spPr bwMode="auto">
          <a:xfrm>
            <a:off x="3048000" y="35052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8" name="Rectangle 16"/>
          <p:cNvSpPr>
            <a:spLocks noChangeArrowheads="1"/>
          </p:cNvSpPr>
          <p:nvPr/>
        </p:nvSpPr>
        <p:spPr bwMode="auto">
          <a:xfrm>
            <a:off x="50292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9169" name="Rectangle 17"/>
          <p:cNvSpPr>
            <a:spLocks noChangeArrowheads="1"/>
          </p:cNvSpPr>
          <p:nvPr/>
        </p:nvSpPr>
        <p:spPr bwMode="auto">
          <a:xfrm>
            <a:off x="5943600" y="35052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5504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K-means: readjust centers</a:t>
            </a:r>
          </a:p>
        </p:txBody>
      </p:sp>
      <p:sp>
        <p:nvSpPr>
          <p:cNvPr id="54275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6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7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8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79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0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1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2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3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4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5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6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7" name="Rectangle 15"/>
          <p:cNvSpPr>
            <a:spLocks noChangeArrowheads="1"/>
          </p:cNvSpPr>
          <p:nvPr/>
        </p:nvSpPr>
        <p:spPr bwMode="auto">
          <a:xfrm>
            <a:off x="2209800" y="45720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8" name="Rectangle 16"/>
          <p:cNvSpPr>
            <a:spLocks noChangeArrowheads="1"/>
          </p:cNvSpPr>
          <p:nvPr/>
        </p:nvSpPr>
        <p:spPr bwMode="auto">
          <a:xfrm>
            <a:off x="44958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4289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6202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assign points to nearest center</a:t>
            </a:r>
          </a:p>
        </p:txBody>
      </p:sp>
      <p:sp>
        <p:nvSpPr>
          <p:cNvPr id="55299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0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1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2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3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4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5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6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7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8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09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0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1" name="Rectangle 15"/>
          <p:cNvSpPr>
            <a:spLocks noChangeArrowheads="1"/>
          </p:cNvSpPr>
          <p:nvPr/>
        </p:nvSpPr>
        <p:spPr bwMode="auto">
          <a:xfrm>
            <a:off x="2209800" y="45720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2" name="Rectangle 16"/>
          <p:cNvSpPr>
            <a:spLocks noChangeArrowheads="1"/>
          </p:cNvSpPr>
          <p:nvPr/>
        </p:nvSpPr>
        <p:spPr bwMode="auto">
          <a:xfrm>
            <a:off x="4495800" y="2819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5313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67366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K-means: readjust centers</a:t>
            </a:r>
          </a:p>
        </p:txBody>
      </p:sp>
      <p:sp>
        <p:nvSpPr>
          <p:cNvPr id="56323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4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5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6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7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8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29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0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1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2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3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4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5" name="Rectangle 15"/>
          <p:cNvSpPr>
            <a:spLocks noChangeArrowheads="1"/>
          </p:cNvSpPr>
          <p:nvPr/>
        </p:nvSpPr>
        <p:spPr bwMode="auto">
          <a:xfrm>
            <a:off x="2133600" y="45720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6" name="Rectangle 16"/>
          <p:cNvSpPr>
            <a:spLocks noChangeArrowheads="1"/>
          </p:cNvSpPr>
          <p:nvPr/>
        </p:nvSpPr>
        <p:spPr bwMode="auto">
          <a:xfrm>
            <a:off x="4419600" y="30480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6337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9906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assign points to nearest center</a:t>
            </a:r>
          </a:p>
        </p:txBody>
      </p:sp>
      <p:sp>
        <p:nvSpPr>
          <p:cNvPr id="57347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48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49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0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1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2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3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4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5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6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7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8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59" name="Rectangle 15"/>
          <p:cNvSpPr>
            <a:spLocks noChangeArrowheads="1"/>
          </p:cNvSpPr>
          <p:nvPr/>
        </p:nvSpPr>
        <p:spPr bwMode="auto">
          <a:xfrm>
            <a:off x="2133600" y="45720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60" name="Rectangle 16"/>
          <p:cNvSpPr>
            <a:spLocks noChangeArrowheads="1"/>
          </p:cNvSpPr>
          <p:nvPr/>
        </p:nvSpPr>
        <p:spPr bwMode="auto">
          <a:xfrm>
            <a:off x="4419600" y="30480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7361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595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K-means: readjust centers</a:t>
            </a:r>
          </a:p>
        </p:txBody>
      </p:sp>
      <p:sp>
        <p:nvSpPr>
          <p:cNvPr id="59395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6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7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8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399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0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1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2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3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4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5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6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7" name="Rectangle 15"/>
          <p:cNvSpPr>
            <a:spLocks noChangeArrowheads="1"/>
          </p:cNvSpPr>
          <p:nvPr/>
        </p:nvSpPr>
        <p:spPr bwMode="auto">
          <a:xfrm>
            <a:off x="1752600" y="47244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8" name="Rectangle 16"/>
          <p:cNvSpPr>
            <a:spLocks noChangeArrowheads="1"/>
          </p:cNvSpPr>
          <p:nvPr/>
        </p:nvSpPr>
        <p:spPr bwMode="auto">
          <a:xfrm>
            <a:off x="3962400" y="3200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59409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17133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K-means: assign points to nearest center</a:t>
            </a:r>
          </a:p>
        </p:txBody>
      </p:sp>
      <p:sp>
        <p:nvSpPr>
          <p:cNvPr id="60419" name="Oval 3"/>
          <p:cNvSpPr>
            <a:spLocks noChangeArrowheads="1"/>
          </p:cNvSpPr>
          <p:nvPr/>
        </p:nvSpPr>
        <p:spPr bwMode="auto">
          <a:xfrm>
            <a:off x="1524000" y="51054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0" name="Oval 4"/>
          <p:cNvSpPr>
            <a:spLocks noChangeArrowheads="1"/>
          </p:cNvSpPr>
          <p:nvPr/>
        </p:nvSpPr>
        <p:spPr bwMode="auto">
          <a:xfrm>
            <a:off x="1219200" y="4495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1" name="Oval 5"/>
          <p:cNvSpPr>
            <a:spLocks noChangeArrowheads="1"/>
          </p:cNvSpPr>
          <p:nvPr/>
        </p:nvSpPr>
        <p:spPr bwMode="auto">
          <a:xfrm>
            <a:off x="1981200" y="41910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2" name="Oval 6"/>
          <p:cNvSpPr>
            <a:spLocks noChangeArrowheads="1"/>
          </p:cNvSpPr>
          <p:nvPr/>
        </p:nvSpPr>
        <p:spPr bwMode="auto">
          <a:xfrm>
            <a:off x="7315200" y="3352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3" name="Oval 7"/>
          <p:cNvSpPr>
            <a:spLocks noChangeArrowheads="1"/>
          </p:cNvSpPr>
          <p:nvPr/>
        </p:nvSpPr>
        <p:spPr bwMode="auto">
          <a:xfrm>
            <a:off x="3962400" y="2743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4" name="Oval 8"/>
          <p:cNvSpPr>
            <a:spLocks noChangeArrowheads="1"/>
          </p:cNvSpPr>
          <p:nvPr/>
        </p:nvSpPr>
        <p:spPr bwMode="auto">
          <a:xfrm>
            <a:off x="4953000" y="28194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5" name="Oval 9"/>
          <p:cNvSpPr>
            <a:spLocks noChangeArrowheads="1"/>
          </p:cNvSpPr>
          <p:nvPr/>
        </p:nvSpPr>
        <p:spPr bwMode="auto">
          <a:xfrm>
            <a:off x="40386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6" name="Oval 10"/>
          <p:cNvSpPr>
            <a:spLocks noChangeArrowheads="1"/>
          </p:cNvSpPr>
          <p:nvPr/>
        </p:nvSpPr>
        <p:spPr bwMode="auto">
          <a:xfrm>
            <a:off x="2971800" y="3505200"/>
            <a:ext cx="304800" cy="3048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7" name="Oval 11"/>
          <p:cNvSpPr>
            <a:spLocks noChangeArrowheads="1"/>
          </p:cNvSpPr>
          <p:nvPr/>
        </p:nvSpPr>
        <p:spPr bwMode="auto">
          <a:xfrm>
            <a:off x="7391400" y="41910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8" name="Oval 12"/>
          <p:cNvSpPr>
            <a:spLocks noChangeArrowheads="1"/>
          </p:cNvSpPr>
          <p:nvPr/>
        </p:nvSpPr>
        <p:spPr bwMode="auto">
          <a:xfrm>
            <a:off x="5943600" y="35052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29" name="Oval 13"/>
          <p:cNvSpPr>
            <a:spLocks noChangeArrowheads="1"/>
          </p:cNvSpPr>
          <p:nvPr/>
        </p:nvSpPr>
        <p:spPr bwMode="auto">
          <a:xfrm>
            <a:off x="1524000" y="4876800"/>
            <a:ext cx="304800" cy="304800"/>
          </a:xfrm>
          <a:prstGeom prst="ellipse">
            <a:avLst/>
          </a:prstGeom>
          <a:solidFill>
            <a:srgbClr val="0000CC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0" name="Oval 14"/>
          <p:cNvSpPr>
            <a:spLocks noChangeArrowheads="1"/>
          </p:cNvSpPr>
          <p:nvPr/>
        </p:nvSpPr>
        <p:spPr bwMode="auto">
          <a:xfrm>
            <a:off x="6324600" y="4114800"/>
            <a:ext cx="304800" cy="304800"/>
          </a:xfrm>
          <a:prstGeom prst="ellipse">
            <a:avLst/>
          </a:prstGeom>
          <a:solidFill>
            <a:srgbClr val="CC0099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1" name="Rectangle 15"/>
          <p:cNvSpPr>
            <a:spLocks noChangeArrowheads="1"/>
          </p:cNvSpPr>
          <p:nvPr/>
        </p:nvSpPr>
        <p:spPr bwMode="auto">
          <a:xfrm>
            <a:off x="1752600" y="4724400"/>
            <a:ext cx="228600" cy="228600"/>
          </a:xfrm>
          <a:prstGeom prst="rect">
            <a:avLst/>
          </a:prstGeom>
          <a:solidFill>
            <a:srgbClr val="0000CC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2" name="Rectangle 16"/>
          <p:cNvSpPr>
            <a:spLocks noChangeArrowheads="1"/>
          </p:cNvSpPr>
          <p:nvPr/>
        </p:nvSpPr>
        <p:spPr bwMode="auto">
          <a:xfrm>
            <a:off x="3962400" y="3200400"/>
            <a:ext cx="228600" cy="228600"/>
          </a:xfrm>
          <a:prstGeom prst="rect">
            <a:avLst/>
          </a:prstGeom>
          <a:solidFill>
            <a:srgbClr val="FF000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3" name="Rectangle 17"/>
          <p:cNvSpPr>
            <a:spLocks noChangeArrowheads="1"/>
          </p:cNvSpPr>
          <p:nvPr/>
        </p:nvSpPr>
        <p:spPr bwMode="auto">
          <a:xfrm>
            <a:off x="6858000" y="3733800"/>
            <a:ext cx="228600" cy="228600"/>
          </a:xfrm>
          <a:prstGeom prst="rect">
            <a:avLst/>
          </a:prstGeom>
          <a:solidFill>
            <a:srgbClr val="CC00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0434" name="Text Box 18"/>
          <p:cNvSpPr txBox="1">
            <a:spLocks noChangeArrowheads="1"/>
          </p:cNvSpPr>
          <p:nvPr/>
        </p:nvSpPr>
        <p:spPr bwMode="auto">
          <a:xfrm>
            <a:off x="2971800" y="5867400"/>
            <a:ext cx="51054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/>
              <a:t>No changes:  Done</a:t>
            </a:r>
          </a:p>
        </p:txBody>
      </p:sp>
    </p:spTree>
    <p:extLst>
      <p:ext uri="{BB962C8B-B14F-4D97-AF65-F5344CB8AC3E}">
        <p14:creationId xmlns:p14="http://schemas.microsoft.com/office/powerpoint/2010/main" val="26311162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K-means variations/parameters</a:t>
            </a:r>
            <a:endParaRPr lang="en-US" dirty="0"/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None/>
            </a:pPr>
            <a:r>
              <a:rPr lang="en-US" sz="2800" strike="sngStrike" dirty="0" smtClean="0"/>
              <a:t>Initial (seed) cluster centers</a:t>
            </a:r>
          </a:p>
          <a:p>
            <a:pPr marL="0" indent="0" eaLnBrk="1" hangingPunct="1">
              <a:buNone/>
            </a:pPr>
            <a:endParaRPr lang="en-US" sz="2800" dirty="0" smtClean="0"/>
          </a:p>
          <a:p>
            <a:pPr marL="0" indent="0" eaLnBrk="1" hangingPunct="1">
              <a:buNone/>
            </a:pPr>
            <a:r>
              <a:rPr lang="en-US" sz="2800" strike="sngStrike" dirty="0" smtClean="0"/>
              <a:t>Convergence</a:t>
            </a:r>
          </a:p>
          <a:p>
            <a:pPr lvl="1" eaLnBrk="1" hangingPunct="1"/>
            <a:r>
              <a:rPr lang="en-US" strike="sngStrike" dirty="0">
                <a:ea typeface="ＭＳ Ｐゴシック" charset="-128"/>
              </a:rPr>
              <a:t>A fixed number of </a:t>
            </a:r>
            <a:r>
              <a:rPr lang="en-US" strike="sngStrike" dirty="0" smtClean="0">
                <a:ea typeface="ＭＳ Ｐゴシック" charset="-128"/>
              </a:rPr>
              <a:t>iterations</a:t>
            </a:r>
          </a:p>
          <a:p>
            <a:pPr lvl="1" eaLnBrk="1" hangingPunct="1"/>
            <a:r>
              <a:rPr lang="en-US" strike="sngStrike" dirty="0" smtClean="0">
                <a:ea typeface="ＭＳ Ｐゴシック" charset="-128"/>
              </a:rPr>
              <a:t>partitions unchanged</a:t>
            </a:r>
          </a:p>
          <a:p>
            <a:pPr lvl="1" eaLnBrk="1" hangingPunct="1"/>
            <a:r>
              <a:rPr lang="en-US" strike="sngStrike" dirty="0" smtClean="0">
                <a:ea typeface="ＭＳ Ｐゴシック" charset="-128"/>
              </a:rPr>
              <a:t>Cluster centers don’t change</a:t>
            </a:r>
          </a:p>
          <a:p>
            <a:pPr marL="0" indent="0" eaLnBrk="1" hangingPunct="1">
              <a:buNone/>
            </a:pPr>
            <a:endParaRPr lang="en-US" sz="2800" dirty="0" smtClean="0"/>
          </a:p>
          <a:p>
            <a:pPr marL="0" indent="0" eaLnBrk="1" hangingPunct="1">
              <a:buNone/>
            </a:pPr>
            <a:r>
              <a:rPr lang="en-US" sz="2800" dirty="0" smtClean="0"/>
              <a:t>K!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110356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How Many Clusters?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524000"/>
            <a:ext cx="7772400" cy="15240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000" dirty="0"/>
              <a:t>Number of clusters </a:t>
            </a:r>
            <a:r>
              <a:rPr lang="en-US" sz="2000" i="1" dirty="0"/>
              <a:t>K</a:t>
            </a:r>
            <a:r>
              <a:rPr lang="en-US" sz="2000" i="1" dirty="0" smtClean="0"/>
              <a:t> </a:t>
            </a:r>
            <a:r>
              <a:rPr lang="en-US" sz="2000" dirty="0" smtClean="0"/>
              <a:t>must be provided</a:t>
            </a:r>
          </a:p>
          <a:p>
            <a:pPr marL="0" indent="0" eaLnBrk="1" hangingPunct="1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How should we determine the number of clusters?</a:t>
            </a:r>
          </a:p>
          <a:p>
            <a:pPr marL="0" indent="0" eaLnBrk="1" hangingPunct="1">
              <a:buNone/>
            </a:pPr>
            <a:r>
              <a:rPr lang="en-US" sz="2000" dirty="0" smtClean="0">
                <a:solidFill>
                  <a:srgbClr val="FF0000"/>
                </a:solidFill>
              </a:rPr>
              <a:t>How did we deal with models becoming too complicated previously?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7" name="Oval 7"/>
          <p:cNvSpPr>
            <a:spLocks noChangeArrowheads="1"/>
          </p:cNvSpPr>
          <p:nvPr/>
        </p:nvSpPr>
        <p:spPr bwMode="auto">
          <a:xfrm>
            <a:off x="2743200" y="2895600"/>
            <a:ext cx="304800" cy="304800"/>
          </a:xfrm>
          <a:prstGeom prst="ellipse">
            <a:avLst/>
          </a:prstGeom>
          <a:solidFill>
            <a:srgbClr val="3366FF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8" name="Oval 8"/>
          <p:cNvSpPr>
            <a:spLocks noChangeArrowheads="1"/>
          </p:cNvSpPr>
          <p:nvPr/>
        </p:nvSpPr>
        <p:spPr bwMode="auto">
          <a:xfrm>
            <a:off x="990600" y="3276600"/>
            <a:ext cx="304800" cy="304800"/>
          </a:xfrm>
          <a:prstGeom prst="ellipse">
            <a:avLst/>
          </a:prstGeom>
          <a:solidFill>
            <a:srgbClr val="FFFF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9" name="Oval 9"/>
          <p:cNvSpPr>
            <a:spLocks noChangeArrowheads="1"/>
          </p:cNvSpPr>
          <p:nvPr/>
        </p:nvSpPr>
        <p:spPr bwMode="auto">
          <a:xfrm>
            <a:off x="1524000" y="3657600"/>
            <a:ext cx="304800" cy="304800"/>
          </a:xfrm>
          <a:prstGeom prst="ellipse">
            <a:avLst/>
          </a:prstGeom>
          <a:solidFill>
            <a:srgbClr val="660066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Oval 10"/>
          <p:cNvSpPr>
            <a:spLocks noChangeArrowheads="1"/>
          </p:cNvSpPr>
          <p:nvPr/>
        </p:nvSpPr>
        <p:spPr bwMode="auto">
          <a:xfrm>
            <a:off x="1066800" y="4038600"/>
            <a:ext cx="304800" cy="304800"/>
          </a:xfrm>
          <a:prstGeom prst="ellipse">
            <a:avLst/>
          </a:prstGeom>
          <a:solidFill>
            <a:srgbClr val="00009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Oval 11"/>
          <p:cNvSpPr>
            <a:spLocks noChangeArrowheads="1"/>
          </p:cNvSpPr>
          <p:nvPr/>
        </p:nvSpPr>
        <p:spPr bwMode="auto">
          <a:xfrm>
            <a:off x="762000" y="3657600"/>
            <a:ext cx="304800" cy="304800"/>
          </a:xfrm>
          <a:prstGeom prst="ellipse">
            <a:avLst/>
          </a:prstGeom>
          <a:solidFill>
            <a:srgbClr val="80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Oval 12"/>
          <p:cNvSpPr>
            <a:spLocks noChangeArrowheads="1"/>
          </p:cNvSpPr>
          <p:nvPr/>
        </p:nvSpPr>
        <p:spPr bwMode="auto">
          <a:xfrm>
            <a:off x="3429000" y="3733800"/>
            <a:ext cx="304800" cy="304800"/>
          </a:xfrm>
          <a:prstGeom prst="ellipse">
            <a:avLst/>
          </a:prstGeom>
          <a:solidFill>
            <a:srgbClr val="00A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Oval 13"/>
          <p:cNvSpPr>
            <a:spLocks noChangeArrowheads="1"/>
          </p:cNvSpPr>
          <p:nvPr/>
        </p:nvSpPr>
        <p:spPr bwMode="auto">
          <a:xfrm>
            <a:off x="2667000" y="3505200"/>
            <a:ext cx="304800" cy="3048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Oval 15"/>
          <p:cNvSpPr>
            <a:spLocks noChangeArrowheads="1"/>
          </p:cNvSpPr>
          <p:nvPr/>
        </p:nvSpPr>
        <p:spPr bwMode="auto">
          <a:xfrm>
            <a:off x="2971800" y="42672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Oval 7"/>
          <p:cNvSpPr>
            <a:spLocks noChangeArrowheads="1"/>
          </p:cNvSpPr>
          <p:nvPr/>
        </p:nvSpPr>
        <p:spPr bwMode="auto">
          <a:xfrm>
            <a:off x="7315200" y="28956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Oval 8"/>
          <p:cNvSpPr>
            <a:spLocks noChangeArrowheads="1"/>
          </p:cNvSpPr>
          <p:nvPr/>
        </p:nvSpPr>
        <p:spPr bwMode="auto">
          <a:xfrm>
            <a:off x="5562600" y="32766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8" name="Oval 9"/>
          <p:cNvSpPr>
            <a:spLocks noChangeArrowheads="1"/>
          </p:cNvSpPr>
          <p:nvPr/>
        </p:nvSpPr>
        <p:spPr bwMode="auto">
          <a:xfrm>
            <a:off x="6096000" y="36576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9" name="Oval 10"/>
          <p:cNvSpPr>
            <a:spLocks noChangeArrowheads="1"/>
          </p:cNvSpPr>
          <p:nvPr/>
        </p:nvSpPr>
        <p:spPr bwMode="auto">
          <a:xfrm>
            <a:off x="5638800" y="40386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0" name="Oval 11"/>
          <p:cNvSpPr>
            <a:spLocks noChangeArrowheads="1"/>
          </p:cNvSpPr>
          <p:nvPr/>
        </p:nvSpPr>
        <p:spPr bwMode="auto">
          <a:xfrm>
            <a:off x="5334000" y="36576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1" name="Oval 12"/>
          <p:cNvSpPr>
            <a:spLocks noChangeArrowheads="1"/>
          </p:cNvSpPr>
          <p:nvPr/>
        </p:nvSpPr>
        <p:spPr bwMode="auto">
          <a:xfrm>
            <a:off x="8001000" y="37338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Oval 13"/>
          <p:cNvSpPr>
            <a:spLocks noChangeArrowheads="1"/>
          </p:cNvSpPr>
          <p:nvPr/>
        </p:nvSpPr>
        <p:spPr bwMode="auto">
          <a:xfrm>
            <a:off x="7239000" y="35052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Oval 15"/>
          <p:cNvSpPr>
            <a:spLocks noChangeArrowheads="1"/>
          </p:cNvSpPr>
          <p:nvPr/>
        </p:nvSpPr>
        <p:spPr bwMode="auto">
          <a:xfrm>
            <a:off x="7620000" y="4267200"/>
            <a:ext cx="304800" cy="304800"/>
          </a:xfrm>
          <a:prstGeom prst="ellipse">
            <a:avLst/>
          </a:prstGeom>
          <a:solidFill>
            <a:srgbClr val="CC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152400" y="5029200"/>
            <a:ext cx="15953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too many</a:t>
            </a:r>
            <a:endParaRPr lang="en-US" dirty="0"/>
          </a:p>
        </p:txBody>
      </p:sp>
      <p:sp>
        <p:nvSpPr>
          <p:cNvPr id="25" name="TextBox 24"/>
          <p:cNvSpPr txBox="1"/>
          <p:nvPr/>
        </p:nvSpPr>
        <p:spPr>
          <a:xfrm>
            <a:off x="7315200" y="4953000"/>
            <a:ext cx="13003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too few</a:t>
            </a:r>
            <a:endParaRPr lang="en-US" dirty="0"/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4724400"/>
            <a:ext cx="2578100" cy="190500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52600" y="4724400"/>
            <a:ext cx="2387600" cy="1993900"/>
          </a:xfrm>
          <a:prstGeom prst="rect">
            <a:avLst/>
          </a:prstGeom>
        </p:spPr>
      </p:pic>
      <p:cxnSp>
        <p:nvCxnSpPr>
          <p:cNvPr id="29" name="Straight Connector 28"/>
          <p:cNvCxnSpPr/>
          <p:nvPr/>
        </p:nvCxnSpPr>
        <p:spPr bwMode="auto">
          <a:xfrm rot="5400000">
            <a:off x="2515394" y="4799806"/>
            <a:ext cx="3810000" cy="158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16192852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approaches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Regularization!!!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Statistical test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1331" y="2227179"/>
            <a:ext cx="2476500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84034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k-means loss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590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K-means is trying to minimize: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81789889"/>
              </p:ext>
            </p:extLst>
          </p:nvPr>
        </p:nvGraphicFramePr>
        <p:xfrm>
          <a:off x="900113" y="2377486"/>
          <a:ext cx="5710237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503" name="Equation" r:id="rId3" imgW="3149600" imgH="457200" progId="Equation.3">
                  <p:embed/>
                </p:oleObj>
              </mc:Choice>
              <mc:Fallback>
                <p:oleObj name="Equation" r:id="rId3" imgW="3149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0113" y="2377486"/>
                        <a:ext cx="5710237" cy="830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783538" y="3783264"/>
            <a:ext cx="49197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What happens when k increases?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32157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k-means loss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590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K-means is trying to minimize: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3118096"/>
              </p:ext>
            </p:extLst>
          </p:nvPr>
        </p:nvGraphicFramePr>
        <p:xfrm>
          <a:off x="900113" y="2377486"/>
          <a:ext cx="5710237" cy="830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526" name="Equation" r:id="rId3" imgW="3149600" imgH="457200" progId="Equation.3">
                  <p:embed/>
                </p:oleObj>
              </mc:Choice>
              <mc:Fallback>
                <p:oleObj name="Equation" r:id="rId3" imgW="31496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00113" y="2377486"/>
                        <a:ext cx="5710237" cy="8302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6226" y="3418748"/>
            <a:ext cx="730809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Loss goes down!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>
                <a:solidFill>
                  <a:srgbClr val="0000FF"/>
                </a:solidFill>
              </a:rPr>
              <a:t>M</a:t>
            </a:r>
            <a:r>
              <a:rPr lang="en-US" sz="2400" dirty="0" smtClean="0">
                <a:solidFill>
                  <a:srgbClr val="0000FF"/>
                </a:solidFill>
              </a:rPr>
              <a:t>aking the model more complicated allows us more flexibility, but can “</a:t>
            </a:r>
            <a:r>
              <a:rPr lang="en-US" sz="2400" dirty="0" err="1" smtClean="0">
                <a:solidFill>
                  <a:srgbClr val="0000FF"/>
                </a:solidFill>
              </a:rPr>
              <a:t>overfit</a:t>
            </a:r>
            <a:r>
              <a:rPr lang="en-US" sz="2400" dirty="0" smtClean="0">
                <a:solidFill>
                  <a:srgbClr val="0000FF"/>
                </a:solidFill>
              </a:rPr>
              <a:t>” to the data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398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k-means loss revisited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12648" y="1600200"/>
            <a:ext cx="8153400" cy="6590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K-means is trying to minimize: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56747747"/>
              </p:ext>
            </p:extLst>
          </p:nvPr>
        </p:nvGraphicFramePr>
        <p:xfrm>
          <a:off x="888332" y="2257174"/>
          <a:ext cx="7022454" cy="9378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25" name="Equation" r:id="rId3" imgW="3429000" imgH="457200" progId="Equation.3">
                  <p:embed/>
                </p:oleObj>
              </mc:Choice>
              <mc:Fallback>
                <p:oleObj name="Equation" r:id="rId3" imgW="3429000" imgH="457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888332" y="2257174"/>
                        <a:ext cx="7022454" cy="9378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Down Arrow 5"/>
          <p:cNvSpPr/>
          <p:nvPr/>
        </p:nvSpPr>
        <p:spPr>
          <a:xfrm>
            <a:off x="3796618" y="3207749"/>
            <a:ext cx="695158" cy="1003304"/>
          </a:xfrm>
          <a:prstGeom prst="downArrow">
            <a:avLst/>
          </a:prstGeom>
          <a:solidFill>
            <a:srgbClr val="FF6600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70491137"/>
              </p:ext>
            </p:extLst>
          </p:nvPr>
        </p:nvGraphicFramePr>
        <p:xfrm>
          <a:off x="1247232" y="4499948"/>
          <a:ext cx="4233820" cy="5421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26" name="Equation" r:id="rId5" imgW="1689100" imgH="215900" progId="Equation.3">
                  <p:embed/>
                </p:oleObj>
              </mc:Choice>
              <mc:Fallback>
                <p:oleObj name="Equation" r:id="rId5" imgW="1689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247232" y="4499948"/>
                        <a:ext cx="4233820" cy="5421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03466207"/>
              </p:ext>
            </p:extLst>
          </p:nvPr>
        </p:nvGraphicFramePr>
        <p:xfrm>
          <a:off x="1247232" y="5269082"/>
          <a:ext cx="3792663" cy="5651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727" name="Equation" r:id="rId7" imgW="1447800" imgH="215900" progId="Equation.3">
                  <p:embed/>
                </p:oleObj>
              </mc:Choice>
              <mc:Fallback>
                <p:oleObj name="Equation" r:id="rId7" imgW="1447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247232" y="5269082"/>
                        <a:ext cx="3792663" cy="5651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775157" y="4540052"/>
            <a:ext cx="3210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(where N = number of points)</a:t>
            </a:r>
            <a:endParaRPr lang="en-US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2165671" y="5946619"/>
            <a:ext cx="57317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What effect will this have?</a:t>
            </a:r>
            <a:br>
              <a:rPr lang="en-US" sz="2400" dirty="0" smtClean="0">
                <a:solidFill>
                  <a:srgbClr val="FF0000"/>
                </a:solidFill>
              </a:rPr>
            </a:br>
            <a:r>
              <a:rPr lang="en-US" sz="2400" dirty="0" smtClean="0">
                <a:solidFill>
                  <a:srgbClr val="FF0000"/>
                </a:solidFill>
              </a:rPr>
              <a:t>Which will tend to produce smaller k?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 rot="16200000">
            <a:off x="-529984" y="5002187"/>
            <a:ext cx="26162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2 regularization options</a:t>
            </a:r>
            <a:endParaRPr lang="en-US" sz="2000" dirty="0">
              <a:solidFill>
                <a:srgbClr val="FF66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5220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k-means loss revisited</a:t>
            </a:r>
            <a:endParaRPr lang="en-US" dirty="0"/>
          </a:p>
        </p:txBody>
      </p:sp>
      <p:graphicFrame>
        <p:nvGraphicFramePr>
          <p:cNvPr id="7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92427243"/>
              </p:ext>
            </p:extLst>
          </p:nvPr>
        </p:nvGraphicFramePr>
        <p:xfrm>
          <a:off x="1027789" y="2133738"/>
          <a:ext cx="4233820" cy="5421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4" name="Equation" r:id="rId3" imgW="1689100" imgH="215900" progId="Equation.3">
                  <p:embed/>
                </p:oleObj>
              </mc:Choice>
              <mc:Fallback>
                <p:oleObj name="Equation" r:id="rId3" imgW="16891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27789" y="2133738"/>
                        <a:ext cx="4233820" cy="5421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1843329"/>
              </p:ext>
            </p:extLst>
          </p:nvPr>
        </p:nvGraphicFramePr>
        <p:xfrm>
          <a:off x="1027789" y="2902872"/>
          <a:ext cx="3792663" cy="56513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55" name="Equation" r:id="rId5" imgW="1447800" imgH="215900" progId="Equation.3">
                  <p:embed/>
                </p:oleObj>
              </mc:Choice>
              <mc:Fallback>
                <p:oleObj name="Equation" r:id="rId5" imgW="1447800" imgH="2159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027789" y="2902872"/>
                        <a:ext cx="3792663" cy="56513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555714" y="2173842"/>
            <a:ext cx="321033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(where N = number of points)</a:t>
            </a:r>
            <a:endParaRPr lang="en-US" sz="2000" dirty="0"/>
          </a:p>
        </p:txBody>
      </p:sp>
      <p:sp>
        <p:nvSpPr>
          <p:cNvPr id="12" name="TextBox 11"/>
          <p:cNvSpPr txBox="1"/>
          <p:nvPr/>
        </p:nvSpPr>
        <p:spPr>
          <a:xfrm rot="16200000">
            <a:off x="-749427" y="2635977"/>
            <a:ext cx="261622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6600"/>
                </a:solidFill>
              </a:rPr>
              <a:t>2 regularization options</a:t>
            </a:r>
            <a:endParaRPr lang="en-US" sz="2000" dirty="0">
              <a:solidFill>
                <a:srgbClr val="FF6600"/>
              </a:solidFill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227263" y="4144143"/>
            <a:ext cx="8538785" cy="0"/>
          </a:xfrm>
          <a:prstGeom prst="line">
            <a:avLst/>
          </a:prstGeom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601577" y="4398209"/>
            <a:ext cx="757566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AIC penalizes increases in K more harshly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Both require a change to the K-means algorithm</a:t>
            </a:r>
          </a:p>
          <a:p>
            <a:endParaRPr lang="en-US" sz="2400" dirty="0">
              <a:solidFill>
                <a:srgbClr val="0000FF"/>
              </a:solidFill>
            </a:endParaRPr>
          </a:p>
          <a:p>
            <a:r>
              <a:rPr lang="en-US" sz="2400" dirty="0" smtClean="0">
                <a:solidFill>
                  <a:srgbClr val="0000FF"/>
                </a:solidFill>
              </a:rPr>
              <a:t>Tend to work reasonably well in practice if you don’t know K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8695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Statistical approach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2438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Assume data is Gaussian (i.e. spherical)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Test for this</a:t>
            </a:r>
          </a:p>
          <a:p>
            <a:pPr lvl="1"/>
            <a:r>
              <a:rPr lang="en-US" dirty="0" smtClean="0"/>
              <a:t>Testing in high dimensions doesn’t work well</a:t>
            </a:r>
          </a:p>
          <a:p>
            <a:pPr lvl="1"/>
            <a:r>
              <a:rPr lang="en-US" dirty="0" smtClean="0"/>
              <a:t>Testing in lower dimensions does work well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4267200"/>
            <a:ext cx="2578100" cy="1905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4267200"/>
            <a:ext cx="2387600" cy="19939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581400" y="6324600"/>
            <a:ext cx="10955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ideas?</a:t>
            </a:r>
            <a:endParaRPr 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239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Project to one dimension and check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99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For each cluster, project down to one dimension</a:t>
            </a:r>
          </a:p>
          <a:p>
            <a:pPr lvl="1"/>
            <a:r>
              <a:rPr lang="en-US" dirty="0" smtClean="0"/>
              <a:t>Use a statistical test to see if the data is Gaussian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971800"/>
            <a:ext cx="25781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1193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Project to one dimension and check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99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For each cluster, project down to one dimension</a:t>
            </a:r>
          </a:p>
          <a:p>
            <a:pPr lvl="1"/>
            <a:r>
              <a:rPr lang="en-US" dirty="0" smtClean="0"/>
              <a:t>Use a statistical test to see if the data is Gaussian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971800"/>
            <a:ext cx="2578100" cy="19050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 bwMode="auto">
          <a:xfrm>
            <a:off x="2590800" y="6018212"/>
            <a:ext cx="2819400" cy="158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3" name="Oval 12"/>
          <p:cNvSpPr/>
          <p:nvPr/>
        </p:nvSpPr>
        <p:spPr bwMode="auto">
          <a:xfrm>
            <a:off x="2819400" y="3124200"/>
            <a:ext cx="381000" cy="5334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820767" y="5247728"/>
            <a:ext cx="435953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What will this look like projected to 1-D?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316145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Project to one dimension and check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99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For each cluster, project down to one dimension</a:t>
            </a:r>
          </a:p>
          <a:p>
            <a:pPr lvl="1"/>
            <a:r>
              <a:rPr lang="en-US" dirty="0" smtClean="0"/>
              <a:t>Use a statistical test to see if the data is Gaussian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971800"/>
            <a:ext cx="2578100" cy="19050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 bwMode="auto">
          <a:xfrm>
            <a:off x="2590800" y="6018212"/>
            <a:ext cx="2819400" cy="158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2" name="Freeform 11"/>
          <p:cNvSpPr/>
          <p:nvPr/>
        </p:nvSpPr>
        <p:spPr bwMode="auto">
          <a:xfrm>
            <a:off x="2731519" y="5269931"/>
            <a:ext cx="2192404" cy="680958"/>
          </a:xfrm>
          <a:custGeom>
            <a:avLst/>
            <a:gdLst>
              <a:gd name="connsiteX0" fmla="*/ 0 w 2192404"/>
              <a:gd name="connsiteY0" fmla="*/ 649007 h 680958"/>
              <a:gd name="connsiteX1" fmla="*/ 778723 w 2192404"/>
              <a:gd name="connsiteY1" fmla="*/ 589098 h 680958"/>
              <a:gd name="connsiteX2" fmla="*/ 1126153 w 2192404"/>
              <a:gd name="connsiteY2" fmla="*/ 1997 h 680958"/>
              <a:gd name="connsiteX3" fmla="*/ 1413681 w 2192404"/>
              <a:gd name="connsiteY3" fmla="*/ 577117 h 680958"/>
              <a:gd name="connsiteX4" fmla="*/ 2192404 w 2192404"/>
              <a:gd name="connsiteY4" fmla="*/ 625043 h 680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2404" h="680958">
                <a:moveTo>
                  <a:pt x="0" y="649007"/>
                </a:moveTo>
                <a:lnTo>
                  <a:pt x="778723" y="589098"/>
                </a:lnTo>
                <a:cubicBezTo>
                  <a:pt x="966415" y="481263"/>
                  <a:pt x="1020327" y="3994"/>
                  <a:pt x="1126153" y="1997"/>
                </a:cubicBezTo>
                <a:cubicBezTo>
                  <a:pt x="1231979" y="0"/>
                  <a:pt x="1235973" y="473276"/>
                  <a:pt x="1413681" y="577117"/>
                </a:cubicBezTo>
                <a:cubicBezTo>
                  <a:pt x="1591389" y="680958"/>
                  <a:pt x="2192404" y="625043"/>
                  <a:pt x="2192404" y="625043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2819400" y="3124200"/>
            <a:ext cx="381000" cy="5334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3879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Project to one dimension and check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99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For each cluster, project down to one dimension</a:t>
            </a:r>
          </a:p>
          <a:p>
            <a:pPr lvl="1"/>
            <a:r>
              <a:rPr lang="en-US" dirty="0" smtClean="0"/>
              <a:t>Use a statistical test to see if the data is Gaussian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971800"/>
            <a:ext cx="2578100" cy="19050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 bwMode="auto">
          <a:xfrm>
            <a:off x="2133600" y="6019800"/>
            <a:ext cx="3276600" cy="158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3" name="Oval 12"/>
          <p:cNvSpPr/>
          <p:nvPr/>
        </p:nvSpPr>
        <p:spPr bwMode="auto">
          <a:xfrm>
            <a:off x="3048000" y="3505200"/>
            <a:ext cx="1371600" cy="6858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20768" y="5247728"/>
            <a:ext cx="457511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What will this look like projected to 1-D?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21066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Project to one dimension and check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99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For each cluster, project down to one dimension</a:t>
            </a:r>
          </a:p>
          <a:p>
            <a:pPr lvl="1"/>
            <a:r>
              <a:rPr lang="en-US" dirty="0" smtClean="0"/>
              <a:t>Use a statistical test to see if the data is Gaussian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971800"/>
            <a:ext cx="2578100" cy="1905000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 bwMode="auto">
          <a:xfrm>
            <a:off x="2133600" y="6019800"/>
            <a:ext cx="3276600" cy="158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3" name="Oval 12"/>
          <p:cNvSpPr/>
          <p:nvPr/>
        </p:nvSpPr>
        <p:spPr bwMode="auto">
          <a:xfrm>
            <a:off x="3048000" y="3505200"/>
            <a:ext cx="1371600" cy="685800"/>
          </a:xfrm>
          <a:prstGeom prst="ellipse">
            <a:avLst/>
          </a:pr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Freeform 10"/>
          <p:cNvSpPr/>
          <p:nvPr/>
        </p:nvSpPr>
        <p:spPr bwMode="auto">
          <a:xfrm>
            <a:off x="2362200" y="5420400"/>
            <a:ext cx="2731519" cy="523200"/>
          </a:xfrm>
          <a:custGeom>
            <a:avLst/>
            <a:gdLst>
              <a:gd name="connsiteX0" fmla="*/ 0 w 2731519"/>
              <a:gd name="connsiteY0" fmla="*/ 501233 h 523200"/>
              <a:gd name="connsiteX1" fmla="*/ 587037 w 2731519"/>
              <a:gd name="connsiteY1" fmla="*/ 441325 h 523200"/>
              <a:gd name="connsiteX2" fmla="*/ 862585 w 2731519"/>
              <a:gd name="connsiteY2" fmla="*/ 9985 h 523200"/>
              <a:gd name="connsiteX3" fmla="*/ 1054270 w 2731519"/>
              <a:gd name="connsiteY3" fmla="*/ 381416 h 523200"/>
              <a:gd name="connsiteX4" fmla="*/ 1449622 w 2731519"/>
              <a:gd name="connsiteY4" fmla="*/ 465288 h 523200"/>
              <a:gd name="connsiteX5" fmla="*/ 1785071 w 2731519"/>
              <a:gd name="connsiteY5" fmla="*/ 381416 h 523200"/>
              <a:gd name="connsiteX6" fmla="*/ 1952796 w 2731519"/>
              <a:gd name="connsiteY6" fmla="*/ 21967 h 523200"/>
              <a:gd name="connsiteX7" fmla="*/ 2108541 w 2731519"/>
              <a:gd name="connsiteY7" fmla="*/ 357453 h 523200"/>
              <a:gd name="connsiteX8" fmla="*/ 2731519 w 2731519"/>
              <a:gd name="connsiteY8" fmla="*/ 429343 h 523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731519" h="523200">
                <a:moveTo>
                  <a:pt x="0" y="501233"/>
                </a:moveTo>
                <a:cubicBezTo>
                  <a:pt x="221636" y="512216"/>
                  <a:pt x="443273" y="523200"/>
                  <a:pt x="587037" y="441325"/>
                </a:cubicBezTo>
                <a:cubicBezTo>
                  <a:pt x="730801" y="359450"/>
                  <a:pt x="784713" y="19970"/>
                  <a:pt x="862585" y="9985"/>
                </a:cubicBezTo>
                <a:cubicBezTo>
                  <a:pt x="940457" y="0"/>
                  <a:pt x="956431" y="305532"/>
                  <a:pt x="1054270" y="381416"/>
                </a:cubicBezTo>
                <a:cubicBezTo>
                  <a:pt x="1152109" y="457300"/>
                  <a:pt x="1327822" y="465288"/>
                  <a:pt x="1449622" y="465288"/>
                </a:cubicBezTo>
                <a:cubicBezTo>
                  <a:pt x="1571422" y="465288"/>
                  <a:pt x="1701209" y="455303"/>
                  <a:pt x="1785071" y="381416"/>
                </a:cubicBezTo>
                <a:cubicBezTo>
                  <a:pt x="1868933" y="307529"/>
                  <a:pt x="1898884" y="25961"/>
                  <a:pt x="1952796" y="21967"/>
                </a:cubicBezTo>
                <a:cubicBezTo>
                  <a:pt x="2006708" y="17973"/>
                  <a:pt x="1978754" y="289557"/>
                  <a:pt x="2108541" y="357453"/>
                </a:cubicBezTo>
                <a:cubicBezTo>
                  <a:pt x="2238328" y="425349"/>
                  <a:pt x="2731519" y="429343"/>
                  <a:pt x="2731519" y="429343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63816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Project to one dimension and check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99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For each cluster, project down to one dimension</a:t>
            </a:r>
          </a:p>
          <a:p>
            <a:pPr lvl="1"/>
            <a:r>
              <a:rPr lang="en-US" dirty="0" smtClean="0"/>
              <a:t>Use a statistical test to see if the data is Gaussian</a:t>
            </a:r>
          </a:p>
        </p:txBody>
      </p:sp>
      <p:sp>
        <p:nvSpPr>
          <p:cNvPr id="3" name="Oval 2"/>
          <p:cNvSpPr/>
          <p:nvPr/>
        </p:nvSpPr>
        <p:spPr>
          <a:xfrm>
            <a:off x="3515864" y="363621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654896" y="365493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668264" y="378861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39936" y="3780594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446360" y="387417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598760" y="3906258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724424" y="3898242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574688" y="432333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713720" y="434205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727088" y="447573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3598760" y="4467714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505184" y="456129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657584" y="4593378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783248" y="4585362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/>
          <p:nvPr/>
        </p:nvCxnSpPr>
        <p:spPr bwMode="auto">
          <a:xfrm>
            <a:off x="2133600" y="6019800"/>
            <a:ext cx="3276600" cy="158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1677699" y="5368674"/>
            <a:ext cx="46728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What will this look like projected to 1-D?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28609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Project to one dimension and check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99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For each cluster, project down to one dimension</a:t>
            </a:r>
          </a:p>
          <a:p>
            <a:pPr lvl="1"/>
            <a:r>
              <a:rPr lang="en-US" dirty="0" smtClean="0"/>
              <a:t>Use a statistical test to see if the data is Gaussian</a:t>
            </a:r>
          </a:p>
        </p:txBody>
      </p:sp>
      <p:sp>
        <p:nvSpPr>
          <p:cNvPr id="3" name="Oval 2"/>
          <p:cNvSpPr/>
          <p:nvPr/>
        </p:nvSpPr>
        <p:spPr>
          <a:xfrm>
            <a:off x="3515864" y="363621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/>
          <p:cNvSpPr/>
          <p:nvPr/>
        </p:nvSpPr>
        <p:spPr>
          <a:xfrm>
            <a:off x="3654896" y="365493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3668264" y="378861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/>
          <p:cNvSpPr/>
          <p:nvPr/>
        </p:nvSpPr>
        <p:spPr>
          <a:xfrm>
            <a:off x="3539936" y="3780594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/>
          <p:cNvSpPr/>
          <p:nvPr/>
        </p:nvSpPr>
        <p:spPr>
          <a:xfrm>
            <a:off x="3446360" y="387417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/>
          <p:cNvSpPr/>
          <p:nvPr/>
        </p:nvSpPr>
        <p:spPr>
          <a:xfrm>
            <a:off x="3598760" y="3906258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/>
          <p:cNvSpPr/>
          <p:nvPr/>
        </p:nvSpPr>
        <p:spPr>
          <a:xfrm>
            <a:off x="3724424" y="3898242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/>
          <p:cNvSpPr/>
          <p:nvPr/>
        </p:nvSpPr>
        <p:spPr>
          <a:xfrm>
            <a:off x="3574688" y="432333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/>
          <p:cNvSpPr/>
          <p:nvPr/>
        </p:nvSpPr>
        <p:spPr>
          <a:xfrm>
            <a:off x="3713720" y="434205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/>
          <p:cNvSpPr/>
          <p:nvPr/>
        </p:nvSpPr>
        <p:spPr>
          <a:xfrm>
            <a:off x="3727088" y="447573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/>
          <p:cNvSpPr/>
          <p:nvPr/>
        </p:nvSpPr>
        <p:spPr>
          <a:xfrm>
            <a:off x="3598760" y="4467714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/>
          <p:cNvSpPr/>
          <p:nvPr/>
        </p:nvSpPr>
        <p:spPr>
          <a:xfrm>
            <a:off x="3505184" y="4561290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/>
          <p:cNvSpPr/>
          <p:nvPr/>
        </p:nvSpPr>
        <p:spPr>
          <a:xfrm>
            <a:off x="3657584" y="4593378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/>
          <p:cNvSpPr/>
          <p:nvPr/>
        </p:nvSpPr>
        <p:spPr>
          <a:xfrm>
            <a:off x="3783248" y="4585362"/>
            <a:ext cx="80211" cy="80211"/>
          </a:xfrm>
          <a:prstGeom prst="ellipse">
            <a:avLst/>
          </a:prstGeom>
          <a:solidFill>
            <a:srgbClr val="3366FF"/>
          </a:solidFill>
          <a:ln w="38100" cmpd="sng"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6" name="Straight Connector 25"/>
          <p:cNvCxnSpPr/>
          <p:nvPr/>
        </p:nvCxnSpPr>
        <p:spPr bwMode="auto">
          <a:xfrm>
            <a:off x="2133600" y="6019800"/>
            <a:ext cx="3276600" cy="1588"/>
          </a:xfrm>
          <a:prstGeom prst="lin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7" name="TextBox 26"/>
          <p:cNvSpPr txBox="1"/>
          <p:nvPr/>
        </p:nvSpPr>
        <p:spPr>
          <a:xfrm>
            <a:off x="3099430" y="6210255"/>
            <a:ext cx="12553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Solution?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29" name="Freeform 28"/>
          <p:cNvSpPr/>
          <p:nvPr/>
        </p:nvSpPr>
        <p:spPr bwMode="auto">
          <a:xfrm>
            <a:off x="2530999" y="5269931"/>
            <a:ext cx="2192404" cy="680958"/>
          </a:xfrm>
          <a:custGeom>
            <a:avLst/>
            <a:gdLst>
              <a:gd name="connsiteX0" fmla="*/ 0 w 2192404"/>
              <a:gd name="connsiteY0" fmla="*/ 649007 h 680958"/>
              <a:gd name="connsiteX1" fmla="*/ 778723 w 2192404"/>
              <a:gd name="connsiteY1" fmla="*/ 589098 h 680958"/>
              <a:gd name="connsiteX2" fmla="*/ 1126153 w 2192404"/>
              <a:gd name="connsiteY2" fmla="*/ 1997 h 680958"/>
              <a:gd name="connsiteX3" fmla="*/ 1413681 w 2192404"/>
              <a:gd name="connsiteY3" fmla="*/ 577117 h 680958"/>
              <a:gd name="connsiteX4" fmla="*/ 2192404 w 2192404"/>
              <a:gd name="connsiteY4" fmla="*/ 625043 h 680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92404" h="680958">
                <a:moveTo>
                  <a:pt x="0" y="649007"/>
                </a:moveTo>
                <a:lnTo>
                  <a:pt x="778723" y="589098"/>
                </a:lnTo>
                <a:cubicBezTo>
                  <a:pt x="966415" y="481263"/>
                  <a:pt x="1020327" y="3994"/>
                  <a:pt x="1126153" y="1997"/>
                </a:cubicBezTo>
                <a:cubicBezTo>
                  <a:pt x="1231979" y="0"/>
                  <a:pt x="1235973" y="473276"/>
                  <a:pt x="1413681" y="577117"/>
                </a:cubicBezTo>
                <a:cubicBezTo>
                  <a:pt x="1591389" y="680958"/>
                  <a:pt x="2192404" y="625043"/>
                  <a:pt x="2192404" y="625043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1771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381000"/>
            <a:ext cx="8382000" cy="990600"/>
          </a:xfrm>
        </p:spPr>
        <p:txBody>
          <a:bodyPr/>
          <a:lstStyle/>
          <a:p>
            <a:pPr eaLnBrk="1" hangingPunct="1"/>
            <a:r>
              <a:rPr lang="en-US" dirty="0" smtClean="0"/>
              <a:t>Project to one dimension and check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9906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For each cluster, project down to one dimension</a:t>
            </a:r>
          </a:p>
          <a:p>
            <a:pPr lvl="1"/>
            <a:r>
              <a:rPr lang="en-US" dirty="0" smtClean="0"/>
              <a:t>Use a statistical test to see if the data is Gaussian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0800" y="2971800"/>
            <a:ext cx="2578100" cy="1905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034675" y="5791200"/>
            <a:ext cx="50104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Chose the dimension of the projection as the dimension with highest variance</a:t>
            </a:r>
            <a:endParaRPr lang="en-US" sz="2400" dirty="0">
              <a:solidFill>
                <a:srgbClr val="0000FF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 bwMode="auto">
          <a:xfrm flipV="1">
            <a:off x="2590800" y="3657600"/>
            <a:ext cx="2133600" cy="457200"/>
          </a:xfrm>
          <a:prstGeom prst="line">
            <a:avLst/>
          </a:prstGeom>
          <a:noFill/>
          <a:ln w="38100" cap="flat" cmpd="sng" algn="ctr">
            <a:solidFill>
              <a:srgbClr val="00E4A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4" name="Straight Connector 13"/>
          <p:cNvCxnSpPr/>
          <p:nvPr/>
        </p:nvCxnSpPr>
        <p:spPr bwMode="auto">
          <a:xfrm rot="5400000" flipH="1" flipV="1">
            <a:off x="3314700" y="2857500"/>
            <a:ext cx="1981200" cy="1905000"/>
          </a:xfrm>
          <a:prstGeom prst="line">
            <a:avLst/>
          </a:prstGeom>
          <a:noFill/>
          <a:ln w="38100" cap="flat" cmpd="sng" algn="ctr">
            <a:solidFill>
              <a:srgbClr val="00E4A8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:p14="http://schemas.microsoft.com/office/powerpoint/2010/main" val="36500158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On synthetic data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2971800"/>
            <a:ext cx="7315200" cy="2095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15000" y="5334000"/>
            <a:ext cx="3505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Split too far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8373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Compared to other approaches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066800" y="5867400"/>
            <a:ext cx="7010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/>
              <a:t>http://cs.baylor.edu/~hamerly/papers/nips_03.pdf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2133600"/>
            <a:ext cx="8240734" cy="314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7869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K-Means time </a:t>
            </a:r>
            <a:r>
              <a:rPr lang="en-US" dirty="0"/>
              <a:t>c</a:t>
            </a:r>
            <a:r>
              <a:rPr lang="en-US" dirty="0" smtClean="0"/>
              <a:t>omplexity</a:t>
            </a:r>
            <a:endParaRPr lang="en-US" dirty="0"/>
          </a:p>
        </p:txBody>
      </p:sp>
      <p:sp>
        <p:nvSpPr>
          <p:cNvPr id="4301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772400" cy="4648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dirty="0" smtClean="0"/>
              <a:t>Variables: </a:t>
            </a:r>
            <a:r>
              <a:rPr lang="en-US" i="1" dirty="0" smtClean="0"/>
              <a:t>K</a:t>
            </a:r>
            <a:r>
              <a:rPr lang="en-US" dirty="0" smtClean="0"/>
              <a:t> clusters, </a:t>
            </a:r>
            <a:r>
              <a:rPr lang="en-US" i="1" dirty="0" smtClean="0"/>
              <a:t>n</a:t>
            </a:r>
            <a:r>
              <a:rPr lang="en-US" dirty="0" smtClean="0"/>
              <a:t> data points, </a:t>
            </a:r>
            <a:br>
              <a:rPr lang="en-US" dirty="0" smtClean="0"/>
            </a:br>
            <a:r>
              <a:rPr lang="en-US" i="1" dirty="0" smtClean="0"/>
              <a:t>m</a:t>
            </a:r>
            <a:r>
              <a:rPr lang="en-US" dirty="0" smtClean="0"/>
              <a:t> features/dimensions, </a:t>
            </a:r>
            <a:r>
              <a:rPr lang="en-US" i="1" dirty="0" smtClean="0"/>
              <a:t>I</a:t>
            </a:r>
            <a:r>
              <a:rPr lang="en-US" dirty="0" smtClean="0"/>
              <a:t> iterations</a:t>
            </a:r>
          </a:p>
          <a:p>
            <a:pPr marL="0" indent="0" eaLnBrk="1" hangingPunct="1">
              <a:buNone/>
            </a:pPr>
            <a:endParaRPr lang="en-US" dirty="0" smtClean="0"/>
          </a:p>
          <a:p>
            <a:pPr marL="0" indent="0" eaLnBrk="1" hangingPunct="1">
              <a:buNone/>
            </a:pPr>
            <a:r>
              <a:rPr lang="en-US" dirty="0" smtClean="0">
                <a:solidFill>
                  <a:srgbClr val="FF0000"/>
                </a:solidFill>
              </a:rPr>
              <a:t>What is the runtime complexity?</a:t>
            </a:r>
          </a:p>
          <a:p>
            <a:pPr lvl="1" eaLnBrk="1" hangingPunct="1"/>
            <a:r>
              <a:rPr lang="en-US" dirty="0" smtClean="0"/>
              <a:t>Computing </a:t>
            </a:r>
            <a:r>
              <a:rPr lang="en-US" dirty="0"/>
              <a:t>distance between two</a:t>
            </a:r>
            <a:r>
              <a:rPr lang="en-US" dirty="0" smtClean="0"/>
              <a:t> </a:t>
            </a:r>
            <a:r>
              <a:rPr lang="en-US" dirty="0" smtClean="0"/>
              <a:t>points (e.g. </a:t>
            </a:r>
            <a:r>
              <a:rPr lang="en-US" dirty="0" err="1" smtClean="0"/>
              <a:t>euclidean</a:t>
            </a:r>
            <a:r>
              <a:rPr lang="en-US" dirty="0" smtClean="0"/>
              <a:t>)</a:t>
            </a:r>
            <a:endParaRPr lang="en-US" dirty="0" smtClean="0"/>
          </a:p>
          <a:p>
            <a:pPr lvl="1" eaLnBrk="1" hangingPunct="1"/>
            <a:r>
              <a:rPr lang="en-US" dirty="0"/>
              <a:t>Reassigning </a:t>
            </a:r>
            <a:r>
              <a:rPr lang="en-US" dirty="0" smtClean="0"/>
              <a:t>clusters</a:t>
            </a:r>
            <a:endParaRPr lang="en-US" i="1" dirty="0" smtClean="0"/>
          </a:p>
          <a:p>
            <a:pPr lvl="1" eaLnBrk="1" hangingPunct="1"/>
            <a:r>
              <a:rPr lang="en-US" dirty="0"/>
              <a:t>Computing</a:t>
            </a:r>
            <a:r>
              <a:rPr lang="en-US" dirty="0" smtClean="0"/>
              <a:t> new centers</a:t>
            </a:r>
          </a:p>
          <a:p>
            <a:pPr lvl="1" eaLnBrk="1" hangingPunct="1"/>
            <a:r>
              <a:rPr lang="en-US" dirty="0" smtClean="0"/>
              <a:t>Iterate…</a:t>
            </a:r>
          </a:p>
        </p:txBody>
      </p:sp>
    </p:spTree>
    <p:extLst>
      <p:ext uri="{BB962C8B-B14F-4D97-AF65-F5344CB8AC3E}">
        <p14:creationId xmlns:p14="http://schemas.microsoft.com/office/powerpoint/2010/main" val="1673177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K-Means time </a:t>
            </a:r>
            <a:r>
              <a:rPr lang="en-US" dirty="0"/>
              <a:t>c</a:t>
            </a:r>
            <a:r>
              <a:rPr lang="en-US" dirty="0" smtClean="0"/>
              <a:t>omplexity</a:t>
            </a:r>
            <a:endParaRPr lang="en-US" dirty="0"/>
          </a:p>
        </p:txBody>
      </p:sp>
      <p:sp>
        <p:nvSpPr>
          <p:cNvPr id="43011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609600" y="1600200"/>
            <a:ext cx="7772400" cy="3987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dirty="0" smtClean="0"/>
              <a:t>Variables: </a:t>
            </a:r>
            <a:r>
              <a:rPr lang="en-US" sz="2400" i="1" dirty="0" smtClean="0"/>
              <a:t>K</a:t>
            </a:r>
            <a:r>
              <a:rPr lang="en-US" sz="2400" dirty="0" smtClean="0"/>
              <a:t> clusters, </a:t>
            </a:r>
            <a:r>
              <a:rPr lang="en-US" sz="2400" i="1" dirty="0" err="1" smtClean="0"/>
              <a:t>n</a:t>
            </a:r>
            <a:r>
              <a:rPr lang="en-US" sz="2400" dirty="0" smtClean="0"/>
              <a:t> data points, </a:t>
            </a:r>
            <a:br>
              <a:rPr lang="en-US" sz="2400" dirty="0" smtClean="0"/>
            </a:br>
            <a:r>
              <a:rPr lang="en-US" sz="2400" i="1" dirty="0" err="1" smtClean="0"/>
              <a:t>m</a:t>
            </a:r>
            <a:r>
              <a:rPr lang="en-US" sz="2400" dirty="0" smtClean="0"/>
              <a:t> features/dimensions, </a:t>
            </a:r>
            <a:r>
              <a:rPr lang="en-US" sz="2400" i="1" dirty="0" smtClean="0"/>
              <a:t>I</a:t>
            </a:r>
            <a:r>
              <a:rPr lang="en-US" sz="2400" dirty="0" smtClean="0"/>
              <a:t> iterations</a:t>
            </a:r>
          </a:p>
          <a:p>
            <a:pPr marL="0" indent="0" eaLnBrk="1" hangingPunct="1">
              <a:buNone/>
            </a:pPr>
            <a:endParaRPr lang="en-US" sz="2400" dirty="0" smtClean="0"/>
          </a:p>
          <a:p>
            <a:pPr marL="0" indent="0" eaLnBrk="1" hangingPunct="1">
              <a:buNone/>
            </a:pPr>
            <a:r>
              <a:rPr lang="en-US" sz="2400" dirty="0" smtClean="0"/>
              <a:t>What is the runtime complexity?</a:t>
            </a:r>
          </a:p>
          <a:p>
            <a:pPr lvl="1" eaLnBrk="1" hangingPunct="1"/>
            <a:r>
              <a:rPr lang="en-US" sz="2000" dirty="0" smtClean="0"/>
              <a:t>Computing </a:t>
            </a:r>
            <a:r>
              <a:rPr lang="en-US" sz="2000" dirty="0"/>
              <a:t>distance between two</a:t>
            </a:r>
            <a:r>
              <a:rPr lang="en-US" sz="2000" dirty="0" smtClean="0"/>
              <a:t> points </a:t>
            </a:r>
            <a:r>
              <a:rPr lang="en-US" sz="2000" dirty="0"/>
              <a:t>is O</a:t>
            </a:r>
            <a:r>
              <a:rPr lang="en-US" sz="2000" i="1" dirty="0"/>
              <a:t>(m)</a:t>
            </a:r>
            <a:r>
              <a:rPr lang="en-US" sz="2000" dirty="0"/>
              <a:t> where </a:t>
            </a:r>
            <a:r>
              <a:rPr lang="en-US" sz="2000" i="1" dirty="0"/>
              <a:t>m</a:t>
            </a:r>
            <a:r>
              <a:rPr lang="en-US" sz="2000" dirty="0"/>
              <a:t> is the dimensionality of the </a:t>
            </a:r>
            <a:r>
              <a:rPr lang="en-US" sz="2000" dirty="0" smtClean="0"/>
              <a:t>vectors/number of features.</a:t>
            </a:r>
            <a:endParaRPr lang="en-US" sz="2000" dirty="0"/>
          </a:p>
          <a:p>
            <a:pPr lvl="1" eaLnBrk="1" hangingPunct="1"/>
            <a:r>
              <a:rPr lang="en-US" sz="2000" dirty="0"/>
              <a:t>Reassigning clusters: </a:t>
            </a:r>
            <a:r>
              <a:rPr lang="en-US" sz="2000" dirty="0" err="1"/>
              <a:t>O</a:t>
            </a:r>
            <a:r>
              <a:rPr lang="en-US" sz="2000" i="1" dirty="0" err="1"/>
              <a:t>(Kn</a:t>
            </a:r>
            <a:r>
              <a:rPr lang="en-US" sz="2000" i="1" dirty="0"/>
              <a:t>)</a:t>
            </a:r>
            <a:r>
              <a:rPr lang="en-US" sz="2000" dirty="0"/>
              <a:t> distance computations, or </a:t>
            </a:r>
            <a:r>
              <a:rPr lang="en-US" sz="2000" dirty="0" err="1"/>
              <a:t>O</a:t>
            </a:r>
            <a:r>
              <a:rPr lang="en-US" sz="2000" i="1" dirty="0" err="1"/>
              <a:t>(Knm</a:t>
            </a:r>
            <a:r>
              <a:rPr lang="en-US" sz="2000" i="1" dirty="0" smtClean="0"/>
              <a:t>)</a:t>
            </a:r>
          </a:p>
          <a:p>
            <a:pPr lvl="1" eaLnBrk="1" hangingPunct="1"/>
            <a:r>
              <a:rPr lang="en-US" sz="2000" dirty="0"/>
              <a:t>Computing </a:t>
            </a:r>
            <a:r>
              <a:rPr lang="en-US" sz="2000" dirty="0" err="1"/>
              <a:t>centroids</a:t>
            </a:r>
            <a:r>
              <a:rPr lang="en-US" sz="2000" dirty="0"/>
              <a:t>: Each</a:t>
            </a:r>
            <a:r>
              <a:rPr lang="en-US" sz="2000" dirty="0" smtClean="0"/>
              <a:t> points gets </a:t>
            </a:r>
            <a:r>
              <a:rPr lang="en-US" sz="2000" dirty="0"/>
              <a:t>added once to some </a:t>
            </a:r>
            <a:r>
              <a:rPr lang="en-US" sz="2000" dirty="0" err="1"/>
              <a:t>centroid</a:t>
            </a:r>
            <a:r>
              <a:rPr lang="en-US" sz="2000" dirty="0"/>
              <a:t>: </a:t>
            </a:r>
            <a:r>
              <a:rPr lang="en-US" sz="2000" dirty="0" err="1"/>
              <a:t>O</a:t>
            </a:r>
            <a:r>
              <a:rPr lang="en-US" sz="2000" i="1" dirty="0" err="1"/>
              <a:t>(nm</a:t>
            </a:r>
            <a:r>
              <a:rPr lang="en-US" sz="2000" i="1" dirty="0" smtClean="0"/>
              <a:t>)</a:t>
            </a:r>
          </a:p>
          <a:p>
            <a:pPr lvl="1" eaLnBrk="1" hangingPunct="1"/>
            <a:r>
              <a:rPr lang="en-US" sz="2000" dirty="0"/>
              <a:t>Assume these two steps are each done once for </a:t>
            </a:r>
            <a:r>
              <a:rPr lang="en-US" sz="2000" i="1" dirty="0"/>
              <a:t>I</a:t>
            </a:r>
            <a:r>
              <a:rPr lang="en-US" sz="2000" dirty="0"/>
              <a:t> iterations:  </a:t>
            </a:r>
            <a:r>
              <a:rPr lang="en-US" sz="2000" dirty="0" err="1"/>
              <a:t>O</a:t>
            </a:r>
            <a:r>
              <a:rPr lang="en-US" sz="2000" i="1" dirty="0" err="1"/>
              <a:t>(</a:t>
            </a:r>
            <a:r>
              <a:rPr lang="en-US" sz="2000" i="1" dirty="0" err="1" smtClean="0"/>
              <a:t>Iknm</a:t>
            </a:r>
            <a:r>
              <a:rPr lang="en-US" sz="2000" i="1" dirty="0" smtClean="0"/>
              <a:t>)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5805451"/>
            <a:ext cx="69781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</a:rPr>
              <a:t>In practice, K-means converges quickly and is fairly fast </a:t>
            </a:r>
            <a:endParaRPr 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07285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What Is A Good Clustering?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1981200"/>
            <a:ext cx="8305800" cy="2362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800" dirty="0"/>
              <a:t>Internal criterion: A good clustering will produce high quality clusters in which:</a:t>
            </a:r>
          </a:p>
          <a:p>
            <a:pPr lvl="1" eaLnBrk="1" hangingPunct="1"/>
            <a:r>
              <a:rPr lang="en-US" dirty="0">
                <a:ea typeface="ＭＳ Ｐゴシック" charset="-128"/>
              </a:rPr>
              <a:t>the </a:t>
            </a:r>
            <a:r>
              <a:rPr lang="en-US" u="sng" dirty="0">
                <a:ea typeface="ＭＳ Ｐゴシック" charset="-128"/>
              </a:rPr>
              <a:t>intra-class</a:t>
            </a:r>
            <a:r>
              <a:rPr lang="en-US" dirty="0">
                <a:ea typeface="ＭＳ Ｐゴシック" charset="-128"/>
              </a:rPr>
              <a:t> (that is, intra-cluster) similarity is high</a:t>
            </a:r>
          </a:p>
          <a:p>
            <a:pPr lvl="1" eaLnBrk="1" hangingPunct="1"/>
            <a:r>
              <a:rPr lang="en-US" dirty="0">
                <a:ea typeface="ＭＳ Ｐゴシック" charset="-128"/>
              </a:rPr>
              <a:t>the </a:t>
            </a:r>
            <a:r>
              <a:rPr lang="en-US" u="sng" dirty="0">
                <a:ea typeface="ＭＳ Ｐゴシック" charset="-128"/>
              </a:rPr>
              <a:t>inter-class</a:t>
            </a:r>
            <a:r>
              <a:rPr lang="en-US" dirty="0">
                <a:ea typeface="ＭＳ Ｐゴシック" charset="-128"/>
              </a:rPr>
              <a:t> similarity is </a:t>
            </a:r>
            <a:r>
              <a:rPr lang="en-US" dirty="0" smtClean="0">
                <a:ea typeface="ＭＳ Ｐゴシック" charset="-128"/>
              </a:rPr>
              <a:t>low</a:t>
            </a:r>
            <a:endParaRPr lang="en-US" dirty="0">
              <a:ea typeface="ＭＳ Ｐゴシック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5486400"/>
            <a:ext cx="45339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How would you evaluate clustering?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80818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/>
      <p:bldP spid="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Common approach: use labeled data</a:t>
            </a:r>
            <a:endParaRPr lang="en-US" sz="36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8229600" cy="9906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000" dirty="0" smtClean="0"/>
              <a:t>Use data with known classes</a:t>
            </a:r>
          </a:p>
          <a:p>
            <a:pPr lvl="1" eaLnBrk="1" hangingPunct="1"/>
            <a:r>
              <a:rPr lang="en-US" sz="2000" dirty="0" smtClean="0"/>
              <a:t>For example, document classification data</a:t>
            </a:r>
          </a:p>
          <a:p>
            <a:pPr marL="0" indent="0" eaLnBrk="1" hangingPunct="1">
              <a:buNone/>
            </a:pPr>
            <a:endParaRPr lang="en-US" sz="2000" dirty="0" smtClean="0">
              <a:ea typeface="Arial" charset="0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 bwMode="auto">
          <a:xfrm>
            <a:off x="1219200" y="35052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1219200" y="41148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6" name="Rectangle 5"/>
          <p:cNvSpPr/>
          <p:nvPr/>
        </p:nvSpPr>
        <p:spPr bwMode="auto">
          <a:xfrm>
            <a:off x="1219200" y="47244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7" name="Rectangle 6"/>
          <p:cNvSpPr/>
          <p:nvPr/>
        </p:nvSpPr>
        <p:spPr bwMode="auto">
          <a:xfrm>
            <a:off x="1219200" y="53340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219200" y="5943600"/>
            <a:ext cx="609600" cy="381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10" charset="0"/>
            </a:endParaRPr>
          </a:p>
        </p:txBody>
      </p:sp>
      <p:sp>
        <p:nvSpPr>
          <p:cNvPr id="9" name="Rectangle 8"/>
          <p:cNvSpPr/>
          <p:nvPr/>
        </p:nvSpPr>
        <p:spPr bwMode="auto">
          <a:xfrm>
            <a:off x="2209800" y="3505200"/>
            <a:ext cx="228600" cy="3810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7" charset="0"/>
            </a:endParaRPr>
          </a:p>
        </p:txBody>
      </p:sp>
      <p:sp>
        <p:nvSpPr>
          <p:cNvPr id="10" name="Rectangle 9"/>
          <p:cNvSpPr/>
          <p:nvPr/>
        </p:nvSpPr>
        <p:spPr bwMode="auto">
          <a:xfrm>
            <a:off x="2209800" y="4114800"/>
            <a:ext cx="228600" cy="381000"/>
          </a:xfrm>
          <a:prstGeom prst="rect">
            <a:avLst/>
          </a:prstGeom>
          <a:solidFill>
            <a:srgbClr val="3366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7" charset="0"/>
            </a:endParaRPr>
          </a:p>
        </p:txBody>
      </p:sp>
      <p:sp>
        <p:nvSpPr>
          <p:cNvPr id="11" name="Rectangle 10"/>
          <p:cNvSpPr/>
          <p:nvPr/>
        </p:nvSpPr>
        <p:spPr bwMode="auto">
          <a:xfrm>
            <a:off x="2209800" y="4724400"/>
            <a:ext cx="2286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7" charset="0"/>
            </a:endParaRPr>
          </a:p>
        </p:txBody>
      </p:sp>
      <p:sp>
        <p:nvSpPr>
          <p:cNvPr id="12" name="Rectangle 11"/>
          <p:cNvSpPr/>
          <p:nvPr/>
        </p:nvSpPr>
        <p:spPr bwMode="auto">
          <a:xfrm>
            <a:off x="2209800" y="5334000"/>
            <a:ext cx="2286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7" charset="0"/>
            </a:endParaRPr>
          </a:p>
        </p:txBody>
      </p:sp>
      <p:sp>
        <p:nvSpPr>
          <p:cNvPr id="13" name="Rectangle 12"/>
          <p:cNvSpPr/>
          <p:nvPr/>
        </p:nvSpPr>
        <p:spPr bwMode="auto">
          <a:xfrm>
            <a:off x="2209800" y="5943600"/>
            <a:ext cx="228600" cy="381000"/>
          </a:xfrm>
          <a:prstGeom prst="rect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itchFamily="-107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142400" y="2971800"/>
            <a:ext cx="72530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data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>
            <a:off x="2058000" y="2971800"/>
            <a:ext cx="70839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l</a:t>
            </a:r>
            <a:r>
              <a:rPr lang="en-US" sz="2000" dirty="0" smtClean="0"/>
              <a:t>abel</a:t>
            </a:r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4038600" y="3429000"/>
            <a:ext cx="4419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If we clustered this data (ignoring labels) what would we like to see?</a:t>
            </a:r>
            <a:endParaRPr lang="en-US" sz="20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62400" y="4626114"/>
            <a:ext cx="360582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0000FF"/>
                </a:solidFill>
              </a:rPr>
              <a:t>R</a:t>
            </a:r>
            <a:r>
              <a:rPr lang="en-US" sz="2000" dirty="0" smtClean="0">
                <a:solidFill>
                  <a:srgbClr val="0000FF"/>
                </a:solidFill>
              </a:rPr>
              <a:t>eproduces </a:t>
            </a:r>
            <a:r>
              <a:rPr lang="en-US" sz="2000" dirty="0">
                <a:solidFill>
                  <a:srgbClr val="0000FF"/>
                </a:solidFill>
              </a:rPr>
              <a:t>class partitions</a:t>
            </a:r>
          </a:p>
          <a:p>
            <a:endParaRPr lang="en-US" sz="2000" dirty="0">
              <a:solidFill>
                <a:srgbClr val="0000FF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038600" y="5562600"/>
            <a:ext cx="44196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How can we quantify this?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9305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0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Common approach: use labeled data</a:t>
            </a:r>
            <a:endParaRPr lang="en-US" sz="36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676400"/>
            <a:ext cx="8153400" cy="4572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b="1" dirty="0" smtClean="0">
                <a:solidFill>
                  <a:srgbClr val="0000FF"/>
                </a:solidFill>
                <a:ea typeface="Arial" charset="0"/>
                <a:cs typeface="Arial" charset="0"/>
              </a:rPr>
              <a:t>Purity</a:t>
            </a:r>
            <a:r>
              <a:rPr lang="en-US" sz="2400" dirty="0" smtClean="0">
                <a:ea typeface="Arial" charset="0"/>
                <a:cs typeface="Arial" charset="0"/>
              </a:rPr>
              <a:t>, </a:t>
            </a:r>
            <a:r>
              <a:rPr lang="en-US" altLang="ja-JP" sz="2400" dirty="0" smtClean="0"/>
              <a:t>the proportion of the dominant class in the cluster</a:t>
            </a:r>
          </a:p>
        </p:txBody>
      </p:sp>
      <p:sp>
        <p:nvSpPr>
          <p:cNvPr id="4" name="Oval 2"/>
          <p:cNvSpPr>
            <a:spLocks noChangeArrowheads="1"/>
          </p:cNvSpPr>
          <p:nvPr/>
        </p:nvSpPr>
        <p:spPr bwMode="auto">
          <a:xfrm>
            <a:off x="809625" y="2476500"/>
            <a:ext cx="1943100" cy="19431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2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      </a:t>
            </a:r>
            <a:r>
              <a:rPr lang="en-US" sz="2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 dirty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/>
            <a:r>
              <a:rPr lang="en-US" sz="2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  </a:t>
            </a:r>
            <a:r>
              <a:rPr lang="en-US" sz="2800" dirty="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</a:t>
            </a:r>
            <a:r>
              <a:rPr lang="en-US" sz="2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 dirty="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/>
            <a:r>
              <a:rPr lang="en-US" sz="2800" dirty="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  </a:t>
            </a:r>
          </a:p>
        </p:txBody>
      </p:sp>
      <p:sp>
        <p:nvSpPr>
          <p:cNvPr id="5" name="Oval 3"/>
          <p:cNvSpPr>
            <a:spLocks noChangeArrowheads="1"/>
          </p:cNvSpPr>
          <p:nvPr/>
        </p:nvSpPr>
        <p:spPr bwMode="auto">
          <a:xfrm>
            <a:off x="3429000" y="2476500"/>
            <a:ext cx="1943100" cy="19431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      </a:t>
            </a:r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0000FF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/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</a:rPr>
              <a:t>   </a:t>
            </a:r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0000FF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/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</a:rPr>
              <a:t>     </a:t>
            </a:r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>
                <a:solidFill>
                  <a:srgbClr val="0000FF"/>
                </a:solidFill>
                <a:latin typeface="Times New Roman" charset="0"/>
                <a:ea typeface="Times New Roman" charset="0"/>
                <a:cs typeface="Times New Roman" charset="0"/>
              </a:rPr>
              <a:t>  </a:t>
            </a:r>
            <a:r>
              <a:rPr lang="en-US" sz="2800">
                <a:solidFill>
                  <a:srgbClr val="339966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6" name="Oval 4"/>
          <p:cNvSpPr>
            <a:spLocks noChangeArrowheads="1"/>
          </p:cNvSpPr>
          <p:nvPr/>
        </p:nvSpPr>
        <p:spPr bwMode="auto">
          <a:xfrm>
            <a:off x="6351588" y="2476500"/>
            <a:ext cx="1943100" cy="1943100"/>
          </a:xfrm>
          <a:prstGeom prst="ellipse">
            <a:avLst/>
          </a:prstGeom>
          <a:solidFill>
            <a:schemeClr val="bg1"/>
          </a:solidFill>
          <a:ln w="9525">
            <a:solidFill>
              <a:srgbClr val="000000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eaLnBrk="0" hangingPunct="0"/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      </a:t>
            </a:r>
            <a:r>
              <a:rPr lang="en-US" sz="2800">
                <a:solidFill>
                  <a:srgbClr val="339966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339966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/>
            <a:r>
              <a:rPr lang="en-US" sz="2800">
                <a:solidFill>
                  <a:srgbClr val="339966"/>
                </a:solidFill>
                <a:latin typeface="Times New Roman" charset="0"/>
                <a:ea typeface="Times New Roman" charset="0"/>
                <a:cs typeface="Times New Roman" charset="0"/>
              </a:rPr>
              <a:t>     </a:t>
            </a:r>
            <a:r>
              <a:rPr lang="en-US" sz="2800">
                <a:solidFill>
                  <a:srgbClr val="339966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r>
              <a:rPr lang="en-US" sz="2800">
                <a:solidFill>
                  <a:srgbClr val="339966"/>
                </a:solidFill>
                <a:latin typeface="Times New Roman" charset="0"/>
                <a:ea typeface="Times New Roman" charset="0"/>
                <a:cs typeface="Times New Roman" charset="0"/>
              </a:rPr>
              <a:t>   </a:t>
            </a:r>
            <a:r>
              <a:rPr lang="en-US" sz="2800">
                <a:solidFill>
                  <a:srgbClr val="339966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  <a:p>
            <a:pPr eaLnBrk="0" hangingPunct="0"/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</a:rPr>
              <a:t>       </a:t>
            </a:r>
            <a:r>
              <a:rPr lang="en-US" sz="2800">
                <a:solidFill>
                  <a:srgbClr val="FF0000"/>
                </a:solidFill>
                <a:latin typeface="Times New Roman" charset="0"/>
                <a:ea typeface="Times New Roman" charset="0"/>
                <a:cs typeface="Times New Roman" charset="0"/>
                <a:sym typeface="Symbol" charset="2"/>
              </a:rPr>
              <a:t></a:t>
            </a:r>
            <a:endParaRPr lang="en-US" sz="2800">
              <a:solidFill>
                <a:srgbClr val="FF0000"/>
              </a:solidFill>
              <a:latin typeface="Times New Roman" charset="0"/>
              <a:ea typeface="Times New Roman" charset="0"/>
              <a:cs typeface="Times New Roman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1262063" y="4519613"/>
            <a:ext cx="10636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charset="0"/>
                <a:ea typeface="Times New Roman" charset="0"/>
                <a:cs typeface="Times New Roman" charset="0"/>
              </a:rPr>
              <a:t>Cluster I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776663" y="4519613"/>
            <a:ext cx="13303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charset="0"/>
                <a:ea typeface="Times New Roman" charset="0"/>
                <a:cs typeface="Times New Roman" charset="0"/>
              </a:rPr>
              <a:t>Cluster II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823075" y="4519613"/>
            <a:ext cx="12604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charset="0"/>
                <a:ea typeface="Times New Roman" charset="0"/>
                <a:cs typeface="Times New Roman" charset="0"/>
              </a:rPr>
              <a:t>Cluster III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591911" y="5257800"/>
            <a:ext cx="4822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Cluster I: Purity = 1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/4 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(max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(3, 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1, 0)) = 3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/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4</a:t>
            </a:r>
          </a:p>
        </p:txBody>
      </p:sp>
      <p:sp>
        <p:nvSpPr>
          <p:cNvPr id="11" name="Rectangle 9"/>
          <p:cNvSpPr>
            <a:spLocks noChangeArrowheads="1"/>
          </p:cNvSpPr>
          <p:nvPr/>
        </p:nvSpPr>
        <p:spPr bwMode="auto">
          <a:xfrm>
            <a:off x="591911" y="5732166"/>
            <a:ext cx="4559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charset="0"/>
                <a:ea typeface="Times New Roman" charset="0"/>
                <a:cs typeface="Times New Roman" charset="0"/>
              </a:rPr>
              <a:t>Cluster II: Purity = 1/6 (max(1, 4, 1)) = 4/6</a:t>
            </a:r>
          </a:p>
        </p:txBody>
      </p:sp>
      <p:sp>
        <p:nvSpPr>
          <p:cNvPr id="12" name="Rectangle 10"/>
          <p:cNvSpPr>
            <a:spLocks noChangeArrowheads="1"/>
          </p:cNvSpPr>
          <p:nvPr/>
        </p:nvSpPr>
        <p:spPr bwMode="auto">
          <a:xfrm>
            <a:off x="569686" y="6189366"/>
            <a:ext cx="4643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charset="0"/>
                <a:ea typeface="Times New Roman" charset="0"/>
                <a:cs typeface="Times New Roman" charset="0"/>
              </a:rPr>
              <a:t>Cluster III: Purity = 1/5 (max(2, 0, 3)) = 3/5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6019800" y="5791200"/>
            <a:ext cx="20239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</a:rPr>
              <a:t>Overall purity?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36047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Overall purity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3505200"/>
            <a:ext cx="7772400" cy="31242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Cluster </a:t>
            </a:r>
            <a:r>
              <a:rPr lang="en-US" dirty="0"/>
              <a:t>average</a:t>
            </a:r>
            <a:r>
              <a:rPr lang="en-US" dirty="0" smtClean="0"/>
              <a:t>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Weighted average: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4361227"/>
              </p:ext>
            </p:extLst>
          </p:nvPr>
        </p:nvGraphicFramePr>
        <p:xfrm>
          <a:off x="3733800" y="3886200"/>
          <a:ext cx="2012950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7" name="Equation" r:id="rId3" imgW="1117600" imgH="558800" progId="Equation.3">
                  <p:embed/>
                </p:oleObj>
              </mc:Choice>
              <mc:Fallback>
                <p:oleObj name="Equation" r:id="rId3" imgW="1117600" imgH="558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733800" y="3886200"/>
                        <a:ext cx="2012950" cy="1006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8"/>
          <p:cNvSpPr txBox="1">
            <a:spLocks noChangeArrowheads="1"/>
          </p:cNvSpPr>
          <p:nvPr/>
        </p:nvSpPr>
        <p:spPr bwMode="auto">
          <a:xfrm>
            <a:off x="2362200" y="1752600"/>
            <a:ext cx="482282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Cluster I: Purity = 1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/4 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(max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(3, 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1, 0)) = 3</a:t>
            </a:r>
            <a:r>
              <a:rPr lang="en-US" sz="2000" dirty="0" smtClean="0">
                <a:latin typeface="Times New Roman" charset="0"/>
                <a:ea typeface="Times New Roman" charset="0"/>
                <a:cs typeface="Times New Roman" charset="0"/>
              </a:rPr>
              <a:t>/</a:t>
            </a:r>
            <a:r>
              <a:rPr lang="en-US" sz="2000" dirty="0">
                <a:latin typeface="Times New Roman" charset="0"/>
                <a:ea typeface="Times New Roman" charset="0"/>
                <a:cs typeface="Times New Roman" charset="0"/>
              </a:rPr>
              <a:t>4</a:t>
            </a:r>
          </a:p>
        </p:txBody>
      </p:sp>
      <p:sp>
        <p:nvSpPr>
          <p:cNvPr id="6" name="Rectangle 9"/>
          <p:cNvSpPr>
            <a:spLocks noChangeArrowheads="1"/>
          </p:cNvSpPr>
          <p:nvPr/>
        </p:nvSpPr>
        <p:spPr bwMode="auto">
          <a:xfrm>
            <a:off x="2362200" y="2226966"/>
            <a:ext cx="45593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charset="0"/>
                <a:ea typeface="Times New Roman" charset="0"/>
                <a:cs typeface="Times New Roman" charset="0"/>
              </a:rPr>
              <a:t>Cluster II: Purity = 1/6 (max(1, 4, 1)) = 4/6</a:t>
            </a:r>
          </a:p>
        </p:txBody>
      </p:sp>
      <p:sp>
        <p:nvSpPr>
          <p:cNvPr id="7" name="Rectangle 10"/>
          <p:cNvSpPr>
            <a:spLocks noChangeArrowheads="1"/>
          </p:cNvSpPr>
          <p:nvPr/>
        </p:nvSpPr>
        <p:spPr bwMode="auto">
          <a:xfrm>
            <a:off x="2339975" y="2684166"/>
            <a:ext cx="464343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sz="2000">
                <a:latin typeface="Times New Roman" charset="0"/>
                <a:ea typeface="Times New Roman" charset="0"/>
                <a:cs typeface="Times New Roman" charset="0"/>
              </a:rPr>
              <a:t>Cluster III: Purity = 1/5 (max(2, 0, 3)) = 3/5</a:t>
            </a:r>
          </a:p>
        </p:txBody>
      </p:sp>
      <p:graphicFrame>
        <p:nvGraphicFramePr>
          <p:cNvPr id="8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81201955"/>
              </p:ext>
            </p:extLst>
          </p:nvPr>
        </p:nvGraphicFramePr>
        <p:xfrm>
          <a:off x="3810000" y="5638800"/>
          <a:ext cx="4186238" cy="1006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58" name="Equation" r:id="rId5" imgW="2324100" imgH="558800" progId="Equation.3">
                  <p:embed/>
                </p:oleObj>
              </mc:Choice>
              <mc:Fallback>
                <p:oleObj name="Equation" r:id="rId5" imgW="2324100" imgH="5588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10000" y="5638800"/>
                        <a:ext cx="4186238" cy="10064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352240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Purity issues…</a:t>
            </a:r>
            <a:endParaRPr lang="en-US" sz="36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4876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sz="2400" b="1" dirty="0" smtClean="0">
                <a:solidFill>
                  <a:srgbClr val="0000FF"/>
                </a:solidFill>
                <a:ea typeface="Arial" charset="0"/>
                <a:cs typeface="Arial" charset="0"/>
              </a:rPr>
              <a:t>Purity</a:t>
            </a:r>
            <a:r>
              <a:rPr lang="en-US" sz="2400" dirty="0" smtClean="0">
                <a:ea typeface="Arial" charset="0"/>
                <a:cs typeface="Arial" charset="0"/>
              </a:rPr>
              <a:t>, </a:t>
            </a:r>
            <a:r>
              <a:rPr lang="en-US" altLang="ja-JP" sz="2400" dirty="0" smtClean="0"/>
              <a:t>the proportion of the dominant class in the cluster</a:t>
            </a:r>
          </a:p>
          <a:p>
            <a:pPr marL="0" indent="0" eaLnBrk="1" hangingPunct="1">
              <a:buNone/>
            </a:pPr>
            <a:endParaRPr lang="en-US" sz="2400" dirty="0"/>
          </a:p>
          <a:p>
            <a:pPr marL="0" indent="0" eaLnBrk="1" hangingPunct="1">
              <a:buNone/>
            </a:pPr>
            <a:r>
              <a:rPr lang="en-US" dirty="0" smtClean="0"/>
              <a:t>Good for comparing two algorithms, but not understanding how well a single algorithm is doing, </a:t>
            </a:r>
            <a:r>
              <a:rPr lang="en-US" dirty="0" smtClean="0">
                <a:solidFill>
                  <a:srgbClr val="FF0000"/>
                </a:solidFill>
              </a:rPr>
              <a:t>why</a:t>
            </a:r>
            <a:r>
              <a:rPr lang="en-US" dirty="0" smtClean="0">
                <a:solidFill>
                  <a:srgbClr val="FF0000"/>
                </a:solidFill>
              </a:rPr>
              <a:t>?</a:t>
            </a:r>
            <a:endParaRPr lang="en-US" sz="2200" dirty="0" smtClean="0"/>
          </a:p>
          <a:p>
            <a:pPr lvl="1" eaLnBrk="1" hangingPunct="1"/>
            <a:r>
              <a:rPr lang="en-US" sz="2200" dirty="0" smtClean="0"/>
              <a:t>Increasing </a:t>
            </a:r>
            <a:r>
              <a:rPr lang="en-US" sz="2200" dirty="0" smtClean="0"/>
              <a:t>the number of clusters increases purity</a:t>
            </a:r>
          </a:p>
          <a:p>
            <a:pPr marL="914400" lvl="2" indent="0" eaLnBrk="1" hangingPunct="1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6422368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467" grpId="0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Purity isn’t perfect</a:t>
            </a:r>
            <a:endParaRPr lang="en-US" dirty="0"/>
          </a:p>
        </p:txBody>
      </p:sp>
      <p:sp>
        <p:nvSpPr>
          <p:cNvPr id="4" name="Oval 3"/>
          <p:cNvSpPr/>
          <p:nvPr/>
        </p:nvSpPr>
        <p:spPr bwMode="auto">
          <a:xfrm>
            <a:off x="1828800" y="2209800"/>
            <a:ext cx="1905000" cy="19812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Oval 4"/>
          <p:cNvSpPr/>
          <p:nvPr/>
        </p:nvSpPr>
        <p:spPr bwMode="auto">
          <a:xfrm>
            <a:off x="4876800" y="2209800"/>
            <a:ext cx="1905000" cy="19812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6" name="Oval 5"/>
          <p:cNvSpPr/>
          <p:nvPr/>
        </p:nvSpPr>
        <p:spPr bwMode="auto">
          <a:xfrm>
            <a:off x="2133600" y="28956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7" name="Oval 6"/>
          <p:cNvSpPr/>
          <p:nvPr/>
        </p:nvSpPr>
        <p:spPr bwMode="auto">
          <a:xfrm>
            <a:off x="2362200" y="25908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2286000" y="34290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2819400" y="2743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2743200" y="35052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3048000" y="3124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3200400" y="26670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3" name="Oval 12"/>
          <p:cNvSpPr/>
          <p:nvPr/>
        </p:nvSpPr>
        <p:spPr bwMode="auto">
          <a:xfrm>
            <a:off x="3124200" y="3505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5181600" y="28956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5410200" y="25908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5334000" y="3429000"/>
            <a:ext cx="152400" cy="152400"/>
          </a:xfrm>
          <a:prstGeom prst="ellipse">
            <a:avLst/>
          </a:prstGeom>
          <a:solidFill>
            <a:srgbClr val="008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5867400" y="2743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5791200" y="3505200"/>
            <a:ext cx="152400" cy="152400"/>
          </a:xfrm>
          <a:prstGeom prst="ellipse">
            <a:avLst/>
          </a:prstGeom>
          <a:solidFill>
            <a:srgbClr val="008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6096000" y="3124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6248400" y="26670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6172200" y="3505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981200" y="4375463"/>
            <a:ext cx="4853487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Which is better based on purity?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Which do you think is better?</a:t>
            </a:r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Ideas?</a:t>
            </a:r>
            <a:endParaRPr 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737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Common approach: use labeled data</a:t>
            </a:r>
            <a:endParaRPr lang="en-US" sz="36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685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Average entropy</a:t>
            </a:r>
            <a:r>
              <a:rPr lang="en-US" dirty="0" smtClean="0"/>
              <a:t> of classes in clusters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2631" y="3810000"/>
            <a:ext cx="58785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where p(</a:t>
            </a:r>
            <a:r>
              <a:rPr lang="en-US" sz="2400" dirty="0" err="1" smtClean="0"/>
              <a:t>class</a:t>
            </a:r>
            <a:r>
              <a:rPr lang="en-US" sz="2400" baseline="-25000" dirty="0" err="1" smtClean="0"/>
              <a:t>i</a:t>
            </a:r>
            <a:r>
              <a:rPr lang="en-US" sz="2400" dirty="0" smtClean="0"/>
              <a:t>) is proportion of class </a:t>
            </a:r>
            <a:r>
              <a:rPr lang="en-US" sz="2400" i="1" dirty="0" err="1" smtClean="0"/>
              <a:t>i</a:t>
            </a:r>
            <a:r>
              <a:rPr lang="en-US" sz="2400" dirty="0" smtClean="0"/>
              <a:t> in cluster</a:t>
            </a:r>
            <a:endParaRPr lang="en-US" sz="2400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94207337"/>
              </p:ext>
            </p:extLst>
          </p:nvPr>
        </p:nvGraphicFramePr>
        <p:xfrm>
          <a:off x="1717571" y="2614300"/>
          <a:ext cx="6573923" cy="8931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643" name="Equation" r:id="rId3" imgW="2717800" imgH="368300" progId="Equation.3">
                  <p:embed/>
                </p:oleObj>
              </mc:Choice>
              <mc:Fallback>
                <p:oleObj name="Equation" r:id="rId3" imgW="2717800" imgH="368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17571" y="2614300"/>
                        <a:ext cx="6573923" cy="89312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90302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Common approach: use labeled data</a:t>
            </a:r>
            <a:endParaRPr lang="en-US" sz="36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685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Average entropy</a:t>
            </a:r>
            <a:r>
              <a:rPr lang="en-US" dirty="0" smtClean="0"/>
              <a:t> of classes in clusters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1752600" y="3352800"/>
            <a:ext cx="1905000" cy="19812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800600" y="3352800"/>
            <a:ext cx="1905000" cy="19812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2057400" y="40386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286000" y="37338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209800" y="45720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2743200" y="3886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2667000" y="46482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3124200" y="38100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3048000" y="4648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5105400" y="40386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5334000" y="37338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5257800" y="4572000"/>
            <a:ext cx="152400" cy="152400"/>
          </a:xfrm>
          <a:prstGeom prst="ellipse">
            <a:avLst/>
          </a:prstGeom>
          <a:solidFill>
            <a:srgbClr val="008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5791200" y="3886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5715000" y="4648200"/>
            <a:ext cx="152400" cy="152400"/>
          </a:xfrm>
          <a:prstGeom prst="ellipse">
            <a:avLst/>
          </a:prstGeom>
          <a:solidFill>
            <a:srgbClr val="008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6019800" y="4267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172200" y="38100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6096000" y="4648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124200" y="5715000"/>
            <a:ext cx="14121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rgbClr val="FF0000"/>
                </a:solidFill>
              </a:rPr>
              <a:t>entropy?</a:t>
            </a:r>
            <a:endParaRPr lang="en-US" sz="2800" dirty="0">
              <a:solidFill>
                <a:srgbClr val="FF0000"/>
              </a:solidFill>
            </a:endParaRPr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09931009"/>
              </p:ext>
            </p:extLst>
          </p:nvPr>
        </p:nvGraphicFramePr>
        <p:xfrm>
          <a:off x="1577043" y="2417762"/>
          <a:ext cx="6017529" cy="817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67" name="Equation" r:id="rId3" imgW="2717800" imgH="368300" progId="Equation.3">
                  <p:embed/>
                </p:oleObj>
              </mc:Choice>
              <mc:Fallback>
                <p:oleObj name="Equation" r:id="rId3" imgW="2717800" imgH="368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77043" y="2417762"/>
                        <a:ext cx="6017529" cy="8175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985535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600" dirty="0" smtClean="0"/>
              <a:t>Common approach: use labeled data</a:t>
            </a:r>
            <a:endParaRPr lang="en-US" sz="3600" dirty="0"/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76400"/>
            <a:ext cx="7772400" cy="68580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b="1" dirty="0" smtClean="0">
                <a:solidFill>
                  <a:srgbClr val="0000FF"/>
                </a:solidFill>
              </a:rPr>
              <a:t>Average entropy</a:t>
            </a:r>
            <a:r>
              <a:rPr lang="en-US" dirty="0" smtClean="0"/>
              <a:t> of classes in clusters</a:t>
            </a:r>
          </a:p>
        </p:txBody>
      </p:sp>
      <p:sp>
        <p:nvSpPr>
          <p:cNvPr id="2" name="Oval 1"/>
          <p:cNvSpPr/>
          <p:nvPr/>
        </p:nvSpPr>
        <p:spPr bwMode="auto">
          <a:xfrm>
            <a:off x="1752600" y="3352800"/>
            <a:ext cx="1905000" cy="19812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4800600" y="3352800"/>
            <a:ext cx="1905000" cy="1981200"/>
          </a:xfrm>
          <a:prstGeom prst="ellipse">
            <a:avLst/>
          </a:prstGeom>
          <a:noFill/>
          <a:ln w="38100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2057400" y="40386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4" name="Oval 13"/>
          <p:cNvSpPr/>
          <p:nvPr/>
        </p:nvSpPr>
        <p:spPr bwMode="auto">
          <a:xfrm>
            <a:off x="2286000" y="37338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5" name="Oval 14"/>
          <p:cNvSpPr/>
          <p:nvPr/>
        </p:nvSpPr>
        <p:spPr bwMode="auto">
          <a:xfrm>
            <a:off x="2209800" y="45720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2743200" y="3886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2667000" y="46482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2971800" y="4267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3124200" y="38100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3048000" y="4648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5105400" y="40386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2" name="Oval 21"/>
          <p:cNvSpPr/>
          <p:nvPr/>
        </p:nvSpPr>
        <p:spPr bwMode="auto">
          <a:xfrm>
            <a:off x="5334000" y="3733800"/>
            <a:ext cx="152400" cy="152400"/>
          </a:xfrm>
          <a:prstGeom prst="ellipse">
            <a:avLst/>
          </a:prstGeom>
          <a:solidFill>
            <a:srgbClr val="FF0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5257800" y="4572000"/>
            <a:ext cx="152400" cy="152400"/>
          </a:xfrm>
          <a:prstGeom prst="ellipse">
            <a:avLst/>
          </a:prstGeom>
          <a:solidFill>
            <a:srgbClr val="008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5791200" y="3886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5715000" y="4648200"/>
            <a:ext cx="152400" cy="152400"/>
          </a:xfrm>
          <a:prstGeom prst="ellipse">
            <a:avLst/>
          </a:prstGeom>
          <a:solidFill>
            <a:srgbClr val="008000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6019800" y="4267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6172200" y="38100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6096000" y="4648200"/>
            <a:ext cx="152400" cy="152400"/>
          </a:xfrm>
          <a:prstGeom prst="ellipse">
            <a:avLst/>
          </a:prstGeom>
          <a:solidFill>
            <a:srgbClr val="0000FF"/>
          </a:solidFill>
          <a:ln w="38100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  <a:ea typeface="Arial" pitchFamily="-65" charset="0"/>
              <a:cs typeface="Arial" pitchFamily="-65" charset="0"/>
            </a:endParaRPr>
          </a:p>
        </p:txBody>
      </p:sp>
      <p:graphicFrame>
        <p:nvGraphicFramePr>
          <p:cNvPr id="29" name="Object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74072193"/>
              </p:ext>
            </p:extLst>
          </p:nvPr>
        </p:nvGraphicFramePr>
        <p:xfrm>
          <a:off x="414085" y="5948363"/>
          <a:ext cx="2957749" cy="36329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23" name="Equation" r:id="rId3" imgW="1651000" imgH="203200" progId="Equation.3">
                  <p:embed/>
                </p:oleObj>
              </mc:Choice>
              <mc:Fallback>
                <p:oleObj name="Equation" r:id="rId3" imgW="16510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14085" y="5948363"/>
                        <a:ext cx="2957749" cy="36329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3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64591747"/>
              </p:ext>
            </p:extLst>
          </p:nvPr>
        </p:nvGraphicFramePr>
        <p:xfrm>
          <a:off x="3825720" y="5943600"/>
          <a:ext cx="5096940" cy="36805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24" name="Equation" r:id="rId5" imgW="2806700" imgH="203200" progId="Equation.3">
                  <p:embed/>
                </p:oleObj>
              </mc:Choice>
              <mc:Fallback>
                <p:oleObj name="Equation" r:id="rId5" imgW="2806700" imgH="2032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3825720" y="5943600"/>
                        <a:ext cx="5096940" cy="36805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" name="Object 2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61688381"/>
              </p:ext>
            </p:extLst>
          </p:nvPr>
        </p:nvGraphicFramePr>
        <p:xfrm>
          <a:off x="1577043" y="2417762"/>
          <a:ext cx="6017529" cy="81753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25" name="Equation" r:id="rId7" imgW="2717800" imgH="368300" progId="Equation.3">
                  <p:embed/>
                </p:oleObj>
              </mc:Choice>
              <mc:Fallback>
                <p:oleObj name="Equation" r:id="rId7" imgW="2717800" imgH="36830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1577043" y="2417762"/>
                        <a:ext cx="6017529" cy="81753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0519295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Median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Median">
      <a:maj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ＭＳ Ｐゴシック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dian">
      <a:fillStyleLst>
        <a:solidFill>
          <a:schemeClr val="phClr"/>
        </a:solidFill>
        <a:solidFill>
          <a:schemeClr val="phClr">
            <a:tint val="50000"/>
          </a:schemeClr>
        </a:solidFill>
        <a:solidFill>
          <a:schemeClr val="phClr"/>
        </a:soli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300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  <a:scene3d>
            <a:camera prst="isometricTopDown" fov="0">
              <a:rot lat="0" lon="0" rev="0"/>
            </a:camera>
            <a:lightRig rig="balanced" dir="t">
              <a:rot lat="0" lon="0" rev="13800000"/>
            </a:lightRig>
          </a:scene3d>
          <a:sp3d extrusionH="12700" prstMaterial="plastic">
            <a:bevelT w="38100" h="25400" prst="softRound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  <a:blipFill>
          <a:blip xmlns:r="http://schemas.openxmlformats.org/officeDocument/2006/relationships" r:embed="rId2">
            <a:duotone>
              <a:schemeClr val="phClr">
                <a:shade val="90000"/>
                <a:satMod val="140000"/>
              </a:schemeClr>
              <a:schemeClr val="phClr">
                <a:satMod val="120000"/>
              </a:schemeClr>
            </a:duotone>
          </a:blip>
          <a:tile tx="0" ty="0" sx="100000" sy="100000" flip="none" algn="tl"/>
        </a:blipFill>
      </a:bgFillStyleLst>
    </a:fmtScheme>
  </a:themeElements>
  <a:objectDefaults>
    <a:spDef>
      <a:spPr>
        <a:noFill/>
        <a:ln w="38100" cmpd="sng"/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Median.thmx</Template>
  <TotalTime>4237</TotalTime>
  <Words>1065</Words>
  <Application>Microsoft Macintosh PowerPoint</Application>
  <PresentationFormat>On-screen Show (4:3)</PresentationFormat>
  <Paragraphs>187</Paragraphs>
  <Slides>42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Median</vt:lpstr>
      <vt:lpstr>Equation</vt:lpstr>
      <vt:lpstr>Microsoft Equation</vt:lpstr>
      <vt:lpstr>Unsupervised learning</vt:lpstr>
      <vt:lpstr>Administrative</vt:lpstr>
      <vt:lpstr>Unsupervised learning</vt:lpstr>
      <vt:lpstr>K-means</vt:lpstr>
      <vt:lpstr>K-means: an example</vt:lpstr>
      <vt:lpstr>K-means: Initialize centers randomly</vt:lpstr>
      <vt:lpstr>K-means: assign points to nearest center</vt:lpstr>
      <vt:lpstr>K-means: readjust centers</vt:lpstr>
      <vt:lpstr>K-means: assign points to nearest center</vt:lpstr>
      <vt:lpstr>K-means: readjust centers</vt:lpstr>
      <vt:lpstr>K-means: assign points to nearest center</vt:lpstr>
      <vt:lpstr>K-means: readjust centers</vt:lpstr>
      <vt:lpstr>K-means: assign points to nearest center</vt:lpstr>
      <vt:lpstr>K-means variations/parameters</vt:lpstr>
      <vt:lpstr>How Many Clusters?</vt:lpstr>
      <vt:lpstr>Many approaches</vt:lpstr>
      <vt:lpstr>k-means loss revisited</vt:lpstr>
      <vt:lpstr>k-means loss revisited</vt:lpstr>
      <vt:lpstr>k-means loss revisited</vt:lpstr>
      <vt:lpstr>k-means loss revisited</vt:lpstr>
      <vt:lpstr>Statistical approach</vt:lpstr>
      <vt:lpstr>Project to one dimension and check</vt:lpstr>
      <vt:lpstr>Project to one dimension and check</vt:lpstr>
      <vt:lpstr>Project to one dimension and check</vt:lpstr>
      <vt:lpstr>Project to one dimension and check</vt:lpstr>
      <vt:lpstr>Project to one dimension and check</vt:lpstr>
      <vt:lpstr>Project to one dimension and check</vt:lpstr>
      <vt:lpstr>Project to one dimension and check</vt:lpstr>
      <vt:lpstr>Project to one dimension and check</vt:lpstr>
      <vt:lpstr>On synthetic data</vt:lpstr>
      <vt:lpstr>Compared to other approaches</vt:lpstr>
      <vt:lpstr>K-Means time complexity</vt:lpstr>
      <vt:lpstr>K-Means time complexity</vt:lpstr>
      <vt:lpstr>What Is A Good Clustering?</vt:lpstr>
      <vt:lpstr>Common approach: use labeled data</vt:lpstr>
      <vt:lpstr>Common approach: use labeled data</vt:lpstr>
      <vt:lpstr>Overall purity</vt:lpstr>
      <vt:lpstr>Purity issues…</vt:lpstr>
      <vt:lpstr>Purity isn’t perfect</vt:lpstr>
      <vt:lpstr>Common approach: use labeled data</vt:lpstr>
      <vt:lpstr>Common approach: use labeled data</vt:lpstr>
      <vt:lpstr>Common approach: use labeled data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David Kauchak</dc:creator>
  <cp:lastModifiedBy>David Kauchak</cp:lastModifiedBy>
  <cp:revision>301</cp:revision>
  <dcterms:created xsi:type="dcterms:W3CDTF">2013-09-08T20:10:23Z</dcterms:created>
  <dcterms:modified xsi:type="dcterms:W3CDTF">2013-12-02T17:57:35Z</dcterms:modified>
</cp:coreProperties>
</file>