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1.bin" ContentType="application/vnd.openxmlformats-officedocument.oleObject"/>
  <Override PartName="/ppt/notesSlides/notesSlide11.xml" ContentType="application/vnd.openxmlformats-officedocument.presentationml.notesSlide+xml"/>
  <Override PartName="/ppt/embeddings/oleObject2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307" r:id="rId3"/>
    <p:sldId id="471" r:id="rId4"/>
    <p:sldId id="403" r:id="rId5"/>
    <p:sldId id="404" r:id="rId6"/>
    <p:sldId id="405" r:id="rId7"/>
    <p:sldId id="447" r:id="rId8"/>
    <p:sldId id="448" r:id="rId9"/>
    <p:sldId id="449" r:id="rId10"/>
    <p:sldId id="450" r:id="rId11"/>
    <p:sldId id="406" r:id="rId12"/>
    <p:sldId id="446" r:id="rId13"/>
    <p:sldId id="439" r:id="rId14"/>
    <p:sldId id="454" r:id="rId15"/>
    <p:sldId id="455" r:id="rId16"/>
    <p:sldId id="457" r:id="rId17"/>
    <p:sldId id="472" r:id="rId18"/>
    <p:sldId id="458" r:id="rId19"/>
    <p:sldId id="473" r:id="rId20"/>
    <p:sldId id="459" r:id="rId21"/>
    <p:sldId id="461" r:id="rId22"/>
    <p:sldId id="464" r:id="rId23"/>
    <p:sldId id="462" r:id="rId24"/>
    <p:sldId id="460" r:id="rId25"/>
    <p:sldId id="465" r:id="rId26"/>
    <p:sldId id="466" r:id="rId27"/>
    <p:sldId id="467" r:id="rId28"/>
    <p:sldId id="468" r:id="rId29"/>
    <p:sldId id="469" r:id="rId30"/>
    <p:sldId id="470" r:id="rId31"/>
    <p:sldId id="413" r:id="rId32"/>
    <p:sldId id="414" r:id="rId33"/>
    <p:sldId id="415" r:id="rId34"/>
    <p:sldId id="419" r:id="rId35"/>
    <p:sldId id="452" r:id="rId36"/>
    <p:sldId id="453" r:id="rId37"/>
    <p:sldId id="427" r:id="rId38"/>
    <p:sldId id="428" r:id="rId39"/>
    <p:sldId id="436" r:id="rId40"/>
    <p:sldId id="437" r:id="rId41"/>
    <p:sldId id="43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573"/>
    <a:srgbClr val="8E0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0" autoAdjust="0"/>
  </p:normalViewPr>
  <p:slideViewPr>
    <p:cSldViewPr snapToGrid="0" snapToObjects="1">
      <p:cViewPr varScale="1">
        <p:scale>
          <a:sx n="87" d="100"/>
          <a:sy n="87" d="100"/>
        </p:scale>
        <p:origin x="-11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12/4/13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11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17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18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21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24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30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12/4/13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3D84A4A-3A8D-7C46-8497-097634FB8F1B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873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12/4/13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9.emf"/><Relationship Id="rId6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wmf"/><Relationship Id="rId3" Type="http://schemas.openxmlformats.org/officeDocument/2006/relationships/image" Target="../media/image17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Clustering Beyond </a:t>
            </a:r>
            <a:br>
              <a:rPr lang="en-US" smtClean="0"/>
            </a:br>
            <a:r>
              <a:rPr lang="en-US" smtClean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Final project</a:t>
            </a:r>
          </a:p>
          <a:p>
            <a:pPr marL="777240" lvl="1" indent="-457200"/>
            <a:r>
              <a:rPr lang="en-US" dirty="0" smtClean="0"/>
              <a:t>Presentations on Friday</a:t>
            </a:r>
          </a:p>
          <a:p>
            <a:pPr marL="1051560" lvl="2" indent="-457200"/>
            <a:r>
              <a:rPr lang="en-US" dirty="0" smtClean="0"/>
              <a:t>3 minute max</a:t>
            </a:r>
          </a:p>
          <a:p>
            <a:pPr marL="1051560" lvl="2" indent="-457200"/>
            <a:r>
              <a:rPr lang="en-US" dirty="0" smtClean="0"/>
              <a:t>1-2 PowerPoint slides.  E-mail me by 9am on Friday</a:t>
            </a:r>
          </a:p>
          <a:p>
            <a:pPr marL="1051560" lvl="2" indent="-457200"/>
            <a:r>
              <a:rPr lang="en-US" dirty="0" smtClean="0"/>
              <a:t>What problem you tackled and results</a:t>
            </a:r>
            <a:endParaRPr lang="en-US" dirty="0"/>
          </a:p>
          <a:p>
            <a:pPr marL="777240" lvl="1" indent="-457200"/>
            <a:r>
              <a:rPr lang="en-US" dirty="0" smtClean="0"/>
              <a:t>Paper and final code submitted on Sunday</a:t>
            </a:r>
          </a:p>
          <a:p>
            <a:pPr marL="777240" lvl="1" indent="-457200"/>
            <a:endParaRPr lang="en-US" dirty="0"/>
          </a:p>
          <a:p>
            <a:pPr marL="0" indent="0">
              <a:buNone/>
            </a:pPr>
            <a:r>
              <a:rPr lang="en-US" dirty="0" smtClean="0"/>
              <a:t>Final exam next week</a:t>
            </a:r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sz="2400" dirty="0" smtClean="0"/>
              <a:t>Assign/cluster each example to closest center</a:t>
            </a:r>
          </a:p>
          <a:p>
            <a:pPr lvl="1" eaLnBrk="1" hangingPunct="1"/>
            <a:r>
              <a:rPr lang="en-US" sz="2400" dirty="0" smtClean="0"/>
              <a:t>Recalculate centers as the mean of the points </a:t>
            </a:r>
            <a:r>
              <a:rPr lang="en-US" sz="2400" dirty="0"/>
              <a:t>in a </a:t>
            </a:r>
            <a:r>
              <a:rPr lang="en-US" sz="2400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30671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962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Determining K is challenging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Spherical assumption about the data (distance to cluster center)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Hard clustering isn’t always right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Greedy approach</a:t>
            </a:r>
          </a:p>
        </p:txBody>
      </p:sp>
    </p:spTree>
    <p:extLst>
      <p:ext uri="{BB962C8B-B14F-4D97-AF65-F5344CB8AC3E}">
        <p14:creationId xmlns:p14="http://schemas.microsoft.com/office/powerpoint/2010/main" val="3490705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48000" y="1981200"/>
            <a:ext cx="2209800" cy="2743200"/>
            <a:chOff x="3124200" y="3657600"/>
            <a:chExt cx="2209800" cy="2743200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752600" y="5562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would K-means give us here?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4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Assumes spherical clusters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24200" y="2057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5" name="Oval 44"/>
          <p:cNvSpPr/>
          <p:nvPr/>
        </p:nvSpPr>
        <p:spPr bwMode="auto">
          <a:xfrm>
            <a:off x="2743200" y="1905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2819400" y="3200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76400" y="58629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k-means assumes spherical clusters!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93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K-means: </a:t>
            </a:r>
            <a:r>
              <a:rPr lang="en-US" dirty="0" smtClean="0"/>
              <a:t>another view</a:t>
            </a:r>
            <a:endParaRPr lang="en-US" dirty="0"/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1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K-means: another view</a:t>
            </a:r>
            <a:endParaRPr lang="en-US" sz="3200" dirty="0"/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99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63410" y="1904898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103770" y="2392944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83120" y="2803672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423480" y="3291718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80880" y="3657853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21240" y="4145899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0" y="6179445"/>
            <a:ext cx="6436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Iteratively learning a collection of spherical clusters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005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 clustering: </a:t>
            </a:r>
            <a:br>
              <a:rPr lang="en-US" dirty="0" smtClean="0"/>
            </a:br>
            <a:r>
              <a:rPr lang="en-US" dirty="0" smtClean="0"/>
              <a:t>mixtures </a:t>
            </a:r>
            <a:r>
              <a:rPr lang="en-US" dirty="0"/>
              <a:t>of Gaussians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1776478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/>
              <a:t>Assume data came from a mixture of Gaussians (</a:t>
            </a:r>
            <a:r>
              <a:rPr lang="en-US" sz="2400" b="1" dirty="0" smtClean="0">
                <a:solidFill>
                  <a:srgbClr val="FF6600"/>
                </a:solidFill>
              </a:rPr>
              <a:t>elliptical data</a:t>
            </a:r>
            <a:r>
              <a:rPr lang="en-US" sz="2400" dirty="0" smtClean="0"/>
              <a:t>), assign data </a:t>
            </a:r>
            <a:r>
              <a:rPr lang="en-US" sz="2400" dirty="0"/>
              <a:t>to cluster with</a:t>
            </a:r>
            <a:r>
              <a:rPr lang="en-US" sz="2400" dirty="0" smtClean="0"/>
              <a:t> a </a:t>
            </a:r>
            <a:r>
              <a:rPr lang="en-US" sz="2400" dirty="0"/>
              <a:t>certain</a:t>
            </a:r>
            <a:r>
              <a:rPr lang="en-US" sz="2400" i="1" dirty="0"/>
              <a:t> </a:t>
            </a:r>
            <a:r>
              <a:rPr lang="en-US" sz="2400" i="1" dirty="0" smtClean="0"/>
              <a:t>probability</a:t>
            </a:r>
            <a:endParaRPr lang="en-US" sz="2400" i="1" dirty="0"/>
          </a:p>
        </p:txBody>
      </p:sp>
      <p:grpSp>
        <p:nvGrpSpPr>
          <p:cNvPr id="2" name="Group 4"/>
          <p:cNvGrpSpPr/>
          <p:nvPr/>
        </p:nvGrpSpPr>
        <p:grpSpPr>
          <a:xfrm>
            <a:off x="1066800" y="3581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5943600" y="3505200"/>
            <a:ext cx="2209800" cy="2743200"/>
            <a:chOff x="3124200" y="3657600"/>
            <a:chExt cx="2209800" cy="27432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3" name="Oval 4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685800" y="3429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62000" y="4724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72039" y="2808853"/>
            <a:ext cx="1188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k</a:t>
            </a:r>
            <a:r>
              <a:rPr lang="en-US" sz="2400" dirty="0" smtClean="0"/>
              <a:t>-means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6735840" y="2728692"/>
            <a:ext cx="55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140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Very similar at a high-level to K-means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Iterate between assigning points and recalculating cluster centers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dirty="0">
                <a:solidFill>
                  <a:srgbClr val="FF6600"/>
                </a:solidFill>
              </a:rPr>
              <a:t>Two main differences between </a:t>
            </a:r>
            <a:r>
              <a:rPr lang="en-US" sz="3000" dirty="0" smtClean="0">
                <a:solidFill>
                  <a:srgbClr val="FF6600"/>
                </a:solidFill>
              </a:rPr>
              <a:t>K-means </a:t>
            </a:r>
            <a:r>
              <a:rPr lang="en-US" sz="3000" dirty="0">
                <a:solidFill>
                  <a:srgbClr val="FF6600"/>
                </a:solidFill>
              </a:rPr>
              <a:t>and EM clustering:</a:t>
            </a:r>
          </a:p>
          <a:p>
            <a:pPr marL="342900" indent="-342900">
              <a:buAutoNum type="arabicPeriod"/>
            </a:pPr>
            <a:r>
              <a:rPr lang="en-US" sz="3000" dirty="0"/>
              <a:t>We assume </a:t>
            </a:r>
            <a:r>
              <a:rPr lang="en-US" sz="3000" dirty="0" smtClean="0"/>
              <a:t>elliptical </a:t>
            </a:r>
            <a:r>
              <a:rPr lang="en-US" sz="3000" dirty="0"/>
              <a:t>clusters (instead of spherical)</a:t>
            </a:r>
          </a:p>
          <a:p>
            <a:pPr marL="342900" indent="-342900">
              <a:buAutoNum type="arabicPeriod"/>
            </a:pPr>
            <a:r>
              <a:rPr lang="en-US" sz="3000" dirty="0"/>
              <a:t>It is a “soft” clustering algorithm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5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clustering</a:t>
            </a:r>
            <a:endParaRPr lang="en-US" dirty="0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12138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9852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1376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1442477" y="2440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4424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61477" y="34314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4424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37677" y="4117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5186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854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23568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25092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2890277" y="2517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28140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>
            <a:off x="2433077" y="3279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2814077" y="3888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4330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7378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Oval 26"/>
          <p:cNvSpPr/>
          <p:nvPr/>
        </p:nvSpPr>
        <p:spPr bwMode="auto">
          <a:xfrm>
            <a:off x="7947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1663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2585477" y="2288443"/>
            <a:ext cx="1981987" cy="1143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17532" y="1715085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p(red) = 0.8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p(blue) = 0.2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3042678" y="3317143"/>
            <a:ext cx="1674854" cy="7239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69932" y="3576669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p(red) = 0.9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p(blue) = 0.1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34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1464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Start with some initial cluster </a:t>
            </a:r>
            <a:r>
              <a:rPr lang="en-US" sz="2800" dirty="0" smtClean="0"/>
              <a:t>centers</a:t>
            </a:r>
          </a:p>
          <a:p>
            <a:pPr marL="0" indent="0">
              <a:buNone/>
            </a:pPr>
            <a:r>
              <a:rPr lang="en-US" sz="2800" i="1" dirty="0" smtClean="0"/>
              <a:t>Iterate</a:t>
            </a:r>
            <a:r>
              <a:rPr lang="en-US" sz="2800" i="1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soft assigned points to each cluster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recalculate the cluster centers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06646" y="3272530"/>
            <a:ext cx="327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Calculate: p(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 x)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2292" y="3734195"/>
            <a:ext cx="6387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the probability </a:t>
            </a:r>
            <a:r>
              <a:rPr lang="en-US" sz="2400" dirty="0" smtClean="0">
                <a:solidFill>
                  <a:srgbClr val="FF6600"/>
                </a:solidFill>
              </a:rPr>
              <a:t>of each point belonging to each </a:t>
            </a:r>
            <a:r>
              <a:rPr lang="en-US" sz="2400" dirty="0" smtClean="0">
                <a:solidFill>
                  <a:srgbClr val="FF6600"/>
                </a:solidFill>
              </a:rPr>
              <a:t>cluster</a:t>
            </a:r>
            <a:endParaRPr lang="en-US" sz="2400" dirty="0" smtClean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2292" y="5314514"/>
            <a:ext cx="610518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Calculate </a:t>
            </a:r>
            <a:r>
              <a:rPr lang="en-US" sz="2400" dirty="0" smtClean="0">
                <a:solidFill>
                  <a:srgbClr val="0000FF"/>
                </a:solidFill>
              </a:rPr>
              <a:t>new cluster parameters, </a:t>
            </a:r>
            <a:r>
              <a:rPr lang="en-US" sz="2400" dirty="0" err="1" smtClean="0">
                <a:solidFill>
                  <a:srgbClr val="0000FF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0000FF"/>
              </a:solidFill>
              <a:ea typeface="Lucida Grande"/>
              <a:cs typeface="Lucida Grande"/>
            </a:endParaRPr>
          </a:p>
          <a:p>
            <a:r>
              <a:rPr lang="en-US" sz="2400" dirty="0" smtClean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25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7841" y="5288495"/>
            <a:ext cx="4585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Start with some initial cluster centers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3452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534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points belong to which clusters (soft)?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42000464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313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it’s a soft (probabilistic) assignment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135018363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1400" y="5288495"/>
            <a:ext cx="446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the new centers look like?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6449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3734" y="5288495"/>
            <a:ext cx="6892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Cluster centers get a </a:t>
            </a:r>
            <a:r>
              <a:rPr lang="en-US" sz="2400" b="1" dirty="0" smtClean="0">
                <a:solidFill>
                  <a:srgbClr val="0000FF"/>
                </a:solidFill>
              </a:rPr>
              <a:t>weighted</a:t>
            </a:r>
            <a:r>
              <a:rPr lang="en-US" sz="2400" dirty="0" smtClean="0">
                <a:solidFill>
                  <a:srgbClr val="0000FF"/>
                </a:solidFill>
              </a:rPr>
              <a:t> contribution from points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711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keep iterating…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373201181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Model: mixture of Gaussians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05055" y="3442594"/>
            <a:ext cx="64608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</a:t>
            </a:r>
            <a:r>
              <a:rPr lang="en-US" sz="2800" dirty="0" smtClean="0">
                <a:solidFill>
                  <a:srgbClr val="FF0000"/>
                </a:solidFill>
              </a:rPr>
              <a:t>you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define a Gaussian (i.e. ellipse)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1-D?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M-D?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37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in 1D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150364"/>
              </p:ext>
            </p:extLst>
          </p:nvPr>
        </p:nvGraphicFramePr>
        <p:xfrm>
          <a:off x="2143125" y="1720850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09" name="Equation" r:id="rId4" imgW="1600200" imgH="469900" progId="Equation.3">
                  <p:embed/>
                </p:oleObj>
              </mc:Choice>
              <mc:Fallback>
                <p:oleObj name="Equation" r:id="rId4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43125" y="1720850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3492" y="4013200"/>
            <a:ext cx="4445000" cy="284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514" y="3167342"/>
            <a:ext cx="8240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parameterized by the mean and the standard deviation/variance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4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in multiple dimensions</a:t>
            </a:r>
            <a:endParaRPr lang="en-US" dirty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9" name="Equation" r:id="rId4" imgW="3848040" imgH="469800" progId="Equation.3">
                  <p:embed/>
                </p:oleObj>
              </mc:Choice>
              <mc:Fallback>
                <p:oleObj name="Equation" r:id="rId4" imgW="3848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81188"/>
                        <a:ext cx="534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6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7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582333" y="2314222"/>
            <a:ext cx="3217334" cy="3429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113337" y="2314222"/>
            <a:ext cx="1191508" cy="3429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9600" y="5743222"/>
            <a:ext cx="83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 learn the means of each cluster (i.e. the center) and the covariance matrix (i.e. how spread out it is in any given direction)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0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692275" y="5870882"/>
            <a:ext cx="6025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these probabilities?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soft assigned points to each cluster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Calculate</a:t>
            </a:r>
            <a:r>
              <a:rPr lang="en-US" dirty="0">
                <a:solidFill>
                  <a:srgbClr val="FF6600"/>
                </a:solidFill>
              </a:rPr>
              <a:t>: p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probability of each point belonging to each </a:t>
            </a:r>
            <a:r>
              <a:rPr lang="en-US" dirty="0" smtClean="0">
                <a:solidFill>
                  <a:srgbClr val="FF6600"/>
                </a:solidFill>
              </a:rPr>
              <a:t>cluster</a:t>
            </a:r>
            <a:endParaRPr lang="en-US" dirty="0" smtClean="0">
              <a:solidFill>
                <a:srgbClr val="FF6600"/>
              </a:solidFill>
            </a:endParaRP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09920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94848" y="5698403"/>
            <a:ext cx="76878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Just plug into the Gaussian equation for each cluster!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(and normalize to make a probability)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 smtClean="0"/>
              <a:t>soft assigned points to each cluster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Calculate</a:t>
            </a:r>
            <a:r>
              <a:rPr lang="en-US" dirty="0">
                <a:solidFill>
                  <a:srgbClr val="FF6600"/>
                </a:solidFill>
              </a:rPr>
              <a:t>: p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 smtClean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the </a:t>
            </a:r>
            <a:r>
              <a:rPr lang="en-US" dirty="0">
                <a:solidFill>
                  <a:srgbClr val="FF6600"/>
                </a:solidFill>
              </a:rPr>
              <a:t>probability of each point belonging to each </a:t>
            </a:r>
            <a:r>
              <a:rPr lang="en-US" dirty="0" smtClean="0">
                <a:solidFill>
                  <a:srgbClr val="FF6600"/>
                </a:solidFill>
              </a:rPr>
              <a:t>cluster</a:t>
            </a:r>
            <a:endParaRPr lang="en-US" dirty="0" smtClean="0">
              <a:solidFill>
                <a:srgbClr val="FF6600"/>
              </a:solidFill>
            </a:endParaRPr>
          </a:p>
          <a:p>
            <a:pPr>
              <a:buFontTx/>
              <a:buChar char="-"/>
            </a:pPr>
            <a:endParaRPr lang="en-US" dirty="0" smtClean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057145" y="4562853"/>
            <a:ext cx="1019049" cy="1260989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083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new cluster parameters,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40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calculate the cluster centers?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631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Fitting a Gaussian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“best”-fit Gaussian for this data?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488846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16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10, 10, 10, 9, 9, 8, 11, 7, 6, 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Recall this is the 1-D Gaussian equation: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598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Fitting a Gaussian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“best”-fit Gaussian for this data?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588733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7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10, 10, 10, 9, 9, 8, 11, 7, 6, 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Recall this is the 1-D Gaussian equation: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78949" y="3575019"/>
            <a:ext cx="738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MLE is just the mean and variance of the data!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24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FF0000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972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deal with “soft” data points?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4803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 smtClean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  <a:endParaRPr lang="en-US" sz="4400" dirty="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Recalculate centers:</a:t>
            </a:r>
          </a:p>
          <a:p>
            <a:pPr lvl="1"/>
            <a:r>
              <a:rPr lang="en-US" sz="2400" dirty="0" smtClean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0000FF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6307" y="5870882"/>
            <a:ext cx="3188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Use fractional counts!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100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 and M steps: creating a better model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7848" y="2624666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Expectation</a:t>
            </a:r>
            <a:r>
              <a:rPr lang="en-US" sz="2400" dirty="0" smtClean="0"/>
              <a:t>: Given the current model, figure out the expected probabilities of the data points to each cluster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7848" y="4986866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Maximization</a:t>
            </a:r>
            <a:r>
              <a:rPr lang="en-US" sz="2400" dirty="0" smtClean="0"/>
              <a:t>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27048" y="3539066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9758" y="353906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each point belonging to each cluster?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3247" y="5825066"/>
            <a:ext cx="660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Just like NB maximum likelihood estimation, except we use fractional counts instead of whole counts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612" y="1792111"/>
            <a:ext cx="589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EM stands for Expectation Maximization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75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Similar to </a:t>
            </a:r>
            <a:r>
              <a:rPr lang="en-US" i="1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918178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Iterate:</a:t>
            </a:r>
          </a:p>
          <a:p>
            <a:pPr marL="457200" lvl="1" indent="0" eaLnBrk="1" hangingPunct="1">
              <a:buNone/>
            </a:pPr>
            <a:r>
              <a:rPr lang="en-US" sz="2800" dirty="0" smtClean="0">
                <a:solidFill>
                  <a:srgbClr val="ED958F"/>
                </a:solidFill>
              </a:rPr>
              <a:t>Assign/cluster each point to closest center</a:t>
            </a:r>
          </a:p>
          <a:p>
            <a:pPr marL="457200" lvl="1" indent="0" eaLnBrk="1" hangingPunct="1">
              <a:buNone/>
            </a:pPr>
            <a:endParaRPr lang="en-US" sz="2800" dirty="0" smtClean="0">
              <a:solidFill>
                <a:srgbClr val="ED958F"/>
              </a:solidFill>
            </a:endParaRPr>
          </a:p>
          <a:p>
            <a:pPr lvl="1" eaLnBrk="1" hangingPunct="1"/>
            <a:endParaRPr lang="en-US" sz="2800" dirty="0" smtClean="0"/>
          </a:p>
          <a:p>
            <a:pPr lvl="1" eaLnBrk="1" hangingPunct="1"/>
            <a:endParaRPr lang="en-US" sz="2800" dirty="0" smtClean="0"/>
          </a:p>
          <a:p>
            <a:pPr lvl="1" eaLnBrk="1" hangingPunct="1">
              <a:buNone/>
            </a:pPr>
            <a:endParaRPr lang="en-US" sz="2800" dirty="0" smtClean="0"/>
          </a:p>
          <a:p>
            <a:pPr marL="457200" lvl="1" indent="0" eaLnBrk="1" hangingPunct="1">
              <a:buNone/>
            </a:pPr>
            <a:r>
              <a:rPr lang="en-US" sz="2800" dirty="0" smtClean="0">
                <a:solidFill>
                  <a:srgbClr val="ED958F"/>
                </a:solidFill>
              </a:rPr>
              <a:t>Recalculate centers as the mean of the points </a:t>
            </a:r>
            <a:r>
              <a:rPr lang="en-US" sz="2800" dirty="0">
                <a:solidFill>
                  <a:srgbClr val="ED958F"/>
                </a:solidFill>
              </a:rPr>
              <a:t>in a </a:t>
            </a:r>
            <a:r>
              <a:rPr lang="en-US" sz="2800" dirty="0" smtClean="0">
                <a:solidFill>
                  <a:srgbClr val="ED958F"/>
                </a:solidFill>
              </a:rPr>
              <a:t>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743200"/>
            <a:ext cx="502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Expectation: Given the current model, figure out the expected probabilities of the points to each cluster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971800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4718428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Maximization: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355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 and M steps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Expectation</a:t>
            </a:r>
            <a:r>
              <a:rPr lang="en-US" sz="2400" dirty="0" smtClean="0"/>
              <a:t>: Given the current model, figure out the expected probabilities of the data points to each cluster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Maximization</a:t>
            </a:r>
            <a:r>
              <a:rPr lang="en-US" sz="2400" dirty="0" smtClean="0"/>
              <a:t>: Given the probabilistic assignment of all the points, estimate a new model, </a:t>
            </a:r>
            <a:r>
              <a:rPr lang="en-US" sz="24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2648" y="4419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each iterations increases the likelihood of the data and guaranteed to converge (though to a local optimum)!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0"/>
            <a:ext cx="563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FF6600"/>
                </a:solidFill>
              </a:rPr>
              <a:t>Iterate:</a:t>
            </a:r>
            <a:endParaRPr lang="en-US" sz="3200" b="1" i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95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EM is a general purpose approach for training a model when you don’t have labels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 just for clustering!</a:t>
            </a:r>
          </a:p>
          <a:p>
            <a:pPr lvl="1"/>
            <a:r>
              <a:rPr lang="en-US" dirty="0" smtClean="0"/>
              <a:t>K-means is just for clustering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One of the most general purpose unsupervised approaches</a:t>
            </a:r>
          </a:p>
          <a:p>
            <a:pPr lvl="1"/>
            <a:r>
              <a:rPr lang="en-US" dirty="0" smtClean="0"/>
              <a:t>can be hard to get right!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000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is a general framework</a:t>
            </a:r>
            <a:endParaRPr lang="en-US" dirty="0"/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Create an initial model,</a:t>
            </a:r>
            <a:r>
              <a:rPr lang="en-US" sz="2400" dirty="0" smtClean="0"/>
              <a:t>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</a:t>
            </a:r>
            <a:endParaRPr lang="en-US" sz="2400" dirty="0"/>
          </a:p>
          <a:p>
            <a:pPr lvl="1"/>
            <a:r>
              <a:rPr lang="en-US" sz="2000" dirty="0"/>
              <a:t>Arbitrarily, randomly, or with a small set of training </a:t>
            </a:r>
            <a:r>
              <a:rPr lang="en-US" sz="2000" dirty="0" smtClean="0"/>
              <a:t>examples</a:t>
            </a:r>
          </a:p>
          <a:p>
            <a:pPr lvl="1"/>
            <a:endParaRPr lang="en-US" sz="2000" dirty="0" smtClean="0"/>
          </a:p>
          <a:p>
            <a:pPr marL="0" indent="0">
              <a:buNone/>
            </a:pPr>
            <a:r>
              <a:rPr lang="en-US" sz="2400" dirty="0"/>
              <a:t>Use the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to obtain another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000" dirty="0"/>
              <a:t>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 </a:t>
            </a:r>
            <a:r>
              <a:rPr lang="en-US" sz="2000" dirty="0"/>
              <a:t>&gt;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baseline="-25000" dirty="0"/>
              <a:t>’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Let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=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 and repeat </a:t>
            </a:r>
            <a:r>
              <a:rPr lang="en-US" sz="2400" dirty="0"/>
              <a:t>the above step until reaching a local </a:t>
            </a:r>
            <a:r>
              <a:rPr lang="en-US" sz="2400" dirty="0" smtClean="0"/>
              <a:t>maximum</a:t>
            </a:r>
          </a:p>
          <a:p>
            <a:pPr lvl="1"/>
            <a:r>
              <a:rPr lang="en-US" sz="2000" dirty="0"/>
              <a:t>Guaranteed to find a better model after each </a:t>
            </a:r>
            <a:r>
              <a:rPr lang="en-US" sz="2000" dirty="0" smtClean="0"/>
              <a:t>iteration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5941367"/>
            <a:ext cx="399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else have you seen 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6488" y="3505200"/>
            <a:ext cx="3319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i.e. better models data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(increased log likelihood)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060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shows up all over the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/>
              <a:t>Training </a:t>
            </a:r>
            <a:r>
              <a:rPr lang="en-US" sz="1800" dirty="0" err="1" smtClean="0"/>
              <a:t>HMMs</a:t>
            </a:r>
            <a:r>
              <a:rPr lang="en-US" sz="1800" dirty="0" smtClean="0"/>
              <a:t> (Baum-Welch algorithm)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probabilities for Bayesian networks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EM-clustering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Learning word alignments for language translation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Learning Twitter friend network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Genetics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Finance</a:t>
            </a:r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Anytime you have a model and unlabeled data!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1759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clustering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K-means and EM-clustering are by far the most popular for clustering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However, they can’t handle all clustering tasks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types of clustering problems can’t they handle?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1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439899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2812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196" y="3678368"/>
            <a:ext cx="3319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Similar to classification: </a:t>
            </a:r>
            <a:br>
              <a:rPr lang="en-US" sz="2400" dirty="0" smtClean="0"/>
            </a:br>
            <a:r>
              <a:rPr lang="en-US" sz="2400" dirty="0" smtClean="0"/>
              <a:t>global </a:t>
            </a:r>
            <a:r>
              <a:rPr lang="en-US" sz="2400" dirty="0" smtClean="0"/>
              <a:t>decision (linear model) </a:t>
            </a:r>
            <a:r>
              <a:rPr lang="en-US" sz="2400" dirty="0" smtClean="0"/>
              <a:t>vs. local </a:t>
            </a:r>
            <a:r>
              <a:rPr lang="en-US" sz="2400" dirty="0" smtClean="0"/>
              <a:t>decision (K-NN)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943600"/>
            <a:ext cx="2420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Spectral clustering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24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600200"/>
            <a:ext cx="8785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2013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2750108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1600200"/>
            <a:ext cx="4721225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87525"/>
            <a:ext cx="448310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118543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1600201"/>
            <a:ext cx="4648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877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4145</TotalTime>
  <Words>1227</Words>
  <Application>Microsoft Macintosh PowerPoint</Application>
  <PresentationFormat>On-screen Show (4:3)</PresentationFormat>
  <Paragraphs>212</Paragraphs>
  <Slides>41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Median</vt:lpstr>
      <vt:lpstr>Equation</vt:lpstr>
      <vt:lpstr>Clustering Beyond  K-means</vt:lpstr>
      <vt:lpstr>Administrative</vt:lpstr>
      <vt:lpstr>K-means</vt:lpstr>
      <vt:lpstr>Problems with K-means</vt:lpstr>
      <vt:lpstr>Problems with K-means</vt:lpstr>
      <vt:lpstr>Assumes spherical clusters</vt:lpstr>
      <vt:lpstr>K-means: another view</vt:lpstr>
      <vt:lpstr>K-means: another view</vt:lpstr>
      <vt:lpstr>K-means: assign points to nearest center</vt:lpstr>
      <vt:lpstr>K-means: readjust centers</vt:lpstr>
      <vt:lpstr>EM clustering:  mixtures of Gaussians</vt:lpstr>
      <vt:lpstr>EM clustering</vt:lpstr>
      <vt:lpstr>Soft clustering</vt:lpstr>
      <vt:lpstr>EM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Model: mixture of Gaussians</vt:lpstr>
      <vt:lpstr>Gaussian in 1D</vt:lpstr>
      <vt:lpstr>Gaussian in multiple dimensions</vt:lpstr>
      <vt:lpstr>PowerPoint Presentation</vt:lpstr>
      <vt:lpstr>PowerPoint Presentation</vt:lpstr>
      <vt:lpstr>PowerPoint Presentation</vt:lpstr>
      <vt:lpstr>Fitting a Gaussian</vt:lpstr>
      <vt:lpstr>Fitting a Gaussian</vt:lpstr>
      <vt:lpstr>PowerPoint Presentation</vt:lpstr>
      <vt:lpstr>PowerPoint Presentation</vt:lpstr>
      <vt:lpstr>E and M steps: creating a better model</vt:lpstr>
      <vt:lpstr>Similar to k-means</vt:lpstr>
      <vt:lpstr>E and M steps</vt:lpstr>
      <vt:lpstr>EM</vt:lpstr>
      <vt:lpstr>EM is a general framework</vt:lpstr>
      <vt:lpstr>EM shows up all over the place</vt:lpstr>
      <vt:lpstr>Other clustering algorithms</vt:lpstr>
      <vt:lpstr>Non-gaussian data</vt:lpstr>
      <vt:lpstr>Spectral clustering examples</vt:lpstr>
      <vt:lpstr>Spectral clustering examples</vt:lpstr>
      <vt:lpstr>Spectral clustering examples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323</cp:revision>
  <dcterms:created xsi:type="dcterms:W3CDTF">2013-09-08T20:10:23Z</dcterms:created>
  <dcterms:modified xsi:type="dcterms:W3CDTF">2013-12-04T15:54:57Z</dcterms:modified>
</cp:coreProperties>
</file>