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8" r:id="rId3"/>
    <p:sldId id="481" r:id="rId4"/>
    <p:sldId id="487" r:id="rId5"/>
    <p:sldId id="490" r:id="rId6"/>
    <p:sldId id="489" r:id="rId7"/>
    <p:sldId id="488" r:id="rId8"/>
    <p:sldId id="482" r:id="rId9"/>
    <p:sldId id="486" r:id="rId10"/>
    <p:sldId id="485" r:id="rId11"/>
    <p:sldId id="483" r:id="rId12"/>
    <p:sldId id="491" r:id="rId13"/>
    <p:sldId id="495" r:id="rId14"/>
    <p:sldId id="494" r:id="rId15"/>
    <p:sldId id="493" r:id="rId16"/>
    <p:sldId id="492" r:id="rId17"/>
    <p:sldId id="484" r:id="rId18"/>
    <p:sldId id="497" r:id="rId19"/>
    <p:sldId id="499" r:id="rId20"/>
    <p:sldId id="500" r:id="rId21"/>
    <p:sldId id="496" r:id="rId22"/>
    <p:sldId id="478" r:id="rId23"/>
    <p:sldId id="477" r:id="rId24"/>
    <p:sldId id="501" r:id="rId25"/>
    <p:sldId id="502" r:id="rId26"/>
    <p:sldId id="504" r:id="rId27"/>
    <p:sldId id="509" r:id="rId28"/>
    <p:sldId id="506" r:id="rId29"/>
    <p:sldId id="514" r:id="rId30"/>
    <p:sldId id="513" r:id="rId31"/>
    <p:sldId id="510" r:id="rId32"/>
    <p:sldId id="515" r:id="rId33"/>
    <p:sldId id="517" r:id="rId34"/>
    <p:sldId id="512" r:id="rId35"/>
    <p:sldId id="511" r:id="rId36"/>
    <p:sldId id="516" r:id="rId37"/>
    <p:sldId id="518" r:id="rId38"/>
    <p:sldId id="519" r:id="rId39"/>
    <p:sldId id="528" r:id="rId40"/>
    <p:sldId id="530" r:id="rId41"/>
    <p:sldId id="532" r:id="rId42"/>
    <p:sldId id="534" r:id="rId43"/>
    <p:sldId id="536" r:id="rId44"/>
    <p:sldId id="537" r:id="rId45"/>
    <p:sldId id="539" r:id="rId46"/>
    <p:sldId id="541" r:id="rId47"/>
    <p:sldId id="538" r:id="rId48"/>
    <p:sldId id="523" r:id="rId49"/>
    <p:sldId id="524" r:id="rId50"/>
    <p:sldId id="526" r:id="rId51"/>
    <p:sldId id="527" r:id="rId52"/>
    <p:sldId id="542" r:id="rId53"/>
    <p:sldId id="548" r:id="rId54"/>
    <p:sldId id="545" r:id="rId55"/>
    <p:sldId id="546" r:id="rId56"/>
    <p:sldId id="547" r:id="rId57"/>
    <p:sldId id="555" r:id="rId58"/>
    <p:sldId id="551" r:id="rId59"/>
    <p:sldId id="552" r:id="rId60"/>
    <p:sldId id="553" r:id="rId61"/>
    <p:sldId id="549" r:id="rId62"/>
    <p:sldId id="554" r:id="rId63"/>
    <p:sldId id="556" r:id="rId64"/>
    <p:sldId id="557" r:id="rId65"/>
    <p:sldId id="558" r:id="rId66"/>
    <p:sldId id="559" r:id="rId67"/>
    <p:sldId id="560" r:id="rId68"/>
    <p:sldId id="562" r:id="rId69"/>
    <p:sldId id="563" r:id="rId70"/>
    <p:sldId id="564" r:id="rId71"/>
    <p:sldId id="565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handoutMaster" Target="handoutMasters/handoutMaster1.xml"/><Relationship Id="rId75" Type="http://schemas.openxmlformats.org/officeDocument/2006/relationships/printerSettings" Target="printerSettings/printerSettings1.bin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BA2D4-B704-FB47-9129-6555EC19B7AA}" type="datetimeFigureOut">
              <a:rPr lang="en-US" smtClean="0"/>
              <a:t>9/19/13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5783A-ADAB-8A42-BAA0-C6ABA18E1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83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 model assumptions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does assume that proximity</a:t>
            </a:r>
            <a:r>
              <a:rPr lang="en-US" baseline="0" dirty="0" smtClean="0"/>
              <a:t> in the feature space relates to class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kNN</a:t>
            </a:r>
            <a:r>
              <a:rPr lang="en-US" baseline="0" dirty="0" smtClean="0"/>
              <a:t> can learn any arbitrary separation between the classes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0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Assumes the data is separable</a:t>
            </a:r>
            <a:r>
              <a:rPr lang="en-US" baseline="0" dirty="0" smtClean="0"/>
              <a:t> by axis-aligned splits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Fairly week</a:t>
            </a:r>
            <a:r>
              <a:rPr lang="en-US" baseline="0" dirty="0" smtClean="0"/>
              <a:t> assumption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many things it can’t learn perfectly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0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24.emf"/><Relationship Id="rId9" Type="http://schemas.openxmlformats.org/officeDocument/2006/relationships/image" Target="../media/image4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8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29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28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29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40.bin"/><Relationship Id="rId8" Type="http://schemas.openxmlformats.org/officeDocument/2006/relationships/image" Target="../media/image31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42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43.bin"/><Relationship Id="rId8" Type="http://schemas.openxmlformats.org/officeDocument/2006/relationships/image" Target="../media/image31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47.bin"/><Relationship Id="rId8" Type="http://schemas.openxmlformats.org/officeDocument/2006/relationships/image" Target="../media/image33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50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52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Perceptron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1 solution available online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2 Due Sunday at midnight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2 competition site setup </a:t>
            </a:r>
            <a:r>
              <a:rPr lang="en-US" sz="3200" smtClean="0"/>
              <a:t>later today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Some machine learning approaches make strong assumptions about the data </a:t>
            </a:r>
          </a:p>
          <a:p>
            <a:pPr lvl="1"/>
            <a:r>
              <a:rPr lang="en-US" dirty="0" smtClean="0"/>
              <a:t>If the assumptions are true this can often lead to better performance</a:t>
            </a:r>
          </a:p>
          <a:p>
            <a:pPr lvl="1"/>
            <a:r>
              <a:rPr lang="en-US" dirty="0" smtClean="0"/>
              <a:t>If the assumptions aren’t true, they can fail miserably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 approaches don’t make many assumptions about the data</a:t>
            </a:r>
          </a:p>
          <a:p>
            <a:pPr lvl="1"/>
            <a:r>
              <a:rPr lang="en-US" dirty="0" smtClean="0"/>
              <a:t>This can allow us to learn from more varied data</a:t>
            </a:r>
          </a:p>
          <a:p>
            <a:pPr lvl="1"/>
            <a:r>
              <a:rPr lang="en-US" dirty="0" smtClean="0"/>
              <a:t>But, they are more prone to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lvl="1"/>
            <a:r>
              <a:rPr lang="en-US" dirty="0" smtClean="0"/>
              <a:t>and generally require more training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364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6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5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92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432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3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162049" y="249852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21564" y="379312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42119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573680" y="58196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18796" y="54699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391298" y="56485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90341" y="48861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38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model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62049" y="249852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92031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21564" y="379312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812305" y="1918777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544768" y="361828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42119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865606" y="49454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573680" y="58196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18796" y="54699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391298" y="56485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90341" y="48861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735457" y="453646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767133" y="608658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25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you don’t have strong assumptions about the model, it can take you a longer to learn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Assume now that our model of the blue class is two circles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8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36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9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7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83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938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model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5457" y="52610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56010" y="452889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42572" y="564865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81362" y="435517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60169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128454" y="234346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851491" y="32865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504736" y="289165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735457" y="232684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149456" y="197715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467925" y="1202172"/>
            <a:ext cx="2448217" cy="2448217"/>
          </a:xfrm>
          <a:prstGeom prst="ellipse">
            <a:avLst/>
          </a:prstGeom>
          <a:noFill/>
          <a:ln w="3810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97012" y="3894814"/>
            <a:ext cx="2448217" cy="2448217"/>
          </a:xfrm>
          <a:prstGeom prst="ellipse">
            <a:avLst/>
          </a:prstGeom>
          <a:noFill/>
          <a:ln w="3810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65970" y="4785185"/>
            <a:ext cx="47491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Knowing the model beforehand can drastically improve the learning and the number of examples required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49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6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14" y="228600"/>
            <a:ext cx="8802786" cy="990600"/>
          </a:xfrm>
        </p:spPr>
        <p:txBody>
          <a:bodyPr>
            <a:normAutofit/>
          </a:bodyPr>
          <a:lstStyle/>
          <a:p>
            <a:r>
              <a:rPr lang="en-US" sz="3600" dirty="0"/>
              <a:t>Make sure your assumption is correct, though!</a:t>
            </a:r>
          </a:p>
        </p:txBody>
      </p:sp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5457" y="52610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56010" y="45288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42572" y="564865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81362" y="435517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601695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128454" y="234346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851491" y="32865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504736" y="28916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735457" y="232684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149456" y="197715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92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88149"/>
            <a:ext cx="8153400" cy="40141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were the </a:t>
            </a:r>
            <a:r>
              <a:rPr lang="en-US" i="1" dirty="0" smtClean="0">
                <a:solidFill>
                  <a:srgbClr val="FF0000"/>
                </a:solidFill>
              </a:rPr>
              <a:t>model</a:t>
            </a:r>
            <a:r>
              <a:rPr lang="en-US" dirty="0" smtClean="0">
                <a:solidFill>
                  <a:srgbClr val="FF0000"/>
                </a:solidFill>
              </a:rPr>
              <a:t> assumptions (if any) that </a:t>
            </a:r>
            <a:r>
              <a:rPr lang="en-US" i="1" dirty="0" smtClean="0">
                <a:solidFill>
                  <a:srgbClr val="FF0000"/>
                </a:solidFill>
              </a:rPr>
              <a:t>k-</a:t>
            </a:r>
            <a:r>
              <a:rPr lang="en-US" dirty="0" smtClean="0">
                <a:solidFill>
                  <a:srgbClr val="FF0000"/>
                </a:solidFill>
              </a:rPr>
              <a:t>NN and decision trees make about the data?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Are there data sets that could never be learned correctly by either?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402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MMI10" pitchFamily="34" charset="2"/>
              </a:rPr>
              <a:t>k-NN model</a:t>
            </a:r>
            <a:endParaRPr lang="en-GB" dirty="0"/>
          </a:p>
        </p:txBody>
      </p:sp>
      <p:grpSp>
        <p:nvGrpSpPr>
          <p:cNvPr id="2" name="Group 14"/>
          <p:cNvGrpSpPr/>
          <p:nvPr/>
        </p:nvGrpSpPr>
        <p:grpSpPr>
          <a:xfrm>
            <a:off x="2285984" y="1643051"/>
            <a:ext cx="4786346" cy="4286280"/>
            <a:chOff x="4895050" y="1980362"/>
            <a:chExt cx="3657600" cy="3736857"/>
          </a:xfrm>
        </p:grpSpPr>
        <p:pic>
          <p:nvPicPr>
            <p:cNvPr id="11" name="Picture 10" descr="Figure2.27b.jpg"/>
            <p:cNvPicPr>
              <a:picLocks noChangeAspect="1"/>
            </p:cNvPicPr>
            <p:nvPr/>
          </p:nvPicPr>
          <p:blipFill>
            <a:blip r:embed="rId3" cstate="print"/>
            <a:srcRect b="7434"/>
            <a:stretch>
              <a:fillRect/>
            </a:stretch>
          </p:blipFill>
          <p:spPr>
            <a:xfrm>
              <a:off x="4895050" y="1980362"/>
              <a:ext cx="3657600" cy="35719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06390" y="5347887"/>
              <a:ext cx="11430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MMI10" pitchFamily="34" charset="2"/>
                </a:rPr>
                <a:t>K</a:t>
              </a:r>
              <a:r>
                <a:rPr lang="en-GB" dirty="0" smtClean="0">
                  <a:latin typeface="CMR12" pitchFamily="34" charset="2"/>
                </a:rPr>
                <a:t> = 1</a:t>
              </a:r>
              <a:endParaRPr lang="en-GB" dirty="0">
                <a:latin typeface="CMR12" pitchFamily="34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09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model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513166" y="6273934"/>
            <a:ext cx="52032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0000FF"/>
                </a:solidFill>
              </a:rPr>
              <a:t>Axis-aligned splits/cuts of the data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777268" y="2083855"/>
            <a:ext cx="0" cy="417889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71900" y="4423768"/>
            <a:ext cx="2740631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9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8797" y="1803647"/>
            <a:ext cx="8153400" cy="43986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The “bias” of a model is how strong the model assumptions are.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low-bias classifiers make minimal assumptions about the data (</a:t>
            </a:r>
            <a:r>
              <a:rPr lang="en-US" i="1" dirty="0" smtClean="0">
                <a:solidFill>
                  <a:srgbClr val="000000"/>
                </a:solidFill>
              </a:rPr>
              <a:t>k-</a:t>
            </a:r>
            <a:r>
              <a:rPr lang="en-US" dirty="0" smtClean="0">
                <a:solidFill>
                  <a:srgbClr val="000000"/>
                </a:solidFill>
              </a:rPr>
              <a:t>NN and DT are generally considered low bias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high-bias classifiers make strong assumptions about the data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37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Linear models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84160"/>
            <a:ext cx="7772400" cy="16002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strong high-bias assumption is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/>
              <a:t>in 2 dimensions, can separate classes by a line</a:t>
            </a:r>
          </a:p>
          <a:p>
            <a:pPr lvl="1" eaLnBrk="1" hangingPunct="1"/>
            <a:r>
              <a:rPr lang="en-US" sz="2400" dirty="0"/>
              <a:t>in higher dimensions, need </a:t>
            </a:r>
            <a:r>
              <a:rPr lang="en-US" sz="2400" dirty="0" err="1" smtClean="0"/>
              <a:t>hyperplanes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800" dirty="0"/>
          </a:p>
          <a:p>
            <a:pPr marL="45720" indent="0">
              <a:buNone/>
            </a:pPr>
            <a:r>
              <a:rPr lang="en-US" sz="2400" dirty="0" smtClean="0"/>
              <a:t>A </a:t>
            </a:r>
            <a:r>
              <a:rPr lang="en-US" sz="2400" i="1" dirty="0" smtClean="0">
                <a:solidFill>
                  <a:srgbClr val="FF6600"/>
                </a:solidFill>
              </a:rPr>
              <a:t>linear model </a:t>
            </a:r>
            <a:r>
              <a:rPr lang="en-US" sz="2400" dirty="0" smtClean="0"/>
              <a:t>is a model that assumes the data is linearly separable</a:t>
            </a:r>
            <a:endParaRPr lang="en-US" sz="2400" dirty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9354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84335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51195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981472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7512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3829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3037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5671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65920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7512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4154384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4672944" y="55663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8"/>
          <p:cNvSpPr>
            <a:spLocks noChangeArrowheads="1"/>
          </p:cNvSpPr>
          <p:nvPr/>
        </p:nvSpPr>
        <p:spPr bwMode="auto">
          <a:xfrm>
            <a:off x="4772697" y="50139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9"/>
          <p:cNvSpPr>
            <a:spLocks noChangeArrowheads="1"/>
          </p:cNvSpPr>
          <p:nvPr/>
        </p:nvSpPr>
        <p:spPr bwMode="auto">
          <a:xfrm>
            <a:off x="4467473" y="59346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5009018" y="50692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5578431" y="52533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2"/>
          <p:cNvSpPr>
            <a:spLocks noChangeArrowheads="1"/>
          </p:cNvSpPr>
          <p:nvPr/>
        </p:nvSpPr>
        <p:spPr bwMode="auto">
          <a:xfrm>
            <a:off x="5171708" y="53822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4977338" y="56633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5546751" y="58474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5140028" y="59763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2976530" y="556631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076283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2677272" y="58425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3375541" y="570442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3575047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3980023" y="571390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638389" y="593044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899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8353"/>
            <a:ext cx="8564978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hyperplane</a:t>
            </a:r>
            <a:r>
              <a:rPr lang="en-US" dirty="0" smtClean="0"/>
              <a:t> is line/plane in a high dimensional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438400"/>
            <a:ext cx="2133600" cy="2249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1042" y="5181600"/>
            <a:ext cx="6213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0" dirty="0" smtClean="0">
                <a:solidFill>
                  <a:srgbClr val="FF0000"/>
                </a:solidFill>
              </a:rPr>
              <a:t>What defines a line?</a:t>
            </a:r>
          </a:p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What defines a </a:t>
            </a:r>
            <a:r>
              <a:rPr lang="en-US" sz="3600" dirty="0" err="1" smtClean="0">
                <a:solidFill>
                  <a:srgbClr val="FF0000"/>
                </a:solidFill>
              </a:rPr>
              <a:t>hyperplane</a:t>
            </a:r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914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520896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57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3302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813046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6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942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881638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7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0028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229406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942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345477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6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4563637" y="392835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44251" y="4257967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665801" y="4543279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187351" y="4813823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753199" y="512867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81233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940931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013854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2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2957" y="5326000"/>
            <a:ext cx="39677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can also view it as the line perpendicular to the </a:t>
            </a:r>
            <a:r>
              <a:rPr lang="en-US" sz="2800" i="1" dirty="0" smtClean="0"/>
              <a:t>weight vector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284664" y="4529132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5785375" y="3534453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39398" y="3108651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(1,2)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1313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724639"/>
              </p:ext>
            </p:extLst>
          </p:nvPr>
        </p:nvGraphicFramePr>
        <p:xfrm>
          <a:off x="628650" y="2566988"/>
          <a:ext cx="190341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7" name="Equation" r:id="rId3" imgW="762000" imgH="203200" progId="Equation.3">
                  <p:embed/>
                </p:oleObj>
              </mc:Choice>
              <mc:Fallback>
                <p:oleObj name="Equation" r:id="rId3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2566988"/>
                        <a:ext cx="190341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96888" y="573591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w=(1,2)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113" y="1772189"/>
            <a:ext cx="8720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Mathematically, how can we classify points based on a line?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164506" y="4004692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90421" y="3160403"/>
            <a:ext cx="928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BLUE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20705" y="5148909"/>
            <a:ext cx="793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2915" y="3849562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164506" y="5061487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012398" y="5258263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(1,-1)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6647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725838"/>
              </p:ext>
            </p:extLst>
          </p:nvPr>
        </p:nvGraphicFramePr>
        <p:xfrm>
          <a:off x="628650" y="2566988"/>
          <a:ext cx="190341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4" name="Equation" r:id="rId3" imgW="762000" imgH="203200" progId="Equation.3">
                  <p:embed/>
                </p:oleObj>
              </mc:Choice>
              <mc:Fallback>
                <p:oleObj name="Equation" r:id="rId3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2566988"/>
                        <a:ext cx="190341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96888" y="573591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w=(1,2)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113" y="1772189"/>
            <a:ext cx="8720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Mathematically, how can we classify points based on a line?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164506" y="4004692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90421" y="3160403"/>
            <a:ext cx="928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BLUE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20705" y="5148909"/>
            <a:ext cx="793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2915" y="3849562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164506" y="5061487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012398" y="5258263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(1,-1)</a:t>
            </a:r>
            <a:endParaRPr lang="en-US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861670"/>
              </p:ext>
            </p:extLst>
          </p:nvPr>
        </p:nvGraphicFramePr>
        <p:xfrm>
          <a:off x="1020210" y="3504917"/>
          <a:ext cx="2125662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5" name="Equation" r:id="rId5" imgW="850900" imgH="177800" progId="Equation.3">
                  <p:embed/>
                </p:oleObj>
              </mc:Choice>
              <mc:Fallback>
                <p:oleObj name="Equation" r:id="rId5" imgW="8509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0210" y="3504917"/>
                        <a:ext cx="2125662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72932" y="3460354"/>
            <a:ext cx="82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(1,1):</a:t>
            </a:r>
            <a:endParaRPr lang="en-US" sz="2400" dirty="0"/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058213"/>
              </p:ext>
            </p:extLst>
          </p:nvPr>
        </p:nvGraphicFramePr>
        <p:xfrm>
          <a:off x="1020210" y="4430280"/>
          <a:ext cx="253841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6" name="Equation" r:id="rId7" imgW="1016000" imgH="165100" progId="Equation.3">
                  <p:embed/>
                </p:oleObj>
              </mc:Choice>
              <mc:Fallback>
                <p:oleObj name="Equation" r:id="rId7" imgW="10160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0210" y="4430280"/>
                        <a:ext cx="2538412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-898" y="4385975"/>
            <a:ext cx="928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(1,-1):</a:t>
            </a: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2702223" y="3416050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004931" y="4385975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1593" y="6143587"/>
            <a:ext cx="5770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sign indicates which side of the line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6491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911729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7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985894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8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20088" y="6271243"/>
            <a:ext cx="5418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move the line off of the origin?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4345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259369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4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37307"/>
              </p:ext>
            </p:extLst>
          </p:nvPr>
        </p:nvGraphicFramePr>
        <p:xfrm>
          <a:off x="833438" y="3835400"/>
          <a:ext cx="20621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42" name="Equation" r:id="rId5" imgW="825500" imgH="203200" progId="Equation.3">
                  <p:embed/>
                </p:oleObj>
              </mc:Choice>
              <mc:Fallback>
                <p:oleObj name="Equation" r:id="rId5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835400"/>
                        <a:ext cx="206216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487132" y="2357455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2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378129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9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876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0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-1.5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881286"/>
              </p:ext>
            </p:extLst>
          </p:nvPr>
        </p:nvGraphicFramePr>
        <p:xfrm>
          <a:off x="833438" y="3835400"/>
          <a:ext cx="20621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0" name="Equation" r:id="rId5" imgW="825500" imgH="203200" progId="Equation.3">
                  <p:embed/>
                </p:oleObj>
              </mc:Choice>
              <mc:Fallback>
                <p:oleObj name="Equation" r:id="rId5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835400"/>
                        <a:ext cx="206216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4578403" y="422371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59017" y="4553327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680567" y="4838639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02117" y="5109183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767965" y="542403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794926" y="384458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478279" y="3835400"/>
            <a:ext cx="1831015" cy="6419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77426" y="3376721"/>
            <a:ext cx="2216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Now intersects at -1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50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linear model in </a:t>
            </a:r>
            <a:r>
              <a:rPr lang="en-US" i="1" dirty="0" smtClean="0"/>
              <a:t>n</a:t>
            </a:r>
            <a:r>
              <a:rPr lang="en-US" dirty="0" smtClean="0"/>
              <a:t>-dimensional space (i.e. </a:t>
            </a:r>
            <a:r>
              <a:rPr lang="en-US" i="1" dirty="0" smtClean="0"/>
              <a:t>n</a:t>
            </a:r>
            <a:r>
              <a:rPr lang="en-US" dirty="0" smtClean="0"/>
              <a:t> features) is define by </a:t>
            </a:r>
            <a:r>
              <a:rPr lang="en-US" i="1" dirty="0" smtClean="0"/>
              <a:t>n+</a:t>
            </a:r>
            <a:r>
              <a:rPr lang="en-US" dirty="0" smtClean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i="1" dirty="0" smtClean="0"/>
              <a:t>n</a:t>
            </a:r>
            <a:r>
              <a:rPr lang="en-US" dirty="0" smtClean="0"/>
              <a:t>-dimensions, a </a:t>
            </a:r>
            <a:r>
              <a:rPr lang="en-US" i="1" dirty="0" err="1" smtClean="0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397554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56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b = -a)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599195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57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078474"/>
              </p:ext>
            </p:extLst>
          </p:nvPr>
        </p:nvGraphicFramePr>
        <p:xfrm>
          <a:off x="1547664" y="5716734"/>
          <a:ext cx="24733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58" name="Equation" r:id="rId7" imgW="990600" imgH="317500" progId="Equation.3">
                  <p:embed/>
                </p:oleObj>
              </mc:Choice>
              <mc:Fallback>
                <p:oleObj name="Equation" r:id="rId7" imgW="990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7664" y="5716734"/>
                        <a:ext cx="2473325" cy="79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4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linear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0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can classify with a linear model by checking the sign: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90666" y="4234777"/>
            <a:ext cx="2460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Negative example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773445"/>
              </p:ext>
            </p:extLst>
          </p:nvPr>
        </p:nvGraphicFramePr>
        <p:xfrm>
          <a:off x="4580602" y="3084797"/>
          <a:ext cx="2094944" cy="669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Equation" r:id="rId3" imgW="990600" imgH="317500" progId="Equation.3">
                  <p:embed/>
                </p:oleObj>
              </mc:Choice>
              <mc:Fallback>
                <p:oleObj name="Equation" r:id="rId3" imgW="990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0602" y="3084797"/>
                        <a:ext cx="2094944" cy="669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90666" y="3129744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Positive example</a:t>
            </a:r>
            <a:endParaRPr lang="en-US" sz="2400" dirty="0">
              <a:solidFill>
                <a:srgbClr val="008000"/>
              </a:solidFill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3061246" y="3249252"/>
            <a:ext cx="1371600" cy="1371600"/>
            <a:chOff x="7391400" y="3505200"/>
            <a:chExt cx="1371600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4309" y="3687342"/>
            <a:ext cx="1658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/>
                <a:cs typeface="Arial"/>
              </a:rPr>
              <a:t>f</a:t>
            </a:r>
            <a:r>
              <a:rPr lang="en-US" sz="2400" i="1" baseline="-25000" dirty="0" smtClean="0">
                <a:latin typeface="Arial"/>
                <a:cs typeface="Arial"/>
              </a:rPr>
              <a:t>1</a:t>
            </a:r>
            <a:r>
              <a:rPr lang="en-US" sz="2400" i="1" dirty="0" smtClean="0">
                <a:latin typeface="Arial"/>
                <a:cs typeface="Arial"/>
              </a:rPr>
              <a:t>,</a:t>
            </a:r>
            <a:r>
              <a:rPr lang="en-US" sz="2400" i="1" dirty="0">
                <a:latin typeface="Arial"/>
                <a:cs typeface="Arial"/>
              </a:rPr>
              <a:t> </a:t>
            </a:r>
            <a:r>
              <a:rPr lang="en-US" sz="2400" i="1" dirty="0" smtClean="0">
                <a:latin typeface="Arial"/>
                <a:cs typeface="Arial"/>
              </a:rPr>
              <a:t>f</a:t>
            </a:r>
            <a:r>
              <a:rPr lang="en-US" sz="2400" i="1" baseline="-25000" dirty="0" smtClean="0">
                <a:latin typeface="Arial"/>
                <a:cs typeface="Arial"/>
              </a:rPr>
              <a:t>2</a:t>
            </a:r>
            <a:r>
              <a:rPr lang="en-US" sz="2400" i="1" dirty="0" smtClean="0">
                <a:latin typeface="Arial"/>
                <a:cs typeface="Arial"/>
              </a:rPr>
              <a:t>, …, </a:t>
            </a:r>
            <a:r>
              <a:rPr lang="en-US" sz="2400" i="1" dirty="0" err="1" smtClean="0">
                <a:latin typeface="Arial"/>
                <a:cs typeface="Arial"/>
              </a:rPr>
              <a:t>f</a:t>
            </a:r>
            <a:r>
              <a:rPr lang="en-US" sz="2400" i="1" baseline="-25000" dirty="0" err="1" smtClean="0">
                <a:latin typeface="Arial"/>
                <a:cs typeface="Arial"/>
              </a:rPr>
              <a:t>n</a:t>
            </a:r>
            <a:r>
              <a:rPr lang="en-US" sz="2400" i="1" dirty="0" smtClean="0">
                <a:latin typeface="Arial"/>
                <a:cs typeface="Arial"/>
              </a:rPr>
              <a:t> </a:t>
            </a:r>
            <a:endParaRPr lang="en-US" sz="2400" i="1" baseline="-25000" dirty="0">
              <a:latin typeface="Arial"/>
              <a:cs typeface="Arial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2236292" y="356639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121817"/>
              </p:ext>
            </p:extLst>
          </p:nvPr>
        </p:nvGraphicFramePr>
        <p:xfrm>
          <a:off x="4580602" y="4153459"/>
          <a:ext cx="2094944" cy="669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Equation" r:id="rId5" imgW="990600" imgH="317500" progId="Equation.3">
                  <p:embed/>
                </p:oleObj>
              </mc:Choice>
              <mc:Fallback>
                <p:oleObj name="Equation" r:id="rId5" imgW="990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80602" y="4153459"/>
                        <a:ext cx="2094944" cy="669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197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287295" cy="2091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Geometrically, we know what a linear model represents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Given a linear model (i.e. a set of weights and b) we can classify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6016" y="393717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15309" y="4429839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3313248" y="4247616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579465" y="462644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635896" y="4574164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1303" y="6119728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9287826">
            <a:off x="2641715" y="389739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699772" y="4429839"/>
            <a:ext cx="2805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learn a linear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57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62030" y="2983184"/>
            <a:ext cx="1506157" cy="1491592"/>
          </a:xfrm>
          <a:prstGeom prst="rect">
            <a:avLst/>
          </a:prstGeom>
          <a:solidFill>
            <a:srgbClr val="008000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FF00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8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POSITIVE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3366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0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FF00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5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3366FF"/>
          </a:solidFill>
          <a:ln w="38100" cmpd="sng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POSITIVE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37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FFFF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POSITIVE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31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FFFF00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93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Positive or negative?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62030" y="2983184"/>
            <a:ext cx="1506157" cy="1491592"/>
          </a:xfrm>
          <a:prstGeom prst="rect">
            <a:avLst/>
          </a:prstGeom>
          <a:solidFill>
            <a:srgbClr val="3366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POSITIVE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411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method to the madness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859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blue = positive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yellow triangles = positive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all others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498" y="4386166"/>
            <a:ext cx="58555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is this learning setup different than the learning we’ve done before?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When might this arise?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839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 algorithm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18253" y="322595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84470" y="360477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40901" y="3552498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287826">
            <a:off x="3146720" y="2875732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993443" y="4858748"/>
            <a:ext cx="58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get to see one example at a time!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5161" y="21422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14005" y="21538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96257" y="3299443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964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 algorithm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18253" y="322595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84470" y="360477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40901" y="3552498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287826">
            <a:off x="3146720" y="2875732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993443" y="4858748"/>
            <a:ext cx="58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get to see one example at a time!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5161" y="21422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315161" y="27518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14005" y="21538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14005" y="27518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96257" y="3299443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16876" y="2333381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530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 algorithm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18253" y="322595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84470" y="360477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40901" y="3552498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287826">
            <a:off x="3146720" y="2875732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993443" y="4858748"/>
            <a:ext cx="58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get to see one example at a time!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5161" y="21422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315161" y="27518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14005" y="21538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14005" y="27518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96257" y="3299443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16876" y="2333381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auto">
          <a:xfrm>
            <a:off x="1315161" y="33614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4005" y="33614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16876" y="2943596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866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 algorithm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18253" y="322595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84470" y="360477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40901" y="3552498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287826">
            <a:off x="3146720" y="2875732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993443" y="4858748"/>
            <a:ext cx="58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get to see one example at a time!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5161" y="21422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315161" y="27518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14005" y="21538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14005" y="27518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96257" y="3299443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16876" y="2333381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auto">
          <a:xfrm>
            <a:off x="1315161" y="33614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4005" y="33614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16876" y="2943596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1315161" y="39710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14005" y="39826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6876" y="3552498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813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 algorithm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18253" y="322595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84470" y="360477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140901" y="3552498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287826">
            <a:off x="3146720" y="2875732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993443" y="4858748"/>
            <a:ext cx="581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get to see one example at a time!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315161" y="21422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315161" y="27518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14005" y="21538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314005" y="27518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96257" y="3299443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16876" y="2333381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auto">
          <a:xfrm>
            <a:off x="1315161" y="33614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4005" y="336141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16876" y="2943596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 bwMode="auto">
          <a:xfrm>
            <a:off x="1315161" y="397101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14005" y="39826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816876" y="3552498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16876" y="4175441"/>
            <a:ext cx="2151140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5400000">
            <a:off x="1414348" y="456414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8639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4884" y="5923095"/>
            <a:ext cx="4613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model currently say?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0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560149" y="4071870"/>
            <a:ext cx="117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POSITIVE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01888" y="4078158"/>
            <a:ext cx="129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NEGATIVE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04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92677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20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329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744593" y="2948051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35529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74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305048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75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010178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76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07923" y="5034365"/>
            <a:ext cx="3193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FF0000"/>
                </a:solidFill>
              </a:rPr>
              <a:t>wrong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78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744593" y="2948051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257263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33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625880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34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963952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35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ent Arrow 23"/>
          <p:cNvSpPr/>
          <p:nvPr/>
        </p:nvSpPr>
        <p:spPr>
          <a:xfrm rot="6827433" flipH="1">
            <a:off x="5832074" y="4561610"/>
            <a:ext cx="937458" cy="802442"/>
          </a:xfrm>
          <a:prstGeom prst="ben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4651" y="5149628"/>
            <a:ext cx="1829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Should move this direction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295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543103"/>
              </p:ext>
            </p:extLst>
          </p:nvPr>
        </p:nvGraphicFramePr>
        <p:xfrm>
          <a:off x="812877" y="3120525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1" name="Equation" r:id="rId3" imgW="1016000" imgH="177800" progId="Equation.3">
                  <p:embed/>
                </p:oleObj>
              </mc:Choice>
              <mc:Fallback>
                <p:oleObj name="Equation" r:id="rId3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877" y="3120525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84375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2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332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1, positive)</a:t>
            </a:r>
            <a:endParaRPr lang="en-US" sz="2800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1428449" y="3030614"/>
            <a:ext cx="617154" cy="1787815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8056" y="4429639"/>
            <a:ext cx="5374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contributed to the mistake?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81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672275"/>
              </p:ext>
            </p:extLst>
          </p:nvPr>
        </p:nvGraphicFramePr>
        <p:xfrm>
          <a:off x="812877" y="3120525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3" name="Equation" r:id="rId3" imgW="1016000" imgH="177800" progId="Equation.3">
                  <p:embed/>
                </p:oleObj>
              </mc:Choice>
              <mc:Fallback>
                <p:oleObj name="Equation" r:id="rId3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877" y="3120525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83547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24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332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could have contributed (positive feature), but didn’t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77323" y="6032168"/>
            <a:ext cx="4550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change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658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191589"/>
              </p:ext>
            </p:extLst>
          </p:nvPr>
        </p:nvGraphicFramePr>
        <p:xfrm>
          <a:off x="812877" y="3120525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45" name="Equation" r:id="rId3" imgW="1016000" imgH="177800" progId="Equation.3">
                  <p:embed/>
                </p:oleObj>
              </mc:Choice>
              <mc:Fallback>
                <p:oleObj name="Equation" r:id="rId3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877" y="3120525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52706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46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332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could have contributed (positive feature), but didn’t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8138" y="5771097"/>
            <a:ext cx="1187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429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9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w=(0,1)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593446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9692" y="5397203"/>
            <a:ext cx="438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Graphically, this also makes sense!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08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481375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4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23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44488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7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033233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8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24593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9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22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326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008000"/>
                </a:solidFill>
              </a:rPr>
              <a:t>correct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6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068528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78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4368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Already correct… don’t change it!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723900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79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826224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80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02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50356" y="5058967"/>
            <a:ext cx="83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093980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6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Plus 20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4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50356" y="5058967"/>
            <a:ext cx="83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553550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0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Plus 20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642758"/>
              </p:ext>
            </p:extLst>
          </p:nvPr>
        </p:nvGraphicFramePr>
        <p:xfrm>
          <a:off x="381000" y="374967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1" name="Equation" r:id="rId5" imgW="1117600" imgH="177800" progId="Equation.3">
                  <p:embed/>
                </p:oleObj>
              </mc:Choice>
              <mc:Fallback>
                <p:oleObj name="Equation" r:id="rId5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374967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423318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2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22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3193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FF0000"/>
                </a:solidFill>
              </a:rPr>
              <a:t>wrong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5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50356" y="5058967"/>
            <a:ext cx="83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257662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43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Plus 20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ent Arrow 25"/>
          <p:cNvSpPr/>
          <p:nvPr/>
        </p:nvSpPr>
        <p:spPr>
          <a:xfrm rot="2179319" flipH="1">
            <a:off x="5992541" y="3215358"/>
            <a:ext cx="937458" cy="802442"/>
          </a:xfrm>
          <a:prstGeom prst="ben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91408" y="2525922"/>
            <a:ext cx="1829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Should move this direction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8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971141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01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004019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02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1428449" y="3030614"/>
            <a:ext cx="617154" cy="1787815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8056" y="4429639"/>
            <a:ext cx="5374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contributed to the mistake?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35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957724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3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451563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4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didn’t contribute, but could have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77323" y="6032168"/>
            <a:ext cx="4550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change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627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777785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41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735486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42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didn’t contribute, but could have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8138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4429" y="6232762"/>
            <a:ext cx="110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9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3" name="Plus 2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lus 23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inus 3"/>
          <p:cNvSpPr/>
          <p:nvPr/>
        </p:nvSpPr>
        <p:spPr>
          <a:xfrm>
            <a:off x="6551312" y="2868047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inus 24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2648" y="2607231"/>
            <a:ext cx="1886129" cy="810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Arial"/>
                <a:cs typeface="Arial"/>
              </a:rPr>
              <a:t>f</a:t>
            </a:r>
            <a:r>
              <a:rPr lang="en-US" sz="2800" i="1" baseline="-25000" dirty="0" smtClean="0">
                <a:latin typeface="Arial"/>
                <a:cs typeface="Arial"/>
              </a:rPr>
              <a:t>1</a:t>
            </a:r>
            <a:r>
              <a:rPr lang="en-US" sz="2800" i="1" dirty="0" smtClean="0">
                <a:latin typeface="Arial"/>
                <a:cs typeface="Arial"/>
              </a:rPr>
              <a:t>, f</a:t>
            </a:r>
            <a:r>
              <a:rPr lang="en-US" sz="2800" i="1" baseline="-25000" dirty="0" smtClean="0">
                <a:latin typeface="Arial"/>
                <a:cs typeface="Arial"/>
              </a:rPr>
              <a:t>2</a:t>
            </a:r>
            <a:r>
              <a:rPr lang="en-US" sz="2800" i="1" dirty="0" smtClean="0">
                <a:latin typeface="Arial"/>
                <a:cs typeface="Arial"/>
              </a:rPr>
              <a:t>, label</a:t>
            </a:r>
            <a:endParaRPr lang="en-US" sz="2800" i="1" baseline="-25000" dirty="0">
              <a:latin typeface="Arial"/>
              <a:cs typeface="Arial"/>
            </a:endParaRPr>
          </a:p>
          <a:p>
            <a:endParaRPr lang="en-US" sz="2800" i="1" baseline="-25000" dirty="0"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06808" y="3219671"/>
            <a:ext cx="204852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67288" y="3325497"/>
            <a:ext cx="24404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-1,-1, positive</a:t>
            </a:r>
          </a:p>
          <a:p>
            <a:r>
              <a:rPr lang="en-US" sz="2800" dirty="0" smtClean="0">
                <a:latin typeface="Arial"/>
                <a:cs typeface="Arial"/>
              </a:rPr>
              <a:t>-1, 1, positive</a:t>
            </a:r>
          </a:p>
          <a:p>
            <a:r>
              <a:rPr lang="en-US" sz="2800" dirty="0" smtClean="0">
                <a:latin typeface="Arial"/>
                <a:cs typeface="Arial"/>
              </a:rPr>
              <a:t> 1, 1, negative</a:t>
            </a:r>
          </a:p>
          <a:p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1,-1, negative</a:t>
            </a:r>
            <a:endParaRPr lang="en-US" sz="2800" dirty="0">
              <a:latin typeface="Arial"/>
              <a:cs typeface="Arial"/>
            </a:endParaRPr>
          </a:p>
        </p:txBody>
      </p:sp>
      <p:grpSp>
        <p:nvGrpSpPr>
          <p:cNvPr id="18" name="Group 17"/>
          <p:cNvGrpSpPr/>
          <p:nvPr/>
        </p:nvGrpSpPr>
        <p:grpSpPr>
          <a:xfrm rot="10800000">
            <a:off x="4658719" y="2979688"/>
            <a:ext cx="1090058" cy="2524743"/>
            <a:chOff x="5744593" y="2948051"/>
            <a:chExt cx="1090058" cy="252474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5128028" y="5923095"/>
            <a:ext cx="1452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w=(-1,0)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30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7048</TotalTime>
  <Words>1675</Words>
  <Application>Microsoft Macintosh PowerPoint</Application>
  <PresentationFormat>On-screen Show (4:3)</PresentationFormat>
  <Paragraphs>381</Paragraphs>
  <Slides>71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Median</vt:lpstr>
      <vt:lpstr>Equation</vt:lpstr>
      <vt:lpstr>Perceptron Learning</vt:lpstr>
      <vt:lpstr>Admin</vt:lpstr>
      <vt:lpstr>Machine learning models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Actual model</vt:lpstr>
      <vt:lpstr>Model assumptions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Actual model</vt:lpstr>
      <vt:lpstr>What is the data generating distribution?</vt:lpstr>
      <vt:lpstr>What is the data generating distribution?</vt:lpstr>
      <vt:lpstr>Make sure your assumption is correct, though!</vt:lpstr>
      <vt:lpstr>Machine learning models</vt:lpstr>
      <vt:lpstr>k-NN model</vt:lpstr>
      <vt:lpstr>Decision tree model</vt:lpstr>
      <vt:lpstr>Bias</vt:lpstr>
      <vt:lpstr>Linear models</vt:lpstr>
      <vt:lpstr>Hyperplanes</vt:lpstr>
      <vt:lpstr>Defining a line</vt:lpstr>
      <vt:lpstr>Defining a line</vt:lpstr>
      <vt:lpstr>Defining a line</vt:lpstr>
      <vt:lpstr>Defining a line</vt:lpstr>
      <vt:lpstr>Classifying with a line</vt:lpstr>
      <vt:lpstr>Classifying with a line</vt:lpstr>
      <vt:lpstr>Defining a line</vt:lpstr>
      <vt:lpstr>Defining a line</vt:lpstr>
      <vt:lpstr>Defining a line</vt:lpstr>
      <vt:lpstr>Linear models</vt:lpstr>
      <vt:lpstr>Classifying with a linear model</vt:lpstr>
      <vt:lpstr>Learning a linear model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A method to the madness</vt:lpstr>
      <vt:lpstr>Online learning algorithm</vt:lpstr>
      <vt:lpstr>Online learning algorithm</vt:lpstr>
      <vt:lpstr>Online learning algorithm</vt:lpstr>
      <vt:lpstr>Online learning algorithm</vt:lpstr>
      <vt:lpstr>Online learning algorithm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A closer look at why we got it wrong</vt:lpstr>
      <vt:lpstr>A closer look at why we got it wrong</vt:lpstr>
      <vt:lpstr>A closer look at why we got it wrong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A closer look at why we got it wrong</vt:lpstr>
      <vt:lpstr>A closer look at why we got it wrong</vt:lpstr>
      <vt:lpstr>A closer look at why we got it wrong</vt:lpstr>
      <vt:lpstr>Learning a linear classifier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661</cp:revision>
  <cp:lastPrinted>2013-09-19T19:33:33Z</cp:lastPrinted>
  <dcterms:created xsi:type="dcterms:W3CDTF">2013-09-08T20:10:23Z</dcterms:created>
  <dcterms:modified xsi:type="dcterms:W3CDTF">2013-09-19T19:34:54Z</dcterms:modified>
</cp:coreProperties>
</file>