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notesSlides/notesSlide1.xml" ContentType="application/vnd.openxmlformats-officedocument.presentationml.notesSlide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notesSlides/notesSlide6.xml" ContentType="application/vnd.openxmlformats-officedocument.presentationml.notesSlide+xml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6" r:id="rId2"/>
    <p:sldId id="258" r:id="rId3"/>
    <p:sldId id="574" r:id="rId4"/>
    <p:sldId id="548" r:id="rId5"/>
    <p:sldId id="545" r:id="rId6"/>
    <p:sldId id="546" r:id="rId7"/>
    <p:sldId id="547" r:id="rId8"/>
    <p:sldId id="553" r:id="rId9"/>
    <p:sldId id="549" r:id="rId10"/>
    <p:sldId id="554" r:id="rId11"/>
    <p:sldId id="556" r:id="rId12"/>
    <p:sldId id="557" r:id="rId13"/>
    <p:sldId id="558" r:id="rId14"/>
    <p:sldId id="559" r:id="rId15"/>
    <p:sldId id="564" r:id="rId16"/>
    <p:sldId id="565" r:id="rId17"/>
    <p:sldId id="566" r:id="rId18"/>
    <p:sldId id="569" r:id="rId19"/>
    <p:sldId id="629" r:id="rId20"/>
    <p:sldId id="567" r:id="rId21"/>
    <p:sldId id="571" r:id="rId22"/>
    <p:sldId id="572" r:id="rId23"/>
    <p:sldId id="575" r:id="rId24"/>
    <p:sldId id="576" r:id="rId25"/>
    <p:sldId id="577" r:id="rId26"/>
    <p:sldId id="578" r:id="rId27"/>
    <p:sldId id="579" r:id="rId28"/>
    <p:sldId id="580" r:id="rId29"/>
    <p:sldId id="581" r:id="rId30"/>
    <p:sldId id="582" r:id="rId31"/>
    <p:sldId id="583" r:id="rId32"/>
    <p:sldId id="573" r:id="rId33"/>
    <p:sldId id="584" r:id="rId34"/>
    <p:sldId id="585" r:id="rId35"/>
    <p:sldId id="586" r:id="rId36"/>
    <p:sldId id="587" r:id="rId37"/>
    <p:sldId id="588" r:id="rId38"/>
    <p:sldId id="589" r:id="rId39"/>
    <p:sldId id="590" r:id="rId40"/>
    <p:sldId id="591" r:id="rId41"/>
    <p:sldId id="592" r:id="rId42"/>
    <p:sldId id="593" r:id="rId43"/>
    <p:sldId id="594" r:id="rId44"/>
    <p:sldId id="595" r:id="rId45"/>
    <p:sldId id="617" r:id="rId46"/>
    <p:sldId id="618" r:id="rId47"/>
    <p:sldId id="619" r:id="rId48"/>
    <p:sldId id="616" r:id="rId49"/>
    <p:sldId id="621" r:id="rId50"/>
    <p:sldId id="622" r:id="rId51"/>
    <p:sldId id="623" r:id="rId52"/>
    <p:sldId id="624" r:id="rId53"/>
    <p:sldId id="626" r:id="rId54"/>
    <p:sldId id="630" r:id="rId55"/>
    <p:sldId id="625" r:id="rId56"/>
    <p:sldId id="627" r:id="rId57"/>
    <p:sldId id="628" r:id="rId58"/>
    <p:sldId id="620" r:id="rId59"/>
    <p:sldId id="596" r:id="rId60"/>
    <p:sldId id="597" r:id="rId61"/>
    <p:sldId id="603" r:id="rId62"/>
    <p:sldId id="604" r:id="rId63"/>
    <p:sldId id="605" r:id="rId64"/>
    <p:sldId id="607" r:id="rId65"/>
    <p:sldId id="608" r:id="rId66"/>
    <p:sldId id="609" r:id="rId67"/>
    <p:sldId id="610" r:id="rId68"/>
    <p:sldId id="611" r:id="rId69"/>
    <p:sldId id="631" r:id="rId70"/>
    <p:sldId id="615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5" autoAdjust="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baseline="0" dirty="0" smtClean="0"/>
              <a:t> is it important that we count 0 as wrong?  Avoids us learning all 0 weights!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9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77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77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77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these</a:t>
            </a:r>
            <a:r>
              <a:rPr lang="en-US" baseline="0" dirty="0" smtClean="0"/>
              <a:t> weights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502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r>
              <a:rPr lang="en-US" smtClean="0"/>
              <a:t>these</a:t>
            </a:r>
            <a:r>
              <a:rPr lang="en-US" baseline="0" smtClean="0"/>
              <a:t> weights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502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111392-B9AF-5848-85F0-C2AC2219DFAF}" type="slidenum">
              <a:rPr lang="en-US"/>
              <a:pPr/>
              <a:t>59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7C492-4133-5942-991E-CDDA543A708F}" type="slidenum">
              <a:rPr lang="en-US"/>
              <a:pPr/>
              <a:t>61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06CB-4E39-184A-BDBD-95794EF2FA85}" type="slidenum">
              <a:rPr lang="en-US"/>
              <a:pPr/>
              <a:t>62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63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65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66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67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68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69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2F46F2-2DB5-B444-9B44-650AAAF99CA0}" type="slidenum">
              <a:rPr lang="en-US"/>
              <a:pPr/>
              <a:t>70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10/17/13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10/17/13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9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11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0.emf"/><Relationship Id="rId7" Type="http://schemas.openxmlformats.org/officeDocument/2006/relationships/oleObject" Target="../embeddings/oleObject17.bin"/><Relationship Id="rId8" Type="http://schemas.openxmlformats.org/officeDocument/2006/relationships/image" Target="../media/image11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20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13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18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emf"/><Relationship Id="rId12" Type="http://schemas.openxmlformats.org/officeDocument/2006/relationships/oleObject" Target="../embeddings/oleObject43.bin"/><Relationship Id="rId13" Type="http://schemas.openxmlformats.org/officeDocument/2006/relationships/image" Target="../media/image23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39.bin"/><Relationship Id="rId5" Type="http://schemas.openxmlformats.org/officeDocument/2006/relationships/image" Target="../media/image19.emf"/><Relationship Id="rId6" Type="http://schemas.openxmlformats.org/officeDocument/2006/relationships/oleObject" Target="../embeddings/oleObject40.bin"/><Relationship Id="rId7" Type="http://schemas.openxmlformats.org/officeDocument/2006/relationships/image" Target="../media/image20.emf"/><Relationship Id="rId8" Type="http://schemas.openxmlformats.org/officeDocument/2006/relationships/oleObject" Target="../embeddings/oleObject41.bin"/><Relationship Id="rId9" Type="http://schemas.openxmlformats.org/officeDocument/2006/relationships/image" Target="../media/image21.emf"/><Relationship Id="rId10" Type="http://schemas.openxmlformats.org/officeDocument/2006/relationships/oleObject" Target="../embeddings/oleObject42.bin"/></Relationships>
</file>

<file path=ppt/slides/_rels/slide5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emf"/><Relationship Id="rId12" Type="http://schemas.openxmlformats.org/officeDocument/2006/relationships/oleObject" Target="../embeddings/oleObject48.bin"/><Relationship Id="rId13" Type="http://schemas.openxmlformats.org/officeDocument/2006/relationships/image" Target="../media/image23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44.bin"/><Relationship Id="rId5" Type="http://schemas.openxmlformats.org/officeDocument/2006/relationships/image" Target="../media/image19.emf"/><Relationship Id="rId6" Type="http://schemas.openxmlformats.org/officeDocument/2006/relationships/oleObject" Target="../embeddings/oleObject45.bin"/><Relationship Id="rId7" Type="http://schemas.openxmlformats.org/officeDocument/2006/relationships/image" Target="../media/image20.emf"/><Relationship Id="rId8" Type="http://schemas.openxmlformats.org/officeDocument/2006/relationships/oleObject" Target="../embeddings/oleObject46.bin"/><Relationship Id="rId9" Type="http://schemas.openxmlformats.org/officeDocument/2006/relationships/image" Target="../media/image21.emf"/><Relationship Id="rId10" Type="http://schemas.openxmlformats.org/officeDocument/2006/relationships/oleObject" Target="../embeddings/oleObject47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50.bin"/><Relationship Id="rId5" Type="http://schemas.openxmlformats.org/officeDocument/2006/relationships/image" Target="../media/image27.emf"/><Relationship Id="rId6" Type="http://schemas.openxmlformats.org/officeDocument/2006/relationships/oleObject" Target="../embeddings/oleObject51.bin"/><Relationship Id="rId7" Type="http://schemas.openxmlformats.org/officeDocument/2006/relationships/image" Target="../media/image28.emf"/><Relationship Id="rId8" Type="http://schemas.openxmlformats.org/officeDocument/2006/relationships/oleObject" Target="../embeddings/oleObject52.bin"/><Relationship Id="rId9" Type="http://schemas.openxmlformats.org/officeDocument/2006/relationships/image" Target="../media/image29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4" Type="http://schemas.openxmlformats.org/officeDocument/2006/relationships/image" Target="../media/image30.emf"/><Relationship Id="rId5" Type="http://schemas.openxmlformats.org/officeDocument/2006/relationships/image" Target="../media/image31.png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Advanced </a:t>
            </a:r>
            <a:br>
              <a:rPr lang="en-US" dirty="0" smtClean="0"/>
            </a:br>
            <a:r>
              <a:rPr lang="en-US" dirty="0" smtClean="0"/>
              <a:t>Perceptron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2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contest </a:t>
            </a:r>
            <a:r>
              <a:rPr lang="en-US" sz="3200" dirty="0" smtClean="0">
                <a:sym typeface="Wingdings"/>
              </a:rPr>
              <a:t></a:t>
            </a:r>
          </a:p>
          <a:p>
            <a:pPr marL="0" indent="0">
              <a:buNone/>
            </a:pPr>
            <a:r>
              <a:rPr lang="en-US" sz="3200" dirty="0">
                <a:sym typeface="Wingdings"/>
              </a:rPr>
              <a:t>	</a:t>
            </a:r>
            <a:r>
              <a:rPr lang="en-US" sz="3200" dirty="0" smtClean="0">
                <a:sym typeface="Wingdings"/>
              </a:rPr>
              <a:t>due Sunday night!</a:t>
            </a:r>
          </a:p>
          <a:p>
            <a:pPr marL="0" indent="0">
              <a:buNone/>
            </a:pPr>
            <a:endParaRPr lang="en-US" sz="3200" dirty="0">
              <a:sym typeface="Wingdings"/>
            </a:endParaRP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linear model in </a:t>
            </a:r>
            <a:r>
              <a:rPr lang="en-US" i="1" dirty="0" smtClean="0"/>
              <a:t>n</a:t>
            </a:r>
            <a:r>
              <a:rPr lang="en-US" dirty="0" smtClean="0"/>
              <a:t>-dimensional space (i.e. </a:t>
            </a:r>
            <a:r>
              <a:rPr lang="en-US" i="1" dirty="0" smtClean="0"/>
              <a:t>n</a:t>
            </a:r>
            <a:r>
              <a:rPr lang="en-US" dirty="0" smtClean="0"/>
              <a:t> features) is define by </a:t>
            </a:r>
            <a:r>
              <a:rPr lang="en-US" i="1" dirty="0" smtClean="0"/>
              <a:t>n+</a:t>
            </a:r>
            <a:r>
              <a:rPr lang="en-US" dirty="0" smtClean="0"/>
              <a:t>1 weights: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two dimensions, a line: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three dimensions, a plane: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i="1" dirty="0" smtClean="0"/>
              <a:t>n</a:t>
            </a:r>
            <a:r>
              <a:rPr lang="en-US" dirty="0" smtClean="0"/>
              <a:t>-dimensions, a </a:t>
            </a:r>
            <a:r>
              <a:rPr lang="en-US" i="1" dirty="0" err="1" smtClean="0"/>
              <a:t>hyperplane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809437"/>
              </p:ext>
            </p:extLst>
          </p:nvPr>
        </p:nvGraphicFramePr>
        <p:xfrm>
          <a:off x="1547664" y="3581212"/>
          <a:ext cx="2820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581212"/>
                        <a:ext cx="2820987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72863" y="3603277"/>
            <a:ext cx="170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b = -a)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430040"/>
              </p:ext>
            </p:extLst>
          </p:nvPr>
        </p:nvGraphicFramePr>
        <p:xfrm>
          <a:off x="1547664" y="4678174"/>
          <a:ext cx="38036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4" name="Equation" r:id="rId5" imgW="1524000" imgH="215900" progId="Equation.3">
                  <p:embed/>
                </p:oleObj>
              </mc:Choice>
              <mc:Fallback>
                <p:oleObj name="Equation" r:id="rId5" imgW="1524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4678174"/>
                        <a:ext cx="380365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835461"/>
              </p:ext>
            </p:extLst>
          </p:nvPr>
        </p:nvGraphicFramePr>
        <p:xfrm>
          <a:off x="1547664" y="5716734"/>
          <a:ext cx="2473325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5" name="Equation" r:id="rId7" imgW="990600" imgH="317500" progId="Equation.3">
                  <p:embed/>
                </p:oleObj>
              </mc:Choice>
              <mc:Fallback>
                <p:oleObj name="Equation" r:id="rId7" imgW="9906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47664" y="5716734"/>
                        <a:ext cx="2473325" cy="790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7211" y="5912548"/>
            <a:ext cx="896789" cy="94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92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744593" y="2948051"/>
            <a:ext cx="0" cy="2524743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44593" y="4224270"/>
            <a:ext cx="1090058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64884" y="5923095"/>
            <a:ext cx="4613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model currently say?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09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744593" y="2948051"/>
            <a:ext cx="0" cy="2524743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44593" y="4224270"/>
            <a:ext cx="1090058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7560149" y="4071870"/>
            <a:ext cx="1174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POSITIVE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01888" y="4078158"/>
            <a:ext cx="1296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NEGATIVE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104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744593" y="2948051"/>
            <a:ext cx="0" cy="2524743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44593" y="4224270"/>
            <a:ext cx="1090058" cy="0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14" name="Plus 13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27372" y="2852929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(-1,1)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68729" y="4995740"/>
            <a:ext cx="29580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our current guess: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 smtClean="0">
                <a:solidFill>
                  <a:srgbClr val="FF0000"/>
                </a:solidFill>
              </a:rPr>
              <a:t>ight or wrong?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92677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1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3296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744593" y="2948051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w=(1,0)</a:t>
            </a:r>
            <a:endParaRPr lang="en-US" sz="2800" dirty="0"/>
          </a:p>
        </p:txBody>
      </p:sp>
      <p:sp>
        <p:nvSpPr>
          <p:cNvPr id="14" name="Plus 13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27372" y="2852929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35529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45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305048"/>
              </p:ext>
            </p:extLst>
          </p:nvPr>
        </p:nvGraphicFramePr>
        <p:xfrm>
          <a:off x="507923" y="3749820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46" name="Equation" r:id="rId5" imgW="1016000" imgH="177800" progId="Equation.3">
                  <p:embed/>
                </p:oleObj>
              </mc:Choice>
              <mc:Fallback>
                <p:oleObj name="Equation" r:id="rId5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923" y="3749820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010178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47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4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07923" y="5034365"/>
            <a:ext cx="3193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predicts negative, </a:t>
            </a:r>
            <a:r>
              <a:rPr lang="en-US" sz="2400" dirty="0" smtClean="0">
                <a:solidFill>
                  <a:srgbClr val="FF0000"/>
                </a:solidFill>
              </a:rPr>
              <a:t>wrong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7034" y="5892858"/>
            <a:ext cx="438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update the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784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191589"/>
              </p:ext>
            </p:extLst>
          </p:nvPr>
        </p:nvGraphicFramePr>
        <p:xfrm>
          <a:off x="812877" y="3120525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26" name="Equation" r:id="rId3" imgW="1016000" imgH="177800" progId="Equation.3">
                  <p:embed/>
                </p:oleObj>
              </mc:Choice>
              <mc:Fallback>
                <p:oleObj name="Equation" r:id="rId3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2877" y="3120525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52706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27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332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191118" y="4777356"/>
            <a:ext cx="3809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could have contributed (positive feature), but didn’t</a:t>
            </a:r>
            <a:endParaRPr lang="en-US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98662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88138" y="5771097"/>
            <a:ext cx="1187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429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1 -&gt;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4186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  <a:r>
              <a:rPr lang="en-US" sz="2400" dirty="0" smtClean="0">
                <a:solidFill>
                  <a:srgbClr val="0000FF"/>
                </a:solidFill>
              </a:rPr>
              <a:t> -&gt; 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94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w=(0,1)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Plus 13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27372" y="2852929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593446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96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89692" y="5397203"/>
            <a:ext cx="438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Graphically, this also makes sense!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108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006965" y="5089203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481375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95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Minus 18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68729" y="4995740"/>
            <a:ext cx="29580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our current guess: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 smtClean="0">
                <a:solidFill>
                  <a:srgbClr val="FF0000"/>
                </a:solidFill>
              </a:rPr>
              <a:t>ight or wrong?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23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006965" y="5089203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444488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28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Minus 18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033233"/>
              </p:ext>
            </p:extLst>
          </p:nvPr>
        </p:nvGraphicFramePr>
        <p:xfrm>
          <a:off x="507923" y="3749820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29" name="Equation" r:id="rId5" imgW="1016000" imgH="177800" progId="Equation.3">
                  <p:embed/>
                </p:oleObj>
              </mc:Choice>
              <mc:Fallback>
                <p:oleObj name="Equation" r:id="rId5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923" y="3749820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24593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30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Oval 22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23" y="5034365"/>
            <a:ext cx="3266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predicts negative, </a:t>
            </a:r>
            <a:r>
              <a:rPr lang="en-US" sz="2400" dirty="0" smtClean="0">
                <a:solidFill>
                  <a:srgbClr val="008000"/>
                </a:solidFill>
              </a:rPr>
              <a:t>correct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7034" y="5892858"/>
            <a:ext cx="438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update the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16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006965" y="5089203"/>
            <a:ext cx="748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068528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49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Minus 18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23" y="5034365"/>
            <a:ext cx="4368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Already correct… don’t change it!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723900"/>
              </p:ext>
            </p:extLst>
          </p:nvPr>
        </p:nvGraphicFramePr>
        <p:xfrm>
          <a:off x="507923" y="3749820"/>
          <a:ext cx="2536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50" name="Equation" r:id="rId5" imgW="1016000" imgH="177800" progId="Equation.3">
                  <p:embed/>
                </p:oleObj>
              </mc:Choice>
              <mc:Fallback>
                <p:oleObj name="Equation" r:id="rId5" imgW="1016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7923" y="3749820"/>
                        <a:ext cx="2536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826224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51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Oval 27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02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850356" y="5058967"/>
            <a:ext cx="83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093980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7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68729" y="4995740"/>
            <a:ext cx="29580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our current guess:</a:t>
            </a:r>
          </a:p>
          <a:p>
            <a:r>
              <a:rPr lang="en-US" sz="2800" dirty="0">
                <a:solidFill>
                  <a:srgbClr val="FF0000"/>
                </a:solidFill>
              </a:rPr>
              <a:t>r</a:t>
            </a:r>
            <a:r>
              <a:rPr lang="en-US" sz="2800" dirty="0" smtClean="0">
                <a:solidFill>
                  <a:srgbClr val="FF0000"/>
                </a:solidFill>
              </a:rPr>
              <a:t>ight or wrong?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1" name="Plus 20"/>
          <p:cNvSpPr/>
          <p:nvPr/>
        </p:nvSpPr>
        <p:spPr>
          <a:xfrm>
            <a:off x="4464711" y="506600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45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grpSp>
        <p:nvGrpSpPr>
          <p:cNvPr id="9" name="Group 8"/>
          <p:cNvGrpSpPr/>
          <p:nvPr/>
        </p:nvGrpSpPr>
        <p:grpSpPr>
          <a:xfrm rot="16200000">
            <a:off x="5199564" y="2410083"/>
            <a:ext cx="1090058" cy="2524743"/>
            <a:chOff x="5744593" y="2948051"/>
            <a:chExt cx="1090058" cy="25247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128028" y="5923095"/>
            <a:ext cx="1333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w=(0,1)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850356" y="5058967"/>
            <a:ext cx="8337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(-1,-1)</a:t>
            </a:r>
            <a:endParaRPr lang="en-US" sz="20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7553550"/>
              </p:ext>
            </p:extLst>
          </p:nvPr>
        </p:nvGraphicFramePr>
        <p:xfrm>
          <a:off x="792163" y="1617663"/>
          <a:ext cx="2282825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1" name="Equation" r:id="rId3" imgW="914400" imgH="203200" progId="Equation.3">
                  <p:embed/>
                </p:oleObj>
              </mc:Choice>
              <mc:Fallback>
                <p:oleObj name="Equation" r:id="rId3" imgW="914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2163" y="1617663"/>
                        <a:ext cx="2282825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Plus 20"/>
          <p:cNvSpPr/>
          <p:nvPr/>
        </p:nvSpPr>
        <p:spPr>
          <a:xfrm>
            <a:off x="4464711" y="506600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8642758"/>
              </p:ext>
            </p:extLst>
          </p:nvPr>
        </p:nvGraphicFramePr>
        <p:xfrm>
          <a:off x="381000" y="374967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2" name="Equation" r:id="rId5" imgW="1117600" imgH="177800" progId="Equation.3">
                  <p:embed/>
                </p:oleObj>
              </mc:Choice>
              <mc:Fallback>
                <p:oleObj name="Equation" r:id="rId5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374967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423318"/>
              </p:ext>
            </p:extLst>
          </p:nvPr>
        </p:nvGraphicFramePr>
        <p:xfrm>
          <a:off x="550630" y="3038151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93" name="Equation" r:id="rId7" imgW="876300" imgH="203200" progId="Equation.3">
                  <p:embed/>
                </p:oleObj>
              </mc:Choice>
              <mc:Fallback>
                <p:oleObj name="Equation" r:id="rId7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630" y="3038151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Oval 22"/>
          <p:cNvSpPr/>
          <p:nvPr/>
        </p:nvSpPr>
        <p:spPr>
          <a:xfrm>
            <a:off x="2464608" y="3544563"/>
            <a:ext cx="801376" cy="827517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7923" y="5034365"/>
            <a:ext cx="3193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predicts negative, </a:t>
            </a:r>
            <a:r>
              <a:rPr lang="en-US" sz="2400" dirty="0" smtClean="0">
                <a:solidFill>
                  <a:srgbClr val="FF0000"/>
                </a:solidFill>
              </a:rPr>
              <a:t>wrong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7034" y="5892858"/>
            <a:ext cx="4383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update the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352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777785"/>
              </p:ext>
            </p:extLst>
          </p:nvPr>
        </p:nvGraphicFramePr>
        <p:xfrm>
          <a:off x="685800" y="312102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22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312102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735486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23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45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-1,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didn’t contribute, but could have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91118" y="4777356"/>
            <a:ext cx="38091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8662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88138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4429" y="6232762"/>
            <a:ext cx="1104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  <a:r>
              <a:rPr lang="en-US" sz="2400" dirty="0" smtClean="0">
                <a:solidFill>
                  <a:srgbClr val="0000FF"/>
                </a:solidFill>
              </a:rPr>
              <a:t> -&gt; 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4186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1 -&gt; 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99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a linear classifier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744593" y="2525922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53705" y="4224270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89547" y="310672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586901" y="5277658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834651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58719" y="4071870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857507" y="400274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89547" y="212394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3" name="Plus 2"/>
          <p:cNvSpPr/>
          <p:nvPr/>
        </p:nvSpPr>
        <p:spPr>
          <a:xfrm>
            <a:off x="4464711" y="286804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lus 23"/>
          <p:cNvSpPr/>
          <p:nvPr/>
        </p:nvSpPr>
        <p:spPr>
          <a:xfrm>
            <a:off x="4464711" y="506600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inus 3"/>
          <p:cNvSpPr/>
          <p:nvPr/>
        </p:nvSpPr>
        <p:spPr>
          <a:xfrm>
            <a:off x="6551312" y="2868047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inus 24"/>
          <p:cNvSpPr/>
          <p:nvPr/>
        </p:nvSpPr>
        <p:spPr>
          <a:xfrm>
            <a:off x="6551312" y="506600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12648" y="2607231"/>
            <a:ext cx="1886129" cy="810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latin typeface="Arial"/>
                <a:cs typeface="Arial"/>
              </a:rPr>
              <a:t>f</a:t>
            </a:r>
            <a:r>
              <a:rPr lang="en-US" sz="2800" i="1" baseline="-25000" dirty="0" smtClean="0">
                <a:latin typeface="Arial"/>
                <a:cs typeface="Arial"/>
              </a:rPr>
              <a:t>1</a:t>
            </a:r>
            <a:r>
              <a:rPr lang="en-US" sz="2800" i="1" dirty="0" smtClean="0">
                <a:latin typeface="Arial"/>
                <a:cs typeface="Arial"/>
              </a:rPr>
              <a:t>, f</a:t>
            </a:r>
            <a:r>
              <a:rPr lang="en-US" sz="2800" i="1" baseline="-25000" dirty="0" smtClean="0">
                <a:latin typeface="Arial"/>
                <a:cs typeface="Arial"/>
              </a:rPr>
              <a:t>2</a:t>
            </a:r>
            <a:r>
              <a:rPr lang="en-US" sz="2800" i="1" dirty="0" smtClean="0">
                <a:latin typeface="Arial"/>
                <a:cs typeface="Arial"/>
              </a:rPr>
              <a:t>, label</a:t>
            </a:r>
            <a:endParaRPr lang="en-US" sz="2800" i="1" baseline="-25000" dirty="0">
              <a:latin typeface="Arial"/>
              <a:cs typeface="Arial"/>
            </a:endParaRPr>
          </a:p>
          <a:p>
            <a:endParaRPr lang="en-US" sz="2800" i="1" baseline="-25000" dirty="0"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06808" y="3219671"/>
            <a:ext cx="204852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67288" y="3325497"/>
            <a:ext cx="244044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-1,-1, positive</a:t>
            </a:r>
          </a:p>
          <a:p>
            <a:r>
              <a:rPr lang="en-US" sz="2800" dirty="0" smtClean="0">
                <a:latin typeface="Arial"/>
                <a:cs typeface="Arial"/>
              </a:rPr>
              <a:t>-1, 1, positive</a:t>
            </a:r>
          </a:p>
          <a:p>
            <a:r>
              <a:rPr lang="en-US" sz="2800" dirty="0" smtClean="0">
                <a:latin typeface="Arial"/>
                <a:cs typeface="Arial"/>
              </a:rPr>
              <a:t> 1, 1, negative</a:t>
            </a:r>
          </a:p>
          <a:p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dirty="0" smtClean="0">
                <a:latin typeface="Arial"/>
                <a:cs typeface="Arial"/>
              </a:rPr>
              <a:t>1,-1, negative</a:t>
            </a:r>
            <a:endParaRPr lang="en-US" sz="2800" dirty="0">
              <a:latin typeface="Arial"/>
              <a:cs typeface="Arial"/>
            </a:endParaRPr>
          </a:p>
        </p:txBody>
      </p:sp>
      <p:grpSp>
        <p:nvGrpSpPr>
          <p:cNvPr id="18" name="Group 17"/>
          <p:cNvGrpSpPr/>
          <p:nvPr/>
        </p:nvGrpSpPr>
        <p:grpSpPr>
          <a:xfrm rot="10800000">
            <a:off x="4658719" y="2979688"/>
            <a:ext cx="1090058" cy="2524743"/>
            <a:chOff x="5744593" y="2948051"/>
            <a:chExt cx="1090058" cy="2524743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5128028" y="5923095"/>
            <a:ext cx="1452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w=(-1,0)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309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for each training example (</a:t>
            </a:r>
            <a:r>
              <a:rPr lang="en-US" i="1" dirty="0" smtClean="0"/>
              <a:t>f</a:t>
            </a:r>
            <a:r>
              <a:rPr lang="en-US" i="1" baseline="-25000" dirty="0" smtClean="0"/>
              <a:t>1</a:t>
            </a:r>
            <a:r>
              <a:rPr lang="en-US" i="1" dirty="0" smtClean="0"/>
              <a:t>, f</a:t>
            </a:r>
            <a:r>
              <a:rPr lang="en-US" i="1" baseline="-25000" dirty="0" smtClean="0"/>
              <a:t>2</a:t>
            </a:r>
            <a:r>
              <a:rPr lang="en-US" i="1" dirty="0" smtClean="0"/>
              <a:t>, …, </a:t>
            </a:r>
            <a:r>
              <a:rPr lang="en-US" i="1" dirty="0" err="1" smtClean="0"/>
              <a:t>f</a:t>
            </a:r>
            <a:r>
              <a:rPr lang="en-US" i="1" baseline="-25000" dirty="0" err="1" smtClean="0"/>
              <a:t>n</a:t>
            </a:r>
            <a:r>
              <a:rPr lang="en-US" dirty="0" smtClean="0"/>
              <a:t>, label):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check if it’s correct based on the current model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if not correct, update all the weights: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if label positive and feature positive: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increase weight (increase weight = predict more positive)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if label positive and feature negative: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decrease weight (decrease weight = </a:t>
            </a:r>
            <a:r>
              <a:rPr lang="en-US" dirty="0"/>
              <a:t>predict more </a:t>
            </a:r>
            <a:r>
              <a:rPr lang="en-US" dirty="0" smtClean="0"/>
              <a:t>positive)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if label negative and feature positive:</a:t>
            </a:r>
          </a:p>
          <a:p>
            <a:pPr marL="0" indent="0">
              <a:buNone/>
            </a:pPr>
            <a:r>
              <a:rPr lang="en-US" dirty="0" smtClean="0"/>
              <a:t>            decrease weight (decrease weight = </a:t>
            </a:r>
            <a:r>
              <a:rPr lang="en-US" dirty="0"/>
              <a:t>predict more </a:t>
            </a:r>
            <a:r>
              <a:rPr lang="en-US" dirty="0" smtClean="0"/>
              <a:t>negative)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if label negative and negative weight: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increase weight (increase weight = </a:t>
            </a:r>
            <a:r>
              <a:rPr lang="en-US" dirty="0"/>
              <a:t>predict more </a:t>
            </a:r>
            <a:r>
              <a:rPr lang="en-US" dirty="0" smtClean="0"/>
              <a:t>negative)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360928"/>
              </p:ext>
            </p:extLst>
          </p:nvPr>
        </p:nvGraphicFramePr>
        <p:xfrm>
          <a:off x="5776313" y="3082464"/>
          <a:ext cx="696912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29" name="Equation" r:id="rId3" imgW="279400" imgH="215900" progId="Equation.3">
                  <p:embed/>
                </p:oleObj>
              </mc:Choice>
              <mc:Fallback>
                <p:oleObj name="Equation" r:id="rId3" imgW="279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76313" y="3082464"/>
                        <a:ext cx="696912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1769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trick…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197" y="2671680"/>
            <a:ext cx="6515892" cy="31620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if label positive and feature positive: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smtClean="0"/>
              <a:t> </a:t>
            </a:r>
            <a:r>
              <a:rPr lang="en-US" sz="2000" dirty="0"/>
              <a:t>increase weight (increase weight = predict more positive)</a:t>
            </a:r>
          </a:p>
          <a:p>
            <a:pPr marL="0" indent="0">
              <a:buNone/>
            </a:pPr>
            <a:r>
              <a:rPr lang="en-US" sz="2000" dirty="0" smtClean="0"/>
              <a:t>if </a:t>
            </a:r>
            <a:r>
              <a:rPr lang="en-US" sz="2000" dirty="0"/>
              <a:t>label positive and feature negative:</a:t>
            </a:r>
          </a:p>
          <a:p>
            <a:pPr marL="0" indent="0">
              <a:buNone/>
            </a:pPr>
            <a:r>
              <a:rPr lang="en-US" sz="2000" dirty="0" smtClean="0"/>
              <a:t>   decrease </a:t>
            </a:r>
            <a:r>
              <a:rPr lang="en-US" sz="2000" dirty="0"/>
              <a:t>weight (decrease weight = predict more positive)</a:t>
            </a:r>
          </a:p>
          <a:p>
            <a:pPr marL="0" indent="0">
              <a:buNone/>
            </a:pPr>
            <a:r>
              <a:rPr lang="en-US" sz="2000" dirty="0" smtClean="0"/>
              <a:t>if </a:t>
            </a:r>
            <a:r>
              <a:rPr lang="en-US" sz="2000" dirty="0"/>
              <a:t>label negative and feature positive:</a:t>
            </a:r>
          </a:p>
          <a:p>
            <a:pPr marL="0" indent="0">
              <a:buNone/>
            </a:pPr>
            <a:r>
              <a:rPr lang="en-US" sz="2000" dirty="0" smtClean="0"/>
              <a:t>  decrease </a:t>
            </a:r>
            <a:r>
              <a:rPr lang="en-US" sz="2000" dirty="0"/>
              <a:t>weight (decrease weight = predict more negative)</a:t>
            </a:r>
          </a:p>
          <a:p>
            <a:pPr marL="0" indent="0">
              <a:buNone/>
            </a:pPr>
            <a:r>
              <a:rPr lang="en-US" sz="2000" dirty="0" smtClean="0"/>
              <a:t>if </a:t>
            </a:r>
            <a:r>
              <a:rPr lang="en-US" sz="2000" dirty="0"/>
              <a:t>label negative and negative weight:</a:t>
            </a:r>
          </a:p>
          <a:p>
            <a:pPr marL="0" indent="0">
              <a:buNone/>
            </a:pPr>
            <a:r>
              <a:rPr lang="en-US" sz="2000" dirty="0" smtClean="0"/>
              <a:t>  increase </a:t>
            </a:r>
            <a:r>
              <a:rPr lang="en-US" sz="2000" dirty="0"/>
              <a:t>weight (increase weight = predict more negative)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2406" y="1923531"/>
            <a:ext cx="4923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Let positive label = 1 and negative label = -1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395886" y="2242165"/>
            <a:ext cx="1281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label * </a:t>
            </a:r>
            <a:r>
              <a:rPr lang="en-US" sz="2400" b="1" i="1" dirty="0" smtClean="0"/>
              <a:t>f</a:t>
            </a:r>
            <a:r>
              <a:rPr lang="en-US" sz="2400" b="1" i="1" baseline="-25000" dirty="0" smtClean="0"/>
              <a:t>i</a:t>
            </a:r>
            <a:endParaRPr lang="en-US" sz="2400" b="1" i="1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6547089" y="2796870"/>
            <a:ext cx="892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1*1=1</a:t>
            </a:r>
            <a:endParaRPr lang="en-US" sz="2000" b="1" dirty="0">
              <a:solidFill>
                <a:srgbClr val="FF66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350526" y="2751516"/>
            <a:ext cx="12817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31969" y="3494744"/>
            <a:ext cx="10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1*-1=-1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47089" y="4248355"/>
            <a:ext cx="10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-1*1=-1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1969" y="5035721"/>
            <a:ext cx="10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-1*-1=1</a:t>
            </a:r>
            <a:endParaRPr lang="en-US" sz="20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46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trick…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197" y="2671680"/>
            <a:ext cx="6515892" cy="31620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if label positive and feature positive: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increase </a:t>
            </a:r>
            <a:r>
              <a:rPr lang="en-US" sz="2000" dirty="0"/>
              <a:t>weight (increase weight = predict more positive)</a:t>
            </a:r>
          </a:p>
          <a:p>
            <a:pPr marL="0" indent="0">
              <a:buNone/>
            </a:pPr>
            <a:r>
              <a:rPr lang="en-US" sz="2000" dirty="0" smtClean="0"/>
              <a:t>if </a:t>
            </a:r>
            <a:r>
              <a:rPr lang="en-US" sz="2000" dirty="0"/>
              <a:t>label positive and feature negative: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smtClean="0">
                <a:solidFill>
                  <a:srgbClr val="FF0000"/>
                </a:solidFill>
              </a:rPr>
              <a:t>decrease</a:t>
            </a:r>
            <a:r>
              <a:rPr lang="en-US" sz="2000" dirty="0" smtClean="0"/>
              <a:t> </a:t>
            </a:r>
            <a:r>
              <a:rPr lang="en-US" sz="2000" dirty="0"/>
              <a:t>weight (decrease weight = predict more positive)</a:t>
            </a:r>
          </a:p>
          <a:p>
            <a:pPr marL="0" indent="0">
              <a:buNone/>
            </a:pPr>
            <a:r>
              <a:rPr lang="en-US" sz="2000" dirty="0" smtClean="0"/>
              <a:t>if </a:t>
            </a:r>
            <a:r>
              <a:rPr lang="en-US" sz="2000" dirty="0"/>
              <a:t>label negative and feature positive: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 decrease </a:t>
            </a:r>
            <a:r>
              <a:rPr lang="en-US" sz="2000" dirty="0"/>
              <a:t>weight (decrease weight = predict more negative)</a:t>
            </a:r>
          </a:p>
          <a:p>
            <a:pPr marL="0" indent="0">
              <a:buNone/>
            </a:pPr>
            <a:r>
              <a:rPr lang="en-US" sz="2000" dirty="0" smtClean="0"/>
              <a:t>if </a:t>
            </a:r>
            <a:r>
              <a:rPr lang="en-US" sz="2000" dirty="0"/>
              <a:t>label negative and negative weight:</a:t>
            </a:r>
          </a:p>
          <a:p>
            <a:pPr marL="0" indent="0">
              <a:buNone/>
            </a:pPr>
            <a:r>
              <a:rPr lang="en-US" sz="2000" dirty="0" smtClean="0"/>
              <a:t>  </a:t>
            </a:r>
            <a:r>
              <a:rPr lang="en-US" sz="2000" dirty="0" smtClean="0">
                <a:solidFill>
                  <a:srgbClr val="FF0000"/>
                </a:solidFill>
              </a:rPr>
              <a:t>increase</a:t>
            </a:r>
            <a:r>
              <a:rPr lang="en-US" sz="2000" dirty="0" smtClean="0"/>
              <a:t> </a:t>
            </a:r>
            <a:r>
              <a:rPr lang="en-US" sz="2000" dirty="0"/>
              <a:t>weight (increase weight = predict more negative)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02406" y="1923531"/>
            <a:ext cx="4923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Let positive label = 1 and negative label = -1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395886" y="2242165"/>
            <a:ext cx="1281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label * </a:t>
            </a:r>
            <a:r>
              <a:rPr lang="en-US" sz="2400" b="1" i="1" dirty="0" smtClean="0"/>
              <a:t>f</a:t>
            </a:r>
            <a:r>
              <a:rPr lang="en-US" sz="2400" b="1" i="1" baseline="-25000" dirty="0" smtClean="0"/>
              <a:t>i</a:t>
            </a:r>
            <a:endParaRPr lang="en-US" sz="2400" b="1" i="1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6547089" y="2796870"/>
            <a:ext cx="892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1*1=1</a:t>
            </a:r>
            <a:endParaRPr lang="en-US" sz="2000" b="1" dirty="0">
              <a:solidFill>
                <a:srgbClr val="FF66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350526" y="2751516"/>
            <a:ext cx="128179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31969" y="3494744"/>
            <a:ext cx="10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1*-1=-1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47089" y="4248355"/>
            <a:ext cx="10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-1*1=-1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31969" y="5035721"/>
            <a:ext cx="1034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-1*-1=1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06540" y="2796870"/>
            <a:ext cx="459561" cy="275151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47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check if it’s correct based on the current model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not correct, update all the weights: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dirty="0"/>
              <a:t>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i="1" dirty="0" smtClean="0"/>
              <a:t> 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10003" y="5288677"/>
            <a:ext cx="4671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check if it’s correct?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054699" y="2973876"/>
            <a:ext cx="1864974" cy="2314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63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753972"/>
              </p:ext>
            </p:extLst>
          </p:nvPr>
        </p:nvGraphicFramePr>
        <p:xfrm>
          <a:off x="1213322" y="248209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45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248209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3956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555884"/>
              </p:ext>
            </p:extLst>
          </p:nvPr>
        </p:nvGraphicFramePr>
        <p:xfrm>
          <a:off x="1213322" y="248209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66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248209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8985" y="5677954"/>
            <a:ext cx="8377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Would this work for non-binary features, i.e. real-valued?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894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2591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88262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6" name="Equation" r:id="rId3" imgW="1346200" imgH="317500" progId="Equation.3">
                  <p:embed/>
                </p:oleObj>
              </mc:Choice>
              <mc:Fallback>
                <p:oleObj name="Equation" r:id="rId3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/>
          <p:cNvGrpSpPr/>
          <p:nvPr/>
        </p:nvGrpSpPr>
        <p:grpSpPr>
          <a:xfrm>
            <a:off x="7361497" y="2961113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Plus 51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176619" y="284538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7789553" y="499536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6114458" y="502344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89616" y="290918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69782" y="4714525"/>
            <a:ext cx="510909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Repeat until convergence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Keep track of w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FF0000"/>
                </a:solidFill>
              </a:rPr>
              <a:t>, w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 as they change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Redraw the line after each step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66021" y="6213187"/>
            <a:ext cx="1114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(1, 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807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394792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13" name="Equation" r:id="rId3" imgW="1346200" imgH="317500" progId="Equation.3">
                  <p:embed/>
                </p:oleObj>
              </mc:Choice>
              <mc:Fallback>
                <p:oleObj name="Equation" r:id="rId3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 rot="5400000">
            <a:off x="6833914" y="3520503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766021" y="6213187"/>
            <a:ext cx="119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(0, -1)</a:t>
            </a:r>
            <a:endParaRPr lang="en-US" dirty="0"/>
          </a:p>
        </p:txBody>
      </p:sp>
      <p:sp>
        <p:nvSpPr>
          <p:cNvPr id="25" name="Plus 24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6045087" y="2932132"/>
            <a:ext cx="494087" cy="45229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208120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37" name="Equation" r:id="rId3" imgW="1346200" imgH="317500" progId="Equation.3">
                  <p:embed/>
                </p:oleObj>
              </mc:Choice>
              <mc:Fallback>
                <p:oleObj name="Equation" r:id="rId3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 rot="10800000">
            <a:off x="6264510" y="2992568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766021" y="6213187"/>
            <a:ext cx="119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(-1, 0)</a:t>
            </a:r>
            <a:endParaRPr lang="en-US" dirty="0"/>
          </a:p>
        </p:txBody>
      </p:sp>
      <p:sp>
        <p:nvSpPr>
          <p:cNvPr id="25" name="Plus 24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7709928" y="5040908"/>
            <a:ext cx="494087" cy="45229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78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355759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1" name="Equation" r:id="rId3" imgW="1346200" imgH="317500" progId="Equation.3">
                  <p:embed/>
                </p:oleObj>
              </mc:Choice>
              <mc:Fallback>
                <p:oleObj name="Equation" r:id="rId3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 rot="6806299">
            <a:off x="6606839" y="3486715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729778" y="6213187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(-.5, -1)</a:t>
            </a:r>
            <a:endParaRPr lang="en-US" dirty="0"/>
          </a:p>
        </p:txBody>
      </p:sp>
      <p:sp>
        <p:nvSpPr>
          <p:cNvPr id="25" name="Plus 24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6045087" y="2932132"/>
            <a:ext cx="494087" cy="45229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04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6081506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7" name="Equation" r:id="rId3" imgW="1346200" imgH="317500" progId="Equation.3">
                  <p:embed/>
                </p:oleObj>
              </mc:Choice>
              <mc:Fallback>
                <p:oleObj name="Equation" r:id="rId3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 rot="10800000">
            <a:off x="6271439" y="2982817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729778" y="6213187"/>
            <a:ext cx="1368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(-1.5, 0)</a:t>
            </a:r>
            <a:endParaRPr lang="en-US" dirty="0"/>
          </a:p>
        </p:txBody>
      </p:sp>
      <p:sp>
        <p:nvSpPr>
          <p:cNvPr id="25" name="Plus 24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709928" y="5040908"/>
            <a:ext cx="494087" cy="45229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10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938469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0" name="Equation" r:id="rId4" imgW="1346200" imgH="317500" progId="Equation.3">
                  <p:embed/>
                </p:oleObj>
              </mc:Choice>
              <mc:Fallback>
                <p:oleObj name="Equation" r:id="rId4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 rot="8275597">
            <a:off x="6416132" y="3320392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729778" y="6213187"/>
            <a:ext cx="1267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(-1, -1)</a:t>
            </a:r>
            <a:endParaRPr lang="en-US" dirty="0"/>
          </a:p>
        </p:txBody>
      </p:sp>
      <p:sp>
        <p:nvSpPr>
          <p:cNvPr id="25" name="Plus 24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6045087" y="2932132"/>
            <a:ext cx="494087" cy="45229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79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853135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73" name="Equation" r:id="rId3" imgW="1346200" imgH="317500" progId="Equation.3">
                  <p:embed/>
                </p:oleObj>
              </mc:Choice>
              <mc:Fallback>
                <p:oleObj name="Equation" r:id="rId3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 rot="10800000">
            <a:off x="6263776" y="2985746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729778" y="6213187"/>
            <a:ext cx="1190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(-2, 0)</a:t>
            </a:r>
            <a:endParaRPr lang="en-US" dirty="0"/>
          </a:p>
        </p:txBody>
      </p:sp>
      <p:sp>
        <p:nvSpPr>
          <p:cNvPr id="25" name="Plus 24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709928" y="5040908"/>
            <a:ext cx="494087" cy="452291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20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turn </a:t>
            </a:r>
            <a:r>
              <a:rPr lang="en-US" dirty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28" name="Content Placeholder 2"/>
          <p:cNvSpPr>
            <a:spLocks noGrp="1"/>
          </p:cNvSpPr>
          <p:nvPr>
            <p:ph sz="quarter" idx="1"/>
          </p:nvPr>
        </p:nvSpPr>
        <p:spPr>
          <a:xfrm>
            <a:off x="323262" y="1793994"/>
            <a:ext cx="5447347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for each training example (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, f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, …, </a:t>
            </a:r>
            <a:r>
              <a:rPr lang="en-US" sz="1800" i="1" dirty="0" err="1" smtClean="0"/>
              <a:t>f</a:t>
            </a:r>
            <a:r>
              <a:rPr lang="en-US" sz="1800" i="1" baseline="-25000" dirty="0" err="1" smtClean="0"/>
              <a:t>n</a:t>
            </a:r>
            <a:r>
              <a:rPr lang="en-US" sz="1800" dirty="0" smtClean="0"/>
              <a:t>, label):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</a:t>
            </a:r>
            <a:br>
              <a:rPr lang="en-US" sz="1800" dirty="0" smtClean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if </a:t>
            </a:r>
            <a:r>
              <a:rPr lang="en-US" sz="1800" i="1" dirty="0" smtClean="0"/>
              <a:t>prediction * label </a:t>
            </a:r>
            <a:r>
              <a:rPr lang="en-US" sz="1800" dirty="0" smtClean="0"/>
              <a:t>≤ 0:  // they don’t agree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for each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= </a:t>
            </a:r>
            <a:r>
              <a:rPr lang="en-US" sz="1800" i="1" dirty="0" err="1" smtClean="0"/>
              <a:t>w</a:t>
            </a:r>
            <a:r>
              <a:rPr lang="en-US" sz="1800" i="1" baseline="-25000" dirty="0" err="1" smtClean="0"/>
              <a:t>i</a:t>
            </a:r>
            <a:r>
              <a:rPr lang="en-US" sz="1800" dirty="0" smtClean="0"/>
              <a:t> + </a:t>
            </a:r>
            <a:r>
              <a:rPr lang="en-US" sz="1800" i="1" dirty="0" smtClean="0"/>
              <a:t>f</a:t>
            </a:r>
            <a:r>
              <a:rPr lang="en-US" sz="1800" i="1" baseline="-25000" dirty="0" smtClean="0"/>
              <a:t>i</a:t>
            </a:r>
            <a:r>
              <a:rPr lang="en-US" sz="1800" dirty="0" smtClean="0"/>
              <a:t>*label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588436"/>
              </p:ext>
            </p:extLst>
          </p:nvPr>
        </p:nvGraphicFramePr>
        <p:xfrm>
          <a:off x="927100" y="2562225"/>
          <a:ext cx="15446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5" name="Equation" r:id="rId3" imgW="1346200" imgH="317500" progId="Equation.3">
                  <p:embed/>
                </p:oleObj>
              </mc:Choice>
              <mc:Fallback>
                <p:oleObj name="Equation" r:id="rId3" imgW="13462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2562225"/>
                        <a:ext cx="1544638" cy="36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flipV="1">
            <a:off x="7361497" y="2539497"/>
            <a:ext cx="0" cy="318994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770609" y="4237845"/>
            <a:ext cx="323380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06451" y="312030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8451555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275623" y="4085445"/>
            <a:ext cx="0" cy="304799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74411" y="4016323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 smtClean="0">
                <a:latin typeface="Arial"/>
                <a:cs typeface="Arial"/>
              </a:rPr>
              <a:t>1</a:t>
            </a:r>
            <a:endParaRPr lang="en-US" i="1" baseline="-25000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6451" y="2137518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45" name="Plus 44"/>
          <p:cNvSpPr/>
          <p:nvPr/>
        </p:nvSpPr>
        <p:spPr>
          <a:xfrm>
            <a:off x="6082695" y="296111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lus 45"/>
          <p:cNvSpPr/>
          <p:nvPr/>
        </p:nvSpPr>
        <p:spPr>
          <a:xfrm>
            <a:off x="6082695" y="507957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inus 46"/>
          <p:cNvSpPr/>
          <p:nvPr/>
        </p:nvSpPr>
        <p:spPr>
          <a:xfrm>
            <a:off x="8168216" y="2881622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96856" y="2539851"/>
            <a:ext cx="69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(-1,1)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8074069" y="2562800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(1,1)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770609" y="4766072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(-1,-1)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 rot="8659664">
            <a:off x="6374403" y="3280573"/>
            <a:ext cx="1090058" cy="2524743"/>
            <a:chOff x="5744593" y="2948051"/>
            <a:chExt cx="1090058" cy="2524743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6729778" y="6213187"/>
            <a:ext cx="1445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 = (-1.5, -1)</a:t>
            </a:r>
            <a:endParaRPr lang="en-US" dirty="0"/>
          </a:p>
        </p:txBody>
      </p:sp>
      <p:sp>
        <p:nvSpPr>
          <p:cNvPr id="25" name="Plus 24"/>
          <p:cNvSpPr/>
          <p:nvPr/>
        </p:nvSpPr>
        <p:spPr>
          <a:xfrm>
            <a:off x="7741765" y="504742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198244" y="5068299"/>
            <a:ext cx="742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(.5,-1)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7203805" y="5291233"/>
            <a:ext cx="310092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354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line will it find?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line will it find?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3070776" y="1343601"/>
            <a:ext cx="2124853" cy="352712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V="1">
            <a:off x="3922876" y="1343600"/>
            <a:ext cx="144697" cy="3414601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H="1" flipV="1">
            <a:off x="2857458" y="1343601"/>
            <a:ext cx="1652822" cy="3527126"/>
          </a:xfrm>
          <a:prstGeom prst="lin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966429" y="5369052"/>
            <a:ext cx="5219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Only guaranteed to find </a:t>
            </a:r>
            <a:r>
              <a:rPr lang="en-US" sz="3200" b="1" i="1" dirty="0" smtClean="0">
                <a:solidFill>
                  <a:srgbClr val="0000FF"/>
                </a:solidFill>
              </a:rPr>
              <a:t>some</a:t>
            </a:r>
            <a:r>
              <a:rPr lang="en-US" sz="3200" dirty="0" smtClean="0">
                <a:solidFill>
                  <a:srgbClr val="0000FF"/>
                </a:solidFill>
              </a:rPr>
              <a:t> line that separates the data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6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</a:t>
            </a:r>
            <a:r>
              <a:rPr lang="en-US" sz="2400" dirty="0" smtClean="0">
                <a:solidFill>
                  <a:srgbClr val="FF0000"/>
                </a:solidFill>
              </a:rPr>
              <a:t>or for some # of iterations</a:t>
            </a:r>
            <a:r>
              <a:rPr lang="en-US" sz="2400" dirty="0" smtClean="0"/>
              <a:t>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429343"/>
              </p:ext>
            </p:extLst>
          </p:nvPr>
        </p:nvGraphicFramePr>
        <p:xfrm>
          <a:off x="1213322" y="248209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2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248209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6609" y="5645804"/>
            <a:ext cx="7716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 do we also have the “some # iterations” check?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575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non-separable data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inus 15"/>
          <p:cNvSpPr/>
          <p:nvPr/>
        </p:nvSpPr>
        <p:spPr>
          <a:xfrm>
            <a:off x="1134034" y="305101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3033" y="5610178"/>
            <a:ext cx="8019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we ran the algorithm on this it would never converge!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761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</a:t>
            </a:r>
            <a:r>
              <a:rPr lang="en-US" sz="2400" dirty="0" smtClean="0">
                <a:solidFill>
                  <a:srgbClr val="FF0000"/>
                </a:solidFill>
              </a:rPr>
              <a:t>for some # of iterations</a:t>
            </a:r>
            <a:r>
              <a:rPr lang="en-US" sz="2400" dirty="0" smtClean="0"/>
              <a:t>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837453"/>
              </p:ext>
            </p:extLst>
          </p:nvPr>
        </p:nvGraphicFramePr>
        <p:xfrm>
          <a:off x="1213322" y="248209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5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248209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2079" y="5384194"/>
            <a:ext cx="67614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Also helps avoid </a:t>
            </a:r>
            <a:r>
              <a:rPr lang="en-US" sz="2800" dirty="0" err="1" smtClean="0">
                <a:solidFill>
                  <a:srgbClr val="0000FF"/>
                </a:solidFill>
              </a:rPr>
              <a:t>overfitting</a:t>
            </a:r>
            <a:r>
              <a:rPr lang="en-US" sz="2800" dirty="0" smtClean="0">
                <a:solidFill>
                  <a:srgbClr val="0000FF"/>
                </a:solidFill>
              </a:rPr>
              <a:t>!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(This is harder to see in 2-D examples, though)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28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for each training example </a:t>
            </a:r>
            <a:r>
              <a:rPr lang="en-US" sz="2400" dirty="0" smtClean="0"/>
              <a:t>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799011"/>
              </p:ext>
            </p:extLst>
          </p:nvPr>
        </p:nvGraphicFramePr>
        <p:xfrm>
          <a:off x="1213322" y="248209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6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248209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8737" y="5533279"/>
            <a:ext cx="67835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order should we traverse the examples?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it matter?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363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matters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69297" y="35023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4619277" y="2336715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689992" y="5787396"/>
            <a:ext cx="5377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would be a good/bad order?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8" name="Plus 27"/>
          <p:cNvSpPr/>
          <p:nvPr/>
        </p:nvSpPr>
        <p:spPr>
          <a:xfrm>
            <a:off x="4734076" y="4954955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64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matters: a bad order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69297" y="35023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4619277" y="2336715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67905" y="1905884"/>
            <a:ext cx="2910003" cy="2231436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4734076" y="4954955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lus 32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31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matters: a bad order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69297" y="35023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83764" y="2901942"/>
            <a:ext cx="514476" cy="113748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4619277" y="2336715"/>
            <a:ext cx="1090058" cy="2524743"/>
            <a:chOff x="5744593" y="2948051"/>
            <a:chExt cx="1090058" cy="2524743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Plus 33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lus 34"/>
          <p:cNvSpPr/>
          <p:nvPr/>
        </p:nvSpPr>
        <p:spPr>
          <a:xfrm>
            <a:off x="4734076" y="4954955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lus 36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84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matters: a bad order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69297" y="35023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10800000">
            <a:off x="3368449" y="2448725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098240" y="2117540"/>
            <a:ext cx="2146184" cy="315671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4734076" y="4954955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lus 32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2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matters: a bad order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69297" y="35023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10800000">
            <a:off x="3368449" y="2448725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lus 32"/>
          <p:cNvSpPr/>
          <p:nvPr/>
        </p:nvSpPr>
        <p:spPr>
          <a:xfrm>
            <a:off x="4734076" y="4954955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734076" y="4872931"/>
            <a:ext cx="434173" cy="59610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lus 34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08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matters: a bad order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69297" y="35023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8922869">
            <a:off x="3501890" y="2719927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lus 32"/>
          <p:cNvSpPr/>
          <p:nvPr/>
        </p:nvSpPr>
        <p:spPr>
          <a:xfrm>
            <a:off x="4734076" y="4954955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734076" y="4872931"/>
            <a:ext cx="434173" cy="59610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lus 25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5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 matters: a bad order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5869297" y="35023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8922869">
            <a:off x="3501890" y="2719927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lus 32"/>
          <p:cNvSpPr/>
          <p:nvPr/>
        </p:nvSpPr>
        <p:spPr>
          <a:xfrm>
            <a:off x="4734076" y="4954955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149740" y="1819484"/>
            <a:ext cx="2599549" cy="243401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lus 25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199395" y="5899528"/>
            <a:ext cx="1430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Solution?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87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 smtClean="0"/>
              <a:t>   </a:t>
            </a:r>
            <a:r>
              <a:rPr lang="en-US" sz="2400" dirty="0" smtClean="0">
                <a:solidFill>
                  <a:srgbClr val="FF0000"/>
                </a:solidFill>
              </a:rPr>
              <a:t>randomize order or training examples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2195550"/>
              </p:ext>
            </p:extLst>
          </p:nvPr>
        </p:nvGraphicFramePr>
        <p:xfrm>
          <a:off x="1213322" y="307333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75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307333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118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Improvements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2922491" y="203739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10800000">
            <a:off x="3597164" y="2512289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inus 25"/>
          <p:cNvSpPr/>
          <p:nvPr/>
        </p:nvSpPr>
        <p:spPr>
          <a:xfrm>
            <a:off x="6076576" y="444962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inus 26"/>
          <p:cNvSpPr/>
          <p:nvPr/>
        </p:nvSpPr>
        <p:spPr>
          <a:xfrm>
            <a:off x="6017043" y="318962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inus 32"/>
          <p:cNvSpPr/>
          <p:nvPr/>
        </p:nvSpPr>
        <p:spPr>
          <a:xfrm>
            <a:off x="7067185" y="441604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inus 33"/>
          <p:cNvSpPr/>
          <p:nvPr/>
        </p:nvSpPr>
        <p:spPr>
          <a:xfrm>
            <a:off x="6990538" y="28742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909284" y="2037391"/>
            <a:ext cx="408248" cy="423310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032310" y="5810919"/>
            <a:ext cx="6398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will happen when we examine this example?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362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Improvements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2922491" y="203739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5400000">
            <a:off x="4269175" y="3066939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inus 25"/>
          <p:cNvSpPr/>
          <p:nvPr/>
        </p:nvSpPr>
        <p:spPr>
          <a:xfrm>
            <a:off x="6076576" y="444962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inus 26"/>
          <p:cNvSpPr/>
          <p:nvPr/>
        </p:nvSpPr>
        <p:spPr>
          <a:xfrm>
            <a:off x="6017043" y="318962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inus 32"/>
          <p:cNvSpPr/>
          <p:nvPr/>
        </p:nvSpPr>
        <p:spPr>
          <a:xfrm>
            <a:off x="7067185" y="441604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inus 33"/>
          <p:cNvSpPr/>
          <p:nvPr/>
        </p:nvSpPr>
        <p:spPr>
          <a:xfrm>
            <a:off x="6990538" y="28742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909284" y="2037391"/>
            <a:ext cx="408248" cy="423310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12648" y="5533081"/>
            <a:ext cx="7934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make sense?  What if we had previously gone through ALL of the other examples correctly?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048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 rot="10800000">
            <a:off x="3749564" y="2664689"/>
            <a:ext cx="1090058" cy="2524743"/>
            <a:chOff x="5744593" y="2948051"/>
            <a:chExt cx="1090058" cy="2524743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chemeClr val="accent6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chemeClr val="accent6">
                  <a:lumMod val="60000"/>
                  <a:lumOff val="4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Improvements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3285378" y="23291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869297" y="190588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7147112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6972130" y="211753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3693626" y="311359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693626" y="444962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468882" y="254084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inus 10"/>
          <p:cNvSpPr/>
          <p:nvPr/>
        </p:nvSpPr>
        <p:spPr>
          <a:xfrm>
            <a:off x="2922491" y="203739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2877130" y="403942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346448" y="280313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17"/>
          <p:cNvSpPr/>
          <p:nvPr/>
        </p:nvSpPr>
        <p:spPr>
          <a:xfrm>
            <a:off x="2506488" y="326463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lus 18"/>
          <p:cNvSpPr/>
          <p:nvPr/>
        </p:nvSpPr>
        <p:spPr>
          <a:xfrm>
            <a:off x="2098240" y="4064267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lus 19"/>
          <p:cNvSpPr/>
          <p:nvPr/>
        </p:nvSpPr>
        <p:spPr>
          <a:xfrm>
            <a:off x="1689992" y="3052979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lus 20"/>
          <p:cNvSpPr/>
          <p:nvPr/>
        </p:nvSpPr>
        <p:spPr>
          <a:xfrm>
            <a:off x="2610990" y="4850941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10222916">
            <a:off x="3738931" y="2755792"/>
            <a:ext cx="1090058" cy="2524743"/>
            <a:chOff x="5744593" y="2948051"/>
            <a:chExt cx="1090058" cy="252474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Minus 28"/>
          <p:cNvSpPr/>
          <p:nvPr/>
        </p:nvSpPr>
        <p:spPr>
          <a:xfrm>
            <a:off x="6236960" y="2591476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inus 29"/>
          <p:cNvSpPr/>
          <p:nvPr/>
        </p:nvSpPr>
        <p:spPr>
          <a:xfrm>
            <a:off x="6389360" y="371401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lus 30"/>
          <p:cNvSpPr/>
          <p:nvPr/>
        </p:nvSpPr>
        <p:spPr>
          <a:xfrm>
            <a:off x="1638268" y="3540994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lus 31"/>
          <p:cNvSpPr/>
          <p:nvPr/>
        </p:nvSpPr>
        <p:spPr>
          <a:xfrm>
            <a:off x="3693626" y="224904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inus 25"/>
          <p:cNvSpPr/>
          <p:nvPr/>
        </p:nvSpPr>
        <p:spPr>
          <a:xfrm>
            <a:off x="6076576" y="4449621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Minus 26"/>
          <p:cNvSpPr/>
          <p:nvPr/>
        </p:nvSpPr>
        <p:spPr>
          <a:xfrm>
            <a:off x="6017043" y="318962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inus 32"/>
          <p:cNvSpPr/>
          <p:nvPr/>
        </p:nvSpPr>
        <p:spPr>
          <a:xfrm>
            <a:off x="7067185" y="441604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inus 33"/>
          <p:cNvSpPr/>
          <p:nvPr/>
        </p:nvSpPr>
        <p:spPr>
          <a:xfrm>
            <a:off x="6990538" y="28742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909284" y="2037391"/>
            <a:ext cx="408248" cy="423310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219339" y="5810919"/>
            <a:ext cx="6935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Maybe just move it slightly in the direction of correction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74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2672" y="1600199"/>
            <a:ext cx="8343376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Training</a:t>
            </a:r>
          </a:p>
          <a:p>
            <a:pPr>
              <a:buFontTx/>
              <a:buChar char="-"/>
            </a:pPr>
            <a:r>
              <a:rPr lang="en-US" sz="2400" dirty="0" smtClean="0"/>
              <a:t>every time a mistake is made on an example:</a:t>
            </a:r>
          </a:p>
          <a:p>
            <a:pPr lvl="1">
              <a:buFontTx/>
              <a:buChar char="-"/>
            </a:pPr>
            <a:r>
              <a:rPr lang="en-US" sz="2100" dirty="0" smtClean="0"/>
              <a:t>store the weights (i.e. before changing for current example)</a:t>
            </a:r>
          </a:p>
          <a:p>
            <a:pPr lvl="1">
              <a:buFontTx/>
              <a:buChar char="-"/>
            </a:pPr>
            <a:r>
              <a:rPr lang="en-US" sz="2100" dirty="0" smtClean="0"/>
              <a:t>store the number of examples that set of weights got correct</a:t>
            </a:r>
          </a:p>
          <a:p>
            <a:pPr marL="365760" lvl="1" indent="0">
              <a:buNone/>
            </a:pPr>
            <a:endParaRPr lang="en-US" sz="2100" dirty="0"/>
          </a:p>
          <a:p>
            <a:pPr marL="45720" indent="0">
              <a:buNone/>
            </a:pPr>
            <a:r>
              <a:rPr lang="en-US" sz="2400" dirty="0" smtClean="0"/>
              <a:t>Classify</a:t>
            </a:r>
          </a:p>
          <a:p>
            <a:pPr marL="388620" indent="-342900">
              <a:buFontTx/>
              <a:buChar char="-"/>
            </a:pPr>
            <a:r>
              <a:rPr lang="en-US" sz="2400" dirty="0" smtClean="0"/>
              <a:t>calculate the prediction from ALL saved weights</a:t>
            </a:r>
          </a:p>
          <a:p>
            <a:pPr marL="388620" indent="-342900">
              <a:buFontTx/>
              <a:buChar char="-"/>
            </a:pPr>
            <a:r>
              <a:rPr lang="en-US" sz="2400" dirty="0" smtClean="0"/>
              <a:t>multiply each prediction by the number it got correct (</a:t>
            </a:r>
            <a:r>
              <a:rPr lang="en-US" sz="2400" dirty="0" err="1" smtClean="0"/>
              <a:t>i.e</a:t>
            </a:r>
            <a:r>
              <a:rPr lang="en-US" sz="2400" dirty="0" smtClean="0"/>
              <a:t> a weighted vote) and take the sum over all predictions</a:t>
            </a:r>
          </a:p>
          <a:p>
            <a:pPr marL="388620" indent="-342900">
              <a:buFontTx/>
              <a:buChar char="-"/>
            </a:pPr>
            <a:r>
              <a:rPr lang="en-US" sz="2400" dirty="0" smtClean="0"/>
              <a:t>said another way: pick whichever prediction has the most votes</a:t>
            </a:r>
          </a:p>
          <a:p>
            <a:pPr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3096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357" y="1888405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9357" y="2341612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066" y="2780102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6066" y="3233309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066" y="3694496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6066" y="4147703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6066" y="4637573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775" y="5090780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2001" y="5519039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2001" y="5972246"/>
            <a:ext cx="339765" cy="300807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 rot="10222916">
            <a:off x="2050564" y="1962039"/>
            <a:ext cx="358117" cy="853981"/>
            <a:chOff x="5744593" y="2948051"/>
            <a:chExt cx="1090058" cy="2524743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>
            <a:off x="2070791" y="2805539"/>
            <a:ext cx="358117" cy="853981"/>
            <a:chOff x="1977658" y="3114064"/>
            <a:chExt cx="358117" cy="853981"/>
          </a:xfrm>
        </p:grpSpPr>
        <p:cxnSp>
          <p:nvCxnSpPr>
            <p:cNvPr id="18" name="Straight Connector 17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 rot="16200000" flipV="1">
            <a:off x="2093770" y="4415123"/>
            <a:ext cx="358117" cy="853981"/>
            <a:chOff x="1977658" y="3114064"/>
            <a:chExt cx="358117" cy="853981"/>
          </a:xfrm>
        </p:grpSpPr>
        <p:cxnSp>
          <p:nvCxnSpPr>
            <p:cNvPr id="22" name="Straight Connector 2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ight Brace 23"/>
          <p:cNvSpPr/>
          <p:nvPr/>
        </p:nvSpPr>
        <p:spPr>
          <a:xfrm>
            <a:off x="1219757" y="1888405"/>
            <a:ext cx="334180" cy="1192504"/>
          </a:xfrm>
          <a:prstGeom prst="rightBrac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e 24"/>
          <p:cNvSpPr/>
          <p:nvPr/>
        </p:nvSpPr>
        <p:spPr>
          <a:xfrm>
            <a:off x="1219757" y="3233309"/>
            <a:ext cx="334180" cy="300807"/>
          </a:xfrm>
          <a:prstGeom prst="rightBrac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/>
          <p:cNvSpPr/>
          <p:nvPr/>
        </p:nvSpPr>
        <p:spPr>
          <a:xfrm>
            <a:off x="1205067" y="3677785"/>
            <a:ext cx="348870" cy="2142061"/>
          </a:xfrm>
          <a:prstGeom prst="rightBrac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/>
          <p:cNvSpPr/>
          <p:nvPr/>
        </p:nvSpPr>
        <p:spPr>
          <a:xfrm>
            <a:off x="1205067" y="5938822"/>
            <a:ext cx="348870" cy="366106"/>
          </a:xfrm>
          <a:prstGeom prst="rightBrac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 rot="5400000" flipH="1" flipV="1">
            <a:off x="2099771" y="5760519"/>
            <a:ext cx="358117" cy="853981"/>
            <a:chOff x="1977658" y="3114064"/>
            <a:chExt cx="358117" cy="853981"/>
          </a:xfrm>
        </p:grpSpPr>
        <p:cxnSp>
          <p:nvCxnSpPr>
            <p:cNvPr id="32" name="Straight Connector 3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3091165" y="2013744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74224" y="1485232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Vote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91165" y="2971699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91165" y="577074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52171" y="4331838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5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2790679" y="2013744"/>
            <a:ext cx="101897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152844" y="2878888"/>
            <a:ext cx="48137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Training</a:t>
            </a:r>
          </a:p>
          <a:p>
            <a:r>
              <a:rPr lang="en-US" sz="2000" dirty="0" smtClean="0"/>
              <a:t>every time a mistake is made on an example:</a:t>
            </a:r>
          </a:p>
          <a:p>
            <a:pPr lvl="1">
              <a:buFontTx/>
              <a:buChar char="-"/>
            </a:pPr>
            <a:r>
              <a:rPr lang="en-US" sz="2000" dirty="0" smtClean="0"/>
              <a:t> store the weights </a:t>
            </a:r>
          </a:p>
          <a:p>
            <a:pPr lvl="1">
              <a:buFontTx/>
              <a:buChar char="-"/>
            </a:pPr>
            <a:r>
              <a:rPr lang="en-US" sz="2000" dirty="0" smtClean="0"/>
              <a:t> store the number of examples that set of weights got correct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3671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 rot="10222916">
            <a:off x="1796390" y="1962039"/>
            <a:ext cx="358117" cy="853981"/>
            <a:chOff x="5744593" y="2948051"/>
            <a:chExt cx="1090058" cy="2524743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>
            <a:off x="1816617" y="2805539"/>
            <a:ext cx="358117" cy="853981"/>
            <a:chOff x="1977658" y="3114064"/>
            <a:chExt cx="358117" cy="853981"/>
          </a:xfrm>
        </p:grpSpPr>
        <p:cxnSp>
          <p:nvCxnSpPr>
            <p:cNvPr id="18" name="Straight Connector 17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 rot="16200000" flipV="1">
            <a:off x="1839596" y="4415123"/>
            <a:ext cx="358117" cy="853981"/>
            <a:chOff x="1977658" y="3114064"/>
            <a:chExt cx="358117" cy="853981"/>
          </a:xfrm>
        </p:grpSpPr>
        <p:cxnSp>
          <p:nvCxnSpPr>
            <p:cNvPr id="22" name="Straight Connector 2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 rot="5400000" flipH="1" flipV="1">
            <a:off x="1845597" y="5760519"/>
            <a:ext cx="358117" cy="853981"/>
            <a:chOff x="1977658" y="3114064"/>
            <a:chExt cx="358117" cy="853981"/>
          </a:xfrm>
        </p:grpSpPr>
        <p:cxnSp>
          <p:nvCxnSpPr>
            <p:cNvPr id="32" name="Straight Connector 3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65075" y="2013744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2648" y="146642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Vote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5075" y="2971699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5075" y="577074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6081" y="4331838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5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464589" y="2013744"/>
            <a:ext cx="101897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475748" y="3178239"/>
            <a:ext cx="1136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Classify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3583047" y="3761342"/>
            <a:ext cx="778002" cy="570496"/>
          </a:xfrm>
          <a:prstGeom prst="rect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933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 rot="10222916">
            <a:off x="1796390" y="1962039"/>
            <a:ext cx="358117" cy="853981"/>
            <a:chOff x="5744593" y="2948051"/>
            <a:chExt cx="1090058" cy="2524743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>
            <a:off x="1816617" y="2805539"/>
            <a:ext cx="358117" cy="853981"/>
            <a:chOff x="1977658" y="3114064"/>
            <a:chExt cx="358117" cy="853981"/>
          </a:xfrm>
        </p:grpSpPr>
        <p:cxnSp>
          <p:nvCxnSpPr>
            <p:cNvPr id="18" name="Straight Connector 17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 rot="16200000" flipV="1">
            <a:off x="1839596" y="4415123"/>
            <a:ext cx="358117" cy="853981"/>
            <a:chOff x="1977658" y="3114064"/>
            <a:chExt cx="358117" cy="853981"/>
          </a:xfrm>
        </p:grpSpPr>
        <p:cxnSp>
          <p:nvCxnSpPr>
            <p:cNvPr id="22" name="Straight Connector 2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 rot="5400000" flipH="1" flipV="1">
            <a:off x="1845597" y="5760519"/>
            <a:ext cx="358117" cy="853981"/>
            <a:chOff x="1977658" y="3114064"/>
            <a:chExt cx="358117" cy="853981"/>
          </a:xfrm>
        </p:grpSpPr>
        <p:cxnSp>
          <p:nvCxnSpPr>
            <p:cNvPr id="32" name="Straight Connector 3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65075" y="2013744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2648" y="146642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Vote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5075" y="2971699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5075" y="577074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6081" y="4331838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5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464589" y="2013744"/>
            <a:ext cx="101897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475748" y="3178239"/>
            <a:ext cx="1136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Classify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3583047" y="3761342"/>
            <a:ext cx="778002" cy="570496"/>
          </a:xfrm>
          <a:prstGeom prst="rect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60811" y="1552079"/>
            <a:ext cx="1390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479062" y="2414329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499645" y="3221525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614753" y="4722518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652045" y="6146566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167221" y="5924635"/>
            <a:ext cx="107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POSITIVE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167221" y="2253402"/>
            <a:ext cx="118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NEGATIVE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167221" y="3003287"/>
            <a:ext cx="107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POSITIVE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167221" y="4537852"/>
            <a:ext cx="118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NEGATIVE</a:t>
            </a:r>
            <a:endParaRPr lang="en-US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352649" y="2253402"/>
            <a:ext cx="815512" cy="189106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352649" y="4144463"/>
            <a:ext cx="815512" cy="214950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377144" y="4392707"/>
            <a:ext cx="1296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NEGATIVE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25375" y="3685507"/>
            <a:ext cx="1218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8: negative</a:t>
            </a:r>
          </a:p>
          <a:p>
            <a:r>
              <a:rPr lang="en-US" dirty="0" smtClean="0"/>
              <a:t>2: positive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656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 rot="10222916">
            <a:off x="1796390" y="1962039"/>
            <a:ext cx="358117" cy="853981"/>
            <a:chOff x="5744593" y="2948051"/>
            <a:chExt cx="1090058" cy="2524743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5400000">
            <a:off x="1816617" y="2805539"/>
            <a:ext cx="358117" cy="853981"/>
            <a:chOff x="1977658" y="3114064"/>
            <a:chExt cx="358117" cy="853981"/>
          </a:xfrm>
        </p:grpSpPr>
        <p:cxnSp>
          <p:nvCxnSpPr>
            <p:cNvPr id="18" name="Straight Connector 17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 rot="16200000" flipV="1">
            <a:off x="1839596" y="4415123"/>
            <a:ext cx="358117" cy="853981"/>
            <a:chOff x="1977658" y="3114064"/>
            <a:chExt cx="358117" cy="853981"/>
          </a:xfrm>
        </p:grpSpPr>
        <p:cxnSp>
          <p:nvCxnSpPr>
            <p:cNvPr id="22" name="Straight Connector 2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 rot="5400000" flipH="1" flipV="1">
            <a:off x="1845597" y="5760519"/>
            <a:ext cx="358117" cy="853981"/>
            <a:chOff x="1977658" y="3114064"/>
            <a:chExt cx="358117" cy="853981"/>
          </a:xfrm>
        </p:grpSpPr>
        <p:cxnSp>
          <p:nvCxnSpPr>
            <p:cNvPr id="32" name="Straight Connector 31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765075" y="2013744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2648" y="146642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Vote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5075" y="2971699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5075" y="577074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6081" y="4331838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5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464589" y="2013744"/>
            <a:ext cx="101897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475748" y="3178239"/>
            <a:ext cx="1136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Classify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3583047" y="3761342"/>
            <a:ext cx="778002" cy="570496"/>
          </a:xfrm>
          <a:prstGeom prst="rect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60811" y="1552079"/>
            <a:ext cx="1390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479062" y="2414329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499645" y="3221525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2614753" y="4722518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652045" y="6146566"/>
            <a:ext cx="2166803" cy="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167221" y="5924635"/>
            <a:ext cx="107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POSITIVE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167221" y="2253402"/>
            <a:ext cx="118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NEGATIVE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167221" y="3003287"/>
            <a:ext cx="1075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POSITIVE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5167221" y="4537852"/>
            <a:ext cx="1185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NEGATIVE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70174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Works much better in practice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Avoids </a:t>
            </a:r>
            <a:r>
              <a:rPr lang="en-US" dirty="0" err="1" smtClean="0"/>
              <a:t>overfitting</a:t>
            </a:r>
            <a:r>
              <a:rPr lang="en-US" dirty="0" smtClean="0"/>
              <a:t>, though it can still happen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Avoids big changes in the result by examples examined at the end of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24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2672" y="1600199"/>
            <a:ext cx="8343376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Training</a:t>
            </a:r>
          </a:p>
          <a:p>
            <a:pPr>
              <a:buFontTx/>
              <a:buChar char="-"/>
            </a:pPr>
            <a:r>
              <a:rPr lang="en-US" sz="2400" dirty="0" smtClean="0"/>
              <a:t>every time a mistake is made on an example:</a:t>
            </a:r>
          </a:p>
          <a:p>
            <a:pPr lvl="1">
              <a:buFontTx/>
              <a:buChar char="-"/>
            </a:pPr>
            <a:r>
              <a:rPr lang="en-US" sz="2100" dirty="0" smtClean="0"/>
              <a:t>store the weights (i.e. before changing for current example)</a:t>
            </a:r>
          </a:p>
          <a:p>
            <a:pPr lvl="1">
              <a:buFontTx/>
              <a:buChar char="-"/>
            </a:pPr>
            <a:r>
              <a:rPr lang="en-US" sz="2100" dirty="0" smtClean="0"/>
              <a:t>store the number of examples that set of weights got correct</a:t>
            </a:r>
          </a:p>
          <a:p>
            <a:pPr marL="365760" lvl="1" indent="0">
              <a:buNone/>
            </a:pPr>
            <a:endParaRPr lang="en-US" sz="2100" dirty="0"/>
          </a:p>
          <a:p>
            <a:pPr marL="45720" indent="0">
              <a:buNone/>
            </a:pPr>
            <a:r>
              <a:rPr lang="en-US" sz="2400" dirty="0" smtClean="0"/>
              <a:t>Classify</a:t>
            </a:r>
          </a:p>
          <a:p>
            <a:pPr marL="388620" indent="-342900">
              <a:buFontTx/>
              <a:buChar char="-"/>
            </a:pPr>
            <a:r>
              <a:rPr lang="en-US" sz="2400" dirty="0" smtClean="0"/>
              <a:t>calculate the prediction from ALL saved weights</a:t>
            </a:r>
          </a:p>
          <a:p>
            <a:pPr marL="388620" indent="-342900">
              <a:buFontTx/>
              <a:buChar char="-"/>
            </a:pPr>
            <a:r>
              <a:rPr lang="en-US" sz="2400" dirty="0" smtClean="0"/>
              <a:t>multiply each prediction by the number it got correct (</a:t>
            </a:r>
            <a:r>
              <a:rPr lang="en-US" sz="2400" dirty="0" err="1" smtClean="0"/>
              <a:t>i.e</a:t>
            </a:r>
            <a:r>
              <a:rPr lang="en-US" sz="2400" dirty="0" smtClean="0"/>
              <a:t> a weighted vote) and take the sum over all predictions</a:t>
            </a:r>
          </a:p>
          <a:p>
            <a:pPr marL="388620" indent="-342900">
              <a:buFontTx/>
              <a:buChar char="-"/>
            </a:pPr>
            <a:r>
              <a:rPr lang="en-US" sz="2400" dirty="0" smtClean="0"/>
              <a:t>said another way: pick whichever prediction has the most votes</a:t>
            </a:r>
          </a:p>
          <a:p>
            <a:pPr>
              <a:buFontTx/>
              <a:buChar char="-"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48340" y="6100662"/>
            <a:ext cx="3114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issues/concerns?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6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Voted perceptron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2672" y="1600200"/>
            <a:ext cx="8343376" cy="39313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Training</a:t>
            </a:r>
          </a:p>
          <a:p>
            <a:pPr>
              <a:buFontTx/>
              <a:buChar char="-"/>
            </a:pPr>
            <a:r>
              <a:rPr lang="en-US" sz="2000" dirty="0" smtClean="0"/>
              <a:t>every time a mistake is made on an example:</a:t>
            </a:r>
          </a:p>
          <a:p>
            <a:pPr lvl="1"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store the weights </a:t>
            </a:r>
            <a:r>
              <a:rPr lang="en-US" sz="2000" dirty="0" smtClean="0"/>
              <a:t>(i.e. before changing for current example)</a:t>
            </a:r>
          </a:p>
          <a:p>
            <a:pPr lvl="1">
              <a:buFontTx/>
              <a:buChar char="-"/>
            </a:pPr>
            <a:r>
              <a:rPr lang="en-US" sz="2000" dirty="0" smtClean="0"/>
              <a:t>store the number of examples that set of weights got correct</a:t>
            </a:r>
          </a:p>
          <a:p>
            <a:pPr marL="365760" lvl="1" indent="0">
              <a:buNone/>
            </a:pPr>
            <a:endParaRPr lang="en-US" sz="2000" dirty="0"/>
          </a:p>
          <a:p>
            <a:pPr marL="45720" indent="0">
              <a:buNone/>
            </a:pPr>
            <a:r>
              <a:rPr lang="en-US" sz="2000" dirty="0" smtClean="0"/>
              <a:t>Classify</a:t>
            </a:r>
          </a:p>
          <a:p>
            <a:pPr marL="388620" indent="-342900"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calculate the prediction from ALL saved weights</a:t>
            </a:r>
          </a:p>
          <a:p>
            <a:pPr marL="388620" indent="-342900">
              <a:buFontTx/>
              <a:buChar char="-"/>
            </a:pPr>
            <a:r>
              <a:rPr lang="en-US" sz="2000" dirty="0" smtClean="0"/>
              <a:t>multiply each prediction by the number it got correct (</a:t>
            </a:r>
            <a:r>
              <a:rPr lang="en-US" sz="2000" dirty="0" err="1" smtClean="0"/>
              <a:t>i.e</a:t>
            </a:r>
            <a:r>
              <a:rPr lang="en-US" sz="2000" dirty="0" smtClean="0"/>
              <a:t> a weighted vote) and take the sum over all predictions</a:t>
            </a:r>
          </a:p>
          <a:p>
            <a:pPr marL="388620" indent="-342900">
              <a:buFontTx/>
              <a:buChar char="-"/>
            </a:pPr>
            <a:r>
              <a:rPr lang="en-US" sz="2000" dirty="0" smtClean="0"/>
              <a:t>said another way: pick whichever prediction has the most votes</a:t>
            </a:r>
          </a:p>
          <a:p>
            <a:pPr>
              <a:buFontTx/>
              <a:buChar char="-"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02032" y="5564946"/>
            <a:ext cx="65197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>
                <a:solidFill>
                  <a:srgbClr val="0000FF"/>
                </a:solidFill>
              </a:rPr>
              <a:t> Can require a lot of storage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solidFill>
                  <a:srgbClr val="0000FF"/>
                </a:solidFill>
              </a:rPr>
              <a:t> Classifying becomes very, very expensive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349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perceptron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051270"/>
              </p:ext>
            </p:extLst>
          </p:nvPr>
        </p:nvGraphicFramePr>
        <p:xfrm>
          <a:off x="2650629" y="2032572"/>
          <a:ext cx="1936750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5" name="Equation" r:id="rId4" imgW="952500" imgH="241300" progId="Equation.3">
                  <p:embed/>
                </p:oleObj>
              </mc:Choice>
              <mc:Fallback>
                <p:oleObj name="Equation" r:id="rId4" imgW="9525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0629" y="2032572"/>
                        <a:ext cx="1936750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 rot="10222916">
            <a:off x="1796390" y="1962039"/>
            <a:ext cx="358117" cy="853981"/>
            <a:chOff x="5744593" y="2948051"/>
            <a:chExt cx="1090058" cy="252474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5400000">
            <a:off x="1816617" y="2805539"/>
            <a:ext cx="358117" cy="853981"/>
            <a:chOff x="1977658" y="3114064"/>
            <a:chExt cx="358117" cy="853981"/>
          </a:xfrm>
        </p:grpSpPr>
        <p:cxnSp>
          <p:nvCxnSpPr>
            <p:cNvPr id="10" name="Straight Connector 9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 rot="16200000" flipV="1">
            <a:off x="1839596" y="4415123"/>
            <a:ext cx="358117" cy="853981"/>
            <a:chOff x="1977658" y="3114064"/>
            <a:chExt cx="358117" cy="853981"/>
          </a:xfrm>
        </p:grpSpPr>
        <p:cxnSp>
          <p:nvCxnSpPr>
            <p:cNvPr id="13" name="Straight Connector 12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 rot="16200000" flipV="1">
            <a:off x="1845597" y="5760519"/>
            <a:ext cx="358117" cy="853981"/>
            <a:chOff x="1977658" y="3114064"/>
            <a:chExt cx="358117" cy="853981"/>
          </a:xfrm>
        </p:grpSpPr>
        <p:cxnSp>
          <p:nvCxnSpPr>
            <p:cNvPr id="16" name="Straight Connector 15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765075" y="2013744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648" y="146642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Vote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5075" y="2971699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5075" y="577074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081" y="4331838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5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464589" y="2013744"/>
            <a:ext cx="101897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27518"/>
              </p:ext>
            </p:extLst>
          </p:nvPr>
        </p:nvGraphicFramePr>
        <p:xfrm>
          <a:off x="2625725" y="3059113"/>
          <a:ext cx="1987550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6" name="Equation" r:id="rId6" imgW="977900" imgH="241300" progId="Equation.3">
                  <p:embed/>
                </p:oleObj>
              </mc:Choice>
              <mc:Fallback>
                <p:oleObj name="Equation" r:id="rId6" imgW="977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5725" y="3059113"/>
                        <a:ext cx="1987550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214983"/>
              </p:ext>
            </p:extLst>
          </p:nvPr>
        </p:nvGraphicFramePr>
        <p:xfrm>
          <a:off x="2690813" y="4492625"/>
          <a:ext cx="196215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7" name="Equation" r:id="rId8" imgW="965200" imgH="241300" progId="Equation.3">
                  <p:embed/>
                </p:oleObj>
              </mc:Choice>
              <mc:Fallback>
                <p:oleObj name="Equation" r:id="rId8" imgW="9652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90813" y="4492625"/>
                        <a:ext cx="1962150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7076630"/>
              </p:ext>
            </p:extLst>
          </p:nvPr>
        </p:nvGraphicFramePr>
        <p:xfrm>
          <a:off x="2678113" y="5803900"/>
          <a:ext cx="1989137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8" name="Equation" r:id="rId10" imgW="977900" imgH="241300" progId="Equation.3">
                  <p:embed/>
                </p:oleObj>
              </mc:Choice>
              <mc:Fallback>
                <p:oleObj name="Equation" r:id="rId10" imgW="977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78113" y="5803900"/>
                        <a:ext cx="1989137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146741"/>
              </p:ext>
            </p:extLst>
          </p:nvPr>
        </p:nvGraphicFramePr>
        <p:xfrm>
          <a:off x="5382942" y="3338513"/>
          <a:ext cx="32321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9" name="Equation" r:id="rId12" imgW="1587500" imgH="406400" progId="Equation.3">
                  <p:embed/>
                </p:oleObj>
              </mc:Choice>
              <mc:Fallback>
                <p:oleObj name="Equation" r:id="rId12" imgW="15875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382942" y="3338513"/>
                        <a:ext cx="3232150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520791" y="4342217"/>
            <a:ext cx="35229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final weights are the </a:t>
            </a:r>
            <a:r>
              <a:rPr lang="en-US" sz="2400" i="1" dirty="0" smtClean="0"/>
              <a:t>weighted average</a:t>
            </a:r>
            <a:r>
              <a:rPr lang="en-US" sz="2400" dirty="0" smtClean="0"/>
              <a:t> of the previous weights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520791" y="5803873"/>
            <a:ext cx="2910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help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57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perceptron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470506"/>
              </p:ext>
            </p:extLst>
          </p:nvPr>
        </p:nvGraphicFramePr>
        <p:xfrm>
          <a:off x="2650629" y="2032572"/>
          <a:ext cx="1936750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4" name="Equation" r:id="rId4" imgW="952500" imgH="241300" progId="Equation.3">
                  <p:embed/>
                </p:oleObj>
              </mc:Choice>
              <mc:Fallback>
                <p:oleObj name="Equation" r:id="rId4" imgW="9525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0629" y="2032572"/>
                        <a:ext cx="1936750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 rot="10222916">
            <a:off x="1796390" y="1962039"/>
            <a:ext cx="358117" cy="853981"/>
            <a:chOff x="5744593" y="2948051"/>
            <a:chExt cx="1090058" cy="2524743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744593" y="2948051"/>
              <a:ext cx="0" cy="2524743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5744593" y="4224270"/>
              <a:ext cx="1090058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 rot="5400000">
            <a:off x="1816617" y="2805539"/>
            <a:ext cx="358117" cy="853981"/>
            <a:chOff x="1977658" y="3114064"/>
            <a:chExt cx="358117" cy="853981"/>
          </a:xfrm>
        </p:grpSpPr>
        <p:cxnSp>
          <p:nvCxnSpPr>
            <p:cNvPr id="10" name="Straight Connector 9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 rot="16200000" flipV="1">
            <a:off x="1839596" y="4415123"/>
            <a:ext cx="358117" cy="853981"/>
            <a:chOff x="1977658" y="3114064"/>
            <a:chExt cx="358117" cy="853981"/>
          </a:xfrm>
        </p:grpSpPr>
        <p:cxnSp>
          <p:nvCxnSpPr>
            <p:cNvPr id="13" name="Straight Connector 12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 rot="16200000" flipV="1">
            <a:off x="1845597" y="5760519"/>
            <a:ext cx="358117" cy="853981"/>
            <a:chOff x="1977658" y="3114064"/>
            <a:chExt cx="358117" cy="853981"/>
          </a:xfrm>
        </p:grpSpPr>
        <p:cxnSp>
          <p:nvCxnSpPr>
            <p:cNvPr id="16" name="Straight Connector 15"/>
            <p:cNvCxnSpPr/>
            <p:nvPr/>
          </p:nvCxnSpPr>
          <p:spPr>
            <a:xfrm rot="10222916">
              <a:off x="2334041" y="3114064"/>
              <a:ext cx="0" cy="853981"/>
            </a:xfrm>
            <a:prstGeom prst="line">
              <a:avLst/>
            </a:prstGeom>
            <a:ln w="38100" cmpd="sng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0222916">
              <a:off x="1977658" y="3566353"/>
              <a:ext cx="358117" cy="0"/>
            </a:xfrm>
            <a:prstGeom prst="straightConnector1">
              <a:avLst/>
            </a:prstGeom>
            <a:ln w="3810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765075" y="2013744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2648" y="1466424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Vote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5075" y="2971699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5075" y="577074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6081" y="4331838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5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464589" y="2013744"/>
            <a:ext cx="101897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780282"/>
              </p:ext>
            </p:extLst>
          </p:nvPr>
        </p:nvGraphicFramePr>
        <p:xfrm>
          <a:off x="2625725" y="3059113"/>
          <a:ext cx="1987550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5" name="Equation" r:id="rId6" imgW="977900" imgH="241300" progId="Equation.3">
                  <p:embed/>
                </p:oleObj>
              </mc:Choice>
              <mc:Fallback>
                <p:oleObj name="Equation" r:id="rId6" imgW="977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25725" y="3059113"/>
                        <a:ext cx="1987550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044226"/>
              </p:ext>
            </p:extLst>
          </p:nvPr>
        </p:nvGraphicFramePr>
        <p:xfrm>
          <a:off x="2690813" y="4492625"/>
          <a:ext cx="196215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6" name="Equation" r:id="rId8" imgW="965200" imgH="241300" progId="Equation.3">
                  <p:embed/>
                </p:oleObj>
              </mc:Choice>
              <mc:Fallback>
                <p:oleObj name="Equation" r:id="rId8" imgW="9652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90813" y="4492625"/>
                        <a:ext cx="1962150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42968"/>
              </p:ext>
            </p:extLst>
          </p:nvPr>
        </p:nvGraphicFramePr>
        <p:xfrm>
          <a:off x="2678113" y="5803900"/>
          <a:ext cx="1989137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7" name="Equation" r:id="rId10" imgW="977900" imgH="241300" progId="Equation.3">
                  <p:embed/>
                </p:oleObj>
              </mc:Choice>
              <mc:Fallback>
                <p:oleObj name="Equation" r:id="rId10" imgW="9779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78113" y="5803900"/>
                        <a:ext cx="1989137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520791" y="4342217"/>
            <a:ext cx="35229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final weights are the </a:t>
            </a:r>
            <a:r>
              <a:rPr lang="en-US" sz="2400" i="1" dirty="0" smtClean="0"/>
              <a:t>weighted average</a:t>
            </a:r>
            <a:r>
              <a:rPr lang="en-US" sz="2400" dirty="0" smtClean="0"/>
              <a:t> of the previous weights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854789" y="5803873"/>
            <a:ext cx="425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Can just keep a running average!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675059"/>
              </p:ext>
            </p:extLst>
          </p:nvPr>
        </p:nvGraphicFramePr>
        <p:xfrm>
          <a:off x="5382942" y="3338513"/>
          <a:ext cx="32321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48" name="Equation" r:id="rId12" imgW="1587500" imgH="406400" progId="Equation.3">
                  <p:embed/>
                </p:oleObj>
              </mc:Choice>
              <mc:Fallback>
                <p:oleObj name="Equation" r:id="rId12" imgW="15875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382942" y="3338513"/>
                        <a:ext cx="3232150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457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241212"/>
              </p:ext>
            </p:extLst>
          </p:nvPr>
        </p:nvGraphicFramePr>
        <p:xfrm>
          <a:off x="1213322" y="2482094"/>
          <a:ext cx="3050605" cy="62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31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3322" y="2482094"/>
                        <a:ext cx="3050605" cy="6233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787" y="5485054"/>
            <a:ext cx="8598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 is it called the “perceptron” learning algorithm if what it learns is a line?  Why not “line learning” algorithm?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265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Our Nervous System</a:t>
            </a:r>
          </a:p>
        </p:txBody>
      </p:sp>
      <p:pic>
        <p:nvPicPr>
          <p:cNvPr id="28675" name="Picture 32"/>
          <p:cNvPicPr>
            <a:picLocks noChangeArrowheads="1"/>
          </p:cNvPicPr>
          <p:nvPr/>
        </p:nvPicPr>
        <p:blipFill>
          <a:blip r:embed="rId3"/>
          <a:srcRect r="53650"/>
          <a:stretch>
            <a:fillRect/>
          </a:stretch>
        </p:blipFill>
        <p:spPr bwMode="auto">
          <a:xfrm>
            <a:off x="660400" y="1668463"/>
            <a:ext cx="3225800" cy="46688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362200"/>
            <a:ext cx="4794310" cy="3003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5486400"/>
            <a:ext cx="22098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Neuron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739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894" y="180375"/>
            <a:ext cx="8531352" cy="990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Our nervous system: </a:t>
            </a:r>
            <a:r>
              <a:rPr lang="en-US" sz="3600" i="1" dirty="0" smtClean="0">
                <a:solidFill>
                  <a:srgbClr val="FF6600"/>
                </a:solidFill>
              </a:rPr>
              <a:t>the computer science view</a:t>
            </a:r>
            <a:endParaRPr lang="en-US" sz="3600" i="1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2133600"/>
            <a:ext cx="5257800" cy="3733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Arial" charset="0"/>
              </a:rPr>
              <a:t>the human brain is a large collection of interconnected neurons</a:t>
            </a:r>
          </a:p>
          <a:p>
            <a:pPr marL="0" indent="0">
              <a:buNone/>
            </a:pPr>
            <a:endParaRPr lang="en-US" sz="2400" dirty="0" smtClean="0">
              <a:latin typeface="Arial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 smtClean="0">
                <a:solidFill>
                  <a:srgbClr val="0000CC"/>
                </a:solidFill>
                <a:latin typeface="Arial" charset="0"/>
              </a:rPr>
              <a:t>NEURON</a:t>
            </a:r>
            <a:r>
              <a:rPr lang="en-US" sz="2400" dirty="0" smtClean="0">
                <a:latin typeface="Arial" charset="0"/>
              </a:rPr>
              <a:t> is a brain cell</a:t>
            </a:r>
          </a:p>
          <a:p>
            <a:pPr lvl="1"/>
            <a:r>
              <a:rPr lang="en-US" sz="2000" dirty="0" smtClean="0">
                <a:latin typeface="Arial" charset="0"/>
              </a:rPr>
              <a:t>collect, process, and disseminate electrical signals</a:t>
            </a:r>
          </a:p>
          <a:p>
            <a:pPr lvl="1"/>
            <a:r>
              <a:rPr lang="en-US" sz="2000" dirty="0" smtClean="0">
                <a:latin typeface="Arial" charset="0"/>
              </a:rPr>
              <a:t>Neurons are connected via synapses</a:t>
            </a:r>
          </a:p>
          <a:p>
            <a:pPr lvl="1"/>
            <a:r>
              <a:rPr lang="en-US" sz="2000" dirty="0" smtClean="0">
                <a:latin typeface="Arial" charset="0"/>
              </a:rPr>
              <a:t>They </a:t>
            </a:r>
            <a:r>
              <a:rPr lang="en-US" sz="2000" dirty="0" smtClean="0">
                <a:solidFill>
                  <a:srgbClr val="0000CC"/>
                </a:solidFill>
                <a:latin typeface="Arial" charset="0"/>
              </a:rPr>
              <a:t>FIRE</a:t>
            </a:r>
            <a:r>
              <a:rPr lang="en-US" sz="2000" dirty="0" smtClean="0">
                <a:latin typeface="Arial" charset="0"/>
              </a:rPr>
              <a:t> depending on the conditions of the neighboring neurons</a:t>
            </a:r>
          </a:p>
          <a:p>
            <a:pPr lvl="1"/>
            <a:endParaRPr lang="en-US" sz="2000" dirty="0"/>
          </a:p>
        </p:txBody>
      </p:sp>
      <p:pic>
        <p:nvPicPr>
          <p:cNvPr id="4" name="Picture 32"/>
          <p:cNvPicPr>
            <a:picLocks noChangeArrowheads="1"/>
          </p:cNvPicPr>
          <p:nvPr/>
        </p:nvPicPr>
        <p:blipFill>
          <a:blip r:embed="rId2"/>
          <a:srcRect r="53650"/>
          <a:stretch>
            <a:fillRect/>
          </a:stretch>
        </p:blipFill>
        <p:spPr bwMode="auto">
          <a:xfrm>
            <a:off x="533400" y="2209800"/>
            <a:ext cx="2616200" cy="3898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8056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9"/>
          <p:cNvSpPr txBox="1">
            <a:spLocks noChangeArrowheads="1"/>
          </p:cNvSpPr>
          <p:nvPr/>
        </p:nvSpPr>
        <p:spPr bwMode="auto">
          <a:xfrm>
            <a:off x="228600" y="2438400"/>
            <a:ext cx="8839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Verdana" charset="0"/>
              </a:rPr>
              <a:t>w</a:t>
            </a:r>
            <a:r>
              <a:rPr lang="en-US" sz="2000" i="1" dirty="0" smtClean="0">
                <a:latin typeface="Verdana" charset="0"/>
              </a:rPr>
              <a:t> </a:t>
            </a:r>
            <a:r>
              <a:rPr lang="en-US" sz="2000" dirty="0">
                <a:latin typeface="Verdana" charset="0"/>
              </a:rPr>
              <a:t>is the strength of signal sent between A and B.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</a:t>
            </a:r>
            <a:r>
              <a:rPr lang="en-US" sz="2000" i="1" dirty="0" smtClean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fires </a:t>
            </a:r>
            <a:r>
              <a:rPr lang="en-US" sz="2000" dirty="0">
                <a:latin typeface="Verdana" charset="0"/>
              </a:rPr>
              <a:t>and </a:t>
            </a:r>
            <a:r>
              <a:rPr lang="en-US" sz="2000" i="1" dirty="0" err="1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positive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stimulates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</a:t>
            </a:r>
            <a:r>
              <a:rPr lang="en-US" sz="2000" i="1" dirty="0" smtClean="0">
                <a:latin typeface="Verdana" charset="0"/>
              </a:rPr>
              <a:t> fires </a:t>
            </a:r>
            <a:r>
              <a:rPr lang="en-US" sz="2000" dirty="0" smtClean="0">
                <a:latin typeface="Verdana" charset="0"/>
              </a:rPr>
              <a:t>and </a:t>
            </a:r>
            <a:r>
              <a:rPr lang="en-US" sz="2000" i="1" dirty="0" err="1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negative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inhibits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  <a:endParaRPr lang="en-US" sz="2000" i="1" dirty="0" smtClean="0">
              <a:latin typeface="Verdana" charset="0"/>
            </a:endParaRPr>
          </a:p>
          <a:p>
            <a:pPr>
              <a:spcBef>
                <a:spcPct val="50000"/>
              </a:spcBef>
            </a:pPr>
            <a:endParaRPr lang="en-US" sz="2000" dirty="0" smtClean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latin typeface="Verdana" charset="0"/>
              </a:rPr>
              <a:t>If a node is stimulated enough, then it also fires.  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latin typeface="Verdana" charset="0"/>
              </a:rPr>
              <a:t>How much stimulation is required </a:t>
            </a:r>
            <a:r>
              <a:rPr lang="en-US" sz="2000" dirty="0">
                <a:latin typeface="Verdana" charset="0"/>
              </a:rPr>
              <a:t>is determined by its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threshold</a:t>
            </a:r>
            <a:r>
              <a:rPr lang="en-US" sz="2000" dirty="0">
                <a:latin typeface="Verdana" charset="0"/>
              </a:rPr>
              <a:t>.</a:t>
            </a:r>
          </a:p>
        </p:txBody>
      </p:sp>
      <p:grpSp>
        <p:nvGrpSpPr>
          <p:cNvPr id="30723" name="Group 13"/>
          <p:cNvGrpSpPr>
            <a:grpSpLocks/>
          </p:cNvGrpSpPr>
          <p:nvPr/>
        </p:nvGrpSpPr>
        <p:grpSpPr bwMode="auto">
          <a:xfrm>
            <a:off x="2362200" y="914400"/>
            <a:ext cx="4724400" cy="685800"/>
            <a:chOff x="1728" y="1344"/>
            <a:chExt cx="2976" cy="432"/>
          </a:xfrm>
        </p:grpSpPr>
        <p:sp>
          <p:nvSpPr>
            <p:cNvPr id="30724" name="Oval 4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725" name="Group 12"/>
            <p:cNvGrpSpPr>
              <a:grpSpLocks/>
            </p:cNvGrpSpPr>
            <p:nvPr/>
          </p:nvGrpSpPr>
          <p:grpSpPr bwMode="auto">
            <a:xfrm>
              <a:off x="1728" y="1344"/>
              <a:ext cx="2976" cy="423"/>
              <a:chOff x="1728" y="1689"/>
              <a:chExt cx="2976" cy="423"/>
            </a:xfrm>
          </p:grpSpPr>
          <p:sp>
            <p:nvSpPr>
              <p:cNvPr id="30726" name="Oval 5"/>
              <p:cNvSpPr>
                <a:spLocks noChangeArrowheads="1"/>
              </p:cNvSpPr>
              <p:nvPr/>
            </p:nvSpPr>
            <p:spPr bwMode="auto">
              <a:xfrm>
                <a:off x="1968" y="192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7" name="Line 7"/>
              <p:cNvSpPr>
                <a:spLocks noChangeShapeType="1"/>
              </p:cNvSpPr>
              <p:nvPr/>
            </p:nvSpPr>
            <p:spPr bwMode="auto">
              <a:xfrm>
                <a:off x="2208" y="2016"/>
                <a:ext cx="18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8" name="Text Box 8"/>
              <p:cNvSpPr txBox="1">
                <a:spLocks noChangeArrowheads="1"/>
              </p:cNvSpPr>
              <p:nvPr/>
            </p:nvSpPr>
            <p:spPr bwMode="auto">
              <a:xfrm>
                <a:off x="2736" y="1728"/>
                <a:ext cx="14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Weight </a:t>
                </a:r>
                <a:r>
                  <a:rPr lang="en-US" sz="1800" i="1">
                    <a:latin typeface="Verdana" charset="0"/>
                  </a:rPr>
                  <a:t>w</a:t>
                </a:r>
                <a:endParaRPr lang="en-US" sz="1800">
                  <a:latin typeface="Verdana" charset="0"/>
                </a:endParaRPr>
              </a:p>
            </p:txBody>
          </p:sp>
          <p:sp>
            <p:nvSpPr>
              <p:cNvPr id="30729" name="Text Box 10"/>
              <p:cNvSpPr txBox="1">
                <a:spLocks noChangeArrowheads="1"/>
              </p:cNvSpPr>
              <p:nvPr/>
            </p:nvSpPr>
            <p:spPr bwMode="auto">
              <a:xfrm>
                <a:off x="172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A</a:t>
                </a:r>
              </a:p>
            </p:txBody>
          </p:sp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388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B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2133600" y="1676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(neuron)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38800" y="1676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(neuron)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3189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Neural Networks</a:t>
            </a:r>
          </a:p>
        </p:txBody>
      </p:sp>
      <p:grpSp>
        <p:nvGrpSpPr>
          <p:cNvPr id="32771" name="Group 4"/>
          <p:cNvGrpSpPr>
            <a:grpSpLocks/>
          </p:cNvGrpSpPr>
          <p:nvPr/>
        </p:nvGrpSpPr>
        <p:grpSpPr bwMode="auto">
          <a:xfrm>
            <a:off x="2438400" y="1676400"/>
            <a:ext cx="4572000" cy="4419600"/>
            <a:chOff x="3120" y="1104"/>
            <a:chExt cx="2880" cy="2784"/>
          </a:xfrm>
        </p:grpSpPr>
        <p:sp>
          <p:nvSpPr>
            <p:cNvPr id="32772" name="Oval 5"/>
            <p:cNvSpPr>
              <a:spLocks noChangeArrowheads="1"/>
            </p:cNvSpPr>
            <p:nvPr/>
          </p:nvSpPr>
          <p:spPr bwMode="auto">
            <a:xfrm>
              <a:off x="4320" y="1296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73" name="Group 6"/>
            <p:cNvGrpSpPr>
              <a:grpSpLocks/>
            </p:cNvGrpSpPr>
            <p:nvPr/>
          </p:nvGrpSpPr>
          <p:grpSpPr bwMode="auto">
            <a:xfrm>
              <a:off x="3120" y="1104"/>
              <a:ext cx="2880" cy="2784"/>
              <a:chOff x="3168" y="1104"/>
              <a:chExt cx="2880" cy="2784"/>
            </a:xfrm>
          </p:grpSpPr>
          <p:sp>
            <p:nvSpPr>
              <p:cNvPr id="32774" name="Oval 7"/>
              <p:cNvSpPr>
                <a:spLocks noChangeArrowheads="1"/>
              </p:cNvSpPr>
              <p:nvPr/>
            </p:nvSpPr>
            <p:spPr bwMode="auto">
              <a:xfrm>
                <a:off x="3504" y="139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5" name="Oval 8"/>
              <p:cNvSpPr>
                <a:spLocks noChangeArrowheads="1"/>
              </p:cNvSpPr>
              <p:nvPr/>
            </p:nvSpPr>
            <p:spPr bwMode="auto">
              <a:xfrm>
                <a:off x="5280" y="283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6" name="Oval 9"/>
              <p:cNvSpPr>
                <a:spLocks noChangeArrowheads="1"/>
              </p:cNvSpPr>
              <p:nvPr/>
            </p:nvSpPr>
            <p:spPr bwMode="auto">
              <a:xfrm>
                <a:off x="5040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7" name="Oval 10"/>
              <p:cNvSpPr>
                <a:spLocks noChangeArrowheads="1"/>
              </p:cNvSpPr>
              <p:nvPr/>
            </p:nvSpPr>
            <p:spPr bwMode="auto">
              <a:xfrm>
                <a:off x="4224" y="220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8" name="Oval 11"/>
              <p:cNvSpPr>
                <a:spLocks noChangeArrowheads="1"/>
              </p:cNvSpPr>
              <p:nvPr/>
            </p:nvSpPr>
            <p:spPr bwMode="auto">
              <a:xfrm>
                <a:off x="4608" y="369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9" name="Oval 12"/>
              <p:cNvSpPr>
                <a:spLocks noChangeArrowheads="1"/>
              </p:cNvSpPr>
              <p:nvPr/>
            </p:nvSpPr>
            <p:spPr bwMode="auto">
              <a:xfrm>
                <a:off x="3168" y="235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0" name="Oval 13"/>
              <p:cNvSpPr>
                <a:spLocks noChangeArrowheads="1"/>
              </p:cNvSpPr>
              <p:nvPr/>
            </p:nvSpPr>
            <p:spPr bwMode="auto">
              <a:xfrm>
                <a:off x="3408" y="34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1" name="Line 14"/>
              <p:cNvSpPr>
                <a:spLocks noChangeShapeType="1"/>
              </p:cNvSpPr>
              <p:nvPr/>
            </p:nvSpPr>
            <p:spPr bwMode="auto">
              <a:xfrm>
                <a:off x="3696" y="1584"/>
                <a:ext cx="52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2" name="Line 15"/>
              <p:cNvSpPr>
                <a:spLocks noChangeShapeType="1"/>
              </p:cNvSpPr>
              <p:nvPr/>
            </p:nvSpPr>
            <p:spPr bwMode="auto">
              <a:xfrm flipV="1">
                <a:off x="3408" y="2352"/>
                <a:ext cx="81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3" name="Line 16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4" name="Line 17"/>
              <p:cNvSpPr>
                <a:spLocks noChangeShapeType="1"/>
              </p:cNvSpPr>
              <p:nvPr/>
            </p:nvSpPr>
            <p:spPr bwMode="auto">
              <a:xfrm flipV="1">
                <a:off x="4464" y="1968"/>
                <a:ext cx="576" cy="2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5" name="Line 18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816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6" name="Line 19"/>
              <p:cNvSpPr>
                <a:spLocks noChangeShapeType="1"/>
              </p:cNvSpPr>
              <p:nvPr/>
            </p:nvSpPr>
            <p:spPr bwMode="auto">
              <a:xfrm>
                <a:off x="4320" y="2448"/>
                <a:ext cx="336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7" name="Line 20"/>
              <p:cNvSpPr>
                <a:spLocks noChangeShapeType="1"/>
              </p:cNvSpPr>
              <p:nvPr/>
            </p:nvSpPr>
            <p:spPr bwMode="auto">
              <a:xfrm flipH="1">
                <a:off x="3600" y="2448"/>
                <a:ext cx="624" cy="10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8" name="Line 21"/>
              <p:cNvSpPr>
                <a:spLocks noChangeShapeType="1"/>
              </p:cNvSpPr>
              <p:nvPr/>
            </p:nvSpPr>
            <p:spPr bwMode="auto">
              <a:xfrm flipH="1" flipV="1">
                <a:off x="3312" y="2592"/>
                <a:ext cx="144" cy="8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Text Box 22"/>
              <p:cNvSpPr txBox="1">
                <a:spLocks noChangeArrowheads="1"/>
              </p:cNvSpPr>
              <p:nvPr/>
            </p:nvSpPr>
            <p:spPr bwMode="auto">
              <a:xfrm>
                <a:off x="4368" y="1104"/>
                <a:ext cx="124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Verdana" charset="0"/>
                  </a:rPr>
                  <a:t>Node (Neuron)</a:t>
                </a:r>
              </a:p>
            </p:txBody>
          </p:sp>
          <p:sp>
            <p:nvSpPr>
              <p:cNvPr id="32790" name="Text Box 23"/>
              <p:cNvSpPr txBox="1">
                <a:spLocks noChangeArrowheads="1"/>
              </p:cNvSpPr>
              <p:nvPr/>
            </p:nvSpPr>
            <p:spPr bwMode="auto">
              <a:xfrm>
                <a:off x="4512" y="3024"/>
                <a:ext cx="1536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dirty="0">
                    <a:latin typeface="Verdana" charset="0"/>
                  </a:rPr>
                  <a:t>Edge </a:t>
                </a:r>
                <a:r>
                  <a:rPr lang="en-US" sz="1600" dirty="0" smtClean="0">
                    <a:latin typeface="Verdana" charset="0"/>
                  </a:rPr>
                  <a:t>(synapses)</a:t>
                </a:r>
                <a:endParaRPr lang="en-US" sz="1600" dirty="0">
                  <a:latin typeface="Verdana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398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1026"/>
          <p:cNvGrpSpPr>
            <a:grpSpLocks/>
          </p:cNvGrpSpPr>
          <p:nvPr/>
        </p:nvGrpSpPr>
        <p:grpSpPr bwMode="auto">
          <a:xfrm>
            <a:off x="609600" y="1524000"/>
            <a:ext cx="8001000" cy="4724400"/>
            <a:chOff x="288" y="864"/>
            <a:chExt cx="5040" cy="297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Text Box 1030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Text Box 1035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78" name="Text Box 1036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79" name="Text Box 1037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0" name="Text Box 1038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4</a:t>
              </a:r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04800" y="334962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 bwMode="auto">
          <a:xfrm rot="16200000" flipH="1">
            <a:off x="3923506" y="3694906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979057"/>
              </p:ext>
            </p:extLst>
          </p:nvPr>
        </p:nvGraphicFramePr>
        <p:xfrm>
          <a:off x="3883111" y="4885150"/>
          <a:ext cx="16081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4" name="Equation" r:id="rId4" imgW="723900" imgH="342900" progId="Equation.3">
                  <p:embed/>
                </p:oleObj>
              </mc:Choice>
              <mc:Fallback>
                <p:oleObj name="Equation" r:id="rId4" imgW="723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3111" y="4885150"/>
                        <a:ext cx="16081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4114800" y="3373438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5" name="Equation" r:id="rId6" imgW="266700" imgH="368300" progId="Equation.3">
                  <p:embed/>
                </p:oleObj>
              </mc:Choice>
              <mc:Fallback>
                <p:oleObj name="Equation" r:id="rId6" imgW="2667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73438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4807795" y="3519487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96" name="Equation" r:id="rId8" imgW="342900" imgH="165100" progId="Equation.3">
                  <p:embed/>
                </p:oleObj>
              </mc:Choice>
              <mc:Fallback>
                <p:oleObj name="Equation" r:id="rId8" imgW="3429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95" y="3519487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486400" y="4114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818FF"/>
                </a:solidFill>
              </a:rPr>
              <a:t>threshold function</a:t>
            </a:r>
            <a:endParaRPr lang="en-US" dirty="0">
              <a:solidFill>
                <a:srgbClr val="1818FF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891048" y="4808950"/>
            <a:ext cx="1676400" cy="914400"/>
          </a:xfrm>
          <a:prstGeom prst="rect">
            <a:avLst/>
          </a:prstGeom>
          <a:noFill/>
          <a:ln w="28575" cap="flat" cmpd="sng" algn="ctr">
            <a:solidFill>
              <a:srgbClr val="999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9" name="Straight Arrow Connector 28"/>
          <p:cNvCxnSpPr>
            <a:stCxn id="26" idx="1"/>
          </p:cNvCxnSpPr>
          <p:nvPr/>
        </p:nvCxnSpPr>
        <p:spPr bwMode="auto">
          <a:xfrm rot="10800000">
            <a:off x="5105400" y="3886203"/>
            <a:ext cx="381000" cy="459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19548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threshold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4800600" cy="3886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hard threshold:</a:t>
            </a:r>
          </a:p>
          <a:p>
            <a:pPr marL="457200" lvl="1" indent="0">
              <a:buNone/>
            </a:pPr>
            <a:r>
              <a:rPr lang="en-US" sz="2400" dirty="0" smtClean="0"/>
              <a:t>if </a:t>
            </a:r>
            <a:r>
              <a:rPr lang="en-US" sz="2400" i="1" dirty="0" smtClean="0"/>
              <a:t>in</a:t>
            </a:r>
            <a:r>
              <a:rPr lang="en-US" sz="2400" dirty="0" smtClean="0"/>
              <a:t> (the sum of weights) &gt;= </a:t>
            </a:r>
            <a:r>
              <a:rPr lang="en-US" sz="2400" i="1" dirty="0" smtClean="0"/>
              <a:t>threshold</a:t>
            </a:r>
            <a:r>
              <a:rPr lang="en-US" sz="2400" dirty="0" smtClean="0"/>
              <a:t> 1, 0 otherwise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800" dirty="0" smtClean="0"/>
              <a:t>Sigmoid</a:t>
            </a:r>
          </a:p>
          <a:p>
            <a:pPr lvl="1"/>
            <a:endParaRPr lang="en-US" sz="2400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73188" y="5105400"/>
          <a:ext cx="20240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20" name="Equation" r:id="rId3" imgW="889000" imgH="368300" progId="Equation.3">
                  <p:embed/>
                </p:oleObj>
              </mc:Choice>
              <mc:Fallback>
                <p:oleObj name="Equation" r:id="rId3" imgW="889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3188" y="5105400"/>
                        <a:ext cx="2024062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5486400" y="3810000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6705600" y="2286000"/>
            <a:ext cx="1219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5942806" y="3048000"/>
            <a:ext cx="1524794" cy="7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9400" y="4267200"/>
            <a:ext cx="29464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56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7" name="Text Box 1043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334962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?</a:t>
            </a:r>
            <a:endParaRPr lang="en-US" sz="6000" dirty="0">
              <a:solidFill>
                <a:srgbClr val="FF0000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68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7" name="Text Box 1043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0</a:t>
            </a:r>
            <a:endParaRPr lang="en-US" sz="6000" dirty="0">
              <a:solidFill>
                <a:srgbClr val="FF0000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00800" y="4267200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Weighted sum is 0.5, which is not equal or larger than the threshold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 Box 1045"/>
          <p:cNvSpPr txBox="1">
            <a:spLocks noChangeArrowheads="1"/>
          </p:cNvSpPr>
          <p:nvPr/>
        </p:nvSpPr>
        <p:spPr bwMode="auto">
          <a:xfrm>
            <a:off x="381000" y="334962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6731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7" name="Text Box 1043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?</a:t>
            </a:r>
            <a:endParaRPr lang="en-US" sz="6000" dirty="0">
              <a:solidFill>
                <a:srgbClr val="FF0000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5" name="Text Box 1045"/>
          <p:cNvSpPr txBox="1">
            <a:spLocks noChangeArrowheads="1"/>
          </p:cNvSpPr>
          <p:nvPr/>
        </p:nvSpPr>
        <p:spPr bwMode="auto">
          <a:xfrm>
            <a:off x="381000" y="334962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25155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7" name="Text Box 1043"/>
          <p:cNvSpPr txBox="1">
            <a:spLocks noChangeArrowheads="1"/>
          </p:cNvSpPr>
          <p:nvPr/>
        </p:nvSpPr>
        <p:spPr bwMode="auto">
          <a:xfrm>
            <a:off x="533400" y="5638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00800" y="4267200"/>
            <a:ext cx="243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Weighted sum is 1.5, which is larger than the threshold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Text Box 1045"/>
          <p:cNvSpPr txBox="1">
            <a:spLocks noChangeArrowheads="1"/>
          </p:cNvSpPr>
          <p:nvPr/>
        </p:nvSpPr>
        <p:spPr bwMode="auto">
          <a:xfrm>
            <a:off x="381000" y="334962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66936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00800" y="4267200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Weighted sum is 1.5, which is larger than the threshold</a:t>
            </a:r>
            <a:endParaRPr lang="en-US" dirty="0"/>
          </a:p>
        </p:txBody>
      </p:sp>
      <p:sp>
        <p:nvSpPr>
          <p:cNvPr id="26" name="Text Box 1045"/>
          <p:cNvSpPr txBox="1">
            <a:spLocks noChangeArrowheads="1"/>
          </p:cNvSpPr>
          <p:nvPr/>
        </p:nvSpPr>
        <p:spPr bwMode="auto">
          <a:xfrm>
            <a:off x="381000" y="334962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647439" y="5622203"/>
            <a:ext cx="4710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weights and what is b?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011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History of Neural Networks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/>
              <a:t>McCulloch and Pitts (1943) – introduced model of artificial neurons and suggested they could </a:t>
            </a:r>
            <a:r>
              <a:rPr lang="en-US" sz="2400" dirty="0" smtClean="0"/>
              <a:t>learn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err="1" smtClean="0"/>
              <a:t>Hebb</a:t>
            </a:r>
            <a:r>
              <a:rPr lang="en-US" sz="2400" dirty="0" smtClean="0"/>
              <a:t> </a:t>
            </a:r>
            <a:r>
              <a:rPr lang="en-US" sz="2400" dirty="0"/>
              <a:t>(1949) – Simple updating rule for </a:t>
            </a:r>
            <a:r>
              <a:rPr lang="en-US" sz="2400" dirty="0" smtClean="0"/>
              <a:t>learning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Rosenblatt </a:t>
            </a:r>
            <a:r>
              <a:rPr lang="en-US" sz="2400" dirty="0"/>
              <a:t>(1962) - the </a:t>
            </a:r>
            <a:r>
              <a:rPr lang="en-US" sz="2400" i="1" dirty="0"/>
              <a:t>perceptron</a:t>
            </a:r>
            <a:r>
              <a:rPr lang="en-US" sz="2400" dirty="0"/>
              <a:t> model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err="1" smtClean="0"/>
              <a:t>Minsky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dirty="0" err="1"/>
              <a:t>Papert</a:t>
            </a:r>
            <a:r>
              <a:rPr lang="en-US" sz="2400" dirty="0"/>
              <a:t> (1969) – wrote </a:t>
            </a:r>
            <a:r>
              <a:rPr lang="en-US" sz="2400" i="1" dirty="0" err="1"/>
              <a:t>Perceptrons</a:t>
            </a:r>
            <a:r>
              <a:rPr lang="en-US" sz="2400" i="1" dirty="0"/>
              <a:t>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 smtClean="0"/>
              <a:t>Bryson </a:t>
            </a:r>
            <a:r>
              <a:rPr lang="en-US" sz="2400" dirty="0"/>
              <a:t>and Ho (1969, but largely ignored until 1980s) – invented back-propagation learning for multilayer networks</a:t>
            </a:r>
          </a:p>
        </p:txBody>
      </p:sp>
    </p:spTree>
    <p:extLst>
      <p:ext uri="{BB962C8B-B14F-4D97-AF65-F5344CB8AC3E}">
        <p14:creationId xmlns:p14="http://schemas.microsoft.com/office/powerpoint/2010/main" val="1336657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5599</TotalTime>
  <Words>2672</Words>
  <Application>Microsoft Macintosh PowerPoint</Application>
  <PresentationFormat>On-screen Show (4:3)</PresentationFormat>
  <Paragraphs>611</Paragraphs>
  <Slides>70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Median</vt:lpstr>
      <vt:lpstr>Equation</vt:lpstr>
      <vt:lpstr>Advanced  Perceptron Learning</vt:lpstr>
      <vt:lpstr>Admin</vt:lpstr>
      <vt:lpstr>Linear models</vt:lpstr>
      <vt:lpstr>Learning a linear classifier</vt:lpstr>
      <vt:lpstr>Learning a linear classifier</vt:lpstr>
      <vt:lpstr>Learning a linear classifier</vt:lpstr>
      <vt:lpstr>Learning a linear classifier</vt:lpstr>
      <vt:lpstr>A closer look at why we got it wrong</vt:lpstr>
      <vt:lpstr>Learning a linear classifier</vt:lpstr>
      <vt:lpstr>Learning a linear classifier</vt:lpstr>
      <vt:lpstr>Learning a linear classifier</vt:lpstr>
      <vt:lpstr>Learning a linear classifier</vt:lpstr>
      <vt:lpstr>Learning a linear classifier</vt:lpstr>
      <vt:lpstr>Learning a linear classifier</vt:lpstr>
      <vt:lpstr>A closer look at why we got it wrong</vt:lpstr>
      <vt:lpstr>Learning a linear classifier</vt:lpstr>
      <vt:lpstr>Perceptron learning algorithm</vt:lpstr>
      <vt:lpstr>A trick…</vt:lpstr>
      <vt:lpstr>A trick…</vt:lpstr>
      <vt:lpstr>Perceptron learning algorithm</vt:lpstr>
      <vt:lpstr>Perceptron learning algorithm</vt:lpstr>
      <vt:lpstr>Perceptron learning algorithm</vt:lpstr>
      <vt:lpstr>Your turn </vt:lpstr>
      <vt:lpstr>Your turn </vt:lpstr>
      <vt:lpstr>Your turn </vt:lpstr>
      <vt:lpstr>Your turn </vt:lpstr>
      <vt:lpstr>Your turn </vt:lpstr>
      <vt:lpstr>Your turn </vt:lpstr>
      <vt:lpstr>Your turn </vt:lpstr>
      <vt:lpstr>Your turn </vt:lpstr>
      <vt:lpstr>Which line will it find?</vt:lpstr>
      <vt:lpstr>Which line will it find?</vt:lpstr>
      <vt:lpstr>Convergence</vt:lpstr>
      <vt:lpstr>Handling non-separable data</vt:lpstr>
      <vt:lpstr>Convergence</vt:lpstr>
      <vt:lpstr>Ordering</vt:lpstr>
      <vt:lpstr>Order matters</vt:lpstr>
      <vt:lpstr>Order matters: a bad order</vt:lpstr>
      <vt:lpstr>Order matters: a bad order</vt:lpstr>
      <vt:lpstr>Order matters: a bad order</vt:lpstr>
      <vt:lpstr>Order matters: a bad order</vt:lpstr>
      <vt:lpstr>Order matters: a bad order</vt:lpstr>
      <vt:lpstr>Order matters: a bad order</vt:lpstr>
      <vt:lpstr>Ordering</vt:lpstr>
      <vt:lpstr>Improvements</vt:lpstr>
      <vt:lpstr>Improvements</vt:lpstr>
      <vt:lpstr>Improvements</vt:lpstr>
      <vt:lpstr>Voted perceptron learning</vt:lpstr>
      <vt:lpstr>Voted perceptron learning</vt:lpstr>
      <vt:lpstr>Voted perceptron learning</vt:lpstr>
      <vt:lpstr>Voted perceptron learning</vt:lpstr>
      <vt:lpstr>Voted perceptron learning</vt:lpstr>
      <vt:lpstr>Voted perceptron learning</vt:lpstr>
      <vt:lpstr>Voted perceptron learning</vt:lpstr>
      <vt:lpstr>Voted perceptron learning</vt:lpstr>
      <vt:lpstr>Average perceptron</vt:lpstr>
      <vt:lpstr>Average perceptron</vt:lpstr>
      <vt:lpstr>Perceptron learning algorithm</vt:lpstr>
      <vt:lpstr>Our Nervous System</vt:lpstr>
      <vt:lpstr>Our nervous system: the computer science view</vt:lpstr>
      <vt:lpstr>PowerPoint Presentation</vt:lpstr>
      <vt:lpstr>Neural Networks</vt:lpstr>
      <vt:lpstr>PowerPoint Presentation</vt:lpstr>
      <vt:lpstr>Possible threshold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History of Neural Networks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748</cp:revision>
  <cp:lastPrinted>2013-09-17T22:01:58Z</cp:lastPrinted>
  <dcterms:created xsi:type="dcterms:W3CDTF">2013-09-08T20:10:23Z</dcterms:created>
  <dcterms:modified xsi:type="dcterms:W3CDTF">2013-10-17T21:08:22Z</dcterms:modified>
</cp:coreProperties>
</file>