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embeddings/Microsoft_Equation7.bin" ContentType="application/vnd.openxmlformats-officedocument.oleObject"/>
  <Override PartName="/ppt/embeddings/Microsoft_Equation8.bin" ContentType="application/vnd.openxmlformats-officedocument.oleObject"/>
  <Override PartName="/ppt/embeddings/Microsoft_Equation9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2"/>
  </p:notesMasterIdLst>
  <p:sldIdLst>
    <p:sldId id="256" r:id="rId2"/>
    <p:sldId id="339" r:id="rId3"/>
    <p:sldId id="397" r:id="rId4"/>
    <p:sldId id="262" r:id="rId5"/>
    <p:sldId id="398" r:id="rId6"/>
    <p:sldId id="276" r:id="rId7"/>
    <p:sldId id="399" r:id="rId8"/>
    <p:sldId id="400" r:id="rId9"/>
    <p:sldId id="321" r:id="rId10"/>
    <p:sldId id="401" r:id="rId11"/>
    <p:sldId id="297" r:id="rId12"/>
    <p:sldId id="412" r:id="rId13"/>
    <p:sldId id="413" r:id="rId14"/>
    <p:sldId id="403" r:id="rId15"/>
    <p:sldId id="404" r:id="rId16"/>
    <p:sldId id="405" r:id="rId17"/>
    <p:sldId id="406" r:id="rId18"/>
    <p:sldId id="407" r:id="rId19"/>
    <p:sldId id="408" r:id="rId20"/>
    <p:sldId id="409" r:id="rId21"/>
    <p:sldId id="410" r:id="rId22"/>
    <p:sldId id="411" r:id="rId23"/>
    <p:sldId id="344" r:id="rId24"/>
    <p:sldId id="345" r:id="rId25"/>
    <p:sldId id="346" r:id="rId26"/>
    <p:sldId id="347" r:id="rId27"/>
    <p:sldId id="348" r:id="rId28"/>
    <p:sldId id="349" r:id="rId29"/>
    <p:sldId id="358" r:id="rId30"/>
    <p:sldId id="359" r:id="rId31"/>
    <p:sldId id="360" r:id="rId32"/>
    <p:sldId id="361" r:id="rId33"/>
    <p:sldId id="362" r:id="rId34"/>
    <p:sldId id="363" r:id="rId35"/>
    <p:sldId id="364" r:id="rId36"/>
    <p:sldId id="365" r:id="rId37"/>
    <p:sldId id="366" r:id="rId38"/>
    <p:sldId id="426" r:id="rId39"/>
    <p:sldId id="427" r:id="rId40"/>
    <p:sldId id="428" r:id="rId41"/>
    <p:sldId id="429" r:id="rId42"/>
    <p:sldId id="430" r:id="rId43"/>
    <p:sldId id="431" r:id="rId44"/>
    <p:sldId id="432" r:id="rId45"/>
    <p:sldId id="367" r:id="rId46"/>
    <p:sldId id="368" r:id="rId47"/>
    <p:sldId id="369" r:id="rId48"/>
    <p:sldId id="370" r:id="rId49"/>
    <p:sldId id="371" r:id="rId50"/>
    <p:sldId id="372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372" autoAdjust="0"/>
  </p:normalViewPr>
  <p:slideViewPr>
    <p:cSldViewPr snapToGrid="0" snapToObjects="1">
      <p:cViewPr varScale="1">
        <p:scale>
          <a:sx n="100" d="100"/>
          <a:sy n="100" d="100"/>
        </p:scale>
        <p:origin x="-104" y="-6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interSettings" Target="printerSettings/printerSettings1.bin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3036D-6C87-C144-9F20-632B6105FC1E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31B958-A927-EA46-82E8-92FF4B0E5C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30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hypernym</a:t>
            </a:r>
            <a:r>
              <a:rPr lang="en-US" dirty="0" smtClean="0"/>
              <a:t>: word whose meaning includes</a:t>
            </a:r>
            <a:r>
              <a:rPr lang="en-US" baseline="0" dirty="0" smtClean="0"/>
              <a:t> the meaning of another word</a:t>
            </a:r>
          </a:p>
          <a:p>
            <a:r>
              <a:rPr lang="en-US" baseline="0" dirty="0" smtClean="0"/>
              <a:t>hyponym: opposite (e.g. “is-a” relationship) a bike is-a vehicle (vehicle is a </a:t>
            </a:r>
            <a:r>
              <a:rPr lang="en-US" baseline="0" dirty="0" err="1" smtClean="0"/>
              <a:t>hypernym</a:t>
            </a:r>
            <a:r>
              <a:rPr lang="en-US" baseline="0" dirty="0" smtClean="0"/>
              <a:t> of bike)</a:t>
            </a:r>
          </a:p>
          <a:p>
            <a:r>
              <a:rPr lang="en-US" dirty="0" err="1" smtClean="0"/>
              <a:t>holonym</a:t>
            </a:r>
            <a:r>
              <a:rPr lang="en-US" dirty="0" smtClean="0"/>
              <a:t>/</a:t>
            </a:r>
            <a:r>
              <a:rPr lang="en-US" dirty="0" err="1" smtClean="0"/>
              <a:t>meronym</a:t>
            </a:r>
            <a:r>
              <a:rPr lang="en-US" dirty="0" smtClean="0"/>
              <a:t>:</a:t>
            </a:r>
            <a:r>
              <a:rPr lang="en-US" baseline="0" dirty="0" smtClean="0"/>
              <a:t> X is a </a:t>
            </a:r>
            <a:r>
              <a:rPr lang="en-US" baseline="0" dirty="0" err="1" smtClean="0"/>
              <a:t>holonym</a:t>
            </a:r>
            <a:r>
              <a:rPr lang="en-US" baseline="0" dirty="0" smtClean="0"/>
              <a:t> of Y if </a:t>
            </a:r>
            <a:r>
              <a:rPr lang="en-US" baseline="0" dirty="0" err="1" smtClean="0"/>
              <a:t>Ys</a:t>
            </a:r>
            <a:r>
              <a:rPr lang="en-US" baseline="0" dirty="0" smtClean="0"/>
              <a:t> are parts of </a:t>
            </a:r>
            <a:r>
              <a:rPr lang="en-US" baseline="0" dirty="0" err="1" smtClean="0"/>
              <a:t>Xs</a:t>
            </a:r>
            <a:r>
              <a:rPr lang="en-US" baseline="0" dirty="0" smtClean="0"/>
              <a:t> (bike is a </a:t>
            </a:r>
            <a:r>
              <a:rPr lang="en-US" baseline="0" dirty="0" err="1" smtClean="0"/>
              <a:t>holonym</a:t>
            </a:r>
            <a:r>
              <a:rPr lang="en-US" baseline="0" dirty="0" smtClean="0"/>
              <a:t> of tire)</a:t>
            </a:r>
          </a:p>
          <a:p>
            <a:r>
              <a:rPr lang="en-US" baseline="0" dirty="0" err="1" smtClean="0"/>
              <a:t>troponym</a:t>
            </a:r>
            <a:r>
              <a:rPr lang="en-US" baseline="0" dirty="0" smtClean="0"/>
              <a:t>: (verbs) verb Y is a </a:t>
            </a:r>
            <a:r>
              <a:rPr lang="en-US" baseline="0" dirty="0" err="1" smtClean="0"/>
              <a:t>troponym</a:t>
            </a:r>
            <a:r>
              <a:rPr lang="en-US" baseline="0" dirty="0" smtClean="0"/>
              <a:t> of verb X if the activity Y is doing X in some manner (saunter is a </a:t>
            </a:r>
            <a:r>
              <a:rPr lang="en-US" baseline="0" dirty="0" err="1" smtClean="0"/>
              <a:t>troponym</a:t>
            </a:r>
            <a:r>
              <a:rPr lang="en-US" baseline="0" dirty="0" smtClean="0"/>
              <a:t> of walk)</a:t>
            </a:r>
          </a:p>
          <a:p>
            <a:r>
              <a:rPr lang="en-US" baseline="0" dirty="0" smtClean="0"/>
              <a:t>entailment: (verbs) </a:t>
            </a:r>
            <a:r>
              <a:rPr lang="en-US" baseline="0" dirty="0" err="1" smtClean="0"/>
              <a:t>verby</a:t>
            </a:r>
            <a:r>
              <a:rPr lang="en-US" baseline="0" dirty="0" smtClean="0"/>
              <a:t> Y is entailed by X if by doing X you must be doing Y (sleep is entailed by snore)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1B958-A927-EA46-82E8-92FF4B0E5CB3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74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0F95B9-7091-DA42-9C49-5D2D115484AB}" type="slidenum">
              <a:rPr lang="en-US"/>
              <a:pPr/>
              <a:t>45</a:t>
            </a:fld>
            <a:endParaRPr lang="en-US"/>
          </a:p>
        </p:txBody>
      </p:sp>
      <p:sp>
        <p:nvSpPr>
          <p:cNvPr id="389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0F95B9-7091-DA42-9C49-5D2D115484AB}" type="slidenum">
              <a:rPr lang="en-US"/>
              <a:pPr/>
              <a:t>46</a:t>
            </a:fld>
            <a:endParaRPr lang="en-US"/>
          </a:p>
        </p:txBody>
      </p:sp>
      <p:sp>
        <p:nvSpPr>
          <p:cNvPr id="389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0F95B9-7091-DA42-9C49-5D2D115484AB}" type="slidenum">
              <a:rPr lang="en-US"/>
              <a:pPr/>
              <a:t>47</a:t>
            </a:fld>
            <a:endParaRPr lang="en-US"/>
          </a:p>
        </p:txBody>
      </p:sp>
      <p:sp>
        <p:nvSpPr>
          <p:cNvPr id="389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0F95B9-7091-DA42-9C49-5D2D115484AB}" type="slidenum">
              <a:rPr lang="en-US"/>
              <a:pPr/>
              <a:t>48</a:t>
            </a:fld>
            <a:endParaRPr lang="en-US"/>
          </a:p>
        </p:txBody>
      </p:sp>
      <p:sp>
        <p:nvSpPr>
          <p:cNvPr id="389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946ACE8-63DF-9F4D-BC2B-A77DBA62BA5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946ACE8-63DF-9F4D-BC2B-A77DBA62BA5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4.emf"/><Relationship Id="rId7" Type="http://schemas.openxmlformats.org/officeDocument/2006/relationships/oleObject" Target="../embeddings/Microsoft_Equation1.bin"/><Relationship Id="rId8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6.emf"/><Relationship Id="rId5" Type="http://schemas.openxmlformats.org/officeDocument/2006/relationships/oleObject" Target="../embeddings/Microsoft_Equation3.bin"/><Relationship Id="rId6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4.bin"/><Relationship Id="rId4" Type="http://schemas.openxmlformats.org/officeDocument/2006/relationships/image" Target="../media/image8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5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6.bin"/><Relationship Id="rId4" Type="http://schemas.openxmlformats.org/officeDocument/2006/relationships/image" Target="../media/image10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7.bin"/><Relationship Id="rId4" Type="http://schemas.openxmlformats.org/officeDocument/2006/relationships/image" Target="../media/image10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8.bin"/><Relationship Id="rId4" Type="http://schemas.openxmlformats.org/officeDocument/2006/relationships/image" Target="../media/image10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9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ordnet.princeton.edu/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CS159 </a:t>
            </a:r>
            <a:r>
              <a:rPr lang="en-US" dirty="0" smtClean="0"/>
              <a:t>Fall </a:t>
            </a:r>
            <a:r>
              <a:rPr lang="en-US" dirty="0" smtClean="0"/>
              <a:t>2014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4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Quiz #2 Thursday</a:t>
            </a:r>
          </a:p>
          <a:p>
            <a:pPr lvl="1"/>
            <a:r>
              <a:rPr lang="en-US" dirty="0" smtClean="0"/>
              <a:t>Same </a:t>
            </a:r>
            <a:r>
              <a:rPr lang="en-US" dirty="0"/>
              <a:t>rules as quiz #1</a:t>
            </a:r>
          </a:p>
          <a:p>
            <a:pPr lvl="2"/>
            <a:r>
              <a:rPr lang="en-US" dirty="0"/>
              <a:t>First 30 minutes of class</a:t>
            </a:r>
          </a:p>
          <a:p>
            <a:pPr lvl="2"/>
            <a:r>
              <a:rPr lang="en-US" dirty="0"/>
              <a:t>Open book and </a:t>
            </a:r>
            <a:r>
              <a:rPr lang="en-US" dirty="0" smtClean="0"/>
              <a:t>notes</a:t>
            </a:r>
            <a:endParaRPr lang="en-US" dirty="0"/>
          </a:p>
          <a:p>
            <a:pPr lvl="2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Assignment 5 out on Thursday</a:t>
            </a:r>
          </a:p>
        </p:txBody>
      </p:sp>
    </p:spTree>
    <p:extLst>
      <p:ext uri="{BB962C8B-B14F-4D97-AF65-F5344CB8AC3E}">
        <p14:creationId xmlns:p14="http://schemas.microsoft.com/office/powerpoint/2010/main" val="1717333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Topics</a:t>
            </a:r>
          </a:p>
          <a:p>
            <a:pPr lvl="1"/>
            <a:r>
              <a:rPr lang="en-US" dirty="0" smtClean="0"/>
              <a:t>Linguistics 101</a:t>
            </a:r>
          </a:p>
          <a:p>
            <a:pPr lvl="1"/>
            <a:r>
              <a:rPr lang="en-US" dirty="0" smtClean="0"/>
              <a:t>Parsing</a:t>
            </a:r>
          </a:p>
          <a:p>
            <a:pPr lvl="2"/>
            <a:r>
              <a:rPr lang="en-US" dirty="0" smtClean="0"/>
              <a:t>Grammars, CFGs, PCFGs</a:t>
            </a:r>
          </a:p>
          <a:p>
            <a:pPr lvl="2"/>
            <a:r>
              <a:rPr lang="en-US" dirty="0" smtClean="0"/>
              <a:t>Top-down vs. bottom-up</a:t>
            </a:r>
          </a:p>
          <a:p>
            <a:pPr lvl="2"/>
            <a:r>
              <a:rPr lang="en-US" dirty="0" smtClean="0"/>
              <a:t>CKY algorithm</a:t>
            </a:r>
          </a:p>
          <a:p>
            <a:pPr lvl="2"/>
            <a:r>
              <a:rPr lang="en-US" dirty="0" smtClean="0"/>
              <a:t>Grammar learning</a:t>
            </a:r>
          </a:p>
          <a:p>
            <a:pPr lvl="2"/>
            <a:r>
              <a:rPr lang="en-US" dirty="0" smtClean="0"/>
              <a:t>Evaluation</a:t>
            </a:r>
          </a:p>
          <a:p>
            <a:pPr lvl="2"/>
            <a:r>
              <a:rPr lang="en-US" dirty="0" smtClean="0"/>
              <a:t>Improved models</a:t>
            </a:r>
          </a:p>
          <a:p>
            <a:pPr lvl="1"/>
            <a:r>
              <a:rPr lang="en-US" dirty="0" smtClean="0"/>
              <a:t>Text similarity</a:t>
            </a:r>
          </a:p>
          <a:p>
            <a:pPr lvl="2"/>
            <a:r>
              <a:rPr lang="en-US" dirty="0" smtClean="0"/>
              <a:t>Will also be covered on Quiz #3, though</a:t>
            </a:r>
          </a:p>
        </p:txBody>
      </p:sp>
    </p:spTree>
    <p:extLst>
      <p:ext uri="{BB962C8B-B14F-4D97-AF65-F5344CB8AC3E}">
        <p14:creationId xmlns:p14="http://schemas.microsoft.com/office/powerpoint/2010/main" val="1602672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2122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common question in NLP is how similar are texts</a:t>
            </a:r>
            <a:endParaRPr lang="en-US" dirty="0"/>
          </a:p>
        </p:txBody>
      </p:sp>
      <p:grpSp>
        <p:nvGrpSpPr>
          <p:cNvPr id="58" name="Group 57"/>
          <p:cNvGrpSpPr/>
          <p:nvPr/>
        </p:nvGrpSpPr>
        <p:grpSpPr>
          <a:xfrm>
            <a:off x="1501483" y="2472389"/>
            <a:ext cx="6554576" cy="1052285"/>
            <a:chOff x="1563738" y="2721429"/>
            <a:chExt cx="6554576" cy="1052285"/>
          </a:xfrm>
        </p:grpSpPr>
        <p:grpSp>
          <p:nvGrpSpPr>
            <p:cNvPr id="14" name="Group 13"/>
            <p:cNvGrpSpPr/>
            <p:nvPr/>
          </p:nvGrpSpPr>
          <p:grpSpPr>
            <a:xfrm>
              <a:off x="2746621" y="2721429"/>
              <a:ext cx="834572" cy="1052285"/>
              <a:chOff x="1669143" y="3531810"/>
              <a:chExt cx="834572" cy="1052285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669143" y="3531810"/>
                <a:ext cx="834572" cy="1052285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>
                <a:off x="1765903" y="36769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1773163" y="38172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1768328" y="395756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1773163" y="408334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1780423" y="42236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1775588" y="43639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/>
            <p:cNvGrpSpPr/>
            <p:nvPr/>
          </p:nvGrpSpPr>
          <p:grpSpPr>
            <a:xfrm>
              <a:off x="4313309" y="2721429"/>
              <a:ext cx="834572" cy="1052285"/>
              <a:chOff x="1669143" y="3531810"/>
              <a:chExt cx="834572" cy="1052285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1669143" y="3531810"/>
                <a:ext cx="834572" cy="1052285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1765903" y="36769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1773163" y="38172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1768328" y="395756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1773163" y="408334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1780423" y="42236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1775588" y="43639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1563738" y="2779409"/>
              <a:ext cx="11828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err="1" smtClean="0"/>
                <a:t>sim</a:t>
              </a:r>
              <a:r>
                <a:rPr lang="en-US" sz="4800" dirty="0" smtClean="0"/>
                <a:t>(</a:t>
              </a:r>
              <a:endParaRPr lang="en-US" sz="48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351956" y="2779409"/>
              <a:ext cx="27663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/>
                <a:t>) = </a:t>
              </a:r>
              <a:r>
                <a:rPr lang="en-US" sz="4800" dirty="0" smtClean="0">
                  <a:latin typeface="Arial"/>
                  <a:cs typeface="Arial"/>
                </a:rPr>
                <a:t>?</a:t>
              </a:r>
              <a:endParaRPr lang="en-US" sz="4800" dirty="0">
                <a:latin typeface="Arial"/>
                <a:cs typeface="Arial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92860" y="2733272"/>
              <a:ext cx="11828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,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758300" y="5062814"/>
            <a:ext cx="834572" cy="1052285"/>
            <a:chOff x="1669143" y="3531810"/>
            <a:chExt cx="834572" cy="1052285"/>
          </a:xfrm>
        </p:grpSpPr>
        <p:sp>
          <p:nvSpPr>
            <p:cNvPr id="27" name="Rectangle 26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3876392" y="4226672"/>
            <a:ext cx="696688" cy="693432"/>
            <a:chOff x="1669143" y="3531810"/>
            <a:chExt cx="834572" cy="1052285"/>
          </a:xfrm>
        </p:grpSpPr>
        <p:sp>
          <p:nvSpPr>
            <p:cNvPr id="35" name="Rectangle 3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3876392" y="5074133"/>
            <a:ext cx="696688" cy="693432"/>
            <a:chOff x="1669143" y="3531810"/>
            <a:chExt cx="834572" cy="1052285"/>
          </a:xfrm>
        </p:grpSpPr>
        <p:sp>
          <p:nvSpPr>
            <p:cNvPr id="43" name="Rectangle 4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3894581" y="5919965"/>
            <a:ext cx="696688" cy="693432"/>
            <a:chOff x="1669143" y="3531810"/>
            <a:chExt cx="834572" cy="1052285"/>
          </a:xfrm>
        </p:grpSpPr>
        <p:sp>
          <p:nvSpPr>
            <p:cNvPr id="51" name="Rectangle 50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Rectangle 58"/>
          <p:cNvSpPr/>
          <p:nvPr/>
        </p:nvSpPr>
        <p:spPr>
          <a:xfrm>
            <a:off x="3032434" y="5105435"/>
            <a:ext cx="49847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Arial"/>
                <a:cs typeface="Arial"/>
              </a:rPr>
              <a:t>?</a:t>
            </a:r>
            <a:endParaRPr lang="en-US" sz="4400" dirty="0"/>
          </a:p>
        </p:txBody>
      </p:sp>
      <p:sp>
        <p:nvSpPr>
          <p:cNvPr id="60" name="TextBox 59"/>
          <p:cNvSpPr txBox="1"/>
          <p:nvPr/>
        </p:nvSpPr>
        <p:spPr>
          <a:xfrm>
            <a:off x="256817" y="2781318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score: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56817" y="5226958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rank: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 of words representation</a:t>
            </a:r>
            <a:endParaRPr lang="en-US" dirty="0"/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1380339" y="4184656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latin typeface="Verdana" pitchFamily="34" charset="0"/>
              </a:rPr>
              <a:t>(4, 1, 1, 0, 0, 1, 0, 0, …)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 rot="17992015">
            <a:off x="611196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obama</a:t>
            </a:r>
            <a:endParaRPr lang="en-US" dirty="0"/>
          </a:p>
        </p:txBody>
      </p:sp>
      <p:sp>
        <p:nvSpPr>
          <p:cNvPr id="9" name="Text Box 17"/>
          <p:cNvSpPr txBox="1">
            <a:spLocks noChangeArrowheads="1"/>
          </p:cNvSpPr>
          <p:nvPr/>
        </p:nvSpPr>
        <p:spPr bwMode="auto">
          <a:xfrm rot="17992015">
            <a:off x="915996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said</a:t>
            </a:r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 rot="17992015">
            <a:off x="1296996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california</a:t>
            </a:r>
            <a:endParaRPr lang="en-US" dirty="0"/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 rot="17992015">
            <a:off x="1601796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across</a:t>
            </a:r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 rot="17992015">
            <a:off x="1906596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13" name="Text Box 21"/>
          <p:cNvSpPr txBox="1">
            <a:spLocks noChangeArrowheads="1"/>
          </p:cNvSpPr>
          <p:nvPr/>
        </p:nvSpPr>
        <p:spPr bwMode="auto">
          <a:xfrm rot="17992015">
            <a:off x="2211396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wrong</a:t>
            </a:r>
          </a:p>
        </p:txBody>
      </p:sp>
      <p:sp>
        <p:nvSpPr>
          <p:cNvPr id="14" name="Text Box 22"/>
          <p:cNvSpPr txBox="1">
            <a:spLocks noChangeArrowheads="1"/>
          </p:cNvSpPr>
          <p:nvPr/>
        </p:nvSpPr>
        <p:spPr bwMode="auto">
          <a:xfrm rot="17992015">
            <a:off x="2592396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capital</a:t>
            </a:r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 rot="17992015">
            <a:off x="320683" y="5106200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banana</a:t>
            </a:r>
          </a:p>
        </p:txBody>
      </p:sp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1214441" y="2631284"/>
            <a:ext cx="3200400" cy="925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FF6600"/>
                </a:solidFill>
              </a:rPr>
              <a:t>Obama </a:t>
            </a:r>
            <a:r>
              <a:rPr lang="en-US" dirty="0">
                <a:solidFill>
                  <a:srgbClr val="FF6600"/>
                </a:solidFill>
              </a:rPr>
              <a:t>said banana repeatedly last week on </a:t>
            </a:r>
            <a:r>
              <a:rPr lang="en-US" dirty="0" err="1">
                <a:solidFill>
                  <a:srgbClr val="FF6600"/>
                </a:solidFill>
              </a:rPr>
              <a:t>tv</a:t>
            </a:r>
            <a:r>
              <a:rPr lang="en-US" dirty="0">
                <a:solidFill>
                  <a:srgbClr val="FF6600"/>
                </a:solidFill>
              </a:rPr>
              <a:t>, “banana, banana, banana”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7904" y="5851754"/>
            <a:ext cx="4614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Frequency of word occurrence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9810" y="1802190"/>
            <a:ext cx="7162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now, let’s ignore word order: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4961739" y="3837090"/>
            <a:ext cx="35200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“Bag of words representation”: multi-dimensional vector, one dimension per word in our vocabulary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46912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 based word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58762" y="2104571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: When	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2</a:t>
            </a:r>
            <a:r>
              <a:rPr lang="en-US" dirty="0" smtClean="0"/>
              <a:t>: the			2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3</a:t>
            </a:r>
            <a:r>
              <a:rPr lang="en-US" dirty="0" smtClean="0"/>
              <a:t>: defendant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4</a:t>
            </a:r>
            <a:r>
              <a:rPr lang="en-US" dirty="0" smtClean="0"/>
              <a:t>: and	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5</a:t>
            </a:r>
            <a:r>
              <a:rPr lang="en-US" dirty="0" smtClean="0"/>
              <a:t>: courthouse		0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58762" y="4644570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1</a:t>
            </a:r>
            <a:r>
              <a:rPr lang="en-US" dirty="0" smtClean="0"/>
              <a:t>: When			1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2</a:t>
            </a:r>
            <a:r>
              <a:rPr lang="en-US" dirty="0" smtClean="0"/>
              <a:t>: the			2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3</a:t>
            </a:r>
            <a:r>
              <a:rPr lang="en-US" dirty="0" smtClean="0"/>
              <a:t>: defendant		1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4</a:t>
            </a:r>
            <a:r>
              <a:rPr lang="en-US" dirty="0" smtClean="0"/>
              <a:t>: and			0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5</a:t>
            </a:r>
            <a:r>
              <a:rPr lang="en-US" dirty="0" smtClean="0"/>
              <a:t>: courthouse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7524" y="1669143"/>
            <a:ext cx="411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7029" y="4182905"/>
            <a:ext cx="411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78476" y="4644570"/>
            <a:ext cx="382209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calculate the similarity based on these vectors?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78476" y="2636762"/>
            <a:ext cx="352004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Multi-dimensional vectors, one dimension per word in our vocabulary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4" name="Straight Arrow Connector 13"/>
          <p:cNvCxnSpPr>
            <a:stCxn id="9" idx="1"/>
          </p:cNvCxnSpPr>
          <p:nvPr/>
        </p:nvCxnSpPr>
        <p:spPr>
          <a:xfrm flipH="1">
            <a:off x="3011714" y="3236926"/>
            <a:ext cx="1366762" cy="178259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1"/>
          </p:cNvCxnSpPr>
          <p:nvPr/>
        </p:nvCxnSpPr>
        <p:spPr>
          <a:xfrm flipH="1" flipV="1">
            <a:off x="3011714" y="2818194"/>
            <a:ext cx="1366762" cy="41873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Normalized distance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407152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Cosine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L2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L1</a:t>
            </a:r>
            <a:endParaRPr lang="en-US" dirty="0"/>
          </a:p>
        </p:txBody>
      </p:sp>
      <p:graphicFrame>
        <p:nvGraphicFramePr>
          <p:cNvPr id="7065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1548306"/>
              </p:ext>
            </p:extLst>
          </p:nvPr>
        </p:nvGraphicFramePr>
        <p:xfrm>
          <a:off x="1881188" y="3754438"/>
          <a:ext cx="33004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name="Equation" r:id="rId3" imgW="1689100" imgH="495300" progId="Equation.3">
                  <p:embed/>
                </p:oleObj>
              </mc:Choice>
              <mc:Fallback>
                <p:oleObj name="Equation" r:id="rId3" imgW="16891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1188" y="3754438"/>
                        <a:ext cx="3300412" cy="922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020082"/>
              </p:ext>
            </p:extLst>
          </p:nvPr>
        </p:nvGraphicFramePr>
        <p:xfrm>
          <a:off x="1995488" y="5475288"/>
          <a:ext cx="280511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Equation" r:id="rId5" imgW="1435100" imgH="457200" progId="Equation.3">
                  <p:embed/>
                </p:oleObj>
              </mc:Choice>
              <mc:Fallback>
                <p:oleObj name="Equation" r:id="rId5" imgW="1435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5488" y="5475288"/>
                        <a:ext cx="2805112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1917619" y="2105025"/>
            <a:ext cx="5676900" cy="1144588"/>
            <a:chOff x="1047068" y="2105025"/>
            <a:chExt cx="5676900" cy="1144588"/>
          </a:xfrm>
        </p:grpSpPr>
        <p:graphicFrame>
          <p:nvGraphicFramePr>
            <p:cNvPr id="70658" name="Content Placeholder 3"/>
            <p:cNvGraphicFramePr>
              <a:graphicFrameLocks noChangeAspect="1"/>
            </p:cNvGraphicFramePr>
            <p:nvPr/>
          </p:nvGraphicFramePr>
          <p:xfrm>
            <a:off x="1047068" y="2105025"/>
            <a:ext cx="5676900" cy="1144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1" name="Equation" r:id="rId7" imgW="3149600" imgH="635000" progId="Equation.3">
                    <p:embed/>
                  </p:oleObj>
                </mc:Choice>
                <mc:Fallback>
                  <p:oleObj name="Equation" r:id="rId7" imgW="3149600" imgH="6350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7068" y="2105025"/>
                          <a:ext cx="5676900" cy="11445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Rectangle 6"/>
            <p:cNvSpPr/>
            <p:nvPr/>
          </p:nvSpPr>
          <p:spPr>
            <a:xfrm>
              <a:off x="4586739" y="2660952"/>
              <a:ext cx="2137229" cy="588661"/>
            </a:xfrm>
            <a:prstGeom prst="rect">
              <a:avLst/>
            </a:prstGeom>
            <a:solidFill>
              <a:srgbClr val="FF0000">
                <a:alpha val="24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641848" y="4802574"/>
            <a:ext cx="3124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a’ and </a:t>
            </a:r>
            <a:r>
              <a:rPr lang="en-US" sz="2400" dirty="0" err="1" smtClean="0">
                <a:solidFill>
                  <a:srgbClr val="0000FF"/>
                </a:solidFill>
              </a:rPr>
              <a:t>b</a:t>
            </a:r>
            <a:r>
              <a:rPr lang="en-US" sz="2400" dirty="0" smtClean="0">
                <a:solidFill>
                  <a:srgbClr val="0000FF"/>
                </a:solidFill>
              </a:rPr>
              <a:t>’ are length normalized versions of the vectors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849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So far…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dirty="0" smtClean="0"/>
              <a:t>word order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length</a:t>
            </a:r>
          </a:p>
          <a:p>
            <a:pPr lvl="1"/>
            <a:r>
              <a:rPr lang="en-US" dirty="0" smtClean="0"/>
              <a:t>synonym</a:t>
            </a:r>
          </a:p>
          <a:p>
            <a:pPr lvl="1"/>
            <a:r>
              <a:rPr lang="en-US" dirty="0" smtClean="0"/>
              <a:t>spelling mistakes</a:t>
            </a:r>
          </a:p>
          <a:p>
            <a:pPr lvl="1"/>
            <a:r>
              <a:rPr lang="en-US" dirty="0" smtClean="0"/>
              <a:t>word importance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word frequency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975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Word 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67360" y="1586832"/>
            <a:ext cx="8153400" cy="80611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Include </a:t>
            </a:r>
            <a:r>
              <a:rPr lang="en-US" dirty="0" smtClean="0"/>
              <a:t>a weight for each word/feature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77855" y="2526631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: When	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2</a:t>
            </a:r>
            <a:r>
              <a:rPr lang="en-US" dirty="0" smtClean="0"/>
              <a:t>: the			2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3</a:t>
            </a:r>
            <a:r>
              <a:rPr lang="en-US" dirty="0" smtClean="0"/>
              <a:t>: defendant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4</a:t>
            </a:r>
            <a:r>
              <a:rPr lang="en-US" dirty="0" smtClean="0"/>
              <a:t>: and	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5</a:t>
            </a:r>
            <a:r>
              <a:rPr lang="en-US" dirty="0" smtClean="0"/>
              <a:t>: courthouse		0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77855" y="5066630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1</a:t>
            </a:r>
            <a:r>
              <a:rPr lang="en-US" dirty="0" smtClean="0"/>
              <a:t>: When			1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2</a:t>
            </a:r>
            <a:r>
              <a:rPr lang="en-US" dirty="0" smtClean="0"/>
              <a:t>: the			2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3</a:t>
            </a:r>
            <a:r>
              <a:rPr lang="en-US" dirty="0" smtClean="0"/>
              <a:t>: defendant		1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4</a:t>
            </a:r>
            <a:r>
              <a:rPr lang="en-US" dirty="0" smtClean="0"/>
              <a:t>: and			0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5</a:t>
            </a:r>
            <a:r>
              <a:rPr lang="en-US" dirty="0" smtClean="0"/>
              <a:t>: courthouse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66617" y="2091203"/>
            <a:ext cx="411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6122" y="4604965"/>
            <a:ext cx="411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39419" y="2486028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4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5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14275" y="5026526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4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baseline="-25000" dirty="0" smtClean="0">
                <a:solidFill>
                  <a:srgbClr val="FF0000"/>
                </a:solidFill>
              </a:rPr>
              <a:t>5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…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Distance + weights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623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We can incorporate the weights into the distances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Think of it as either (</a:t>
            </a:r>
            <a:r>
              <a:rPr lang="en-US" i="1" dirty="0" smtClean="0"/>
              <a:t>both work out the same</a:t>
            </a:r>
            <a:r>
              <a:rPr lang="en-US" dirty="0" smtClean="0"/>
              <a:t>):</a:t>
            </a:r>
          </a:p>
          <a:p>
            <a:pPr lvl="1"/>
            <a:r>
              <a:rPr lang="en-US" dirty="0" smtClean="0"/>
              <a:t>preprocessing the vectors by multiplying each dimension by the weight</a:t>
            </a:r>
          </a:p>
          <a:p>
            <a:pPr lvl="1"/>
            <a:r>
              <a:rPr lang="en-US" dirty="0" smtClean="0"/>
              <a:t>incorporating it directly into the similarity measure</a:t>
            </a:r>
          </a:p>
        </p:txBody>
      </p:sp>
      <p:graphicFrame>
        <p:nvGraphicFramePr>
          <p:cNvPr id="129026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1539470"/>
              </p:ext>
            </p:extLst>
          </p:nvPr>
        </p:nvGraphicFramePr>
        <p:xfrm>
          <a:off x="3586194" y="5582920"/>
          <a:ext cx="3227388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31" name="Equation" r:id="rId3" imgW="1790700" imgH="660400" progId="Equation.3">
                  <p:embed/>
                </p:oleObj>
              </mc:Choice>
              <mc:Fallback>
                <p:oleObj name="Equation" r:id="rId3" imgW="1790700" imgH="660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6194" y="5582920"/>
                        <a:ext cx="3227388" cy="119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6670349"/>
              </p:ext>
            </p:extLst>
          </p:nvPr>
        </p:nvGraphicFramePr>
        <p:xfrm>
          <a:off x="988568" y="4272280"/>
          <a:ext cx="5516562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32" name="Equation" r:id="rId5" imgW="3060700" imgH="660400" progId="Equation.3">
                  <p:embed/>
                </p:oleObj>
              </mc:Choice>
              <mc:Fallback>
                <p:oleObj name="Equation" r:id="rId5" imgW="3060700" imgH="660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8568" y="4272280"/>
                        <a:ext cx="5516562" cy="119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406640" y="5933440"/>
            <a:ext cx="1423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with weights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677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Document vs. overall frequency</a:t>
            </a:r>
            <a:endParaRPr lang="en-US" dirty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334919" y="1676400"/>
            <a:ext cx="8624178" cy="1589480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/>
              <a:t>The</a:t>
            </a:r>
            <a:r>
              <a:rPr lang="en-US" sz="2800" dirty="0" smtClean="0"/>
              <a:t> overall </a:t>
            </a:r>
            <a:r>
              <a:rPr lang="en-US" sz="2800" dirty="0"/>
              <a:t>frequency </a:t>
            </a:r>
            <a:r>
              <a:rPr lang="en-US" sz="2800" dirty="0" smtClean="0"/>
              <a:t>of a word is </a:t>
            </a:r>
            <a:r>
              <a:rPr lang="en-US" sz="2800" dirty="0"/>
              <a:t>the number of </a:t>
            </a:r>
            <a:r>
              <a:rPr lang="en-US" sz="2800" dirty="0" smtClean="0"/>
              <a:t>occurrences in a dataset, </a:t>
            </a:r>
            <a:r>
              <a:rPr lang="en-US" sz="2800" dirty="0"/>
              <a:t>counting multiple </a:t>
            </a:r>
            <a:r>
              <a:rPr lang="en-US" sz="2800" dirty="0" smtClean="0"/>
              <a:t>occurrences</a:t>
            </a:r>
          </a:p>
          <a:p>
            <a:pPr marL="0" indent="0" eaLnBrk="1" hangingPunct="1">
              <a:buNone/>
            </a:pPr>
            <a:r>
              <a:rPr lang="en-US" sz="2800" dirty="0"/>
              <a:t>Example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3490913"/>
          <a:ext cx="7086600" cy="2223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514600"/>
                <a:gridCol w="3048000"/>
              </a:tblGrid>
              <a:tr h="8959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Overall 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Document frequency</a:t>
                      </a:r>
                      <a:endParaRPr lang="en-US" dirty="0"/>
                    </a:p>
                  </a:txBody>
                  <a:tcPr/>
                </a:tc>
              </a:tr>
              <a:tr h="663685"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insurance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3997</a:t>
                      </a:r>
                      <a:endParaRPr lang="en-US" dirty="0"/>
                    </a:p>
                  </a:txBody>
                  <a:tcPr/>
                </a:tc>
              </a:tr>
              <a:tr h="663685">
                <a:tc>
                  <a:txBody>
                    <a:bodyPr/>
                    <a:lstStyle/>
                    <a:p>
                      <a:r>
                        <a:rPr lang="en-US" i="1" dirty="0" smtClean="0"/>
                        <a:t>try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8760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30290" y="5998111"/>
            <a:ext cx="8934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Which word is a </a:t>
            </a:r>
            <a:r>
              <a:rPr lang="en-US" sz="2400" dirty="0" smtClean="0">
                <a:solidFill>
                  <a:srgbClr val="FF0000"/>
                </a:solidFill>
              </a:rPr>
              <a:t>more informative </a:t>
            </a:r>
            <a:r>
              <a:rPr lang="en-US" sz="2400" dirty="0">
                <a:solidFill>
                  <a:srgbClr val="FF0000"/>
                </a:solidFill>
              </a:rPr>
              <a:t>(and should get a higher weight)?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frequency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1911684"/>
          <a:ext cx="7086600" cy="2223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514600"/>
                <a:gridCol w="3048000"/>
              </a:tblGrid>
              <a:tr h="8959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Collection 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Document frequency</a:t>
                      </a:r>
                      <a:endParaRPr lang="en-US" dirty="0"/>
                    </a:p>
                  </a:txBody>
                  <a:tcPr/>
                </a:tc>
              </a:tr>
              <a:tr h="663685"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insurance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3997</a:t>
                      </a:r>
                      <a:endParaRPr lang="en-US" dirty="0"/>
                    </a:p>
                  </a:txBody>
                  <a:tcPr/>
                </a:tc>
              </a:tr>
              <a:tr h="663685">
                <a:tc>
                  <a:txBody>
                    <a:bodyPr/>
                    <a:lstStyle/>
                    <a:p>
                      <a:r>
                        <a:rPr lang="en-US" i="1" dirty="0" smtClean="0"/>
                        <a:t>try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8760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1922" name="Content Placeholder 3"/>
          <p:cNvGraphicFramePr>
            <a:graphicFrameLocks noChangeAspect="1"/>
          </p:cNvGraphicFramePr>
          <p:nvPr/>
        </p:nvGraphicFramePr>
        <p:xfrm>
          <a:off x="1719263" y="5532438"/>
          <a:ext cx="5402262" cy="114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83" name="Equation" r:id="rId3" imgW="2997200" imgH="635000" progId="Equation.3">
                  <p:embed/>
                </p:oleObj>
              </mc:Choice>
              <mc:Fallback>
                <p:oleObj name="Equation" r:id="rId3" imgW="2997200" imgH="63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263" y="5532438"/>
                        <a:ext cx="5402262" cy="1144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val 6"/>
          <p:cNvSpPr/>
          <p:nvPr/>
        </p:nvSpPr>
        <p:spPr>
          <a:xfrm>
            <a:off x="5320632" y="5668212"/>
            <a:ext cx="320843" cy="347579"/>
          </a:xfrm>
          <a:prstGeom prst="ellipse">
            <a:avLst/>
          </a:prstGeom>
          <a:solidFill>
            <a:srgbClr val="FF00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833968" y="5700300"/>
            <a:ext cx="320843" cy="347579"/>
          </a:xfrm>
          <a:prstGeom prst="ellipse">
            <a:avLst/>
          </a:prstGeom>
          <a:solidFill>
            <a:srgbClr val="FF00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347315" y="6227015"/>
            <a:ext cx="320843" cy="347579"/>
          </a:xfrm>
          <a:prstGeom prst="ellipse">
            <a:avLst/>
          </a:prstGeom>
          <a:solidFill>
            <a:srgbClr val="FF00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879477" y="6232361"/>
            <a:ext cx="320843" cy="347579"/>
          </a:xfrm>
          <a:prstGeom prst="ellipse">
            <a:avLst/>
          </a:prstGeom>
          <a:solidFill>
            <a:srgbClr val="FF00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2648" y="4241974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Document frequency is often related to word importance, but we want an actual weight.</a:t>
            </a:r>
            <a:r>
              <a:rPr lang="en-US" sz="2400" dirty="0" smtClean="0">
                <a:solidFill>
                  <a:srgbClr val="FF0000"/>
                </a:solidFill>
              </a:rPr>
              <a:t>  Problems?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553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From document frequency to weight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3703052"/>
            <a:ext cx="8153400" cy="28049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weight and document frequency are </a:t>
            </a:r>
            <a:r>
              <a:rPr lang="en-US" sz="2400" b="1" dirty="0" smtClean="0"/>
              <a:t>inversely</a:t>
            </a:r>
            <a:r>
              <a:rPr lang="en-US" sz="2400" dirty="0" smtClean="0"/>
              <a:t> related</a:t>
            </a:r>
          </a:p>
          <a:p>
            <a:pPr lvl="1"/>
            <a:r>
              <a:rPr lang="en-US" sz="2000" dirty="0" smtClean="0"/>
              <a:t>higher document frequency should have lower weight and vice versa</a:t>
            </a:r>
          </a:p>
          <a:p>
            <a:pPr marL="0" indent="0">
              <a:buNone/>
            </a:pPr>
            <a:endParaRPr lang="en-US" sz="2300" dirty="0" smtClean="0"/>
          </a:p>
          <a:p>
            <a:pPr marL="0" indent="0">
              <a:buNone/>
            </a:pPr>
            <a:r>
              <a:rPr lang="en-US" sz="2300" dirty="0" smtClean="0"/>
              <a:t>document frequency is unbounded</a:t>
            </a:r>
          </a:p>
          <a:p>
            <a:pPr marL="0" indent="0">
              <a:buNone/>
            </a:pPr>
            <a:endParaRPr lang="en-US" sz="2300" dirty="0" smtClean="0"/>
          </a:p>
          <a:p>
            <a:pPr marL="0" indent="0">
              <a:buNone/>
            </a:pPr>
            <a:r>
              <a:rPr lang="en-US" sz="2300" dirty="0" smtClean="0"/>
              <a:t>document frequency will change depending on the size of the data set (i.e. the number of documents)</a:t>
            </a:r>
          </a:p>
          <a:p>
            <a:pPr lvl="1"/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43000" y="1706963"/>
          <a:ext cx="7086600" cy="1568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514600"/>
                <a:gridCol w="3048000"/>
              </a:tblGrid>
              <a:tr h="632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Collection 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Document frequency</a:t>
                      </a:r>
                      <a:endParaRPr lang="en-US" dirty="0"/>
                    </a:p>
                  </a:txBody>
                  <a:tcPr/>
                </a:tc>
              </a:tr>
              <a:tr h="468148"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insurance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3997</a:t>
                      </a:r>
                      <a:endParaRPr lang="en-US" dirty="0"/>
                    </a:p>
                  </a:txBody>
                  <a:tcPr/>
                </a:tc>
              </a:tr>
              <a:tr h="468148">
                <a:tc>
                  <a:txBody>
                    <a:bodyPr/>
                    <a:lstStyle/>
                    <a:p>
                      <a:r>
                        <a:rPr lang="en-US" i="1" dirty="0" smtClean="0"/>
                        <a:t>try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10422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8760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1747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Inverse document frequency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3235158"/>
            <a:ext cx="8153400" cy="286084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6600"/>
                </a:solidFill>
              </a:rPr>
              <a:t>IDF</a:t>
            </a:r>
            <a:r>
              <a:rPr lang="en-US" dirty="0" smtClean="0"/>
              <a:t> is inversely correlated with DF</a:t>
            </a:r>
          </a:p>
          <a:p>
            <a:pPr lvl="1"/>
            <a:r>
              <a:rPr lang="en-US" dirty="0" smtClean="0"/>
              <a:t>higher DF results in lower IDF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6600"/>
                </a:solidFill>
              </a:rPr>
              <a:t>N</a:t>
            </a:r>
            <a:r>
              <a:rPr lang="en-US" dirty="0" smtClean="0"/>
              <a:t> incorporates a dataset dependent normalizer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6600"/>
                </a:solidFill>
              </a:rPr>
              <a:t>log</a:t>
            </a:r>
            <a:r>
              <a:rPr lang="en-US" dirty="0" smtClean="0"/>
              <a:t> dampens the overall weight</a:t>
            </a:r>
            <a:endParaRPr lang="en-US" dirty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936122" y="1739356"/>
          <a:ext cx="2798763" cy="110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36" name="Equation" r:id="rId3" imgW="1003300" imgH="393700" progId="Equation.3">
                  <p:embed/>
                </p:oleObj>
              </mc:Choice>
              <mc:Fallback>
                <p:oleObj name="Equation" r:id="rId3" imgW="10033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6122" y="1739356"/>
                        <a:ext cx="2798763" cy="1100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624470" y="2312742"/>
            <a:ext cx="3195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document frequency of </a:t>
            </a:r>
            <a:r>
              <a:rPr lang="en-US" sz="2000" dirty="0" err="1" smtClean="0">
                <a:solidFill>
                  <a:srgbClr val="0000FF"/>
                </a:solidFill>
              </a:rPr>
              <a:t>w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16454" y="1739356"/>
            <a:ext cx="3195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# of documents in dataset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2" name="Straight Arrow Connector 11"/>
          <p:cNvCxnSpPr>
            <a:stCxn id="10" idx="1"/>
          </p:cNvCxnSpPr>
          <p:nvPr/>
        </p:nvCxnSpPr>
        <p:spPr>
          <a:xfrm rot="10800000">
            <a:off x="4734886" y="1938421"/>
            <a:ext cx="881569" cy="99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4734886" y="2580107"/>
            <a:ext cx="881569" cy="99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178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IDF </a:t>
            </a:r>
            <a:r>
              <a:rPr lang="en-US" dirty="0"/>
              <a:t>example, suppose </a:t>
            </a:r>
            <a:r>
              <a:rPr lang="en-US" i="1" dirty="0"/>
              <a:t>N</a:t>
            </a:r>
            <a:r>
              <a:rPr lang="en-US" dirty="0" smtClean="0"/>
              <a:t>=1 </a:t>
            </a:r>
            <a:r>
              <a:rPr lang="en-US" dirty="0"/>
              <a:t>million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359682"/>
              </p:ext>
            </p:extLst>
          </p:nvPr>
        </p:nvGraphicFramePr>
        <p:xfrm>
          <a:off x="152400" y="1752600"/>
          <a:ext cx="8915400" cy="3122616"/>
        </p:xfrm>
        <a:graphic>
          <a:graphicData uri="http://schemas.openxmlformats.org/drawingml/2006/table">
            <a:tbl>
              <a:tblPr/>
              <a:tblGrid>
                <a:gridCol w="2971800"/>
                <a:gridCol w="2971800"/>
                <a:gridCol w="297180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word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df</a:t>
                      </a:r>
                      <a:r>
                        <a:rPr kumimoji="0" lang="en-US" sz="1800" b="1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w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idf</a:t>
                      </a:r>
                      <a:r>
                        <a:rPr kumimoji="0" lang="en-US" sz="1800" b="1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w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calpurnia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animal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sunday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fly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  <p:sp>
        <p:nvSpPr>
          <p:cNvPr id="26661" name="TextBox 4"/>
          <p:cNvSpPr txBox="1">
            <a:spLocks noChangeArrowheads="1"/>
          </p:cNvSpPr>
          <p:nvPr/>
        </p:nvSpPr>
        <p:spPr bwMode="auto">
          <a:xfrm>
            <a:off x="612648" y="5227320"/>
            <a:ext cx="5296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IDFs assuming log base 10?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3091308"/>
              </p:ext>
            </p:extLst>
          </p:nvPr>
        </p:nvGraphicFramePr>
        <p:xfrm>
          <a:off x="6792913" y="5743575"/>
          <a:ext cx="2087562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06" name="Equation" r:id="rId3" imgW="1003300" imgH="431800" progId="Equation.3">
                  <p:embed/>
                </p:oleObj>
              </mc:Choice>
              <mc:Fallback>
                <p:oleObj name="Equation" r:id="rId3" imgW="1003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2913" y="5743575"/>
                        <a:ext cx="2087562" cy="9001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1287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IDF </a:t>
            </a:r>
            <a:r>
              <a:rPr lang="en-US" dirty="0"/>
              <a:t>example, suppose </a:t>
            </a:r>
            <a:r>
              <a:rPr lang="en-US" i="1" dirty="0"/>
              <a:t>N</a:t>
            </a:r>
            <a:r>
              <a:rPr lang="en-US" dirty="0" smtClean="0"/>
              <a:t>=1 </a:t>
            </a:r>
            <a:r>
              <a:rPr lang="en-US" dirty="0"/>
              <a:t>million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4137277"/>
              </p:ext>
            </p:extLst>
          </p:nvPr>
        </p:nvGraphicFramePr>
        <p:xfrm>
          <a:off x="152400" y="1752600"/>
          <a:ext cx="8915400" cy="3122616"/>
        </p:xfrm>
        <a:graphic>
          <a:graphicData uri="http://schemas.openxmlformats.org/drawingml/2006/table">
            <a:tbl>
              <a:tblPr/>
              <a:tblGrid>
                <a:gridCol w="2971800"/>
                <a:gridCol w="2971800"/>
                <a:gridCol w="297180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word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df</a:t>
                      </a:r>
                      <a:r>
                        <a:rPr kumimoji="0" lang="en-US" sz="1800" b="1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w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idf</a:t>
                      </a:r>
                      <a:r>
                        <a:rPr kumimoji="0" lang="en-US" sz="1800" b="1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w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calpurnia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animal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sunday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fly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  <p:sp>
        <p:nvSpPr>
          <p:cNvPr id="26661" name="TextBox 4"/>
          <p:cNvSpPr txBox="1">
            <a:spLocks noChangeArrowheads="1"/>
          </p:cNvSpPr>
          <p:nvPr/>
        </p:nvSpPr>
        <p:spPr bwMode="auto">
          <a:xfrm>
            <a:off x="596900" y="5562600"/>
            <a:ext cx="56047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There is one </a:t>
            </a:r>
            <a:r>
              <a:rPr lang="en-US" sz="2400" dirty="0" err="1">
                <a:solidFill>
                  <a:srgbClr val="008000"/>
                </a:solidFill>
              </a:rPr>
              <a:t>idf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value/weight </a:t>
            </a:r>
            <a:r>
              <a:rPr lang="en-US" sz="2400" dirty="0">
                <a:solidFill>
                  <a:srgbClr val="008000"/>
                </a:solidFill>
              </a:rPr>
              <a:t>for each</a:t>
            </a:r>
            <a:r>
              <a:rPr lang="en-US" sz="2400" dirty="0" smtClean="0">
                <a:solidFill>
                  <a:srgbClr val="008000"/>
                </a:solidFill>
              </a:rPr>
              <a:t> word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8404883"/>
              </p:ext>
            </p:extLst>
          </p:nvPr>
        </p:nvGraphicFramePr>
        <p:xfrm>
          <a:off x="6792913" y="5743575"/>
          <a:ext cx="2087562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30" name="Equation" r:id="rId3" imgW="1003300" imgH="431800" progId="Equation.3">
                  <p:embed/>
                </p:oleObj>
              </mc:Choice>
              <mc:Fallback>
                <p:oleObj name="Equation" r:id="rId3" imgW="1003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2913" y="5743575"/>
                        <a:ext cx="2087562" cy="9001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3781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IDF </a:t>
            </a:r>
            <a:r>
              <a:rPr lang="en-US" dirty="0"/>
              <a:t>example, suppose </a:t>
            </a:r>
            <a:r>
              <a:rPr lang="en-US" i="1" dirty="0"/>
              <a:t>N</a:t>
            </a:r>
            <a:r>
              <a:rPr lang="en-US" dirty="0" smtClean="0"/>
              <a:t>=1 </a:t>
            </a:r>
            <a:r>
              <a:rPr lang="en-US" dirty="0"/>
              <a:t>million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954291"/>
              </p:ext>
            </p:extLst>
          </p:nvPr>
        </p:nvGraphicFramePr>
        <p:xfrm>
          <a:off x="152400" y="1752600"/>
          <a:ext cx="8915400" cy="3122616"/>
        </p:xfrm>
        <a:graphic>
          <a:graphicData uri="http://schemas.openxmlformats.org/drawingml/2006/table">
            <a:tbl>
              <a:tblPr/>
              <a:tblGrid>
                <a:gridCol w="2971800"/>
                <a:gridCol w="2971800"/>
                <a:gridCol w="297180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word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df</a:t>
                      </a:r>
                      <a:r>
                        <a:rPr kumimoji="0" lang="en-US" sz="1800" b="1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w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idf</a:t>
                      </a:r>
                      <a:r>
                        <a:rPr kumimoji="0" lang="en-US" sz="1800" b="1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w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calpurnia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animal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sunday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fly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  <p:sp>
        <p:nvSpPr>
          <p:cNvPr id="26661" name="TextBox 4"/>
          <p:cNvSpPr txBox="1">
            <a:spLocks noChangeArrowheads="1"/>
          </p:cNvSpPr>
          <p:nvPr/>
        </p:nvSpPr>
        <p:spPr bwMode="auto">
          <a:xfrm>
            <a:off x="152400" y="5331767"/>
            <a:ext cx="70146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if we didn’t use the log to dampen the weighting?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8404883"/>
              </p:ext>
            </p:extLst>
          </p:nvPr>
        </p:nvGraphicFramePr>
        <p:xfrm>
          <a:off x="6792913" y="5743575"/>
          <a:ext cx="2087562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54" name="Equation" r:id="rId3" imgW="1003300" imgH="431800" progId="Equation.3">
                  <p:embed/>
                </p:oleObj>
              </mc:Choice>
              <mc:Fallback>
                <p:oleObj name="Equation" r:id="rId3" imgW="1003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2913" y="5743575"/>
                        <a:ext cx="2087562" cy="9001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1519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IDF example, suppose </a:t>
            </a:r>
            <a:r>
              <a:rPr lang="en-US" i="1" dirty="0"/>
              <a:t>N</a:t>
            </a:r>
            <a:r>
              <a:rPr lang="en-US" dirty="0" smtClean="0"/>
              <a:t>=1 </a:t>
            </a:r>
            <a:r>
              <a:rPr lang="en-US" dirty="0"/>
              <a:t>million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0212767"/>
              </p:ext>
            </p:extLst>
          </p:nvPr>
        </p:nvGraphicFramePr>
        <p:xfrm>
          <a:off x="152400" y="1752600"/>
          <a:ext cx="8915400" cy="3122616"/>
        </p:xfrm>
        <a:graphic>
          <a:graphicData uri="http://schemas.openxmlformats.org/drawingml/2006/table">
            <a:tbl>
              <a:tblPr/>
              <a:tblGrid>
                <a:gridCol w="2971800"/>
                <a:gridCol w="2971800"/>
                <a:gridCol w="297180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word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df</a:t>
                      </a:r>
                      <a:r>
                        <a:rPr kumimoji="0" lang="en-US" sz="1800" b="1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w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idf</a:t>
                      </a:r>
                      <a:r>
                        <a:rPr kumimoji="0" lang="en-US" sz="1800" b="1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-111" charset="0"/>
                        </a:rPr>
                        <a:t>w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calpurnia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animal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sunday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-111" charset="0"/>
                        </a:rPr>
                        <a:t>1,000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fly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-111" charset="0"/>
                        </a:rPr>
                        <a:t>100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-111" charset="0"/>
                        </a:rPr>
                        <a:t>10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  <p:sp>
        <p:nvSpPr>
          <p:cNvPr id="26661" name="TextBox 4"/>
          <p:cNvSpPr txBox="1">
            <a:spLocks noChangeArrowheads="1"/>
          </p:cNvSpPr>
          <p:nvPr/>
        </p:nvSpPr>
        <p:spPr bwMode="auto">
          <a:xfrm>
            <a:off x="2009140" y="5481320"/>
            <a:ext cx="41011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Tends to overweight rare words!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332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TF-IDF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86222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One of the most common weighting schemes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TF</a:t>
            </a:r>
            <a:r>
              <a:rPr lang="en-US" dirty="0" smtClean="0"/>
              <a:t> = term frequency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IDF</a:t>
            </a:r>
            <a:r>
              <a:rPr lang="en-US" dirty="0" smtClean="0"/>
              <a:t> = inverse document frequency</a:t>
            </a:r>
            <a:endParaRPr lang="en-US" dirty="0"/>
          </a:p>
        </p:txBody>
      </p:sp>
      <p:graphicFrame>
        <p:nvGraphicFramePr>
          <p:cNvPr id="131074" name="Object 2"/>
          <p:cNvGraphicFramePr>
            <a:graphicFrameLocks noChangeAspect="1"/>
          </p:cNvGraphicFramePr>
          <p:nvPr/>
        </p:nvGraphicFramePr>
        <p:xfrm>
          <a:off x="2351505" y="3462421"/>
          <a:ext cx="341312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60" name="Equation" r:id="rId3" imgW="1130300" imgH="203200" progId="Equation.3">
                  <p:embed/>
                </p:oleObj>
              </mc:Choice>
              <mc:Fallback>
                <p:oleObj name="Equation" r:id="rId3" imgW="11303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505" y="3462421"/>
                        <a:ext cx="3413125" cy="61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63053" y="5377978"/>
            <a:ext cx="6831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We can then use this with any of our similarity measures!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Left Brace 5"/>
          <p:cNvSpPr/>
          <p:nvPr/>
        </p:nvSpPr>
        <p:spPr>
          <a:xfrm rot="16200000">
            <a:off x="4729533" y="3427781"/>
            <a:ext cx="387684" cy="1682514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08327" y="4462880"/>
            <a:ext cx="3123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IDF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 smtClean="0">
                <a:solidFill>
                  <a:srgbClr val="3366FF"/>
                </a:solidFill>
              </a:rPr>
              <a:t>(</a:t>
            </a:r>
            <a:r>
              <a:rPr lang="en-US" dirty="0">
                <a:solidFill>
                  <a:srgbClr val="3366FF"/>
                </a:solidFill>
              </a:rPr>
              <a:t>word importance weight </a:t>
            </a:r>
            <a:r>
              <a:rPr lang="en-US" dirty="0" smtClean="0">
                <a:solidFill>
                  <a:srgbClr val="3366FF"/>
                </a:solidFill>
              </a:rPr>
              <a:t>)</a:t>
            </a: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8" name="Left Brace 7"/>
          <p:cNvSpPr/>
          <p:nvPr/>
        </p:nvSpPr>
        <p:spPr>
          <a:xfrm rot="16200000">
            <a:off x="3322366" y="4002960"/>
            <a:ext cx="387684" cy="532154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311281" y="4502107"/>
            <a:ext cx="597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TF</a:t>
            </a:r>
            <a:endParaRPr lang="en-US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021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Stoplists</a:t>
            </a:r>
            <a:r>
              <a:rPr lang="en-US" dirty="0" smtClean="0"/>
              <a:t>: extreme 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Some words like ‘a’ and ‘the’ will occur in almost every document</a:t>
            </a:r>
          </a:p>
          <a:p>
            <a:pPr lvl="1"/>
            <a:r>
              <a:rPr lang="en-US" sz="2400" dirty="0" smtClean="0"/>
              <a:t>IDF will be 0 for any word that occurs in all documents</a:t>
            </a:r>
          </a:p>
          <a:p>
            <a:pPr lvl="1"/>
            <a:r>
              <a:rPr lang="en-US" sz="2400" dirty="0" smtClean="0"/>
              <a:t>For words that occur in almost all of the documents, they will be nearly 0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 </a:t>
            </a:r>
            <a:r>
              <a:rPr lang="en-US" sz="2800" b="1" i="1" dirty="0" err="1" smtClean="0"/>
              <a:t>stoplist</a:t>
            </a:r>
            <a:r>
              <a:rPr lang="en-US" sz="2800" dirty="0" smtClean="0"/>
              <a:t> is a list of words that should </a:t>
            </a:r>
            <a:r>
              <a:rPr lang="en-US" sz="2800" b="1" dirty="0" smtClean="0"/>
              <a:t>not</a:t>
            </a:r>
            <a:r>
              <a:rPr lang="en-US" sz="2800" dirty="0" smtClean="0"/>
              <a:t> be considered (in this case, similarity calculations)</a:t>
            </a:r>
          </a:p>
          <a:p>
            <a:pPr lvl="1"/>
            <a:r>
              <a:rPr lang="en-US" sz="2500" dirty="0" smtClean="0"/>
              <a:t>Sometimes this is the </a:t>
            </a:r>
            <a:r>
              <a:rPr lang="en-US" sz="2500" i="1" dirty="0" err="1" smtClean="0"/>
              <a:t>n</a:t>
            </a:r>
            <a:r>
              <a:rPr lang="en-US" sz="2500" dirty="0" smtClean="0"/>
              <a:t> most frequent words</a:t>
            </a:r>
          </a:p>
          <a:p>
            <a:pPr lvl="1"/>
            <a:r>
              <a:rPr lang="en-US" sz="2500" dirty="0" smtClean="0"/>
              <a:t>Often, it’s a list of a few hundred words manually created</a:t>
            </a:r>
          </a:p>
        </p:txBody>
      </p:sp>
    </p:spTree>
    <p:extLst>
      <p:ext uri="{BB962C8B-B14F-4D97-AF65-F5344CB8AC3E}">
        <p14:creationId xmlns:p14="http://schemas.microsoft.com/office/powerpoint/2010/main" val="587287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Stoplist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45809" y="1752093"/>
            <a:ext cx="1100666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I</a:t>
            </a:r>
          </a:p>
          <a:p>
            <a:r>
              <a:rPr lang="en-US" sz="1200" dirty="0" smtClean="0"/>
              <a:t>a</a:t>
            </a:r>
          </a:p>
          <a:p>
            <a:r>
              <a:rPr lang="en-US" sz="1200" dirty="0" smtClean="0"/>
              <a:t>aboard</a:t>
            </a:r>
          </a:p>
          <a:p>
            <a:r>
              <a:rPr lang="en-US" sz="1200" dirty="0" smtClean="0"/>
              <a:t>about</a:t>
            </a:r>
          </a:p>
          <a:p>
            <a:r>
              <a:rPr lang="en-US" sz="1200" dirty="0" smtClean="0"/>
              <a:t>above</a:t>
            </a:r>
          </a:p>
          <a:p>
            <a:r>
              <a:rPr lang="en-US" sz="1200" dirty="0" smtClean="0"/>
              <a:t>across</a:t>
            </a:r>
          </a:p>
          <a:p>
            <a:r>
              <a:rPr lang="en-US" sz="1200" dirty="0" smtClean="0"/>
              <a:t>after</a:t>
            </a:r>
          </a:p>
          <a:p>
            <a:r>
              <a:rPr lang="en-US" sz="1200" dirty="0" smtClean="0"/>
              <a:t>afterwards</a:t>
            </a:r>
          </a:p>
          <a:p>
            <a:r>
              <a:rPr lang="en-US" sz="1200" dirty="0" smtClean="0"/>
              <a:t>against</a:t>
            </a:r>
          </a:p>
          <a:p>
            <a:r>
              <a:rPr lang="en-US" sz="1200" dirty="0" err="1" smtClean="0"/>
              <a:t>agin</a:t>
            </a:r>
            <a:endParaRPr lang="en-US" sz="1200" dirty="0" smtClean="0"/>
          </a:p>
          <a:p>
            <a:r>
              <a:rPr lang="en-US" sz="1200" dirty="0" smtClean="0"/>
              <a:t>ago</a:t>
            </a:r>
          </a:p>
          <a:p>
            <a:r>
              <a:rPr lang="en-US" sz="1200" dirty="0" smtClean="0"/>
              <a:t>agreed-upon</a:t>
            </a:r>
          </a:p>
          <a:p>
            <a:r>
              <a:rPr lang="en-US" sz="1200" dirty="0" smtClean="0"/>
              <a:t>ah</a:t>
            </a:r>
          </a:p>
          <a:p>
            <a:r>
              <a:rPr lang="en-US" sz="1200" dirty="0" smtClean="0"/>
              <a:t>alas</a:t>
            </a:r>
          </a:p>
          <a:p>
            <a:r>
              <a:rPr lang="en-US" sz="1200" dirty="0" smtClean="0"/>
              <a:t>albeit</a:t>
            </a:r>
          </a:p>
          <a:p>
            <a:r>
              <a:rPr lang="en-US" sz="1200" dirty="0" smtClean="0"/>
              <a:t>all</a:t>
            </a:r>
          </a:p>
        </p:txBody>
      </p:sp>
      <p:sp>
        <p:nvSpPr>
          <p:cNvPr id="5" name="Rectangle 4"/>
          <p:cNvSpPr/>
          <p:nvPr/>
        </p:nvSpPr>
        <p:spPr>
          <a:xfrm>
            <a:off x="2346475" y="1752093"/>
            <a:ext cx="858761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all-over</a:t>
            </a:r>
          </a:p>
          <a:p>
            <a:r>
              <a:rPr lang="en-US" sz="1200" dirty="0" smtClean="0"/>
              <a:t>almost</a:t>
            </a:r>
          </a:p>
          <a:p>
            <a:r>
              <a:rPr lang="en-US" sz="1200" dirty="0" smtClean="0"/>
              <a:t>along</a:t>
            </a:r>
          </a:p>
          <a:p>
            <a:r>
              <a:rPr lang="en-US" sz="1200" dirty="0" smtClean="0"/>
              <a:t>alongside</a:t>
            </a:r>
          </a:p>
          <a:p>
            <a:r>
              <a:rPr lang="en-US" sz="1200" dirty="0" err="1" smtClean="0"/>
              <a:t>altho</a:t>
            </a:r>
            <a:endParaRPr lang="en-US" sz="1200" dirty="0" smtClean="0"/>
          </a:p>
          <a:p>
            <a:r>
              <a:rPr lang="en-US" sz="1200" dirty="0" smtClean="0"/>
              <a:t>although</a:t>
            </a:r>
          </a:p>
          <a:p>
            <a:r>
              <a:rPr lang="en-US" sz="1200" dirty="0" smtClean="0"/>
              <a:t>amid</a:t>
            </a:r>
          </a:p>
          <a:p>
            <a:r>
              <a:rPr lang="en-US" sz="1200" dirty="0" smtClean="0"/>
              <a:t>amidst</a:t>
            </a:r>
          </a:p>
          <a:p>
            <a:r>
              <a:rPr lang="en-US" sz="1200" dirty="0" smtClean="0"/>
              <a:t>among</a:t>
            </a:r>
          </a:p>
          <a:p>
            <a:r>
              <a:rPr lang="en-US" sz="1200" dirty="0" smtClean="0"/>
              <a:t>amongst</a:t>
            </a:r>
          </a:p>
          <a:p>
            <a:r>
              <a:rPr lang="en-US" sz="1200" dirty="0" smtClean="0"/>
              <a:t>an</a:t>
            </a:r>
          </a:p>
          <a:p>
            <a:r>
              <a:rPr lang="en-US" sz="1200" dirty="0" smtClean="0"/>
              <a:t>and</a:t>
            </a:r>
          </a:p>
          <a:p>
            <a:r>
              <a:rPr lang="en-US" sz="1200" dirty="0" smtClean="0"/>
              <a:t>another</a:t>
            </a:r>
          </a:p>
          <a:p>
            <a:r>
              <a:rPr lang="en-US" sz="1200" dirty="0" smtClean="0"/>
              <a:t>any</a:t>
            </a:r>
          </a:p>
          <a:p>
            <a:r>
              <a:rPr lang="en-US" sz="1200" dirty="0" smtClean="0"/>
              <a:t>anyone</a:t>
            </a:r>
          </a:p>
          <a:p>
            <a:r>
              <a:rPr lang="en-US" sz="1200" dirty="0" smtClean="0"/>
              <a:t>anything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3422950" y="1752093"/>
            <a:ext cx="931334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around</a:t>
            </a:r>
          </a:p>
          <a:p>
            <a:r>
              <a:rPr lang="en-US" sz="1200" dirty="0" smtClean="0"/>
              <a:t>as</a:t>
            </a:r>
          </a:p>
          <a:p>
            <a:r>
              <a:rPr lang="en-US" sz="1200" dirty="0" smtClean="0"/>
              <a:t>aside</a:t>
            </a:r>
          </a:p>
          <a:p>
            <a:r>
              <a:rPr lang="en-US" sz="1200" dirty="0" smtClean="0"/>
              <a:t>astride</a:t>
            </a:r>
          </a:p>
          <a:p>
            <a:r>
              <a:rPr lang="en-US" sz="1200" dirty="0" smtClean="0"/>
              <a:t>at</a:t>
            </a:r>
          </a:p>
          <a:p>
            <a:r>
              <a:rPr lang="en-US" sz="1200" dirty="0" smtClean="0"/>
              <a:t>atop</a:t>
            </a:r>
          </a:p>
          <a:p>
            <a:r>
              <a:rPr lang="en-US" sz="1200" dirty="0" smtClean="0"/>
              <a:t>avec</a:t>
            </a:r>
          </a:p>
          <a:p>
            <a:r>
              <a:rPr lang="en-US" sz="1200" dirty="0" smtClean="0"/>
              <a:t>away</a:t>
            </a:r>
          </a:p>
          <a:p>
            <a:r>
              <a:rPr lang="en-US" sz="1200" dirty="0" smtClean="0"/>
              <a:t>back</a:t>
            </a:r>
          </a:p>
          <a:p>
            <a:r>
              <a:rPr lang="en-US" sz="1200" dirty="0" smtClean="0"/>
              <a:t>be</a:t>
            </a:r>
          </a:p>
          <a:p>
            <a:r>
              <a:rPr lang="en-US" sz="1200" dirty="0" smtClean="0"/>
              <a:t>because</a:t>
            </a:r>
          </a:p>
          <a:p>
            <a:r>
              <a:rPr lang="en-US" sz="1200" dirty="0" smtClean="0"/>
              <a:t>before</a:t>
            </a:r>
          </a:p>
          <a:p>
            <a:r>
              <a:rPr lang="en-US" sz="1200" dirty="0" smtClean="0"/>
              <a:t>beforehand</a:t>
            </a:r>
          </a:p>
          <a:p>
            <a:r>
              <a:rPr lang="en-US" sz="1200" dirty="0" smtClean="0"/>
              <a:t>behind</a:t>
            </a:r>
          </a:p>
          <a:p>
            <a:r>
              <a:rPr lang="en-US" sz="1200" dirty="0" err="1" smtClean="0"/>
              <a:t>behynde</a:t>
            </a:r>
            <a:endParaRPr lang="en-US" sz="1200" dirty="0" smtClean="0"/>
          </a:p>
          <a:p>
            <a:r>
              <a:rPr lang="en-US" sz="1200" dirty="0" smtClean="0"/>
              <a:t>below</a:t>
            </a:r>
          </a:p>
        </p:txBody>
      </p:sp>
      <p:sp>
        <p:nvSpPr>
          <p:cNvPr id="7" name="Rectangle 6"/>
          <p:cNvSpPr/>
          <p:nvPr/>
        </p:nvSpPr>
        <p:spPr>
          <a:xfrm>
            <a:off x="4547807" y="1752093"/>
            <a:ext cx="798287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beneath</a:t>
            </a:r>
          </a:p>
          <a:p>
            <a:r>
              <a:rPr lang="en-US" sz="1200" dirty="0" smtClean="0"/>
              <a:t>beside</a:t>
            </a:r>
          </a:p>
          <a:p>
            <a:r>
              <a:rPr lang="en-US" sz="1200" dirty="0" smtClean="0"/>
              <a:t>besides</a:t>
            </a:r>
          </a:p>
          <a:p>
            <a:r>
              <a:rPr lang="en-US" sz="1200" dirty="0" smtClean="0"/>
              <a:t>between</a:t>
            </a:r>
          </a:p>
          <a:p>
            <a:r>
              <a:rPr lang="en-US" sz="1200" dirty="0" err="1" smtClean="0"/>
              <a:t>bewteen</a:t>
            </a:r>
            <a:endParaRPr lang="en-US" sz="1200" dirty="0" smtClean="0"/>
          </a:p>
          <a:p>
            <a:r>
              <a:rPr lang="en-US" sz="1200" dirty="0" smtClean="0"/>
              <a:t>beyond</a:t>
            </a:r>
          </a:p>
          <a:p>
            <a:r>
              <a:rPr lang="en-US" sz="1200" dirty="0" smtClean="0"/>
              <a:t>bi</a:t>
            </a:r>
          </a:p>
          <a:p>
            <a:r>
              <a:rPr lang="en-US" sz="1200" dirty="0" smtClean="0"/>
              <a:t>both</a:t>
            </a:r>
          </a:p>
          <a:p>
            <a:r>
              <a:rPr lang="en-US" sz="1200" dirty="0" smtClean="0"/>
              <a:t>but</a:t>
            </a:r>
          </a:p>
          <a:p>
            <a:r>
              <a:rPr lang="en-US" sz="1200" dirty="0" smtClean="0"/>
              <a:t>by</a:t>
            </a:r>
          </a:p>
          <a:p>
            <a:r>
              <a:rPr lang="en-US" sz="1200" dirty="0" smtClean="0"/>
              <a:t>ca.</a:t>
            </a:r>
          </a:p>
          <a:p>
            <a:r>
              <a:rPr lang="en-US" sz="1200" dirty="0" smtClean="0"/>
              <a:t>de</a:t>
            </a:r>
          </a:p>
          <a:p>
            <a:r>
              <a:rPr lang="en-US" sz="1200" dirty="0" smtClean="0"/>
              <a:t>des</a:t>
            </a:r>
          </a:p>
          <a:p>
            <a:r>
              <a:rPr lang="en-US" sz="1200" dirty="0" smtClean="0"/>
              <a:t>despite</a:t>
            </a:r>
          </a:p>
          <a:p>
            <a:r>
              <a:rPr lang="en-US" sz="1200" dirty="0" smtClean="0"/>
              <a:t>do</a:t>
            </a:r>
          </a:p>
          <a:p>
            <a:r>
              <a:rPr lang="en-US" sz="1200" dirty="0" smtClean="0"/>
              <a:t>down</a:t>
            </a:r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5503330" y="1752093"/>
            <a:ext cx="822478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due</a:t>
            </a:r>
          </a:p>
          <a:p>
            <a:r>
              <a:rPr lang="en-US" sz="1200" dirty="0" err="1" smtClean="0"/>
              <a:t>durin</a:t>
            </a:r>
            <a:endParaRPr lang="en-US" sz="1200" dirty="0" smtClean="0"/>
          </a:p>
          <a:p>
            <a:r>
              <a:rPr lang="en-US" sz="1200" dirty="0" smtClean="0"/>
              <a:t>during</a:t>
            </a:r>
          </a:p>
          <a:p>
            <a:r>
              <a:rPr lang="en-US" sz="1200" dirty="0" smtClean="0"/>
              <a:t>each</a:t>
            </a:r>
          </a:p>
          <a:p>
            <a:r>
              <a:rPr lang="en-US" sz="1200" dirty="0" smtClean="0"/>
              <a:t>eh</a:t>
            </a:r>
          </a:p>
          <a:p>
            <a:r>
              <a:rPr lang="en-US" sz="1200" dirty="0" smtClean="0"/>
              <a:t>either</a:t>
            </a:r>
          </a:p>
          <a:p>
            <a:r>
              <a:rPr lang="en-US" sz="1200" dirty="0" smtClean="0"/>
              <a:t>en</a:t>
            </a:r>
          </a:p>
          <a:p>
            <a:r>
              <a:rPr lang="en-US" sz="1200" dirty="0" smtClean="0"/>
              <a:t>every</a:t>
            </a:r>
          </a:p>
          <a:p>
            <a:r>
              <a:rPr lang="en-US" sz="1200" dirty="0" smtClean="0"/>
              <a:t>ever</a:t>
            </a:r>
          </a:p>
          <a:p>
            <a:r>
              <a:rPr lang="en-US" sz="1200" dirty="0" smtClean="0"/>
              <a:t>everyone</a:t>
            </a:r>
          </a:p>
          <a:p>
            <a:r>
              <a:rPr lang="en-US" sz="1200" dirty="0" smtClean="0"/>
              <a:t>everything</a:t>
            </a:r>
          </a:p>
          <a:p>
            <a:r>
              <a:rPr lang="en-US" sz="1200" dirty="0" smtClean="0"/>
              <a:t>except</a:t>
            </a:r>
          </a:p>
          <a:p>
            <a:r>
              <a:rPr lang="en-US" sz="1200" dirty="0" smtClean="0"/>
              <a:t>far</a:t>
            </a:r>
          </a:p>
          <a:p>
            <a:r>
              <a:rPr lang="en-US" sz="1200" dirty="0" err="1" smtClean="0"/>
              <a:t>fer</a:t>
            </a:r>
            <a:endParaRPr lang="en-US" sz="1200" dirty="0" smtClean="0"/>
          </a:p>
          <a:p>
            <a:r>
              <a:rPr lang="en-US" sz="1200" dirty="0" smtClean="0"/>
              <a:t>for</a:t>
            </a:r>
          </a:p>
          <a:p>
            <a:r>
              <a:rPr lang="en-US" sz="1200" dirty="0" smtClean="0"/>
              <a:t>from</a:t>
            </a:r>
          </a:p>
        </p:txBody>
      </p:sp>
      <p:sp>
        <p:nvSpPr>
          <p:cNvPr id="9" name="Rectangle 8"/>
          <p:cNvSpPr/>
          <p:nvPr/>
        </p:nvSpPr>
        <p:spPr>
          <a:xfrm>
            <a:off x="6483048" y="1752093"/>
            <a:ext cx="846665" cy="304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go</a:t>
            </a:r>
          </a:p>
          <a:p>
            <a:r>
              <a:rPr lang="en-US" sz="1200" dirty="0" smtClean="0"/>
              <a:t>goddamn</a:t>
            </a:r>
          </a:p>
          <a:p>
            <a:r>
              <a:rPr lang="en-US" sz="1200" dirty="0" smtClean="0"/>
              <a:t>goody</a:t>
            </a:r>
          </a:p>
          <a:p>
            <a:r>
              <a:rPr lang="en-US" sz="1200" dirty="0" smtClean="0"/>
              <a:t>gosh</a:t>
            </a:r>
          </a:p>
          <a:p>
            <a:r>
              <a:rPr lang="en-US" sz="1200" dirty="0" smtClean="0"/>
              <a:t>half</a:t>
            </a:r>
          </a:p>
          <a:p>
            <a:r>
              <a:rPr lang="en-US" sz="1200" dirty="0" smtClean="0"/>
              <a:t>have</a:t>
            </a:r>
          </a:p>
          <a:p>
            <a:r>
              <a:rPr lang="en-US" sz="1200" dirty="0" smtClean="0"/>
              <a:t>he</a:t>
            </a:r>
          </a:p>
          <a:p>
            <a:r>
              <a:rPr lang="en-US" sz="1200" dirty="0" smtClean="0"/>
              <a:t>hell</a:t>
            </a:r>
          </a:p>
          <a:p>
            <a:r>
              <a:rPr lang="en-US" sz="1200" dirty="0" smtClean="0"/>
              <a:t>her</a:t>
            </a:r>
          </a:p>
          <a:p>
            <a:r>
              <a:rPr lang="en-US" sz="1200" dirty="0" smtClean="0"/>
              <a:t>herself</a:t>
            </a:r>
          </a:p>
          <a:p>
            <a:r>
              <a:rPr lang="en-US" sz="1200" dirty="0" smtClean="0"/>
              <a:t>hey</a:t>
            </a:r>
          </a:p>
          <a:p>
            <a:r>
              <a:rPr lang="en-US" sz="1200" dirty="0" smtClean="0"/>
              <a:t>him</a:t>
            </a:r>
          </a:p>
          <a:p>
            <a:r>
              <a:rPr lang="en-US" sz="1200" dirty="0" smtClean="0"/>
              <a:t>himself</a:t>
            </a:r>
          </a:p>
          <a:p>
            <a:r>
              <a:rPr lang="en-US" sz="1200" dirty="0" smtClean="0"/>
              <a:t>his</a:t>
            </a:r>
          </a:p>
          <a:p>
            <a:r>
              <a:rPr lang="en-US" sz="1200" dirty="0" smtClean="0"/>
              <a:t>ho</a:t>
            </a:r>
          </a:p>
          <a:p>
            <a:r>
              <a:rPr lang="en-US" sz="1200" dirty="0" smtClean="0"/>
              <a:t>how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45809" y="5273524"/>
            <a:ext cx="58178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most of these end up with low weights anyway, why use a </a:t>
            </a:r>
            <a:r>
              <a:rPr lang="en-US" sz="2800" dirty="0" err="1" smtClean="0">
                <a:solidFill>
                  <a:srgbClr val="FF0000"/>
                </a:solidFill>
              </a:rPr>
              <a:t>stoplist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529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Stoplists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Two main benefits</a:t>
            </a:r>
          </a:p>
          <a:p>
            <a:pPr lvl="1"/>
            <a:r>
              <a:rPr lang="en-US" dirty="0" smtClean="0"/>
              <a:t>More fine grained control: some words may not be frequent, but may not have any content value (alas, </a:t>
            </a:r>
            <a:r>
              <a:rPr lang="en-US" dirty="0" err="1" smtClean="0"/>
              <a:t>teh</a:t>
            </a:r>
            <a:r>
              <a:rPr lang="en-US" dirty="0" smtClean="0"/>
              <a:t>, gosh)</a:t>
            </a:r>
          </a:p>
          <a:p>
            <a:pPr lvl="1"/>
            <a:r>
              <a:rPr lang="en-US" dirty="0" smtClean="0"/>
              <a:t>Often does contain many frequent words, which can drastically reduce our storage and computation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Any downsides to using a </a:t>
            </a:r>
            <a:r>
              <a:rPr lang="en-US" dirty="0" err="1" smtClean="0">
                <a:solidFill>
                  <a:srgbClr val="FF0000"/>
                </a:solidFill>
              </a:rPr>
              <a:t>stoplist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pPr lvl="1"/>
            <a:r>
              <a:rPr lang="en-US" dirty="0" smtClean="0"/>
              <a:t>For some applications, some stop words may be important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7456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48005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Which of these have we addressed?</a:t>
            </a:r>
          </a:p>
          <a:p>
            <a:pPr lvl="1"/>
            <a:r>
              <a:rPr lang="en-US" dirty="0" smtClean="0"/>
              <a:t>word order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length</a:t>
            </a:r>
          </a:p>
          <a:p>
            <a:pPr lvl="1"/>
            <a:r>
              <a:rPr lang="en-US" dirty="0" smtClean="0"/>
              <a:t>synonym</a:t>
            </a:r>
          </a:p>
          <a:p>
            <a:pPr lvl="1"/>
            <a:r>
              <a:rPr lang="en-US" dirty="0" smtClean="0"/>
              <a:t>spelling mistakes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word importance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word frequency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75893" y="3141580"/>
            <a:ext cx="2820737" cy="949158"/>
          </a:xfrm>
          <a:prstGeom prst="rect">
            <a:avLst/>
          </a:prstGeom>
          <a:solidFill>
            <a:srgbClr val="FF0000">
              <a:alpha val="49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75893" y="5574632"/>
            <a:ext cx="71276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A model of word similarity!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398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 problems</a:t>
            </a:r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33438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lawyer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turned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courthouse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attorney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the crowd </a:t>
            </a:r>
            <a:r>
              <a:rPr kumimoji="0" lang="en-US" sz="2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446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1322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How similar are two words?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9583" y="2711794"/>
            <a:ext cx="7642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sim(w</a:t>
            </a:r>
            <a:r>
              <a:rPr lang="en-US" sz="3600" baseline="-25000" dirty="0" smtClean="0"/>
              <a:t>1</a:t>
            </a:r>
            <a:r>
              <a:rPr lang="en-US" sz="3600" dirty="0" smtClean="0"/>
              <a:t>, w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) = </a:t>
            </a:r>
            <a:r>
              <a:rPr lang="en-US" sz="3600" dirty="0" smtClean="0">
                <a:latin typeface="Arial"/>
                <a:cs typeface="Arial"/>
              </a:rPr>
              <a:t>?</a:t>
            </a:r>
            <a:endParaRPr lang="en-US" sz="3600" dirty="0">
              <a:latin typeface="Arial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503766" y="2694748"/>
            <a:ext cx="4414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/>
                <a:cs typeface="Arial"/>
              </a:rPr>
              <a:t>?</a:t>
            </a:r>
            <a:endParaRPr lang="en-US" sz="3600" dirty="0"/>
          </a:p>
        </p:txBody>
      </p:sp>
      <p:sp>
        <p:nvSpPr>
          <p:cNvPr id="57" name="TextBox 56"/>
          <p:cNvSpPr txBox="1"/>
          <p:nvPr/>
        </p:nvSpPr>
        <p:spPr>
          <a:xfrm>
            <a:off x="256817" y="2781318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score: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575125" y="2734094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rank: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59316" y="2514730"/>
            <a:ext cx="699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w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350742" y="2007810"/>
            <a:ext cx="10796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1</a:t>
            </a:r>
          </a:p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2</a:t>
            </a:r>
            <a:endParaRPr lang="en-US" sz="4000" dirty="0" smtClean="0">
              <a:solidFill>
                <a:srgbClr val="0000FF"/>
              </a:solidFill>
              <a:latin typeface="Tw Cen MT (Body)"/>
              <a:cs typeface="Tw Cen MT (Body)"/>
            </a:endParaRPr>
          </a:p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3</a:t>
            </a:r>
            <a:endParaRPr lang="en-US" sz="4000" baseline="-25000" dirty="0">
              <a:solidFill>
                <a:srgbClr val="0000FF"/>
              </a:solidFill>
              <a:latin typeface="Tw Cen MT (Body)"/>
              <a:cs typeface="Tw Cen MT (Body)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285619" y="5349220"/>
            <a:ext cx="263676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applications?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53577" y="4826000"/>
            <a:ext cx="493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list: w</a:t>
            </a:r>
            <a:r>
              <a:rPr lang="en-US" sz="2800" baseline="-25000" dirty="0" smtClean="0">
                <a:solidFill>
                  <a:srgbClr val="0000FF"/>
                </a:solidFill>
              </a:rPr>
              <a:t>1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and </a:t>
            </a:r>
            <a:r>
              <a:rPr lang="en-US" sz="2800" dirty="0" smtClean="0">
                <a:solidFill>
                  <a:srgbClr val="0000FF"/>
                </a:solidFill>
              </a:rPr>
              <a:t>w</a:t>
            </a:r>
            <a:r>
              <a:rPr lang="en-US" sz="2800" baseline="-25000" dirty="0" smtClean="0">
                <a:solidFill>
                  <a:srgbClr val="0000FF"/>
                </a:solidFill>
              </a:rPr>
              <a:t>2</a:t>
            </a:r>
            <a:r>
              <a:rPr lang="en-US" sz="2800" dirty="0" smtClean="0">
                <a:solidFill>
                  <a:srgbClr val="000000"/>
                </a:solidFill>
              </a:rPr>
              <a:t> are synonyms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673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General text similarity</a:t>
            </a:r>
          </a:p>
          <a:p>
            <a:r>
              <a:rPr lang="en-US" dirty="0" smtClean="0"/>
              <a:t>Thesaurus generation</a:t>
            </a:r>
          </a:p>
          <a:p>
            <a:r>
              <a:rPr lang="en-US" dirty="0" smtClean="0"/>
              <a:t>Automatic evaluation</a:t>
            </a:r>
          </a:p>
          <a:p>
            <a:r>
              <a:rPr lang="en-US" dirty="0" smtClean="0"/>
              <a:t>Text-to-text</a:t>
            </a:r>
          </a:p>
          <a:p>
            <a:pPr lvl="1"/>
            <a:r>
              <a:rPr lang="en-US" dirty="0" smtClean="0"/>
              <a:t>paraphrasing</a:t>
            </a:r>
          </a:p>
          <a:p>
            <a:pPr lvl="1"/>
            <a:r>
              <a:rPr lang="en-US" dirty="0" smtClean="0"/>
              <a:t>summarization</a:t>
            </a:r>
          </a:p>
          <a:p>
            <a:pPr lvl="1"/>
            <a:r>
              <a:rPr lang="en-US" dirty="0" smtClean="0"/>
              <a:t>machine translation</a:t>
            </a:r>
          </a:p>
          <a:p>
            <a:r>
              <a:rPr lang="en-US" dirty="0" smtClean="0"/>
              <a:t>information retrieval (search)</a:t>
            </a:r>
          </a:p>
        </p:txBody>
      </p:sp>
    </p:spTree>
    <p:extLst>
      <p:ext uri="{BB962C8B-B14F-4D97-AF65-F5344CB8AC3E}">
        <p14:creationId xmlns:p14="http://schemas.microsoft.com/office/powerpoint/2010/main" val="3502723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1322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How similar are two words?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9583" y="2711794"/>
            <a:ext cx="7642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sim(w</a:t>
            </a:r>
            <a:r>
              <a:rPr lang="en-US" sz="3600" baseline="-25000" dirty="0" smtClean="0"/>
              <a:t>1</a:t>
            </a:r>
            <a:r>
              <a:rPr lang="en-US" sz="3600" dirty="0" smtClean="0"/>
              <a:t>, w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) = </a:t>
            </a:r>
            <a:r>
              <a:rPr lang="en-US" sz="3600" dirty="0" smtClean="0">
                <a:latin typeface="Arial"/>
                <a:cs typeface="Arial"/>
              </a:rPr>
              <a:t>?</a:t>
            </a:r>
            <a:endParaRPr lang="en-US" sz="3600" dirty="0">
              <a:latin typeface="Arial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503766" y="2694748"/>
            <a:ext cx="4414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Arial"/>
                <a:cs typeface="Arial"/>
              </a:rPr>
              <a:t>?</a:t>
            </a:r>
            <a:endParaRPr lang="en-US" sz="3600" dirty="0"/>
          </a:p>
        </p:txBody>
      </p:sp>
      <p:sp>
        <p:nvSpPr>
          <p:cNvPr id="57" name="TextBox 56"/>
          <p:cNvSpPr txBox="1"/>
          <p:nvPr/>
        </p:nvSpPr>
        <p:spPr>
          <a:xfrm>
            <a:off x="256817" y="2781318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score: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575125" y="2734094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rank: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59316" y="2514730"/>
            <a:ext cx="699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w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350742" y="2007810"/>
            <a:ext cx="10796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1</a:t>
            </a:r>
          </a:p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2</a:t>
            </a:r>
            <a:endParaRPr lang="en-US" sz="4000" dirty="0" smtClean="0">
              <a:solidFill>
                <a:srgbClr val="0000FF"/>
              </a:solidFill>
              <a:latin typeface="Tw Cen MT (Body)"/>
              <a:cs typeface="Tw Cen MT (Body)"/>
            </a:endParaRPr>
          </a:p>
          <a:p>
            <a:r>
              <a:rPr lang="en-US" sz="4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w</a:t>
            </a:r>
            <a:r>
              <a:rPr lang="en-US" sz="4000" baseline="-25000" dirty="0" smtClean="0">
                <a:solidFill>
                  <a:srgbClr val="0000FF"/>
                </a:solidFill>
                <a:latin typeface="Tw Cen MT (Body)"/>
                <a:cs typeface="Tw Cen MT (Body)"/>
              </a:rPr>
              <a:t>3</a:t>
            </a:r>
            <a:endParaRPr lang="en-US" sz="4000" baseline="-25000" dirty="0">
              <a:solidFill>
                <a:srgbClr val="0000FF"/>
              </a:solidFill>
              <a:latin typeface="Tw Cen MT (Body)"/>
              <a:cs typeface="Tw Cen MT (Body)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53577" y="4826000"/>
            <a:ext cx="4932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list: w</a:t>
            </a:r>
            <a:r>
              <a:rPr lang="en-US" sz="2800" baseline="-25000" dirty="0" smtClean="0">
                <a:solidFill>
                  <a:srgbClr val="0000FF"/>
                </a:solidFill>
              </a:rPr>
              <a:t>1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and </a:t>
            </a:r>
            <a:r>
              <a:rPr lang="en-US" sz="2800" dirty="0" smtClean="0">
                <a:solidFill>
                  <a:srgbClr val="0000FF"/>
                </a:solidFill>
              </a:rPr>
              <a:t>w</a:t>
            </a:r>
            <a:r>
              <a:rPr lang="en-US" sz="2800" baseline="-25000" dirty="0" smtClean="0">
                <a:solidFill>
                  <a:srgbClr val="0000FF"/>
                </a:solidFill>
              </a:rPr>
              <a:t>2</a:t>
            </a:r>
            <a:r>
              <a:rPr lang="en-US" sz="2800" dirty="0" smtClean="0">
                <a:solidFill>
                  <a:srgbClr val="000000"/>
                </a:solidFill>
              </a:rPr>
              <a:t> are synonyms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26807" y="5303053"/>
            <a:ext cx="26367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ideas? useful resources?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962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Four categories of approaches (maybe more)</a:t>
            </a:r>
          </a:p>
          <a:p>
            <a:pPr lvl="1"/>
            <a:r>
              <a:rPr lang="en-US" dirty="0" smtClean="0"/>
              <a:t>Character-based</a:t>
            </a:r>
          </a:p>
          <a:p>
            <a:pPr lvl="2"/>
            <a:r>
              <a:rPr lang="en-US" dirty="0" smtClean="0"/>
              <a:t>turned vs. </a:t>
            </a:r>
            <a:r>
              <a:rPr lang="en-US" dirty="0" err="1" smtClean="0"/>
              <a:t>truned</a:t>
            </a:r>
            <a:endParaRPr lang="en-US" dirty="0" smtClean="0"/>
          </a:p>
          <a:p>
            <a:pPr lvl="2"/>
            <a:r>
              <a:rPr lang="en-US" dirty="0" smtClean="0"/>
              <a:t>cognates (night, </a:t>
            </a:r>
            <a:r>
              <a:rPr lang="en-US" dirty="0" err="1" smtClean="0"/>
              <a:t>nacht</a:t>
            </a:r>
            <a:r>
              <a:rPr lang="en-US" dirty="0" smtClean="0"/>
              <a:t>, </a:t>
            </a:r>
            <a:r>
              <a:rPr lang="en-US" dirty="0" err="1" smtClean="0"/>
              <a:t>nicht</a:t>
            </a:r>
            <a:r>
              <a:rPr lang="en-US" dirty="0" smtClean="0"/>
              <a:t>, </a:t>
            </a:r>
            <a:r>
              <a:rPr lang="en-US" dirty="0" err="1" smtClean="0"/>
              <a:t>natt</a:t>
            </a:r>
            <a:r>
              <a:rPr lang="en-US" dirty="0" smtClean="0"/>
              <a:t>, </a:t>
            </a:r>
            <a:r>
              <a:rPr lang="en-US" dirty="0" err="1" smtClean="0"/>
              <a:t>nat</a:t>
            </a:r>
            <a:r>
              <a:rPr lang="en-US" dirty="0" smtClean="0"/>
              <a:t>, </a:t>
            </a:r>
            <a:r>
              <a:rPr lang="en-US" dirty="0" err="1" smtClean="0"/>
              <a:t>noc</a:t>
            </a:r>
            <a:r>
              <a:rPr lang="en-US" dirty="0" smtClean="0"/>
              <a:t>, </a:t>
            </a:r>
            <a:r>
              <a:rPr lang="en-US" dirty="0" err="1" smtClean="0"/>
              <a:t>noch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Semantic web-based (e.g. </a:t>
            </a:r>
            <a:r>
              <a:rPr lang="en-US" dirty="0" err="1" smtClean="0"/>
              <a:t>WordNet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Dictionary-based</a:t>
            </a:r>
          </a:p>
          <a:p>
            <a:pPr lvl="1"/>
            <a:r>
              <a:rPr lang="en-US" dirty="0" smtClean="0"/>
              <a:t>Distributional similarity-based</a:t>
            </a:r>
          </a:p>
          <a:p>
            <a:pPr lvl="2"/>
            <a:r>
              <a:rPr lang="en-US" dirty="0" smtClean="0"/>
              <a:t>similar words occur in similar contexts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792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Character-based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01483" y="1947333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4800" i="1" dirty="0" err="1" smtClean="0">
                <a:solidFill>
                  <a:srgbClr val="0000FF"/>
                </a:solidFill>
              </a:rPr>
              <a:t>turned</a:t>
            </a:r>
            <a:r>
              <a:rPr lang="en-US" sz="4800" dirty="0" smtClean="0"/>
              <a:t>, </a:t>
            </a:r>
            <a:r>
              <a:rPr lang="en-US" sz="4800" i="1" dirty="0" err="1" smtClean="0">
                <a:solidFill>
                  <a:srgbClr val="0000FF"/>
                </a:solidFill>
              </a:rPr>
              <a:t>truned</a:t>
            </a:r>
            <a:r>
              <a:rPr lang="en-US" sz="4800" dirty="0" smtClean="0"/>
              <a:t>) = </a:t>
            </a:r>
            <a:r>
              <a:rPr lang="en-US" sz="4800" dirty="0" smtClean="0">
                <a:latin typeface="Arial"/>
                <a:cs typeface="Arial"/>
              </a:rPr>
              <a:t>?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5504" y="3737429"/>
            <a:ext cx="68984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might we do this using only the words (i.e. no outside resources?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311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 distance (</a:t>
            </a:r>
            <a:r>
              <a:rPr lang="en-US" dirty="0" err="1" smtClean="0"/>
              <a:t>Levenshtein</a:t>
            </a:r>
            <a:r>
              <a:rPr lang="en-US" dirty="0" smtClean="0"/>
              <a:t> distance)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99599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The edit distance between w</a:t>
            </a:r>
            <a:r>
              <a:rPr lang="en-US" baseline="-25000" dirty="0" smtClean="0"/>
              <a:t>1</a:t>
            </a:r>
            <a:r>
              <a:rPr lang="en-US" dirty="0" smtClean="0"/>
              <a:t> and w</a:t>
            </a:r>
            <a:r>
              <a:rPr lang="en-US" baseline="-25000" dirty="0" smtClean="0"/>
              <a:t>2</a:t>
            </a:r>
            <a:r>
              <a:rPr lang="en-US" dirty="0" smtClean="0"/>
              <a:t> is the minimum number of operations to transform w</a:t>
            </a:r>
            <a:r>
              <a:rPr lang="en-US" baseline="-25000" dirty="0" smtClean="0"/>
              <a:t>1</a:t>
            </a:r>
            <a:r>
              <a:rPr lang="en-US" dirty="0" smtClean="0"/>
              <a:t> into w</a:t>
            </a:r>
            <a:r>
              <a:rPr lang="en-US" baseline="-25000" dirty="0" smtClean="0"/>
              <a:t>2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Operations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insertion</a:t>
            </a:r>
          </a:p>
          <a:p>
            <a:pPr lvl="1"/>
            <a:r>
              <a:rPr lang="en-US" dirty="0" smtClean="0"/>
              <a:t>deletion</a:t>
            </a:r>
          </a:p>
          <a:p>
            <a:pPr lvl="1"/>
            <a:r>
              <a:rPr lang="en-US" dirty="0" smtClean="0"/>
              <a:t>substitution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4596190"/>
            <a:ext cx="62211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EDIT(turned</a:t>
            </a:r>
            <a:r>
              <a:rPr lang="en-US" sz="2800" dirty="0" smtClean="0">
                <a:solidFill>
                  <a:srgbClr val="FF0000"/>
                </a:solidFill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</a:rPr>
              <a:t>truned</a:t>
            </a:r>
            <a:r>
              <a:rPr lang="en-US" sz="2800" dirty="0" smtClean="0">
                <a:solidFill>
                  <a:srgbClr val="FF0000"/>
                </a:solidFill>
              </a:rPr>
              <a:t>) = 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Arial"/>
                <a:cs typeface="Arial"/>
              </a:rPr>
              <a:t>EDIT(computer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, commuter) = ?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Arial"/>
                <a:cs typeface="Arial"/>
              </a:rPr>
              <a:t>EDIT(banana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, apple) = ?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Arial"/>
                <a:cs typeface="Arial"/>
              </a:rPr>
              <a:t>EDIT(wombat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  <a:latin typeface="Arial"/>
                <a:cs typeface="Arial"/>
              </a:rPr>
              <a:t>worcester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) = ?</a:t>
            </a:r>
            <a:endParaRPr lang="en-US" sz="28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833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Edit distance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641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200" dirty="0" err="1" smtClean="0">
                <a:solidFill>
                  <a:srgbClr val="0000FF"/>
                </a:solidFill>
              </a:rPr>
              <a:t>EDIT(turned</a:t>
            </a:r>
            <a:r>
              <a:rPr lang="en-US" sz="3200" dirty="0" smtClean="0">
                <a:solidFill>
                  <a:srgbClr val="0000FF"/>
                </a:solidFill>
              </a:rPr>
              <a:t>, </a:t>
            </a:r>
            <a:r>
              <a:rPr lang="en-US" sz="3200" dirty="0" err="1" smtClean="0">
                <a:solidFill>
                  <a:srgbClr val="0000FF"/>
                </a:solidFill>
              </a:rPr>
              <a:t>truned</a:t>
            </a:r>
            <a:r>
              <a:rPr lang="en-US" sz="3200" dirty="0" smtClean="0">
                <a:solidFill>
                  <a:srgbClr val="0000FF"/>
                </a:solidFill>
              </a:rPr>
              <a:t>) = 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2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delete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insert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3200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EDIT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(computer, commuter) = 1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replace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 with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3200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EDIT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(banana, apple) = 5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delete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replace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 with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replace a with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replace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 with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replace a with </a:t>
            </a:r>
            <a:r>
              <a:rPr lang="en-US" dirty="0" err="1" smtClean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endParaRPr lang="en-US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3200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EDIT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(wombat, </a:t>
            </a:r>
            <a:r>
              <a:rPr lang="en-US" sz="3200" dirty="0" err="1" smtClean="0">
                <a:solidFill>
                  <a:srgbClr val="0000FF"/>
                </a:solidFill>
                <a:latin typeface="Arial"/>
                <a:cs typeface="Arial"/>
              </a:rPr>
              <a:t>worcester</a:t>
            </a:r>
            <a:r>
              <a:rPr lang="en-US" sz="3200" dirty="0" smtClean="0">
                <a:solidFill>
                  <a:srgbClr val="0000FF"/>
                </a:solidFill>
                <a:latin typeface="Arial"/>
                <a:cs typeface="Arial"/>
              </a:rPr>
              <a:t>) = 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200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Better edit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924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Are all operations equally likely?</a:t>
            </a:r>
          </a:p>
          <a:p>
            <a:pPr lvl="1"/>
            <a:r>
              <a:rPr lang="en-US" dirty="0" smtClean="0"/>
              <a:t>No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Improvement</a:t>
            </a:r>
            <a:r>
              <a:rPr lang="en-US" dirty="0" smtClean="0"/>
              <a:t>, give different weights to different operations</a:t>
            </a:r>
          </a:p>
          <a:p>
            <a:pPr lvl="1"/>
            <a:r>
              <a:rPr lang="en-US" dirty="0" smtClean="0"/>
              <a:t>replacing a for </a:t>
            </a:r>
            <a:r>
              <a:rPr lang="en-US" dirty="0" err="1" smtClean="0"/>
              <a:t>e</a:t>
            </a:r>
            <a:r>
              <a:rPr lang="en-US" dirty="0" smtClean="0"/>
              <a:t> is more likely than </a:t>
            </a:r>
            <a:r>
              <a:rPr lang="en-US" dirty="0" err="1" smtClean="0"/>
              <a:t>z</a:t>
            </a:r>
            <a:r>
              <a:rPr lang="en-US" dirty="0" smtClean="0"/>
              <a:t> for </a:t>
            </a:r>
            <a:r>
              <a:rPr lang="en-US" dirty="0" err="1" smtClean="0"/>
              <a:t>y</a:t>
            </a:r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Ideas </a:t>
            </a:r>
            <a:r>
              <a:rPr lang="en-US" dirty="0" smtClean="0">
                <a:solidFill>
                  <a:srgbClr val="FF0000"/>
                </a:solidFill>
              </a:rPr>
              <a:t>for weightings?</a:t>
            </a:r>
          </a:p>
          <a:p>
            <a:pPr lvl="1"/>
            <a:r>
              <a:rPr lang="en-US" dirty="0" smtClean="0"/>
              <a:t>Learn from actual data (known typos, known similar words)</a:t>
            </a:r>
          </a:p>
          <a:p>
            <a:pPr lvl="1"/>
            <a:r>
              <a:rPr lang="en-US" dirty="0" smtClean="0"/>
              <a:t>Intuitions: phonetics</a:t>
            </a:r>
          </a:p>
          <a:p>
            <a:pPr lvl="1"/>
            <a:r>
              <a:rPr lang="en-US" dirty="0" smtClean="0"/>
              <a:t>Intuitions: keyboard configuration</a:t>
            </a:r>
          </a:p>
        </p:txBody>
      </p:sp>
    </p:spTree>
    <p:extLst>
      <p:ext uri="{BB962C8B-B14F-4D97-AF65-F5344CB8AC3E}">
        <p14:creationId xmlns:p14="http://schemas.microsoft.com/office/powerpoint/2010/main" val="1975771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Vector character-based word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01483" y="1947333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4800" i="1" dirty="0" err="1" smtClean="0">
                <a:solidFill>
                  <a:srgbClr val="0000FF"/>
                </a:solidFill>
              </a:rPr>
              <a:t>turned</a:t>
            </a:r>
            <a:r>
              <a:rPr lang="en-US" sz="4800" dirty="0" smtClean="0"/>
              <a:t>, </a:t>
            </a:r>
            <a:r>
              <a:rPr lang="en-US" sz="4800" i="1" dirty="0" err="1" smtClean="0">
                <a:solidFill>
                  <a:srgbClr val="0000FF"/>
                </a:solidFill>
              </a:rPr>
              <a:t>truned</a:t>
            </a:r>
            <a:r>
              <a:rPr lang="en-US" sz="4800" dirty="0" smtClean="0"/>
              <a:t>) = </a:t>
            </a:r>
            <a:r>
              <a:rPr lang="en-US" sz="4800" dirty="0" smtClean="0">
                <a:latin typeface="Arial"/>
                <a:cs typeface="Arial"/>
              </a:rPr>
              <a:t>?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648" y="4193473"/>
            <a:ext cx="7962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way to leverage our vector-based similarity approaches from last time?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614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Vector character-based word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01483" y="1947333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4800" i="1" dirty="0" err="1" smtClean="0">
                <a:solidFill>
                  <a:srgbClr val="0000FF"/>
                </a:solidFill>
              </a:rPr>
              <a:t>turned</a:t>
            </a:r>
            <a:r>
              <a:rPr lang="en-US" sz="4800" dirty="0" smtClean="0"/>
              <a:t>, </a:t>
            </a:r>
            <a:r>
              <a:rPr lang="en-US" sz="4800" i="1" dirty="0" err="1" smtClean="0">
                <a:solidFill>
                  <a:srgbClr val="0000FF"/>
                </a:solidFill>
              </a:rPr>
              <a:t>truned</a:t>
            </a:r>
            <a:r>
              <a:rPr lang="en-US" sz="4800" dirty="0" smtClean="0"/>
              <a:t>) = </a:t>
            </a:r>
            <a:r>
              <a:rPr lang="en-US" sz="4800" dirty="0" smtClean="0">
                <a:latin typeface="Arial"/>
                <a:cs typeface="Arial"/>
              </a:rPr>
              <a:t>?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1219" y="3652763"/>
            <a:ext cx="8888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a:	0</a:t>
            </a:r>
          </a:p>
          <a:p>
            <a:r>
              <a:rPr lang="en-US" sz="2000" dirty="0" err="1" smtClean="0"/>
              <a:t>b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c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d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e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f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g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020898" y="3652763"/>
            <a:ext cx="8888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a:	0</a:t>
            </a:r>
          </a:p>
          <a:p>
            <a:r>
              <a:rPr lang="en-US" sz="2000" dirty="0" err="1" smtClean="0"/>
              <a:t>b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c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d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e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f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g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2175356" y="2804308"/>
            <a:ext cx="874433" cy="82247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7" idx="0"/>
          </p:cNvCxnSpPr>
          <p:nvPr/>
        </p:nvCxnSpPr>
        <p:spPr>
          <a:xfrm rot="16200000" flipH="1">
            <a:off x="4693928" y="2881374"/>
            <a:ext cx="874433" cy="66834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50619" y="3006432"/>
            <a:ext cx="30933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Generate a feature vector based on the characters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(or could also use the set based measures at the character level)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22571" y="5213048"/>
            <a:ext cx="192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problems?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824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Vector character-based word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01483" y="1947333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4800" i="1" dirty="0" err="1" smtClean="0">
                <a:solidFill>
                  <a:srgbClr val="0000FF"/>
                </a:solidFill>
              </a:rPr>
              <a:t>restful</a:t>
            </a:r>
            <a:r>
              <a:rPr lang="en-US" sz="4800" i="1" dirty="0" smtClean="0"/>
              <a:t>,</a:t>
            </a:r>
            <a:r>
              <a:rPr lang="en-US" sz="4800" i="1" dirty="0" smtClean="0">
                <a:solidFill>
                  <a:srgbClr val="0000FF"/>
                </a:solidFill>
              </a:rPr>
              <a:t> fluster</a:t>
            </a:r>
            <a:r>
              <a:rPr lang="en-US" sz="4800" dirty="0" smtClean="0"/>
              <a:t>) = </a:t>
            </a:r>
            <a:r>
              <a:rPr lang="en-US" sz="4800" dirty="0" smtClean="0">
                <a:latin typeface="Arial"/>
                <a:cs typeface="Arial"/>
              </a:rPr>
              <a:t>?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1219" y="3652763"/>
            <a:ext cx="8888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a:	0</a:t>
            </a:r>
          </a:p>
          <a:p>
            <a:r>
              <a:rPr lang="en-US" sz="2000" dirty="0" err="1" smtClean="0"/>
              <a:t>b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c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d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e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f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g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020898" y="3652763"/>
            <a:ext cx="8888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a:	0</a:t>
            </a:r>
          </a:p>
          <a:p>
            <a:r>
              <a:rPr lang="en-US" sz="2000" dirty="0" err="1" smtClean="0"/>
              <a:t>b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c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d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e</a:t>
            </a:r>
            <a:r>
              <a:rPr lang="en-US" sz="2000" dirty="0" smtClean="0"/>
              <a:t>:	1</a:t>
            </a:r>
          </a:p>
          <a:p>
            <a:r>
              <a:rPr lang="en-US" sz="2000" dirty="0" err="1" smtClean="0"/>
              <a:t>f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g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2175356" y="2804308"/>
            <a:ext cx="874433" cy="82247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7" idx="0"/>
          </p:cNvCxnSpPr>
          <p:nvPr/>
        </p:nvCxnSpPr>
        <p:spPr>
          <a:xfrm rot="16200000" flipH="1">
            <a:off x="4693928" y="2881374"/>
            <a:ext cx="874433" cy="66834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50619" y="3006432"/>
            <a:ext cx="3093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Character level loses a lot of information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2571" y="5213048"/>
            <a:ext cx="192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ideas?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569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Vector character-based word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01483" y="1947333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4800" i="1" dirty="0" err="1" smtClean="0">
                <a:solidFill>
                  <a:srgbClr val="0000FF"/>
                </a:solidFill>
              </a:rPr>
              <a:t>restful</a:t>
            </a:r>
            <a:r>
              <a:rPr lang="en-US" sz="4800" i="1" dirty="0" smtClean="0"/>
              <a:t>,</a:t>
            </a:r>
            <a:r>
              <a:rPr lang="en-US" sz="4800" i="1" dirty="0" smtClean="0">
                <a:solidFill>
                  <a:srgbClr val="0000FF"/>
                </a:solidFill>
              </a:rPr>
              <a:t> fluster</a:t>
            </a:r>
            <a:r>
              <a:rPr lang="en-US" sz="4800" dirty="0" smtClean="0"/>
              <a:t>) = </a:t>
            </a:r>
            <a:r>
              <a:rPr lang="en-US" sz="4800" dirty="0" smtClean="0">
                <a:latin typeface="Arial"/>
                <a:cs typeface="Arial"/>
              </a:rPr>
              <a:t>?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1219" y="3652763"/>
            <a:ext cx="88883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aa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ab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ac:	0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err="1" smtClean="0"/>
              <a:t>es</a:t>
            </a:r>
            <a:r>
              <a:rPr lang="en-US" sz="2000" dirty="0" smtClean="0"/>
              <a:t>:	1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smtClean="0"/>
              <a:t>fu:	1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smtClean="0"/>
              <a:t>re:	1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020898" y="3652763"/>
            <a:ext cx="88883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aa</a:t>
            </a:r>
            <a:r>
              <a:rPr lang="en-US" sz="2000" dirty="0" smtClean="0"/>
              <a:t>:	0</a:t>
            </a:r>
          </a:p>
          <a:p>
            <a:r>
              <a:rPr lang="en-US" sz="2000" dirty="0" err="1" smtClean="0"/>
              <a:t>ab</a:t>
            </a:r>
            <a:r>
              <a:rPr lang="en-US" sz="2000" dirty="0" smtClean="0"/>
              <a:t>:	0</a:t>
            </a:r>
          </a:p>
          <a:p>
            <a:r>
              <a:rPr lang="en-US" sz="2000" dirty="0" smtClean="0"/>
              <a:t>ac:	0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err="1" smtClean="0"/>
              <a:t>er</a:t>
            </a:r>
            <a:r>
              <a:rPr lang="en-US" sz="2000" dirty="0" smtClean="0"/>
              <a:t>:	1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smtClean="0"/>
              <a:t>fl:	1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err="1" smtClean="0"/>
              <a:t>lu</a:t>
            </a:r>
            <a:r>
              <a:rPr lang="en-US" sz="2000" dirty="0" smtClean="0"/>
              <a:t>:	1</a:t>
            </a:r>
          </a:p>
          <a:p>
            <a:r>
              <a:rPr lang="en-US" sz="2000" dirty="0" smtClean="0"/>
              <a:t>…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2175356" y="2804308"/>
            <a:ext cx="874433" cy="82247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7" idx="0"/>
          </p:cNvCxnSpPr>
          <p:nvPr/>
        </p:nvCxnSpPr>
        <p:spPr>
          <a:xfrm rot="16200000" flipH="1">
            <a:off x="4693927" y="2881374"/>
            <a:ext cx="874434" cy="66834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50619" y="3006432"/>
            <a:ext cx="3093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Use character bigrams or even trigrams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433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164590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Four general categories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Character-based</a:t>
            </a: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turned vs.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truned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cognates (night,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nicht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noch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Semantic web-based (e.g. </a:t>
            </a:r>
            <a:r>
              <a:rPr lang="en-US" dirty="0" err="1" smtClean="0">
                <a:solidFill>
                  <a:srgbClr val="0000FF"/>
                </a:solidFill>
              </a:rPr>
              <a:t>WordNet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lvl="1"/>
            <a:r>
              <a:rPr lang="en-US" dirty="0" smtClean="0"/>
              <a:t>Dictionary-based</a:t>
            </a:r>
          </a:p>
          <a:p>
            <a:pPr lvl="1"/>
            <a:r>
              <a:rPr lang="en-US" dirty="0" smtClean="0"/>
              <a:t>Distributional similarity-based</a:t>
            </a:r>
          </a:p>
          <a:p>
            <a:pPr lvl="2"/>
            <a:r>
              <a:rPr lang="en-US" dirty="0" smtClean="0"/>
              <a:t>similar words occur in similar contexts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657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7492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93000"/>
              </a:lnSpc>
              <a:spcBef>
                <a:spcPts val="675"/>
              </a:spcBef>
              <a:buSzPct val="5200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Lexical database for English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155,287 words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206,941 word senses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117,659  </a:t>
            </a:r>
            <a:r>
              <a:rPr lang="en-GB" sz="2400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synsets</a:t>
            </a: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(synonym sets)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~400K relations between senses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Parts of speech: nouns, verbs, adjectives, adverbs</a:t>
            </a:r>
          </a:p>
          <a:p>
            <a:pPr marL="0" indent="0">
              <a:spcBef>
                <a:spcPts val="675"/>
              </a:spcBef>
              <a:buSzPct val="5200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 smtClean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marL="0" indent="0">
              <a:spcBef>
                <a:spcPts val="675"/>
              </a:spcBef>
              <a:buSzPct val="5200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Word </a:t>
            </a:r>
            <a:r>
              <a:rPr lang="en-GB" sz="28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graph, with word senses as nodes and edges as relationships</a:t>
            </a:r>
          </a:p>
          <a:p>
            <a:pPr marL="0" indent="0">
              <a:spcBef>
                <a:spcPts val="675"/>
              </a:spcBef>
              <a:buSzPct val="5200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 smtClean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marL="0" indent="0">
              <a:spcBef>
                <a:spcPts val="675"/>
              </a:spcBef>
              <a:buSzPct val="5200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Psycholinguistics</a:t>
            </a:r>
            <a:endParaRPr lang="en-GB" sz="2800" dirty="0" smtClean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WN attempts to model human lexical memory</a:t>
            </a:r>
          </a:p>
          <a:p>
            <a:pPr lvl="1">
              <a:spcBef>
                <a:spcPts val="575"/>
              </a:spcBef>
              <a:buSzPct val="47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Design based on psychological testing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Created </a:t>
            </a:r>
            <a:r>
              <a:rPr lang="en-US" dirty="0" smtClean="0"/>
              <a:t>by researchers at Princeton</a:t>
            </a:r>
          </a:p>
          <a:p>
            <a:pPr lvl="1"/>
            <a:r>
              <a:rPr lang="en-US" dirty="0" smtClean="0">
                <a:hlinkClick r:id="rId2"/>
              </a:rPr>
              <a:t>http://wordnet.princeton.edu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Lots </a:t>
            </a:r>
            <a:r>
              <a:rPr lang="en-US" dirty="0" smtClean="0"/>
              <a:t>of programmatic interfaces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701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synonym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antonym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hypernyms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hyponyms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holonym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meronym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troponym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entailment</a:t>
            </a:r>
          </a:p>
          <a:p>
            <a:r>
              <a:rPr lang="en-US" dirty="0" smtClean="0"/>
              <a:t>(and a few others)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396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168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synonym – X and Y have similar meaning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antonym </a:t>
            </a:r>
            <a:r>
              <a:rPr lang="en-US" dirty="0" smtClean="0"/>
              <a:t>– X and Y have opposite meanings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hypernyms</a:t>
            </a:r>
            <a:r>
              <a:rPr lang="en-US" dirty="0" smtClean="0"/>
              <a:t> </a:t>
            </a:r>
            <a:r>
              <a:rPr lang="en-US" dirty="0" smtClean="0"/>
              <a:t>– subclass</a:t>
            </a:r>
          </a:p>
          <a:p>
            <a:pPr lvl="1"/>
            <a:r>
              <a:rPr lang="en-US" dirty="0" smtClean="0"/>
              <a:t>beagle is a </a:t>
            </a:r>
            <a:r>
              <a:rPr lang="en-US" dirty="0" err="1" smtClean="0"/>
              <a:t>hypernym</a:t>
            </a:r>
            <a:r>
              <a:rPr lang="en-US" dirty="0" smtClean="0"/>
              <a:t> of dog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hyponyms </a:t>
            </a:r>
            <a:r>
              <a:rPr lang="en-US" dirty="0" smtClean="0"/>
              <a:t>– superclass</a:t>
            </a:r>
          </a:p>
          <a:p>
            <a:pPr lvl="1"/>
            <a:r>
              <a:rPr lang="en-US" dirty="0" smtClean="0"/>
              <a:t>dog is a hyponym of beagle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holonym</a:t>
            </a:r>
            <a:r>
              <a:rPr lang="en-US" dirty="0" smtClean="0"/>
              <a:t> </a:t>
            </a:r>
            <a:r>
              <a:rPr lang="en-US" dirty="0" smtClean="0"/>
              <a:t>– contains part</a:t>
            </a:r>
          </a:p>
          <a:p>
            <a:pPr lvl="1"/>
            <a:r>
              <a:rPr lang="en-US" dirty="0" smtClean="0"/>
              <a:t>car is a </a:t>
            </a:r>
            <a:r>
              <a:rPr lang="en-US" dirty="0" err="1" smtClean="0"/>
              <a:t>holonym</a:t>
            </a:r>
            <a:r>
              <a:rPr lang="en-US" dirty="0" smtClean="0"/>
              <a:t> of wheel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meronym</a:t>
            </a:r>
            <a:r>
              <a:rPr lang="en-US" dirty="0" smtClean="0"/>
              <a:t> </a:t>
            </a:r>
            <a:r>
              <a:rPr lang="en-US" dirty="0" smtClean="0"/>
              <a:t>– part of</a:t>
            </a:r>
          </a:p>
          <a:p>
            <a:pPr lvl="1"/>
            <a:r>
              <a:rPr lang="en-US" dirty="0" smtClean="0"/>
              <a:t>wheel is a </a:t>
            </a:r>
            <a:r>
              <a:rPr lang="en-US" dirty="0" err="1" smtClean="0"/>
              <a:t>meronym</a:t>
            </a:r>
            <a:r>
              <a:rPr lang="en-US" dirty="0" smtClean="0"/>
              <a:t> of </a:t>
            </a:r>
            <a:r>
              <a:rPr lang="en-US" dirty="0" smtClean="0"/>
              <a:t>car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78350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158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troponym</a:t>
            </a:r>
            <a:r>
              <a:rPr lang="en-US" dirty="0" smtClean="0"/>
              <a:t> </a:t>
            </a:r>
            <a:r>
              <a:rPr lang="en-US" dirty="0" smtClean="0"/>
              <a:t>– for verbs, a more specific way of doing an action</a:t>
            </a:r>
          </a:p>
          <a:p>
            <a:pPr lvl="1"/>
            <a:r>
              <a:rPr lang="en-US" dirty="0" smtClean="0"/>
              <a:t>run is a </a:t>
            </a:r>
            <a:r>
              <a:rPr lang="en-US" dirty="0" err="1" smtClean="0"/>
              <a:t>troponym</a:t>
            </a:r>
            <a:r>
              <a:rPr lang="en-US" dirty="0" smtClean="0"/>
              <a:t> of move</a:t>
            </a:r>
          </a:p>
          <a:p>
            <a:pPr lvl="1"/>
            <a:r>
              <a:rPr lang="en-US" dirty="0" smtClean="0"/>
              <a:t>dice is a </a:t>
            </a:r>
            <a:r>
              <a:rPr lang="en-US" dirty="0" err="1" smtClean="0"/>
              <a:t>troponym</a:t>
            </a:r>
            <a:r>
              <a:rPr lang="en-US" dirty="0" smtClean="0"/>
              <a:t> of cut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entailment </a:t>
            </a:r>
            <a:r>
              <a:rPr lang="en-US" dirty="0" smtClean="0"/>
              <a:t>– for verbs, one activity leads to the </a:t>
            </a:r>
            <a:r>
              <a:rPr lang="en-US" dirty="0" smtClean="0"/>
              <a:t>next</a:t>
            </a:r>
          </a:p>
          <a:p>
            <a:pPr lvl="1"/>
            <a:r>
              <a:rPr lang="en-US" dirty="0"/>
              <a:t>sleep is entailed by snore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 smtClean="0">
                <a:solidFill>
                  <a:srgbClr val="0000FF"/>
                </a:solidFill>
              </a:rPr>
              <a:t>and a few others)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788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87" y="1702405"/>
            <a:ext cx="5155595" cy="51555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35524" y="2177143"/>
            <a:ext cx="27305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Graph, where nodes are words and edges are relationships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There is some hierarchical information, for example with </a:t>
            </a:r>
          </a:p>
          <a:p>
            <a:r>
              <a:rPr lang="en-US" sz="2400" dirty="0" err="1" smtClean="0">
                <a:solidFill>
                  <a:srgbClr val="0000FF"/>
                </a:solidFill>
              </a:rPr>
              <a:t>hyp-er/o-nomy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143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0000FF"/>
                </a:solidFill>
              </a:rPr>
              <a:t>dog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05" y="1789188"/>
            <a:ext cx="8588936" cy="406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88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0000FF"/>
                </a:solidFill>
              </a:rPr>
              <a:t>dog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88" y="1615621"/>
            <a:ext cx="8690678" cy="15896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28" y="3541485"/>
            <a:ext cx="7572882" cy="2949902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227088" y="3350381"/>
            <a:ext cx="8690678" cy="1209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363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762000" y="122238"/>
            <a:ext cx="7543800" cy="10207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WordNet-like Hierarchy 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03805" y="1606549"/>
            <a:ext cx="6127751" cy="3297238"/>
            <a:chOff x="2099468" y="1793081"/>
            <a:chExt cx="6127751" cy="3297238"/>
          </a:xfrm>
        </p:grpSpPr>
        <p:sp>
          <p:nvSpPr>
            <p:cNvPr id="8194" name="Text Box 2"/>
            <p:cNvSpPr txBox="1">
              <a:spLocks noChangeArrowheads="1"/>
            </p:cNvSpPr>
            <p:nvPr/>
          </p:nvSpPr>
          <p:spPr bwMode="auto">
            <a:xfrm>
              <a:off x="2104231" y="3255168"/>
              <a:ext cx="656247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wolf</a:t>
              </a:r>
            </a:p>
          </p:txBody>
        </p:sp>
        <p:sp>
          <p:nvSpPr>
            <p:cNvPr id="8195" name="Text Box 3"/>
            <p:cNvSpPr txBox="1">
              <a:spLocks noChangeArrowheads="1"/>
            </p:cNvSpPr>
            <p:nvPr/>
          </p:nvSpPr>
          <p:spPr bwMode="auto">
            <a:xfrm>
              <a:off x="4385468" y="3255168"/>
              <a:ext cx="591525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dog</a:t>
              </a:r>
            </a:p>
          </p:txBody>
        </p:sp>
        <p:grpSp>
          <p:nvGrpSpPr>
            <p:cNvPr id="2" name="Group 4"/>
            <p:cNvGrpSpPr>
              <a:grpSpLocks/>
            </p:cNvGrpSpPr>
            <p:nvPr/>
          </p:nvGrpSpPr>
          <p:grpSpPr bwMode="auto">
            <a:xfrm>
              <a:off x="2099468" y="1793081"/>
              <a:ext cx="6127751" cy="3297238"/>
              <a:chOff x="1008" y="949"/>
              <a:chExt cx="3860" cy="2077"/>
            </a:xfrm>
          </p:grpSpPr>
          <p:sp>
            <p:nvSpPr>
              <p:cNvPr id="8197" name="Text Box 5"/>
              <p:cNvSpPr txBox="1">
                <a:spLocks noChangeArrowheads="1"/>
              </p:cNvSpPr>
              <p:nvPr/>
            </p:nvSpPr>
            <p:spPr bwMode="auto">
              <a:xfrm>
                <a:off x="1877" y="949"/>
                <a:ext cx="656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dirty="0">
                    <a:solidFill>
                      <a:srgbClr val="000000"/>
                    </a:solidFill>
                    <a:latin typeface="Garamond" charset="0"/>
                  </a:rPr>
                  <a:t>animal</a:t>
                </a:r>
              </a:p>
            </p:txBody>
          </p:sp>
          <p:sp>
            <p:nvSpPr>
              <p:cNvPr id="8198" name="Text Box 6"/>
              <p:cNvSpPr txBox="1">
                <a:spLocks noChangeArrowheads="1"/>
              </p:cNvSpPr>
              <p:nvPr/>
            </p:nvSpPr>
            <p:spPr bwMode="auto">
              <a:xfrm>
                <a:off x="1852" y="1861"/>
                <a:ext cx="5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horse</a:t>
                </a:r>
              </a:p>
            </p:txBody>
          </p:sp>
          <p:sp>
            <p:nvSpPr>
              <p:cNvPr id="8199" name="Text Box 7"/>
              <p:cNvSpPr txBox="1">
                <a:spLocks noChangeArrowheads="1"/>
              </p:cNvSpPr>
              <p:nvPr/>
            </p:nvSpPr>
            <p:spPr bwMode="auto">
              <a:xfrm>
                <a:off x="4015" y="1381"/>
                <a:ext cx="853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amphibian</a:t>
                </a:r>
              </a:p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2000" dirty="0">
                  <a:solidFill>
                    <a:srgbClr val="000000"/>
                  </a:solidFill>
                  <a:latin typeface="Garamond" charset="0"/>
                </a:endParaRPr>
              </a:p>
            </p:txBody>
          </p:sp>
          <p:sp>
            <p:nvSpPr>
              <p:cNvPr id="8200" name="Text Box 8"/>
              <p:cNvSpPr txBox="1">
                <a:spLocks noChangeArrowheads="1"/>
              </p:cNvSpPr>
              <p:nvPr/>
            </p:nvSpPr>
            <p:spPr bwMode="auto">
              <a:xfrm>
                <a:off x="3288" y="1381"/>
                <a:ext cx="63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reptile</a:t>
                </a:r>
              </a:p>
            </p:txBody>
          </p:sp>
          <p:sp>
            <p:nvSpPr>
              <p:cNvPr id="8201" name="Text Box 9"/>
              <p:cNvSpPr txBox="1">
                <a:spLocks noChangeArrowheads="1"/>
              </p:cNvSpPr>
              <p:nvPr/>
            </p:nvSpPr>
            <p:spPr bwMode="auto">
              <a:xfrm>
                <a:off x="2145" y="1381"/>
                <a:ext cx="82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mammal</a:t>
                </a:r>
              </a:p>
            </p:txBody>
          </p:sp>
          <p:sp>
            <p:nvSpPr>
              <p:cNvPr id="8202" name="Text Box 10"/>
              <p:cNvSpPr txBox="1">
                <a:spLocks noChangeArrowheads="1"/>
              </p:cNvSpPr>
              <p:nvPr/>
            </p:nvSpPr>
            <p:spPr bwMode="auto">
              <a:xfrm>
                <a:off x="1008" y="1381"/>
                <a:ext cx="40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fish</a:t>
                </a:r>
              </a:p>
            </p:txBody>
          </p:sp>
          <p:sp>
            <p:nvSpPr>
              <p:cNvPr id="8203" name="Text Box 11"/>
              <p:cNvSpPr txBox="1">
                <a:spLocks noChangeArrowheads="1"/>
              </p:cNvSpPr>
              <p:nvPr/>
            </p:nvSpPr>
            <p:spPr bwMode="auto">
              <a:xfrm>
                <a:off x="2330" y="2773"/>
                <a:ext cx="870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dachshund</a:t>
                </a:r>
              </a:p>
            </p:txBody>
          </p:sp>
          <p:sp>
            <p:nvSpPr>
              <p:cNvPr id="8204" name="Text Box 12"/>
              <p:cNvSpPr txBox="1">
                <a:spLocks noChangeArrowheads="1"/>
              </p:cNvSpPr>
              <p:nvPr/>
            </p:nvSpPr>
            <p:spPr bwMode="auto">
              <a:xfrm>
                <a:off x="2710" y="2341"/>
                <a:ext cx="1081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hunting dog</a:t>
                </a:r>
              </a:p>
            </p:txBody>
          </p:sp>
          <p:sp>
            <p:nvSpPr>
              <p:cNvPr id="8205" name="Text Box 13"/>
              <p:cNvSpPr txBox="1">
                <a:spLocks noChangeArrowheads="1"/>
              </p:cNvSpPr>
              <p:nvPr/>
            </p:nvSpPr>
            <p:spPr bwMode="auto">
              <a:xfrm>
                <a:off x="1936" y="2341"/>
                <a:ext cx="69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stallion</a:t>
                </a:r>
              </a:p>
            </p:txBody>
          </p:sp>
          <p:sp>
            <p:nvSpPr>
              <p:cNvPr id="8206" name="Text Box 14"/>
              <p:cNvSpPr txBox="1">
                <a:spLocks noChangeArrowheads="1"/>
              </p:cNvSpPr>
              <p:nvPr/>
            </p:nvSpPr>
            <p:spPr bwMode="auto">
              <a:xfrm>
                <a:off x="1248" y="2341"/>
                <a:ext cx="53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mare</a:t>
                </a:r>
              </a:p>
            </p:txBody>
          </p:sp>
          <p:sp>
            <p:nvSpPr>
              <p:cNvPr id="8207" name="Text Box 15"/>
              <p:cNvSpPr txBox="1">
                <a:spLocks noChangeArrowheads="1"/>
              </p:cNvSpPr>
              <p:nvPr/>
            </p:nvSpPr>
            <p:spPr bwMode="auto">
              <a:xfrm>
                <a:off x="3018" y="1861"/>
                <a:ext cx="3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cat</a:t>
                </a:r>
              </a:p>
            </p:txBody>
          </p:sp>
          <p:sp>
            <p:nvSpPr>
              <p:cNvPr id="8208" name="Text Box 16"/>
              <p:cNvSpPr txBox="1">
                <a:spLocks noChangeArrowheads="1"/>
              </p:cNvSpPr>
              <p:nvPr/>
            </p:nvSpPr>
            <p:spPr bwMode="auto">
              <a:xfrm>
                <a:off x="3330" y="2773"/>
                <a:ext cx="534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terrier</a:t>
                </a:r>
              </a:p>
            </p:txBody>
          </p:sp>
          <p:cxnSp>
            <p:nvCxnSpPr>
              <p:cNvPr id="8209" name="AutoShape 17"/>
              <p:cNvCxnSpPr>
                <a:cxnSpLocks noChangeShapeType="1"/>
                <a:stCxn id="8203" idx="0"/>
                <a:endCxn id="8204" idx="2"/>
              </p:cNvCxnSpPr>
              <p:nvPr/>
            </p:nvCxnSpPr>
            <p:spPr bwMode="auto">
              <a:xfrm rot="5400000" flipH="1" flipV="1">
                <a:off x="2917" y="2440"/>
                <a:ext cx="181" cy="485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0" name="AutoShape 18"/>
              <p:cNvCxnSpPr>
                <a:cxnSpLocks noChangeShapeType="1"/>
                <a:stCxn id="8208" idx="0"/>
                <a:endCxn id="8204" idx="2"/>
              </p:cNvCxnSpPr>
              <p:nvPr/>
            </p:nvCxnSpPr>
            <p:spPr bwMode="auto">
              <a:xfrm rot="16200000" flipV="1">
                <a:off x="3333" y="2509"/>
                <a:ext cx="181" cy="346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1" name="AutoShape 19"/>
              <p:cNvCxnSpPr>
                <a:cxnSpLocks noChangeShapeType="1"/>
                <a:stCxn id="8206" idx="0"/>
                <a:endCxn id="8198" idx="2"/>
              </p:cNvCxnSpPr>
              <p:nvPr/>
            </p:nvCxnSpPr>
            <p:spPr bwMode="auto">
              <a:xfrm flipV="1">
                <a:off x="1514" y="2112"/>
                <a:ext cx="619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2" name="AutoShape 20"/>
              <p:cNvCxnSpPr>
                <a:cxnSpLocks noChangeShapeType="1"/>
                <a:stCxn id="8205" idx="0"/>
                <a:endCxn id="8198" idx="2"/>
              </p:cNvCxnSpPr>
              <p:nvPr/>
            </p:nvCxnSpPr>
            <p:spPr bwMode="auto">
              <a:xfrm flipH="1" flipV="1">
                <a:off x="2133" y="2112"/>
                <a:ext cx="147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3" name="AutoShape 21"/>
              <p:cNvCxnSpPr>
                <a:cxnSpLocks noChangeShapeType="1"/>
                <a:stCxn id="8204" idx="0"/>
              </p:cNvCxnSpPr>
              <p:nvPr/>
            </p:nvCxnSpPr>
            <p:spPr bwMode="auto">
              <a:xfrm flipH="1" flipV="1">
                <a:off x="2715" y="2111"/>
                <a:ext cx="536" cy="230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4" name="AutoShape 22"/>
              <p:cNvCxnSpPr>
                <a:cxnSpLocks noChangeShapeType="1"/>
                <a:endCxn id="8201" idx="2"/>
              </p:cNvCxnSpPr>
              <p:nvPr/>
            </p:nvCxnSpPr>
            <p:spPr bwMode="auto">
              <a:xfrm flipV="1">
                <a:off x="1529" y="1632"/>
                <a:ext cx="102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5" name="AutoShape 23"/>
              <p:cNvCxnSpPr>
                <a:cxnSpLocks noChangeShapeType="1"/>
                <a:stCxn id="8198" idx="0"/>
                <a:endCxn id="8201" idx="2"/>
              </p:cNvCxnSpPr>
              <p:nvPr/>
            </p:nvCxnSpPr>
            <p:spPr bwMode="auto">
              <a:xfrm flipV="1">
                <a:off x="2133" y="1632"/>
                <a:ext cx="42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6" name="AutoShape 24"/>
              <p:cNvCxnSpPr>
                <a:cxnSpLocks noChangeShapeType="1"/>
                <a:endCxn id="8201" idx="2"/>
              </p:cNvCxnSpPr>
              <p:nvPr/>
            </p:nvCxnSpPr>
            <p:spPr bwMode="auto">
              <a:xfrm flipH="1" flipV="1">
                <a:off x="2556" y="1632"/>
                <a:ext cx="15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7" name="AutoShape 25"/>
              <p:cNvCxnSpPr>
                <a:cxnSpLocks noChangeShapeType="1"/>
                <a:stCxn id="8207" idx="0"/>
                <a:endCxn id="8201" idx="2"/>
              </p:cNvCxnSpPr>
              <p:nvPr/>
            </p:nvCxnSpPr>
            <p:spPr bwMode="auto">
              <a:xfrm flipH="1" flipV="1">
                <a:off x="2556" y="1632"/>
                <a:ext cx="64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8" name="AutoShape 26"/>
              <p:cNvCxnSpPr>
                <a:cxnSpLocks noChangeShapeType="1"/>
                <a:stCxn id="8202" idx="0"/>
                <a:endCxn id="8197" idx="2"/>
              </p:cNvCxnSpPr>
              <p:nvPr/>
            </p:nvCxnSpPr>
            <p:spPr bwMode="auto">
              <a:xfrm flipV="1">
                <a:off x="1208" y="1200"/>
                <a:ext cx="997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9" name="AutoShape 27"/>
              <p:cNvCxnSpPr>
                <a:cxnSpLocks noChangeShapeType="1"/>
                <a:stCxn id="8201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351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0" name="AutoShape 28"/>
              <p:cNvCxnSpPr>
                <a:cxnSpLocks noChangeShapeType="1"/>
                <a:stCxn id="8200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1399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1" name="AutoShape 29"/>
              <p:cNvCxnSpPr>
                <a:cxnSpLocks noChangeShapeType="1"/>
                <a:stCxn id="8199" idx="0"/>
                <a:endCxn id="8197" idx="2"/>
              </p:cNvCxnSpPr>
              <p:nvPr/>
            </p:nvCxnSpPr>
            <p:spPr bwMode="auto">
              <a:xfrm rot="16200000" flipV="1">
                <a:off x="3233" y="172"/>
                <a:ext cx="181" cy="2237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</p:grpSp>
      </p:grpSp>
      <p:sp>
        <p:nvSpPr>
          <p:cNvPr id="34" name="TextBox 33"/>
          <p:cNvSpPr txBox="1"/>
          <p:nvPr/>
        </p:nvSpPr>
        <p:spPr>
          <a:xfrm>
            <a:off x="208568" y="5551714"/>
            <a:ext cx="83790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To utilize </a:t>
            </a:r>
            <a:r>
              <a:rPr lang="en-US" sz="2400" dirty="0" err="1" smtClean="0">
                <a:solidFill>
                  <a:srgbClr val="0000FF"/>
                </a:solidFill>
              </a:rPr>
              <a:t>WordNet</a:t>
            </a:r>
            <a:r>
              <a:rPr lang="en-US" sz="2400" dirty="0" smtClean="0">
                <a:solidFill>
                  <a:srgbClr val="0000FF"/>
                </a:solidFill>
              </a:rPr>
              <a:t>, we often want to think about some graph-based measure.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63194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762000" y="122238"/>
            <a:ext cx="7543800" cy="10207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WordNet-like Hierarchy </a:t>
            </a:r>
          </a:p>
        </p:txBody>
      </p:sp>
      <p:grpSp>
        <p:nvGrpSpPr>
          <p:cNvPr id="2" name="Group 32"/>
          <p:cNvGrpSpPr/>
          <p:nvPr/>
        </p:nvGrpSpPr>
        <p:grpSpPr>
          <a:xfrm>
            <a:off x="203805" y="1606549"/>
            <a:ext cx="6127751" cy="3297238"/>
            <a:chOff x="2099468" y="1793081"/>
            <a:chExt cx="6127751" cy="3297238"/>
          </a:xfrm>
        </p:grpSpPr>
        <p:sp>
          <p:nvSpPr>
            <p:cNvPr id="8194" name="Text Box 2"/>
            <p:cNvSpPr txBox="1">
              <a:spLocks noChangeArrowheads="1"/>
            </p:cNvSpPr>
            <p:nvPr/>
          </p:nvSpPr>
          <p:spPr bwMode="auto">
            <a:xfrm>
              <a:off x="2104231" y="3255168"/>
              <a:ext cx="656247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wolf</a:t>
              </a:r>
            </a:p>
          </p:txBody>
        </p:sp>
        <p:sp>
          <p:nvSpPr>
            <p:cNvPr id="8195" name="Text Box 3"/>
            <p:cNvSpPr txBox="1">
              <a:spLocks noChangeArrowheads="1"/>
            </p:cNvSpPr>
            <p:nvPr/>
          </p:nvSpPr>
          <p:spPr bwMode="auto">
            <a:xfrm>
              <a:off x="4385468" y="3255168"/>
              <a:ext cx="591525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dog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099468" y="1793081"/>
              <a:ext cx="6127751" cy="3297238"/>
              <a:chOff x="1008" y="949"/>
              <a:chExt cx="3860" cy="2077"/>
            </a:xfrm>
          </p:grpSpPr>
          <p:sp>
            <p:nvSpPr>
              <p:cNvPr id="8197" name="Text Box 5"/>
              <p:cNvSpPr txBox="1">
                <a:spLocks noChangeArrowheads="1"/>
              </p:cNvSpPr>
              <p:nvPr/>
            </p:nvSpPr>
            <p:spPr bwMode="auto">
              <a:xfrm>
                <a:off x="1877" y="949"/>
                <a:ext cx="656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dirty="0">
                    <a:solidFill>
                      <a:srgbClr val="000000"/>
                    </a:solidFill>
                    <a:latin typeface="Garamond" charset="0"/>
                  </a:rPr>
                  <a:t>animal</a:t>
                </a:r>
              </a:p>
            </p:txBody>
          </p:sp>
          <p:sp>
            <p:nvSpPr>
              <p:cNvPr id="8198" name="Text Box 6"/>
              <p:cNvSpPr txBox="1">
                <a:spLocks noChangeArrowheads="1"/>
              </p:cNvSpPr>
              <p:nvPr/>
            </p:nvSpPr>
            <p:spPr bwMode="auto">
              <a:xfrm>
                <a:off x="1852" y="1861"/>
                <a:ext cx="5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horse</a:t>
                </a:r>
              </a:p>
            </p:txBody>
          </p:sp>
          <p:sp>
            <p:nvSpPr>
              <p:cNvPr id="8199" name="Text Box 7"/>
              <p:cNvSpPr txBox="1">
                <a:spLocks noChangeArrowheads="1"/>
              </p:cNvSpPr>
              <p:nvPr/>
            </p:nvSpPr>
            <p:spPr bwMode="auto">
              <a:xfrm>
                <a:off x="4015" y="1381"/>
                <a:ext cx="853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amphibian</a:t>
                </a:r>
              </a:p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2000" dirty="0">
                  <a:solidFill>
                    <a:srgbClr val="000000"/>
                  </a:solidFill>
                  <a:latin typeface="Garamond" charset="0"/>
                </a:endParaRPr>
              </a:p>
            </p:txBody>
          </p:sp>
          <p:sp>
            <p:nvSpPr>
              <p:cNvPr id="8200" name="Text Box 8"/>
              <p:cNvSpPr txBox="1">
                <a:spLocks noChangeArrowheads="1"/>
              </p:cNvSpPr>
              <p:nvPr/>
            </p:nvSpPr>
            <p:spPr bwMode="auto">
              <a:xfrm>
                <a:off x="3288" y="1381"/>
                <a:ext cx="63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reptile</a:t>
                </a:r>
              </a:p>
            </p:txBody>
          </p:sp>
          <p:sp>
            <p:nvSpPr>
              <p:cNvPr id="8201" name="Text Box 9"/>
              <p:cNvSpPr txBox="1">
                <a:spLocks noChangeArrowheads="1"/>
              </p:cNvSpPr>
              <p:nvPr/>
            </p:nvSpPr>
            <p:spPr bwMode="auto">
              <a:xfrm>
                <a:off x="2145" y="1381"/>
                <a:ext cx="82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mammal</a:t>
                </a:r>
              </a:p>
            </p:txBody>
          </p:sp>
          <p:sp>
            <p:nvSpPr>
              <p:cNvPr id="8202" name="Text Box 10"/>
              <p:cNvSpPr txBox="1">
                <a:spLocks noChangeArrowheads="1"/>
              </p:cNvSpPr>
              <p:nvPr/>
            </p:nvSpPr>
            <p:spPr bwMode="auto">
              <a:xfrm>
                <a:off x="1008" y="1381"/>
                <a:ext cx="40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fish</a:t>
                </a:r>
              </a:p>
            </p:txBody>
          </p:sp>
          <p:sp>
            <p:nvSpPr>
              <p:cNvPr id="8203" name="Text Box 11"/>
              <p:cNvSpPr txBox="1">
                <a:spLocks noChangeArrowheads="1"/>
              </p:cNvSpPr>
              <p:nvPr/>
            </p:nvSpPr>
            <p:spPr bwMode="auto">
              <a:xfrm>
                <a:off x="2330" y="2773"/>
                <a:ext cx="870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dachshund</a:t>
                </a:r>
              </a:p>
            </p:txBody>
          </p:sp>
          <p:sp>
            <p:nvSpPr>
              <p:cNvPr id="8204" name="Text Box 12"/>
              <p:cNvSpPr txBox="1">
                <a:spLocks noChangeArrowheads="1"/>
              </p:cNvSpPr>
              <p:nvPr/>
            </p:nvSpPr>
            <p:spPr bwMode="auto">
              <a:xfrm>
                <a:off x="2710" y="2341"/>
                <a:ext cx="1081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hunting dog</a:t>
                </a:r>
              </a:p>
            </p:txBody>
          </p:sp>
          <p:sp>
            <p:nvSpPr>
              <p:cNvPr id="8205" name="Text Box 13"/>
              <p:cNvSpPr txBox="1">
                <a:spLocks noChangeArrowheads="1"/>
              </p:cNvSpPr>
              <p:nvPr/>
            </p:nvSpPr>
            <p:spPr bwMode="auto">
              <a:xfrm>
                <a:off x="1936" y="2341"/>
                <a:ext cx="69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stallion</a:t>
                </a:r>
              </a:p>
            </p:txBody>
          </p:sp>
          <p:sp>
            <p:nvSpPr>
              <p:cNvPr id="8206" name="Text Box 14"/>
              <p:cNvSpPr txBox="1">
                <a:spLocks noChangeArrowheads="1"/>
              </p:cNvSpPr>
              <p:nvPr/>
            </p:nvSpPr>
            <p:spPr bwMode="auto">
              <a:xfrm>
                <a:off x="1248" y="2341"/>
                <a:ext cx="53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mare</a:t>
                </a:r>
              </a:p>
            </p:txBody>
          </p:sp>
          <p:sp>
            <p:nvSpPr>
              <p:cNvPr id="8207" name="Text Box 15"/>
              <p:cNvSpPr txBox="1">
                <a:spLocks noChangeArrowheads="1"/>
              </p:cNvSpPr>
              <p:nvPr/>
            </p:nvSpPr>
            <p:spPr bwMode="auto">
              <a:xfrm>
                <a:off x="3018" y="1861"/>
                <a:ext cx="3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cat</a:t>
                </a:r>
              </a:p>
            </p:txBody>
          </p:sp>
          <p:sp>
            <p:nvSpPr>
              <p:cNvPr id="8208" name="Text Box 16"/>
              <p:cNvSpPr txBox="1">
                <a:spLocks noChangeArrowheads="1"/>
              </p:cNvSpPr>
              <p:nvPr/>
            </p:nvSpPr>
            <p:spPr bwMode="auto">
              <a:xfrm>
                <a:off x="3330" y="2773"/>
                <a:ext cx="534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terrier</a:t>
                </a:r>
              </a:p>
            </p:txBody>
          </p:sp>
          <p:cxnSp>
            <p:nvCxnSpPr>
              <p:cNvPr id="8209" name="AutoShape 17"/>
              <p:cNvCxnSpPr>
                <a:cxnSpLocks noChangeShapeType="1"/>
                <a:stCxn id="8203" idx="0"/>
                <a:endCxn id="8204" idx="2"/>
              </p:cNvCxnSpPr>
              <p:nvPr/>
            </p:nvCxnSpPr>
            <p:spPr bwMode="auto">
              <a:xfrm rot="5400000" flipH="1" flipV="1">
                <a:off x="2917" y="2440"/>
                <a:ext cx="181" cy="485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0" name="AutoShape 18"/>
              <p:cNvCxnSpPr>
                <a:cxnSpLocks noChangeShapeType="1"/>
                <a:stCxn id="8208" idx="0"/>
                <a:endCxn id="8204" idx="2"/>
              </p:cNvCxnSpPr>
              <p:nvPr/>
            </p:nvCxnSpPr>
            <p:spPr bwMode="auto">
              <a:xfrm rot="16200000" flipV="1">
                <a:off x="3333" y="2509"/>
                <a:ext cx="181" cy="346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1" name="AutoShape 19"/>
              <p:cNvCxnSpPr>
                <a:cxnSpLocks noChangeShapeType="1"/>
                <a:stCxn id="8206" idx="0"/>
                <a:endCxn id="8198" idx="2"/>
              </p:cNvCxnSpPr>
              <p:nvPr/>
            </p:nvCxnSpPr>
            <p:spPr bwMode="auto">
              <a:xfrm flipV="1">
                <a:off x="1514" y="2112"/>
                <a:ext cx="619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2" name="AutoShape 20"/>
              <p:cNvCxnSpPr>
                <a:cxnSpLocks noChangeShapeType="1"/>
                <a:stCxn id="8205" idx="0"/>
                <a:endCxn id="8198" idx="2"/>
              </p:cNvCxnSpPr>
              <p:nvPr/>
            </p:nvCxnSpPr>
            <p:spPr bwMode="auto">
              <a:xfrm flipH="1" flipV="1">
                <a:off x="2133" y="2112"/>
                <a:ext cx="147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3" name="AutoShape 21"/>
              <p:cNvCxnSpPr>
                <a:cxnSpLocks noChangeShapeType="1"/>
                <a:stCxn id="8204" idx="0"/>
              </p:cNvCxnSpPr>
              <p:nvPr/>
            </p:nvCxnSpPr>
            <p:spPr bwMode="auto">
              <a:xfrm flipH="1" flipV="1">
                <a:off x="2715" y="2111"/>
                <a:ext cx="536" cy="230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4" name="AutoShape 22"/>
              <p:cNvCxnSpPr>
                <a:cxnSpLocks noChangeShapeType="1"/>
                <a:endCxn id="8201" idx="2"/>
              </p:cNvCxnSpPr>
              <p:nvPr/>
            </p:nvCxnSpPr>
            <p:spPr bwMode="auto">
              <a:xfrm flipV="1">
                <a:off x="1529" y="1632"/>
                <a:ext cx="102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5" name="AutoShape 23"/>
              <p:cNvCxnSpPr>
                <a:cxnSpLocks noChangeShapeType="1"/>
                <a:stCxn id="8198" idx="0"/>
                <a:endCxn id="8201" idx="2"/>
              </p:cNvCxnSpPr>
              <p:nvPr/>
            </p:nvCxnSpPr>
            <p:spPr bwMode="auto">
              <a:xfrm flipV="1">
                <a:off x="2133" y="1632"/>
                <a:ext cx="42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6" name="AutoShape 24"/>
              <p:cNvCxnSpPr>
                <a:cxnSpLocks noChangeShapeType="1"/>
                <a:endCxn id="8201" idx="2"/>
              </p:cNvCxnSpPr>
              <p:nvPr/>
            </p:nvCxnSpPr>
            <p:spPr bwMode="auto">
              <a:xfrm flipH="1" flipV="1">
                <a:off x="2556" y="1632"/>
                <a:ext cx="15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7" name="AutoShape 25"/>
              <p:cNvCxnSpPr>
                <a:cxnSpLocks noChangeShapeType="1"/>
                <a:stCxn id="8207" idx="0"/>
                <a:endCxn id="8201" idx="2"/>
              </p:cNvCxnSpPr>
              <p:nvPr/>
            </p:nvCxnSpPr>
            <p:spPr bwMode="auto">
              <a:xfrm flipH="1" flipV="1">
                <a:off x="2556" y="1632"/>
                <a:ext cx="64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8" name="AutoShape 26"/>
              <p:cNvCxnSpPr>
                <a:cxnSpLocks noChangeShapeType="1"/>
                <a:stCxn id="8202" idx="0"/>
                <a:endCxn id="8197" idx="2"/>
              </p:cNvCxnSpPr>
              <p:nvPr/>
            </p:nvCxnSpPr>
            <p:spPr bwMode="auto">
              <a:xfrm flipV="1">
                <a:off x="1208" y="1200"/>
                <a:ext cx="997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9" name="AutoShape 27"/>
              <p:cNvCxnSpPr>
                <a:cxnSpLocks noChangeShapeType="1"/>
                <a:stCxn id="8201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351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0" name="AutoShape 28"/>
              <p:cNvCxnSpPr>
                <a:cxnSpLocks noChangeShapeType="1"/>
                <a:stCxn id="8200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1399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1" name="AutoShape 29"/>
              <p:cNvCxnSpPr>
                <a:cxnSpLocks noChangeShapeType="1"/>
                <a:stCxn id="8199" idx="0"/>
                <a:endCxn id="8197" idx="2"/>
              </p:cNvCxnSpPr>
              <p:nvPr/>
            </p:nvCxnSpPr>
            <p:spPr bwMode="auto">
              <a:xfrm rot="16200000" flipV="1">
                <a:off x="3233" y="172"/>
                <a:ext cx="181" cy="2237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</p:grpSp>
      </p:grpSp>
      <p:sp>
        <p:nvSpPr>
          <p:cNvPr id="32" name="TextBox 31"/>
          <p:cNvSpPr txBox="1"/>
          <p:nvPr/>
        </p:nvSpPr>
        <p:spPr>
          <a:xfrm>
            <a:off x="4827399" y="4863934"/>
            <a:ext cx="43166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Rank the following based on similarity: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	</a:t>
            </a:r>
            <a:r>
              <a:rPr lang="en-US" sz="2000" dirty="0" err="1" smtClean="0">
                <a:solidFill>
                  <a:srgbClr val="FF0000"/>
                </a:solidFill>
              </a:rPr>
              <a:t>SIM(</a:t>
            </a:r>
            <a:r>
              <a:rPr lang="en-US" sz="2000" i="1" dirty="0" err="1" smtClean="0">
                <a:solidFill>
                  <a:srgbClr val="FF0000"/>
                </a:solidFill>
              </a:rPr>
              <a:t>wolf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i="1" dirty="0" smtClean="0">
                <a:solidFill>
                  <a:srgbClr val="FF0000"/>
                </a:solidFill>
              </a:rPr>
              <a:t>dog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	</a:t>
            </a:r>
            <a:r>
              <a:rPr lang="en-US" sz="2000" dirty="0" err="1" smtClean="0">
                <a:solidFill>
                  <a:srgbClr val="FF0000"/>
                </a:solidFill>
              </a:rPr>
              <a:t>SIM(</a:t>
            </a:r>
            <a:r>
              <a:rPr lang="en-US" sz="2000" i="1" dirty="0" err="1" smtClean="0">
                <a:solidFill>
                  <a:srgbClr val="FF0000"/>
                </a:solidFill>
              </a:rPr>
              <a:t>wolf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i="1" dirty="0" smtClean="0">
                <a:solidFill>
                  <a:srgbClr val="FF0000"/>
                </a:solidFill>
              </a:rPr>
              <a:t>amphibian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	</a:t>
            </a:r>
            <a:r>
              <a:rPr lang="en-US" sz="2000" dirty="0" err="1" smtClean="0">
                <a:solidFill>
                  <a:srgbClr val="FF0000"/>
                </a:solidFill>
              </a:rPr>
              <a:t>SIM(</a:t>
            </a:r>
            <a:r>
              <a:rPr lang="en-US" sz="2000" i="1" dirty="0" err="1" smtClean="0">
                <a:solidFill>
                  <a:srgbClr val="FF0000"/>
                </a:solidFill>
              </a:rPr>
              <a:t>terrier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i="1" dirty="0" smtClean="0">
                <a:solidFill>
                  <a:srgbClr val="FF0000"/>
                </a:solidFill>
              </a:rPr>
              <a:t>wolf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	</a:t>
            </a:r>
            <a:r>
              <a:rPr lang="en-US" sz="2000" dirty="0" err="1" smtClean="0">
                <a:solidFill>
                  <a:srgbClr val="FF0000"/>
                </a:solidFill>
              </a:rPr>
              <a:t>SIM(</a:t>
            </a:r>
            <a:r>
              <a:rPr lang="en-US" sz="2000" i="1" dirty="0" err="1" smtClean="0">
                <a:solidFill>
                  <a:srgbClr val="FF0000"/>
                </a:solidFill>
              </a:rPr>
              <a:t>dachshund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i="1" dirty="0" smtClean="0">
                <a:solidFill>
                  <a:srgbClr val="FF0000"/>
                </a:solidFill>
              </a:rPr>
              <a:t>terrier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78068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762000" y="122238"/>
            <a:ext cx="7543800" cy="10207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WordNet-like Hierarchy </a:t>
            </a:r>
          </a:p>
        </p:txBody>
      </p:sp>
      <p:grpSp>
        <p:nvGrpSpPr>
          <p:cNvPr id="2" name="Group 32"/>
          <p:cNvGrpSpPr/>
          <p:nvPr/>
        </p:nvGrpSpPr>
        <p:grpSpPr>
          <a:xfrm>
            <a:off x="203805" y="1606549"/>
            <a:ext cx="6127751" cy="3297238"/>
            <a:chOff x="2099468" y="1793081"/>
            <a:chExt cx="6127751" cy="3297238"/>
          </a:xfrm>
        </p:grpSpPr>
        <p:sp>
          <p:nvSpPr>
            <p:cNvPr id="8194" name="Text Box 2"/>
            <p:cNvSpPr txBox="1">
              <a:spLocks noChangeArrowheads="1"/>
            </p:cNvSpPr>
            <p:nvPr/>
          </p:nvSpPr>
          <p:spPr bwMode="auto">
            <a:xfrm>
              <a:off x="2104231" y="3255168"/>
              <a:ext cx="656247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wolf</a:t>
              </a:r>
            </a:p>
          </p:txBody>
        </p:sp>
        <p:sp>
          <p:nvSpPr>
            <p:cNvPr id="8195" name="Text Box 3"/>
            <p:cNvSpPr txBox="1">
              <a:spLocks noChangeArrowheads="1"/>
            </p:cNvSpPr>
            <p:nvPr/>
          </p:nvSpPr>
          <p:spPr bwMode="auto">
            <a:xfrm>
              <a:off x="4385468" y="3255168"/>
              <a:ext cx="591525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dog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099468" y="1793081"/>
              <a:ext cx="6127751" cy="3297238"/>
              <a:chOff x="1008" y="949"/>
              <a:chExt cx="3860" cy="2077"/>
            </a:xfrm>
          </p:grpSpPr>
          <p:sp>
            <p:nvSpPr>
              <p:cNvPr id="8197" name="Text Box 5"/>
              <p:cNvSpPr txBox="1">
                <a:spLocks noChangeArrowheads="1"/>
              </p:cNvSpPr>
              <p:nvPr/>
            </p:nvSpPr>
            <p:spPr bwMode="auto">
              <a:xfrm>
                <a:off x="1877" y="949"/>
                <a:ext cx="656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dirty="0">
                    <a:solidFill>
                      <a:srgbClr val="000000"/>
                    </a:solidFill>
                    <a:latin typeface="Garamond" charset="0"/>
                  </a:rPr>
                  <a:t>animal</a:t>
                </a:r>
              </a:p>
            </p:txBody>
          </p:sp>
          <p:sp>
            <p:nvSpPr>
              <p:cNvPr id="8198" name="Text Box 6"/>
              <p:cNvSpPr txBox="1">
                <a:spLocks noChangeArrowheads="1"/>
              </p:cNvSpPr>
              <p:nvPr/>
            </p:nvSpPr>
            <p:spPr bwMode="auto">
              <a:xfrm>
                <a:off x="1852" y="1861"/>
                <a:ext cx="5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horse</a:t>
                </a:r>
              </a:p>
            </p:txBody>
          </p:sp>
          <p:sp>
            <p:nvSpPr>
              <p:cNvPr id="8199" name="Text Box 7"/>
              <p:cNvSpPr txBox="1">
                <a:spLocks noChangeArrowheads="1"/>
              </p:cNvSpPr>
              <p:nvPr/>
            </p:nvSpPr>
            <p:spPr bwMode="auto">
              <a:xfrm>
                <a:off x="4015" y="1381"/>
                <a:ext cx="853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amphibian</a:t>
                </a:r>
              </a:p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2000" dirty="0">
                  <a:solidFill>
                    <a:srgbClr val="000000"/>
                  </a:solidFill>
                  <a:latin typeface="Garamond" charset="0"/>
                </a:endParaRPr>
              </a:p>
            </p:txBody>
          </p:sp>
          <p:sp>
            <p:nvSpPr>
              <p:cNvPr id="8200" name="Text Box 8"/>
              <p:cNvSpPr txBox="1">
                <a:spLocks noChangeArrowheads="1"/>
              </p:cNvSpPr>
              <p:nvPr/>
            </p:nvSpPr>
            <p:spPr bwMode="auto">
              <a:xfrm>
                <a:off x="3288" y="1381"/>
                <a:ext cx="63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reptile</a:t>
                </a:r>
              </a:p>
            </p:txBody>
          </p:sp>
          <p:sp>
            <p:nvSpPr>
              <p:cNvPr id="8201" name="Text Box 9"/>
              <p:cNvSpPr txBox="1">
                <a:spLocks noChangeArrowheads="1"/>
              </p:cNvSpPr>
              <p:nvPr/>
            </p:nvSpPr>
            <p:spPr bwMode="auto">
              <a:xfrm>
                <a:off x="2145" y="1381"/>
                <a:ext cx="82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mammal</a:t>
                </a:r>
              </a:p>
            </p:txBody>
          </p:sp>
          <p:sp>
            <p:nvSpPr>
              <p:cNvPr id="8202" name="Text Box 10"/>
              <p:cNvSpPr txBox="1">
                <a:spLocks noChangeArrowheads="1"/>
              </p:cNvSpPr>
              <p:nvPr/>
            </p:nvSpPr>
            <p:spPr bwMode="auto">
              <a:xfrm>
                <a:off x="1008" y="1381"/>
                <a:ext cx="40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fish</a:t>
                </a:r>
              </a:p>
            </p:txBody>
          </p:sp>
          <p:sp>
            <p:nvSpPr>
              <p:cNvPr id="8203" name="Text Box 11"/>
              <p:cNvSpPr txBox="1">
                <a:spLocks noChangeArrowheads="1"/>
              </p:cNvSpPr>
              <p:nvPr/>
            </p:nvSpPr>
            <p:spPr bwMode="auto">
              <a:xfrm>
                <a:off x="2330" y="2773"/>
                <a:ext cx="870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dachshund</a:t>
                </a:r>
              </a:p>
            </p:txBody>
          </p:sp>
          <p:sp>
            <p:nvSpPr>
              <p:cNvPr id="8204" name="Text Box 12"/>
              <p:cNvSpPr txBox="1">
                <a:spLocks noChangeArrowheads="1"/>
              </p:cNvSpPr>
              <p:nvPr/>
            </p:nvSpPr>
            <p:spPr bwMode="auto">
              <a:xfrm>
                <a:off x="2710" y="2341"/>
                <a:ext cx="1081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hunting dog</a:t>
                </a:r>
              </a:p>
            </p:txBody>
          </p:sp>
          <p:sp>
            <p:nvSpPr>
              <p:cNvPr id="8205" name="Text Box 13"/>
              <p:cNvSpPr txBox="1">
                <a:spLocks noChangeArrowheads="1"/>
              </p:cNvSpPr>
              <p:nvPr/>
            </p:nvSpPr>
            <p:spPr bwMode="auto">
              <a:xfrm>
                <a:off x="1936" y="2341"/>
                <a:ext cx="69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stallion</a:t>
                </a:r>
              </a:p>
            </p:txBody>
          </p:sp>
          <p:sp>
            <p:nvSpPr>
              <p:cNvPr id="8206" name="Text Box 14"/>
              <p:cNvSpPr txBox="1">
                <a:spLocks noChangeArrowheads="1"/>
              </p:cNvSpPr>
              <p:nvPr/>
            </p:nvSpPr>
            <p:spPr bwMode="auto">
              <a:xfrm>
                <a:off x="1248" y="2341"/>
                <a:ext cx="53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mare</a:t>
                </a:r>
              </a:p>
            </p:txBody>
          </p:sp>
          <p:sp>
            <p:nvSpPr>
              <p:cNvPr id="8207" name="Text Box 15"/>
              <p:cNvSpPr txBox="1">
                <a:spLocks noChangeArrowheads="1"/>
              </p:cNvSpPr>
              <p:nvPr/>
            </p:nvSpPr>
            <p:spPr bwMode="auto">
              <a:xfrm>
                <a:off x="3018" y="1861"/>
                <a:ext cx="3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cat</a:t>
                </a:r>
              </a:p>
            </p:txBody>
          </p:sp>
          <p:sp>
            <p:nvSpPr>
              <p:cNvPr id="8208" name="Text Box 16"/>
              <p:cNvSpPr txBox="1">
                <a:spLocks noChangeArrowheads="1"/>
              </p:cNvSpPr>
              <p:nvPr/>
            </p:nvSpPr>
            <p:spPr bwMode="auto">
              <a:xfrm>
                <a:off x="3330" y="2773"/>
                <a:ext cx="534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terrier</a:t>
                </a:r>
              </a:p>
            </p:txBody>
          </p:sp>
          <p:cxnSp>
            <p:nvCxnSpPr>
              <p:cNvPr id="8209" name="AutoShape 17"/>
              <p:cNvCxnSpPr>
                <a:cxnSpLocks noChangeShapeType="1"/>
                <a:stCxn id="8203" idx="0"/>
                <a:endCxn id="8204" idx="2"/>
              </p:cNvCxnSpPr>
              <p:nvPr/>
            </p:nvCxnSpPr>
            <p:spPr bwMode="auto">
              <a:xfrm rot="5400000" flipH="1" flipV="1">
                <a:off x="2917" y="2440"/>
                <a:ext cx="181" cy="485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0" name="AutoShape 18"/>
              <p:cNvCxnSpPr>
                <a:cxnSpLocks noChangeShapeType="1"/>
                <a:stCxn id="8208" idx="0"/>
                <a:endCxn id="8204" idx="2"/>
              </p:cNvCxnSpPr>
              <p:nvPr/>
            </p:nvCxnSpPr>
            <p:spPr bwMode="auto">
              <a:xfrm rot="16200000" flipV="1">
                <a:off x="3333" y="2509"/>
                <a:ext cx="181" cy="346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1" name="AutoShape 19"/>
              <p:cNvCxnSpPr>
                <a:cxnSpLocks noChangeShapeType="1"/>
                <a:stCxn id="8206" idx="0"/>
                <a:endCxn id="8198" idx="2"/>
              </p:cNvCxnSpPr>
              <p:nvPr/>
            </p:nvCxnSpPr>
            <p:spPr bwMode="auto">
              <a:xfrm flipV="1">
                <a:off x="1514" y="2112"/>
                <a:ext cx="619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2" name="AutoShape 20"/>
              <p:cNvCxnSpPr>
                <a:cxnSpLocks noChangeShapeType="1"/>
                <a:stCxn id="8205" idx="0"/>
                <a:endCxn id="8198" idx="2"/>
              </p:cNvCxnSpPr>
              <p:nvPr/>
            </p:nvCxnSpPr>
            <p:spPr bwMode="auto">
              <a:xfrm flipH="1" flipV="1">
                <a:off x="2133" y="2112"/>
                <a:ext cx="147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3" name="AutoShape 21"/>
              <p:cNvCxnSpPr>
                <a:cxnSpLocks noChangeShapeType="1"/>
                <a:stCxn id="8204" idx="0"/>
              </p:cNvCxnSpPr>
              <p:nvPr/>
            </p:nvCxnSpPr>
            <p:spPr bwMode="auto">
              <a:xfrm flipH="1" flipV="1">
                <a:off x="2715" y="2111"/>
                <a:ext cx="536" cy="230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4" name="AutoShape 22"/>
              <p:cNvCxnSpPr>
                <a:cxnSpLocks noChangeShapeType="1"/>
                <a:endCxn id="8201" idx="2"/>
              </p:cNvCxnSpPr>
              <p:nvPr/>
            </p:nvCxnSpPr>
            <p:spPr bwMode="auto">
              <a:xfrm flipV="1">
                <a:off x="1529" y="1632"/>
                <a:ext cx="102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5" name="AutoShape 23"/>
              <p:cNvCxnSpPr>
                <a:cxnSpLocks noChangeShapeType="1"/>
                <a:stCxn id="8198" idx="0"/>
                <a:endCxn id="8201" idx="2"/>
              </p:cNvCxnSpPr>
              <p:nvPr/>
            </p:nvCxnSpPr>
            <p:spPr bwMode="auto">
              <a:xfrm flipV="1">
                <a:off x="2133" y="1632"/>
                <a:ext cx="42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6" name="AutoShape 24"/>
              <p:cNvCxnSpPr>
                <a:cxnSpLocks noChangeShapeType="1"/>
                <a:endCxn id="8201" idx="2"/>
              </p:cNvCxnSpPr>
              <p:nvPr/>
            </p:nvCxnSpPr>
            <p:spPr bwMode="auto">
              <a:xfrm flipH="1" flipV="1">
                <a:off x="2556" y="1632"/>
                <a:ext cx="15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7" name="AutoShape 25"/>
              <p:cNvCxnSpPr>
                <a:cxnSpLocks noChangeShapeType="1"/>
                <a:stCxn id="8207" idx="0"/>
                <a:endCxn id="8201" idx="2"/>
              </p:cNvCxnSpPr>
              <p:nvPr/>
            </p:nvCxnSpPr>
            <p:spPr bwMode="auto">
              <a:xfrm flipH="1" flipV="1">
                <a:off x="2556" y="1632"/>
                <a:ext cx="64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8" name="AutoShape 26"/>
              <p:cNvCxnSpPr>
                <a:cxnSpLocks noChangeShapeType="1"/>
                <a:stCxn id="8202" idx="0"/>
                <a:endCxn id="8197" idx="2"/>
              </p:cNvCxnSpPr>
              <p:nvPr/>
            </p:nvCxnSpPr>
            <p:spPr bwMode="auto">
              <a:xfrm flipV="1">
                <a:off x="1208" y="1200"/>
                <a:ext cx="997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9" name="AutoShape 27"/>
              <p:cNvCxnSpPr>
                <a:cxnSpLocks noChangeShapeType="1"/>
                <a:stCxn id="8201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351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0" name="AutoShape 28"/>
              <p:cNvCxnSpPr>
                <a:cxnSpLocks noChangeShapeType="1"/>
                <a:stCxn id="8200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1399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1" name="AutoShape 29"/>
              <p:cNvCxnSpPr>
                <a:cxnSpLocks noChangeShapeType="1"/>
                <a:stCxn id="8199" idx="0"/>
                <a:endCxn id="8197" idx="2"/>
              </p:cNvCxnSpPr>
              <p:nvPr/>
            </p:nvCxnSpPr>
            <p:spPr bwMode="auto">
              <a:xfrm rot="16200000" flipV="1">
                <a:off x="3233" y="172"/>
                <a:ext cx="181" cy="2237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</p:grpSp>
      </p:grpSp>
      <p:sp>
        <p:nvSpPr>
          <p:cNvPr id="32" name="TextBox 31"/>
          <p:cNvSpPr txBox="1"/>
          <p:nvPr/>
        </p:nvSpPr>
        <p:spPr>
          <a:xfrm>
            <a:off x="4977418" y="3511406"/>
            <a:ext cx="4316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dachshund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terrier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dog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terrier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amphibian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2728" y="5450398"/>
            <a:ext cx="7230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information/heuristics did you use to rank these?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76051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762000" y="122238"/>
            <a:ext cx="7543800" cy="10207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/>
              <a:t>WordNet-like Hierarchy </a:t>
            </a:r>
          </a:p>
        </p:txBody>
      </p:sp>
      <p:grpSp>
        <p:nvGrpSpPr>
          <p:cNvPr id="2" name="Group 32"/>
          <p:cNvGrpSpPr/>
          <p:nvPr/>
        </p:nvGrpSpPr>
        <p:grpSpPr>
          <a:xfrm>
            <a:off x="203805" y="1606549"/>
            <a:ext cx="6127751" cy="3297238"/>
            <a:chOff x="2099468" y="1793081"/>
            <a:chExt cx="6127751" cy="3297238"/>
          </a:xfrm>
        </p:grpSpPr>
        <p:sp>
          <p:nvSpPr>
            <p:cNvPr id="8194" name="Text Box 2"/>
            <p:cNvSpPr txBox="1">
              <a:spLocks noChangeArrowheads="1"/>
            </p:cNvSpPr>
            <p:nvPr/>
          </p:nvSpPr>
          <p:spPr bwMode="auto">
            <a:xfrm>
              <a:off x="2104231" y="3255168"/>
              <a:ext cx="656247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wolf</a:t>
              </a:r>
            </a:p>
          </p:txBody>
        </p:sp>
        <p:sp>
          <p:nvSpPr>
            <p:cNvPr id="8195" name="Text Box 3"/>
            <p:cNvSpPr txBox="1">
              <a:spLocks noChangeArrowheads="1"/>
            </p:cNvSpPr>
            <p:nvPr/>
          </p:nvSpPr>
          <p:spPr bwMode="auto">
            <a:xfrm>
              <a:off x="4385468" y="3255168"/>
              <a:ext cx="591525" cy="402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eaLnBrk="0" hangingPunct="0">
                <a:buClr>
                  <a:srgbClr val="CC0000"/>
                </a:buClr>
                <a:buFont typeface="Garamond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0000"/>
                  </a:solidFill>
                  <a:latin typeface="Garamond" charset="0"/>
                </a:rPr>
                <a:t>dog</a:t>
              </a:r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099468" y="1793081"/>
              <a:ext cx="6127751" cy="3297238"/>
              <a:chOff x="1008" y="949"/>
              <a:chExt cx="3860" cy="2077"/>
            </a:xfrm>
          </p:grpSpPr>
          <p:sp>
            <p:nvSpPr>
              <p:cNvPr id="8197" name="Text Box 5"/>
              <p:cNvSpPr txBox="1">
                <a:spLocks noChangeArrowheads="1"/>
              </p:cNvSpPr>
              <p:nvPr/>
            </p:nvSpPr>
            <p:spPr bwMode="auto">
              <a:xfrm>
                <a:off x="1877" y="949"/>
                <a:ext cx="656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dirty="0">
                    <a:solidFill>
                      <a:srgbClr val="000000"/>
                    </a:solidFill>
                    <a:latin typeface="Garamond" charset="0"/>
                  </a:rPr>
                  <a:t>animal</a:t>
                </a:r>
              </a:p>
            </p:txBody>
          </p:sp>
          <p:sp>
            <p:nvSpPr>
              <p:cNvPr id="8198" name="Text Box 6"/>
              <p:cNvSpPr txBox="1">
                <a:spLocks noChangeArrowheads="1"/>
              </p:cNvSpPr>
              <p:nvPr/>
            </p:nvSpPr>
            <p:spPr bwMode="auto">
              <a:xfrm>
                <a:off x="1852" y="1861"/>
                <a:ext cx="5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horse</a:t>
                </a:r>
              </a:p>
            </p:txBody>
          </p:sp>
          <p:sp>
            <p:nvSpPr>
              <p:cNvPr id="8199" name="Text Box 7"/>
              <p:cNvSpPr txBox="1">
                <a:spLocks noChangeArrowheads="1"/>
              </p:cNvSpPr>
              <p:nvPr/>
            </p:nvSpPr>
            <p:spPr bwMode="auto">
              <a:xfrm>
                <a:off x="4015" y="1381"/>
                <a:ext cx="853" cy="44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amphibian</a:t>
                </a:r>
              </a:p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endParaRPr lang="en-US" sz="2000" dirty="0">
                  <a:solidFill>
                    <a:srgbClr val="000000"/>
                  </a:solidFill>
                  <a:latin typeface="Garamond" charset="0"/>
                </a:endParaRPr>
              </a:p>
            </p:txBody>
          </p:sp>
          <p:sp>
            <p:nvSpPr>
              <p:cNvPr id="8200" name="Text Box 8"/>
              <p:cNvSpPr txBox="1">
                <a:spLocks noChangeArrowheads="1"/>
              </p:cNvSpPr>
              <p:nvPr/>
            </p:nvSpPr>
            <p:spPr bwMode="auto">
              <a:xfrm>
                <a:off x="3288" y="1381"/>
                <a:ext cx="63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reptile</a:t>
                </a:r>
              </a:p>
            </p:txBody>
          </p:sp>
          <p:sp>
            <p:nvSpPr>
              <p:cNvPr id="8201" name="Text Box 9"/>
              <p:cNvSpPr txBox="1">
                <a:spLocks noChangeArrowheads="1"/>
              </p:cNvSpPr>
              <p:nvPr/>
            </p:nvSpPr>
            <p:spPr bwMode="auto">
              <a:xfrm>
                <a:off x="2145" y="1381"/>
                <a:ext cx="82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mammal</a:t>
                </a:r>
              </a:p>
            </p:txBody>
          </p:sp>
          <p:sp>
            <p:nvSpPr>
              <p:cNvPr id="8202" name="Text Box 10"/>
              <p:cNvSpPr txBox="1">
                <a:spLocks noChangeArrowheads="1"/>
              </p:cNvSpPr>
              <p:nvPr/>
            </p:nvSpPr>
            <p:spPr bwMode="auto">
              <a:xfrm>
                <a:off x="1008" y="1381"/>
                <a:ext cx="40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fish</a:t>
                </a:r>
              </a:p>
            </p:txBody>
          </p:sp>
          <p:sp>
            <p:nvSpPr>
              <p:cNvPr id="8203" name="Text Box 11"/>
              <p:cNvSpPr txBox="1">
                <a:spLocks noChangeArrowheads="1"/>
              </p:cNvSpPr>
              <p:nvPr/>
            </p:nvSpPr>
            <p:spPr bwMode="auto">
              <a:xfrm>
                <a:off x="2330" y="2773"/>
                <a:ext cx="870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dachshund</a:t>
                </a:r>
              </a:p>
            </p:txBody>
          </p:sp>
          <p:sp>
            <p:nvSpPr>
              <p:cNvPr id="8204" name="Text Box 12"/>
              <p:cNvSpPr txBox="1">
                <a:spLocks noChangeArrowheads="1"/>
              </p:cNvSpPr>
              <p:nvPr/>
            </p:nvSpPr>
            <p:spPr bwMode="auto">
              <a:xfrm>
                <a:off x="2710" y="2341"/>
                <a:ext cx="1081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hunting dog</a:t>
                </a:r>
              </a:p>
            </p:txBody>
          </p:sp>
          <p:sp>
            <p:nvSpPr>
              <p:cNvPr id="8205" name="Text Box 13"/>
              <p:cNvSpPr txBox="1">
                <a:spLocks noChangeArrowheads="1"/>
              </p:cNvSpPr>
              <p:nvPr/>
            </p:nvSpPr>
            <p:spPr bwMode="auto">
              <a:xfrm>
                <a:off x="1936" y="2341"/>
                <a:ext cx="690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stallion</a:t>
                </a:r>
              </a:p>
            </p:txBody>
          </p:sp>
          <p:sp>
            <p:nvSpPr>
              <p:cNvPr id="8206" name="Text Box 14"/>
              <p:cNvSpPr txBox="1">
                <a:spLocks noChangeArrowheads="1"/>
              </p:cNvSpPr>
              <p:nvPr/>
            </p:nvSpPr>
            <p:spPr bwMode="auto">
              <a:xfrm>
                <a:off x="1248" y="2341"/>
                <a:ext cx="53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mare</a:t>
                </a:r>
              </a:p>
            </p:txBody>
          </p:sp>
          <p:sp>
            <p:nvSpPr>
              <p:cNvPr id="8207" name="Text Box 15"/>
              <p:cNvSpPr txBox="1">
                <a:spLocks noChangeArrowheads="1"/>
              </p:cNvSpPr>
              <p:nvPr/>
            </p:nvSpPr>
            <p:spPr bwMode="auto">
              <a:xfrm>
                <a:off x="3018" y="1861"/>
                <a:ext cx="362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>
                    <a:solidFill>
                      <a:srgbClr val="000000"/>
                    </a:solidFill>
                    <a:latin typeface="Garamond" charset="0"/>
                  </a:rPr>
                  <a:t>cat</a:t>
                </a:r>
              </a:p>
            </p:txBody>
          </p:sp>
          <p:sp>
            <p:nvSpPr>
              <p:cNvPr id="8208" name="Text Box 16"/>
              <p:cNvSpPr txBox="1">
                <a:spLocks noChangeArrowheads="1"/>
              </p:cNvSpPr>
              <p:nvPr/>
            </p:nvSpPr>
            <p:spPr bwMode="auto">
              <a:xfrm>
                <a:off x="3330" y="2773"/>
                <a:ext cx="534" cy="25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buFont typeface="Garamond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US" sz="2000" b="1" dirty="0">
                    <a:solidFill>
                      <a:srgbClr val="FF0000"/>
                    </a:solidFill>
                    <a:latin typeface="Garamond" charset="0"/>
                  </a:rPr>
                  <a:t>terrier</a:t>
                </a:r>
              </a:p>
            </p:txBody>
          </p:sp>
          <p:cxnSp>
            <p:nvCxnSpPr>
              <p:cNvPr id="8209" name="AutoShape 17"/>
              <p:cNvCxnSpPr>
                <a:cxnSpLocks noChangeShapeType="1"/>
                <a:stCxn id="8203" idx="0"/>
                <a:endCxn id="8204" idx="2"/>
              </p:cNvCxnSpPr>
              <p:nvPr/>
            </p:nvCxnSpPr>
            <p:spPr bwMode="auto">
              <a:xfrm rot="5400000" flipH="1" flipV="1">
                <a:off x="2917" y="2440"/>
                <a:ext cx="181" cy="485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0" name="AutoShape 18"/>
              <p:cNvCxnSpPr>
                <a:cxnSpLocks noChangeShapeType="1"/>
                <a:stCxn id="8208" idx="0"/>
                <a:endCxn id="8204" idx="2"/>
              </p:cNvCxnSpPr>
              <p:nvPr/>
            </p:nvCxnSpPr>
            <p:spPr bwMode="auto">
              <a:xfrm rot="16200000" flipV="1">
                <a:off x="3333" y="2509"/>
                <a:ext cx="181" cy="346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1" name="AutoShape 19"/>
              <p:cNvCxnSpPr>
                <a:cxnSpLocks noChangeShapeType="1"/>
                <a:stCxn id="8206" idx="0"/>
                <a:endCxn id="8198" idx="2"/>
              </p:cNvCxnSpPr>
              <p:nvPr/>
            </p:nvCxnSpPr>
            <p:spPr bwMode="auto">
              <a:xfrm flipV="1">
                <a:off x="1514" y="2112"/>
                <a:ext cx="619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2" name="AutoShape 20"/>
              <p:cNvCxnSpPr>
                <a:cxnSpLocks noChangeShapeType="1"/>
                <a:stCxn id="8205" idx="0"/>
                <a:endCxn id="8198" idx="2"/>
              </p:cNvCxnSpPr>
              <p:nvPr/>
            </p:nvCxnSpPr>
            <p:spPr bwMode="auto">
              <a:xfrm flipH="1" flipV="1">
                <a:off x="2133" y="2112"/>
                <a:ext cx="147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3" name="AutoShape 21"/>
              <p:cNvCxnSpPr>
                <a:cxnSpLocks noChangeShapeType="1"/>
                <a:stCxn id="8204" idx="0"/>
              </p:cNvCxnSpPr>
              <p:nvPr/>
            </p:nvCxnSpPr>
            <p:spPr bwMode="auto">
              <a:xfrm flipH="1" flipV="1">
                <a:off x="2715" y="2111"/>
                <a:ext cx="536" cy="230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4" name="AutoShape 22"/>
              <p:cNvCxnSpPr>
                <a:cxnSpLocks noChangeShapeType="1"/>
                <a:endCxn id="8201" idx="2"/>
              </p:cNvCxnSpPr>
              <p:nvPr/>
            </p:nvCxnSpPr>
            <p:spPr bwMode="auto">
              <a:xfrm flipV="1">
                <a:off x="1529" y="1632"/>
                <a:ext cx="102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5" name="AutoShape 23"/>
              <p:cNvCxnSpPr>
                <a:cxnSpLocks noChangeShapeType="1"/>
                <a:stCxn id="8198" idx="0"/>
                <a:endCxn id="8201" idx="2"/>
              </p:cNvCxnSpPr>
              <p:nvPr/>
            </p:nvCxnSpPr>
            <p:spPr bwMode="auto">
              <a:xfrm flipV="1">
                <a:off x="2133" y="1632"/>
                <a:ext cx="42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6" name="AutoShape 24"/>
              <p:cNvCxnSpPr>
                <a:cxnSpLocks noChangeShapeType="1"/>
                <a:endCxn id="8201" idx="2"/>
              </p:cNvCxnSpPr>
              <p:nvPr/>
            </p:nvCxnSpPr>
            <p:spPr bwMode="auto">
              <a:xfrm flipH="1" flipV="1">
                <a:off x="2556" y="1632"/>
                <a:ext cx="158" cy="228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7" name="AutoShape 25"/>
              <p:cNvCxnSpPr>
                <a:cxnSpLocks noChangeShapeType="1"/>
                <a:stCxn id="8207" idx="0"/>
                <a:endCxn id="8201" idx="2"/>
              </p:cNvCxnSpPr>
              <p:nvPr/>
            </p:nvCxnSpPr>
            <p:spPr bwMode="auto">
              <a:xfrm flipH="1" flipV="1">
                <a:off x="2556" y="1632"/>
                <a:ext cx="643" cy="229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8" name="AutoShape 26"/>
              <p:cNvCxnSpPr>
                <a:cxnSpLocks noChangeShapeType="1"/>
                <a:stCxn id="8202" idx="0"/>
                <a:endCxn id="8197" idx="2"/>
              </p:cNvCxnSpPr>
              <p:nvPr/>
            </p:nvCxnSpPr>
            <p:spPr bwMode="auto">
              <a:xfrm flipV="1">
                <a:off x="1208" y="1200"/>
                <a:ext cx="997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19" name="AutoShape 27"/>
              <p:cNvCxnSpPr>
                <a:cxnSpLocks noChangeShapeType="1"/>
                <a:stCxn id="8201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351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0" name="AutoShape 28"/>
              <p:cNvCxnSpPr>
                <a:cxnSpLocks noChangeShapeType="1"/>
                <a:stCxn id="8200" idx="0"/>
                <a:endCxn id="8197" idx="2"/>
              </p:cNvCxnSpPr>
              <p:nvPr/>
            </p:nvCxnSpPr>
            <p:spPr bwMode="auto">
              <a:xfrm flipH="1" flipV="1">
                <a:off x="2205" y="1200"/>
                <a:ext cx="1399" cy="181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  <p:cxnSp>
            <p:nvCxnSpPr>
              <p:cNvPr id="8221" name="AutoShape 29"/>
              <p:cNvCxnSpPr>
                <a:cxnSpLocks noChangeShapeType="1"/>
                <a:stCxn id="8199" idx="0"/>
                <a:endCxn id="8197" idx="2"/>
              </p:cNvCxnSpPr>
              <p:nvPr/>
            </p:nvCxnSpPr>
            <p:spPr bwMode="auto">
              <a:xfrm rot="16200000" flipV="1">
                <a:off x="3233" y="172"/>
                <a:ext cx="181" cy="2237"/>
              </a:xfrm>
              <a:prstGeom prst="straightConnector1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</p:spPr>
          </p:cxnSp>
        </p:grpSp>
      </p:grpSp>
      <p:sp>
        <p:nvSpPr>
          <p:cNvPr id="32" name="TextBox 31"/>
          <p:cNvSpPr txBox="1"/>
          <p:nvPr/>
        </p:nvSpPr>
        <p:spPr>
          <a:xfrm>
            <a:off x="4977418" y="3511406"/>
            <a:ext cx="4316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dachshund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terrier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dog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terrier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r>
              <a:rPr lang="en-US" sz="2000" dirty="0" err="1" smtClean="0">
                <a:solidFill>
                  <a:srgbClr val="0000FF"/>
                </a:solidFill>
              </a:rPr>
              <a:t>SIM(</a:t>
            </a:r>
            <a:r>
              <a:rPr lang="en-US" sz="2000" i="1" dirty="0" err="1" smtClean="0">
                <a:solidFill>
                  <a:srgbClr val="0000FF"/>
                </a:solidFill>
              </a:rPr>
              <a:t>wolf</a:t>
            </a:r>
            <a:r>
              <a:rPr lang="en-US" sz="2000" dirty="0" smtClean="0">
                <a:solidFill>
                  <a:srgbClr val="0000FF"/>
                </a:solidFill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</a:rPr>
              <a:t>amphibian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	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3863" y="4919008"/>
            <a:ext cx="72309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 path length is important (but not the only thing)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 words that share the same ancestor are related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FF6600"/>
                </a:solidFill>
              </a:rPr>
              <a:t> words lower down in the hierarchy are finer grained and therefore closer</a:t>
            </a:r>
          </a:p>
          <a:p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64906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 similarity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33043" y="1635152"/>
            <a:ext cx="8887653" cy="47981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path length doesn’t work very well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Some </a:t>
            </a:r>
            <a:r>
              <a:rPr lang="en-US" dirty="0" smtClean="0"/>
              <a:t>ideas:</a:t>
            </a:r>
          </a:p>
          <a:p>
            <a:pPr lvl="1"/>
            <a:r>
              <a:rPr lang="en-US" dirty="0" smtClean="0"/>
              <a:t>path length scaled by the depth (Leacock and </a:t>
            </a:r>
            <a:r>
              <a:rPr lang="en-US" dirty="0" err="1" smtClean="0"/>
              <a:t>Chodorow</a:t>
            </a:r>
            <a:r>
              <a:rPr lang="en-US" dirty="0" smtClean="0"/>
              <a:t>, 1998)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With </a:t>
            </a:r>
            <a:r>
              <a:rPr lang="en-US" dirty="0" smtClean="0"/>
              <a:t>a little cheating: </a:t>
            </a:r>
          </a:p>
          <a:p>
            <a:pPr lvl="1"/>
            <a:r>
              <a:rPr lang="en-US" dirty="0" smtClean="0"/>
              <a:t>Measure the “</a:t>
            </a:r>
            <a:r>
              <a:rPr lang="en-US" dirty="0" smtClean="0">
                <a:solidFill>
                  <a:srgbClr val="FF6600"/>
                </a:solidFill>
              </a:rPr>
              <a:t>information content</a:t>
            </a:r>
            <a:r>
              <a:rPr lang="en-US" dirty="0" smtClean="0"/>
              <a:t>” of a word using a corpus: how specific is a word?</a:t>
            </a:r>
          </a:p>
          <a:p>
            <a:pPr lvl="2"/>
            <a:r>
              <a:rPr lang="en-US" dirty="0" smtClean="0"/>
              <a:t>words </a:t>
            </a:r>
            <a:r>
              <a:rPr lang="en-US" dirty="0"/>
              <a:t>higher up tend to have less information content</a:t>
            </a:r>
          </a:p>
          <a:p>
            <a:pPr lvl="2"/>
            <a:r>
              <a:rPr lang="en-US" dirty="0"/>
              <a:t>more frequent words (and ancestors of more frequent words) tend to have less information </a:t>
            </a:r>
            <a:r>
              <a:rPr lang="en-US" dirty="0" smtClean="0"/>
              <a:t>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850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r>
              <a:rPr lang="en-US" dirty="0" smtClean="0"/>
              <a:t> similarity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7981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Utilizing information content:</a:t>
            </a:r>
          </a:p>
          <a:p>
            <a:pPr lvl="1"/>
            <a:r>
              <a:rPr lang="en-US" dirty="0" smtClean="0"/>
              <a:t>information content of the lowest common parent (</a:t>
            </a:r>
            <a:r>
              <a:rPr lang="en-US" dirty="0" err="1" smtClean="0"/>
              <a:t>Resnik</a:t>
            </a:r>
            <a:r>
              <a:rPr lang="en-US" dirty="0" smtClean="0"/>
              <a:t>, 1995)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information </a:t>
            </a:r>
            <a:r>
              <a:rPr lang="en-US" dirty="0" smtClean="0"/>
              <a:t>content of the words minus information content of the lowest common parent (Jiang and </a:t>
            </a:r>
            <a:r>
              <a:rPr lang="en-US" dirty="0" err="1" smtClean="0"/>
              <a:t>Conrath</a:t>
            </a:r>
            <a:r>
              <a:rPr lang="en-US" dirty="0" smtClean="0"/>
              <a:t>, 1997)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information </a:t>
            </a:r>
            <a:r>
              <a:rPr lang="en-US" dirty="0" smtClean="0"/>
              <a:t>content of the lowest common parent divided by the information content of the words (Lin, 1998)</a:t>
            </a:r>
          </a:p>
        </p:txBody>
      </p:sp>
    </p:spTree>
    <p:extLst>
      <p:ext uri="{BB962C8B-B14F-4D97-AF65-F5344CB8AC3E}">
        <p14:creationId xmlns:p14="http://schemas.microsoft.com/office/powerpoint/2010/main" val="435728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994</TotalTime>
  <Words>2156</Words>
  <Application>Microsoft Macintosh PowerPoint</Application>
  <PresentationFormat>On-screen Show (4:3)</PresentationFormat>
  <Paragraphs>706</Paragraphs>
  <Slides>50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Median</vt:lpstr>
      <vt:lpstr>Equation</vt:lpstr>
      <vt:lpstr>Microsoft Equation</vt:lpstr>
      <vt:lpstr>Word Similarity</vt:lpstr>
      <vt:lpstr>Admin</vt:lpstr>
      <vt:lpstr>Quiz #2</vt:lpstr>
      <vt:lpstr>Text Similarity</vt:lpstr>
      <vt:lpstr>Bag of words representation</vt:lpstr>
      <vt:lpstr>Vector based word</vt:lpstr>
      <vt:lpstr>Normalized distance measures</vt:lpstr>
      <vt:lpstr>Our problems</vt:lpstr>
      <vt:lpstr>Word importance</vt:lpstr>
      <vt:lpstr>Distance + weights</vt:lpstr>
      <vt:lpstr>Document vs. overall frequency</vt:lpstr>
      <vt:lpstr>Document frequency</vt:lpstr>
      <vt:lpstr>From document frequency to weight</vt:lpstr>
      <vt:lpstr>Inverse document frequency</vt:lpstr>
      <vt:lpstr>IDF example, suppose N=1 million</vt:lpstr>
      <vt:lpstr>IDF example, suppose N=1 million</vt:lpstr>
      <vt:lpstr>IDF example, suppose N=1 million</vt:lpstr>
      <vt:lpstr>IDF example, suppose N=1 million</vt:lpstr>
      <vt:lpstr>TF-IDF</vt:lpstr>
      <vt:lpstr>Stoplists: extreme weighting</vt:lpstr>
      <vt:lpstr>Stoplist</vt:lpstr>
      <vt:lpstr>Stoplists</vt:lpstr>
      <vt:lpstr>Our problems</vt:lpstr>
      <vt:lpstr>Word overlap problems</vt:lpstr>
      <vt:lpstr>Word similarity</vt:lpstr>
      <vt:lpstr>Word similarity applications</vt:lpstr>
      <vt:lpstr>Word similarity</vt:lpstr>
      <vt:lpstr>Word similarity</vt:lpstr>
      <vt:lpstr>Character-based similarity</vt:lpstr>
      <vt:lpstr>Edit distance (Levenshtein distance)</vt:lpstr>
      <vt:lpstr>Edit distance</vt:lpstr>
      <vt:lpstr>Better edit distance</vt:lpstr>
      <vt:lpstr>Vector character-based word similarity</vt:lpstr>
      <vt:lpstr>Vector character-based word similarity</vt:lpstr>
      <vt:lpstr>Vector character-based word similarity</vt:lpstr>
      <vt:lpstr>Vector character-based word similarity</vt:lpstr>
      <vt:lpstr>Word similarity</vt:lpstr>
      <vt:lpstr>WordNet</vt:lpstr>
      <vt:lpstr>WordNet relations</vt:lpstr>
      <vt:lpstr>WordNet relations</vt:lpstr>
      <vt:lpstr>WordNet relations</vt:lpstr>
      <vt:lpstr>WordNet</vt:lpstr>
      <vt:lpstr>WordNet: dog</vt:lpstr>
      <vt:lpstr>WordNet: dog</vt:lpstr>
      <vt:lpstr>WordNet-like Hierarchy </vt:lpstr>
      <vt:lpstr>WordNet-like Hierarchy </vt:lpstr>
      <vt:lpstr>WordNet-like Hierarchy </vt:lpstr>
      <vt:lpstr>WordNet-like Hierarchy </vt:lpstr>
      <vt:lpstr>WordNet similarity measures</vt:lpstr>
      <vt:lpstr>WordNet similarity measures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Lexical Semantics</dc:title>
  <dc:creator>Dave Kauchak</dc:creator>
  <cp:lastModifiedBy>David Kauchak</cp:lastModifiedBy>
  <cp:revision>147</cp:revision>
  <dcterms:created xsi:type="dcterms:W3CDTF">2011-03-21T22:01:10Z</dcterms:created>
  <dcterms:modified xsi:type="dcterms:W3CDTF">2014-10-14T23:19:27Z</dcterms:modified>
</cp:coreProperties>
</file>