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xls" ContentType="application/vnd.ms-exce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4.xml" ContentType="application/vnd.openxmlformats-officedocument.theme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embeddings/Microsoft_Equation1.bin" ContentType="application/vnd.openxmlformats-officedocument.oleObject"/>
  <Override PartName="/ppt/embeddings/Microsoft_Equation2.bin" ContentType="application/vnd.openxmlformats-officedocument.oleObject"/>
  <Override PartName="/ppt/embeddings/Microsoft_Equation3.bin" ContentType="application/vnd.openxmlformats-officedocument.oleObject"/>
  <Override PartName="/ppt/embeddings/Microsoft_Equation4.bin" ContentType="application/vnd.openxmlformats-officedocument.oleObject"/>
  <Override PartName="/ppt/embeddings/Microsoft_Equation5.bin" ContentType="application/vnd.openxmlformats-officedocument.oleObject"/>
  <Override PartName="/ppt/embeddings/Microsoft_Equation6.bin" ContentType="application/vnd.openxmlformats-officedocument.oleObject"/>
  <Override PartName="/ppt/embeddings/Microsoft_Equation7.bin" ContentType="application/vnd.openxmlformats-officedocument.oleObject"/>
  <Override PartName="/ppt/embeddings/Microsoft_Equation8.bin" ContentType="application/vnd.openxmlformats-officedocument.oleObject"/>
  <Override PartName="/ppt/embeddings/Microsoft_Equation9.bin" ContentType="application/vnd.openxmlformats-officedocument.oleObject"/>
  <Override PartName="/ppt/embeddings/Microsoft_Equation10.bin" ContentType="application/vnd.openxmlformats-officedocument.oleObject"/>
  <Override PartName="/ppt/embeddings/Microsoft_Equation11.bin" ContentType="application/vnd.openxmlformats-officedocument.oleObject"/>
  <Override PartName="/ppt/embeddings/Microsoft_Equation12.bin" ContentType="application/vnd.openxmlformats-officedocument.oleObject"/>
  <Override PartName="/ppt/embeddings/Microsoft_Equation13.bin" ContentType="application/vnd.openxmlformats-officedocument.oleObject"/>
  <Override PartName="/ppt/embeddings/Microsoft_Equation14.bin" ContentType="application/vnd.openxmlformats-officedocument.oleObject"/>
  <Override PartName="/ppt/embeddings/Microsoft_Equation15.bin" ContentType="application/vnd.openxmlformats-officedocument.oleObject"/>
  <Override PartName="/ppt/notesSlides/notesSlide3.xml" ContentType="application/vnd.openxmlformats-officedocument.presentationml.notesSlide+xml"/>
  <Override PartName="/ppt/embeddings/oleObject1.bin" ContentType="application/vnd.openxmlformats-officedocument.oleObject"/>
  <Override PartName="/ppt/embeddings/oleObject2.bin" ContentType="application/vnd.openxmlformats-officedocument.oleObject"/>
  <Override PartName="/ppt/embeddings/oleObject3.bin" ContentType="application/vnd.openxmlformats-officedocument.oleObject"/>
  <Override PartName="/ppt/embeddings/oleObject4.bin" ContentType="application/vnd.openxmlformats-officedocument.oleObject"/>
  <Override PartName="/ppt/embeddings/oleObject5.bin" ContentType="application/vnd.openxmlformats-officedocument.oleObject"/>
  <Override PartName="/ppt/embeddings/oleObject6.bin" ContentType="application/vnd.openxmlformats-officedocument.oleObject"/>
  <Override PartName="/ppt/embeddings/oleObject7.bin" ContentType="application/vnd.openxmlformats-officedocument.oleObject"/>
  <Override PartName="/ppt/embeddings/oleObject8.bin" ContentType="application/vnd.openxmlformats-officedocument.oleObject"/>
  <Override PartName="/ppt/embeddings/oleObject9.bin" ContentType="application/vnd.openxmlformats-officedocument.oleObject"/>
  <Override PartName="/ppt/embeddings/oleObject10.bin" ContentType="application/vnd.openxmlformats-officedocument.oleObject"/>
  <Override PartName="/ppt/embeddings/oleObject11.bin" ContentType="application/vnd.openxmlformats-officedocument.oleObject"/>
  <Override PartName="/ppt/embeddings/oleObject12.bin" ContentType="application/vnd.openxmlformats-officedocument.oleObject"/>
  <Override PartName="/ppt/embeddings/oleObject13.bin" ContentType="application/vnd.openxmlformats-officedocument.oleObject"/>
  <Override PartName="/ppt/embeddings/oleObject14.bin" ContentType="application/vnd.openxmlformats-officedocument.oleObject"/>
  <Override PartName="/ppt/embeddings/oleObject15.bin" ContentType="application/vnd.openxmlformats-officedocument.oleObject"/>
  <Override PartName="/ppt/embeddings/oleObject16.bin" ContentType="application/vnd.openxmlformats-officedocument.oleObject"/>
  <Override PartName="/ppt/embeddings/Microsoft_Equation16.bin" ContentType="application/vnd.openxmlformats-officedocument.oleObject"/>
  <Override PartName="/ppt/embeddings/oleObject17.bin" ContentType="application/vnd.openxmlformats-officedocument.oleObject"/>
  <Override PartName="/ppt/embeddings/oleObject18.bin" ContentType="application/vnd.openxmlformats-officedocument.oleObject"/>
  <Override PartName="/ppt/embeddings/Microsoft_Equation17.bin" ContentType="application/vnd.openxmlformats-officedocument.oleObject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embeddings/oleObject19.bin" ContentType="application/vnd.openxmlformats-officedocument.oleObject"/>
  <Override PartName="/ppt/embeddings/oleObject20.bin" ContentType="application/vnd.openxmlformats-officedocument.oleObject"/>
  <Override PartName="/ppt/embeddings/oleObject21.bin" ContentType="application/vnd.openxmlformats-officedocument.oleObject"/>
  <Override PartName="/ppt/embeddings/oleObject22.bin" ContentType="application/vnd.openxmlformats-officedocument.oleObject"/>
  <Override PartName="/ppt/embeddings/oleObject23.bin" ContentType="application/vnd.openxmlformats-officedocument.oleObject"/>
  <Override PartName="/ppt/notesSlides/notesSlide15.xml" ContentType="application/vnd.openxmlformats-officedocument.presentationml.notesSlide+xml"/>
  <Override PartName="/ppt/embeddings/oleObject24.bin" ContentType="application/vnd.openxmlformats-officedocument.oleObject"/>
  <Override PartName="/ppt/embeddings/oleObject25.bin" ContentType="application/vnd.openxmlformats-officedocument.oleObject"/>
  <Override PartName="/ppt/embeddings/oleObject26.bin" ContentType="application/vnd.openxmlformats-officedocument.oleObject"/>
  <Override PartName="/ppt/embeddings/oleObject27.bin" ContentType="application/vnd.openxmlformats-officedocument.oleObject"/>
  <Override PartName="/ppt/embeddings/oleObject28.bin" ContentType="application/vnd.openxmlformats-officedocument.oleObject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2" r:id="rId2"/>
    <p:sldMasterId id="2147483674" r:id="rId3"/>
    <p:sldMasterId id="2147483687" r:id="rId4"/>
    <p:sldMasterId id="2147483701" r:id="rId5"/>
  </p:sldMasterIdLst>
  <p:notesMasterIdLst>
    <p:notesMasterId r:id="rId77"/>
  </p:notesMasterIdLst>
  <p:handoutMasterIdLst>
    <p:handoutMasterId r:id="rId78"/>
  </p:handoutMasterIdLst>
  <p:sldIdLst>
    <p:sldId id="257" r:id="rId6"/>
    <p:sldId id="820" r:id="rId7"/>
    <p:sldId id="590" r:id="rId8"/>
    <p:sldId id="870" r:id="rId9"/>
    <p:sldId id="874" r:id="rId10"/>
    <p:sldId id="871" r:id="rId11"/>
    <p:sldId id="872" r:id="rId12"/>
    <p:sldId id="868" r:id="rId13"/>
    <p:sldId id="869" r:id="rId14"/>
    <p:sldId id="873" r:id="rId15"/>
    <p:sldId id="875" r:id="rId16"/>
    <p:sldId id="877" r:id="rId17"/>
    <p:sldId id="876" r:id="rId18"/>
    <p:sldId id="878" r:id="rId19"/>
    <p:sldId id="879" r:id="rId20"/>
    <p:sldId id="881" r:id="rId21"/>
    <p:sldId id="882" r:id="rId22"/>
    <p:sldId id="883" r:id="rId23"/>
    <p:sldId id="884" r:id="rId24"/>
    <p:sldId id="885" r:id="rId25"/>
    <p:sldId id="886" r:id="rId26"/>
    <p:sldId id="887" r:id="rId27"/>
    <p:sldId id="888" r:id="rId28"/>
    <p:sldId id="890" r:id="rId29"/>
    <p:sldId id="891" r:id="rId30"/>
    <p:sldId id="889" r:id="rId31"/>
    <p:sldId id="892" r:id="rId32"/>
    <p:sldId id="893" r:id="rId33"/>
    <p:sldId id="895" r:id="rId34"/>
    <p:sldId id="897" r:id="rId35"/>
    <p:sldId id="898" r:id="rId36"/>
    <p:sldId id="900" r:id="rId37"/>
    <p:sldId id="901" r:id="rId38"/>
    <p:sldId id="902" r:id="rId39"/>
    <p:sldId id="903" r:id="rId40"/>
    <p:sldId id="904" r:id="rId41"/>
    <p:sldId id="894" r:id="rId42"/>
    <p:sldId id="905" r:id="rId43"/>
    <p:sldId id="906" r:id="rId44"/>
    <p:sldId id="907" r:id="rId45"/>
    <p:sldId id="908" r:id="rId46"/>
    <p:sldId id="909" r:id="rId47"/>
    <p:sldId id="910" r:id="rId48"/>
    <p:sldId id="911" r:id="rId49"/>
    <p:sldId id="912" r:id="rId50"/>
    <p:sldId id="913" r:id="rId51"/>
    <p:sldId id="832" r:id="rId52"/>
    <p:sldId id="833" r:id="rId53"/>
    <p:sldId id="834" r:id="rId54"/>
    <p:sldId id="848" r:id="rId55"/>
    <p:sldId id="849" r:id="rId56"/>
    <p:sldId id="835" r:id="rId57"/>
    <p:sldId id="862" r:id="rId58"/>
    <p:sldId id="851" r:id="rId59"/>
    <p:sldId id="852" r:id="rId60"/>
    <p:sldId id="855" r:id="rId61"/>
    <p:sldId id="856" r:id="rId62"/>
    <p:sldId id="857" r:id="rId63"/>
    <p:sldId id="858" r:id="rId64"/>
    <p:sldId id="859" r:id="rId65"/>
    <p:sldId id="860" r:id="rId66"/>
    <p:sldId id="861" r:id="rId67"/>
    <p:sldId id="863" r:id="rId68"/>
    <p:sldId id="850" r:id="rId69"/>
    <p:sldId id="839" r:id="rId70"/>
    <p:sldId id="840" r:id="rId71"/>
    <p:sldId id="841" r:id="rId72"/>
    <p:sldId id="842" r:id="rId73"/>
    <p:sldId id="843" r:id="rId74"/>
    <p:sldId id="845" r:id="rId75"/>
    <p:sldId id="846" r:id="rId76"/>
  </p:sldIdLst>
  <p:sldSz cx="9144000" cy="6858000" type="screen4x3"/>
  <p:notesSz cx="6935788" cy="92329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111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111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111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111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111" charset="0"/>
        <a:ea typeface="+mn-ea"/>
        <a:cs typeface="+mn-cs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pitchFamily="-111" charset="0"/>
        <a:ea typeface="+mn-ea"/>
        <a:cs typeface="+mn-cs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pitchFamily="-111" charset="0"/>
        <a:ea typeface="+mn-ea"/>
        <a:cs typeface="+mn-cs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pitchFamily="-111" charset="0"/>
        <a:ea typeface="+mn-ea"/>
        <a:cs typeface="+mn-cs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pitchFamily="-111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4" frameSlides="1"/>
  <p:clrMru>
    <a:srgbClr val="FF8080"/>
    <a:srgbClr val="008000"/>
    <a:srgbClr val="00FF00"/>
    <a:srgbClr val="FF0000"/>
    <a:srgbClr val="FF00FF"/>
    <a:srgbClr val="FF3399"/>
    <a:srgbClr val="99FF33"/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344" autoAdjust="0"/>
    <p:restoredTop sz="90703" autoAdjust="0"/>
  </p:normalViewPr>
  <p:slideViewPr>
    <p:cSldViewPr>
      <p:cViewPr varScale="1">
        <p:scale>
          <a:sx n="93" d="100"/>
          <a:sy n="93" d="100"/>
        </p:scale>
        <p:origin x="-816" y="-1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75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63" Type="http://schemas.openxmlformats.org/officeDocument/2006/relationships/slide" Target="slides/slide58.xml"/><Relationship Id="rId64" Type="http://schemas.openxmlformats.org/officeDocument/2006/relationships/slide" Target="slides/slide59.xml"/><Relationship Id="rId65" Type="http://schemas.openxmlformats.org/officeDocument/2006/relationships/slide" Target="slides/slide60.xml"/><Relationship Id="rId66" Type="http://schemas.openxmlformats.org/officeDocument/2006/relationships/slide" Target="slides/slide61.xml"/><Relationship Id="rId67" Type="http://schemas.openxmlformats.org/officeDocument/2006/relationships/slide" Target="slides/slide62.xml"/><Relationship Id="rId68" Type="http://schemas.openxmlformats.org/officeDocument/2006/relationships/slide" Target="slides/slide63.xml"/><Relationship Id="rId69" Type="http://schemas.openxmlformats.org/officeDocument/2006/relationships/slide" Target="slides/slide64.xml"/><Relationship Id="rId50" Type="http://schemas.openxmlformats.org/officeDocument/2006/relationships/slide" Target="slides/slide45.xml"/><Relationship Id="rId51" Type="http://schemas.openxmlformats.org/officeDocument/2006/relationships/slide" Target="slides/slide46.xml"/><Relationship Id="rId52" Type="http://schemas.openxmlformats.org/officeDocument/2006/relationships/slide" Target="slides/slide47.xml"/><Relationship Id="rId53" Type="http://schemas.openxmlformats.org/officeDocument/2006/relationships/slide" Target="slides/slide48.xml"/><Relationship Id="rId54" Type="http://schemas.openxmlformats.org/officeDocument/2006/relationships/slide" Target="slides/slide49.xml"/><Relationship Id="rId55" Type="http://schemas.openxmlformats.org/officeDocument/2006/relationships/slide" Target="slides/slide50.xml"/><Relationship Id="rId56" Type="http://schemas.openxmlformats.org/officeDocument/2006/relationships/slide" Target="slides/slide51.xml"/><Relationship Id="rId57" Type="http://schemas.openxmlformats.org/officeDocument/2006/relationships/slide" Target="slides/slide52.xml"/><Relationship Id="rId58" Type="http://schemas.openxmlformats.org/officeDocument/2006/relationships/slide" Target="slides/slide53.xml"/><Relationship Id="rId59" Type="http://schemas.openxmlformats.org/officeDocument/2006/relationships/slide" Target="slides/slide54.xml"/><Relationship Id="rId40" Type="http://schemas.openxmlformats.org/officeDocument/2006/relationships/slide" Target="slides/slide35.xml"/><Relationship Id="rId41" Type="http://schemas.openxmlformats.org/officeDocument/2006/relationships/slide" Target="slides/slide36.xml"/><Relationship Id="rId42" Type="http://schemas.openxmlformats.org/officeDocument/2006/relationships/slide" Target="slides/slide37.xml"/><Relationship Id="rId43" Type="http://schemas.openxmlformats.org/officeDocument/2006/relationships/slide" Target="slides/slide38.xml"/><Relationship Id="rId44" Type="http://schemas.openxmlformats.org/officeDocument/2006/relationships/slide" Target="slides/slide39.xml"/><Relationship Id="rId45" Type="http://schemas.openxmlformats.org/officeDocument/2006/relationships/slide" Target="slides/slide40.xml"/><Relationship Id="rId46" Type="http://schemas.openxmlformats.org/officeDocument/2006/relationships/slide" Target="slides/slide41.xml"/><Relationship Id="rId47" Type="http://schemas.openxmlformats.org/officeDocument/2006/relationships/slide" Target="slides/slide42.xml"/><Relationship Id="rId48" Type="http://schemas.openxmlformats.org/officeDocument/2006/relationships/slide" Target="slides/slide43.xml"/><Relationship Id="rId49" Type="http://schemas.openxmlformats.org/officeDocument/2006/relationships/slide" Target="slides/slide44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Master" Target="slideMasters/slideMaster4.xml"/><Relationship Id="rId5" Type="http://schemas.openxmlformats.org/officeDocument/2006/relationships/slideMaster" Target="slideMasters/slideMaster5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slide" Target="slides/slide34.xml"/><Relationship Id="rId80" Type="http://schemas.openxmlformats.org/officeDocument/2006/relationships/presProps" Target="presProps.xml"/><Relationship Id="rId81" Type="http://schemas.openxmlformats.org/officeDocument/2006/relationships/viewProps" Target="viewProps.xml"/><Relationship Id="rId82" Type="http://schemas.openxmlformats.org/officeDocument/2006/relationships/theme" Target="theme/theme1.xml"/><Relationship Id="rId83" Type="http://schemas.openxmlformats.org/officeDocument/2006/relationships/tableStyles" Target="tableStyles.xml"/><Relationship Id="rId70" Type="http://schemas.openxmlformats.org/officeDocument/2006/relationships/slide" Target="slides/slide65.xml"/><Relationship Id="rId71" Type="http://schemas.openxmlformats.org/officeDocument/2006/relationships/slide" Target="slides/slide66.xml"/><Relationship Id="rId72" Type="http://schemas.openxmlformats.org/officeDocument/2006/relationships/slide" Target="slides/slide67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73" Type="http://schemas.openxmlformats.org/officeDocument/2006/relationships/slide" Target="slides/slide68.xml"/><Relationship Id="rId74" Type="http://schemas.openxmlformats.org/officeDocument/2006/relationships/slide" Target="slides/slide69.xml"/><Relationship Id="rId75" Type="http://schemas.openxmlformats.org/officeDocument/2006/relationships/slide" Target="slides/slide70.xml"/><Relationship Id="rId76" Type="http://schemas.openxmlformats.org/officeDocument/2006/relationships/slide" Target="slides/slide71.xml"/><Relationship Id="rId77" Type="http://schemas.openxmlformats.org/officeDocument/2006/relationships/notesMaster" Target="notesMasters/notesMaster1.xml"/><Relationship Id="rId78" Type="http://schemas.openxmlformats.org/officeDocument/2006/relationships/handoutMaster" Target="handoutMasters/handoutMaster1.xml"/><Relationship Id="rId79" Type="http://schemas.openxmlformats.org/officeDocument/2006/relationships/printerSettings" Target="printerSettings/printerSettings1.bin"/><Relationship Id="rId60" Type="http://schemas.openxmlformats.org/officeDocument/2006/relationships/slide" Target="slides/slide55.xml"/><Relationship Id="rId61" Type="http://schemas.openxmlformats.org/officeDocument/2006/relationships/slide" Target="slides/slide56.xml"/><Relationship Id="rId62" Type="http://schemas.openxmlformats.org/officeDocument/2006/relationships/slide" Target="slides/slide57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52.xml"/><Relationship Id="rId2" Type="http://schemas.openxmlformats.org/officeDocument/2006/relationships/slide" Target="slides/slide53.xml"/><Relationship Id="rId3" Type="http://schemas.openxmlformats.org/officeDocument/2006/relationships/slide" Target="slides/slide64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Relationship Id="rId2" Type="http://schemas.openxmlformats.org/officeDocument/2006/relationships/image" Target="../media/image10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Relationship Id="rId2" Type="http://schemas.openxmlformats.org/officeDocument/2006/relationships/image" Target="../media/image11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Relationship Id="rId2" Type="http://schemas.openxmlformats.org/officeDocument/2006/relationships/image" Target="../media/image12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Relationship Id="rId2" Type="http://schemas.openxmlformats.org/officeDocument/2006/relationships/image" Target="../media/image13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12.vml.rels><?xml version="1.0" encoding="UTF-8" standalone="yes"?>
<Relationships xmlns="http://schemas.openxmlformats.org/package/2006/relationships"><Relationship Id="rId11" Type="http://schemas.openxmlformats.org/officeDocument/2006/relationships/image" Target="../media/image25.emf"/><Relationship Id="rId12" Type="http://schemas.openxmlformats.org/officeDocument/2006/relationships/image" Target="../media/image26.emf"/><Relationship Id="rId13" Type="http://schemas.openxmlformats.org/officeDocument/2006/relationships/image" Target="../media/image27.emf"/><Relationship Id="rId14" Type="http://schemas.openxmlformats.org/officeDocument/2006/relationships/image" Target="../media/image28.emf"/><Relationship Id="rId15" Type="http://schemas.openxmlformats.org/officeDocument/2006/relationships/image" Target="../media/image29.emf"/><Relationship Id="rId16" Type="http://schemas.openxmlformats.org/officeDocument/2006/relationships/image" Target="../media/image30.emf"/><Relationship Id="rId17" Type="http://schemas.openxmlformats.org/officeDocument/2006/relationships/image" Target="../media/image31.emf"/><Relationship Id="rId1" Type="http://schemas.openxmlformats.org/officeDocument/2006/relationships/image" Target="../media/image15.emf"/><Relationship Id="rId2" Type="http://schemas.openxmlformats.org/officeDocument/2006/relationships/image" Target="../media/image16.emf"/><Relationship Id="rId3" Type="http://schemas.openxmlformats.org/officeDocument/2006/relationships/image" Target="../media/image17.emf"/><Relationship Id="rId4" Type="http://schemas.openxmlformats.org/officeDocument/2006/relationships/image" Target="../media/image18.emf"/><Relationship Id="rId5" Type="http://schemas.openxmlformats.org/officeDocument/2006/relationships/image" Target="../media/image19.emf"/><Relationship Id="rId6" Type="http://schemas.openxmlformats.org/officeDocument/2006/relationships/image" Target="../media/image20.emf"/><Relationship Id="rId7" Type="http://schemas.openxmlformats.org/officeDocument/2006/relationships/image" Target="../media/image21.emf"/><Relationship Id="rId8" Type="http://schemas.openxmlformats.org/officeDocument/2006/relationships/image" Target="../media/image22.emf"/><Relationship Id="rId9" Type="http://schemas.openxmlformats.org/officeDocument/2006/relationships/image" Target="../media/image23.emf"/><Relationship Id="rId10" Type="http://schemas.openxmlformats.org/officeDocument/2006/relationships/image" Target="../media/image24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emf"/><Relationship Id="rId2" Type="http://schemas.openxmlformats.org/officeDocument/2006/relationships/image" Target="../media/image33.emf"/><Relationship Id="rId3" Type="http://schemas.openxmlformats.org/officeDocument/2006/relationships/image" Target="../media/image34.e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48.emf"/><Relationship Id="rId4" Type="http://schemas.openxmlformats.org/officeDocument/2006/relationships/image" Target="../media/image49.emf"/><Relationship Id="rId5" Type="http://schemas.openxmlformats.org/officeDocument/2006/relationships/image" Target="../media/image50.emf"/><Relationship Id="rId1" Type="http://schemas.openxmlformats.org/officeDocument/2006/relationships/image" Target="../media/image46.emf"/><Relationship Id="rId2" Type="http://schemas.openxmlformats.org/officeDocument/2006/relationships/image" Target="../media/image47.e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48.emf"/><Relationship Id="rId4" Type="http://schemas.openxmlformats.org/officeDocument/2006/relationships/image" Target="../media/image49.emf"/><Relationship Id="rId5" Type="http://schemas.openxmlformats.org/officeDocument/2006/relationships/image" Target="../media/image50.emf"/><Relationship Id="rId1" Type="http://schemas.openxmlformats.org/officeDocument/2006/relationships/image" Target="../media/image46.emf"/><Relationship Id="rId2" Type="http://schemas.openxmlformats.org/officeDocument/2006/relationships/image" Target="../media/image47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52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06725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82" tIns="46191" rIns="92382" bIns="46191" numCol="1" anchor="t" anchorCtr="0" compatLnSpc="1">
            <a:prstTxWarp prst="textNoShape">
              <a:avLst/>
            </a:prstTxWarp>
          </a:bodyPr>
          <a:lstStyle>
            <a:lvl1pPr algn="l" defTabSz="923925">
              <a:defRPr sz="1200"/>
            </a:lvl1pPr>
          </a:lstStyle>
          <a:p>
            <a:endParaRPr lang="en-US"/>
          </a:p>
        </p:txBody>
      </p:sp>
      <p:sp>
        <p:nvSpPr>
          <p:cNvPr id="15974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29063" y="0"/>
            <a:ext cx="3006725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82" tIns="46191" rIns="92382" bIns="46191" numCol="1" anchor="t" anchorCtr="0" compatLnSpc="1">
            <a:prstTxWarp prst="textNoShape">
              <a:avLst/>
            </a:prstTxWarp>
          </a:bodyPr>
          <a:lstStyle>
            <a:lvl1pPr algn="r" defTabSz="923925">
              <a:defRPr sz="1200"/>
            </a:lvl1pPr>
          </a:lstStyle>
          <a:p>
            <a:endParaRPr lang="en-US"/>
          </a:p>
        </p:txBody>
      </p:sp>
      <p:sp>
        <p:nvSpPr>
          <p:cNvPr id="15974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772525"/>
            <a:ext cx="3006725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82" tIns="46191" rIns="92382" bIns="46191" numCol="1" anchor="b" anchorCtr="0" compatLnSpc="1">
            <a:prstTxWarp prst="textNoShape">
              <a:avLst/>
            </a:prstTxWarp>
          </a:bodyPr>
          <a:lstStyle>
            <a:lvl1pPr algn="l" defTabSz="923925">
              <a:defRPr sz="1200"/>
            </a:lvl1pPr>
          </a:lstStyle>
          <a:p>
            <a:endParaRPr lang="en-US"/>
          </a:p>
        </p:txBody>
      </p:sp>
      <p:sp>
        <p:nvSpPr>
          <p:cNvPr id="15974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29063" y="8772525"/>
            <a:ext cx="3006725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82" tIns="46191" rIns="92382" bIns="46191" numCol="1" anchor="b" anchorCtr="0" compatLnSpc="1">
            <a:prstTxWarp prst="textNoShape">
              <a:avLst/>
            </a:prstTxWarp>
          </a:bodyPr>
          <a:lstStyle>
            <a:lvl1pPr algn="r" defTabSz="923925">
              <a:defRPr sz="1200"/>
            </a:lvl1pPr>
          </a:lstStyle>
          <a:p>
            <a:fld id="{34D50568-AD68-8E49-B3A1-86D4E0A9BA9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45880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06725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82" tIns="46191" rIns="92382" bIns="46191" numCol="1" anchor="t" anchorCtr="0" compatLnSpc="1">
            <a:prstTxWarp prst="textNoShape">
              <a:avLst/>
            </a:prstTxWarp>
          </a:bodyPr>
          <a:lstStyle>
            <a:lvl1pPr algn="l" defTabSz="923925">
              <a:defRPr sz="1200"/>
            </a:lvl1pPr>
          </a:lstStyle>
          <a:p>
            <a:endParaRPr lang="en-US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29063" y="0"/>
            <a:ext cx="3006725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82" tIns="46191" rIns="92382" bIns="46191" numCol="1" anchor="t" anchorCtr="0" compatLnSpc="1">
            <a:prstTxWarp prst="textNoShape">
              <a:avLst/>
            </a:prstTxWarp>
          </a:bodyPr>
          <a:lstStyle>
            <a:lvl1pPr algn="r" defTabSz="923925">
              <a:defRPr sz="1200"/>
            </a:lvl1pPr>
          </a:lstStyle>
          <a:p>
            <a:endParaRPr lang="en-US"/>
          </a:p>
        </p:txBody>
      </p:sp>
      <p:sp>
        <p:nvSpPr>
          <p:cNvPr id="245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60463" y="693738"/>
            <a:ext cx="4614862" cy="34607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245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25513" y="4384675"/>
            <a:ext cx="5084762" cy="4154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82" tIns="46191" rIns="92382" bIns="4619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45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772525"/>
            <a:ext cx="3006725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82" tIns="46191" rIns="92382" bIns="46191" numCol="1" anchor="b" anchorCtr="0" compatLnSpc="1">
            <a:prstTxWarp prst="textNoShape">
              <a:avLst/>
            </a:prstTxWarp>
          </a:bodyPr>
          <a:lstStyle>
            <a:lvl1pPr algn="l" defTabSz="923925">
              <a:defRPr sz="1200"/>
            </a:lvl1pPr>
          </a:lstStyle>
          <a:p>
            <a:endParaRPr lang="en-US"/>
          </a:p>
        </p:txBody>
      </p:sp>
      <p:sp>
        <p:nvSpPr>
          <p:cNvPr id="245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29063" y="8772525"/>
            <a:ext cx="3006725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82" tIns="46191" rIns="92382" bIns="46191" numCol="1" anchor="b" anchorCtr="0" compatLnSpc="1">
            <a:prstTxWarp prst="textNoShape">
              <a:avLst/>
            </a:prstTxWarp>
          </a:bodyPr>
          <a:lstStyle>
            <a:lvl1pPr algn="r" defTabSz="923925">
              <a:defRPr sz="1200"/>
            </a:lvl1pPr>
          </a:lstStyle>
          <a:p>
            <a:fld id="{D9AE332C-ED89-9143-9B25-92B40DF6DEA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60196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11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11" charset="0"/>
        <a:ea typeface="ＭＳ Ｐゴシック" pitchFamily="-111" charset="-128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11" charset="0"/>
        <a:ea typeface="ＭＳ Ｐゴシック" pitchFamily="-111" charset="-128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11" charset="0"/>
        <a:ea typeface="ＭＳ Ｐゴシック" pitchFamily="-111" charset="-128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11" charset="0"/>
        <a:ea typeface="ＭＳ Ｐゴシック" pitchFamily="-111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4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5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6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7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8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9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0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1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742BBEE-DBA4-A746-8581-BDA0152A3D8E}" type="slidenum">
              <a:rPr lang="en-US"/>
              <a:pPr/>
              <a:t>1</a:t>
            </a:fld>
            <a:endParaRPr lang="en-US"/>
          </a:p>
        </p:txBody>
      </p:sp>
      <p:sp>
        <p:nvSpPr>
          <p:cNvPr id="577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7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D1DDEE9-FE35-2848-9E4C-8DC72509A221}" type="slidenum">
              <a:rPr lang="en-US"/>
              <a:pPr/>
              <a:t>3</a:t>
            </a:fld>
            <a:endParaRPr lang="en-US"/>
          </a:p>
        </p:txBody>
      </p:sp>
      <p:sp>
        <p:nvSpPr>
          <p:cNvPr id="6103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03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AE332C-ED89-9143-9B25-92B40DF6DEA7}" type="slidenum">
              <a:rPr lang="en-US" smtClean="0">
                <a:solidFill>
                  <a:prstClr val="black"/>
                </a:solidFill>
              </a:rPr>
              <a:pPr/>
              <a:t>16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00052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A938E9F-7C81-824E-BE84-2BE76B012E72}" type="slidenum">
              <a:rPr lang="en-US"/>
              <a:pPr/>
              <a:t>24</a:t>
            </a:fld>
            <a:endParaRPr lang="en-US"/>
          </a:p>
        </p:txBody>
      </p:sp>
      <p:sp>
        <p:nvSpPr>
          <p:cNvPr id="837634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60463" y="693738"/>
            <a:ext cx="4614862" cy="34607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3763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25513" y="4384675"/>
            <a:ext cx="5084762" cy="415448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CF00B9C-201C-1547-ADE4-F7E3614ACBCE}" type="slidenum">
              <a:rPr lang="en-US"/>
              <a:pPr/>
              <a:t>25</a:t>
            </a:fld>
            <a:endParaRPr lang="en-US"/>
          </a:p>
        </p:txBody>
      </p:sp>
      <p:sp>
        <p:nvSpPr>
          <p:cNvPr id="659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D9A850A-03AF-5947-9DA4-82FED0EF91C3}" type="slidenum">
              <a:rPr lang="en-US"/>
              <a:pPr/>
              <a:t>29</a:t>
            </a:fld>
            <a:endParaRPr lang="en-US"/>
          </a:p>
        </p:txBody>
      </p:sp>
      <p:sp>
        <p:nvSpPr>
          <p:cNvPr id="583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3959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10037" indent="-273091" defTabSz="923959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092365" indent="-218473" defTabSz="923959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529311" indent="-218473" defTabSz="923959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1966257" indent="-218473" defTabSz="923959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403203" indent="-218473" defTabSz="92395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840149" indent="-218473" defTabSz="92395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277095" indent="-218473" defTabSz="92395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714041" indent="-218473" defTabSz="92395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137FCDDD-4EF6-E149-B24A-2F1F9553174B}" type="slidenum">
              <a:rPr lang="en-US">
                <a:solidFill>
                  <a:prstClr val="black"/>
                </a:solidFill>
              </a:rPr>
              <a:pPr eaLnBrk="1" hangingPunct="1"/>
              <a:t>37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A938E9F-7C81-824E-BE84-2BE76B012E72}" type="slidenum">
              <a:rPr lang="en-US">
                <a:solidFill>
                  <a:prstClr val="black"/>
                </a:solidFill>
              </a:rPr>
              <a:pPr/>
              <a:t>38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837634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60463" y="693738"/>
            <a:ext cx="4614862" cy="34607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3763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25513" y="4384675"/>
            <a:ext cx="5084762" cy="415448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What does being NP-complete</a:t>
            </a:r>
            <a:r>
              <a:rPr lang="en-US" baseline="0" dirty="0" smtClean="0"/>
              <a:t> imply?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AE332C-ED89-9143-9B25-92B40DF6DEA7}" type="slidenum">
              <a:rPr lang="en-US" smtClean="0"/>
              <a:pPr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865612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What does being NP-complete</a:t>
            </a:r>
            <a:r>
              <a:rPr lang="en-US" baseline="0" dirty="0" smtClean="0"/>
              <a:t> imply?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AE332C-ED89-9143-9B25-92B40DF6DEA7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865612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3959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10037" indent="-273091" defTabSz="923959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092365" indent="-218473" defTabSz="923959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529311" indent="-218473" defTabSz="923959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1966257" indent="-218473" defTabSz="923959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403203" indent="-218473" defTabSz="92395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840149" indent="-218473" defTabSz="92395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277095" indent="-218473" defTabSz="92395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714041" indent="-218473" defTabSz="92395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F3BEF7C2-C133-4D48-9521-122E3A12CAC6}" type="slidenum">
              <a:rPr lang="en-US"/>
              <a:pPr eaLnBrk="1" hangingPunct="1"/>
              <a:t>41</a:t>
            </a:fld>
            <a:endParaRPr lang="en-US"/>
          </a:p>
        </p:txBody>
      </p:sp>
      <p:sp>
        <p:nvSpPr>
          <p:cNvPr id="62467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1158875" y="693738"/>
            <a:ext cx="4616450" cy="3463925"/>
          </a:xfrm>
          <a:ln/>
        </p:spPr>
      </p:sp>
      <p:sp>
        <p:nvSpPr>
          <p:cNvPr id="62468" name="Rectangle 3"/>
          <p:cNvSpPr>
            <a:spLocks noChangeArrowheads="1"/>
          </p:cNvSpPr>
          <p:nvPr>
            <p:ph type="body" idx="1"/>
          </p:nvPr>
        </p:nvSpPr>
        <p:spPr>
          <a:xfrm>
            <a:off x="924170" y="4385934"/>
            <a:ext cx="5085944" cy="4155416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none" lIns="91007" tIns="45504" rIns="91007" bIns="45504" anchor="ctr"/>
          <a:lstStyle/>
          <a:p>
            <a:pPr defTabSz="436946"/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3959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10037" indent="-273091" defTabSz="923959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092365" indent="-218473" defTabSz="923959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529311" indent="-218473" defTabSz="923959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1966257" indent="-218473" defTabSz="923959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403203" indent="-218473" defTabSz="92395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840149" indent="-218473" defTabSz="92395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277095" indent="-218473" defTabSz="92395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714041" indent="-218473" defTabSz="92395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F3BEF7C2-C133-4D48-9521-122E3A12CAC6}" type="slidenum">
              <a:rPr lang="en-US"/>
              <a:pPr eaLnBrk="1" hangingPunct="1"/>
              <a:t>42</a:t>
            </a:fld>
            <a:endParaRPr lang="en-US"/>
          </a:p>
        </p:txBody>
      </p:sp>
      <p:sp>
        <p:nvSpPr>
          <p:cNvPr id="62467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1158875" y="693738"/>
            <a:ext cx="4616450" cy="3463925"/>
          </a:xfrm>
          <a:ln/>
        </p:spPr>
      </p:sp>
      <p:sp>
        <p:nvSpPr>
          <p:cNvPr id="62468" name="Rectangle 3"/>
          <p:cNvSpPr>
            <a:spLocks noChangeArrowheads="1"/>
          </p:cNvSpPr>
          <p:nvPr>
            <p:ph type="body" idx="1"/>
          </p:nvPr>
        </p:nvSpPr>
        <p:spPr>
          <a:xfrm>
            <a:off x="924170" y="4385934"/>
            <a:ext cx="5085944" cy="4155416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none" lIns="91007" tIns="45504" rIns="91007" bIns="45504" anchor="ctr"/>
          <a:lstStyle/>
          <a:p>
            <a:pPr defTabSz="436946"/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A938E9F-7C81-824E-BE84-2BE76B012E72}" type="slidenum">
              <a:rPr lang="en-US"/>
              <a:pPr/>
              <a:t>44</a:t>
            </a:fld>
            <a:endParaRPr lang="en-US"/>
          </a:p>
        </p:txBody>
      </p:sp>
      <p:sp>
        <p:nvSpPr>
          <p:cNvPr id="837634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60463" y="693738"/>
            <a:ext cx="4614862" cy="34607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3763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25513" y="4384675"/>
            <a:ext cx="5084762" cy="415448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0F82C63-6C65-534E-9373-58ECD7D23422}" type="slidenum">
              <a:rPr lang="en-US"/>
              <a:pPr/>
              <a:t>45</a:t>
            </a:fld>
            <a:endParaRPr lang="en-US"/>
          </a:p>
        </p:txBody>
      </p:sp>
      <p:sp>
        <p:nvSpPr>
          <p:cNvPr id="797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7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0F82C63-6C65-534E-9373-58ECD7D23422}" type="slidenum">
              <a:rPr lang="en-US"/>
              <a:pPr/>
              <a:t>46</a:t>
            </a:fld>
            <a:endParaRPr lang="en-US"/>
          </a:p>
        </p:txBody>
      </p:sp>
      <p:sp>
        <p:nvSpPr>
          <p:cNvPr id="797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7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A938E9F-7C81-824E-BE84-2BE76B012E72}" type="slidenum">
              <a:rPr lang="en-US"/>
              <a:pPr/>
              <a:t>47</a:t>
            </a:fld>
            <a:endParaRPr lang="en-US"/>
          </a:p>
        </p:txBody>
      </p:sp>
      <p:sp>
        <p:nvSpPr>
          <p:cNvPr id="837634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60463" y="693738"/>
            <a:ext cx="4614862" cy="34607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3763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25513" y="4384675"/>
            <a:ext cx="5084762" cy="415448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en-US" dirty="0" smtClean="0"/>
              <a:t> “train” a model on the training sentences (that is learn the probabilities)</a:t>
            </a:r>
          </a:p>
          <a:p>
            <a:pPr>
              <a:buFontTx/>
              <a:buChar char="-"/>
            </a:pPr>
            <a:r>
              <a:rPr lang="en-US" baseline="0" dirty="0" smtClean="0"/>
              <a:t> then evaluate on the test sentences (which the model has never seen before)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50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A933A48-1CC6-A34C-8458-4435F4930E9F}" type="slidenum">
              <a:rPr lang="en-US"/>
              <a:pPr/>
              <a:t>54</a:t>
            </a:fld>
            <a:endParaRPr lang="en-US"/>
          </a:p>
        </p:txBody>
      </p:sp>
      <p:sp>
        <p:nvSpPr>
          <p:cNvPr id="1013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A933A48-1CC6-A34C-8458-4435F4930E9F}" type="slidenum">
              <a:rPr lang="en-US"/>
              <a:pPr/>
              <a:t>55</a:t>
            </a:fld>
            <a:endParaRPr lang="en-US"/>
          </a:p>
        </p:txBody>
      </p:sp>
      <p:sp>
        <p:nvSpPr>
          <p:cNvPr id="1013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A933A48-1CC6-A34C-8458-4435F4930E9F}" type="slidenum">
              <a:rPr lang="en-US"/>
              <a:pPr/>
              <a:t>56</a:t>
            </a:fld>
            <a:endParaRPr lang="en-US"/>
          </a:p>
        </p:txBody>
      </p:sp>
      <p:sp>
        <p:nvSpPr>
          <p:cNvPr id="1013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A933A48-1CC6-A34C-8458-4435F4930E9F}" type="slidenum">
              <a:rPr lang="en-US"/>
              <a:pPr/>
              <a:t>57</a:t>
            </a:fld>
            <a:endParaRPr lang="en-US"/>
          </a:p>
        </p:txBody>
      </p:sp>
      <p:sp>
        <p:nvSpPr>
          <p:cNvPr id="1013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1CA0DB2-0E55-F947-B849-4CDE1D763C03}" type="slidenum">
              <a:rPr lang="en-US"/>
              <a:pPr/>
              <a:t>58</a:t>
            </a:fld>
            <a:endParaRPr lang="en-US"/>
          </a:p>
        </p:txBody>
      </p:sp>
      <p:sp>
        <p:nvSpPr>
          <p:cNvPr id="1034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1CA0DB2-0E55-F947-B849-4CDE1D763C03}" type="slidenum">
              <a:rPr lang="en-US"/>
              <a:pPr/>
              <a:t>59</a:t>
            </a:fld>
            <a:endParaRPr lang="en-US"/>
          </a:p>
        </p:txBody>
      </p:sp>
      <p:sp>
        <p:nvSpPr>
          <p:cNvPr id="1034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1CA0DB2-0E55-F947-B849-4CDE1D763C03}" type="slidenum">
              <a:rPr lang="en-US"/>
              <a:pPr/>
              <a:t>60</a:t>
            </a:fld>
            <a:endParaRPr lang="en-US"/>
          </a:p>
        </p:txBody>
      </p:sp>
      <p:sp>
        <p:nvSpPr>
          <p:cNvPr id="1034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1CA0DB2-0E55-F947-B849-4CDE1D763C03}" type="slidenum">
              <a:rPr lang="en-US"/>
              <a:pPr/>
              <a:t>61</a:t>
            </a:fld>
            <a:endParaRPr lang="en-US"/>
          </a:p>
        </p:txBody>
      </p:sp>
      <p:sp>
        <p:nvSpPr>
          <p:cNvPr id="1034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A933A48-1CC6-A34C-8458-4435F4930E9F}" type="slidenum">
              <a:rPr lang="en-US"/>
              <a:pPr/>
              <a:t>63</a:t>
            </a:fld>
            <a:endParaRPr lang="en-US"/>
          </a:p>
        </p:txBody>
      </p:sp>
      <p:sp>
        <p:nvSpPr>
          <p:cNvPr id="1013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.jpeg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0055ADAF-D360-B24A-89FF-CCB861EEDD5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B3A23506-DB54-6A46-9C9D-FE2379471EF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3BF2DC1A-5C92-AD4E-83B3-1A473CF80D6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5091CEF0-C43C-F347-BC05-E8550C070F3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D30B4C5A-58F6-8C42-9FD6-5105B0C1370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C5AF3A16-7637-FB44-9EFF-F4211632F31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48149EED-4AEF-C947-A83F-D02D40C768E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CF3F9BF1-0D59-E642-B574-8A5B8F7C2AF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9909B616-7625-CF48-9DCC-24D4830F939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56BF27A0-95AB-4747-98F5-EBA442F87F7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E69731FC-C7EF-094C-9DD8-8B6CE728DAB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 smtClean="0"/>
            </a:lvl1pPr>
          </a:lstStyle>
          <a:p>
            <a:fld id="{3C34E284-C5A2-1946-AD6A-DA4DEAD0886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 smtClean="0"/>
            </a:lvl1pPr>
          </a:lstStyle>
          <a:p>
            <a:fld id="{279F10C4-C737-5448-934C-482298A8D70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7AB3D-B255-934A-805C-BFD8A6D98EDB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11/3/14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CE96A-7212-BE4E-93C3-CF30D8E1C677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843273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7AB3D-B255-934A-805C-BFD8A6D98EDB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11/3/14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CE96A-7212-BE4E-93C3-CF30D8E1C677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0865457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7AB3D-B255-934A-805C-BFD8A6D98EDB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11/3/14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CE96A-7212-BE4E-93C3-CF30D8E1C677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2349746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7AB3D-B255-934A-805C-BFD8A6D98EDB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11/3/14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CE96A-7212-BE4E-93C3-CF30D8E1C677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9949117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7AB3D-B255-934A-805C-BFD8A6D98EDB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11/3/14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CE96A-7212-BE4E-93C3-CF30D8E1C677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597546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7AB3D-B255-934A-805C-BFD8A6D98EDB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11/3/14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CE96A-7212-BE4E-93C3-CF30D8E1C677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2215742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7AB3D-B255-934A-805C-BFD8A6D98EDB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11/3/14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CE96A-7212-BE4E-93C3-CF30D8E1C677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9615704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7AB3D-B255-934A-805C-BFD8A6D98EDB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11/3/14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CE96A-7212-BE4E-93C3-CF30D8E1C677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3066133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7AB3D-B255-934A-805C-BFD8A6D98EDB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11/3/14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CE96A-7212-BE4E-93C3-CF30D8E1C677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0550105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7AB3D-B255-934A-805C-BFD8A6D98EDB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11/3/14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CE96A-7212-BE4E-93C3-CF30D8E1C677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405881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7AB3D-B255-934A-805C-BFD8A6D98EDB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11/3/14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CE96A-7212-BE4E-93C3-CF30D8E1C677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9596950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7" descr="nlp logo_hi res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9363" y="2490788"/>
            <a:ext cx="1773237" cy="2233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685800"/>
            <a:ext cx="7772400" cy="1470025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495800"/>
            <a:ext cx="6400800" cy="15240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53EC93-4DB3-784E-83C4-95A2E9EBD400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22371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4961840-76A9-754F-A613-43AC10EFEA67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383284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0473374-3A04-334E-9017-AE155E07E583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748993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19200"/>
            <a:ext cx="4038600" cy="4906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4038600" cy="4906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5B8B16C-F2B7-1248-8510-E54546B48807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054699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83AB4CD-7A3A-CA45-87B7-2C65A146BAC8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741454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4F23571-AB01-B246-BD2D-47ED38FC19FA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974299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8C79ED6-B57E-8749-A69E-98B085F9936E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950568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576A116-E00F-5A4A-8BFE-DAE66B9AEAA5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47511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D725228-AA3F-CE4F-84A6-42F334E1FAB7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196679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4D1CDC9-D85D-8546-8409-7C0C25F3CEE4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319520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0"/>
            <a:ext cx="2057400" cy="61261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0"/>
            <a:ext cx="6019800" cy="61261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E9D9663-6196-5D40-B907-1946C74508EC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606872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219200"/>
            <a:ext cx="4038600" cy="4906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4038600" cy="4906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22DE09C-B6D1-7743-B6A6-B10FB6167C1B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68400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DDF7533-DAEA-4F43-8684-6054551C4AF8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520791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F95326-B392-AF49-9A71-C6F7BADF51E5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08190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DC53551-ED0F-3F42-A577-08B6B7A5D7C5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723821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1F5AEAC-14F7-2A42-852E-9ECB07550B9D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328010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1791BC-1005-B54B-BBE1-B2B1A45F1ACA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919212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BE51D34-0669-D24E-BCEA-9AABA3F81D44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050666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E3273F-EB5F-7542-81C6-4DDE7508527C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139216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27FE91-B195-9E4C-884F-46837CCD0CB1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211476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6CAF846-41A5-E840-A1AA-F214A6157D1C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581161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5E7B146-7749-744D-B2E6-9799217D731B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804189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269D0D8-059D-ED40-A051-F021BEEF41C0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452325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43961A20-2BF9-9F45-8002-0A54FCCB60EE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288744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A3ACA968-E2B1-6448-ACB1-4A4BD688E446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485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0055ADAF-D360-B24A-89FF-CCB861EEDD59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835501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B3A23506-DB54-6A46-9C9D-FE2379471EF9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997430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3BF2DC1A-5C92-AD4E-83B3-1A473CF80D66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434297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5091CEF0-C43C-F347-BC05-E8550C070F38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21990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D30B4C5A-58F6-8C42-9FD6-5105B0C1370E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962550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C5AF3A16-7637-FB44-9EFF-F4211632F315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520007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48149EED-4AEF-C947-A83F-D02D40C768E2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85980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CF3F9BF1-0D59-E642-B574-8A5B8F7C2AF7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8002484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9909B616-7625-CF48-9DCC-24D4830F9393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329129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56BF27A0-95AB-4747-98F5-EBA442F87F70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431786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E69731FC-C7EF-094C-9DD8-8B6CE728DAB1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828179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 smtClean="0"/>
            </a:lvl1pPr>
          </a:lstStyle>
          <a:p>
            <a:fld id="{3C34E284-C5A2-1946-AD6A-DA4DEAD08863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5447820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 smtClean="0"/>
            </a:lvl1pPr>
          </a:lstStyle>
          <a:p>
            <a:fld id="{279F10C4-C737-5448-934C-482298A8D703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25035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4.xml"/><Relationship Id="rId12" Type="http://schemas.openxmlformats.org/officeDocument/2006/relationships/theme" Target="../theme/theme2.xml"/><Relationship Id="rId1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0.xml"/><Relationship Id="rId8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3.xml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36.xml"/><Relationship Id="rId13" Type="http://schemas.openxmlformats.org/officeDocument/2006/relationships/theme" Target="../theme/theme3.xml"/><Relationship Id="rId1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1.xml"/><Relationship Id="rId8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4.xml"/></Relationships>
</file>

<file path=ppt/slideMasters/_rels/slideMaster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7.xml"/><Relationship Id="rId12" Type="http://schemas.openxmlformats.org/officeDocument/2006/relationships/slideLayout" Target="../slideLayouts/slideLayout48.xml"/><Relationship Id="rId13" Type="http://schemas.openxmlformats.org/officeDocument/2006/relationships/slideLayout" Target="../slideLayouts/slideLayout49.xml"/><Relationship Id="rId14" Type="http://schemas.openxmlformats.org/officeDocument/2006/relationships/theme" Target="../theme/theme4.xml"/><Relationship Id="rId1" Type="http://schemas.openxmlformats.org/officeDocument/2006/relationships/slideLayout" Target="../slideLayouts/slideLayout37.xml"/><Relationship Id="rId2" Type="http://schemas.openxmlformats.org/officeDocument/2006/relationships/slideLayout" Target="../slideLayouts/slideLayout38.xml"/><Relationship Id="rId3" Type="http://schemas.openxmlformats.org/officeDocument/2006/relationships/slideLayout" Target="../slideLayouts/slideLayout39.xml"/><Relationship Id="rId4" Type="http://schemas.openxmlformats.org/officeDocument/2006/relationships/slideLayout" Target="../slideLayouts/slideLayout40.xml"/><Relationship Id="rId5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3.xml"/><Relationship Id="rId8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5.xml"/><Relationship Id="rId10" Type="http://schemas.openxmlformats.org/officeDocument/2006/relationships/slideLayout" Target="../slideLayouts/slideLayout46.xml"/></Relationships>
</file>

<file path=ppt/slideMasters/_rels/slideMaster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60.xml"/><Relationship Id="rId12" Type="http://schemas.openxmlformats.org/officeDocument/2006/relationships/slideLayout" Target="../slideLayouts/slideLayout61.xml"/><Relationship Id="rId13" Type="http://schemas.openxmlformats.org/officeDocument/2006/relationships/slideLayout" Target="../slideLayouts/slideLayout62.xml"/><Relationship Id="rId14" Type="http://schemas.openxmlformats.org/officeDocument/2006/relationships/theme" Target="../theme/theme5.xml"/><Relationship Id="rId1" Type="http://schemas.openxmlformats.org/officeDocument/2006/relationships/slideLayout" Target="../slideLayouts/slideLayout50.xml"/><Relationship Id="rId2" Type="http://schemas.openxmlformats.org/officeDocument/2006/relationships/slideLayout" Target="../slideLayouts/slideLayout51.xml"/><Relationship Id="rId3" Type="http://schemas.openxmlformats.org/officeDocument/2006/relationships/slideLayout" Target="../slideLayouts/slideLayout52.xml"/><Relationship Id="rId4" Type="http://schemas.openxmlformats.org/officeDocument/2006/relationships/slideLayout" Target="../slideLayouts/slideLayout53.xml"/><Relationship Id="rId5" Type="http://schemas.openxmlformats.org/officeDocument/2006/relationships/slideLayout" Target="../slideLayouts/slideLayout54.xml"/><Relationship Id="rId6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6.xml"/><Relationship Id="rId8" Type="http://schemas.openxmlformats.org/officeDocument/2006/relationships/slideLayout" Target="../slideLayouts/slideLayout57.xml"/><Relationship Id="rId9" Type="http://schemas.openxmlformats.org/officeDocument/2006/relationships/slideLayout" Target="../slideLayouts/slideLayout58.xml"/><Relationship Id="rId10" Type="http://schemas.openxmlformats.org/officeDocument/2006/relationships/slideLayout" Target="../slideLayouts/slideLayout5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CBE03166-2CAB-AC49-B730-4DC07E382D45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11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11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11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11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11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11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11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11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pitchFamily="-111" charset="-128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-111" charset="-128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-111" charset="-128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11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11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11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11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11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fld id="{C237AB3D-B255-934A-805C-BFD8A6D98EDB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defTabSz="457200" fontAlgn="auto">
                <a:spcBef>
                  <a:spcPts val="0"/>
                </a:spcBef>
                <a:spcAft>
                  <a:spcPts val="0"/>
                </a:spcAft>
              </a:pPr>
              <a:t>11/3/14</a:t>
            </a:fld>
            <a:endParaRPr lang="en-US" smtClean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endParaRPr lang="en-US" smtClean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fld id="{50ACE96A-7212-BE4E-93C3-CF30D8E1C677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defTabSz="4572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smtClean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030456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19200"/>
            <a:ext cx="8229600" cy="4906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ea typeface="+mn-ea"/>
              </a:defRPr>
            </a:lvl1pPr>
          </a:lstStyle>
          <a:p>
            <a:pPr algn="l">
              <a:defRPr/>
            </a:pPr>
            <a:endParaRPr 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ea typeface="+mn-ea"/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3C767CA0-4B44-5D42-BF6A-4A7EDACC41A0}" type="slidenum">
              <a:rPr lang="en-US" smtClean="0">
                <a:solidFill>
                  <a:srgbClr val="000000"/>
                </a:solidFill>
                <a:latin typeface="Arial" charset="0"/>
                <a:ea typeface="ＭＳ Ｐゴシック" charset="0"/>
              </a:rPr>
              <a:pPr/>
              <a:t>‹#›</a:t>
            </a:fld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4103" name="Rectangle 7"/>
          <p:cNvSpPr>
            <a:spLocks noChangeArrowheads="1"/>
          </p:cNvSpPr>
          <p:nvPr/>
        </p:nvSpPr>
        <p:spPr bwMode="auto">
          <a:xfrm>
            <a:off x="457200" y="990600"/>
            <a:ext cx="8229600" cy="76200"/>
          </a:xfrm>
          <a:prstGeom prst="rect">
            <a:avLst/>
          </a:prstGeom>
          <a:gradFill rotWithShape="1">
            <a:gsLst>
              <a:gs pos="0">
                <a:srgbClr val="0000CC"/>
              </a:gs>
              <a:gs pos="100000">
                <a:schemeClr val="tx1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>
              <a:defRPr/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69068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0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charset="0"/>
        <a:buChar char="§"/>
        <a:defRPr sz="3200">
          <a:solidFill>
            <a:schemeClr val="accent2"/>
          </a:solidFill>
          <a:latin typeface="+mn-lt"/>
          <a:ea typeface="ＭＳ Ｐゴシック" charset="0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" charset="0"/>
        <a:buChar char="§"/>
        <a:defRPr sz="2800">
          <a:solidFill>
            <a:schemeClr val="tx1"/>
          </a:solidFill>
          <a:latin typeface="+mn-lt"/>
          <a:ea typeface="ＭＳ Ｐゴシック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charset="0"/>
        <a:buChar char="§"/>
        <a:defRPr sz="2400">
          <a:solidFill>
            <a:schemeClr val="tx1"/>
          </a:solidFill>
          <a:latin typeface="+mn-lt"/>
          <a:ea typeface="ＭＳ Ｐゴシック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" charset="0"/>
        <a:buChar char="§"/>
        <a:defRPr sz="2000">
          <a:solidFill>
            <a:schemeClr val="tx1"/>
          </a:solidFill>
          <a:latin typeface="+mn-lt"/>
          <a:ea typeface="ＭＳ Ｐゴシック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charset="0"/>
        <a:buChar char="§"/>
        <a:defRPr sz="2000">
          <a:solidFill>
            <a:schemeClr val="tx1"/>
          </a:solidFill>
          <a:latin typeface="+mn-lt"/>
          <a:ea typeface="ＭＳ Ｐゴシック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/>
            </a:lvl1pPr>
          </a:lstStyle>
          <a:p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AAD54D03-4AF7-0543-B992-A7C17326F794}" type="slidenum">
              <a:rPr lang="en-US" smtClean="0">
                <a:solidFill>
                  <a:srgbClr val="000000"/>
                </a:solidFill>
                <a:latin typeface="Arial" charset="0"/>
                <a:ea typeface="ＭＳ Ｐゴシック" charset="0"/>
              </a:rPr>
              <a:pPr/>
              <a:t>‹#›</a:t>
            </a:fld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42420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CBE03166-2CAB-AC49-B730-4DC07E382D45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75708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  <p:sldLayoutId id="2147483713" r:id="rId12"/>
    <p:sldLayoutId id="2147483714" r:id="rId13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11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11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11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11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11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11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11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11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pitchFamily="-111" charset="-128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-111" charset="-128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-111" charset="-128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11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11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11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11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11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jpeg"/><Relationship Id="rId6" Type="http://schemas.openxmlformats.org/officeDocument/2006/relationships/image" Target="../media/image5.png"/><Relationship Id="rId7" Type="http://schemas.openxmlformats.org/officeDocument/2006/relationships/image" Target="../media/image6.jpe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1.bin"/><Relationship Id="rId4" Type="http://schemas.openxmlformats.org/officeDocument/2006/relationships/image" Target="../media/image7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2.bin"/><Relationship Id="rId4" Type="http://schemas.openxmlformats.org/officeDocument/2006/relationships/image" Target="../media/image8.e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3.bin"/><Relationship Id="rId4" Type="http://schemas.openxmlformats.org/officeDocument/2006/relationships/image" Target="../media/image9.emf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4.bin"/><Relationship Id="rId4" Type="http://schemas.openxmlformats.org/officeDocument/2006/relationships/image" Target="../media/image9.emf"/><Relationship Id="rId5" Type="http://schemas.openxmlformats.org/officeDocument/2006/relationships/oleObject" Target="../embeddings/Microsoft_Equation5.bin"/><Relationship Id="rId6" Type="http://schemas.openxmlformats.org/officeDocument/2006/relationships/image" Target="../media/image10.emf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6.bin"/><Relationship Id="rId4" Type="http://schemas.openxmlformats.org/officeDocument/2006/relationships/image" Target="../media/image9.emf"/><Relationship Id="rId5" Type="http://schemas.openxmlformats.org/officeDocument/2006/relationships/oleObject" Target="../embeddings/Microsoft_Equation7.bin"/><Relationship Id="rId6" Type="http://schemas.openxmlformats.org/officeDocument/2006/relationships/image" Target="../media/image11.emf"/><Relationship Id="rId1" Type="http://schemas.openxmlformats.org/officeDocument/2006/relationships/vmlDrawing" Target="../drawings/vmlDrawing5.vml"/><Relationship Id="rId2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8.bin"/><Relationship Id="rId4" Type="http://schemas.openxmlformats.org/officeDocument/2006/relationships/image" Target="../media/image10.emf"/><Relationship Id="rId5" Type="http://schemas.openxmlformats.org/officeDocument/2006/relationships/oleObject" Target="../embeddings/Microsoft_Equation9.bin"/><Relationship Id="rId6" Type="http://schemas.openxmlformats.org/officeDocument/2006/relationships/image" Target="../media/image12.emf"/><Relationship Id="rId1" Type="http://schemas.openxmlformats.org/officeDocument/2006/relationships/vmlDrawing" Target="../drawings/vmlDrawing6.vml"/><Relationship Id="rId2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10.bin"/><Relationship Id="rId4" Type="http://schemas.openxmlformats.org/officeDocument/2006/relationships/image" Target="../media/image12.emf"/><Relationship Id="rId1" Type="http://schemas.openxmlformats.org/officeDocument/2006/relationships/vmlDrawing" Target="../drawings/vmlDrawing7.vml"/><Relationship Id="rId2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11.bin"/><Relationship Id="rId4" Type="http://schemas.openxmlformats.org/officeDocument/2006/relationships/image" Target="../media/image12.emf"/><Relationship Id="rId1" Type="http://schemas.openxmlformats.org/officeDocument/2006/relationships/vmlDrawing" Target="../drawings/vmlDrawing8.vml"/><Relationship Id="rId2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12.bin"/><Relationship Id="rId4" Type="http://schemas.openxmlformats.org/officeDocument/2006/relationships/image" Target="../media/image12.emf"/><Relationship Id="rId1" Type="http://schemas.openxmlformats.org/officeDocument/2006/relationships/vmlDrawing" Target="../drawings/vmlDrawing9.vml"/><Relationship Id="rId2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13.bin"/><Relationship Id="rId4" Type="http://schemas.openxmlformats.org/officeDocument/2006/relationships/image" Target="../media/image12.emf"/><Relationship Id="rId5" Type="http://schemas.openxmlformats.org/officeDocument/2006/relationships/oleObject" Target="../embeddings/Microsoft_Equation14.bin"/><Relationship Id="rId6" Type="http://schemas.openxmlformats.org/officeDocument/2006/relationships/image" Target="../media/image13.emf"/><Relationship Id="rId1" Type="http://schemas.openxmlformats.org/officeDocument/2006/relationships/vmlDrawing" Target="../drawings/vmlDrawing10.vml"/><Relationship Id="rId2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15.bin"/><Relationship Id="rId4" Type="http://schemas.openxmlformats.org/officeDocument/2006/relationships/image" Target="../media/image14.emf"/><Relationship Id="rId1" Type="http://schemas.openxmlformats.org/officeDocument/2006/relationships/vmlDrawing" Target="../drawings/vmlDrawing11.vml"/><Relationship Id="rId2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0" Type="http://schemas.openxmlformats.org/officeDocument/2006/relationships/oleObject" Target="../embeddings/oleObject9.bin"/><Relationship Id="rId21" Type="http://schemas.openxmlformats.org/officeDocument/2006/relationships/image" Target="../media/image23.emf"/><Relationship Id="rId22" Type="http://schemas.openxmlformats.org/officeDocument/2006/relationships/oleObject" Target="../embeddings/oleObject10.bin"/><Relationship Id="rId23" Type="http://schemas.openxmlformats.org/officeDocument/2006/relationships/image" Target="../media/image24.emf"/><Relationship Id="rId24" Type="http://schemas.openxmlformats.org/officeDocument/2006/relationships/oleObject" Target="../embeddings/oleObject11.bin"/><Relationship Id="rId25" Type="http://schemas.openxmlformats.org/officeDocument/2006/relationships/image" Target="../media/image25.emf"/><Relationship Id="rId26" Type="http://schemas.openxmlformats.org/officeDocument/2006/relationships/oleObject" Target="../embeddings/oleObject12.bin"/><Relationship Id="rId27" Type="http://schemas.openxmlformats.org/officeDocument/2006/relationships/image" Target="../media/image26.emf"/><Relationship Id="rId28" Type="http://schemas.openxmlformats.org/officeDocument/2006/relationships/oleObject" Target="../embeddings/oleObject13.bin"/><Relationship Id="rId29" Type="http://schemas.openxmlformats.org/officeDocument/2006/relationships/image" Target="../media/image27.emf"/><Relationship Id="rId1" Type="http://schemas.openxmlformats.org/officeDocument/2006/relationships/vmlDrawing" Target="../drawings/vmlDrawing12.vml"/><Relationship Id="rId2" Type="http://schemas.openxmlformats.org/officeDocument/2006/relationships/slideLayout" Target="../slideLayouts/slideLayout15.xml"/><Relationship Id="rId3" Type="http://schemas.openxmlformats.org/officeDocument/2006/relationships/notesSlide" Target="../notesSlides/notesSlide3.xml"/><Relationship Id="rId4" Type="http://schemas.openxmlformats.org/officeDocument/2006/relationships/oleObject" Target="../embeddings/oleObject1.bin"/><Relationship Id="rId5" Type="http://schemas.openxmlformats.org/officeDocument/2006/relationships/image" Target="../media/image15.emf"/><Relationship Id="rId30" Type="http://schemas.openxmlformats.org/officeDocument/2006/relationships/oleObject" Target="../embeddings/oleObject14.bin"/><Relationship Id="rId31" Type="http://schemas.openxmlformats.org/officeDocument/2006/relationships/image" Target="../media/image28.emf"/><Relationship Id="rId32" Type="http://schemas.openxmlformats.org/officeDocument/2006/relationships/oleObject" Target="../embeddings/oleObject15.bin"/><Relationship Id="rId9" Type="http://schemas.openxmlformats.org/officeDocument/2006/relationships/image" Target="../media/image17.emf"/><Relationship Id="rId6" Type="http://schemas.openxmlformats.org/officeDocument/2006/relationships/oleObject" Target="../embeddings/oleObject2.bin"/><Relationship Id="rId7" Type="http://schemas.openxmlformats.org/officeDocument/2006/relationships/image" Target="../media/image16.emf"/><Relationship Id="rId8" Type="http://schemas.openxmlformats.org/officeDocument/2006/relationships/oleObject" Target="../embeddings/oleObject3.bin"/><Relationship Id="rId33" Type="http://schemas.openxmlformats.org/officeDocument/2006/relationships/image" Target="../media/image29.emf"/><Relationship Id="rId34" Type="http://schemas.openxmlformats.org/officeDocument/2006/relationships/oleObject" Target="../embeddings/oleObject16.bin"/><Relationship Id="rId35" Type="http://schemas.openxmlformats.org/officeDocument/2006/relationships/image" Target="../media/image30.emf"/><Relationship Id="rId36" Type="http://schemas.openxmlformats.org/officeDocument/2006/relationships/oleObject" Target="../embeddings/Microsoft_Equation16.bin"/><Relationship Id="rId10" Type="http://schemas.openxmlformats.org/officeDocument/2006/relationships/oleObject" Target="../embeddings/oleObject4.bin"/><Relationship Id="rId11" Type="http://schemas.openxmlformats.org/officeDocument/2006/relationships/image" Target="../media/image18.emf"/><Relationship Id="rId12" Type="http://schemas.openxmlformats.org/officeDocument/2006/relationships/oleObject" Target="../embeddings/oleObject5.bin"/><Relationship Id="rId13" Type="http://schemas.openxmlformats.org/officeDocument/2006/relationships/image" Target="../media/image19.emf"/><Relationship Id="rId14" Type="http://schemas.openxmlformats.org/officeDocument/2006/relationships/oleObject" Target="../embeddings/oleObject6.bin"/><Relationship Id="rId15" Type="http://schemas.openxmlformats.org/officeDocument/2006/relationships/image" Target="../media/image20.emf"/><Relationship Id="rId16" Type="http://schemas.openxmlformats.org/officeDocument/2006/relationships/oleObject" Target="../embeddings/oleObject7.bin"/><Relationship Id="rId17" Type="http://schemas.openxmlformats.org/officeDocument/2006/relationships/image" Target="../media/image21.emf"/><Relationship Id="rId18" Type="http://schemas.openxmlformats.org/officeDocument/2006/relationships/oleObject" Target="../embeddings/oleObject8.bin"/><Relationship Id="rId19" Type="http://schemas.openxmlformats.org/officeDocument/2006/relationships/image" Target="../media/image22.emf"/><Relationship Id="rId37" Type="http://schemas.openxmlformats.org/officeDocument/2006/relationships/image" Target="../media/image31.em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4" Type="http://schemas.openxmlformats.org/officeDocument/2006/relationships/image" Target="../media/image32.emf"/><Relationship Id="rId5" Type="http://schemas.openxmlformats.org/officeDocument/2006/relationships/oleObject" Target="../embeddings/oleObject18.bin"/><Relationship Id="rId6" Type="http://schemas.openxmlformats.org/officeDocument/2006/relationships/image" Target="../media/image33.emf"/><Relationship Id="rId7" Type="http://schemas.openxmlformats.org/officeDocument/2006/relationships/oleObject" Target="../embeddings/Microsoft_Equation17.bin"/><Relationship Id="rId8" Type="http://schemas.openxmlformats.org/officeDocument/2006/relationships/image" Target="../media/image34.emf"/><Relationship Id="rId1" Type="http://schemas.openxmlformats.org/officeDocument/2006/relationships/vmlDrawing" Target="../drawings/vmlDrawing13.vml"/><Relationship Id="rId2" Type="http://schemas.openxmlformats.org/officeDocument/2006/relationships/slideLayout" Target="../slideLayouts/slideLayout1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6.xml"/><Relationship Id="rId4" Type="http://schemas.openxmlformats.org/officeDocument/2006/relationships/notesSlide" Target="../notesSlides/notesSlide7.xml"/><Relationship Id="rId5" Type="http://schemas.openxmlformats.org/officeDocument/2006/relationships/image" Target="../media/image35.png"/><Relationship Id="rId6" Type="http://schemas.openxmlformats.org/officeDocument/2006/relationships/image" Target="../media/image36.png"/><Relationship Id="rId7" Type="http://schemas.openxmlformats.org/officeDocument/2006/relationships/image" Target="../media/image37.png"/><Relationship Id="rId8" Type="http://schemas.openxmlformats.org/officeDocument/2006/relationships/image" Target="../media/image38.png"/><Relationship Id="rId9" Type="http://schemas.openxmlformats.org/officeDocument/2006/relationships/image" Target="../media/image39.png"/><Relationship Id="rId1" Type="http://schemas.openxmlformats.org/officeDocument/2006/relationships/tags" Target="../tags/tag1.xml"/><Relationship Id="rId2" Type="http://schemas.openxmlformats.org/officeDocument/2006/relationships/tags" Target="../tags/tag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Relationship Id="rId2" Type="http://schemas.openxmlformats.org/officeDocument/2006/relationships/notesSlide" Target="../notesSlides/notesSlide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Relationship Id="rId2" Type="http://schemas.openxmlformats.org/officeDocument/2006/relationships/notesSlide" Target="../notesSlides/notesSlide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Relationship Id="rId2" Type="http://schemas.openxmlformats.org/officeDocument/2006/relationships/notesSlide" Target="../notesSlides/notesSlide1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0.jpe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0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wmf"/><Relationship Id="rId4" Type="http://schemas.openxmlformats.org/officeDocument/2006/relationships/image" Target="../media/image43.wmf"/><Relationship Id="rId5" Type="http://schemas.openxmlformats.org/officeDocument/2006/relationships/image" Target="../media/image44.wmf"/><Relationship Id="rId6" Type="http://schemas.openxmlformats.org/officeDocument/2006/relationships/image" Target="../media/image45.png"/><Relationship Id="rId1" Type="http://schemas.openxmlformats.org/officeDocument/2006/relationships/slideLayout" Target="../slideLayouts/slideLayout51.xml"/><Relationship Id="rId2" Type="http://schemas.openxmlformats.org/officeDocument/2006/relationships/image" Target="../media/image41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Relationship Id="rId2" Type="http://schemas.openxmlformats.org/officeDocument/2006/relationships/notesSlide" Target="../notesSlides/notesSlide13.xml"/></Relationships>
</file>

<file path=ppt/slides/_rels/slide45.xml.rels><?xml version="1.0" encoding="UTF-8" standalone="yes"?>
<Relationships xmlns="http://schemas.openxmlformats.org/package/2006/relationships"><Relationship Id="rId11" Type="http://schemas.openxmlformats.org/officeDocument/2006/relationships/image" Target="../media/image49.emf"/><Relationship Id="rId12" Type="http://schemas.openxmlformats.org/officeDocument/2006/relationships/oleObject" Target="../embeddings/oleObject23.bin"/><Relationship Id="rId13" Type="http://schemas.openxmlformats.org/officeDocument/2006/relationships/image" Target="../media/image50.emf"/><Relationship Id="rId1" Type="http://schemas.openxmlformats.org/officeDocument/2006/relationships/vmlDrawing" Target="../drawings/vmlDrawing14.vml"/><Relationship Id="rId2" Type="http://schemas.openxmlformats.org/officeDocument/2006/relationships/slideLayout" Target="../slideLayouts/slideLayout62.xml"/><Relationship Id="rId3" Type="http://schemas.openxmlformats.org/officeDocument/2006/relationships/notesSlide" Target="../notesSlides/notesSlide14.xml"/><Relationship Id="rId4" Type="http://schemas.openxmlformats.org/officeDocument/2006/relationships/oleObject" Target="../embeddings/oleObject19.bin"/><Relationship Id="rId5" Type="http://schemas.openxmlformats.org/officeDocument/2006/relationships/image" Target="../media/image46.emf"/><Relationship Id="rId6" Type="http://schemas.openxmlformats.org/officeDocument/2006/relationships/oleObject" Target="../embeddings/oleObject20.bin"/><Relationship Id="rId7" Type="http://schemas.openxmlformats.org/officeDocument/2006/relationships/image" Target="../media/image47.emf"/><Relationship Id="rId8" Type="http://schemas.openxmlformats.org/officeDocument/2006/relationships/oleObject" Target="../embeddings/oleObject21.bin"/><Relationship Id="rId9" Type="http://schemas.openxmlformats.org/officeDocument/2006/relationships/image" Target="../media/image48.emf"/><Relationship Id="rId10" Type="http://schemas.openxmlformats.org/officeDocument/2006/relationships/oleObject" Target="../embeddings/oleObject22.bin"/></Relationships>
</file>

<file path=ppt/slides/_rels/slide46.xml.rels><?xml version="1.0" encoding="UTF-8" standalone="yes"?>
<Relationships xmlns="http://schemas.openxmlformats.org/package/2006/relationships"><Relationship Id="rId11" Type="http://schemas.openxmlformats.org/officeDocument/2006/relationships/image" Target="../media/image49.emf"/><Relationship Id="rId12" Type="http://schemas.openxmlformats.org/officeDocument/2006/relationships/oleObject" Target="../embeddings/oleObject28.bin"/><Relationship Id="rId13" Type="http://schemas.openxmlformats.org/officeDocument/2006/relationships/image" Target="../media/image50.emf"/><Relationship Id="rId1" Type="http://schemas.openxmlformats.org/officeDocument/2006/relationships/vmlDrawing" Target="../drawings/vmlDrawing15.vml"/><Relationship Id="rId2" Type="http://schemas.openxmlformats.org/officeDocument/2006/relationships/slideLayout" Target="../slideLayouts/slideLayout62.xml"/><Relationship Id="rId3" Type="http://schemas.openxmlformats.org/officeDocument/2006/relationships/notesSlide" Target="../notesSlides/notesSlide15.xml"/><Relationship Id="rId4" Type="http://schemas.openxmlformats.org/officeDocument/2006/relationships/oleObject" Target="../embeddings/oleObject24.bin"/><Relationship Id="rId5" Type="http://schemas.openxmlformats.org/officeDocument/2006/relationships/image" Target="../media/image46.emf"/><Relationship Id="rId6" Type="http://schemas.openxmlformats.org/officeDocument/2006/relationships/oleObject" Target="../embeddings/oleObject25.bin"/><Relationship Id="rId7" Type="http://schemas.openxmlformats.org/officeDocument/2006/relationships/image" Target="../media/image47.emf"/><Relationship Id="rId8" Type="http://schemas.openxmlformats.org/officeDocument/2006/relationships/oleObject" Target="../embeddings/oleObject26.bin"/><Relationship Id="rId9" Type="http://schemas.openxmlformats.org/officeDocument/2006/relationships/image" Target="../media/image48.emf"/><Relationship Id="rId10" Type="http://schemas.openxmlformats.org/officeDocument/2006/relationships/oleObject" Target="../embeddings/oleObject27.bin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1.jpe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xcel_97_-_2004_Worksheet18.xls"/><Relationship Id="rId4" Type="http://schemas.openxmlformats.org/officeDocument/2006/relationships/image" Target="../media/image52.emf"/><Relationship Id="rId1" Type="http://schemas.openxmlformats.org/officeDocument/2006/relationships/vmlDrawing" Target="../drawings/vmlDrawing16.vml"/><Relationship Id="rId2" Type="http://schemas.openxmlformats.org/officeDocument/2006/relationships/slideLayout" Target="../slideLayouts/slideLayout6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5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304800"/>
            <a:ext cx="7772400" cy="1470025"/>
          </a:xfrm>
        </p:spPr>
        <p:txBody>
          <a:bodyPr/>
          <a:lstStyle/>
          <a:p>
            <a:r>
              <a:rPr lang="en-US" dirty="0" smtClean="0"/>
              <a:t>SMT – Final thoughts</a:t>
            </a:r>
            <a:endParaRPr lang="en-US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90600" y="5181600"/>
            <a:ext cx="1981200" cy="381000"/>
          </a:xfrm>
        </p:spPr>
        <p:txBody>
          <a:bodyPr/>
          <a:lstStyle/>
          <a:p>
            <a:r>
              <a:rPr lang="en-US" sz="1600" dirty="0" smtClean="0"/>
              <a:t>Philipp Koehn</a:t>
            </a:r>
            <a:endParaRPr lang="en-US" sz="1800" dirty="0"/>
          </a:p>
        </p:txBody>
      </p:sp>
      <p:sp>
        <p:nvSpPr>
          <p:cNvPr id="3092" name="Text Box 20"/>
          <p:cNvSpPr txBox="1">
            <a:spLocks noChangeArrowheads="1"/>
          </p:cNvSpPr>
          <p:nvPr/>
        </p:nvSpPr>
        <p:spPr bwMode="auto">
          <a:xfrm>
            <a:off x="3352800" y="5562600"/>
            <a:ext cx="2230438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000" dirty="0"/>
              <a:t>USC/Information Sciences Institute</a:t>
            </a:r>
          </a:p>
          <a:p>
            <a:r>
              <a:rPr lang="en-US" sz="1000" dirty="0"/>
              <a:t>USC/Computer Science Department</a:t>
            </a:r>
          </a:p>
          <a:p>
            <a:endParaRPr lang="en-US" sz="1000" dirty="0"/>
          </a:p>
        </p:txBody>
      </p:sp>
      <p:sp>
        <p:nvSpPr>
          <p:cNvPr id="3093" name="Text Box 21"/>
          <p:cNvSpPr txBox="1">
            <a:spLocks noChangeArrowheads="1"/>
          </p:cNvSpPr>
          <p:nvPr/>
        </p:nvSpPr>
        <p:spPr bwMode="auto">
          <a:xfrm>
            <a:off x="381000" y="5562600"/>
            <a:ext cx="30480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1000" dirty="0" smtClean="0"/>
              <a:t>School of Informatics</a:t>
            </a:r>
          </a:p>
          <a:p>
            <a:r>
              <a:rPr lang="en-US" sz="1000" dirty="0" smtClean="0"/>
              <a:t>University of Edinburgh</a:t>
            </a:r>
            <a:endParaRPr lang="en-US" sz="1000" dirty="0"/>
          </a:p>
        </p:txBody>
      </p:sp>
      <p:sp>
        <p:nvSpPr>
          <p:cNvPr id="61446" name="Text Box 6"/>
          <p:cNvSpPr txBox="1">
            <a:spLocks noChangeArrowheads="1"/>
          </p:cNvSpPr>
          <p:nvPr/>
        </p:nvSpPr>
        <p:spPr bwMode="auto">
          <a:xfrm>
            <a:off x="1981200" y="4800600"/>
            <a:ext cx="5334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dirty="0"/>
              <a:t>Some </a:t>
            </a:r>
            <a:r>
              <a:rPr lang="en-US" sz="1400" dirty="0" smtClean="0"/>
              <a:t>slides </a:t>
            </a:r>
            <a:r>
              <a:rPr lang="en-US" sz="1400" dirty="0"/>
              <a:t>adapted from</a:t>
            </a:r>
          </a:p>
        </p:txBody>
      </p:sp>
      <p:sp>
        <p:nvSpPr>
          <p:cNvPr id="61448" name="Text Box 8"/>
          <p:cNvSpPr txBox="1">
            <a:spLocks noChangeArrowheads="1"/>
          </p:cNvSpPr>
          <p:nvPr/>
        </p:nvSpPr>
        <p:spPr bwMode="auto">
          <a:xfrm>
            <a:off x="1371600" y="2362200"/>
            <a:ext cx="6248400" cy="86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/>
              <a:t>David Kauchak</a:t>
            </a:r>
            <a:endParaRPr lang="en-US" dirty="0" smtClean="0"/>
          </a:p>
          <a:p>
            <a:pPr>
              <a:spcBef>
                <a:spcPct val="50000"/>
              </a:spcBef>
            </a:pPr>
            <a:r>
              <a:rPr lang="en-US" dirty="0" smtClean="0"/>
              <a:t>CS159 – Fall 2014</a:t>
            </a:r>
            <a:endParaRPr lang="en-US" dirty="0"/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3657600" y="5181600"/>
            <a:ext cx="19812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  <a:ea typeface="ＭＳ Ｐゴシック" pitchFamily="-111" charset="-128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  <a:ea typeface="ＭＳ Ｐゴシック" pitchFamily="-111" charset="-128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ＭＳ Ｐゴシック" pitchFamily="-111" charset="-128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ＭＳ Ｐゴシック" pitchFamily="-111" charset="-128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ＭＳ Ｐゴシック" pitchFamily="-111" charset="-128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ＭＳ Ｐゴシック" pitchFamily="-111" charset="-128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ＭＳ Ｐゴシック" pitchFamily="-111" charset="-128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ＭＳ Ｐゴシック" pitchFamily="-111" charset="-128"/>
              </a:defRPr>
            </a:lvl9pPr>
          </a:lstStyle>
          <a:p>
            <a:r>
              <a:rPr lang="en-US" sz="1600" smtClean="0"/>
              <a:t>Kevin Knight</a:t>
            </a:r>
            <a:r>
              <a:rPr lang="en-US" sz="1800" smtClean="0"/>
              <a:t> </a:t>
            </a:r>
            <a:endParaRPr lang="en-US" sz="1800" dirty="0"/>
          </a:p>
        </p:txBody>
      </p:sp>
      <p:sp>
        <p:nvSpPr>
          <p:cNvPr id="9" name="Text Box 20"/>
          <p:cNvSpPr txBox="1">
            <a:spLocks noChangeArrowheads="1"/>
          </p:cNvSpPr>
          <p:nvPr/>
        </p:nvSpPr>
        <p:spPr bwMode="auto">
          <a:xfrm>
            <a:off x="6081628" y="5562600"/>
            <a:ext cx="1954381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000" dirty="0" smtClean="0"/>
              <a:t>Computer Science Department</a:t>
            </a:r>
            <a:endParaRPr lang="en-US" sz="1000" dirty="0"/>
          </a:p>
          <a:p>
            <a:r>
              <a:rPr lang="en-US" sz="1000" dirty="0" smtClean="0"/>
              <a:t>UC Berkeley</a:t>
            </a:r>
            <a:endParaRPr lang="en-US" sz="1000" dirty="0"/>
          </a:p>
          <a:p>
            <a:endParaRPr lang="en-US" sz="1000" dirty="0"/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6248400" y="5181600"/>
            <a:ext cx="19812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  <a:ea typeface="ＭＳ Ｐゴシック" pitchFamily="-111" charset="-128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  <a:ea typeface="ＭＳ Ｐゴシック" pitchFamily="-111" charset="-128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ＭＳ Ｐゴシック" pitchFamily="-111" charset="-128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ＭＳ Ｐゴシック" pitchFamily="-111" charset="-128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ＭＳ Ｐゴシック" pitchFamily="-111" charset="-128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ＭＳ Ｐゴシック" pitchFamily="-111" charset="-128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ＭＳ Ｐゴシック" pitchFamily="-111" charset="-128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ＭＳ Ｐゴシック" pitchFamily="-111" charset="-128"/>
              </a:defRPr>
            </a:lvl9pPr>
          </a:lstStyle>
          <a:p>
            <a:r>
              <a:rPr lang="en-US" sz="1600" dirty="0" smtClean="0"/>
              <a:t>Dan Klein</a:t>
            </a:r>
            <a:endParaRPr lang="en-US" sz="18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Admin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dirty="0" smtClean="0"/>
              <a:t>Assignment 4b graded (except for 2 of them)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 smtClean="0"/>
              <a:t>Assignment 6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 smtClean="0"/>
              <a:t>MT lab on Thursday in Edmunds 105</a:t>
            </a:r>
            <a:endParaRPr lang="en-US" sz="2000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0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Language translation</a:t>
            </a:r>
          </a:p>
        </p:txBody>
      </p:sp>
      <p:pic>
        <p:nvPicPr>
          <p:cNvPr id="386051" name="Picture 3" descr="chihuahu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" y="2743200"/>
            <a:ext cx="2057400" cy="2057400"/>
          </a:xfrm>
          <a:prstGeom prst="rect">
            <a:avLst/>
          </a:prstGeom>
          <a:noFill/>
        </p:spPr>
      </p:pic>
      <p:pic>
        <p:nvPicPr>
          <p:cNvPr id="386052" name="Picture 4" descr="talk_circle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667000" y="1905000"/>
            <a:ext cx="1943100" cy="1257300"/>
          </a:xfrm>
          <a:prstGeom prst="rect">
            <a:avLst/>
          </a:prstGeom>
          <a:noFill/>
        </p:spPr>
      </p:pic>
      <p:sp>
        <p:nvSpPr>
          <p:cNvPr id="386053" name="Text Box 5"/>
          <p:cNvSpPr txBox="1">
            <a:spLocks noChangeArrowheads="1"/>
          </p:cNvSpPr>
          <p:nvPr/>
        </p:nvSpPr>
        <p:spPr bwMode="auto">
          <a:xfrm>
            <a:off x="3048000" y="2133600"/>
            <a:ext cx="1524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200">
                <a:latin typeface="Tahoma" pitchFamily="-111" charset="0"/>
              </a:rPr>
              <a:t>Yo quiero Taco Bell</a:t>
            </a:r>
          </a:p>
        </p:txBody>
      </p:sp>
      <p:pic>
        <p:nvPicPr>
          <p:cNvPr id="386054" name="Picture 6" descr="spanish fla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38200" y="5181600"/>
            <a:ext cx="1562100" cy="952500"/>
          </a:xfrm>
          <a:prstGeom prst="rect">
            <a:avLst/>
          </a:prstGeom>
          <a:noFill/>
        </p:spPr>
      </p:pic>
      <p:pic>
        <p:nvPicPr>
          <p:cNvPr id="386055" name="Picture 7" descr="confused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715000" y="1905000"/>
            <a:ext cx="1689100" cy="3124200"/>
          </a:xfrm>
          <a:prstGeom prst="rect">
            <a:avLst/>
          </a:prstGeom>
          <a:noFill/>
        </p:spPr>
      </p:pic>
      <p:pic>
        <p:nvPicPr>
          <p:cNvPr id="386056" name="Picture 8" descr="american fla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096000" y="5105400"/>
            <a:ext cx="1536700" cy="10033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If we had the alignments</a:t>
            </a:r>
            <a:endParaRPr lang="en-US" dirty="0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28567356"/>
              </p:ext>
            </p:extLst>
          </p:nvPr>
        </p:nvGraphicFramePr>
        <p:xfrm>
          <a:off x="2867025" y="2590800"/>
          <a:ext cx="1049338" cy="442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5" name="Equation" r:id="rId3" imgW="482600" imgH="203200" progId="Equation.3">
                  <p:embed/>
                </p:oleObj>
              </mc:Choice>
              <mc:Fallback>
                <p:oleObj name="Equation" r:id="rId3" imgW="4826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867025" y="2590800"/>
                        <a:ext cx="1049338" cy="4429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57200" y="3581400"/>
            <a:ext cx="85669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If we estimate this from a corpus, what does this represent?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07289" y="4648200"/>
            <a:ext cx="64796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Probability that </a:t>
            </a:r>
            <a:r>
              <a:rPr lang="en-US" sz="2400" i="1" dirty="0" smtClean="0">
                <a:solidFill>
                  <a:srgbClr val="0000FF"/>
                </a:solidFill>
              </a:rPr>
              <a:t>f</a:t>
            </a:r>
            <a:r>
              <a:rPr lang="en-US" sz="2400" dirty="0" smtClean="0">
                <a:solidFill>
                  <a:srgbClr val="0000FF"/>
                </a:solidFill>
              </a:rPr>
              <a:t> is aligned to </a:t>
            </a:r>
            <a:r>
              <a:rPr lang="en-US" sz="2400" i="1" dirty="0" smtClean="0">
                <a:solidFill>
                  <a:srgbClr val="0000FF"/>
                </a:solidFill>
              </a:rPr>
              <a:t>e</a:t>
            </a:r>
            <a:r>
              <a:rPr lang="en-US" sz="2400" dirty="0" smtClean="0">
                <a:solidFill>
                  <a:srgbClr val="0000FF"/>
                </a:solidFill>
              </a:rPr>
              <a:t> </a:t>
            </a:r>
            <a:r>
              <a:rPr lang="en-US" sz="2400" b="1" dirty="0" smtClean="0">
                <a:solidFill>
                  <a:srgbClr val="0000FF"/>
                </a:solidFill>
              </a:rPr>
              <a:t>in the corpus.</a:t>
            </a:r>
            <a:endParaRPr lang="en-US" sz="2400" b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80919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If we had the alignments</a:t>
            </a:r>
            <a:endParaRPr lang="en-US" dirty="0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06035049"/>
              </p:ext>
            </p:extLst>
          </p:nvPr>
        </p:nvGraphicFramePr>
        <p:xfrm>
          <a:off x="2743200" y="2590800"/>
          <a:ext cx="1296988" cy="442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086" name="Equation" r:id="rId3" imgW="596900" imgH="203200" progId="Equation.3">
                  <p:embed/>
                </p:oleObj>
              </mc:Choice>
              <mc:Fallback>
                <p:oleObj name="Equation" r:id="rId3" imgW="5969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743200" y="2590800"/>
                        <a:ext cx="1296988" cy="4429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159107" y="2463224"/>
            <a:ext cx="412893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?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5800" y="4114800"/>
            <a:ext cx="73015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If we have the alignments, how do we estimate this?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18625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If we had the alignments</a:t>
            </a:r>
            <a:endParaRPr lang="en-US" dirty="0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30201304"/>
              </p:ext>
            </p:extLst>
          </p:nvPr>
        </p:nvGraphicFramePr>
        <p:xfrm>
          <a:off x="2608263" y="2362200"/>
          <a:ext cx="3198812" cy="911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0998" name="Equation" r:id="rId3" imgW="1473200" imgH="419100" progId="Equation.3">
                  <p:embed/>
                </p:oleObj>
              </mc:Choice>
              <mc:Fallback>
                <p:oleObj name="Equation" r:id="rId3" imgW="1473200" imgH="4191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608263" y="2362200"/>
                        <a:ext cx="3198812" cy="9112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6" name="Straight Arrow Connector 5"/>
          <p:cNvCxnSpPr/>
          <p:nvPr/>
        </p:nvCxnSpPr>
        <p:spPr bwMode="auto">
          <a:xfrm flipH="1" flipV="1">
            <a:off x="5181600" y="2743200"/>
            <a:ext cx="1066800" cy="1676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66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8" name="TextBox 7"/>
          <p:cNvSpPr txBox="1"/>
          <p:nvPr/>
        </p:nvSpPr>
        <p:spPr>
          <a:xfrm>
            <a:off x="4191000" y="4572000"/>
            <a:ext cx="40089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 smtClean="0">
                <a:solidFill>
                  <a:srgbClr val="FF6600"/>
                </a:solidFill>
              </a:rPr>
              <a:t>Number of times </a:t>
            </a:r>
            <a:r>
              <a:rPr lang="en-US" sz="2400" i="1" dirty="0" smtClean="0">
                <a:solidFill>
                  <a:srgbClr val="FF6600"/>
                </a:solidFill>
              </a:rPr>
              <a:t>f</a:t>
            </a:r>
            <a:r>
              <a:rPr lang="en-US" sz="2400" dirty="0" smtClean="0">
                <a:solidFill>
                  <a:srgbClr val="FF6600"/>
                </a:solidFill>
              </a:rPr>
              <a:t> is aligned to </a:t>
            </a:r>
            <a:r>
              <a:rPr lang="en-US" sz="2400" i="1" dirty="0" smtClean="0">
                <a:solidFill>
                  <a:srgbClr val="FF6600"/>
                </a:solidFill>
              </a:rPr>
              <a:t>e</a:t>
            </a:r>
            <a:r>
              <a:rPr lang="en-US" sz="2400" dirty="0" smtClean="0">
                <a:solidFill>
                  <a:srgbClr val="FF6600"/>
                </a:solidFill>
              </a:rPr>
              <a:t> in the corpus</a:t>
            </a:r>
            <a:endParaRPr lang="en-US" sz="2400" dirty="0">
              <a:solidFill>
                <a:srgbClr val="FF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4850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If we had the alignments</a:t>
            </a:r>
            <a:endParaRPr lang="en-US" dirty="0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50946496"/>
              </p:ext>
            </p:extLst>
          </p:nvPr>
        </p:nvGraphicFramePr>
        <p:xfrm>
          <a:off x="2667000" y="1828800"/>
          <a:ext cx="3198812" cy="911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3105" name="Equation" r:id="rId3" imgW="1473200" imgH="419100" progId="Equation.3">
                  <p:embed/>
                </p:oleObj>
              </mc:Choice>
              <mc:Fallback>
                <p:oleObj name="Equation" r:id="rId3" imgW="1473200" imgH="4191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667000" y="1828800"/>
                        <a:ext cx="3198812" cy="9112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Down Arrow 6"/>
          <p:cNvSpPr/>
          <p:nvPr/>
        </p:nvSpPr>
        <p:spPr bwMode="auto">
          <a:xfrm>
            <a:off x="4249737" y="2971800"/>
            <a:ext cx="838200" cy="990600"/>
          </a:xfrm>
          <a:prstGeom prst="down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61948438"/>
              </p:ext>
            </p:extLst>
          </p:nvPr>
        </p:nvGraphicFramePr>
        <p:xfrm>
          <a:off x="923925" y="3970338"/>
          <a:ext cx="6727825" cy="2290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3106" name="Equation" r:id="rId5" imgW="3098800" imgH="1054100" progId="Equation.3">
                  <p:embed/>
                </p:oleObj>
              </mc:Choice>
              <mc:Fallback>
                <p:oleObj name="Equation" r:id="rId5" imgW="3098800" imgH="10541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23925" y="3970338"/>
                        <a:ext cx="6727825" cy="22907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852227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If we had the alignments…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 smtClean="0"/>
              <a:t>Input: corpus of English/Foreign sentence pairs along with alignment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for (E, F) in corpus: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for e in E: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	for f in F: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		if f aligned-to e: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			count(</a:t>
            </a:r>
            <a:r>
              <a:rPr lang="en-US" dirty="0" err="1" smtClean="0"/>
              <a:t>e,f</a:t>
            </a:r>
            <a:r>
              <a:rPr lang="en-US" dirty="0" smtClean="0"/>
              <a:t>) += 1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			count(e) += 1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for all (</a:t>
            </a:r>
            <a:r>
              <a:rPr lang="en-US" dirty="0" err="1" smtClean="0"/>
              <a:t>e,f</a:t>
            </a:r>
            <a:r>
              <a:rPr lang="en-US" dirty="0" smtClean="0"/>
              <a:t>) in count: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	p(</a:t>
            </a:r>
            <a:r>
              <a:rPr lang="en-US" dirty="0" err="1" smtClean="0"/>
              <a:t>f|e</a:t>
            </a:r>
            <a:r>
              <a:rPr lang="en-US" dirty="0" smtClean="0"/>
              <a:t>) = count(</a:t>
            </a:r>
            <a:r>
              <a:rPr lang="en-US" dirty="0" err="1" smtClean="0"/>
              <a:t>e,f</a:t>
            </a:r>
            <a:r>
              <a:rPr lang="en-US" dirty="0" smtClean="0"/>
              <a:t>) / count(e)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	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3511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Without the alignments</a:t>
            </a:r>
            <a:endParaRPr lang="en-US" dirty="0"/>
          </a:p>
        </p:txBody>
      </p:sp>
      <p:sp>
        <p:nvSpPr>
          <p:cNvPr id="6" name="Down Arrow 5"/>
          <p:cNvSpPr/>
          <p:nvPr/>
        </p:nvSpPr>
        <p:spPr bwMode="auto">
          <a:xfrm>
            <a:off x="5029200" y="3352800"/>
            <a:ext cx="838200" cy="990600"/>
          </a:xfrm>
          <a:prstGeom prst="down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52400" y="2133600"/>
            <a:ext cx="24596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With alignments: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" y="4731603"/>
            <a:ext cx="175856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 smtClean="0">
                <a:solidFill>
                  <a:srgbClr val="0000FF"/>
                </a:solidFill>
              </a:rPr>
              <a:t>Without</a:t>
            </a:r>
            <a:br>
              <a:rPr lang="en-US" sz="2400" dirty="0" smtClean="0">
                <a:solidFill>
                  <a:srgbClr val="0000FF"/>
                </a:solidFill>
              </a:rPr>
            </a:br>
            <a:r>
              <a:rPr lang="en-US" sz="2400" dirty="0" smtClean="0">
                <a:solidFill>
                  <a:srgbClr val="0000FF"/>
                </a:solidFill>
              </a:rPr>
              <a:t>alignments:</a:t>
            </a:r>
            <a:endParaRPr lang="en-US" sz="2400" dirty="0">
              <a:solidFill>
                <a:srgbClr val="0000FF"/>
              </a:solidFill>
            </a:endParaRPr>
          </a:p>
        </p:txBody>
      </p:sp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17529366"/>
              </p:ext>
            </p:extLst>
          </p:nvPr>
        </p:nvGraphicFramePr>
        <p:xfrm>
          <a:off x="3733800" y="1905000"/>
          <a:ext cx="3198812" cy="911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2089" name="Equation" r:id="rId3" imgW="1473200" imgH="419100" progId="Equation.3">
                  <p:embed/>
                </p:oleObj>
              </mc:Choice>
              <mc:Fallback>
                <p:oleObj name="Equation" r:id="rId3" imgW="1473200" imgH="4191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733800" y="1905000"/>
                        <a:ext cx="3198812" cy="9112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69277352"/>
              </p:ext>
            </p:extLst>
          </p:nvPr>
        </p:nvGraphicFramePr>
        <p:xfrm>
          <a:off x="3479800" y="4710113"/>
          <a:ext cx="3860800" cy="93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2090" name="Equation" r:id="rId5" imgW="1778000" imgH="431800" progId="Equation.3">
                  <p:embed/>
                </p:oleObj>
              </mc:Choice>
              <mc:Fallback>
                <p:oleObj name="Equation" r:id="rId5" imgW="1778000" imgH="431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479800" y="4710113"/>
                        <a:ext cx="3860800" cy="939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685800" y="6019800"/>
            <a:ext cx="770976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800" dirty="0" smtClean="0"/>
              <a:t>Instead of actual counts, use “</a:t>
            </a:r>
            <a:r>
              <a:rPr lang="en-US" sz="2800" dirty="0" smtClean="0">
                <a:solidFill>
                  <a:srgbClr val="FF6600"/>
                </a:solidFill>
              </a:rPr>
              <a:t>expected counts</a:t>
            </a:r>
            <a:r>
              <a:rPr lang="en-US" sz="2800" dirty="0" smtClean="0"/>
              <a:t>” </a:t>
            </a:r>
          </a:p>
        </p:txBody>
      </p:sp>
    </p:spTree>
    <p:extLst>
      <p:ext uri="{BB962C8B-B14F-4D97-AF65-F5344CB8AC3E}">
        <p14:creationId xmlns:p14="http://schemas.microsoft.com/office/powerpoint/2010/main" val="11452771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Without the alignments</a:t>
            </a:r>
            <a:endParaRPr lang="en-US" dirty="0"/>
          </a:p>
        </p:txBody>
      </p:sp>
      <p:sp>
        <p:nvSpPr>
          <p:cNvPr id="6" name="Down Arrow 5"/>
          <p:cNvSpPr/>
          <p:nvPr/>
        </p:nvSpPr>
        <p:spPr bwMode="auto">
          <a:xfrm>
            <a:off x="5029200" y="3352800"/>
            <a:ext cx="838200" cy="990600"/>
          </a:xfrm>
          <a:prstGeom prst="down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52400" y="2133600"/>
            <a:ext cx="24596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With alignments: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" y="4731603"/>
            <a:ext cx="175856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 smtClean="0">
                <a:solidFill>
                  <a:srgbClr val="0000FF"/>
                </a:solidFill>
              </a:rPr>
              <a:t>Without</a:t>
            </a:r>
            <a:br>
              <a:rPr lang="en-US" sz="2400" dirty="0" smtClean="0">
                <a:solidFill>
                  <a:srgbClr val="0000FF"/>
                </a:solidFill>
              </a:rPr>
            </a:br>
            <a:r>
              <a:rPr lang="en-US" sz="2400" dirty="0" smtClean="0">
                <a:solidFill>
                  <a:srgbClr val="0000FF"/>
                </a:solidFill>
              </a:rPr>
              <a:t>alignments:</a:t>
            </a:r>
            <a:endParaRPr lang="en-US" sz="2400" dirty="0">
              <a:solidFill>
                <a:srgbClr val="0000FF"/>
              </a:solidFill>
            </a:endParaRPr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59825623"/>
              </p:ext>
            </p:extLst>
          </p:nvPr>
        </p:nvGraphicFramePr>
        <p:xfrm>
          <a:off x="2819400" y="1219200"/>
          <a:ext cx="5371071" cy="182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125" name="Equation" r:id="rId3" imgW="3098800" imgH="1054100" progId="Equation.3">
                  <p:embed/>
                </p:oleObj>
              </mc:Choice>
              <mc:Fallback>
                <p:oleObj name="Equation" r:id="rId3" imgW="3098800" imgH="10541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819400" y="1219200"/>
                        <a:ext cx="5371071" cy="1828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04418780"/>
              </p:ext>
            </p:extLst>
          </p:nvPr>
        </p:nvGraphicFramePr>
        <p:xfrm>
          <a:off x="3502025" y="4759325"/>
          <a:ext cx="3852863" cy="1300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126" name="Equation" r:id="rId5" imgW="2222500" imgH="749300" progId="Equation.3">
                  <p:embed/>
                </p:oleObj>
              </mc:Choice>
              <mc:Fallback>
                <p:oleObj name="Equation" r:id="rId5" imgW="2222500" imgH="7493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502025" y="4759325"/>
                        <a:ext cx="3852863" cy="13001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795694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Probability of alignment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26007916"/>
              </p:ext>
            </p:extLst>
          </p:nvPr>
        </p:nvGraphicFramePr>
        <p:xfrm>
          <a:off x="1905000" y="1524000"/>
          <a:ext cx="3852863" cy="1300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100" name="Equation" r:id="rId3" imgW="2222500" imgH="749300" progId="Equation.3">
                  <p:embed/>
                </p:oleObj>
              </mc:Choice>
              <mc:Fallback>
                <p:oleObj name="Equation" r:id="rId3" imgW="2222500" imgH="7493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905000" y="1524000"/>
                        <a:ext cx="3852863" cy="13001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724400" y="4495800"/>
            <a:ext cx="301511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800" dirty="0" smtClean="0">
                <a:solidFill>
                  <a:srgbClr val="FF0000"/>
                </a:solidFill>
              </a:rPr>
              <a:t>What is </a:t>
            </a:r>
            <a:r>
              <a:rPr lang="en-US" sz="2800" i="1" dirty="0" smtClean="0">
                <a:solidFill>
                  <a:srgbClr val="FF0000"/>
                </a:solidFill>
              </a:rPr>
              <a:t>p(f</a:t>
            </a:r>
            <a:r>
              <a:rPr lang="en-US" sz="2800" i="1" baseline="-25000" dirty="0" smtClean="0">
                <a:solidFill>
                  <a:srgbClr val="FF0000"/>
                </a:solidFill>
              </a:rPr>
              <a:t>2</a:t>
            </a:r>
            <a:r>
              <a:rPr lang="en-US" sz="2800" i="1" dirty="0" smtClean="0">
                <a:solidFill>
                  <a:srgbClr val="FF0000"/>
                </a:solidFill>
              </a:rPr>
              <a:t>-&gt;e</a:t>
            </a:r>
            <a:r>
              <a:rPr lang="en-US" sz="2800" i="1" baseline="-25000" dirty="0" smtClean="0">
                <a:solidFill>
                  <a:srgbClr val="FF0000"/>
                </a:solidFill>
              </a:rPr>
              <a:t>2</a:t>
            </a:r>
            <a:r>
              <a:rPr lang="en-US" sz="2800" i="1" dirty="0" smtClean="0">
                <a:solidFill>
                  <a:srgbClr val="FF0000"/>
                </a:solidFill>
              </a:rPr>
              <a:t>)</a:t>
            </a:r>
            <a:r>
              <a:rPr lang="en-US" sz="2800" dirty="0" smtClean="0">
                <a:solidFill>
                  <a:srgbClr val="FF0000"/>
                </a:solidFill>
              </a:rPr>
              <a:t>?</a:t>
            </a:r>
          </a:p>
          <a:p>
            <a:pPr algn="l"/>
            <a:r>
              <a:rPr lang="en-US" sz="2800" dirty="0" smtClean="0">
                <a:solidFill>
                  <a:srgbClr val="FF0000"/>
                </a:solidFill>
              </a:rPr>
              <a:t>Is it </a:t>
            </a:r>
            <a:r>
              <a:rPr lang="en-US" sz="2800" i="1" dirty="0" smtClean="0">
                <a:solidFill>
                  <a:srgbClr val="FF0000"/>
                </a:solidFill>
              </a:rPr>
              <a:t>p(f</a:t>
            </a:r>
            <a:r>
              <a:rPr lang="en-US" sz="2800" i="1" baseline="-25000" dirty="0" smtClean="0">
                <a:solidFill>
                  <a:srgbClr val="FF0000"/>
                </a:solidFill>
              </a:rPr>
              <a:t>2</a:t>
            </a:r>
            <a:r>
              <a:rPr lang="en-US" sz="2800" i="1" dirty="0" smtClean="0">
                <a:solidFill>
                  <a:srgbClr val="FF0000"/>
                </a:solidFill>
              </a:rPr>
              <a:t>|e</a:t>
            </a:r>
            <a:r>
              <a:rPr lang="en-US" sz="2800" i="1" baseline="-25000" dirty="0" smtClean="0">
                <a:solidFill>
                  <a:srgbClr val="FF0000"/>
                </a:solidFill>
              </a:rPr>
              <a:t>2</a:t>
            </a:r>
            <a:r>
              <a:rPr lang="en-US" sz="2800" i="1" dirty="0" smtClean="0">
                <a:solidFill>
                  <a:srgbClr val="FF0000"/>
                </a:solidFill>
              </a:rPr>
              <a:t>)</a:t>
            </a:r>
            <a:r>
              <a:rPr lang="en-US" sz="2800" dirty="0" smtClean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19200" y="4114800"/>
            <a:ext cx="198143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800" dirty="0" smtClean="0"/>
              <a:t>e1   e2   e3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95400" y="5334000"/>
            <a:ext cx="16816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800" dirty="0"/>
              <a:t>f</a:t>
            </a:r>
            <a:r>
              <a:rPr lang="en-US" sz="2800" dirty="0" smtClean="0"/>
              <a:t>1   f2   </a:t>
            </a:r>
            <a:r>
              <a:rPr lang="en-US" sz="2800" dirty="0"/>
              <a:t>f</a:t>
            </a:r>
            <a:r>
              <a:rPr lang="en-US" sz="2800" dirty="0" smtClean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9677207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Probability of alignment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37287009"/>
              </p:ext>
            </p:extLst>
          </p:nvPr>
        </p:nvGraphicFramePr>
        <p:xfrm>
          <a:off x="1905000" y="1524000"/>
          <a:ext cx="3852863" cy="1300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139" name="Equation" r:id="rId3" imgW="2222500" imgH="749300" progId="Equation.3">
                  <p:embed/>
                </p:oleObj>
              </mc:Choice>
              <mc:Fallback>
                <p:oleObj name="Equation" r:id="rId3" imgW="2222500" imgH="7493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905000" y="1524000"/>
                        <a:ext cx="3852863" cy="13001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219200" y="4114800"/>
            <a:ext cx="198143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800" dirty="0" smtClean="0"/>
              <a:t>e1   e2   e3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95400" y="5334000"/>
            <a:ext cx="16816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800" dirty="0"/>
              <a:t>f</a:t>
            </a:r>
            <a:r>
              <a:rPr lang="en-US" sz="2800" dirty="0" smtClean="0"/>
              <a:t>1   f2   </a:t>
            </a:r>
            <a:r>
              <a:rPr lang="en-US" sz="2800" dirty="0"/>
              <a:t>f</a:t>
            </a:r>
            <a:r>
              <a:rPr lang="en-US" sz="2800" dirty="0" smtClean="0"/>
              <a:t>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267200" y="4495800"/>
            <a:ext cx="3657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dirty="0" smtClean="0">
                <a:solidFill>
                  <a:srgbClr val="0000FF"/>
                </a:solidFill>
              </a:rPr>
              <a:t>No.</a:t>
            </a:r>
            <a:r>
              <a:rPr lang="en-US" sz="2800" i="1" dirty="0">
                <a:solidFill>
                  <a:srgbClr val="0000FF"/>
                </a:solidFill>
              </a:rPr>
              <a:t> p(f</a:t>
            </a:r>
            <a:r>
              <a:rPr lang="en-US" sz="2800" i="1" baseline="-25000" dirty="0">
                <a:solidFill>
                  <a:srgbClr val="0000FF"/>
                </a:solidFill>
              </a:rPr>
              <a:t>2</a:t>
            </a:r>
            <a:r>
              <a:rPr lang="en-US" sz="2800" i="1" dirty="0">
                <a:solidFill>
                  <a:srgbClr val="0000FF"/>
                </a:solidFill>
              </a:rPr>
              <a:t>|e</a:t>
            </a:r>
            <a:r>
              <a:rPr lang="en-US" sz="2800" i="1" baseline="-25000" dirty="0">
                <a:solidFill>
                  <a:srgbClr val="0000FF"/>
                </a:solidFill>
              </a:rPr>
              <a:t>2</a:t>
            </a:r>
            <a:r>
              <a:rPr lang="en-US" sz="2800" i="1" dirty="0" smtClean="0">
                <a:solidFill>
                  <a:srgbClr val="0000FF"/>
                </a:solidFill>
              </a:rPr>
              <a:t>)</a:t>
            </a:r>
            <a:r>
              <a:rPr lang="en-US" sz="2800" dirty="0">
                <a:solidFill>
                  <a:srgbClr val="0000FF"/>
                </a:solidFill>
              </a:rPr>
              <a:t> </a:t>
            </a:r>
            <a:r>
              <a:rPr lang="en-US" sz="2800" dirty="0" smtClean="0">
                <a:solidFill>
                  <a:srgbClr val="0000FF"/>
                </a:solidFill>
              </a:rPr>
              <a:t>is over the whole corpus! </a:t>
            </a:r>
          </a:p>
        </p:txBody>
      </p:sp>
    </p:spTree>
    <p:extLst>
      <p:ext uri="{BB962C8B-B14F-4D97-AF65-F5344CB8AC3E}">
        <p14:creationId xmlns:p14="http://schemas.microsoft.com/office/powerpoint/2010/main" val="23131695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Probability of alignment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95376709"/>
              </p:ext>
            </p:extLst>
          </p:nvPr>
        </p:nvGraphicFramePr>
        <p:xfrm>
          <a:off x="1905000" y="1524000"/>
          <a:ext cx="3852863" cy="1300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119" name="Equation" r:id="rId3" imgW="2222500" imgH="749300" progId="Equation.3">
                  <p:embed/>
                </p:oleObj>
              </mc:Choice>
              <mc:Fallback>
                <p:oleObj name="Equation" r:id="rId3" imgW="2222500" imgH="7493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905000" y="1524000"/>
                        <a:ext cx="3852863" cy="13001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219200" y="4114800"/>
            <a:ext cx="198143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800" dirty="0" smtClean="0"/>
              <a:t>e1   e2   e3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95400" y="5334000"/>
            <a:ext cx="16816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800" dirty="0"/>
              <a:t>f</a:t>
            </a:r>
            <a:r>
              <a:rPr lang="en-US" sz="2800" dirty="0" smtClean="0"/>
              <a:t>1   f2   </a:t>
            </a:r>
            <a:r>
              <a:rPr lang="en-US" sz="2800" dirty="0"/>
              <a:t>f</a:t>
            </a:r>
            <a:r>
              <a:rPr lang="en-US" sz="2800" dirty="0" smtClean="0"/>
              <a:t>3</a:t>
            </a:r>
          </a:p>
        </p:txBody>
      </p:sp>
      <p:cxnSp>
        <p:nvCxnSpPr>
          <p:cNvPr id="8" name="Straight Arrow Connector 7"/>
          <p:cNvCxnSpPr/>
          <p:nvPr/>
        </p:nvCxnSpPr>
        <p:spPr bwMode="auto">
          <a:xfrm flipH="1" flipV="1">
            <a:off x="1524000" y="4648200"/>
            <a:ext cx="457200" cy="6858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9" name="Straight Arrow Connector 8"/>
          <p:cNvCxnSpPr>
            <a:stCxn id="7" idx="0"/>
          </p:cNvCxnSpPr>
          <p:nvPr/>
        </p:nvCxnSpPr>
        <p:spPr bwMode="auto">
          <a:xfrm flipV="1">
            <a:off x="2136210" y="4572000"/>
            <a:ext cx="73590" cy="7620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2" name="Straight Arrow Connector 11"/>
          <p:cNvCxnSpPr/>
          <p:nvPr/>
        </p:nvCxnSpPr>
        <p:spPr bwMode="auto">
          <a:xfrm flipV="1">
            <a:off x="2286000" y="4572000"/>
            <a:ext cx="533400" cy="8382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7" name="TextBox 16"/>
          <p:cNvSpPr txBox="1"/>
          <p:nvPr/>
        </p:nvSpPr>
        <p:spPr>
          <a:xfrm>
            <a:off x="3581400" y="3429000"/>
            <a:ext cx="54102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200" dirty="0" smtClean="0"/>
              <a:t>In this example, there are three options.</a:t>
            </a:r>
          </a:p>
          <a:p>
            <a:pPr algn="l"/>
            <a:endParaRPr lang="en-US" sz="2200" dirty="0" smtClean="0"/>
          </a:p>
          <a:p>
            <a:pPr algn="l"/>
            <a:r>
              <a:rPr lang="en-US" sz="2200" dirty="0">
                <a:solidFill>
                  <a:srgbClr val="FF6600"/>
                </a:solidFill>
              </a:rPr>
              <a:t>p(f</a:t>
            </a:r>
            <a:r>
              <a:rPr lang="en-US" sz="2200" baseline="-25000" dirty="0">
                <a:solidFill>
                  <a:srgbClr val="FF6600"/>
                </a:solidFill>
              </a:rPr>
              <a:t>2</a:t>
            </a:r>
            <a:r>
              <a:rPr lang="en-US" sz="2200" dirty="0">
                <a:solidFill>
                  <a:srgbClr val="FF6600"/>
                </a:solidFill>
              </a:rPr>
              <a:t>-&gt;e</a:t>
            </a:r>
            <a:r>
              <a:rPr lang="en-US" sz="2200" baseline="-25000" dirty="0">
                <a:solidFill>
                  <a:srgbClr val="FF6600"/>
                </a:solidFill>
              </a:rPr>
              <a:t>2</a:t>
            </a:r>
            <a:r>
              <a:rPr lang="en-US" sz="2200" dirty="0" smtClean="0">
                <a:solidFill>
                  <a:srgbClr val="FF6600"/>
                </a:solidFill>
              </a:rPr>
              <a:t>): Over all options, how likely does the model think it is to align f</a:t>
            </a:r>
            <a:r>
              <a:rPr lang="en-US" sz="2200" baseline="-25000" dirty="0" smtClean="0">
                <a:solidFill>
                  <a:srgbClr val="FF6600"/>
                </a:solidFill>
              </a:rPr>
              <a:t>2</a:t>
            </a:r>
            <a:r>
              <a:rPr lang="en-US" sz="2200" dirty="0" smtClean="0">
                <a:solidFill>
                  <a:srgbClr val="FF6600"/>
                </a:solidFill>
              </a:rPr>
              <a:t> to e</a:t>
            </a:r>
            <a:r>
              <a:rPr lang="en-US" sz="2200" baseline="-25000" dirty="0" smtClean="0">
                <a:solidFill>
                  <a:srgbClr val="FF6600"/>
                </a:solidFill>
              </a:rPr>
              <a:t>2</a:t>
            </a:r>
            <a:r>
              <a:rPr lang="en-US" sz="2200" dirty="0" smtClean="0">
                <a:solidFill>
                  <a:srgbClr val="FF6600"/>
                </a:solidFill>
              </a:rPr>
              <a:t>.</a:t>
            </a:r>
            <a:endParaRPr lang="en-US" sz="2200" dirty="0">
              <a:solidFill>
                <a:srgbClr val="FF66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886200" y="5562600"/>
            <a:ext cx="45643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 smtClean="0">
                <a:solidFill>
                  <a:srgbClr val="FF0000"/>
                </a:solidFill>
              </a:rPr>
              <a:t>How do we calculate this value?</a:t>
            </a:r>
          </a:p>
        </p:txBody>
      </p:sp>
    </p:spTree>
    <p:extLst>
      <p:ext uri="{BB962C8B-B14F-4D97-AF65-F5344CB8AC3E}">
        <p14:creationId xmlns:p14="http://schemas.microsoft.com/office/powerpoint/2010/main" val="954075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Probability of alignment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31725311"/>
              </p:ext>
            </p:extLst>
          </p:nvPr>
        </p:nvGraphicFramePr>
        <p:xfrm>
          <a:off x="1905000" y="1524000"/>
          <a:ext cx="3852863" cy="1300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205" name="Equation" r:id="rId3" imgW="2222500" imgH="749300" progId="Equation.3">
                  <p:embed/>
                </p:oleObj>
              </mc:Choice>
              <mc:Fallback>
                <p:oleObj name="Equation" r:id="rId3" imgW="2222500" imgH="7493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905000" y="1524000"/>
                        <a:ext cx="3852863" cy="13001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219200" y="4114800"/>
            <a:ext cx="198143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800" dirty="0" smtClean="0"/>
              <a:t>e1   e2   e3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95400" y="5334000"/>
            <a:ext cx="16816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800" dirty="0"/>
              <a:t>f</a:t>
            </a:r>
            <a:r>
              <a:rPr lang="en-US" sz="2800" dirty="0" smtClean="0"/>
              <a:t>1   f2   </a:t>
            </a:r>
            <a:r>
              <a:rPr lang="en-US" sz="2800" dirty="0"/>
              <a:t>f</a:t>
            </a:r>
            <a:r>
              <a:rPr lang="en-US" sz="2800" dirty="0" smtClean="0"/>
              <a:t>3</a:t>
            </a:r>
          </a:p>
        </p:txBody>
      </p:sp>
      <p:cxnSp>
        <p:nvCxnSpPr>
          <p:cNvPr id="8" name="Straight Arrow Connector 7"/>
          <p:cNvCxnSpPr/>
          <p:nvPr/>
        </p:nvCxnSpPr>
        <p:spPr bwMode="auto">
          <a:xfrm flipH="1" flipV="1">
            <a:off x="1524000" y="4648200"/>
            <a:ext cx="457200" cy="6858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9" name="Straight Arrow Connector 8"/>
          <p:cNvCxnSpPr>
            <a:stCxn id="7" idx="0"/>
          </p:cNvCxnSpPr>
          <p:nvPr/>
        </p:nvCxnSpPr>
        <p:spPr bwMode="auto">
          <a:xfrm flipV="1">
            <a:off x="2136210" y="4572000"/>
            <a:ext cx="73590" cy="7620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2" name="Straight Arrow Connector 11"/>
          <p:cNvCxnSpPr/>
          <p:nvPr/>
        </p:nvCxnSpPr>
        <p:spPr bwMode="auto">
          <a:xfrm flipV="1">
            <a:off x="2286000" y="4572000"/>
            <a:ext cx="533400" cy="8382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7" name="TextBox 16"/>
          <p:cNvSpPr txBox="1"/>
          <p:nvPr/>
        </p:nvSpPr>
        <p:spPr>
          <a:xfrm>
            <a:off x="3581400" y="3429000"/>
            <a:ext cx="54102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200" dirty="0" smtClean="0"/>
              <a:t>In this example, there are three options.</a:t>
            </a:r>
          </a:p>
          <a:p>
            <a:pPr algn="l"/>
            <a:endParaRPr lang="en-US" sz="2200" dirty="0" smtClean="0"/>
          </a:p>
          <a:p>
            <a:pPr algn="l"/>
            <a:r>
              <a:rPr lang="en-US" sz="2200" dirty="0">
                <a:solidFill>
                  <a:srgbClr val="FF6600"/>
                </a:solidFill>
              </a:rPr>
              <a:t>p(f</a:t>
            </a:r>
            <a:r>
              <a:rPr lang="en-US" sz="2200" baseline="-25000" dirty="0">
                <a:solidFill>
                  <a:srgbClr val="FF6600"/>
                </a:solidFill>
              </a:rPr>
              <a:t>2</a:t>
            </a:r>
            <a:r>
              <a:rPr lang="en-US" sz="2200" dirty="0">
                <a:solidFill>
                  <a:srgbClr val="FF6600"/>
                </a:solidFill>
              </a:rPr>
              <a:t>-&gt;e</a:t>
            </a:r>
            <a:r>
              <a:rPr lang="en-US" sz="2200" baseline="-25000" dirty="0">
                <a:solidFill>
                  <a:srgbClr val="FF6600"/>
                </a:solidFill>
              </a:rPr>
              <a:t>2</a:t>
            </a:r>
            <a:r>
              <a:rPr lang="en-US" sz="2200" dirty="0" smtClean="0">
                <a:solidFill>
                  <a:srgbClr val="FF6600"/>
                </a:solidFill>
              </a:rPr>
              <a:t>): Over all options, how likely does the model think it is to align f</a:t>
            </a:r>
            <a:r>
              <a:rPr lang="en-US" sz="2200" baseline="-25000" dirty="0" smtClean="0">
                <a:solidFill>
                  <a:srgbClr val="FF6600"/>
                </a:solidFill>
              </a:rPr>
              <a:t>2</a:t>
            </a:r>
            <a:r>
              <a:rPr lang="en-US" sz="2200" dirty="0" smtClean="0">
                <a:solidFill>
                  <a:srgbClr val="FF6600"/>
                </a:solidFill>
              </a:rPr>
              <a:t> to e</a:t>
            </a:r>
            <a:r>
              <a:rPr lang="en-US" sz="2200" baseline="-25000" dirty="0" smtClean="0">
                <a:solidFill>
                  <a:srgbClr val="FF6600"/>
                </a:solidFill>
              </a:rPr>
              <a:t>2</a:t>
            </a:r>
            <a:r>
              <a:rPr lang="en-US" sz="2200" dirty="0" smtClean="0">
                <a:solidFill>
                  <a:srgbClr val="FF6600"/>
                </a:solidFill>
              </a:rPr>
              <a:t>.</a:t>
            </a:r>
            <a:endParaRPr lang="en-US" sz="2200" dirty="0">
              <a:solidFill>
                <a:srgbClr val="FF6600"/>
              </a:solidFill>
            </a:endParaRPr>
          </a:p>
        </p:txBody>
      </p:sp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49929325"/>
              </p:ext>
            </p:extLst>
          </p:nvPr>
        </p:nvGraphicFramePr>
        <p:xfrm>
          <a:off x="3200400" y="5410200"/>
          <a:ext cx="5668505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206" name="Equation" r:id="rId5" imgW="2679700" imgH="431800" progId="Equation.3">
                  <p:embed/>
                </p:oleObj>
              </mc:Choice>
              <mc:Fallback>
                <p:oleObj name="Equation" r:id="rId5" imgW="2679700" imgH="431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200400" y="5410200"/>
                        <a:ext cx="5668505" cy="914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669179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Without the alignments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 smtClean="0"/>
              <a:t>Input: corpus of English/Foreign sentence pairs along with alignment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for (E, F) in corpus</a:t>
            </a:r>
            <a:r>
              <a:rPr lang="en-US" dirty="0" smtClean="0"/>
              <a:t>:</a:t>
            </a:r>
            <a:endParaRPr lang="en-US" dirty="0" smtClean="0"/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for e in E: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	for f in F: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		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		count(</a:t>
            </a:r>
            <a:r>
              <a:rPr lang="en-US" dirty="0" err="1" smtClean="0"/>
              <a:t>e,f</a:t>
            </a:r>
            <a:r>
              <a:rPr lang="en-US" dirty="0" smtClean="0"/>
              <a:t>) += p( f -&gt; e)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		count(e) += p(f -&gt; e)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for all (</a:t>
            </a:r>
            <a:r>
              <a:rPr lang="en-US" dirty="0" err="1" smtClean="0"/>
              <a:t>e,f</a:t>
            </a:r>
            <a:r>
              <a:rPr lang="en-US" dirty="0" smtClean="0"/>
              <a:t>) in count: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	p(</a:t>
            </a:r>
            <a:r>
              <a:rPr lang="en-US" dirty="0" err="1" smtClean="0"/>
              <a:t>f|e</a:t>
            </a:r>
            <a:r>
              <a:rPr lang="en-US" dirty="0" smtClean="0"/>
              <a:t>) = count(</a:t>
            </a:r>
            <a:r>
              <a:rPr lang="en-US" dirty="0" err="1" smtClean="0"/>
              <a:t>e,f</a:t>
            </a:r>
            <a:r>
              <a:rPr lang="en-US" dirty="0" smtClean="0"/>
              <a:t>) / count(e)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	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84798335"/>
              </p:ext>
            </p:extLst>
          </p:nvPr>
        </p:nvGraphicFramePr>
        <p:xfrm>
          <a:off x="3368675" y="3352800"/>
          <a:ext cx="2955925" cy="1184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186" name="Equation" r:id="rId3" imgW="1397000" imgH="558800" progId="Equation.3">
                  <p:embed/>
                </p:oleObj>
              </mc:Choice>
              <mc:Fallback>
                <p:oleObj name="Equation" r:id="rId3" imgW="1397000" imgH="558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368675" y="3352800"/>
                        <a:ext cx="2955925" cy="1184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889435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Benefits of word-level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33400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 smtClean="0"/>
              <a:t>Rarely used in practice for modern MT system</a:t>
            </a: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1524000" y="2381072"/>
            <a:ext cx="56388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l" eaLnBrk="0" hangingPunct="0"/>
            <a:r>
              <a:rPr lang="en-US" sz="2400" dirty="0">
                <a:solidFill>
                  <a:prstClr val="black"/>
                </a:solidFill>
              </a:rPr>
              <a:t>Mary  did  not  slap the green witch</a:t>
            </a:r>
          </a:p>
        </p:txBody>
      </p:sp>
      <p:sp>
        <p:nvSpPr>
          <p:cNvPr id="5" name="Text Box 14"/>
          <p:cNvSpPr txBox="1">
            <a:spLocks noChangeArrowheads="1"/>
          </p:cNvSpPr>
          <p:nvPr/>
        </p:nvSpPr>
        <p:spPr bwMode="auto">
          <a:xfrm>
            <a:off x="1371600" y="4209872"/>
            <a:ext cx="59388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/>
            <a:r>
              <a:rPr lang="en-US" altLang="ja-JP" sz="2400" dirty="0">
                <a:solidFill>
                  <a:prstClr val="black"/>
                </a:solidFill>
                <a:latin typeface="Tahoma" pitchFamily="-111" charset="0"/>
                <a:ea typeface="ＭＳ Ｐゴシック" pitchFamily="-111" charset="-128"/>
                <a:cs typeface="ＭＳ Ｐゴシック" pitchFamily="-111" charset="-128"/>
              </a:rPr>
              <a:t>Maria no </a:t>
            </a:r>
            <a:r>
              <a:rPr lang="en-US" altLang="ja-JP" sz="2400" dirty="0" err="1">
                <a:solidFill>
                  <a:prstClr val="black"/>
                </a:solidFill>
                <a:latin typeface="Tahoma" pitchFamily="-111" charset="0"/>
                <a:ea typeface="ＭＳ Ｐゴシック" pitchFamily="-111" charset="-128"/>
                <a:cs typeface="ＭＳ Ｐゴシック" pitchFamily="-111" charset="-128"/>
              </a:rPr>
              <a:t>d</a:t>
            </a:r>
            <a:r>
              <a:rPr lang="en-US" sz="2400" dirty="0" err="1">
                <a:solidFill>
                  <a:prstClr val="black"/>
                </a:solidFill>
              </a:rPr>
              <a:t>i</a:t>
            </a:r>
            <a:r>
              <a:rPr lang="en-US" sz="2400" dirty="0" err="1">
                <a:solidFill>
                  <a:prstClr val="black"/>
                </a:solidFill>
                <a:ea typeface="Arial" pitchFamily="-111" charset="0"/>
                <a:cs typeface="Arial" pitchFamily="-111" charset="0"/>
              </a:rPr>
              <a:t>ó</a:t>
            </a:r>
            <a:r>
              <a:rPr lang="en-US" altLang="ja-JP" sz="2400" dirty="0">
                <a:solidFill>
                  <a:prstClr val="black"/>
                </a:solidFill>
                <a:latin typeface="Tahoma" pitchFamily="-111" charset="0"/>
                <a:ea typeface="ＭＳ Ｐゴシック" pitchFamily="-111" charset="-128"/>
                <a:cs typeface="ＭＳ Ｐゴシック" pitchFamily="-111" charset="-128"/>
              </a:rPr>
              <a:t> </a:t>
            </a:r>
            <a:r>
              <a:rPr lang="en-US" altLang="ja-JP" sz="2400" dirty="0" err="1">
                <a:solidFill>
                  <a:prstClr val="black"/>
                </a:solidFill>
                <a:latin typeface="Tahoma" pitchFamily="-111" charset="0"/>
                <a:ea typeface="ＭＳ Ｐゴシック" pitchFamily="-111" charset="-128"/>
                <a:cs typeface="ＭＳ Ｐゴシック" pitchFamily="-111" charset="-128"/>
              </a:rPr>
              <a:t>una</a:t>
            </a:r>
            <a:r>
              <a:rPr lang="en-US" altLang="ja-JP" sz="2400" dirty="0">
                <a:solidFill>
                  <a:prstClr val="black"/>
                </a:solidFill>
                <a:latin typeface="Tahoma" pitchFamily="-111" charset="0"/>
                <a:ea typeface="ＭＳ Ｐゴシック" pitchFamily="-111" charset="-128"/>
                <a:cs typeface="ＭＳ Ｐゴシック" pitchFamily="-111" charset="-128"/>
              </a:rPr>
              <a:t> </a:t>
            </a:r>
            <a:r>
              <a:rPr lang="en-US" altLang="ja-JP" sz="2400" dirty="0" err="1">
                <a:solidFill>
                  <a:prstClr val="black"/>
                </a:solidFill>
                <a:latin typeface="Tahoma" pitchFamily="-111" charset="0"/>
                <a:ea typeface="ＭＳ Ｐゴシック" pitchFamily="-111" charset="-128"/>
                <a:cs typeface="ＭＳ Ｐゴシック" pitchFamily="-111" charset="-128"/>
              </a:rPr>
              <a:t>botefada</a:t>
            </a:r>
            <a:r>
              <a:rPr lang="en-US" altLang="ja-JP" sz="2400" dirty="0">
                <a:solidFill>
                  <a:prstClr val="black"/>
                </a:solidFill>
                <a:latin typeface="Tahoma" pitchFamily="-111" charset="0"/>
                <a:ea typeface="ＭＳ Ｐゴシック" pitchFamily="-111" charset="-128"/>
                <a:cs typeface="ＭＳ Ｐゴシック" pitchFamily="-111" charset="-128"/>
              </a:rPr>
              <a:t> a la </a:t>
            </a:r>
            <a:r>
              <a:rPr lang="en-US" altLang="ja-JP" sz="2400" dirty="0" err="1">
                <a:solidFill>
                  <a:prstClr val="black"/>
                </a:solidFill>
                <a:latin typeface="Tahoma" pitchFamily="-111" charset="0"/>
                <a:ea typeface="ＭＳ Ｐゴシック" pitchFamily="-111" charset="-128"/>
                <a:cs typeface="ＭＳ Ｐゴシック" pitchFamily="-111" charset="-128"/>
              </a:rPr>
              <a:t>bruja</a:t>
            </a:r>
            <a:r>
              <a:rPr lang="en-US" altLang="ja-JP" sz="2400" dirty="0">
                <a:solidFill>
                  <a:prstClr val="black"/>
                </a:solidFill>
                <a:latin typeface="Tahoma" pitchFamily="-111" charset="0"/>
                <a:ea typeface="ＭＳ Ｐゴシック" pitchFamily="-111" charset="-128"/>
                <a:cs typeface="ＭＳ Ｐゴシック" pitchFamily="-111" charset="-128"/>
              </a:rPr>
              <a:t> </a:t>
            </a:r>
            <a:r>
              <a:rPr lang="en-US" altLang="ja-JP" sz="2400" dirty="0" err="1">
                <a:solidFill>
                  <a:prstClr val="black"/>
                </a:solidFill>
                <a:latin typeface="Tahoma" pitchFamily="-111" charset="0"/>
                <a:ea typeface="ＭＳ Ｐゴシック" pitchFamily="-111" charset="-128"/>
                <a:cs typeface="ＭＳ Ｐゴシック" pitchFamily="-111" charset="-128"/>
              </a:rPr>
              <a:t>verde</a:t>
            </a:r>
            <a:endParaRPr lang="en-US" altLang="ja-JP" sz="2400" dirty="0">
              <a:solidFill>
                <a:prstClr val="black"/>
              </a:solidFill>
              <a:latin typeface="Tahoma" pitchFamily="-111" charset="0"/>
              <a:ea typeface="ＭＳ Ｐゴシック" pitchFamily="-111" charset="-128"/>
              <a:cs typeface="ＭＳ Ｐゴシック" pitchFamily="-111" charset="-128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99021426"/>
              </p:ext>
            </p:extLst>
          </p:nvPr>
        </p:nvGraphicFramePr>
        <p:xfrm>
          <a:off x="1828800" y="2762072"/>
          <a:ext cx="274637" cy="400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5962" name="Equation" r:id="rId4" imgW="139700" imgH="203200" progId="Equation.3">
                  <p:embed/>
                </p:oleObj>
              </mc:Choice>
              <mc:Fallback>
                <p:oleObj name="Equation" r:id="rId4" imgW="1397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828800" y="2762072"/>
                        <a:ext cx="274637" cy="4000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1706816"/>
              </p:ext>
            </p:extLst>
          </p:nvPr>
        </p:nvGraphicFramePr>
        <p:xfrm>
          <a:off x="2520950" y="2762072"/>
          <a:ext cx="323850" cy="400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5963" name="Equation" r:id="rId6" imgW="165100" imgH="203200" progId="Equation.3">
                  <p:embed/>
                </p:oleObj>
              </mc:Choice>
              <mc:Fallback>
                <p:oleObj name="Equation" r:id="rId6" imgW="1651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520950" y="2762072"/>
                        <a:ext cx="323850" cy="4000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25098506"/>
              </p:ext>
            </p:extLst>
          </p:nvPr>
        </p:nvGraphicFramePr>
        <p:xfrm>
          <a:off x="3141663" y="2749372"/>
          <a:ext cx="300037" cy="425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5964" name="Equation" r:id="rId8" imgW="152400" imgH="215900" progId="Equation.3">
                  <p:embed/>
                </p:oleObj>
              </mc:Choice>
              <mc:Fallback>
                <p:oleObj name="Equation" r:id="rId8" imgW="1524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3141663" y="2749372"/>
                        <a:ext cx="300037" cy="4254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41839093"/>
              </p:ext>
            </p:extLst>
          </p:nvPr>
        </p:nvGraphicFramePr>
        <p:xfrm>
          <a:off x="3738563" y="2762072"/>
          <a:ext cx="325437" cy="400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5965" name="Equation" r:id="rId10" imgW="165100" imgH="203200" progId="Equation.3">
                  <p:embed/>
                </p:oleObj>
              </mc:Choice>
              <mc:Fallback>
                <p:oleObj name="Equation" r:id="rId10" imgW="1651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3738563" y="2762072"/>
                        <a:ext cx="325437" cy="4000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91596122"/>
              </p:ext>
            </p:extLst>
          </p:nvPr>
        </p:nvGraphicFramePr>
        <p:xfrm>
          <a:off x="4360863" y="2749372"/>
          <a:ext cx="300037" cy="425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5966" name="Equation" r:id="rId12" imgW="152400" imgH="215900" progId="Equation.3">
                  <p:embed/>
                </p:oleObj>
              </mc:Choice>
              <mc:Fallback>
                <p:oleObj name="Equation" r:id="rId12" imgW="1524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4360863" y="2749372"/>
                        <a:ext cx="300037" cy="4254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04869451"/>
              </p:ext>
            </p:extLst>
          </p:nvPr>
        </p:nvGraphicFramePr>
        <p:xfrm>
          <a:off x="4929188" y="2749372"/>
          <a:ext cx="323850" cy="425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5967" name="Equation" r:id="rId14" imgW="165100" imgH="215900" progId="Equation.3">
                  <p:embed/>
                </p:oleObj>
              </mc:Choice>
              <mc:Fallback>
                <p:oleObj name="Equation" r:id="rId14" imgW="1651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4929188" y="2749372"/>
                        <a:ext cx="323850" cy="4254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25716272"/>
              </p:ext>
            </p:extLst>
          </p:nvPr>
        </p:nvGraphicFramePr>
        <p:xfrm>
          <a:off x="5797550" y="2762072"/>
          <a:ext cx="323850" cy="400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5968" name="Equation" r:id="rId16" imgW="165100" imgH="203200" progId="Equation.3">
                  <p:embed/>
                </p:oleObj>
              </mc:Choice>
              <mc:Fallback>
                <p:oleObj name="Equation" r:id="rId16" imgW="1651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5797550" y="2762072"/>
                        <a:ext cx="323850" cy="4000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91553374"/>
              </p:ext>
            </p:extLst>
          </p:nvPr>
        </p:nvGraphicFramePr>
        <p:xfrm>
          <a:off x="1735138" y="3752672"/>
          <a:ext cx="298450" cy="400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5969" name="Equation" r:id="rId18" imgW="152400" imgH="203200" progId="Equation.3">
                  <p:embed/>
                </p:oleObj>
              </mc:Choice>
              <mc:Fallback>
                <p:oleObj name="Equation" r:id="rId18" imgW="1524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1735138" y="3752672"/>
                        <a:ext cx="298450" cy="4000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39726384"/>
              </p:ext>
            </p:extLst>
          </p:nvPr>
        </p:nvGraphicFramePr>
        <p:xfrm>
          <a:off x="2343150" y="3752672"/>
          <a:ext cx="323850" cy="400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5970" name="Equation" r:id="rId20" imgW="165100" imgH="203200" progId="Equation.3">
                  <p:embed/>
                </p:oleObj>
              </mc:Choice>
              <mc:Fallback>
                <p:oleObj name="Equation" r:id="rId20" imgW="1651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2343150" y="3752672"/>
                        <a:ext cx="323850" cy="4000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36154212"/>
              </p:ext>
            </p:extLst>
          </p:nvPr>
        </p:nvGraphicFramePr>
        <p:xfrm>
          <a:off x="2819400" y="3739972"/>
          <a:ext cx="300037" cy="425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5971" name="Equation" r:id="rId22" imgW="152400" imgH="215900" progId="Equation.3">
                  <p:embed/>
                </p:oleObj>
              </mc:Choice>
              <mc:Fallback>
                <p:oleObj name="Equation" r:id="rId22" imgW="1524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3"/>
                      <a:stretch>
                        <a:fillRect/>
                      </a:stretch>
                    </p:blipFill>
                    <p:spPr>
                      <a:xfrm>
                        <a:off x="2819400" y="3739972"/>
                        <a:ext cx="300037" cy="4254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4107164"/>
              </p:ext>
            </p:extLst>
          </p:nvPr>
        </p:nvGraphicFramePr>
        <p:xfrm>
          <a:off x="3429000" y="3752672"/>
          <a:ext cx="325437" cy="400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5972" name="Equation" r:id="rId24" imgW="165100" imgH="203200" progId="Equation.3">
                  <p:embed/>
                </p:oleObj>
              </mc:Choice>
              <mc:Fallback>
                <p:oleObj name="Equation" r:id="rId24" imgW="1651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5"/>
                      <a:stretch>
                        <a:fillRect/>
                      </a:stretch>
                    </p:blipFill>
                    <p:spPr>
                      <a:xfrm>
                        <a:off x="3429000" y="3752672"/>
                        <a:ext cx="325437" cy="4000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82958835"/>
              </p:ext>
            </p:extLst>
          </p:nvPr>
        </p:nvGraphicFramePr>
        <p:xfrm>
          <a:off x="4267200" y="3739972"/>
          <a:ext cx="323850" cy="425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5973" name="Equation" r:id="rId26" imgW="165100" imgH="215900" progId="Equation.3">
                  <p:embed/>
                </p:oleObj>
              </mc:Choice>
              <mc:Fallback>
                <p:oleObj name="Equation" r:id="rId26" imgW="1651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7"/>
                      <a:stretch>
                        <a:fillRect/>
                      </a:stretch>
                    </p:blipFill>
                    <p:spPr>
                      <a:xfrm>
                        <a:off x="4267200" y="3739972"/>
                        <a:ext cx="323850" cy="4254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6112001"/>
              </p:ext>
            </p:extLst>
          </p:nvPr>
        </p:nvGraphicFramePr>
        <p:xfrm>
          <a:off x="5010150" y="3739972"/>
          <a:ext cx="323850" cy="425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5974" name="Equation" r:id="rId28" imgW="165100" imgH="215900" progId="Equation.3">
                  <p:embed/>
                </p:oleObj>
              </mc:Choice>
              <mc:Fallback>
                <p:oleObj name="Equation" r:id="rId28" imgW="1651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9"/>
                      <a:stretch>
                        <a:fillRect/>
                      </a:stretch>
                    </p:blipFill>
                    <p:spPr>
                      <a:xfrm>
                        <a:off x="5010150" y="3739972"/>
                        <a:ext cx="323850" cy="4254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85538727"/>
              </p:ext>
            </p:extLst>
          </p:nvPr>
        </p:nvGraphicFramePr>
        <p:xfrm>
          <a:off x="5334000" y="3752672"/>
          <a:ext cx="323850" cy="400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5975" name="Equation" r:id="rId30" imgW="165100" imgH="203200" progId="Equation.3">
                  <p:embed/>
                </p:oleObj>
              </mc:Choice>
              <mc:Fallback>
                <p:oleObj name="Equation" r:id="rId30" imgW="1651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1"/>
                      <a:stretch>
                        <a:fillRect/>
                      </a:stretch>
                    </p:blipFill>
                    <p:spPr>
                      <a:xfrm>
                        <a:off x="5334000" y="3752672"/>
                        <a:ext cx="323850" cy="4000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45953584"/>
              </p:ext>
            </p:extLst>
          </p:nvPr>
        </p:nvGraphicFramePr>
        <p:xfrm>
          <a:off x="5937250" y="3739972"/>
          <a:ext cx="298450" cy="425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5976" name="Equation" r:id="rId32" imgW="152400" imgH="215900" progId="Equation.3">
                  <p:embed/>
                </p:oleObj>
              </mc:Choice>
              <mc:Fallback>
                <p:oleObj name="Equation" r:id="rId32" imgW="1524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3"/>
                      <a:stretch>
                        <a:fillRect/>
                      </a:stretch>
                    </p:blipFill>
                    <p:spPr>
                      <a:xfrm>
                        <a:off x="5937250" y="3739972"/>
                        <a:ext cx="298450" cy="4254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0779130"/>
              </p:ext>
            </p:extLst>
          </p:nvPr>
        </p:nvGraphicFramePr>
        <p:xfrm>
          <a:off x="6534150" y="3739972"/>
          <a:ext cx="323850" cy="425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5977" name="Equation" r:id="rId34" imgW="165100" imgH="215900" progId="Equation.3">
                  <p:embed/>
                </p:oleObj>
              </mc:Choice>
              <mc:Fallback>
                <p:oleObj name="Equation" r:id="rId34" imgW="1651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5"/>
                      <a:stretch>
                        <a:fillRect/>
                      </a:stretch>
                    </p:blipFill>
                    <p:spPr>
                      <a:xfrm>
                        <a:off x="6534150" y="3739972"/>
                        <a:ext cx="323850" cy="4254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2" name="Straight Arrow Connector 21"/>
          <p:cNvCxnSpPr/>
          <p:nvPr/>
        </p:nvCxnSpPr>
        <p:spPr bwMode="auto">
          <a:xfrm flipV="1">
            <a:off x="2514600" y="3143072"/>
            <a:ext cx="685800" cy="609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3" name="Straight Arrow Connector 22"/>
          <p:cNvCxnSpPr/>
          <p:nvPr/>
        </p:nvCxnSpPr>
        <p:spPr bwMode="auto">
          <a:xfrm flipV="1">
            <a:off x="1905000" y="3219272"/>
            <a:ext cx="76200" cy="533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4" name="Straight Arrow Connector 23"/>
          <p:cNvCxnSpPr/>
          <p:nvPr/>
        </p:nvCxnSpPr>
        <p:spPr bwMode="auto">
          <a:xfrm flipV="1">
            <a:off x="3048000" y="3143072"/>
            <a:ext cx="685800" cy="609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5" name="Straight Arrow Connector 24"/>
          <p:cNvCxnSpPr/>
          <p:nvPr/>
        </p:nvCxnSpPr>
        <p:spPr bwMode="auto">
          <a:xfrm flipV="1">
            <a:off x="3657600" y="3219272"/>
            <a:ext cx="152400" cy="533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6" name="Straight Arrow Connector 25"/>
          <p:cNvCxnSpPr/>
          <p:nvPr/>
        </p:nvCxnSpPr>
        <p:spPr bwMode="auto">
          <a:xfrm flipH="1" flipV="1">
            <a:off x="3962400" y="3219272"/>
            <a:ext cx="457200" cy="533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7" name="Straight Arrow Connector 26"/>
          <p:cNvCxnSpPr/>
          <p:nvPr/>
        </p:nvCxnSpPr>
        <p:spPr bwMode="auto">
          <a:xfrm flipH="1" flipV="1">
            <a:off x="1219200" y="3219272"/>
            <a:ext cx="3810000" cy="4572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graphicFrame>
        <p:nvGraphicFramePr>
          <p:cNvPr id="28" name="Object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85614931"/>
              </p:ext>
            </p:extLst>
          </p:nvPr>
        </p:nvGraphicFramePr>
        <p:xfrm>
          <a:off x="1041400" y="2749372"/>
          <a:ext cx="325438" cy="425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5978" name="Equation" r:id="rId36" imgW="165100" imgH="215900" progId="Equation.3">
                  <p:embed/>
                </p:oleObj>
              </mc:Choice>
              <mc:Fallback>
                <p:oleObj name="Equation" r:id="rId36" imgW="1651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7"/>
                      <a:stretch>
                        <a:fillRect/>
                      </a:stretch>
                    </p:blipFill>
                    <p:spPr>
                      <a:xfrm>
                        <a:off x="1041400" y="2749372"/>
                        <a:ext cx="325438" cy="4254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9" name="Straight Arrow Connector 28"/>
          <p:cNvCxnSpPr/>
          <p:nvPr/>
        </p:nvCxnSpPr>
        <p:spPr bwMode="auto">
          <a:xfrm flipH="1" flipV="1">
            <a:off x="4572000" y="3143072"/>
            <a:ext cx="990600" cy="609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0" name="Straight Arrow Connector 29"/>
          <p:cNvCxnSpPr>
            <a:stCxn id="21" idx="0"/>
          </p:cNvCxnSpPr>
          <p:nvPr/>
        </p:nvCxnSpPr>
        <p:spPr bwMode="auto">
          <a:xfrm flipH="1" flipV="1">
            <a:off x="5181600" y="3143072"/>
            <a:ext cx="1514475" cy="609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1" name="Straight Arrow Connector 30"/>
          <p:cNvCxnSpPr/>
          <p:nvPr/>
        </p:nvCxnSpPr>
        <p:spPr bwMode="auto">
          <a:xfrm flipH="1" flipV="1">
            <a:off x="5943600" y="3143072"/>
            <a:ext cx="152401" cy="609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2" name="TextBox 31"/>
          <p:cNvSpPr txBox="1"/>
          <p:nvPr/>
        </p:nvSpPr>
        <p:spPr>
          <a:xfrm>
            <a:off x="304800" y="5048072"/>
            <a:ext cx="7141498" cy="1200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 smtClean="0">
                <a:solidFill>
                  <a:srgbClr val="0000FF"/>
                </a:solidFill>
              </a:rPr>
              <a:t>Two key side effects of training a word-level model:</a:t>
            </a:r>
          </a:p>
          <a:p>
            <a:pPr marL="742950" lvl="1" indent="-285750" algn="l">
              <a:buFont typeface="Arial"/>
              <a:buChar char="•"/>
            </a:pPr>
            <a:r>
              <a:rPr lang="en-US" sz="2400" dirty="0" smtClean="0">
                <a:solidFill>
                  <a:srgbClr val="0000FF"/>
                </a:solidFill>
              </a:rPr>
              <a:t>Word-level alignment</a:t>
            </a:r>
          </a:p>
          <a:p>
            <a:pPr marL="742950" lvl="1" indent="-285750" algn="l">
              <a:buFont typeface="Arial"/>
              <a:buChar char="•"/>
            </a:pPr>
            <a:r>
              <a:rPr lang="en-US" sz="2400" dirty="0" smtClean="0">
                <a:solidFill>
                  <a:srgbClr val="0000FF"/>
                </a:solidFill>
              </a:rPr>
              <a:t>p(f | e): translation dictionary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324600" y="5943600"/>
            <a:ext cx="22376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 smtClean="0">
                <a:solidFill>
                  <a:srgbClr val="FF0000"/>
                </a:solidFill>
              </a:rPr>
              <a:t>How do I get this?</a:t>
            </a:r>
          </a:p>
        </p:txBody>
      </p:sp>
      <p:cxnSp>
        <p:nvCxnSpPr>
          <p:cNvPr id="35" name="Straight Arrow Connector 34"/>
          <p:cNvCxnSpPr/>
          <p:nvPr/>
        </p:nvCxnSpPr>
        <p:spPr>
          <a:xfrm flipH="1" flipV="1">
            <a:off x="4191000" y="5638800"/>
            <a:ext cx="2057400" cy="45720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23874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Word alignment</a:t>
            </a:r>
            <a:endParaRPr lang="en-US" dirty="0"/>
          </a:p>
        </p:txBody>
      </p:sp>
      <p:graphicFrame>
        <p:nvGraphicFramePr>
          <p:cNvPr id="15" name="Tab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6735754"/>
              </p:ext>
            </p:extLst>
          </p:nvPr>
        </p:nvGraphicFramePr>
        <p:xfrm>
          <a:off x="381000" y="2362200"/>
          <a:ext cx="2472259" cy="100584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666494"/>
                <a:gridCol w="805765"/>
              </a:tblGrid>
              <a:tr h="328897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p( casa | green)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0.005</a:t>
                      </a:r>
                      <a:endParaRPr lang="en-US" sz="1600" dirty="0"/>
                    </a:p>
                  </a:txBody>
                  <a:tcPr/>
                </a:tc>
              </a:tr>
              <a:tr h="328897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p( </a:t>
                      </a:r>
                      <a:r>
                        <a:rPr lang="en-US" sz="1600" dirty="0" err="1" smtClean="0"/>
                        <a:t>verde</a:t>
                      </a:r>
                      <a:r>
                        <a:rPr lang="en-US" sz="1600" dirty="0" smtClean="0"/>
                        <a:t> | green)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0.995</a:t>
                      </a:r>
                      <a:endParaRPr lang="en-US" sz="1600" dirty="0"/>
                    </a:p>
                  </a:txBody>
                  <a:tcPr/>
                </a:tc>
              </a:tr>
              <a:tr h="328897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p( la | green )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6" name="Table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7429900"/>
              </p:ext>
            </p:extLst>
          </p:nvPr>
        </p:nvGraphicFramePr>
        <p:xfrm>
          <a:off x="567259" y="3886200"/>
          <a:ext cx="2286000" cy="100584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683328"/>
                <a:gridCol w="602672"/>
              </a:tblGrid>
              <a:tr h="328897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p( casa | house)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~1.0</a:t>
                      </a:r>
                      <a:endParaRPr lang="en-US" sz="1600" dirty="0"/>
                    </a:p>
                  </a:txBody>
                  <a:tcPr/>
                </a:tc>
              </a:tr>
              <a:tr h="328897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p( </a:t>
                      </a:r>
                      <a:r>
                        <a:rPr lang="en-US" sz="1600" dirty="0" err="1" smtClean="0"/>
                        <a:t>verde</a:t>
                      </a:r>
                      <a:r>
                        <a:rPr lang="en-US" sz="1600" dirty="0" smtClean="0"/>
                        <a:t> | house)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~0.0</a:t>
                      </a:r>
                      <a:endParaRPr lang="en-US" sz="1600" dirty="0"/>
                    </a:p>
                  </a:txBody>
                  <a:tcPr/>
                </a:tc>
              </a:tr>
              <a:tr h="328897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p( la | house )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~0.0</a:t>
                      </a:r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7" name="Table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7365120"/>
              </p:ext>
            </p:extLst>
          </p:nvPr>
        </p:nvGraphicFramePr>
        <p:xfrm>
          <a:off x="567259" y="5393267"/>
          <a:ext cx="2286000" cy="100584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473208"/>
                <a:gridCol w="812792"/>
              </a:tblGrid>
              <a:tr h="328897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p( casa | the)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0.005</a:t>
                      </a:r>
                      <a:endParaRPr lang="en-US" sz="1600" dirty="0"/>
                    </a:p>
                  </a:txBody>
                  <a:tcPr/>
                </a:tc>
              </a:tr>
              <a:tr h="328897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p( </a:t>
                      </a:r>
                      <a:r>
                        <a:rPr lang="en-US" sz="1600" dirty="0" err="1" smtClean="0"/>
                        <a:t>verde</a:t>
                      </a:r>
                      <a:r>
                        <a:rPr lang="en-US" sz="1600" dirty="0" smtClean="0"/>
                        <a:t> | the)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/>
                </a:tc>
              </a:tr>
              <a:tr h="328897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p( la | the )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0.995</a:t>
                      </a:r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8" name="TextBox 17"/>
          <p:cNvSpPr txBox="1"/>
          <p:nvPr/>
        </p:nvSpPr>
        <p:spPr>
          <a:xfrm>
            <a:off x="1092192" y="1734408"/>
            <a:ext cx="14859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defTabSz="457200" fontAlgn="auto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prstClr val="black"/>
                </a:solidFill>
                <a:latin typeface="Calibri"/>
              </a:rPr>
              <a:t>100 iterations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257800" y="1905000"/>
            <a:ext cx="1398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defTabSz="457200" fontAlgn="auto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prstClr val="black"/>
                </a:solidFill>
                <a:latin typeface="Calibri"/>
              </a:rPr>
              <a:t>green house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257800" y="2588804"/>
            <a:ext cx="12337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defTabSz="457200" fontAlgn="auto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prstClr val="black"/>
                </a:solidFill>
                <a:latin typeface="Calibri"/>
              </a:rPr>
              <a:t>casa  </a:t>
            </a:r>
            <a:r>
              <a:rPr lang="en-US" dirty="0" err="1" smtClean="0">
                <a:solidFill>
                  <a:prstClr val="black"/>
                </a:solidFill>
                <a:latin typeface="Calibri"/>
              </a:rPr>
              <a:t>verde</a:t>
            </a:r>
            <a:endParaRPr lang="en-US" dirty="0" smtClean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410200" y="4495800"/>
            <a:ext cx="11197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defTabSz="457200" fontAlgn="auto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prstClr val="black"/>
                </a:solidFill>
                <a:latin typeface="Calibri"/>
              </a:rPr>
              <a:t>the house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10200" y="5179604"/>
            <a:ext cx="1226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defTabSz="457200" fontAlgn="auto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prstClr val="black"/>
                </a:solidFill>
                <a:latin typeface="Calibri"/>
              </a:rPr>
              <a:t>la         casa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114800" y="3523947"/>
            <a:ext cx="43083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 smtClean="0">
                <a:solidFill>
                  <a:srgbClr val="FF0000"/>
                </a:solidFill>
              </a:rPr>
              <a:t>How should these be aligned?</a:t>
            </a:r>
          </a:p>
        </p:txBody>
      </p:sp>
    </p:spTree>
    <p:extLst>
      <p:ext uri="{BB962C8B-B14F-4D97-AF65-F5344CB8AC3E}">
        <p14:creationId xmlns:p14="http://schemas.microsoft.com/office/powerpoint/2010/main" val="37167498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Word alignment</a:t>
            </a:r>
            <a:endParaRPr lang="en-US" dirty="0"/>
          </a:p>
        </p:txBody>
      </p:sp>
      <p:graphicFrame>
        <p:nvGraphicFramePr>
          <p:cNvPr id="15" name="Tab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2717680"/>
              </p:ext>
            </p:extLst>
          </p:nvPr>
        </p:nvGraphicFramePr>
        <p:xfrm>
          <a:off x="381000" y="2362200"/>
          <a:ext cx="2472259" cy="100584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666494"/>
                <a:gridCol w="805765"/>
              </a:tblGrid>
              <a:tr h="328897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p( casa | green)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0.005</a:t>
                      </a:r>
                      <a:endParaRPr lang="en-US" sz="1600" dirty="0"/>
                    </a:p>
                  </a:txBody>
                  <a:tcPr/>
                </a:tc>
              </a:tr>
              <a:tr h="328897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p( </a:t>
                      </a:r>
                      <a:r>
                        <a:rPr lang="en-US" sz="1600" dirty="0" err="1" smtClean="0"/>
                        <a:t>verde</a:t>
                      </a:r>
                      <a:r>
                        <a:rPr lang="en-US" sz="1600" dirty="0" smtClean="0"/>
                        <a:t> | green)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0.995</a:t>
                      </a:r>
                      <a:endParaRPr lang="en-US" sz="1600" dirty="0"/>
                    </a:p>
                  </a:txBody>
                  <a:tcPr/>
                </a:tc>
              </a:tr>
              <a:tr h="328897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p( la | green )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6" name="Table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3063586"/>
              </p:ext>
            </p:extLst>
          </p:nvPr>
        </p:nvGraphicFramePr>
        <p:xfrm>
          <a:off x="567259" y="3886200"/>
          <a:ext cx="2286000" cy="100584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683328"/>
                <a:gridCol w="602672"/>
              </a:tblGrid>
              <a:tr h="328897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p( casa | house)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~1.0</a:t>
                      </a:r>
                      <a:endParaRPr lang="en-US" sz="1600" dirty="0"/>
                    </a:p>
                  </a:txBody>
                  <a:tcPr/>
                </a:tc>
              </a:tr>
              <a:tr h="328897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p( </a:t>
                      </a:r>
                      <a:r>
                        <a:rPr lang="en-US" sz="1600" dirty="0" err="1" smtClean="0"/>
                        <a:t>verde</a:t>
                      </a:r>
                      <a:r>
                        <a:rPr lang="en-US" sz="1600" dirty="0" smtClean="0"/>
                        <a:t> | house)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~0.0</a:t>
                      </a:r>
                      <a:endParaRPr lang="en-US" sz="1600" dirty="0"/>
                    </a:p>
                  </a:txBody>
                  <a:tcPr/>
                </a:tc>
              </a:tr>
              <a:tr h="328897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p( la | house )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~0.0</a:t>
                      </a:r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7" name="Table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3329204"/>
              </p:ext>
            </p:extLst>
          </p:nvPr>
        </p:nvGraphicFramePr>
        <p:xfrm>
          <a:off x="567259" y="5393267"/>
          <a:ext cx="2286000" cy="100584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473208"/>
                <a:gridCol w="812792"/>
              </a:tblGrid>
              <a:tr h="328897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p( casa | the)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0.005</a:t>
                      </a:r>
                      <a:endParaRPr lang="en-US" sz="1600" dirty="0"/>
                    </a:p>
                  </a:txBody>
                  <a:tcPr/>
                </a:tc>
              </a:tr>
              <a:tr h="328897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p( </a:t>
                      </a:r>
                      <a:r>
                        <a:rPr lang="en-US" sz="1600" dirty="0" err="1" smtClean="0"/>
                        <a:t>verde</a:t>
                      </a:r>
                      <a:r>
                        <a:rPr lang="en-US" sz="1600" dirty="0" smtClean="0"/>
                        <a:t> | the)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/>
                </a:tc>
              </a:tr>
              <a:tr h="328897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p( la | the )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0.995</a:t>
                      </a:r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8" name="TextBox 17"/>
          <p:cNvSpPr txBox="1"/>
          <p:nvPr/>
        </p:nvSpPr>
        <p:spPr>
          <a:xfrm>
            <a:off x="1092192" y="1734408"/>
            <a:ext cx="14859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defTabSz="457200" fontAlgn="auto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prstClr val="black"/>
                </a:solidFill>
                <a:latin typeface="Calibri"/>
              </a:rPr>
              <a:t>100 iterations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257800" y="1905000"/>
            <a:ext cx="1398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defTabSz="457200" fontAlgn="auto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prstClr val="black"/>
                </a:solidFill>
                <a:latin typeface="Calibri"/>
              </a:rPr>
              <a:t>green house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257800" y="2588804"/>
            <a:ext cx="12337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defTabSz="457200" fontAlgn="auto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prstClr val="black"/>
                </a:solidFill>
                <a:latin typeface="Calibri"/>
              </a:rPr>
              <a:t>casa  </a:t>
            </a:r>
            <a:r>
              <a:rPr lang="en-US" dirty="0" err="1" smtClean="0">
                <a:solidFill>
                  <a:prstClr val="black"/>
                </a:solidFill>
                <a:latin typeface="Calibri"/>
              </a:rPr>
              <a:t>verde</a:t>
            </a:r>
            <a:endParaRPr lang="en-US" dirty="0" smtClean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410200" y="4495800"/>
            <a:ext cx="11197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defTabSz="457200" fontAlgn="auto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prstClr val="black"/>
                </a:solidFill>
                <a:latin typeface="Calibri"/>
              </a:rPr>
              <a:t>the house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10200" y="5179604"/>
            <a:ext cx="1226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defTabSz="457200" fontAlgn="auto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prstClr val="black"/>
                </a:solidFill>
                <a:latin typeface="Calibri"/>
              </a:rPr>
              <a:t>la         casa</a:t>
            </a:r>
          </a:p>
        </p:txBody>
      </p:sp>
      <p:cxnSp>
        <p:nvCxnSpPr>
          <p:cNvPr id="12" name="Straight Connector 11"/>
          <p:cNvCxnSpPr/>
          <p:nvPr/>
        </p:nvCxnSpPr>
        <p:spPr>
          <a:xfrm>
            <a:off x="5584678" y="4876800"/>
            <a:ext cx="0" cy="314472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6248400" y="4876800"/>
            <a:ext cx="0" cy="314472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5562600" y="2286000"/>
            <a:ext cx="609600" cy="30480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5562600" y="2286000"/>
            <a:ext cx="685800" cy="314472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5486400" y="3576935"/>
            <a:ext cx="9713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 smtClean="0">
                <a:solidFill>
                  <a:srgbClr val="FF0000"/>
                </a:solidFill>
              </a:rPr>
              <a:t>Why?</a:t>
            </a:r>
          </a:p>
        </p:txBody>
      </p:sp>
    </p:spTree>
    <p:extLst>
      <p:ext uri="{BB962C8B-B14F-4D97-AF65-F5344CB8AC3E}">
        <p14:creationId xmlns:p14="http://schemas.microsoft.com/office/powerpoint/2010/main" val="25331689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Word-level alignment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39253164"/>
              </p:ext>
            </p:extLst>
          </p:nvPr>
        </p:nvGraphicFramePr>
        <p:xfrm>
          <a:off x="1524000" y="1905000"/>
          <a:ext cx="5346699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6412" name="Equation" r:id="rId3" imgW="2374900" imgH="203200" progId="Equation.3">
                  <p:embed/>
                </p:oleObj>
              </mc:Choice>
              <mc:Fallback>
                <p:oleObj name="Equation" r:id="rId3" imgW="23749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24000" y="1905000"/>
                        <a:ext cx="5346699" cy="457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62000" y="2891135"/>
            <a:ext cx="34251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>
                <a:solidFill>
                  <a:prstClr val="black"/>
                </a:solidFill>
                <a:latin typeface="Calibri"/>
              </a:rPr>
              <a:t>W</a:t>
            </a:r>
            <a:r>
              <a:rPr lang="en-US" sz="2400" dirty="0" smtClean="0">
                <a:solidFill>
                  <a:prstClr val="black"/>
                </a:solidFill>
                <a:latin typeface="Calibri"/>
              </a:rPr>
              <a:t>hich for IBM model 1 is:</a:t>
            </a: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55152874"/>
              </p:ext>
            </p:extLst>
          </p:nvPr>
        </p:nvGraphicFramePr>
        <p:xfrm>
          <a:off x="1749425" y="3238500"/>
          <a:ext cx="5489575" cy="1028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6413" name="Equation" r:id="rId5" imgW="2438400" imgH="457200" progId="Equation.3">
                  <p:embed/>
                </p:oleObj>
              </mc:Choice>
              <mc:Fallback>
                <p:oleObj name="Equation" r:id="rId5" imgW="24384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749425" y="3238500"/>
                        <a:ext cx="5489575" cy="1028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762000" y="4343400"/>
            <a:ext cx="80126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 smtClean="0">
                <a:solidFill>
                  <a:srgbClr val="FF0000"/>
                </a:solidFill>
                <a:latin typeface="Calibri"/>
              </a:rPr>
              <a:t>Given </a:t>
            </a:r>
            <a:r>
              <a:rPr lang="en-US" sz="2400" dirty="0" smtClean="0">
                <a:solidFill>
                  <a:srgbClr val="FF0000"/>
                </a:solidFill>
                <a:latin typeface="Calibri"/>
              </a:rPr>
              <a:t>a trained </a:t>
            </a:r>
            <a:r>
              <a:rPr lang="en-US" sz="2400" dirty="0" smtClean="0">
                <a:solidFill>
                  <a:srgbClr val="FF0000"/>
                </a:solidFill>
                <a:latin typeface="Calibri"/>
              </a:rPr>
              <a:t>model (i.e. </a:t>
            </a:r>
            <a:r>
              <a:rPr lang="en-US" sz="2400" dirty="0" smtClean="0">
                <a:solidFill>
                  <a:srgbClr val="FF0000"/>
                </a:solidFill>
                <a:latin typeface="Calibri"/>
              </a:rPr>
              <a:t>p</a:t>
            </a:r>
            <a:r>
              <a:rPr lang="en-US" sz="2400" dirty="0" smtClean="0">
                <a:solidFill>
                  <a:srgbClr val="FF0000"/>
                </a:solidFill>
                <a:latin typeface="Calibri"/>
              </a:rPr>
              <a:t>(</a:t>
            </a:r>
            <a:r>
              <a:rPr lang="en-US" sz="2400" dirty="0" err="1" smtClean="0">
                <a:solidFill>
                  <a:srgbClr val="FF0000"/>
                </a:solidFill>
                <a:latin typeface="Calibri"/>
              </a:rPr>
              <a:t>f|e</a:t>
            </a:r>
            <a:r>
              <a:rPr lang="en-US" sz="2400" dirty="0" smtClean="0">
                <a:solidFill>
                  <a:srgbClr val="FF0000"/>
                </a:solidFill>
                <a:latin typeface="Calibri"/>
              </a:rPr>
              <a:t>) values)</a:t>
            </a:r>
            <a:r>
              <a:rPr lang="en-US" sz="2400" dirty="0" smtClean="0">
                <a:solidFill>
                  <a:srgbClr val="FF0000"/>
                </a:solidFill>
                <a:latin typeface="Calibri"/>
              </a:rPr>
              <a:t>, how do we find this?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00200" y="4953000"/>
            <a:ext cx="6248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 smtClean="0">
                <a:solidFill>
                  <a:srgbClr val="0000FF"/>
                </a:solidFill>
                <a:latin typeface="Calibri"/>
              </a:rPr>
              <a:t>Align each foreign word (f in F) to the English word (e in E) with highest p(</a:t>
            </a:r>
            <a:r>
              <a:rPr lang="en-US" sz="2400" dirty="0" err="1" smtClean="0">
                <a:solidFill>
                  <a:srgbClr val="0000FF"/>
                </a:solidFill>
                <a:latin typeface="Calibri"/>
              </a:rPr>
              <a:t>f|e</a:t>
            </a:r>
            <a:r>
              <a:rPr lang="en-US" sz="2400" dirty="0" smtClean="0">
                <a:solidFill>
                  <a:srgbClr val="0000FF"/>
                </a:solidFill>
                <a:latin typeface="Calibri"/>
              </a:rPr>
              <a:t>)</a:t>
            </a:r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86705215"/>
              </p:ext>
            </p:extLst>
          </p:nvPr>
        </p:nvGraphicFramePr>
        <p:xfrm>
          <a:off x="2085975" y="6019800"/>
          <a:ext cx="3402013" cy="514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6414" name="Equation" r:id="rId7" imgW="1511300" imgH="228600" progId="Equation.3">
                  <p:embed/>
                </p:oleObj>
              </mc:Choice>
              <mc:Fallback>
                <p:oleObj name="Equation" r:id="rId7" imgW="151130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085975" y="6019800"/>
                        <a:ext cx="3402013" cy="5143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744207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Word-alignment Evaluation</a:t>
            </a:r>
            <a:endParaRPr lang="en-US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685800" y="1752600"/>
            <a:ext cx="8001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ＭＳ Ｐゴシック" pitchFamily="-111" charset="-128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ＭＳ Ｐゴシック" pitchFamily="-111" charset="-128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ＭＳ Ｐゴシック" pitchFamily="-111" charset="-128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pitchFamily="-111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pitchFamily="-111" charset="-128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pitchFamily="-111" charset="-128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pitchFamily="-111" charset="-128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pitchFamily="-111" charset="-128"/>
              </a:defRPr>
            </a:lvl9pPr>
          </a:lstStyle>
          <a:p>
            <a:pPr marL="0" indent="0">
              <a:buFontTx/>
              <a:buNone/>
            </a:pPr>
            <a:r>
              <a:rPr lang="en-US" sz="2400" dirty="0" smtClean="0">
                <a:solidFill>
                  <a:prstClr val="black"/>
                </a:solidFill>
                <a:latin typeface="Calibri"/>
              </a:rPr>
              <a:t>The old man is happy. He has fished many times.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762000" y="2743200"/>
            <a:ext cx="76200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algn="l">
              <a:spcBef>
                <a:spcPct val="20000"/>
              </a:spcBef>
            </a:pPr>
            <a:r>
              <a:rPr lang="en-US" sz="2400" dirty="0">
                <a:solidFill>
                  <a:prstClr val="black"/>
                </a:solidFill>
              </a:rPr>
              <a:t>El </a:t>
            </a:r>
            <a:r>
              <a:rPr lang="en-US" sz="2400" dirty="0" err="1">
                <a:solidFill>
                  <a:prstClr val="black"/>
                </a:solidFill>
              </a:rPr>
              <a:t>viejo</a:t>
            </a:r>
            <a:r>
              <a:rPr lang="en-US" sz="2400" dirty="0">
                <a:solidFill>
                  <a:prstClr val="black"/>
                </a:solidFill>
              </a:rPr>
              <a:t> </a:t>
            </a:r>
            <a:r>
              <a:rPr lang="en-US" sz="2400" dirty="0" err="1">
                <a:solidFill>
                  <a:prstClr val="black"/>
                </a:solidFill>
              </a:rPr>
              <a:t>est</a:t>
            </a:r>
            <a:r>
              <a:rPr lang="en-US" sz="2400" dirty="0" err="1">
                <a:solidFill>
                  <a:prstClr val="black"/>
                </a:solidFill>
                <a:ea typeface="Arial" pitchFamily="-111" charset="0"/>
                <a:cs typeface="Arial" pitchFamily="-111" charset="0"/>
              </a:rPr>
              <a:t>á</a:t>
            </a:r>
            <a:r>
              <a:rPr lang="en-US" sz="2400" dirty="0">
                <a:solidFill>
                  <a:prstClr val="black"/>
                </a:solidFill>
              </a:rPr>
              <a:t> </a:t>
            </a:r>
            <a:r>
              <a:rPr lang="en-US" sz="2400" dirty="0" err="1">
                <a:solidFill>
                  <a:prstClr val="black"/>
                </a:solidFill>
              </a:rPr>
              <a:t>feliz</a:t>
            </a:r>
            <a:r>
              <a:rPr lang="en-US" sz="2400" dirty="0">
                <a:solidFill>
                  <a:prstClr val="black"/>
                </a:solidFill>
              </a:rPr>
              <a:t> </a:t>
            </a:r>
            <a:r>
              <a:rPr lang="en-US" sz="2400" dirty="0" err="1">
                <a:solidFill>
                  <a:prstClr val="black"/>
                </a:solidFill>
              </a:rPr>
              <a:t>porque</a:t>
            </a:r>
            <a:r>
              <a:rPr lang="en-US" sz="2400" dirty="0">
                <a:solidFill>
                  <a:prstClr val="black"/>
                </a:solidFill>
              </a:rPr>
              <a:t> ha </a:t>
            </a:r>
            <a:r>
              <a:rPr lang="en-US" sz="2400" dirty="0" err="1">
                <a:solidFill>
                  <a:prstClr val="black"/>
                </a:solidFill>
              </a:rPr>
              <a:t>pescado</a:t>
            </a:r>
            <a:r>
              <a:rPr lang="en-US" sz="2400" dirty="0">
                <a:solidFill>
                  <a:prstClr val="black"/>
                </a:solidFill>
              </a:rPr>
              <a:t> </a:t>
            </a:r>
            <a:r>
              <a:rPr lang="en-US" sz="2400" dirty="0" err="1">
                <a:solidFill>
                  <a:prstClr val="black"/>
                </a:solidFill>
              </a:rPr>
              <a:t>muchos</a:t>
            </a:r>
            <a:r>
              <a:rPr lang="en-US" sz="2400" dirty="0">
                <a:solidFill>
                  <a:prstClr val="black"/>
                </a:solidFill>
              </a:rPr>
              <a:t> </a:t>
            </a:r>
            <a:r>
              <a:rPr lang="en-US" sz="2400" dirty="0" err="1">
                <a:solidFill>
                  <a:prstClr val="black"/>
                </a:solidFill>
              </a:rPr>
              <a:t>veces</a:t>
            </a:r>
            <a:r>
              <a:rPr lang="en-US" sz="2400" dirty="0" smtClean="0">
                <a:solidFill>
                  <a:prstClr val="black"/>
                </a:solidFill>
              </a:rPr>
              <a:t>.</a:t>
            </a:r>
            <a:endParaRPr lang="en-US" sz="2400" dirty="0">
              <a:solidFill>
                <a:prstClr val="black"/>
              </a:solidFill>
            </a:endParaRPr>
          </a:p>
        </p:txBody>
      </p:sp>
      <p:cxnSp>
        <p:nvCxnSpPr>
          <p:cNvPr id="6" name="Straight Arrow Connector 5"/>
          <p:cNvCxnSpPr/>
          <p:nvPr/>
        </p:nvCxnSpPr>
        <p:spPr bwMode="auto">
          <a:xfrm>
            <a:off x="990600" y="2209800"/>
            <a:ext cx="0" cy="533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7" name="Straight Arrow Connector 6"/>
          <p:cNvCxnSpPr/>
          <p:nvPr/>
        </p:nvCxnSpPr>
        <p:spPr bwMode="auto">
          <a:xfrm flipH="1">
            <a:off x="1600200" y="2209800"/>
            <a:ext cx="457200" cy="609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8" name="Straight Arrow Connector 7"/>
          <p:cNvCxnSpPr/>
          <p:nvPr/>
        </p:nvCxnSpPr>
        <p:spPr bwMode="auto">
          <a:xfrm flipH="1">
            <a:off x="2209800" y="2209800"/>
            <a:ext cx="228600" cy="609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9" name="Straight Arrow Connector 8"/>
          <p:cNvCxnSpPr/>
          <p:nvPr/>
        </p:nvCxnSpPr>
        <p:spPr bwMode="auto">
          <a:xfrm flipH="1">
            <a:off x="2819400" y="2209800"/>
            <a:ext cx="457200" cy="609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0" name="Straight Arrow Connector 9"/>
          <p:cNvCxnSpPr/>
          <p:nvPr/>
        </p:nvCxnSpPr>
        <p:spPr bwMode="auto">
          <a:xfrm>
            <a:off x="3733800" y="2286000"/>
            <a:ext cx="0" cy="4572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1" name="Straight Arrow Connector 10"/>
          <p:cNvCxnSpPr/>
          <p:nvPr/>
        </p:nvCxnSpPr>
        <p:spPr bwMode="auto">
          <a:xfrm>
            <a:off x="4953000" y="2209800"/>
            <a:ext cx="304800" cy="533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3" name="Straight Arrow Connector 12"/>
          <p:cNvCxnSpPr/>
          <p:nvPr/>
        </p:nvCxnSpPr>
        <p:spPr bwMode="auto">
          <a:xfrm>
            <a:off x="6477000" y="2209800"/>
            <a:ext cx="762000" cy="609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2" name="TextBox 21"/>
          <p:cNvSpPr txBox="1"/>
          <p:nvPr/>
        </p:nvSpPr>
        <p:spPr>
          <a:xfrm>
            <a:off x="2362200" y="4343400"/>
            <a:ext cx="480402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 smtClean="0">
                <a:solidFill>
                  <a:srgbClr val="FF0000"/>
                </a:solidFill>
              </a:rPr>
              <a:t>How good of an alignment is this?</a:t>
            </a:r>
          </a:p>
          <a:p>
            <a:pPr algn="l"/>
            <a:r>
              <a:rPr lang="en-US" sz="2400" dirty="0" smtClean="0">
                <a:solidFill>
                  <a:srgbClr val="FF0000"/>
                </a:solidFill>
              </a:rPr>
              <a:t>How can we quantify this?</a:t>
            </a:r>
          </a:p>
        </p:txBody>
      </p:sp>
    </p:spTree>
    <p:extLst>
      <p:ext uri="{BB962C8B-B14F-4D97-AF65-F5344CB8AC3E}">
        <p14:creationId xmlns:p14="http://schemas.microsoft.com/office/powerpoint/2010/main" val="31914664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Word-alignment Evaluation</a:t>
            </a:r>
            <a:endParaRPr lang="en-US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685800" y="1752600"/>
            <a:ext cx="8001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ＭＳ Ｐゴシック" pitchFamily="-111" charset="-128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ＭＳ Ｐゴシック" pitchFamily="-111" charset="-128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ＭＳ Ｐゴシック" pitchFamily="-111" charset="-128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pitchFamily="-111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pitchFamily="-111" charset="-128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pitchFamily="-111" charset="-128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pitchFamily="-111" charset="-128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pitchFamily="-111" charset="-128"/>
              </a:defRPr>
            </a:lvl9pPr>
          </a:lstStyle>
          <a:p>
            <a:pPr marL="0" indent="0">
              <a:buFontTx/>
              <a:buNone/>
            </a:pPr>
            <a:r>
              <a:rPr lang="en-US" sz="2400" dirty="0" smtClean="0">
                <a:solidFill>
                  <a:prstClr val="black"/>
                </a:solidFill>
                <a:latin typeface="Calibri"/>
              </a:rPr>
              <a:t>The old man is happy. He has fished many times.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762000" y="2743200"/>
            <a:ext cx="76200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algn="l">
              <a:spcBef>
                <a:spcPct val="20000"/>
              </a:spcBef>
            </a:pPr>
            <a:r>
              <a:rPr lang="en-US" sz="2400" dirty="0">
                <a:solidFill>
                  <a:prstClr val="black"/>
                </a:solidFill>
              </a:rPr>
              <a:t>El </a:t>
            </a:r>
            <a:r>
              <a:rPr lang="en-US" sz="2400" dirty="0" err="1">
                <a:solidFill>
                  <a:prstClr val="black"/>
                </a:solidFill>
              </a:rPr>
              <a:t>viejo</a:t>
            </a:r>
            <a:r>
              <a:rPr lang="en-US" sz="2400" dirty="0">
                <a:solidFill>
                  <a:prstClr val="black"/>
                </a:solidFill>
              </a:rPr>
              <a:t> </a:t>
            </a:r>
            <a:r>
              <a:rPr lang="en-US" sz="2400" dirty="0" err="1">
                <a:solidFill>
                  <a:prstClr val="black"/>
                </a:solidFill>
              </a:rPr>
              <a:t>est</a:t>
            </a:r>
            <a:r>
              <a:rPr lang="en-US" sz="2400" dirty="0" err="1">
                <a:solidFill>
                  <a:prstClr val="black"/>
                </a:solidFill>
                <a:ea typeface="Arial" pitchFamily="-111" charset="0"/>
                <a:cs typeface="Arial" pitchFamily="-111" charset="0"/>
              </a:rPr>
              <a:t>á</a:t>
            </a:r>
            <a:r>
              <a:rPr lang="en-US" sz="2400" dirty="0">
                <a:solidFill>
                  <a:prstClr val="black"/>
                </a:solidFill>
              </a:rPr>
              <a:t> </a:t>
            </a:r>
            <a:r>
              <a:rPr lang="en-US" sz="2400" dirty="0" err="1">
                <a:solidFill>
                  <a:prstClr val="black"/>
                </a:solidFill>
              </a:rPr>
              <a:t>feliz</a:t>
            </a:r>
            <a:r>
              <a:rPr lang="en-US" sz="2400" dirty="0">
                <a:solidFill>
                  <a:prstClr val="black"/>
                </a:solidFill>
              </a:rPr>
              <a:t> </a:t>
            </a:r>
            <a:r>
              <a:rPr lang="en-US" sz="2400" dirty="0" err="1">
                <a:solidFill>
                  <a:prstClr val="black"/>
                </a:solidFill>
              </a:rPr>
              <a:t>porque</a:t>
            </a:r>
            <a:r>
              <a:rPr lang="en-US" sz="2400" dirty="0">
                <a:solidFill>
                  <a:prstClr val="black"/>
                </a:solidFill>
              </a:rPr>
              <a:t> ha </a:t>
            </a:r>
            <a:r>
              <a:rPr lang="en-US" sz="2400" dirty="0" err="1">
                <a:solidFill>
                  <a:prstClr val="black"/>
                </a:solidFill>
              </a:rPr>
              <a:t>pescado</a:t>
            </a:r>
            <a:r>
              <a:rPr lang="en-US" sz="2400" dirty="0">
                <a:solidFill>
                  <a:prstClr val="black"/>
                </a:solidFill>
              </a:rPr>
              <a:t> </a:t>
            </a:r>
            <a:r>
              <a:rPr lang="en-US" sz="2400" dirty="0" err="1">
                <a:solidFill>
                  <a:prstClr val="black"/>
                </a:solidFill>
              </a:rPr>
              <a:t>muchos</a:t>
            </a:r>
            <a:r>
              <a:rPr lang="en-US" sz="2400" dirty="0">
                <a:solidFill>
                  <a:prstClr val="black"/>
                </a:solidFill>
              </a:rPr>
              <a:t> </a:t>
            </a:r>
            <a:r>
              <a:rPr lang="en-US" sz="2400" dirty="0" err="1">
                <a:solidFill>
                  <a:prstClr val="black"/>
                </a:solidFill>
              </a:rPr>
              <a:t>veces</a:t>
            </a:r>
            <a:r>
              <a:rPr lang="en-US" sz="2400" dirty="0" smtClean="0">
                <a:solidFill>
                  <a:prstClr val="black"/>
                </a:solidFill>
              </a:rPr>
              <a:t>.</a:t>
            </a:r>
            <a:endParaRPr lang="en-US" sz="2400" dirty="0">
              <a:solidFill>
                <a:prstClr val="black"/>
              </a:solidFill>
            </a:endParaRPr>
          </a:p>
        </p:txBody>
      </p:sp>
      <p:cxnSp>
        <p:nvCxnSpPr>
          <p:cNvPr id="6" name="Straight Arrow Connector 5"/>
          <p:cNvCxnSpPr/>
          <p:nvPr/>
        </p:nvCxnSpPr>
        <p:spPr bwMode="auto">
          <a:xfrm>
            <a:off x="990600" y="2209800"/>
            <a:ext cx="0" cy="533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7" name="Straight Arrow Connector 6"/>
          <p:cNvCxnSpPr/>
          <p:nvPr/>
        </p:nvCxnSpPr>
        <p:spPr bwMode="auto">
          <a:xfrm flipH="1">
            <a:off x="1600200" y="2209800"/>
            <a:ext cx="457200" cy="609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8" name="Straight Arrow Connector 7"/>
          <p:cNvCxnSpPr/>
          <p:nvPr/>
        </p:nvCxnSpPr>
        <p:spPr bwMode="auto">
          <a:xfrm flipH="1">
            <a:off x="2209800" y="2209800"/>
            <a:ext cx="228600" cy="609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9" name="Straight Arrow Connector 8"/>
          <p:cNvCxnSpPr/>
          <p:nvPr/>
        </p:nvCxnSpPr>
        <p:spPr bwMode="auto">
          <a:xfrm flipH="1">
            <a:off x="2819400" y="2209800"/>
            <a:ext cx="228600" cy="609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0" name="Straight Arrow Connector 9"/>
          <p:cNvCxnSpPr/>
          <p:nvPr/>
        </p:nvCxnSpPr>
        <p:spPr bwMode="auto">
          <a:xfrm>
            <a:off x="3733800" y="2286000"/>
            <a:ext cx="0" cy="4572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1" name="Straight Arrow Connector 10"/>
          <p:cNvCxnSpPr/>
          <p:nvPr/>
        </p:nvCxnSpPr>
        <p:spPr bwMode="auto">
          <a:xfrm>
            <a:off x="4953000" y="2209800"/>
            <a:ext cx="304800" cy="533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3" name="Straight Arrow Connector 12"/>
          <p:cNvCxnSpPr/>
          <p:nvPr/>
        </p:nvCxnSpPr>
        <p:spPr bwMode="auto">
          <a:xfrm>
            <a:off x="6477000" y="2209800"/>
            <a:ext cx="762000" cy="609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4" name="Rectangle 3"/>
          <p:cNvSpPr txBox="1">
            <a:spLocks noChangeArrowheads="1"/>
          </p:cNvSpPr>
          <p:nvPr/>
        </p:nvSpPr>
        <p:spPr bwMode="auto">
          <a:xfrm>
            <a:off x="685800" y="4267200"/>
            <a:ext cx="8001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ＭＳ Ｐゴシック" pitchFamily="-111" charset="-128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ＭＳ Ｐゴシック" pitchFamily="-111" charset="-128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ＭＳ Ｐゴシック" pitchFamily="-111" charset="-128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pitchFamily="-111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pitchFamily="-111" charset="-128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pitchFamily="-111" charset="-128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pitchFamily="-111" charset="-128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pitchFamily="-111" charset="-128"/>
              </a:defRPr>
            </a:lvl9pPr>
          </a:lstStyle>
          <a:p>
            <a:pPr marL="0" indent="0">
              <a:buFontTx/>
              <a:buNone/>
            </a:pPr>
            <a:r>
              <a:rPr lang="en-US" sz="2400" dirty="0" smtClean="0">
                <a:solidFill>
                  <a:prstClr val="black"/>
                </a:solidFill>
                <a:latin typeface="Calibri"/>
              </a:rPr>
              <a:t>The old man is happy. He has fished many times.</a:t>
            </a: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762000" y="5257800"/>
            <a:ext cx="76200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algn="l">
              <a:spcBef>
                <a:spcPct val="20000"/>
              </a:spcBef>
            </a:pPr>
            <a:r>
              <a:rPr lang="en-US" sz="2400" dirty="0">
                <a:solidFill>
                  <a:prstClr val="black"/>
                </a:solidFill>
              </a:rPr>
              <a:t>El </a:t>
            </a:r>
            <a:r>
              <a:rPr lang="en-US" sz="2400" dirty="0" err="1">
                <a:solidFill>
                  <a:prstClr val="black"/>
                </a:solidFill>
              </a:rPr>
              <a:t>viejo</a:t>
            </a:r>
            <a:r>
              <a:rPr lang="en-US" sz="2400" dirty="0">
                <a:solidFill>
                  <a:prstClr val="black"/>
                </a:solidFill>
              </a:rPr>
              <a:t> </a:t>
            </a:r>
            <a:r>
              <a:rPr lang="en-US" sz="2400" dirty="0" err="1">
                <a:solidFill>
                  <a:prstClr val="black"/>
                </a:solidFill>
              </a:rPr>
              <a:t>est</a:t>
            </a:r>
            <a:r>
              <a:rPr lang="en-US" sz="2400" dirty="0" err="1">
                <a:solidFill>
                  <a:prstClr val="black"/>
                </a:solidFill>
                <a:ea typeface="Arial" pitchFamily="-111" charset="0"/>
                <a:cs typeface="Arial" pitchFamily="-111" charset="0"/>
              </a:rPr>
              <a:t>á</a:t>
            </a:r>
            <a:r>
              <a:rPr lang="en-US" sz="2400" dirty="0">
                <a:solidFill>
                  <a:prstClr val="black"/>
                </a:solidFill>
              </a:rPr>
              <a:t> </a:t>
            </a:r>
            <a:r>
              <a:rPr lang="en-US" sz="2400" dirty="0" err="1">
                <a:solidFill>
                  <a:prstClr val="black"/>
                </a:solidFill>
              </a:rPr>
              <a:t>feliz</a:t>
            </a:r>
            <a:r>
              <a:rPr lang="en-US" sz="2400" dirty="0">
                <a:solidFill>
                  <a:prstClr val="black"/>
                </a:solidFill>
              </a:rPr>
              <a:t> </a:t>
            </a:r>
            <a:r>
              <a:rPr lang="en-US" sz="2400" dirty="0" err="1">
                <a:solidFill>
                  <a:prstClr val="black"/>
                </a:solidFill>
              </a:rPr>
              <a:t>porque</a:t>
            </a:r>
            <a:r>
              <a:rPr lang="en-US" sz="2400" dirty="0">
                <a:solidFill>
                  <a:prstClr val="black"/>
                </a:solidFill>
              </a:rPr>
              <a:t> ha </a:t>
            </a:r>
            <a:r>
              <a:rPr lang="en-US" sz="2400" dirty="0" err="1">
                <a:solidFill>
                  <a:prstClr val="black"/>
                </a:solidFill>
              </a:rPr>
              <a:t>pescado</a:t>
            </a:r>
            <a:r>
              <a:rPr lang="en-US" sz="2400" dirty="0">
                <a:solidFill>
                  <a:prstClr val="black"/>
                </a:solidFill>
              </a:rPr>
              <a:t> </a:t>
            </a:r>
            <a:r>
              <a:rPr lang="en-US" sz="2400" dirty="0" err="1">
                <a:solidFill>
                  <a:prstClr val="black"/>
                </a:solidFill>
              </a:rPr>
              <a:t>muchos</a:t>
            </a:r>
            <a:r>
              <a:rPr lang="en-US" sz="2400" dirty="0">
                <a:solidFill>
                  <a:prstClr val="black"/>
                </a:solidFill>
              </a:rPr>
              <a:t> </a:t>
            </a:r>
            <a:r>
              <a:rPr lang="en-US" sz="2400" dirty="0" err="1">
                <a:solidFill>
                  <a:prstClr val="black"/>
                </a:solidFill>
              </a:rPr>
              <a:t>veces</a:t>
            </a:r>
            <a:r>
              <a:rPr lang="en-US" sz="2400" dirty="0" smtClean="0">
                <a:solidFill>
                  <a:prstClr val="black"/>
                </a:solidFill>
              </a:rPr>
              <a:t>.</a:t>
            </a:r>
            <a:endParaRPr lang="en-US" sz="2400" dirty="0">
              <a:solidFill>
                <a:prstClr val="black"/>
              </a:solidFill>
            </a:endParaRPr>
          </a:p>
        </p:txBody>
      </p:sp>
      <p:cxnSp>
        <p:nvCxnSpPr>
          <p:cNvPr id="16" name="Straight Arrow Connector 15"/>
          <p:cNvCxnSpPr/>
          <p:nvPr/>
        </p:nvCxnSpPr>
        <p:spPr bwMode="auto">
          <a:xfrm>
            <a:off x="990600" y="4724400"/>
            <a:ext cx="0" cy="533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7" name="Straight Arrow Connector 16"/>
          <p:cNvCxnSpPr/>
          <p:nvPr/>
        </p:nvCxnSpPr>
        <p:spPr bwMode="auto">
          <a:xfrm flipH="1">
            <a:off x="1600200" y="4724400"/>
            <a:ext cx="457200" cy="609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8" name="Straight Arrow Connector 17"/>
          <p:cNvCxnSpPr/>
          <p:nvPr/>
        </p:nvCxnSpPr>
        <p:spPr bwMode="auto">
          <a:xfrm flipH="1">
            <a:off x="2209800" y="4724400"/>
            <a:ext cx="228600" cy="609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9" name="Straight Arrow Connector 18"/>
          <p:cNvCxnSpPr/>
          <p:nvPr/>
        </p:nvCxnSpPr>
        <p:spPr bwMode="auto">
          <a:xfrm flipH="1">
            <a:off x="2819400" y="4724400"/>
            <a:ext cx="228600" cy="609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0" name="Straight Arrow Connector 19"/>
          <p:cNvCxnSpPr/>
          <p:nvPr/>
        </p:nvCxnSpPr>
        <p:spPr bwMode="auto">
          <a:xfrm>
            <a:off x="3733800" y="4800600"/>
            <a:ext cx="533400" cy="4572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1" name="Straight Arrow Connector 20"/>
          <p:cNvCxnSpPr/>
          <p:nvPr/>
        </p:nvCxnSpPr>
        <p:spPr bwMode="auto">
          <a:xfrm>
            <a:off x="4953000" y="4724400"/>
            <a:ext cx="304800" cy="533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3" name="Straight Arrow Connector 22"/>
          <p:cNvCxnSpPr/>
          <p:nvPr/>
        </p:nvCxnSpPr>
        <p:spPr bwMode="auto">
          <a:xfrm>
            <a:off x="6477000" y="4724400"/>
            <a:ext cx="762000" cy="609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" name="TextBox 2"/>
          <p:cNvSpPr txBox="1"/>
          <p:nvPr/>
        </p:nvSpPr>
        <p:spPr>
          <a:xfrm>
            <a:off x="152400" y="1447800"/>
            <a:ext cx="111102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 smtClean="0">
                <a:solidFill>
                  <a:prstClr val="black"/>
                </a:solidFill>
              </a:rPr>
              <a:t>System: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52400" y="3962400"/>
            <a:ext cx="101146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 smtClean="0">
                <a:solidFill>
                  <a:prstClr val="black"/>
                </a:solidFill>
              </a:rPr>
              <a:t>Human</a:t>
            </a:r>
          </a:p>
        </p:txBody>
      </p:sp>
      <p:cxnSp>
        <p:nvCxnSpPr>
          <p:cNvPr id="25" name="Straight Arrow Connector 24"/>
          <p:cNvCxnSpPr/>
          <p:nvPr/>
        </p:nvCxnSpPr>
        <p:spPr bwMode="auto">
          <a:xfrm flipH="1">
            <a:off x="1447800" y="4724400"/>
            <a:ext cx="76200" cy="533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9" name="Straight Arrow Connector 28"/>
          <p:cNvCxnSpPr/>
          <p:nvPr/>
        </p:nvCxnSpPr>
        <p:spPr bwMode="auto">
          <a:xfrm>
            <a:off x="4114800" y="4648200"/>
            <a:ext cx="228600" cy="609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1" name="Straight Arrow Connector 30"/>
          <p:cNvCxnSpPr/>
          <p:nvPr/>
        </p:nvCxnSpPr>
        <p:spPr bwMode="auto">
          <a:xfrm>
            <a:off x="5562600" y="4724400"/>
            <a:ext cx="762000" cy="609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2" name="TextBox 31"/>
          <p:cNvSpPr txBox="1"/>
          <p:nvPr/>
        </p:nvSpPr>
        <p:spPr>
          <a:xfrm>
            <a:off x="2362200" y="6026822"/>
            <a:ext cx="37601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 smtClean="0">
                <a:solidFill>
                  <a:srgbClr val="FF0000"/>
                </a:solidFill>
              </a:rPr>
              <a:t>How can we quantify this?</a:t>
            </a:r>
          </a:p>
        </p:txBody>
      </p:sp>
    </p:spTree>
    <p:extLst>
      <p:ext uri="{BB962C8B-B14F-4D97-AF65-F5344CB8AC3E}">
        <p14:creationId xmlns:p14="http://schemas.microsoft.com/office/powerpoint/2010/main" val="36405223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Word-alignment Evaluation</a:t>
            </a:r>
            <a:endParaRPr lang="en-US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685800" y="1752600"/>
            <a:ext cx="8001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ＭＳ Ｐゴシック" pitchFamily="-111" charset="-128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ＭＳ Ｐゴシック" pitchFamily="-111" charset="-128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ＭＳ Ｐゴシック" pitchFamily="-111" charset="-128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pitchFamily="-111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pitchFamily="-111" charset="-128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pitchFamily="-111" charset="-128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pitchFamily="-111" charset="-128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pitchFamily="-111" charset="-128"/>
              </a:defRPr>
            </a:lvl9pPr>
          </a:lstStyle>
          <a:p>
            <a:pPr marL="0" indent="0">
              <a:buFontTx/>
              <a:buNone/>
            </a:pPr>
            <a:r>
              <a:rPr lang="en-US" sz="2400" dirty="0" smtClean="0">
                <a:solidFill>
                  <a:prstClr val="black"/>
                </a:solidFill>
                <a:latin typeface="Calibri"/>
              </a:rPr>
              <a:t>The old man is happy. He has fished many times.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762000" y="2743200"/>
            <a:ext cx="76200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algn="l">
              <a:spcBef>
                <a:spcPct val="20000"/>
              </a:spcBef>
            </a:pPr>
            <a:r>
              <a:rPr lang="en-US" sz="2400" dirty="0">
                <a:solidFill>
                  <a:prstClr val="black"/>
                </a:solidFill>
              </a:rPr>
              <a:t>El </a:t>
            </a:r>
            <a:r>
              <a:rPr lang="en-US" sz="2400" dirty="0" err="1">
                <a:solidFill>
                  <a:prstClr val="black"/>
                </a:solidFill>
              </a:rPr>
              <a:t>viejo</a:t>
            </a:r>
            <a:r>
              <a:rPr lang="en-US" sz="2400" dirty="0">
                <a:solidFill>
                  <a:prstClr val="black"/>
                </a:solidFill>
              </a:rPr>
              <a:t> </a:t>
            </a:r>
            <a:r>
              <a:rPr lang="en-US" sz="2400" dirty="0" err="1">
                <a:solidFill>
                  <a:prstClr val="black"/>
                </a:solidFill>
              </a:rPr>
              <a:t>est</a:t>
            </a:r>
            <a:r>
              <a:rPr lang="en-US" sz="2400" dirty="0" err="1">
                <a:solidFill>
                  <a:prstClr val="black"/>
                </a:solidFill>
                <a:ea typeface="Arial" pitchFamily="-111" charset="0"/>
                <a:cs typeface="Arial" pitchFamily="-111" charset="0"/>
              </a:rPr>
              <a:t>á</a:t>
            </a:r>
            <a:r>
              <a:rPr lang="en-US" sz="2400" dirty="0">
                <a:solidFill>
                  <a:prstClr val="black"/>
                </a:solidFill>
              </a:rPr>
              <a:t> </a:t>
            </a:r>
            <a:r>
              <a:rPr lang="en-US" sz="2400" dirty="0" err="1">
                <a:solidFill>
                  <a:prstClr val="black"/>
                </a:solidFill>
              </a:rPr>
              <a:t>feliz</a:t>
            </a:r>
            <a:r>
              <a:rPr lang="en-US" sz="2400" dirty="0">
                <a:solidFill>
                  <a:prstClr val="black"/>
                </a:solidFill>
              </a:rPr>
              <a:t> </a:t>
            </a:r>
            <a:r>
              <a:rPr lang="en-US" sz="2400" dirty="0" err="1">
                <a:solidFill>
                  <a:prstClr val="black"/>
                </a:solidFill>
              </a:rPr>
              <a:t>porque</a:t>
            </a:r>
            <a:r>
              <a:rPr lang="en-US" sz="2400" dirty="0">
                <a:solidFill>
                  <a:prstClr val="black"/>
                </a:solidFill>
              </a:rPr>
              <a:t> ha </a:t>
            </a:r>
            <a:r>
              <a:rPr lang="en-US" sz="2400" dirty="0" err="1">
                <a:solidFill>
                  <a:prstClr val="black"/>
                </a:solidFill>
              </a:rPr>
              <a:t>pescado</a:t>
            </a:r>
            <a:r>
              <a:rPr lang="en-US" sz="2400" dirty="0">
                <a:solidFill>
                  <a:prstClr val="black"/>
                </a:solidFill>
              </a:rPr>
              <a:t> </a:t>
            </a:r>
            <a:r>
              <a:rPr lang="en-US" sz="2400" dirty="0" err="1">
                <a:solidFill>
                  <a:prstClr val="black"/>
                </a:solidFill>
              </a:rPr>
              <a:t>muchos</a:t>
            </a:r>
            <a:r>
              <a:rPr lang="en-US" sz="2400" dirty="0">
                <a:solidFill>
                  <a:prstClr val="black"/>
                </a:solidFill>
              </a:rPr>
              <a:t> </a:t>
            </a:r>
            <a:r>
              <a:rPr lang="en-US" sz="2400" dirty="0" err="1">
                <a:solidFill>
                  <a:prstClr val="black"/>
                </a:solidFill>
              </a:rPr>
              <a:t>veces</a:t>
            </a:r>
            <a:r>
              <a:rPr lang="en-US" sz="2400" dirty="0" smtClean="0">
                <a:solidFill>
                  <a:prstClr val="black"/>
                </a:solidFill>
              </a:rPr>
              <a:t>.</a:t>
            </a:r>
            <a:endParaRPr lang="en-US" sz="2400" dirty="0">
              <a:solidFill>
                <a:prstClr val="black"/>
              </a:solidFill>
            </a:endParaRPr>
          </a:p>
        </p:txBody>
      </p:sp>
      <p:cxnSp>
        <p:nvCxnSpPr>
          <p:cNvPr id="6" name="Straight Arrow Connector 5"/>
          <p:cNvCxnSpPr/>
          <p:nvPr/>
        </p:nvCxnSpPr>
        <p:spPr bwMode="auto">
          <a:xfrm>
            <a:off x="990600" y="2209800"/>
            <a:ext cx="0" cy="533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7" name="Straight Arrow Connector 6"/>
          <p:cNvCxnSpPr/>
          <p:nvPr/>
        </p:nvCxnSpPr>
        <p:spPr bwMode="auto">
          <a:xfrm flipH="1">
            <a:off x="1600200" y="2209800"/>
            <a:ext cx="457200" cy="609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8" name="Straight Arrow Connector 7"/>
          <p:cNvCxnSpPr/>
          <p:nvPr/>
        </p:nvCxnSpPr>
        <p:spPr bwMode="auto">
          <a:xfrm flipH="1">
            <a:off x="2209800" y="2209800"/>
            <a:ext cx="228600" cy="609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9" name="Straight Arrow Connector 8"/>
          <p:cNvCxnSpPr/>
          <p:nvPr/>
        </p:nvCxnSpPr>
        <p:spPr bwMode="auto">
          <a:xfrm flipH="1">
            <a:off x="2819400" y="2209800"/>
            <a:ext cx="228600" cy="609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0" name="Straight Arrow Connector 9"/>
          <p:cNvCxnSpPr/>
          <p:nvPr/>
        </p:nvCxnSpPr>
        <p:spPr bwMode="auto">
          <a:xfrm>
            <a:off x="3733800" y="2286000"/>
            <a:ext cx="0" cy="4572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1" name="Straight Arrow Connector 10"/>
          <p:cNvCxnSpPr/>
          <p:nvPr/>
        </p:nvCxnSpPr>
        <p:spPr bwMode="auto">
          <a:xfrm>
            <a:off x="4953000" y="2209800"/>
            <a:ext cx="304800" cy="533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3" name="Straight Arrow Connector 12"/>
          <p:cNvCxnSpPr/>
          <p:nvPr/>
        </p:nvCxnSpPr>
        <p:spPr bwMode="auto">
          <a:xfrm>
            <a:off x="6477000" y="2209800"/>
            <a:ext cx="762000" cy="609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4" name="Rectangle 3"/>
          <p:cNvSpPr txBox="1">
            <a:spLocks noChangeArrowheads="1"/>
          </p:cNvSpPr>
          <p:nvPr/>
        </p:nvSpPr>
        <p:spPr bwMode="auto">
          <a:xfrm>
            <a:off x="685800" y="3733800"/>
            <a:ext cx="8001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ＭＳ Ｐゴシック" pitchFamily="-111" charset="-128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ＭＳ Ｐゴシック" pitchFamily="-111" charset="-128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ＭＳ Ｐゴシック" pitchFamily="-111" charset="-128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pitchFamily="-111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pitchFamily="-111" charset="-128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pitchFamily="-111" charset="-128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pitchFamily="-111" charset="-128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pitchFamily="-111" charset="-128"/>
              </a:defRPr>
            </a:lvl9pPr>
          </a:lstStyle>
          <a:p>
            <a:pPr marL="0" indent="0">
              <a:buFontTx/>
              <a:buNone/>
            </a:pPr>
            <a:r>
              <a:rPr lang="en-US" sz="2400" dirty="0" smtClean="0">
                <a:solidFill>
                  <a:prstClr val="black"/>
                </a:solidFill>
                <a:latin typeface="Calibri"/>
              </a:rPr>
              <a:t>The old man is happy. He has fished many times.</a:t>
            </a: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762000" y="4724400"/>
            <a:ext cx="76200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algn="l">
              <a:spcBef>
                <a:spcPct val="20000"/>
              </a:spcBef>
            </a:pPr>
            <a:r>
              <a:rPr lang="en-US" sz="2400" dirty="0">
                <a:solidFill>
                  <a:prstClr val="black"/>
                </a:solidFill>
              </a:rPr>
              <a:t>El </a:t>
            </a:r>
            <a:r>
              <a:rPr lang="en-US" sz="2400" dirty="0" err="1">
                <a:solidFill>
                  <a:prstClr val="black"/>
                </a:solidFill>
              </a:rPr>
              <a:t>viejo</a:t>
            </a:r>
            <a:r>
              <a:rPr lang="en-US" sz="2400" dirty="0">
                <a:solidFill>
                  <a:prstClr val="black"/>
                </a:solidFill>
              </a:rPr>
              <a:t> </a:t>
            </a:r>
            <a:r>
              <a:rPr lang="en-US" sz="2400" dirty="0" err="1">
                <a:solidFill>
                  <a:prstClr val="black"/>
                </a:solidFill>
              </a:rPr>
              <a:t>est</a:t>
            </a:r>
            <a:r>
              <a:rPr lang="en-US" sz="2400" dirty="0" err="1">
                <a:solidFill>
                  <a:prstClr val="black"/>
                </a:solidFill>
                <a:ea typeface="Arial" pitchFamily="-111" charset="0"/>
                <a:cs typeface="Arial" pitchFamily="-111" charset="0"/>
              </a:rPr>
              <a:t>á</a:t>
            </a:r>
            <a:r>
              <a:rPr lang="en-US" sz="2400" dirty="0">
                <a:solidFill>
                  <a:prstClr val="black"/>
                </a:solidFill>
              </a:rPr>
              <a:t> </a:t>
            </a:r>
            <a:r>
              <a:rPr lang="en-US" sz="2400" dirty="0" err="1">
                <a:solidFill>
                  <a:prstClr val="black"/>
                </a:solidFill>
              </a:rPr>
              <a:t>feliz</a:t>
            </a:r>
            <a:r>
              <a:rPr lang="en-US" sz="2400" dirty="0">
                <a:solidFill>
                  <a:prstClr val="black"/>
                </a:solidFill>
              </a:rPr>
              <a:t> </a:t>
            </a:r>
            <a:r>
              <a:rPr lang="en-US" sz="2400" dirty="0" err="1">
                <a:solidFill>
                  <a:prstClr val="black"/>
                </a:solidFill>
              </a:rPr>
              <a:t>porque</a:t>
            </a:r>
            <a:r>
              <a:rPr lang="en-US" sz="2400" dirty="0">
                <a:solidFill>
                  <a:prstClr val="black"/>
                </a:solidFill>
              </a:rPr>
              <a:t> ha </a:t>
            </a:r>
            <a:r>
              <a:rPr lang="en-US" sz="2400" dirty="0" err="1">
                <a:solidFill>
                  <a:prstClr val="black"/>
                </a:solidFill>
              </a:rPr>
              <a:t>pescado</a:t>
            </a:r>
            <a:r>
              <a:rPr lang="en-US" sz="2400" dirty="0">
                <a:solidFill>
                  <a:prstClr val="black"/>
                </a:solidFill>
              </a:rPr>
              <a:t> </a:t>
            </a:r>
            <a:r>
              <a:rPr lang="en-US" sz="2400" dirty="0" err="1">
                <a:solidFill>
                  <a:prstClr val="black"/>
                </a:solidFill>
              </a:rPr>
              <a:t>muchos</a:t>
            </a:r>
            <a:r>
              <a:rPr lang="en-US" sz="2400" dirty="0">
                <a:solidFill>
                  <a:prstClr val="black"/>
                </a:solidFill>
              </a:rPr>
              <a:t> </a:t>
            </a:r>
            <a:r>
              <a:rPr lang="en-US" sz="2400" dirty="0" err="1">
                <a:solidFill>
                  <a:prstClr val="black"/>
                </a:solidFill>
              </a:rPr>
              <a:t>veces</a:t>
            </a:r>
            <a:r>
              <a:rPr lang="en-US" sz="2400" dirty="0" smtClean="0">
                <a:solidFill>
                  <a:prstClr val="black"/>
                </a:solidFill>
              </a:rPr>
              <a:t>.</a:t>
            </a:r>
            <a:endParaRPr lang="en-US" sz="2400" dirty="0">
              <a:solidFill>
                <a:prstClr val="black"/>
              </a:solidFill>
            </a:endParaRPr>
          </a:p>
        </p:txBody>
      </p:sp>
      <p:cxnSp>
        <p:nvCxnSpPr>
          <p:cNvPr id="16" name="Straight Arrow Connector 15"/>
          <p:cNvCxnSpPr/>
          <p:nvPr/>
        </p:nvCxnSpPr>
        <p:spPr bwMode="auto">
          <a:xfrm>
            <a:off x="990600" y="4191000"/>
            <a:ext cx="0" cy="533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7" name="Straight Arrow Connector 16"/>
          <p:cNvCxnSpPr/>
          <p:nvPr/>
        </p:nvCxnSpPr>
        <p:spPr bwMode="auto">
          <a:xfrm flipH="1">
            <a:off x="1600200" y="4191000"/>
            <a:ext cx="457200" cy="609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8" name="Straight Arrow Connector 17"/>
          <p:cNvCxnSpPr/>
          <p:nvPr/>
        </p:nvCxnSpPr>
        <p:spPr bwMode="auto">
          <a:xfrm flipH="1">
            <a:off x="2209800" y="4191000"/>
            <a:ext cx="228600" cy="609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9" name="Straight Arrow Connector 18"/>
          <p:cNvCxnSpPr/>
          <p:nvPr/>
        </p:nvCxnSpPr>
        <p:spPr bwMode="auto">
          <a:xfrm flipH="1">
            <a:off x="2819400" y="4191000"/>
            <a:ext cx="228600" cy="609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0" name="Straight Arrow Connector 19"/>
          <p:cNvCxnSpPr/>
          <p:nvPr/>
        </p:nvCxnSpPr>
        <p:spPr bwMode="auto">
          <a:xfrm>
            <a:off x="3733800" y="4267200"/>
            <a:ext cx="533400" cy="4572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1" name="Straight Arrow Connector 20"/>
          <p:cNvCxnSpPr/>
          <p:nvPr/>
        </p:nvCxnSpPr>
        <p:spPr bwMode="auto">
          <a:xfrm>
            <a:off x="4953000" y="4191000"/>
            <a:ext cx="304800" cy="533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3" name="Straight Arrow Connector 22"/>
          <p:cNvCxnSpPr/>
          <p:nvPr/>
        </p:nvCxnSpPr>
        <p:spPr bwMode="auto">
          <a:xfrm>
            <a:off x="6477000" y="4191000"/>
            <a:ext cx="762000" cy="609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" name="TextBox 2"/>
          <p:cNvSpPr txBox="1"/>
          <p:nvPr/>
        </p:nvSpPr>
        <p:spPr>
          <a:xfrm>
            <a:off x="152400" y="1447800"/>
            <a:ext cx="111102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 smtClean="0">
                <a:solidFill>
                  <a:prstClr val="black"/>
                </a:solidFill>
              </a:rPr>
              <a:t>System: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52400" y="3429000"/>
            <a:ext cx="101146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 smtClean="0">
                <a:solidFill>
                  <a:prstClr val="black"/>
                </a:solidFill>
              </a:rPr>
              <a:t>Human</a:t>
            </a:r>
          </a:p>
        </p:txBody>
      </p:sp>
      <p:cxnSp>
        <p:nvCxnSpPr>
          <p:cNvPr id="25" name="Straight Arrow Connector 24"/>
          <p:cNvCxnSpPr/>
          <p:nvPr/>
        </p:nvCxnSpPr>
        <p:spPr bwMode="auto">
          <a:xfrm flipH="1">
            <a:off x="1447800" y="4191000"/>
            <a:ext cx="76200" cy="533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9" name="Straight Arrow Connector 28"/>
          <p:cNvCxnSpPr/>
          <p:nvPr/>
        </p:nvCxnSpPr>
        <p:spPr bwMode="auto">
          <a:xfrm>
            <a:off x="4114800" y="4114800"/>
            <a:ext cx="228600" cy="609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1" name="Straight Arrow Connector 30"/>
          <p:cNvCxnSpPr/>
          <p:nvPr/>
        </p:nvCxnSpPr>
        <p:spPr bwMode="auto">
          <a:xfrm>
            <a:off x="5562600" y="4191000"/>
            <a:ext cx="762000" cy="609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2" name="TextBox 31"/>
          <p:cNvSpPr txBox="1"/>
          <p:nvPr/>
        </p:nvSpPr>
        <p:spPr>
          <a:xfrm>
            <a:off x="2590800" y="5638800"/>
            <a:ext cx="29560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 smtClean="0">
                <a:solidFill>
                  <a:srgbClr val="0000FF"/>
                </a:solidFill>
              </a:rPr>
              <a:t>Precision and recall!</a:t>
            </a:r>
          </a:p>
        </p:txBody>
      </p:sp>
    </p:spTree>
    <p:extLst>
      <p:ext uri="{BB962C8B-B14F-4D97-AF65-F5344CB8AC3E}">
        <p14:creationId xmlns:p14="http://schemas.microsoft.com/office/powerpoint/2010/main" val="675385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Word-alignment Evaluation</a:t>
            </a:r>
            <a:endParaRPr lang="en-US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685800" y="1752600"/>
            <a:ext cx="8001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ＭＳ Ｐゴシック" pitchFamily="-111" charset="-128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ＭＳ Ｐゴシック" pitchFamily="-111" charset="-128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ＭＳ Ｐゴシック" pitchFamily="-111" charset="-128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pitchFamily="-111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pitchFamily="-111" charset="-128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pitchFamily="-111" charset="-128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pitchFamily="-111" charset="-128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pitchFamily="-111" charset="-128"/>
              </a:defRPr>
            </a:lvl9pPr>
          </a:lstStyle>
          <a:p>
            <a:pPr marL="0" indent="0">
              <a:buFontTx/>
              <a:buNone/>
            </a:pPr>
            <a:r>
              <a:rPr lang="en-US" sz="2400" dirty="0" smtClean="0">
                <a:solidFill>
                  <a:prstClr val="black"/>
                </a:solidFill>
                <a:latin typeface="Calibri"/>
              </a:rPr>
              <a:t>The old man is happy. He has fished many times.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762000" y="2743200"/>
            <a:ext cx="76200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algn="l">
              <a:spcBef>
                <a:spcPct val="20000"/>
              </a:spcBef>
            </a:pPr>
            <a:r>
              <a:rPr lang="en-US" sz="2400" dirty="0">
                <a:solidFill>
                  <a:prstClr val="black"/>
                </a:solidFill>
              </a:rPr>
              <a:t>El </a:t>
            </a:r>
            <a:r>
              <a:rPr lang="en-US" sz="2400" dirty="0" err="1">
                <a:solidFill>
                  <a:prstClr val="black"/>
                </a:solidFill>
              </a:rPr>
              <a:t>viejo</a:t>
            </a:r>
            <a:r>
              <a:rPr lang="en-US" sz="2400" dirty="0">
                <a:solidFill>
                  <a:prstClr val="black"/>
                </a:solidFill>
              </a:rPr>
              <a:t> </a:t>
            </a:r>
            <a:r>
              <a:rPr lang="en-US" sz="2400" dirty="0" err="1">
                <a:solidFill>
                  <a:prstClr val="black"/>
                </a:solidFill>
              </a:rPr>
              <a:t>est</a:t>
            </a:r>
            <a:r>
              <a:rPr lang="en-US" sz="2400" dirty="0" err="1">
                <a:solidFill>
                  <a:prstClr val="black"/>
                </a:solidFill>
                <a:ea typeface="Arial" pitchFamily="-111" charset="0"/>
                <a:cs typeface="Arial" pitchFamily="-111" charset="0"/>
              </a:rPr>
              <a:t>á</a:t>
            </a:r>
            <a:r>
              <a:rPr lang="en-US" sz="2400" dirty="0">
                <a:solidFill>
                  <a:prstClr val="black"/>
                </a:solidFill>
              </a:rPr>
              <a:t> </a:t>
            </a:r>
            <a:r>
              <a:rPr lang="en-US" sz="2400" dirty="0" err="1">
                <a:solidFill>
                  <a:prstClr val="black"/>
                </a:solidFill>
              </a:rPr>
              <a:t>feliz</a:t>
            </a:r>
            <a:r>
              <a:rPr lang="en-US" sz="2400" dirty="0">
                <a:solidFill>
                  <a:prstClr val="black"/>
                </a:solidFill>
              </a:rPr>
              <a:t> </a:t>
            </a:r>
            <a:r>
              <a:rPr lang="en-US" sz="2400" dirty="0" err="1">
                <a:solidFill>
                  <a:prstClr val="black"/>
                </a:solidFill>
              </a:rPr>
              <a:t>porque</a:t>
            </a:r>
            <a:r>
              <a:rPr lang="en-US" sz="2400" dirty="0">
                <a:solidFill>
                  <a:prstClr val="black"/>
                </a:solidFill>
              </a:rPr>
              <a:t> ha </a:t>
            </a:r>
            <a:r>
              <a:rPr lang="en-US" sz="2400" dirty="0" err="1">
                <a:solidFill>
                  <a:prstClr val="black"/>
                </a:solidFill>
              </a:rPr>
              <a:t>pescado</a:t>
            </a:r>
            <a:r>
              <a:rPr lang="en-US" sz="2400" dirty="0">
                <a:solidFill>
                  <a:prstClr val="black"/>
                </a:solidFill>
              </a:rPr>
              <a:t> </a:t>
            </a:r>
            <a:r>
              <a:rPr lang="en-US" sz="2400" dirty="0" err="1">
                <a:solidFill>
                  <a:prstClr val="black"/>
                </a:solidFill>
              </a:rPr>
              <a:t>muchos</a:t>
            </a:r>
            <a:r>
              <a:rPr lang="en-US" sz="2400" dirty="0">
                <a:solidFill>
                  <a:prstClr val="black"/>
                </a:solidFill>
              </a:rPr>
              <a:t> </a:t>
            </a:r>
            <a:r>
              <a:rPr lang="en-US" sz="2400" dirty="0" err="1">
                <a:solidFill>
                  <a:prstClr val="black"/>
                </a:solidFill>
              </a:rPr>
              <a:t>veces</a:t>
            </a:r>
            <a:r>
              <a:rPr lang="en-US" sz="2400" dirty="0" smtClean="0">
                <a:solidFill>
                  <a:prstClr val="black"/>
                </a:solidFill>
              </a:rPr>
              <a:t>.</a:t>
            </a:r>
            <a:endParaRPr lang="en-US" sz="2400" dirty="0">
              <a:solidFill>
                <a:prstClr val="black"/>
              </a:solidFill>
            </a:endParaRPr>
          </a:p>
        </p:txBody>
      </p:sp>
      <p:cxnSp>
        <p:nvCxnSpPr>
          <p:cNvPr id="6" name="Straight Arrow Connector 5"/>
          <p:cNvCxnSpPr/>
          <p:nvPr/>
        </p:nvCxnSpPr>
        <p:spPr bwMode="auto">
          <a:xfrm>
            <a:off x="990600" y="2209800"/>
            <a:ext cx="0" cy="533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7" name="Straight Arrow Connector 6"/>
          <p:cNvCxnSpPr/>
          <p:nvPr/>
        </p:nvCxnSpPr>
        <p:spPr bwMode="auto">
          <a:xfrm flipH="1">
            <a:off x="1600200" y="2209800"/>
            <a:ext cx="457200" cy="609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8" name="Straight Arrow Connector 7"/>
          <p:cNvCxnSpPr/>
          <p:nvPr/>
        </p:nvCxnSpPr>
        <p:spPr bwMode="auto">
          <a:xfrm flipH="1">
            <a:off x="2209800" y="2209800"/>
            <a:ext cx="228600" cy="609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9" name="Straight Arrow Connector 8"/>
          <p:cNvCxnSpPr/>
          <p:nvPr/>
        </p:nvCxnSpPr>
        <p:spPr bwMode="auto">
          <a:xfrm flipH="1">
            <a:off x="2819400" y="2209800"/>
            <a:ext cx="228600" cy="609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0" name="Straight Arrow Connector 9"/>
          <p:cNvCxnSpPr/>
          <p:nvPr/>
        </p:nvCxnSpPr>
        <p:spPr bwMode="auto">
          <a:xfrm>
            <a:off x="3733800" y="2286000"/>
            <a:ext cx="0" cy="4572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1" name="Straight Arrow Connector 10"/>
          <p:cNvCxnSpPr/>
          <p:nvPr/>
        </p:nvCxnSpPr>
        <p:spPr bwMode="auto">
          <a:xfrm>
            <a:off x="4953000" y="2209800"/>
            <a:ext cx="304800" cy="533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3" name="Straight Arrow Connector 12"/>
          <p:cNvCxnSpPr/>
          <p:nvPr/>
        </p:nvCxnSpPr>
        <p:spPr bwMode="auto">
          <a:xfrm>
            <a:off x="6477000" y="2209800"/>
            <a:ext cx="762000" cy="609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4" name="Rectangle 3"/>
          <p:cNvSpPr txBox="1">
            <a:spLocks noChangeArrowheads="1"/>
          </p:cNvSpPr>
          <p:nvPr/>
        </p:nvSpPr>
        <p:spPr bwMode="auto">
          <a:xfrm>
            <a:off x="685800" y="3733800"/>
            <a:ext cx="8001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ＭＳ Ｐゴシック" pitchFamily="-111" charset="-128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ＭＳ Ｐゴシック" pitchFamily="-111" charset="-128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ＭＳ Ｐゴシック" pitchFamily="-111" charset="-128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pitchFamily="-111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pitchFamily="-111" charset="-128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pitchFamily="-111" charset="-128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pitchFamily="-111" charset="-128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pitchFamily="-111" charset="-128"/>
              </a:defRPr>
            </a:lvl9pPr>
          </a:lstStyle>
          <a:p>
            <a:pPr marL="0" indent="0">
              <a:buFontTx/>
              <a:buNone/>
            </a:pPr>
            <a:r>
              <a:rPr lang="en-US" sz="2400" dirty="0" smtClean="0">
                <a:solidFill>
                  <a:prstClr val="black"/>
                </a:solidFill>
                <a:latin typeface="Calibri"/>
              </a:rPr>
              <a:t>The old man is happy. He has fished many times.</a:t>
            </a: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762000" y="4724400"/>
            <a:ext cx="76200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algn="l">
              <a:spcBef>
                <a:spcPct val="20000"/>
              </a:spcBef>
            </a:pPr>
            <a:r>
              <a:rPr lang="en-US" sz="2400" dirty="0">
                <a:solidFill>
                  <a:prstClr val="black"/>
                </a:solidFill>
              </a:rPr>
              <a:t>El </a:t>
            </a:r>
            <a:r>
              <a:rPr lang="en-US" sz="2400" dirty="0" err="1">
                <a:solidFill>
                  <a:prstClr val="black"/>
                </a:solidFill>
              </a:rPr>
              <a:t>viejo</a:t>
            </a:r>
            <a:r>
              <a:rPr lang="en-US" sz="2400" dirty="0">
                <a:solidFill>
                  <a:prstClr val="black"/>
                </a:solidFill>
              </a:rPr>
              <a:t> </a:t>
            </a:r>
            <a:r>
              <a:rPr lang="en-US" sz="2400" dirty="0" err="1">
                <a:solidFill>
                  <a:prstClr val="black"/>
                </a:solidFill>
              </a:rPr>
              <a:t>est</a:t>
            </a:r>
            <a:r>
              <a:rPr lang="en-US" sz="2400" dirty="0" err="1">
                <a:solidFill>
                  <a:prstClr val="black"/>
                </a:solidFill>
                <a:ea typeface="Arial" pitchFamily="-111" charset="0"/>
                <a:cs typeface="Arial" pitchFamily="-111" charset="0"/>
              </a:rPr>
              <a:t>á</a:t>
            </a:r>
            <a:r>
              <a:rPr lang="en-US" sz="2400" dirty="0">
                <a:solidFill>
                  <a:prstClr val="black"/>
                </a:solidFill>
              </a:rPr>
              <a:t> </a:t>
            </a:r>
            <a:r>
              <a:rPr lang="en-US" sz="2400" dirty="0" err="1">
                <a:solidFill>
                  <a:prstClr val="black"/>
                </a:solidFill>
              </a:rPr>
              <a:t>feliz</a:t>
            </a:r>
            <a:r>
              <a:rPr lang="en-US" sz="2400" dirty="0">
                <a:solidFill>
                  <a:prstClr val="black"/>
                </a:solidFill>
              </a:rPr>
              <a:t> </a:t>
            </a:r>
            <a:r>
              <a:rPr lang="en-US" sz="2400" dirty="0" err="1">
                <a:solidFill>
                  <a:prstClr val="black"/>
                </a:solidFill>
              </a:rPr>
              <a:t>porque</a:t>
            </a:r>
            <a:r>
              <a:rPr lang="en-US" sz="2400" dirty="0">
                <a:solidFill>
                  <a:prstClr val="black"/>
                </a:solidFill>
              </a:rPr>
              <a:t> ha </a:t>
            </a:r>
            <a:r>
              <a:rPr lang="en-US" sz="2400" dirty="0" err="1">
                <a:solidFill>
                  <a:prstClr val="black"/>
                </a:solidFill>
              </a:rPr>
              <a:t>pescado</a:t>
            </a:r>
            <a:r>
              <a:rPr lang="en-US" sz="2400" dirty="0">
                <a:solidFill>
                  <a:prstClr val="black"/>
                </a:solidFill>
              </a:rPr>
              <a:t> </a:t>
            </a:r>
            <a:r>
              <a:rPr lang="en-US" sz="2400" dirty="0" err="1">
                <a:solidFill>
                  <a:prstClr val="black"/>
                </a:solidFill>
              </a:rPr>
              <a:t>muchos</a:t>
            </a:r>
            <a:r>
              <a:rPr lang="en-US" sz="2400" dirty="0">
                <a:solidFill>
                  <a:prstClr val="black"/>
                </a:solidFill>
              </a:rPr>
              <a:t> </a:t>
            </a:r>
            <a:r>
              <a:rPr lang="en-US" sz="2400" dirty="0" err="1">
                <a:solidFill>
                  <a:prstClr val="black"/>
                </a:solidFill>
              </a:rPr>
              <a:t>veces</a:t>
            </a:r>
            <a:r>
              <a:rPr lang="en-US" sz="2400" dirty="0" smtClean="0">
                <a:solidFill>
                  <a:prstClr val="black"/>
                </a:solidFill>
              </a:rPr>
              <a:t>.</a:t>
            </a:r>
            <a:endParaRPr lang="en-US" sz="2400" dirty="0">
              <a:solidFill>
                <a:prstClr val="black"/>
              </a:solidFill>
            </a:endParaRPr>
          </a:p>
        </p:txBody>
      </p:sp>
      <p:cxnSp>
        <p:nvCxnSpPr>
          <p:cNvPr id="16" name="Straight Arrow Connector 15"/>
          <p:cNvCxnSpPr/>
          <p:nvPr/>
        </p:nvCxnSpPr>
        <p:spPr bwMode="auto">
          <a:xfrm>
            <a:off x="990600" y="4191000"/>
            <a:ext cx="0" cy="533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7" name="Straight Arrow Connector 16"/>
          <p:cNvCxnSpPr/>
          <p:nvPr/>
        </p:nvCxnSpPr>
        <p:spPr bwMode="auto">
          <a:xfrm flipH="1">
            <a:off x="1600200" y="4191000"/>
            <a:ext cx="457200" cy="609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8" name="Straight Arrow Connector 17"/>
          <p:cNvCxnSpPr/>
          <p:nvPr/>
        </p:nvCxnSpPr>
        <p:spPr bwMode="auto">
          <a:xfrm flipH="1">
            <a:off x="2209800" y="4191000"/>
            <a:ext cx="228600" cy="609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9" name="Straight Arrow Connector 18"/>
          <p:cNvCxnSpPr/>
          <p:nvPr/>
        </p:nvCxnSpPr>
        <p:spPr bwMode="auto">
          <a:xfrm flipH="1">
            <a:off x="2819400" y="4191000"/>
            <a:ext cx="228600" cy="609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0" name="Straight Arrow Connector 19"/>
          <p:cNvCxnSpPr/>
          <p:nvPr/>
        </p:nvCxnSpPr>
        <p:spPr bwMode="auto">
          <a:xfrm>
            <a:off x="3733800" y="4267200"/>
            <a:ext cx="533400" cy="4572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1" name="Straight Arrow Connector 20"/>
          <p:cNvCxnSpPr/>
          <p:nvPr/>
        </p:nvCxnSpPr>
        <p:spPr bwMode="auto">
          <a:xfrm>
            <a:off x="4953000" y="4191000"/>
            <a:ext cx="304800" cy="533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3" name="Straight Arrow Connector 22"/>
          <p:cNvCxnSpPr/>
          <p:nvPr/>
        </p:nvCxnSpPr>
        <p:spPr bwMode="auto">
          <a:xfrm>
            <a:off x="6477000" y="4191000"/>
            <a:ext cx="762000" cy="609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" name="TextBox 2"/>
          <p:cNvSpPr txBox="1"/>
          <p:nvPr/>
        </p:nvSpPr>
        <p:spPr>
          <a:xfrm>
            <a:off x="152400" y="1447800"/>
            <a:ext cx="111102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 smtClean="0">
                <a:solidFill>
                  <a:prstClr val="black"/>
                </a:solidFill>
              </a:rPr>
              <a:t>System: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52400" y="3429000"/>
            <a:ext cx="101146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 smtClean="0">
                <a:solidFill>
                  <a:prstClr val="black"/>
                </a:solidFill>
              </a:rPr>
              <a:t>Human</a:t>
            </a:r>
          </a:p>
        </p:txBody>
      </p:sp>
      <p:cxnSp>
        <p:nvCxnSpPr>
          <p:cNvPr id="25" name="Straight Arrow Connector 24"/>
          <p:cNvCxnSpPr/>
          <p:nvPr/>
        </p:nvCxnSpPr>
        <p:spPr bwMode="auto">
          <a:xfrm flipH="1">
            <a:off x="1447800" y="4191000"/>
            <a:ext cx="76200" cy="533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9" name="Straight Arrow Connector 28"/>
          <p:cNvCxnSpPr/>
          <p:nvPr/>
        </p:nvCxnSpPr>
        <p:spPr bwMode="auto">
          <a:xfrm>
            <a:off x="4114800" y="4114800"/>
            <a:ext cx="228600" cy="609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1" name="Straight Arrow Connector 30"/>
          <p:cNvCxnSpPr/>
          <p:nvPr/>
        </p:nvCxnSpPr>
        <p:spPr bwMode="auto">
          <a:xfrm>
            <a:off x="5562600" y="4191000"/>
            <a:ext cx="762000" cy="609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2" name="TextBox 31"/>
          <p:cNvSpPr txBox="1"/>
          <p:nvPr/>
        </p:nvSpPr>
        <p:spPr>
          <a:xfrm>
            <a:off x="457200" y="5638800"/>
            <a:ext cx="15359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 smtClean="0">
                <a:solidFill>
                  <a:srgbClr val="0000FF"/>
                </a:solidFill>
              </a:rPr>
              <a:t>Precision: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953000" y="5638800"/>
            <a:ext cx="11254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 smtClean="0">
                <a:solidFill>
                  <a:srgbClr val="0000FF"/>
                </a:solidFill>
              </a:rPr>
              <a:t>Recall: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234963" y="5410200"/>
            <a:ext cx="3558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 smtClean="0">
                <a:solidFill>
                  <a:prstClr val="black"/>
                </a:solidFill>
              </a:rPr>
              <a:t>6</a:t>
            </a:r>
          </a:p>
        </p:txBody>
      </p:sp>
      <p:cxnSp>
        <p:nvCxnSpPr>
          <p:cNvPr id="26" name="Straight Connector 25"/>
          <p:cNvCxnSpPr/>
          <p:nvPr/>
        </p:nvCxnSpPr>
        <p:spPr>
          <a:xfrm flipV="1">
            <a:off x="2145597" y="5867400"/>
            <a:ext cx="597603" cy="2234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2234963" y="5867400"/>
            <a:ext cx="3558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>
                <a:solidFill>
                  <a:prstClr val="black"/>
                </a:solidFill>
              </a:rPr>
              <a:t>7</a:t>
            </a:r>
            <a:endParaRPr lang="en-US" sz="2400" dirty="0" smtClean="0">
              <a:solidFill>
                <a:prstClr val="black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248400" y="5486400"/>
            <a:ext cx="3558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 smtClean="0">
                <a:solidFill>
                  <a:prstClr val="black"/>
                </a:solidFill>
              </a:rPr>
              <a:t>6</a:t>
            </a:r>
          </a:p>
        </p:txBody>
      </p:sp>
      <p:cxnSp>
        <p:nvCxnSpPr>
          <p:cNvPr id="35" name="Straight Connector 34"/>
          <p:cNvCxnSpPr/>
          <p:nvPr/>
        </p:nvCxnSpPr>
        <p:spPr>
          <a:xfrm flipV="1">
            <a:off x="6159034" y="5943600"/>
            <a:ext cx="597603" cy="2234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6178593" y="5943600"/>
            <a:ext cx="5270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 smtClean="0">
                <a:solidFill>
                  <a:prstClr val="black"/>
                </a:solidFill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34265526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33" grpId="0"/>
      <p:bldP spid="34" grpId="0"/>
      <p:bldP spid="3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66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sz="4000" dirty="0" smtClean="0"/>
              <a:t>Problems </a:t>
            </a:r>
            <a:r>
              <a:rPr lang="en-US" sz="4000" dirty="0"/>
              <a:t>for Statistical MT</a:t>
            </a:r>
          </a:p>
        </p:txBody>
      </p:sp>
      <p:sp>
        <p:nvSpPr>
          <p:cNvPr id="8366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219200"/>
            <a:ext cx="8686800" cy="5410200"/>
          </a:xfrm>
        </p:spPr>
        <p:txBody>
          <a:bodyPr/>
          <a:lstStyle/>
          <a:p>
            <a:pPr marL="0" indent="0">
              <a:lnSpc>
                <a:spcPct val="90000"/>
              </a:lnSpc>
              <a:buNone/>
            </a:pPr>
            <a:r>
              <a:rPr lang="en-US" sz="2800" dirty="0" smtClean="0">
                <a:solidFill>
                  <a:srgbClr val="B3B3B3"/>
                </a:solidFill>
              </a:rPr>
              <a:t>Preprocessing</a:t>
            </a:r>
          </a:p>
          <a:p>
            <a:pPr marL="0" indent="0">
              <a:lnSpc>
                <a:spcPct val="90000"/>
              </a:lnSpc>
              <a:buNone/>
            </a:pPr>
            <a:endParaRPr lang="en-US" sz="2800" dirty="0" smtClean="0">
              <a:solidFill>
                <a:srgbClr val="B3B3B3"/>
              </a:solidFill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US" sz="2800" dirty="0" smtClean="0">
                <a:solidFill>
                  <a:srgbClr val="B3B3B3"/>
                </a:solidFill>
              </a:rPr>
              <a:t>Language modeling</a:t>
            </a:r>
          </a:p>
          <a:p>
            <a:pPr marL="0" indent="0">
              <a:lnSpc>
                <a:spcPct val="90000"/>
              </a:lnSpc>
              <a:buNone/>
            </a:pPr>
            <a:endParaRPr lang="en-US" sz="2800" dirty="0" smtClean="0"/>
          </a:p>
          <a:p>
            <a:pPr marL="0" indent="0">
              <a:lnSpc>
                <a:spcPct val="90000"/>
              </a:lnSpc>
              <a:buNone/>
            </a:pPr>
            <a:r>
              <a:rPr lang="en-US" sz="2800" b="1" dirty="0" smtClean="0">
                <a:solidFill>
                  <a:srgbClr val="FF6600"/>
                </a:solidFill>
              </a:rPr>
              <a:t>Translation modeling</a:t>
            </a:r>
          </a:p>
          <a:p>
            <a:pPr marL="0" indent="0">
              <a:lnSpc>
                <a:spcPct val="90000"/>
              </a:lnSpc>
              <a:buNone/>
            </a:pPr>
            <a:endParaRPr lang="en-US" sz="2800" dirty="0" smtClean="0">
              <a:solidFill>
                <a:srgbClr val="B3B3B3"/>
              </a:solidFill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US" sz="2800" dirty="0" smtClean="0">
                <a:solidFill>
                  <a:srgbClr val="B3B3B3"/>
                </a:solidFill>
              </a:rPr>
              <a:t>Decoding</a:t>
            </a:r>
          </a:p>
          <a:p>
            <a:pPr marL="0" indent="0">
              <a:lnSpc>
                <a:spcPct val="90000"/>
              </a:lnSpc>
              <a:buNone/>
            </a:pPr>
            <a:endParaRPr lang="en-US" sz="2800" dirty="0" smtClean="0">
              <a:solidFill>
                <a:srgbClr val="B3B3B3"/>
              </a:solidFill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US" sz="2800" dirty="0" smtClean="0">
                <a:solidFill>
                  <a:srgbClr val="B3B3B3"/>
                </a:solidFill>
              </a:rPr>
              <a:t>Parameter optimization</a:t>
            </a:r>
          </a:p>
          <a:p>
            <a:pPr marL="0" indent="0">
              <a:lnSpc>
                <a:spcPct val="90000"/>
              </a:lnSpc>
              <a:buNone/>
            </a:pPr>
            <a:endParaRPr lang="en-US" sz="2800" dirty="0" smtClean="0">
              <a:solidFill>
                <a:srgbClr val="B3B3B3"/>
              </a:solidFill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US" sz="2800" dirty="0" smtClean="0">
                <a:solidFill>
                  <a:srgbClr val="B3B3B3"/>
                </a:solidFill>
              </a:rPr>
              <a:t>Evaluation</a:t>
            </a:r>
          </a:p>
        </p:txBody>
      </p:sp>
    </p:spTree>
    <p:extLst>
      <p:ext uri="{BB962C8B-B14F-4D97-AF65-F5344CB8AC3E}">
        <p14:creationId xmlns:p14="http://schemas.microsoft.com/office/powerpoint/2010/main" val="31020112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3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sz="3600">
                <a:ea typeface="ＭＳ Ｐゴシック" pitchFamily="-111" charset="-128"/>
                <a:cs typeface="ＭＳ Ｐゴシック" pitchFamily="-111" charset="-128"/>
              </a:rPr>
              <a:t>What kind of Translation Model?</a:t>
            </a:r>
            <a:endParaRPr lang="en-US" altLang="ja-JP" sz="2400">
              <a:ea typeface="ＭＳ Ｐゴシック" pitchFamily="-111" charset="-128"/>
              <a:cs typeface="ＭＳ Ｐゴシック" pitchFamily="-111" charset="-128"/>
            </a:endParaRPr>
          </a:p>
        </p:txBody>
      </p:sp>
      <p:sp>
        <p:nvSpPr>
          <p:cNvPr id="355331" name="Rectangle 3"/>
          <p:cNvSpPr>
            <a:spLocks noChangeArrowheads="1"/>
          </p:cNvSpPr>
          <p:nvPr/>
        </p:nvSpPr>
        <p:spPr bwMode="auto">
          <a:xfrm>
            <a:off x="1295400" y="2209800"/>
            <a:ext cx="5638800" cy="3810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l" eaLnBrk="0" hangingPunct="0"/>
            <a:r>
              <a:rPr lang="en-US" sz="2400"/>
              <a:t>Mary  did  not  slap the green witch</a:t>
            </a:r>
          </a:p>
        </p:txBody>
      </p:sp>
      <p:sp>
        <p:nvSpPr>
          <p:cNvPr id="355332" name="Line 4"/>
          <p:cNvSpPr>
            <a:spLocks noChangeShapeType="1"/>
          </p:cNvSpPr>
          <p:nvPr/>
        </p:nvSpPr>
        <p:spPr bwMode="auto">
          <a:xfrm flipH="1">
            <a:off x="1647825" y="2605088"/>
            <a:ext cx="152400" cy="4572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5333" name="Line 5"/>
          <p:cNvSpPr>
            <a:spLocks noChangeShapeType="1"/>
          </p:cNvSpPr>
          <p:nvPr/>
        </p:nvSpPr>
        <p:spPr bwMode="auto">
          <a:xfrm flipH="1">
            <a:off x="2257425" y="2605088"/>
            <a:ext cx="152400" cy="2286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5334" name="Line 6"/>
          <p:cNvSpPr>
            <a:spLocks noChangeShapeType="1"/>
          </p:cNvSpPr>
          <p:nvPr/>
        </p:nvSpPr>
        <p:spPr bwMode="auto">
          <a:xfrm flipH="1">
            <a:off x="2257425" y="2605088"/>
            <a:ext cx="838200" cy="4572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5335" name="Line 7"/>
          <p:cNvSpPr>
            <a:spLocks noChangeShapeType="1"/>
          </p:cNvSpPr>
          <p:nvPr/>
        </p:nvSpPr>
        <p:spPr bwMode="auto">
          <a:xfrm flipH="1">
            <a:off x="2867025" y="2605088"/>
            <a:ext cx="762000" cy="3810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5336" name="Line 8"/>
          <p:cNvSpPr>
            <a:spLocks noChangeShapeType="1"/>
          </p:cNvSpPr>
          <p:nvPr/>
        </p:nvSpPr>
        <p:spPr bwMode="auto">
          <a:xfrm flipH="1">
            <a:off x="3552825" y="2605088"/>
            <a:ext cx="76200" cy="3810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5337" name="Line 9"/>
          <p:cNvSpPr>
            <a:spLocks noChangeShapeType="1"/>
          </p:cNvSpPr>
          <p:nvPr/>
        </p:nvSpPr>
        <p:spPr bwMode="auto">
          <a:xfrm>
            <a:off x="3629025" y="2605088"/>
            <a:ext cx="485775" cy="366712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5338" name="Line 10"/>
          <p:cNvSpPr>
            <a:spLocks noChangeShapeType="1"/>
          </p:cNvSpPr>
          <p:nvPr/>
        </p:nvSpPr>
        <p:spPr bwMode="auto">
          <a:xfrm>
            <a:off x="4162425" y="2605088"/>
            <a:ext cx="457200" cy="3810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5339" name="Line 11"/>
          <p:cNvSpPr>
            <a:spLocks noChangeShapeType="1"/>
          </p:cNvSpPr>
          <p:nvPr/>
        </p:nvSpPr>
        <p:spPr bwMode="auto">
          <a:xfrm>
            <a:off x="4772025" y="2605088"/>
            <a:ext cx="409575" cy="366712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5340" name="Line 12"/>
          <p:cNvSpPr>
            <a:spLocks noChangeShapeType="1"/>
          </p:cNvSpPr>
          <p:nvPr/>
        </p:nvSpPr>
        <p:spPr bwMode="auto">
          <a:xfrm>
            <a:off x="5534025" y="2605088"/>
            <a:ext cx="381000" cy="4572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5341" name="Rectangle 13"/>
          <p:cNvSpPr>
            <a:spLocks noChangeArrowheads="1"/>
          </p:cNvSpPr>
          <p:nvPr/>
        </p:nvSpPr>
        <p:spPr bwMode="auto">
          <a:xfrm>
            <a:off x="1114425" y="5500688"/>
            <a:ext cx="6248400" cy="4572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5342" name="Text Box 14"/>
          <p:cNvSpPr txBox="1">
            <a:spLocks noChangeArrowheads="1"/>
          </p:cNvSpPr>
          <p:nvPr/>
        </p:nvSpPr>
        <p:spPr bwMode="auto">
          <a:xfrm>
            <a:off x="1190625" y="5424488"/>
            <a:ext cx="59388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/>
            <a:r>
              <a:rPr lang="en-US" altLang="ja-JP" sz="2400">
                <a:latin typeface="Tahoma" pitchFamily="-111" charset="0"/>
                <a:ea typeface="ＭＳ Ｐゴシック" pitchFamily="-111" charset="-128"/>
                <a:cs typeface="ＭＳ Ｐゴシック" pitchFamily="-111" charset="-128"/>
              </a:rPr>
              <a:t>Maria no d</a:t>
            </a:r>
            <a:r>
              <a:rPr lang="en-US" sz="2400"/>
              <a:t>i</a:t>
            </a:r>
            <a:r>
              <a:rPr lang="en-US" sz="2400">
                <a:ea typeface="Arial" pitchFamily="-111" charset="0"/>
                <a:cs typeface="Arial" pitchFamily="-111" charset="0"/>
              </a:rPr>
              <a:t>ó</a:t>
            </a:r>
            <a:r>
              <a:rPr lang="en-US" altLang="ja-JP" sz="2400">
                <a:latin typeface="Tahoma" pitchFamily="-111" charset="0"/>
                <a:ea typeface="ＭＳ Ｐゴシック" pitchFamily="-111" charset="-128"/>
                <a:cs typeface="ＭＳ Ｐゴシック" pitchFamily="-111" charset="-128"/>
              </a:rPr>
              <a:t> una botefada a la bruja verde</a:t>
            </a:r>
          </a:p>
        </p:txBody>
      </p:sp>
      <p:sp>
        <p:nvSpPr>
          <p:cNvPr id="355343" name="Line 15"/>
          <p:cNvSpPr>
            <a:spLocks noChangeShapeType="1"/>
          </p:cNvSpPr>
          <p:nvPr/>
        </p:nvSpPr>
        <p:spPr bwMode="auto">
          <a:xfrm flipH="1">
            <a:off x="1647825" y="5181600"/>
            <a:ext cx="409575" cy="319088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5344" name="Line 16"/>
          <p:cNvSpPr>
            <a:spLocks noChangeShapeType="1"/>
          </p:cNvSpPr>
          <p:nvPr/>
        </p:nvSpPr>
        <p:spPr bwMode="auto">
          <a:xfrm flipH="1">
            <a:off x="2181225" y="5105400"/>
            <a:ext cx="104775" cy="395288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5345" name="Line 17"/>
          <p:cNvSpPr>
            <a:spLocks noChangeShapeType="1"/>
          </p:cNvSpPr>
          <p:nvPr/>
        </p:nvSpPr>
        <p:spPr bwMode="auto">
          <a:xfrm flipH="1">
            <a:off x="2714625" y="5105400"/>
            <a:ext cx="28575" cy="395288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5346" name="Line 18"/>
          <p:cNvSpPr>
            <a:spLocks noChangeShapeType="1"/>
          </p:cNvSpPr>
          <p:nvPr/>
        </p:nvSpPr>
        <p:spPr bwMode="auto">
          <a:xfrm>
            <a:off x="3352800" y="5105400"/>
            <a:ext cx="47625" cy="395288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5347" name="Line 19"/>
          <p:cNvSpPr>
            <a:spLocks noChangeShapeType="1"/>
          </p:cNvSpPr>
          <p:nvPr/>
        </p:nvSpPr>
        <p:spPr bwMode="auto">
          <a:xfrm>
            <a:off x="4343400" y="5105400"/>
            <a:ext cx="47625" cy="395288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5348" name="Line 20"/>
          <p:cNvSpPr>
            <a:spLocks noChangeShapeType="1"/>
          </p:cNvSpPr>
          <p:nvPr/>
        </p:nvSpPr>
        <p:spPr bwMode="auto">
          <a:xfrm>
            <a:off x="4724400" y="5105400"/>
            <a:ext cx="428625" cy="395288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5349" name="Line 21"/>
          <p:cNvSpPr>
            <a:spLocks noChangeShapeType="1"/>
          </p:cNvSpPr>
          <p:nvPr/>
        </p:nvSpPr>
        <p:spPr bwMode="auto">
          <a:xfrm>
            <a:off x="4876800" y="5029200"/>
            <a:ext cx="657225" cy="471488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5350" name="Line 22"/>
          <p:cNvSpPr>
            <a:spLocks noChangeShapeType="1"/>
          </p:cNvSpPr>
          <p:nvPr/>
        </p:nvSpPr>
        <p:spPr bwMode="auto">
          <a:xfrm>
            <a:off x="5105400" y="5029200"/>
            <a:ext cx="1724025" cy="471488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5351" name="Line 23"/>
          <p:cNvSpPr>
            <a:spLocks noChangeShapeType="1"/>
          </p:cNvSpPr>
          <p:nvPr/>
        </p:nvSpPr>
        <p:spPr bwMode="auto">
          <a:xfrm>
            <a:off x="5029200" y="5029200"/>
            <a:ext cx="962025" cy="471488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5352" name="Text Box 24"/>
          <p:cNvSpPr txBox="1">
            <a:spLocks noChangeArrowheads="1"/>
          </p:cNvSpPr>
          <p:nvPr/>
        </p:nvSpPr>
        <p:spPr bwMode="auto">
          <a:xfrm>
            <a:off x="2567860" y="3048000"/>
            <a:ext cx="2232740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/>
            <a:r>
              <a:rPr lang="en-US" b="1" dirty="0" smtClean="0"/>
              <a:t>Word-level models</a:t>
            </a:r>
          </a:p>
          <a:p>
            <a:pPr algn="l"/>
            <a:endParaRPr lang="en-US" b="1" dirty="0" smtClean="0"/>
          </a:p>
          <a:p>
            <a:pPr algn="l"/>
            <a:r>
              <a:rPr lang="en-US" b="1" dirty="0" smtClean="0"/>
              <a:t>Phrasal models</a:t>
            </a:r>
          </a:p>
          <a:p>
            <a:pPr algn="l"/>
            <a:endParaRPr lang="en-US" b="1" dirty="0" smtClean="0"/>
          </a:p>
          <a:p>
            <a:pPr algn="l"/>
            <a:r>
              <a:rPr lang="en-US" b="1" dirty="0" smtClean="0"/>
              <a:t>Syntactic models</a:t>
            </a:r>
          </a:p>
          <a:p>
            <a:pPr algn="l"/>
            <a:endParaRPr lang="en-US" b="1" dirty="0" smtClean="0"/>
          </a:p>
          <a:p>
            <a:pPr algn="l"/>
            <a:r>
              <a:rPr lang="en-US" b="1" dirty="0" smtClean="0"/>
              <a:t>Semantic models</a:t>
            </a:r>
          </a:p>
        </p:txBody>
      </p:sp>
    </p:spTree>
    <p:extLst>
      <p:ext uri="{BB962C8B-B14F-4D97-AF65-F5344CB8AC3E}">
        <p14:creationId xmlns:p14="http://schemas.microsoft.com/office/powerpoint/2010/main" val="20397672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Phrase-Based Statistical MT</a:t>
            </a:r>
          </a:p>
        </p:txBody>
      </p:sp>
      <p:sp>
        <p:nvSpPr>
          <p:cNvPr id="287747" name="Rectangle 3"/>
          <p:cNvSpPr>
            <a:spLocks noChangeArrowheads="1"/>
          </p:cNvSpPr>
          <p:nvPr/>
        </p:nvSpPr>
        <p:spPr bwMode="auto">
          <a:xfrm>
            <a:off x="457200" y="3429000"/>
            <a:ext cx="82296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algn="l">
              <a:spcBef>
                <a:spcPct val="20000"/>
              </a:spcBef>
            </a:pPr>
            <a:r>
              <a:rPr lang="en-US" sz="2400" dirty="0" smtClean="0"/>
              <a:t>Generative story has three steps:</a:t>
            </a:r>
            <a:endParaRPr lang="en-US" sz="2400" dirty="0"/>
          </a:p>
          <a:p>
            <a:pPr marL="457200" indent="-457200" algn="l">
              <a:spcBef>
                <a:spcPct val="20000"/>
              </a:spcBef>
              <a:buFont typeface="+mj-lt"/>
              <a:buAutoNum type="arabicPeriod"/>
            </a:pPr>
            <a:r>
              <a:rPr lang="en-US" sz="2400" dirty="0" smtClean="0"/>
              <a:t>Foreign </a:t>
            </a:r>
            <a:r>
              <a:rPr lang="en-US" sz="2400" dirty="0"/>
              <a:t>input segmented in to phrases</a:t>
            </a:r>
          </a:p>
          <a:p>
            <a:pPr marL="742950" lvl="1" indent="-285750" algn="l">
              <a:spcBef>
                <a:spcPct val="20000"/>
              </a:spcBef>
              <a:buFontTx/>
              <a:buChar char="–"/>
            </a:pPr>
            <a:r>
              <a:rPr lang="en-US" sz="2000" dirty="0">
                <a:ea typeface="ＭＳ Ｐゴシック" charset="-128"/>
              </a:rPr>
              <a:t>“phrase” is any sequence of </a:t>
            </a:r>
            <a:r>
              <a:rPr lang="en-US" sz="2000" dirty="0" smtClean="0">
                <a:ea typeface="ＭＳ Ｐゴシック" charset="-128"/>
              </a:rPr>
              <a:t>words</a:t>
            </a:r>
          </a:p>
          <a:p>
            <a:pPr marL="457200" indent="-457200" algn="l">
              <a:spcBef>
                <a:spcPct val="20000"/>
              </a:spcBef>
              <a:buFont typeface="+mj-lt"/>
              <a:buAutoNum type="arabicPeriod"/>
            </a:pPr>
            <a:r>
              <a:rPr lang="en-US" sz="2400" dirty="0" smtClean="0"/>
              <a:t>Each </a:t>
            </a:r>
            <a:r>
              <a:rPr lang="en-US" sz="2400" dirty="0"/>
              <a:t>phrase is probabilistically translated into English</a:t>
            </a:r>
          </a:p>
          <a:p>
            <a:pPr marL="742950" lvl="1" indent="-285750" algn="l">
              <a:spcBef>
                <a:spcPct val="20000"/>
              </a:spcBef>
              <a:buFontTx/>
              <a:buChar char="–"/>
            </a:pPr>
            <a:r>
              <a:rPr lang="en-US" sz="2000" dirty="0" err="1">
                <a:ea typeface="ＭＳ Ｐゴシック" charset="-128"/>
              </a:rPr>
              <a:t>P(to</a:t>
            </a:r>
            <a:r>
              <a:rPr lang="en-US" sz="2000" dirty="0">
                <a:ea typeface="ＭＳ Ｐゴシック" charset="-128"/>
              </a:rPr>
              <a:t> the conference | </a:t>
            </a:r>
            <a:r>
              <a:rPr lang="en-US" sz="2000" dirty="0" err="1">
                <a:ea typeface="ＭＳ Ｐゴシック" charset="-128"/>
              </a:rPr>
              <a:t>zur</a:t>
            </a:r>
            <a:r>
              <a:rPr lang="en-US" sz="2000" dirty="0">
                <a:ea typeface="ＭＳ Ｐゴシック" charset="-128"/>
              </a:rPr>
              <a:t> </a:t>
            </a:r>
            <a:r>
              <a:rPr lang="en-US" sz="2000" dirty="0" err="1">
                <a:ea typeface="ＭＳ Ｐゴシック" charset="-128"/>
              </a:rPr>
              <a:t>Konferenz</a:t>
            </a:r>
            <a:r>
              <a:rPr lang="en-US" sz="2000" dirty="0">
                <a:ea typeface="ＭＳ Ｐゴシック" charset="-128"/>
              </a:rPr>
              <a:t>)</a:t>
            </a:r>
          </a:p>
          <a:p>
            <a:pPr marL="742950" lvl="1" indent="-285750" algn="l">
              <a:spcBef>
                <a:spcPct val="20000"/>
              </a:spcBef>
              <a:buFontTx/>
              <a:buChar char="–"/>
            </a:pPr>
            <a:r>
              <a:rPr lang="en-US" sz="2000" dirty="0" err="1">
                <a:ea typeface="ＭＳ Ｐゴシック" charset="-128"/>
              </a:rPr>
              <a:t>P(into</a:t>
            </a:r>
            <a:r>
              <a:rPr lang="en-US" sz="2000" dirty="0">
                <a:ea typeface="ＭＳ Ｐゴシック" charset="-128"/>
              </a:rPr>
              <a:t> the meeting | </a:t>
            </a:r>
            <a:r>
              <a:rPr lang="en-US" sz="2000" dirty="0" err="1">
                <a:ea typeface="ＭＳ Ｐゴシック" charset="-128"/>
              </a:rPr>
              <a:t>zur</a:t>
            </a:r>
            <a:r>
              <a:rPr lang="en-US" sz="2000" dirty="0">
                <a:ea typeface="ＭＳ Ｐゴシック" charset="-128"/>
              </a:rPr>
              <a:t> </a:t>
            </a:r>
            <a:r>
              <a:rPr lang="en-US" sz="2000" dirty="0" err="1">
                <a:ea typeface="ＭＳ Ｐゴシック" charset="-128"/>
              </a:rPr>
              <a:t>Konferenz</a:t>
            </a:r>
            <a:r>
              <a:rPr lang="en-US" sz="2000" dirty="0">
                <a:ea typeface="ＭＳ Ｐゴシック" charset="-128"/>
              </a:rPr>
              <a:t>)</a:t>
            </a:r>
          </a:p>
          <a:p>
            <a:pPr marL="457200" indent="-457200" algn="l">
              <a:spcBef>
                <a:spcPct val="20000"/>
              </a:spcBef>
              <a:buFont typeface="+mj-lt"/>
              <a:buAutoNum type="arabicPeriod"/>
            </a:pPr>
            <a:r>
              <a:rPr lang="en-US" sz="2400" dirty="0"/>
              <a:t>Phrases are probabilistically re-</a:t>
            </a:r>
            <a:r>
              <a:rPr lang="en-US" sz="2400" dirty="0" smtClean="0"/>
              <a:t>ordered</a:t>
            </a:r>
            <a:endParaRPr lang="en-US" sz="2400" dirty="0"/>
          </a:p>
        </p:txBody>
      </p:sp>
      <p:sp>
        <p:nvSpPr>
          <p:cNvPr id="287748" name="Text Box 4"/>
          <p:cNvSpPr txBox="1">
            <a:spLocks noChangeArrowheads="1"/>
          </p:cNvSpPr>
          <p:nvPr/>
        </p:nvSpPr>
        <p:spPr bwMode="auto">
          <a:xfrm>
            <a:off x="733425" y="1754188"/>
            <a:ext cx="971550" cy="37941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Morgen</a:t>
            </a:r>
          </a:p>
        </p:txBody>
      </p:sp>
      <p:sp>
        <p:nvSpPr>
          <p:cNvPr id="287749" name="Text Box 5"/>
          <p:cNvSpPr txBox="1">
            <a:spLocks noChangeArrowheads="1"/>
          </p:cNvSpPr>
          <p:nvPr/>
        </p:nvSpPr>
        <p:spPr bwMode="auto">
          <a:xfrm>
            <a:off x="1962150" y="1754188"/>
            <a:ext cx="742950" cy="37941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fliege</a:t>
            </a:r>
          </a:p>
        </p:txBody>
      </p:sp>
      <p:sp>
        <p:nvSpPr>
          <p:cNvPr id="287750" name="Text Box 6"/>
          <p:cNvSpPr txBox="1">
            <a:spLocks noChangeArrowheads="1"/>
          </p:cNvSpPr>
          <p:nvPr/>
        </p:nvSpPr>
        <p:spPr bwMode="auto">
          <a:xfrm>
            <a:off x="3117850" y="1754188"/>
            <a:ext cx="488950" cy="37941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ich</a:t>
            </a:r>
          </a:p>
        </p:txBody>
      </p:sp>
      <p:sp>
        <p:nvSpPr>
          <p:cNvPr id="287751" name="Text Box 7"/>
          <p:cNvSpPr txBox="1">
            <a:spLocks noChangeArrowheads="1"/>
          </p:cNvSpPr>
          <p:nvPr/>
        </p:nvSpPr>
        <p:spPr bwMode="auto">
          <a:xfrm>
            <a:off x="4191000" y="1754188"/>
            <a:ext cx="1543050" cy="37941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nach Kanada</a:t>
            </a:r>
          </a:p>
        </p:txBody>
      </p:sp>
      <p:sp>
        <p:nvSpPr>
          <p:cNvPr id="287752" name="Text Box 8"/>
          <p:cNvSpPr txBox="1">
            <a:spLocks noChangeArrowheads="1"/>
          </p:cNvSpPr>
          <p:nvPr/>
        </p:nvSpPr>
        <p:spPr bwMode="auto">
          <a:xfrm>
            <a:off x="6553200" y="1754188"/>
            <a:ext cx="1619250" cy="37941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zur Konferenz</a:t>
            </a:r>
          </a:p>
        </p:txBody>
      </p:sp>
      <p:sp>
        <p:nvSpPr>
          <p:cNvPr id="287753" name="Text Box 9"/>
          <p:cNvSpPr txBox="1">
            <a:spLocks noChangeArrowheads="1"/>
          </p:cNvSpPr>
          <p:nvPr/>
        </p:nvSpPr>
        <p:spPr bwMode="auto">
          <a:xfrm>
            <a:off x="635000" y="2820988"/>
            <a:ext cx="1225550" cy="37941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Tomorrow</a:t>
            </a:r>
          </a:p>
        </p:txBody>
      </p:sp>
      <p:sp>
        <p:nvSpPr>
          <p:cNvPr id="287754" name="Text Box 10"/>
          <p:cNvSpPr txBox="1">
            <a:spLocks noChangeArrowheads="1"/>
          </p:cNvSpPr>
          <p:nvPr/>
        </p:nvSpPr>
        <p:spPr bwMode="auto">
          <a:xfrm>
            <a:off x="2232025" y="2820988"/>
            <a:ext cx="260350" cy="37941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I</a:t>
            </a:r>
          </a:p>
        </p:txBody>
      </p:sp>
      <p:sp>
        <p:nvSpPr>
          <p:cNvPr id="287755" name="Text Box 11"/>
          <p:cNvSpPr txBox="1">
            <a:spLocks noChangeArrowheads="1"/>
          </p:cNvSpPr>
          <p:nvPr/>
        </p:nvSpPr>
        <p:spPr bwMode="auto">
          <a:xfrm>
            <a:off x="2987675" y="2820988"/>
            <a:ext cx="806450" cy="37941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will fly</a:t>
            </a:r>
          </a:p>
        </p:txBody>
      </p:sp>
      <p:sp>
        <p:nvSpPr>
          <p:cNvPr id="287756" name="Text Box 12"/>
          <p:cNvSpPr txBox="1">
            <a:spLocks noChangeArrowheads="1"/>
          </p:cNvSpPr>
          <p:nvPr/>
        </p:nvSpPr>
        <p:spPr bwMode="auto">
          <a:xfrm>
            <a:off x="4286250" y="2820988"/>
            <a:ext cx="1962150" cy="37941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to the conference</a:t>
            </a:r>
          </a:p>
        </p:txBody>
      </p:sp>
      <p:sp>
        <p:nvSpPr>
          <p:cNvPr id="287757" name="Text Box 13"/>
          <p:cNvSpPr txBox="1">
            <a:spLocks noChangeArrowheads="1"/>
          </p:cNvSpPr>
          <p:nvPr/>
        </p:nvSpPr>
        <p:spPr bwMode="auto">
          <a:xfrm>
            <a:off x="6765925" y="2820988"/>
            <a:ext cx="1250950" cy="37941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In Canada</a:t>
            </a:r>
          </a:p>
        </p:txBody>
      </p:sp>
      <p:sp>
        <p:nvSpPr>
          <p:cNvPr id="287758" name="Line 14"/>
          <p:cNvSpPr>
            <a:spLocks noChangeShapeType="1"/>
          </p:cNvSpPr>
          <p:nvPr/>
        </p:nvSpPr>
        <p:spPr bwMode="auto">
          <a:xfrm>
            <a:off x="1219200" y="21336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7759" name="Line 15"/>
          <p:cNvSpPr>
            <a:spLocks noChangeShapeType="1"/>
          </p:cNvSpPr>
          <p:nvPr/>
        </p:nvSpPr>
        <p:spPr bwMode="auto">
          <a:xfrm>
            <a:off x="2362200" y="2133600"/>
            <a:ext cx="9144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7760" name="Line 16"/>
          <p:cNvSpPr>
            <a:spLocks noChangeShapeType="1"/>
          </p:cNvSpPr>
          <p:nvPr/>
        </p:nvSpPr>
        <p:spPr bwMode="auto">
          <a:xfrm flipH="1">
            <a:off x="2438400" y="2133600"/>
            <a:ext cx="9906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7761" name="Line 17"/>
          <p:cNvSpPr>
            <a:spLocks noChangeShapeType="1"/>
          </p:cNvSpPr>
          <p:nvPr/>
        </p:nvSpPr>
        <p:spPr bwMode="auto">
          <a:xfrm>
            <a:off x="4953000" y="2133600"/>
            <a:ext cx="21336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7762" name="Line 18"/>
          <p:cNvSpPr>
            <a:spLocks noChangeShapeType="1"/>
          </p:cNvSpPr>
          <p:nvPr/>
        </p:nvSpPr>
        <p:spPr bwMode="auto">
          <a:xfrm flipH="1">
            <a:off x="5181600" y="2133600"/>
            <a:ext cx="19812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04944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Phrase-Based Statistical MT</a:t>
            </a:r>
          </a:p>
        </p:txBody>
      </p:sp>
      <p:sp>
        <p:nvSpPr>
          <p:cNvPr id="287748" name="Text Box 4"/>
          <p:cNvSpPr txBox="1">
            <a:spLocks noChangeArrowheads="1"/>
          </p:cNvSpPr>
          <p:nvPr/>
        </p:nvSpPr>
        <p:spPr bwMode="auto">
          <a:xfrm>
            <a:off x="733425" y="1754188"/>
            <a:ext cx="971550" cy="37941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Morgen</a:t>
            </a:r>
          </a:p>
        </p:txBody>
      </p:sp>
      <p:sp>
        <p:nvSpPr>
          <p:cNvPr id="287749" name="Text Box 5"/>
          <p:cNvSpPr txBox="1">
            <a:spLocks noChangeArrowheads="1"/>
          </p:cNvSpPr>
          <p:nvPr/>
        </p:nvSpPr>
        <p:spPr bwMode="auto">
          <a:xfrm>
            <a:off x="1962150" y="1754188"/>
            <a:ext cx="742950" cy="37941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fliege</a:t>
            </a:r>
          </a:p>
        </p:txBody>
      </p:sp>
      <p:sp>
        <p:nvSpPr>
          <p:cNvPr id="287750" name="Text Box 6"/>
          <p:cNvSpPr txBox="1">
            <a:spLocks noChangeArrowheads="1"/>
          </p:cNvSpPr>
          <p:nvPr/>
        </p:nvSpPr>
        <p:spPr bwMode="auto">
          <a:xfrm>
            <a:off x="3117850" y="1754188"/>
            <a:ext cx="488950" cy="37941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ich</a:t>
            </a:r>
          </a:p>
        </p:txBody>
      </p:sp>
      <p:sp>
        <p:nvSpPr>
          <p:cNvPr id="287751" name="Text Box 7"/>
          <p:cNvSpPr txBox="1">
            <a:spLocks noChangeArrowheads="1"/>
          </p:cNvSpPr>
          <p:nvPr/>
        </p:nvSpPr>
        <p:spPr bwMode="auto">
          <a:xfrm>
            <a:off x="4191000" y="1754188"/>
            <a:ext cx="1543050" cy="37941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nach Kanada</a:t>
            </a:r>
          </a:p>
        </p:txBody>
      </p:sp>
      <p:sp>
        <p:nvSpPr>
          <p:cNvPr id="287752" name="Text Box 8"/>
          <p:cNvSpPr txBox="1">
            <a:spLocks noChangeArrowheads="1"/>
          </p:cNvSpPr>
          <p:nvPr/>
        </p:nvSpPr>
        <p:spPr bwMode="auto">
          <a:xfrm>
            <a:off x="6553200" y="1754188"/>
            <a:ext cx="1619250" cy="37941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zur Konferenz</a:t>
            </a:r>
          </a:p>
        </p:txBody>
      </p:sp>
      <p:sp>
        <p:nvSpPr>
          <p:cNvPr id="287753" name="Text Box 9"/>
          <p:cNvSpPr txBox="1">
            <a:spLocks noChangeArrowheads="1"/>
          </p:cNvSpPr>
          <p:nvPr/>
        </p:nvSpPr>
        <p:spPr bwMode="auto">
          <a:xfrm>
            <a:off x="635000" y="2820988"/>
            <a:ext cx="1225550" cy="37941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Tomorrow</a:t>
            </a:r>
          </a:p>
        </p:txBody>
      </p:sp>
      <p:sp>
        <p:nvSpPr>
          <p:cNvPr id="287754" name="Text Box 10"/>
          <p:cNvSpPr txBox="1">
            <a:spLocks noChangeArrowheads="1"/>
          </p:cNvSpPr>
          <p:nvPr/>
        </p:nvSpPr>
        <p:spPr bwMode="auto">
          <a:xfrm>
            <a:off x="2232025" y="2820988"/>
            <a:ext cx="260350" cy="37941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I</a:t>
            </a:r>
          </a:p>
        </p:txBody>
      </p:sp>
      <p:sp>
        <p:nvSpPr>
          <p:cNvPr id="287755" name="Text Box 11"/>
          <p:cNvSpPr txBox="1">
            <a:spLocks noChangeArrowheads="1"/>
          </p:cNvSpPr>
          <p:nvPr/>
        </p:nvSpPr>
        <p:spPr bwMode="auto">
          <a:xfrm>
            <a:off x="2987675" y="2820988"/>
            <a:ext cx="806450" cy="37941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will fly</a:t>
            </a:r>
          </a:p>
        </p:txBody>
      </p:sp>
      <p:sp>
        <p:nvSpPr>
          <p:cNvPr id="287756" name="Text Box 12"/>
          <p:cNvSpPr txBox="1">
            <a:spLocks noChangeArrowheads="1"/>
          </p:cNvSpPr>
          <p:nvPr/>
        </p:nvSpPr>
        <p:spPr bwMode="auto">
          <a:xfrm>
            <a:off x="4286250" y="2820988"/>
            <a:ext cx="1962150" cy="37941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to the conference</a:t>
            </a:r>
          </a:p>
        </p:txBody>
      </p:sp>
      <p:sp>
        <p:nvSpPr>
          <p:cNvPr id="287757" name="Text Box 13"/>
          <p:cNvSpPr txBox="1">
            <a:spLocks noChangeArrowheads="1"/>
          </p:cNvSpPr>
          <p:nvPr/>
        </p:nvSpPr>
        <p:spPr bwMode="auto">
          <a:xfrm>
            <a:off x="6765925" y="2820988"/>
            <a:ext cx="1250950" cy="37941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In Canada</a:t>
            </a:r>
          </a:p>
        </p:txBody>
      </p:sp>
      <p:sp>
        <p:nvSpPr>
          <p:cNvPr id="287758" name="Line 14"/>
          <p:cNvSpPr>
            <a:spLocks noChangeShapeType="1"/>
          </p:cNvSpPr>
          <p:nvPr/>
        </p:nvSpPr>
        <p:spPr bwMode="auto">
          <a:xfrm>
            <a:off x="1219200" y="21336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7759" name="Line 15"/>
          <p:cNvSpPr>
            <a:spLocks noChangeShapeType="1"/>
          </p:cNvSpPr>
          <p:nvPr/>
        </p:nvSpPr>
        <p:spPr bwMode="auto">
          <a:xfrm>
            <a:off x="2362200" y="2133600"/>
            <a:ext cx="9144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7760" name="Line 16"/>
          <p:cNvSpPr>
            <a:spLocks noChangeShapeType="1"/>
          </p:cNvSpPr>
          <p:nvPr/>
        </p:nvSpPr>
        <p:spPr bwMode="auto">
          <a:xfrm flipH="1">
            <a:off x="2438400" y="2133600"/>
            <a:ext cx="9906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7761" name="Line 17"/>
          <p:cNvSpPr>
            <a:spLocks noChangeShapeType="1"/>
          </p:cNvSpPr>
          <p:nvPr/>
        </p:nvSpPr>
        <p:spPr bwMode="auto">
          <a:xfrm>
            <a:off x="4953000" y="2133600"/>
            <a:ext cx="21336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7762" name="Line 18"/>
          <p:cNvSpPr>
            <a:spLocks noChangeShapeType="1"/>
          </p:cNvSpPr>
          <p:nvPr/>
        </p:nvSpPr>
        <p:spPr bwMode="auto">
          <a:xfrm flipH="1">
            <a:off x="5181600" y="2133600"/>
            <a:ext cx="19812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3200400" y="4267200"/>
            <a:ext cx="2580354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3200" dirty="0" smtClean="0">
                <a:solidFill>
                  <a:srgbClr val="FF0000"/>
                </a:solidFill>
              </a:rPr>
              <a:t>Advantages?</a:t>
            </a:r>
          </a:p>
        </p:txBody>
      </p:sp>
    </p:spTree>
    <p:extLst>
      <p:ext uri="{BB962C8B-B14F-4D97-AF65-F5344CB8AC3E}">
        <p14:creationId xmlns:p14="http://schemas.microsoft.com/office/powerpoint/2010/main" val="34165749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Advantages of Phrase-Based</a:t>
            </a:r>
          </a:p>
        </p:txBody>
      </p:sp>
      <p:sp>
        <p:nvSpPr>
          <p:cNvPr id="2478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90000"/>
              </a:lnSpc>
              <a:buNone/>
            </a:pPr>
            <a:r>
              <a:rPr lang="en-US" sz="2800" dirty="0"/>
              <a:t>Many-to-many mappings can handle non-compositional </a:t>
            </a:r>
            <a:r>
              <a:rPr lang="en-US" sz="2800" dirty="0" smtClean="0"/>
              <a:t>phrases</a:t>
            </a:r>
          </a:p>
          <a:p>
            <a:pPr marL="0" indent="0">
              <a:lnSpc>
                <a:spcPct val="90000"/>
              </a:lnSpc>
              <a:buNone/>
            </a:pPr>
            <a:endParaRPr lang="en-US" sz="2800" dirty="0" smtClean="0"/>
          </a:p>
          <a:p>
            <a:pPr marL="0" indent="0">
              <a:lnSpc>
                <a:spcPct val="90000"/>
              </a:lnSpc>
              <a:buNone/>
            </a:pPr>
            <a:r>
              <a:rPr lang="en-US" sz="2800" dirty="0" smtClean="0"/>
              <a:t>Easy </a:t>
            </a:r>
            <a:r>
              <a:rPr lang="en-US" sz="2800" dirty="0" smtClean="0"/>
              <a:t>to understand</a:t>
            </a:r>
          </a:p>
          <a:p>
            <a:pPr marL="0" indent="0">
              <a:lnSpc>
                <a:spcPct val="90000"/>
              </a:lnSpc>
              <a:buNone/>
            </a:pPr>
            <a:endParaRPr lang="en-US" sz="2800" dirty="0" smtClean="0"/>
          </a:p>
          <a:p>
            <a:pPr marL="0" indent="0">
              <a:lnSpc>
                <a:spcPct val="90000"/>
              </a:lnSpc>
              <a:buNone/>
            </a:pPr>
            <a:r>
              <a:rPr lang="en-US" sz="2800" dirty="0" smtClean="0"/>
              <a:t>Local </a:t>
            </a:r>
            <a:r>
              <a:rPr lang="en-US" sz="2800" dirty="0"/>
              <a:t>context is very useful for disambiguating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“Interest rate” </a:t>
            </a:r>
            <a:r>
              <a:rPr lang="en-US" sz="2400" dirty="0" err="1">
                <a:sym typeface="Wingdings" charset="2"/>
              </a:rPr>
              <a:t></a:t>
            </a:r>
            <a:r>
              <a:rPr lang="en-US" sz="2400" dirty="0">
                <a:sym typeface="Wingdings" charset="2"/>
              </a:rPr>
              <a:t> …</a:t>
            </a:r>
          </a:p>
          <a:p>
            <a:pPr lvl="1">
              <a:lnSpc>
                <a:spcPct val="90000"/>
              </a:lnSpc>
            </a:pPr>
            <a:r>
              <a:rPr lang="en-US" sz="2400" dirty="0">
                <a:sym typeface="Wingdings" charset="2"/>
              </a:rPr>
              <a:t>“Interest in” </a:t>
            </a:r>
            <a:r>
              <a:rPr lang="en-US" sz="2400" dirty="0" err="1">
                <a:sym typeface="Wingdings" charset="2"/>
              </a:rPr>
              <a:t></a:t>
            </a:r>
            <a:r>
              <a:rPr lang="en-US" sz="2400" dirty="0">
                <a:sym typeface="Wingdings" charset="2"/>
              </a:rPr>
              <a:t> …</a:t>
            </a:r>
          </a:p>
          <a:p>
            <a:pPr marL="0" indent="0">
              <a:lnSpc>
                <a:spcPct val="90000"/>
              </a:lnSpc>
              <a:buNone/>
            </a:pPr>
            <a:endParaRPr lang="en-US" sz="2800" dirty="0" smtClean="0"/>
          </a:p>
          <a:p>
            <a:pPr marL="0" indent="0">
              <a:lnSpc>
                <a:spcPct val="90000"/>
              </a:lnSpc>
              <a:buNone/>
            </a:pPr>
            <a:r>
              <a:rPr lang="en-US" sz="2800" dirty="0" smtClean="0"/>
              <a:t>The </a:t>
            </a:r>
            <a:r>
              <a:rPr lang="en-US" sz="2800" dirty="0"/>
              <a:t>more data, the longer the learned phrases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Sometimes whole </a:t>
            </a:r>
            <a:r>
              <a:rPr lang="en-US" sz="2400" dirty="0" smtClean="0"/>
              <a:t>sentences!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7246242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698" name="Text Box 2"/>
          <p:cNvSpPr txBox="1">
            <a:spLocks noChangeArrowheads="1"/>
          </p:cNvSpPr>
          <p:nvPr/>
        </p:nvSpPr>
        <p:spPr bwMode="auto">
          <a:xfrm>
            <a:off x="381000" y="6165850"/>
            <a:ext cx="8509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l"/>
            <a:r>
              <a:rPr lang="en-US"/>
              <a:t>These</a:t>
            </a:r>
          </a:p>
        </p:txBody>
      </p:sp>
      <p:sp>
        <p:nvSpPr>
          <p:cNvPr id="413699" name="Text Box 3"/>
          <p:cNvSpPr txBox="1">
            <a:spLocks noChangeArrowheads="1"/>
          </p:cNvSpPr>
          <p:nvPr/>
        </p:nvSpPr>
        <p:spPr bwMode="auto">
          <a:xfrm>
            <a:off x="1143000" y="6165850"/>
            <a:ext cx="304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l"/>
            <a:r>
              <a:rPr lang="en-US"/>
              <a:t>7</a:t>
            </a:r>
          </a:p>
        </p:txBody>
      </p:sp>
      <p:sp>
        <p:nvSpPr>
          <p:cNvPr id="413700" name="Text Box 4"/>
          <p:cNvSpPr txBox="1">
            <a:spLocks noChangeArrowheads="1"/>
          </p:cNvSpPr>
          <p:nvPr/>
        </p:nvSpPr>
        <p:spPr bwMode="auto">
          <a:xfrm>
            <a:off x="1447800" y="6165850"/>
            <a:ext cx="8699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/>
            <a:r>
              <a:rPr lang="en-US"/>
              <a:t>people</a:t>
            </a:r>
          </a:p>
        </p:txBody>
      </p:sp>
      <p:sp>
        <p:nvSpPr>
          <p:cNvPr id="413701" name="Text Box 5"/>
          <p:cNvSpPr txBox="1">
            <a:spLocks noChangeArrowheads="1"/>
          </p:cNvSpPr>
          <p:nvPr/>
        </p:nvSpPr>
        <p:spPr bwMode="auto">
          <a:xfrm>
            <a:off x="2286000" y="6165850"/>
            <a:ext cx="9080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/>
            <a:r>
              <a:rPr lang="en-US"/>
              <a:t>include</a:t>
            </a:r>
          </a:p>
        </p:txBody>
      </p:sp>
      <p:sp>
        <p:nvSpPr>
          <p:cNvPr id="413702" name="Text Box 6"/>
          <p:cNvSpPr txBox="1">
            <a:spLocks noChangeArrowheads="1"/>
          </p:cNvSpPr>
          <p:nvPr/>
        </p:nvSpPr>
        <p:spPr bwMode="auto">
          <a:xfrm>
            <a:off x="3124200" y="6165850"/>
            <a:ext cx="12509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/>
            <a:r>
              <a:rPr lang="en-US"/>
              <a:t>astronauts</a:t>
            </a:r>
          </a:p>
        </p:txBody>
      </p:sp>
      <p:sp>
        <p:nvSpPr>
          <p:cNvPr id="413703" name="Text Box 7"/>
          <p:cNvSpPr txBox="1">
            <a:spLocks noChangeArrowheads="1"/>
          </p:cNvSpPr>
          <p:nvPr/>
        </p:nvSpPr>
        <p:spPr bwMode="auto">
          <a:xfrm>
            <a:off x="4343400" y="6165850"/>
            <a:ext cx="9207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/>
            <a:r>
              <a:rPr lang="en-US"/>
              <a:t>coming</a:t>
            </a:r>
          </a:p>
        </p:txBody>
      </p:sp>
      <p:sp>
        <p:nvSpPr>
          <p:cNvPr id="413704" name="Text Box 8"/>
          <p:cNvSpPr txBox="1">
            <a:spLocks noChangeArrowheads="1"/>
          </p:cNvSpPr>
          <p:nvPr/>
        </p:nvSpPr>
        <p:spPr bwMode="auto">
          <a:xfrm>
            <a:off x="5181600" y="6165850"/>
            <a:ext cx="6413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/>
            <a:r>
              <a:rPr lang="en-US"/>
              <a:t>from</a:t>
            </a:r>
          </a:p>
        </p:txBody>
      </p:sp>
      <p:sp>
        <p:nvSpPr>
          <p:cNvPr id="413705" name="Text Box 9"/>
          <p:cNvSpPr txBox="1">
            <a:spLocks noChangeArrowheads="1"/>
          </p:cNvSpPr>
          <p:nvPr/>
        </p:nvSpPr>
        <p:spPr bwMode="auto">
          <a:xfrm>
            <a:off x="5924550" y="6165850"/>
            <a:ext cx="8953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/>
            <a:r>
              <a:rPr lang="en-US"/>
              <a:t>France</a:t>
            </a:r>
          </a:p>
        </p:txBody>
      </p:sp>
      <p:sp>
        <p:nvSpPr>
          <p:cNvPr id="413706" name="Text Box 10"/>
          <p:cNvSpPr txBox="1">
            <a:spLocks noChangeArrowheads="1"/>
          </p:cNvSpPr>
          <p:nvPr/>
        </p:nvSpPr>
        <p:spPr bwMode="auto">
          <a:xfrm>
            <a:off x="6762750" y="6165850"/>
            <a:ext cx="565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/>
            <a:r>
              <a:rPr lang="en-US"/>
              <a:t>and</a:t>
            </a:r>
          </a:p>
        </p:txBody>
      </p:sp>
      <p:sp>
        <p:nvSpPr>
          <p:cNvPr id="413707" name="Text Box 11"/>
          <p:cNvSpPr txBox="1">
            <a:spLocks noChangeArrowheads="1"/>
          </p:cNvSpPr>
          <p:nvPr/>
        </p:nvSpPr>
        <p:spPr bwMode="auto">
          <a:xfrm>
            <a:off x="7219950" y="6165850"/>
            <a:ext cx="8826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/>
            <a:r>
              <a:rPr lang="en-US"/>
              <a:t>Russia</a:t>
            </a:r>
          </a:p>
        </p:txBody>
      </p:sp>
      <p:sp>
        <p:nvSpPr>
          <p:cNvPr id="413708" name="Text Box 12"/>
          <p:cNvSpPr txBox="1">
            <a:spLocks noChangeArrowheads="1"/>
          </p:cNvSpPr>
          <p:nvPr/>
        </p:nvSpPr>
        <p:spPr bwMode="auto">
          <a:xfrm>
            <a:off x="8286750" y="6151563"/>
            <a:ext cx="247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/>
            <a:r>
              <a:rPr lang="en-US" b="1"/>
              <a:t>.</a:t>
            </a:r>
          </a:p>
        </p:txBody>
      </p:sp>
      <p:cxnSp>
        <p:nvCxnSpPr>
          <p:cNvPr id="413709" name="AutoShape 13"/>
          <p:cNvCxnSpPr>
            <a:cxnSpLocks noChangeShapeType="1"/>
          </p:cNvCxnSpPr>
          <p:nvPr/>
        </p:nvCxnSpPr>
        <p:spPr bwMode="auto">
          <a:xfrm>
            <a:off x="777875" y="5729288"/>
            <a:ext cx="0" cy="38100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413710" name="AutoShape 14"/>
          <p:cNvCxnSpPr>
            <a:cxnSpLocks noChangeShapeType="1"/>
          </p:cNvCxnSpPr>
          <p:nvPr/>
        </p:nvCxnSpPr>
        <p:spPr bwMode="auto">
          <a:xfrm>
            <a:off x="1311275" y="5729288"/>
            <a:ext cx="0" cy="38100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413711" name="AutoShape 15"/>
          <p:cNvCxnSpPr>
            <a:cxnSpLocks noChangeShapeType="1"/>
          </p:cNvCxnSpPr>
          <p:nvPr/>
        </p:nvCxnSpPr>
        <p:spPr bwMode="auto">
          <a:xfrm>
            <a:off x="2667000" y="5729288"/>
            <a:ext cx="0" cy="38100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413712" name="AutoShape 16"/>
          <p:cNvCxnSpPr>
            <a:cxnSpLocks noChangeShapeType="1"/>
          </p:cNvCxnSpPr>
          <p:nvPr/>
        </p:nvCxnSpPr>
        <p:spPr bwMode="auto">
          <a:xfrm>
            <a:off x="3962400" y="5729288"/>
            <a:ext cx="0" cy="38100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413713" name="AutoShape 17"/>
          <p:cNvCxnSpPr>
            <a:cxnSpLocks noChangeShapeType="1"/>
          </p:cNvCxnSpPr>
          <p:nvPr/>
        </p:nvCxnSpPr>
        <p:spPr bwMode="auto">
          <a:xfrm>
            <a:off x="5549900" y="5729288"/>
            <a:ext cx="0" cy="38100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413714" name="AutoShape 18"/>
          <p:cNvCxnSpPr>
            <a:cxnSpLocks noChangeShapeType="1"/>
          </p:cNvCxnSpPr>
          <p:nvPr/>
        </p:nvCxnSpPr>
        <p:spPr bwMode="auto">
          <a:xfrm>
            <a:off x="6388100" y="5715000"/>
            <a:ext cx="0" cy="38100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413715" name="AutoShape 19"/>
          <p:cNvCxnSpPr>
            <a:cxnSpLocks noChangeShapeType="1"/>
          </p:cNvCxnSpPr>
          <p:nvPr/>
        </p:nvCxnSpPr>
        <p:spPr bwMode="auto">
          <a:xfrm>
            <a:off x="7759700" y="5715000"/>
            <a:ext cx="0" cy="38100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413716" name="Text Box 20"/>
          <p:cNvSpPr txBox="1">
            <a:spLocks noChangeArrowheads="1"/>
          </p:cNvSpPr>
          <p:nvPr/>
        </p:nvSpPr>
        <p:spPr bwMode="auto">
          <a:xfrm>
            <a:off x="549275" y="5424488"/>
            <a:ext cx="420688" cy="30480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/>
            <a:r>
              <a:rPr lang="en-US" sz="1400"/>
              <a:t>DT</a:t>
            </a:r>
          </a:p>
        </p:txBody>
      </p:sp>
      <p:sp>
        <p:nvSpPr>
          <p:cNvPr id="413717" name="Text Box 21"/>
          <p:cNvSpPr txBox="1">
            <a:spLocks noChangeArrowheads="1"/>
          </p:cNvSpPr>
          <p:nvPr/>
        </p:nvSpPr>
        <p:spPr bwMode="auto">
          <a:xfrm>
            <a:off x="1082675" y="5424488"/>
            <a:ext cx="441325" cy="30480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/>
            <a:r>
              <a:rPr lang="en-US" sz="1400"/>
              <a:t>CD</a:t>
            </a:r>
          </a:p>
        </p:txBody>
      </p:sp>
      <p:sp>
        <p:nvSpPr>
          <p:cNvPr id="413718" name="Text Box 22"/>
          <p:cNvSpPr txBox="1">
            <a:spLocks noChangeArrowheads="1"/>
          </p:cNvSpPr>
          <p:nvPr/>
        </p:nvSpPr>
        <p:spPr bwMode="auto">
          <a:xfrm>
            <a:off x="2438400" y="5424488"/>
            <a:ext cx="539750" cy="30480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/>
            <a:r>
              <a:rPr lang="en-US" sz="1400"/>
              <a:t>VBP</a:t>
            </a:r>
          </a:p>
        </p:txBody>
      </p:sp>
      <p:sp>
        <p:nvSpPr>
          <p:cNvPr id="413719" name="Text Box 23"/>
          <p:cNvSpPr txBox="1">
            <a:spLocks noChangeArrowheads="1"/>
          </p:cNvSpPr>
          <p:nvPr/>
        </p:nvSpPr>
        <p:spPr bwMode="auto">
          <a:xfrm>
            <a:off x="3733800" y="5424488"/>
            <a:ext cx="558800" cy="30480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/>
            <a:r>
              <a:rPr lang="en-US" sz="1400"/>
              <a:t>NNS</a:t>
            </a:r>
          </a:p>
        </p:txBody>
      </p:sp>
      <p:sp>
        <p:nvSpPr>
          <p:cNvPr id="413720" name="Text Box 24"/>
          <p:cNvSpPr txBox="1">
            <a:spLocks noChangeArrowheads="1"/>
          </p:cNvSpPr>
          <p:nvPr/>
        </p:nvSpPr>
        <p:spPr bwMode="auto">
          <a:xfrm>
            <a:off x="5397500" y="5424488"/>
            <a:ext cx="361950" cy="30480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/>
            <a:r>
              <a:rPr lang="en-US" sz="1400"/>
              <a:t>IN</a:t>
            </a:r>
          </a:p>
        </p:txBody>
      </p:sp>
      <p:sp>
        <p:nvSpPr>
          <p:cNvPr id="413721" name="Text Box 25"/>
          <p:cNvSpPr txBox="1">
            <a:spLocks noChangeArrowheads="1"/>
          </p:cNvSpPr>
          <p:nvPr/>
        </p:nvSpPr>
        <p:spPr bwMode="auto">
          <a:xfrm>
            <a:off x="6159500" y="5410200"/>
            <a:ext cx="558800" cy="30480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/>
            <a:r>
              <a:rPr lang="en-US" sz="1400"/>
              <a:t>NNP</a:t>
            </a:r>
          </a:p>
        </p:txBody>
      </p:sp>
      <p:sp>
        <p:nvSpPr>
          <p:cNvPr id="413722" name="Text Box 26"/>
          <p:cNvSpPr txBox="1">
            <a:spLocks noChangeArrowheads="1"/>
          </p:cNvSpPr>
          <p:nvPr/>
        </p:nvSpPr>
        <p:spPr bwMode="auto">
          <a:xfrm>
            <a:off x="6858000" y="5410200"/>
            <a:ext cx="441325" cy="30480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/>
            <a:r>
              <a:rPr lang="en-US" sz="1400"/>
              <a:t>CC</a:t>
            </a:r>
          </a:p>
        </p:txBody>
      </p:sp>
      <p:sp>
        <p:nvSpPr>
          <p:cNvPr id="413723" name="Text Box 27"/>
          <p:cNvSpPr txBox="1">
            <a:spLocks noChangeArrowheads="1"/>
          </p:cNvSpPr>
          <p:nvPr/>
        </p:nvSpPr>
        <p:spPr bwMode="auto">
          <a:xfrm>
            <a:off x="7531100" y="5410200"/>
            <a:ext cx="558800" cy="30480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/>
            <a:r>
              <a:rPr lang="en-US" sz="1400"/>
              <a:t>NNP</a:t>
            </a:r>
          </a:p>
        </p:txBody>
      </p:sp>
      <p:sp>
        <p:nvSpPr>
          <p:cNvPr id="413724" name="Line 28"/>
          <p:cNvSpPr>
            <a:spLocks noChangeShapeType="1"/>
          </p:cNvSpPr>
          <p:nvPr/>
        </p:nvSpPr>
        <p:spPr bwMode="auto">
          <a:xfrm flipV="1">
            <a:off x="762000" y="4129088"/>
            <a:ext cx="244475" cy="120491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3725" name="Line 29"/>
          <p:cNvSpPr>
            <a:spLocks noChangeShapeType="1"/>
          </p:cNvSpPr>
          <p:nvPr/>
        </p:nvSpPr>
        <p:spPr bwMode="auto">
          <a:xfrm flipH="1" flipV="1">
            <a:off x="1006475" y="4129088"/>
            <a:ext cx="288925" cy="120491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3726" name="Line 30"/>
          <p:cNvSpPr>
            <a:spLocks noChangeShapeType="1"/>
          </p:cNvSpPr>
          <p:nvPr/>
        </p:nvSpPr>
        <p:spPr bwMode="auto">
          <a:xfrm flipV="1">
            <a:off x="6388100" y="4205288"/>
            <a:ext cx="68580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3727" name="Line 31"/>
          <p:cNvSpPr>
            <a:spLocks noChangeShapeType="1"/>
          </p:cNvSpPr>
          <p:nvPr/>
        </p:nvSpPr>
        <p:spPr bwMode="auto">
          <a:xfrm flipV="1">
            <a:off x="7073900" y="4205288"/>
            <a:ext cx="0" cy="105251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3728" name="Line 32"/>
          <p:cNvSpPr>
            <a:spLocks noChangeShapeType="1"/>
          </p:cNvSpPr>
          <p:nvPr/>
        </p:nvSpPr>
        <p:spPr bwMode="auto">
          <a:xfrm flipH="1" flipV="1">
            <a:off x="7073900" y="4205288"/>
            <a:ext cx="68580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3729" name="Text Box 33"/>
          <p:cNvSpPr txBox="1">
            <a:spLocks noChangeArrowheads="1"/>
          </p:cNvSpPr>
          <p:nvPr/>
        </p:nvSpPr>
        <p:spPr bwMode="auto">
          <a:xfrm>
            <a:off x="8077200" y="5410200"/>
            <a:ext cx="687388" cy="30480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/>
            <a:r>
              <a:rPr lang="en-US" sz="1400"/>
              <a:t>PUNC</a:t>
            </a:r>
          </a:p>
        </p:txBody>
      </p:sp>
      <p:sp>
        <p:nvSpPr>
          <p:cNvPr id="413730" name="Text Box 34"/>
          <p:cNvSpPr txBox="1">
            <a:spLocks noChangeArrowheads="1"/>
          </p:cNvSpPr>
          <p:nvPr/>
        </p:nvSpPr>
        <p:spPr bwMode="auto">
          <a:xfrm>
            <a:off x="6921500" y="3900488"/>
            <a:ext cx="431800" cy="30480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/>
            <a:r>
              <a:rPr lang="en-US" sz="1400"/>
              <a:t>NP</a:t>
            </a:r>
          </a:p>
        </p:txBody>
      </p:sp>
      <p:sp>
        <p:nvSpPr>
          <p:cNvPr id="413731" name="Text Box 35"/>
          <p:cNvSpPr txBox="1">
            <a:spLocks noChangeArrowheads="1"/>
          </p:cNvSpPr>
          <p:nvPr/>
        </p:nvSpPr>
        <p:spPr bwMode="auto">
          <a:xfrm>
            <a:off x="854075" y="3824288"/>
            <a:ext cx="431800" cy="30480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/>
            <a:r>
              <a:rPr lang="en-US" sz="1400"/>
              <a:t>NP</a:t>
            </a:r>
          </a:p>
        </p:txBody>
      </p:sp>
      <p:sp>
        <p:nvSpPr>
          <p:cNvPr id="413732" name="Line 36"/>
          <p:cNvSpPr>
            <a:spLocks noChangeShapeType="1"/>
          </p:cNvSpPr>
          <p:nvPr/>
        </p:nvSpPr>
        <p:spPr bwMode="auto">
          <a:xfrm flipH="1" flipV="1">
            <a:off x="3962400" y="4191000"/>
            <a:ext cx="0" cy="1143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3733" name="Text Box 37"/>
          <p:cNvSpPr txBox="1">
            <a:spLocks noChangeArrowheads="1"/>
          </p:cNvSpPr>
          <p:nvPr/>
        </p:nvSpPr>
        <p:spPr bwMode="auto">
          <a:xfrm>
            <a:off x="3733800" y="3886200"/>
            <a:ext cx="431800" cy="30480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/>
            <a:r>
              <a:rPr lang="en-US" sz="1400"/>
              <a:t>NP</a:t>
            </a:r>
          </a:p>
        </p:txBody>
      </p:sp>
      <p:sp>
        <p:nvSpPr>
          <p:cNvPr id="413734" name="Line 38"/>
          <p:cNvSpPr>
            <a:spLocks noChangeShapeType="1"/>
          </p:cNvSpPr>
          <p:nvPr/>
        </p:nvSpPr>
        <p:spPr bwMode="auto">
          <a:xfrm flipV="1">
            <a:off x="5562600" y="3810000"/>
            <a:ext cx="990600" cy="1524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3735" name="Line 39"/>
          <p:cNvSpPr>
            <a:spLocks noChangeShapeType="1"/>
          </p:cNvSpPr>
          <p:nvPr/>
        </p:nvSpPr>
        <p:spPr bwMode="auto">
          <a:xfrm>
            <a:off x="6553200" y="3810000"/>
            <a:ext cx="457200" cy="76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3736" name="Text Box 40"/>
          <p:cNvSpPr txBox="1">
            <a:spLocks noChangeArrowheads="1"/>
          </p:cNvSpPr>
          <p:nvPr/>
        </p:nvSpPr>
        <p:spPr bwMode="auto">
          <a:xfrm>
            <a:off x="5638800" y="3124200"/>
            <a:ext cx="420688" cy="30480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/>
            <a:r>
              <a:rPr lang="en-US" sz="1400"/>
              <a:t>VP</a:t>
            </a:r>
          </a:p>
        </p:txBody>
      </p:sp>
      <p:sp>
        <p:nvSpPr>
          <p:cNvPr id="413737" name="Line 41"/>
          <p:cNvSpPr>
            <a:spLocks noChangeShapeType="1"/>
          </p:cNvSpPr>
          <p:nvPr/>
        </p:nvSpPr>
        <p:spPr bwMode="auto">
          <a:xfrm flipV="1">
            <a:off x="4191000" y="3048000"/>
            <a:ext cx="1066800" cy="762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3738" name="Line 42"/>
          <p:cNvSpPr>
            <a:spLocks noChangeShapeType="1"/>
          </p:cNvSpPr>
          <p:nvPr/>
        </p:nvSpPr>
        <p:spPr bwMode="auto">
          <a:xfrm>
            <a:off x="5245100" y="3062288"/>
            <a:ext cx="393700" cy="13811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3739" name="Text Box 43"/>
          <p:cNvSpPr txBox="1">
            <a:spLocks noChangeArrowheads="1"/>
          </p:cNvSpPr>
          <p:nvPr/>
        </p:nvSpPr>
        <p:spPr bwMode="auto">
          <a:xfrm>
            <a:off x="5016500" y="2757488"/>
            <a:ext cx="431800" cy="30480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/>
            <a:r>
              <a:rPr lang="en-US" sz="1400"/>
              <a:t>NP</a:t>
            </a:r>
          </a:p>
        </p:txBody>
      </p:sp>
      <p:sp>
        <p:nvSpPr>
          <p:cNvPr id="413740" name="Line 44"/>
          <p:cNvSpPr>
            <a:spLocks noChangeShapeType="1"/>
          </p:cNvSpPr>
          <p:nvPr/>
        </p:nvSpPr>
        <p:spPr bwMode="auto">
          <a:xfrm flipV="1">
            <a:off x="2667000" y="2605088"/>
            <a:ext cx="1892300" cy="272891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3741" name="Line 45"/>
          <p:cNvSpPr>
            <a:spLocks noChangeShapeType="1"/>
          </p:cNvSpPr>
          <p:nvPr/>
        </p:nvSpPr>
        <p:spPr bwMode="auto">
          <a:xfrm>
            <a:off x="4572000" y="2590800"/>
            <a:ext cx="596900" cy="16668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3742" name="Text Box 46"/>
          <p:cNvSpPr txBox="1">
            <a:spLocks noChangeArrowheads="1"/>
          </p:cNvSpPr>
          <p:nvPr/>
        </p:nvSpPr>
        <p:spPr bwMode="auto">
          <a:xfrm>
            <a:off x="4419600" y="2286000"/>
            <a:ext cx="420688" cy="30480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/>
            <a:r>
              <a:rPr lang="en-US" sz="1400"/>
              <a:t>VP</a:t>
            </a:r>
          </a:p>
        </p:txBody>
      </p:sp>
      <p:sp>
        <p:nvSpPr>
          <p:cNvPr id="413743" name="Line 47"/>
          <p:cNvSpPr>
            <a:spLocks noChangeShapeType="1"/>
          </p:cNvSpPr>
          <p:nvPr/>
        </p:nvSpPr>
        <p:spPr bwMode="auto">
          <a:xfrm flipV="1">
            <a:off x="1295400" y="1828800"/>
            <a:ext cx="3886200" cy="1981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3744" name="Line 48"/>
          <p:cNvSpPr>
            <a:spLocks noChangeShapeType="1"/>
          </p:cNvSpPr>
          <p:nvPr/>
        </p:nvSpPr>
        <p:spPr bwMode="auto">
          <a:xfrm flipH="1">
            <a:off x="4648200" y="1828800"/>
            <a:ext cx="533400" cy="457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3745" name="Line 49"/>
          <p:cNvSpPr>
            <a:spLocks noChangeShapeType="1"/>
          </p:cNvSpPr>
          <p:nvPr/>
        </p:nvSpPr>
        <p:spPr bwMode="auto">
          <a:xfrm>
            <a:off x="5181600" y="1828800"/>
            <a:ext cx="3124200" cy="2438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3746" name="Text Box 50"/>
          <p:cNvSpPr txBox="1">
            <a:spLocks noChangeArrowheads="1"/>
          </p:cNvSpPr>
          <p:nvPr/>
        </p:nvSpPr>
        <p:spPr bwMode="auto">
          <a:xfrm>
            <a:off x="5029200" y="1524000"/>
            <a:ext cx="3032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/>
            <a:r>
              <a:rPr lang="en-US" sz="1400"/>
              <a:t>S</a:t>
            </a:r>
          </a:p>
        </p:txBody>
      </p:sp>
      <p:cxnSp>
        <p:nvCxnSpPr>
          <p:cNvPr id="413747" name="AutoShape 51"/>
          <p:cNvCxnSpPr>
            <a:cxnSpLocks noChangeShapeType="1"/>
          </p:cNvCxnSpPr>
          <p:nvPr/>
        </p:nvCxnSpPr>
        <p:spPr bwMode="auto">
          <a:xfrm>
            <a:off x="1920875" y="5715000"/>
            <a:ext cx="0" cy="38100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413748" name="Text Box 52"/>
          <p:cNvSpPr txBox="1">
            <a:spLocks noChangeArrowheads="1"/>
          </p:cNvSpPr>
          <p:nvPr/>
        </p:nvSpPr>
        <p:spPr bwMode="auto">
          <a:xfrm>
            <a:off x="1692275" y="5410200"/>
            <a:ext cx="558800" cy="30480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/>
            <a:r>
              <a:rPr lang="en-US" sz="1400"/>
              <a:t>NNS</a:t>
            </a:r>
          </a:p>
        </p:txBody>
      </p:sp>
      <p:sp>
        <p:nvSpPr>
          <p:cNvPr id="413749" name="Line 53"/>
          <p:cNvSpPr>
            <a:spLocks noChangeShapeType="1"/>
          </p:cNvSpPr>
          <p:nvPr/>
        </p:nvSpPr>
        <p:spPr bwMode="auto">
          <a:xfrm flipH="1" flipV="1">
            <a:off x="990600" y="4114800"/>
            <a:ext cx="990600" cy="1219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3750" name="Text Box 54"/>
          <p:cNvSpPr txBox="1">
            <a:spLocks noChangeArrowheads="1"/>
          </p:cNvSpPr>
          <p:nvPr/>
        </p:nvSpPr>
        <p:spPr bwMode="auto">
          <a:xfrm>
            <a:off x="4495800" y="5410200"/>
            <a:ext cx="560388" cy="30480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/>
            <a:r>
              <a:rPr lang="en-US" sz="1400"/>
              <a:t>VBG</a:t>
            </a:r>
          </a:p>
        </p:txBody>
      </p:sp>
      <p:cxnSp>
        <p:nvCxnSpPr>
          <p:cNvPr id="413751" name="AutoShape 55"/>
          <p:cNvCxnSpPr>
            <a:cxnSpLocks noChangeShapeType="1"/>
          </p:cNvCxnSpPr>
          <p:nvPr/>
        </p:nvCxnSpPr>
        <p:spPr bwMode="auto">
          <a:xfrm>
            <a:off x="4800600" y="5715000"/>
            <a:ext cx="0" cy="38100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413752" name="Line 56"/>
          <p:cNvSpPr>
            <a:spLocks noChangeShapeType="1"/>
          </p:cNvSpPr>
          <p:nvPr/>
        </p:nvSpPr>
        <p:spPr bwMode="auto">
          <a:xfrm flipH="1">
            <a:off x="4876800" y="3429000"/>
            <a:ext cx="990600" cy="1905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3753" name="Text Box 57"/>
          <p:cNvSpPr txBox="1">
            <a:spLocks noChangeArrowheads="1"/>
          </p:cNvSpPr>
          <p:nvPr/>
        </p:nvSpPr>
        <p:spPr bwMode="auto">
          <a:xfrm>
            <a:off x="6324600" y="3505200"/>
            <a:ext cx="420688" cy="30480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/>
            <a:r>
              <a:rPr lang="en-US" sz="1400"/>
              <a:t>PP</a:t>
            </a:r>
          </a:p>
        </p:txBody>
      </p:sp>
      <p:sp>
        <p:nvSpPr>
          <p:cNvPr id="413754" name="Line 58"/>
          <p:cNvSpPr>
            <a:spLocks noChangeShapeType="1"/>
          </p:cNvSpPr>
          <p:nvPr/>
        </p:nvSpPr>
        <p:spPr bwMode="auto">
          <a:xfrm>
            <a:off x="5867400" y="3429000"/>
            <a:ext cx="457200" cy="152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413755" name="AutoShape 59"/>
          <p:cNvCxnSpPr>
            <a:cxnSpLocks noChangeShapeType="1"/>
          </p:cNvCxnSpPr>
          <p:nvPr/>
        </p:nvCxnSpPr>
        <p:spPr bwMode="auto">
          <a:xfrm>
            <a:off x="7791450" y="4891088"/>
            <a:ext cx="0" cy="38100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413756" name="Text Box 60"/>
          <p:cNvSpPr txBox="1">
            <a:spLocks noChangeArrowheads="1"/>
          </p:cNvSpPr>
          <p:nvPr/>
        </p:nvSpPr>
        <p:spPr bwMode="auto">
          <a:xfrm>
            <a:off x="7639050" y="4586288"/>
            <a:ext cx="431800" cy="30480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/>
            <a:r>
              <a:rPr lang="en-US" sz="1400"/>
              <a:t>NP</a:t>
            </a:r>
          </a:p>
        </p:txBody>
      </p:sp>
      <p:sp>
        <p:nvSpPr>
          <p:cNvPr id="413757" name="Text Box 61"/>
          <p:cNvSpPr txBox="1">
            <a:spLocks noChangeArrowheads="1"/>
          </p:cNvSpPr>
          <p:nvPr/>
        </p:nvSpPr>
        <p:spPr bwMode="auto">
          <a:xfrm>
            <a:off x="6172200" y="4572000"/>
            <a:ext cx="431800" cy="30480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/>
            <a:r>
              <a:rPr lang="en-US" sz="1400"/>
              <a:t>NP</a:t>
            </a:r>
          </a:p>
        </p:txBody>
      </p:sp>
      <p:cxnSp>
        <p:nvCxnSpPr>
          <p:cNvPr id="413758" name="AutoShape 62"/>
          <p:cNvCxnSpPr>
            <a:cxnSpLocks noChangeShapeType="1"/>
          </p:cNvCxnSpPr>
          <p:nvPr/>
        </p:nvCxnSpPr>
        <p:spPr bwMode="auto">
          <a:xfrm>
            <a:off x="6400800" y="4876800"/>
            <a:ext cx="0" cy="38100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413759" name="AutoShape 63"/>
          <p:cNvCxnSpPr>
            <a:cxnSpLocks noChangeShapeType="1"/>
          </p:cNvCxnSpPr>
          <p:nvPr/>
        </p:nvCxnSpPr>
        <p:spPr bwMode="auto">
          <a:xfrm>
            <a:off x="7086600" y="5715000"/>
            <a:ext cx="0" cy="38100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413760" name="AutoShape 64"/>
          <p:cNvCxnSpPr>
            <a:cxnSpLocks noChangeShapeType="1"/>
          </p:cNvCxnSpPr>
          <p:nvPr/>
        </p:nvCxnSpPr>
        <p:spPr bwMode="auto">
          <a:xfrm>
            <a:off x="8382000" y="5715000"/>
            <a:ext cx="0" cy="38100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413761" name="Line 65"/>
          <p:cNvSpPr>
            <a:spLocks noChangeShapeType="1"/>
          </p:cNvSpPr>
          <p:nvPr/>
        </p:nvSpPr>
        <p:spPr bwMode="auto">
          <a:xfrm>
            <a:off x="8305800" y="4267200"/>
            <a:ext cx="76200" cy="1143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3762" name="Text Box 66"/>
          <p:cNvSpPr txBox="1">
            <a:spLocks noChangeArrowheads="1"/>
          </p:cNvSpPr>
          <p:nvPr/>
        </p:nvSpPr>
        <p:spPr bwMode="auto">
          <a:xfrm>
            <a:off x="1828800" y="381000"/>
            <a:ext cx="701040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4400" dirty="0" smtClean="0">
                <a:latin typeface="Times New Roman" pitchFamily="-111" charset="0"/>
              </a:rPr>
              <a:t>Syntax-based models</a:t>
            </a:r>
            <a:endParaRPr lang="en-US" sz="4400" dirty="0">
              <a:latin typeface="Times New Roman" pitchFamily="-111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57200" y="1981200"/>
            <a:ext cx="168179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800" dirty="0" smtClean="0">
                <a:solidFill>
                  <a:srgbClr val="FF0000"/>
                </a:solidFill>
              </a:rPr>
              <a:t>Benefits?</a:t>
            </a:r>
          </a:p>
        </p:txBody>
      </p:sp>
    </p:spTree>
    <p:extLst>
      <p:ext uri="{BB962C8B-B14F-4D97-AF65-F5344CB8AC3E}">
        <p14:creationId xmlns:p14="http://schemas.microsoft.com/office/powerpoint/2010/main" val="30155707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Syntax-based models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Benefits</a:t>
            </a:r>
          </a:p>
          <a:p>
            <a:pPr lvl="1"/>
            <a:r>
              <a:rPr lang="en-US" dirty="0" smtClean="0"/>
              <a:t>Can use syntax to motivate word/phrase movement</a:t>
            </a:r>
          </a:p>
          <a:p>
            <a:pPr lvl="1"/>
            <a:r>
              <a:rPr lang="en-US" dirty="0" smtClean="0"/>
              <a:t>Could ensure grammaticality</a:t>
            </a:r>
          </a:p>
          <a:p>
            <a:pPr lvl="1"/>
            <a:endParaRPr lang="en-US" dirty="0"/>
          </a:p>
          <a:p>
            <a:pPr marL="0" indent="0">
              <a:buNone/>
            </a:pPr>
            <a:r>
              <a:rPr lang="en-US" dirty="0" smtClean="0"/>
              <a:t>Two main types:</a:t>
            </a:r>
          </a:p>
          <a:p>
            <a:r>
              <a:rPr lang="en-US" dirty="0" smtClean="0"/>
              <a:t>p(foreign string | English parse tree)</a:t>
            </a:r>
          </a:p>
          <a:p>
            <a:r>
              <a:rPr lang="en-US" dirty="0" smtClean="0"/>
              <a:t>p(foreign parse tree | English parse tree)</a:t>
            </a:r>
          </a:p>
        </p:txBody>
      </p:sp>
    </p:spTree>
    <p:extLst>
      <p:ext uri="{BB962C8B-B14F-4D97-AF65-F5344CB8AC3E}">
        <p14:creationId xmlns:p14="http://schemas.microsoft.com/office/powerpoint/2010/main" val="15050787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226" name="Rectangle 2"/>
          <p:cNvSpPr>
            <a:spLocks noChangeArrowheads="1"/>
          </p:cNvSpPr>
          <p:nvPr/>
        </p:nvSpPr>
        <p:spPr bwMode="auto">
          <a:xfrm>
            <a:off x="0" y="5334000"/>
            <a:ext cx="2057400" cy="1524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6227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544512"/>
          </a:xfrm>
        </p:spPr>
        <p:txBody>
          <a:bodyPr/>
          <a:lstStyle/>
          <a:p>
            <a:r>
              <a:rPr lang="en-US" dirty="0" smtClean="0"/>
              <a:t>Tree to string rule</a:t>
            </a:r>
            <a:endParaRPr lang="en-US" dirty="0"/>
          </a:p>
        </p:txBody>
      </p:sp>
      <p:grpSp>
        <p:nvGrpSpPr>
          <p:cNvPr id="436229" name="Group 5"/>
          <p:cNvGrpSpPr>
            <a:grpSpLocks/>
          </p:cNvGrpSpPr>
          <p:nvPr/>
        </p:nvGrpSpPr>
        <p:grpSpPr bwMode="auto">
          <a:xfrm>
            <a:off x="228600" y="1981200"/>
            <a:ext cx="8534400" cy="3063875"/>
            <a:chOff x="96" y="1200"/>
            <a:chExt cx="5376" cy="1930"/>
          </a:xfrm>
        </p:grpSpPr>
        <p:sp>
          <p:nvSpPr>
            <p:cNvPr id="436230" name="Text Box 6"/>
            <p:cNvSpPr txBox="1">
              <a:spLocks noChangeArrowheads="1"/>
            </p:cNvSpPr>
            <p:nvPr/>
          </p:nvSpPr>
          <p:spPr bwMode="auto">
            <a:xfrm>
              <a:off x="1728" y="1200"/>
              <a:ext cx="240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 eaLnBrk="0" hangingPunct="0">
                <a:spcBef>
                  <a:spcPct val="50000"/>
                </a:spcBef>
              </a:pPr>
              <a:r>
                <a:rPr lang="en-US" sz="2000" b="1">
                  <a:solidFill>
                    <a:schemeClr val="folHlink"/>
                  </a:solidFill>
                  <a:latin typeface="Comic Sans MS" charset="0"/>
                </a:rPr>
                <a:t>S</a:t>
              </a:r>
            </a:p>
          </p:txBody>
        </p:sp>
        <p:sp>
          <p:nvSpPr>
            <p:cNvPr id="436231" name="Text Box 7"/>
            <p:cNvSpPr txBox="1">
              <a:spLocks noChangeArrowheads="1"/>
            </p:cNvSpPr>
            <p:nvPr/>
          </p:nvSpPr>
          <p:spPr bwMode="auto">
            <a:xfrm>
              <a:off x="576" y="1824"/>
              <a:ext cx="57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 eaLnBrk="0" hangingPunct="0">
                <a:spcBef>
                  <a:spcPct val="50000"/>
                </a:spcBef>
              </a:pPr>
              <a:r>
                <a:rPr lang="en-US" sz="2000" b="1">
                  <a:solidFill>
                    <a:schemeClr val="folHlink"/>
                  </a:solidFill>
                  <a:latin typeface="Comic Sans MS" charset="0"/>
                </a:rPr>
                <a:t>ADVP</a:t>
              </a:r>
            </a:p>
          </p:txBody>
        </p:sp>
        <p:sp>
          <p:nvSpPr>
            <p:cNvPr id="436232" name="Text Box 8"/>
            <p:cNvSpPr txBox="1">
              <a:spLocks noChangeArrowheads="1"/>
            </p:cNvSpPr>
            <p:nvPr/>
          </p:nvSpPr>
          <p:spPr bwMode="auto">
            <a:xfrm>
              <a:off x="432" y="2400"/>
              <a:ext cx="33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 eaLnBrk="0" hangingPunct="0">
                <a:spcBef>
                  <a:spcPct val="50000"/>
                </a:spcBef>
              </a:pPr>
              <a:r>
                <a:rPr lang="en-US" sz="2000" b="1">
                  <a:solidFill>
                    <a:schemeClr val="folHlink"/>
                  </a:solidFill>
                  <a:latin typeface="Comic Sans MS" charset="0"/>
                </a:rPr>
                <a:t>RB</a:t>
              </a:r>
            </a:p>
          </p:txBody>
        </p:sp>
        <p:sp>
          <p:nvSpPr>
            <p:cNvPr id="436233" name="Text Box 9"/>
            <p:cNvSpPr txBox="1">
              <a:spLocks noChangeArrowheads="1"/>
            </p:cNvSpPr>
            <p:nvPr/>
          </p:nvSpPr>
          <p:spPr bwMode="auto">
            <a:xfrm>
              <a:off x="1296" y="1776"/>
              <a:ext cx="192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 eaLnBrk="0" hangingPunct="0">
                <a:spcBef>
                  <a:spcPct val="50000"/>
                </a:spcBef>
              </a:pPr>
              <a:r>
                <a:rPr lang="en-US" sz="2000" b="1">
                  <a:latin typeface="Comic Sans MS" charset="0"/>
                </a:rPr>
                <a:t>,</a:t>
              </a:r>
            </a:p>
          </p:txBody>
        </p:sp>
        <p:sp>
          <p:nvSpPr>
            <p:cNvPr id="436234" name="Text Box 10"/>
            <p:cNvSpPr txBox="1">
              <a:spLocks noChangeArrowheads="1"/>
            </p:cNvSpPr>
            <p:nvPr/>
          </p:nvSpPr>
          <p:spPr bwMode="auto">
            <a:xfrm>
              <a:off x="1248" y="2352"/>
              <a:ext cx="432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 eaLnBrk="0" hangingPunct="0">
                <a:spcBef>
                  <a:spcPct val="50000"/>
                </a:spcBef>
              </a:pPr>
              <a:r>
                <a:rPr lang="ja-JP" altLang="en-US" sz="2000" b="1">
                  <a:latin typeface="Arial"/>
                </a:rPr>
                <a:t>“</a:t>
              </a:r>
              <a:r>
                <a:rPr lang="en-US" sz="2000" b="1">
                  <a:latin typeface="Comic Sans MS" charset="0"/>
                </a:rPr>
                <a:t>,</a:t>
              </a:r>
              <a:r>
                <a:rPr lang="ja-JP" altLang="en-US" sz="2000" b="1">
                  <a:latin typeface="Arial"/>
                </a:rPr>
                <a:t>”</a:t>
              </a:r>
              <a:endParaRPr lang="en-US" sz="2000" b="1">
                <a:latin typeface="Comic Sans MS" charset="0"/>
              </a:endParaRPr>
            </a:p>
          </p:txBody>
        </p:sp>
        <p:sp>
          <p:nvSpPr>
            <p:cNvPr id="436235" name="Text Box 11"/>
            <p:cNvSpPr txBox="1">
              <a:spLocks noChangeArrowheads="1"/>
            </p:cNvSpPr>
            <p:nvPr/>
          </p:nvSpPr>
          <p:spPr bwMode="auto">
            <a:xfrm>
              <a:off x="1680" y="1776"/>
              <a:ext cx="960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 eaLnBrk="0" hangingPunct="0">
                <a:spcBef>
                  <a:spcPct val="50000"/>
                </a:spcBef>
              </a:pPr>
              <a:r>
                <a:rPr lang="en-US" sz="2000" b="1">
                  <a:solidFill>
                    <a:schemeClr val="hlink"/>
                  </a:solidFill>
                  <a:latin typeface="Comic Sans MS" charset="0"/>
                </a:rPr>
                <a:t>x0:NP</a:t>
              </a:r>
            </a:p>
          </p:txBody>
        </p:sp>
        <p:sp>
          <p:nvSpPr>
            <p:cNvPr id="436236" name="Text Box 12"/>
            <p:cNvSpPr txBox="1">
              <a:spLocks noChangeArrowheads="1"/>
            </p:cNvSpPr>
            <p:nvPr/>
          </p:nvSpPr>
          <p:spPr bwMode="auto">
            <a:xfrm>
              <a:off x="2640" y="1776"/>
              <a:ext cx="672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 eaLnBrk="0" hangingPunct="0">
                <a:spcBef>
                  <a:spcPct val="50000"/>
                </a:spcBef>
              </a:pPr>
              <a:r>
                <a:rPr lang="en-US" sz="2000" b="1">
                  <a:solidFill>
                    <a:schemeClr val="hlink"/>
                  </a:solidFill>
                  <a:latin typeface="Comic Sans MS" charset="0"/>
                </a:rPr>
                <a:t>x1:VP</a:t>
              </a:r>
            </a:p>
          </p:txBody>
        </p:sp>
        <p:sp>
          <p:nvSpPr>
            <p:cNvPr id="436237" name="Text Box 13"/>
            <p:cNvSpPr txBox="1">
              <a:spLocks noChangeArrowheads="1"/>
            </p:cNvSpPr>
            <p:nvPr/>
          </p:nvSpPr>
          <p:spPr bwMode="auto">
            <a:xfrm>
              <a:off x="3888" y="2112"/>
              <a:ext cx="158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 eaLnBrk="0" hangingPunct="0">
                <a:spcBef>
                  <a:spcPct val="50000"/>
                </a:spcBef>
              </a:pPr>
              <a:r>
                <a:rPr lang="en-US" sz="2000" b="1">
                  <a:solidFill>
                    <a:schemeClr val="hlink"/>
                  </a:solidFill>
                  <a:latin typeface="Comic Sans MS" charset="0"/>
                </a:rPr>
                <a:t>x0:NP  </a:t>
              </a:r>
              <a:r>
                <a:rPr lang="ja-JP" altLang="en-US" sz="2000" b="1">
                  <a:solidFill>
                    <a:schemeClr val="hlink"/>
                  </a:solidFill>
                  <a:latin typeface="Arial"/>
                </a:rPr>
                <a:t>“</a:t>
              </a:r>
              <a:r>
                <a:rPr lang="en-US" sz="2000" b="1">
                  <a:solidFill>
                    <a:schemeClr val="hlink"/>
                  </a:solidFill>
                  <a:latin typeface="Comic Sans MS" charset="0"/>
                </a:rPr>
                <a:t>*</a:t>
              </a:r>
              <a:r>
                <a:rPr lang="ja-JP" altLang="en-US" sz="2000" b="1">
                  <a:solidFill>
                    <a:schemeClr val="hlink"/>
                  </a:solidFill>
                  <a:latin typeface="Arial"/>
                </a:rPr>
                <a:t>”</a:t>
              </a:r>
              <a:r>
                <a:rPr lang="en-US" sz="2000" b="1">
                  <a:solidFill>
                    <a:schemeClr val="hlink"/>
                  </a:solidFill>
                  <a:latin typeface="Comic Sans MS" charset="0"/>
                </a:rPr>
                <a:t>  x1:VP</a:t>
              </a:r>
            </a:p>
          </p:txBody>
        </p:sp>
        <p:sp>
          <p:nvSpPr>
            <p:cNvPr id="436238" name="Text Box 14"/>
            <p:cNvSpPr txBox="1">
              <a:spLocks noChangeArrowheads="1"/>
            </p:cNvSpPr>
            <p:nvPr/>
          </p:nvSpPr>
          <p:spPr bwMode="auto">
            <a:xfrm>
              <a:off x="96" y="2880"/>
              <a:ext cx="1488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 eaLnBrk="0" hangingPunct="0">
                <a:spcBef>
                  <a:spcPct val="50000"/>
                </a:spcBef>
              </a:pPr>
              <a:r>
                <a:rPr lang="ja-JP" altLang="en-US" sz="2000" b="1">
                  <a:latin typeface="Arial"/>
                </a:rPr>
                <a:t>“</a:t>
              </a:r>
              <a:r>
                <a:rPr lang="en-US" sz="2000" b="1">
                  <a:latin typeface="Comic Sans MS" charset="0"/>
                </a:rPr>
                <a:t>therefore</a:t>
              </a:r>
              <a:r>
                <a:rPr lang="ja-JP" altLang="en-US" sz="2000" b="1">
                  <a:latin typeface="Arial"/>
                </a:rPr>
                <a:t>”</a:t>
              </a:r>
              <a:endParaRPr lang="en-US" sz="2000" b="1">
                <a:latin typeface="Comic Sans MS" charset="0"/>
              </a:endParaRPr>
            </a:p>
          </p:txBody>
        </p:sp>
        <p:sp>
          <p:nvSpPr>
            <p:cNvPr id="436239" name="Line 15"/>
            <p:cNvSpPr>
              <a:spLocks noChangeShapeType="1"/>
            </p:cNvSpPr>
            <p:nvPr/>
          </p:nvSpPr>
          <p:spPr bwMode="auto">
            <a:xfrm flipV="1">
              <a:off x="1008" y="1440"/>
              <a:ext cx="816" cy="33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6240" name="Line 16"/>
            <p:cNvSpPr>
              <a:spLocks noChangeShapeType="1"/>
            </p:cNvSpPr>
            <p:nvPr/>
          </p:nvSpPr>
          <p:spPr bwMode="auto">
            <a:xfrm flipH="1">
              <a:off x="624" y="2064"/>
              <a:ext cx="144" cy="33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6241" name="Line 17"/>
            <p:cNvSpPr>
              <a:spLocks noChangeShapeType="1"/>
            </p:cNvSpPr>
            <p:nvPr/>
          </p:nvSpPr>
          <p:spPr bwMode="auto">
            <a:xfrm flipH="1">
              <a:off x="1440" y="1440"/>
              <a:ext cx="384" cy="43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6242" name="Line 18"/>
            <p:cNvSpPr>
              <a:spLocks noChangeShapeType="1"/>
            </p:cNvSpPr>
            <p:nvPr/>
          </p:nvSpPr>
          <p:spPr bwMode="auto">
            <a:xfrm>
              <a:off x="1824" y="1440"/>
              <a:ext cx="192" cy="33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6243" name="Line 19"/>
            <p:cNvSpPr>
              <a:spLocks noChangeShapeType="1"/>
            </p:cNvSpPr>
            <p:nvPr/>
          </p:nvSpPr>
          <p:spPr bwMode="auto">
            <a:xfrm>
              <a:off x="1824" y="1440"/>
              <a:ext cx="1008" cy="33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6244" name="Line 20"/>
            <p:cNvSpPr>
              <a:spLocks noChangeShapeType="1"/>
            </p:cNvSpPr>
            <p:nvPr/>
          </p:nvSpPr>
          <p:spPr bwMode="auto">
            <a:xfrm>
              <a:off x="576" y="2640"/>
              <a:ext cx="0" cy="28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6245" name="Line 21"/>
            <p:cNvSpPr>
              <a:spLocks noChangeShapeType="1"/>
            </p:cNvSpPr>
            <p:nvPr/>
          </p:nvSpPr>
          <p:spPr bwMode="auto">
            <a:xfrm>
              <a:off x="1392" y="2064"/>
              <a:ext cx="0" cy="28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6246" name="Text Box 22"/>
            <p:cNvSpPr txBox="1">
              <a:spLocks noChangeArrowheads="1"/>
            </p:cNvSpPr>
            <p:nvPr/>
          </p:nvSpPr>
          <p:spPr bwMode="auto">
            <a:xfrm>
              <a:off x="3408" y="2064"/>
              <a:ext cx="480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 eaLnBrk="0" hangingPunct="0">
                <a:spcBef>
                  <a:spcPct val="50000"/>
                </a:spcBef>
              </a:pPr>
              <a:r>
                <a:rPr lang="en-US" sz="2800" b="1">
                  <a:latin typeface="Comic Sans MS" charset="0"/>
                </a:rPr>
                <a:t>-&gt;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179332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87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76200"/>
            <a:ext cx="7772400" cy="1143000"/>
          </a:xfrm>
        </p:spPr>
        <p:txBody>
          <a:bodyPr/>
          <a:lstStyle/>
          <a:p>
            <a:r>
              <a:rPr lang="en-US" dirty="0" smtClean="0"/>
              <a:t>Tree to string rules examples</a:t>
            </a:r>
            <a:endParaRPr lang="en-US" dirty="0"/>
          </a:p>
        </p:txBody>
      </p:sp>
      <p:sp>
        <p:nvSpPr>
          <p:cNvPr id="4638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447800"/>
            <a:ext cx="6324600" cy="5181600"/>
          </a:xfrm>
        </p:spPr>
        <p:txBody>
          <a:bodyPr/>
          <a:lstStyle/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en-US" altLang="zh-CN" sz="1800" dirty="0">
                <a:ea typeface="SimSun" charset="0"/>
                <a:cs typeface="SimSun" charset="0"/>
              </a:rPr>
              <a:t>DT(these) </a:t>
            </a:r>
            <a:r>
              <a:rPr lang="en-US" altLang="zh-CN" sz="1800" dirty="0">
                <a:ea typeface="SimSun" charset="0"/>
                <a:cs typeface="SimSun" charset="0"/>
                <a:sym typeface="Wingdings" charset="0"/>
              </a:rPr>
              <a:t> </a:t>
            </a:r>
            <a:r>
              <a:rPr lang="zh-CN" altLang="en-US" sz="1800" dirty="0">
                <a:ea typeface="SimSun" charset="0"/>
                <a:cs typeface="SimSun" charset="0"/>
              </a:rPr>
              <a:t>这   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en-US" altLang="zh-CN" sz="1800" dirty="0">
                <a:ea typeface="SimSun" charset="0"/>
                <a:cs typeface="SimSun" charset="0"/>
              </a:rPr>
              <a:t>VBP(include) </a:t>
            </a:r>
            <a:r>
              <a:rPr lang="en-US" altLang="zh-CN" sz="1800" dirty="0">
                <a:ea typeface="SimSun" charset="0"/>
                <a:cs typeface="SimSun" charset="0"/>
                <a:sym typeface="Wingdings" charset="0"/>
              </a:rPr>
              <a:t> </a:t>
            </a:r>
            <a:r>
              <a:rPr lang="zh-CN" altLang="en-US" sz="1800" dirty="0">
                <a:ea typeface="SimSun" charset="0"/>
                <a:cs typeface="SimSun" charset="0"/>
              </a:rPr>
              <a:t>中包括   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en-US" altLang="zh-CN" sz="1800" dirty="0">
                <a:ea typeface="SimSun" charset="0"/>
                <a:cs typeface="SimSun" charset="0"/>
              </a:rPr>
              <a:t>VBP(includes) </a:t>
            </a:r>
            <a:r>
              <a:rPr lang="en-US" altLang="zh-CN" sz="1800" dirty="0">
                <a:ea typeface="SimSun" charset="0"/>
                <a:cs typeface="SimSun" charset="0"/>
                <a:sym typeface="Wingdings" charset="0"/>
              </a:rPr>
              <a:t> </a:t>
            </a:r>
            <a:r>
              <a:rPr lang="zh-CN" altLang="en-US" sz="1800" dirty="0">
                <a:ea typeface="SimSun" charset="0"/>
                <a:cs typeface="SimSun" charset="0"/>
              </a:rPr>
              <a:t>中包括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en-US" altLang="zh-CN" sz="1800" dirty="0">
                <a:ea typeface="SimSun" charset="0"/>
                <a:cs typeface="SimSun" charset="0"/>
              </a:rPr>
              <a:t>NNP(France) </a:t>
            </a:r>
            <a:r>
              <a:rPr lang="en-US" altLang="zh-CN" sz="1800" dirty="0">
                <a:ea typeface="SimSun" charset="0"/>
                <a:cs typeface="SimSun" charset="0"/>
                <a:sym typeface="Wingdings" charset="0"/>
              </a:rPr>
              <a:t> </a:t>
            </a:r>
            <a:r>
              <a:rPr lang="zh-CN" altLang="en-US" sz="1800" dirty="0">
                <a:ea typeface="SimSun" charset="0"/>
                <a:cs typeface="SimSun" charset="0"/>
              </a:rPr>
              <a:t>法国   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en-US" altLang="zh-CN" sz="1800" dirty="0">
                <a:ea typeface="SimSun" charset="0"/>
                <a:cs typeface="SimSun" charset="0"/>
              </a:rPr>
              <a:t>CC(and) </a:t>
            </a:r>
            <a:r>
              <a:rPr lang="en-US" altLang="zh-CN" sz="1800" dirty="0">
                <a:ea typeface="SimSun" charset="0"/>
                <a:cs typeface="SimSun" charset="0"/>
                <a:sym typeface="Wingdings" charset="0"/>
              </a:rPr>
              <a:t> </a:t>
            </a:r>
            <a:r>
              <a:rPr lang="zh-CN" altLang="en-US" sz="1800" dirty="0">
                <a:ea typeface="SimSun" charset="0"/>
                <a:cs typeface="SimSun" charset="0"/>
              </a:rPr>
              <a:t>和   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en-US" altLang="zh-CN" sz="1800" dirty="0">
                <a:ea typeface="SimSun" charset="0"/>
                <a:cs typeface="SimSun" charset="0"/>
              </a:rPr>
              <a:t>NNP(Russia) </a:t>
            </a:r>
            <a:r>
              <a:rPr lang="en-US" altLang="zh-CN" sz="1800" dirty="0">
                <a:ea typeface="SimSun" charset="0"/>
                <a:cs typeface="SimSun" charset="0"/>
                <a:sym typeface="Wingdings" charset="0"/>
              </a:rPr>
              <a:t> </a:t>
            </a:r>
            <a:r>
              <a:rPr lang="zh-CN" altLang="en-US" sz="1800" dirty="0">
                <a:ea typeface="SimSun" charset="0"/>
                <a:cs typeface="SimSun" charset="0"/>
              </a:rPr>
              <a:t>俄罗斯   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en-US" altLang="zh-CN" sz="1800" dirty="0">
                <a:ea typeface="SimSun" charset="0"/>
                <a:cs typeface="SimSun" charset="0"/>
              </a:rPr>
              <a:t>IN(of) </a:t>
            </a:r>
            <a:r>
              <a:rPr lang="en-US" altLang="zh-CN" sz="1800" dirty="0">
                <a:ea typeface="SimSun" charset="0"/>
                <a:cs typeface="SimSun" charset="0"/>
                <a:sym typeface="Wingdings" charset="0"/>
              </a:rPr>
              <a:t> </a:t>
            </a:r>
            <a:r>
              <a:rPr lang="zh-CN" altLang="en-US" sz="1800" dirty="0">
                <a:ea typeface="SimSun" charset="0"/>
                <a:cs typeface="SimSun" charset="0"/>
              </a:rPr>
              <a:t>的   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en-US" altLang="zh-CN" sz="1800" dirty="0">
                <a:ea typeface="SimSun" charset="0"/>
                <a:cs typeface="SimSun" charset="0"/>
              </a:rPr>
              <a:t>NP(NNS(astronauts)) </a:t>
            </a:r>
            <a:r>
              <a:rPr lang="en-US" altLang="zh-CN" sz="1800" dirty="0">
                <a:ea typeface="SimSun" charset="0"/>
                <a:cs typeface="SimSun" charset="0"/>
                <a:sym typeface="Wingdings" charset="0"/>
              </a:rPr>
              <a:t> </a:t>
            </a:r>
            <a:r>
              <a:rPr lang="zh-CN" altLang="en-US" sz="1800" dirty="0">
                <a:ea typeface="SimSun" charset="0"/>
                <a:cs typeface="SimSun" charset="0"/>
              </a:rPr>
              <a:t>宇航 ,  员   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en-US" altLang="zh-CN" sz="1800" dirty="0">
                <a:ea typeface="SimSun" charset="0"/>
                <a:cs typeface="SimSun" charset="0"/>
              </a:rPr>
              <a:t>PUNC(.) </a:t>
            </a:r>
            <a:r>
              <a:rPr lang="en-US" altLang="zh-CN" sz="1800" dirty="0">
                <a:ea typeface="SimSun" charset="0"/>
                <a:cs typeface="SimSun" charset="0"/>
                <a:sym typeface="Wingdings" charset="0"/>
              </a:rPr>
              <a:t> .</a:t>
            </a:r>
            <a:endParaRPr lang="en-US" altLang="zh-CN" sz="1400" dirty="0">
              <a:ea typeface="SimSun" charset="0"/>
              <a:cs typeface="SimSun" charset="0"/>
            </a:endParaRP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en-US" altLang="zh-CN" sz="1800" dirty="0">
                <a:ea typeface="SimSun" charset="0"/>
                <a:cs typeface="SimSun" charset="0"/>
              </a:rPr>
              <a:t>NP(x0:DT, CD(7), NNS(people) </a:t>
            </a:r>
            <a:r>
              <a:rPr lang="en-US" altLang="zh-CN" sz="1800" dirty="0">
                <a:ea typeface="SimSun" charset="0"/>
                <a:cs typeface="SimSun" charset="0"/>
                <a:sym typeface="Wingdings" charset="0"/>
              </a:rPr>
              <a:t>  x0 , </a:t>
            </a:r>
            <a:r>
              <a:rPr lang="en-US" altLang="zh-CN" sz="1800" dirty="0">
                <a:ea typeface="SimSun" charset="0"/>
                <a:cs typeface="SimSun" charset="0"/>
              </a:rPr>
              <a:t>7</a:t>
            </a:r>
            <a:r>
              <a:rPr lang="zh-CN" altLang="en-US" sz="1800" dirty="0">
                <a:ea typeface="SimSun" charset="0"/>
                <a:cs typeface="SimSun" charset="0"/>
              </a:rPr>
              <a:t>人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en-US" altLang="zh-CN" sz="1800" dirty="0">
                <a:ea typeface="SimSun" charset="0"/>
                <a:cs typeface="SimSun" charset="0"/>
              </a:rPr>
              <a:t>VP(VBG(coming), PP(IN(from), x0:NP)) </a:t>
            </a:r>
            <a:r>
              <a:rPr lang="en-US" altLang="zh-CN" sz="1800" dirty="0">
                <a:ea typeface="SimSun" charset="0"/>
                <a:cs typeface="SimSun" charset="0"/>
                <a:sym typeface="Wingdings" charset="0"/>
              </a:rPr>
              <a:t> </a:t>
            </a:r>
            <a:r>
              <a:rPr lang="zh-CN" altLang="en-US" sz="1800" dirty="0">
                <a:ea typeface="SimSun" charset="0"/>
                <a:cs typeface="SimSun" charset="0"/>
              </a:rPr>
              <a:t>来自 </a:t>
            </a:r>
            <a:r>
              <a:rPr lang="zh-CN" altLang="en-US" sz="1800" dirty="0" smtClean="0">
                <a:ea typeface="SimSun" charset="0"/>
                <a:cs typeface="SimSun" charset="0"/>
              </a:rPr>
              <a:t>,</a:t>
            </a:r>
            <a:r>
              <a:rPr lang="en-US" altLang="zh-CN" sz="1800" dirty="0" smtClean="0">
                <a:ea typeface="SimSun" charset="0"/>
                <a:cs typeface="SimSun" charset="0"/>
              </a:rPr>
              <a:t>x0</a:t>
            </a:r>
            <a:endParaRPr lang="en-US" altLang="zh-CN" sz="1800" dirty="0">
              <a:ea typeface="SimSun" charset="0"/>
              <a:cs typeface="SimSun" charset="0"/>
            </a:endParaRP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en-US" altLang="zh-CN" sz="1800" dirty="0">
                <a:ea typeface="SimSun" charset="0"/>
                <a:cs typeface="SimSun" charset="0"/>
              </a:rPr>
              <a:t>IN(from) </a:t>
            </a:r>
            <a:r>
              <a:rPr lang="en-US" altLang="zh-CN" sz="1800" dirty="0">
                <a:ea typeface="SimSun" charset="0"/>
                <a:cs typeface="SimSun" charset="0"/>
                <a:sym typeface="Wingdings" charset="0"/>
              </a:rPr>
              <a:t> </a:t>
            </a:r>
            <a:r>
              <a:rPr lang="zh-CN" altLang="en-US" sz="1800" dirty="0">
                <a:ea typeface="SimSun" charset="0"/>
                <a:cs typeface="SimSun" charset="0"/>
              </a:rPr>
              <a:t>来自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en-US" sz="1800" dirty="0">
                <a:ea typeface="SimSun" charset="0"/>
                <a:cs typeface="SimSun" charset="0"/>
              </a:rPr>
              <a:t>NP(x0:NNP, x1:CC, x2:NNP) </a:t>
            </a:r>
            <a:r>
              <a:rPr lang="en-US" sz="1800" dirty="0">
                <a:ea typeface="SimSun" charset="0"/>
                <a:cs typeface="SimSun" charset="0"/>
                <a:sym typeface="Wingdings" charset="0"/>
              </a:rPr>
              <a:t> x0 , x1 , x2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en-US" altLang="zh-CN" sz="1800" dirty="0">
                <a:ea typeface="SimSun" charset="0"/>
                <a:cs typeface="SimSun" charset="0"/>
              </a:rPr>
              <a:t>VP(x0:VBP, x1:NP) </a:t>
            </a:r>
            <a:r>
              <a:rPr lang="en-US" altLang="zh-CN" sz="1800" dirty="0">
                <a:ea typeface="SimSun" charset="0"/>
                <a:cs typeface="SimSun" charset="0"/>
                <a:sym typeface="Wingdings" charset="0"/>
              </a:rPr>
              <a:t> x0 , x1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en-US" altLang="zh-CN" sz="1800" dirty="0">
                <a:ea typeface="SimSun" charset="0"/>
                <a:cs typeface="SimSun" charset="0"/>
                <a:sym typeface="Wingdings" charset="0"/>
              </a:rPr>
              <a:t>S(x0:NP, x1:VP, x2:PUNC)  x0 , x1, x2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en-US" sz="1800" dirty="0">
                <a:ea typeface="SimSun" charset="0"/>
                <a:cs typeface="SimSun" charset="0"/>
              </a:rPr>
              <a:t>NP(x0:NP, x1:VP) </a:t>
            </a:r>
            <a:r>
              <a:rPr lang="en-US" sz="1800" dirty="0">
                <a:ea typeface="SimSun" charset="0"/>
                <a:cs typeface="SimSun" charset="0"/>
                <a:sym typeface="Wingdings" charset="0"/>
              </a:rPr>
              <a:t> x1 , </a:t>
            </a:r>
            <a:r>
              <a:rPr lang="zh-CN" altLang="en-US" sz="1800" dirty="0">
                <a:ea typeface="SimSun" charset="0"/>
                <a:cs typeface="SimSun" charset="0"/>
              </a:rPr>
              <a:t>的 , </a:t>
            </a:r>
            <a:r>
              <a:rPr lang="en-US" altLang="zh-CN" sz="1800" dirty="0">
                <a:ea typeface="SimSun" charset="0"/>
                <a:cs typeface="SimSun" charset="0"/>
              </a:rPr>
              <a:t>x0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en-US" altLang="zh-CN" sz="1800" dirty="0">
                <a:ea typeface="SimSun" charset="0"/>
                <a:cs typeface="SimSun" charset="0"/>
              </a:rPr>
              <a:t>NP(DT(“the”), x0:JJ, x1:NN) </a:t>
            </a:r>
            <a:r>
              <a:rPr lang="en-US" altLang="zh-CN" sz="1800" dirty="0">
                <a:ea typeface="SimSun" charset="0"/>
                <a:cs typeface="SimSun" charset="0"/>
                <a:sym typeface="Wingdings" charset="0"/>
              </a:rPr>
              <a:t> x0 , x1</a:t>
            </a:r>
            <a:endParaRPr lang="en-US" altLang="zh-CN" sz="1800" dirty="0">
              <a:ea typeface="SimSun" charset="0"/>
              <a:cs typeface="SimSun" charset="0"/>
            </a:endParaRP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endParaRPr lang="en-US" sz="1800" dirty="0">
              <a:ea typeface="SimSun" charset="0"/>
              <a:cs typeface="SimSun" charset="0"/>
              <a:sym typeface="Wingdings" charset="0"/>
            </a:endParaRPr>
          </a:p>
        </p:txBody>
      </p:sp>
      <p:sp>
        <p:nvSpPr>
          <p:cNvPr id="463876" name="AutoShape 4"/>
          <p:cNvSpPr>
            <a:spLocks/>
          </p:cNvSpPr>
          <p:nvPr/>
        </p:nvSpPr>
        <p:spPr bwMode="auto">
          <a:xfrm>
            <a:off x="6457950" y="1600200"/>
            <a:ext cx="152400" cy="3429000"/>
          </a:xfrm>
          <a:prstGeom prst="rightBrace">
            <a:avLst>
              <a:gd name="adj1" fmla="val 187500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463877" name="Text Box 5"/>
          <p:cNvSpPr txBox="1">
            <a:spLocks noChangeArrowheads="1"/>
          </p:cNvSpPr>
          <p:nvPr/>
        </p:nvSpPr>
        <p:spPr bwMode="auto">
          <a:xfrm>
            <a:off x="6686550" y="2819400"/>
            <a:ext cx="2305050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smtClean="0">
                <a:solidFill>
                  <a:srgbClr val="000000"/>
                </a:solidFill>
                <a:latin typeface="Times New Roman" charset="0"/>
                <a:ea typeface="ＭＳ Ｐゴシック" charset="0"/>
              </a:rPr>
              <a:t>Contiguous phrase pair</a:t>
            </a:r>
          </a:p>
          <a:p>
            <a:pPr algn="l"/>
            <a:r>
              <a:rPr lang="en-US" smtClean="0">
                <a:solidFill>
                  <a:srgbClr val="000000"/>
                </a:solidFill>
                <a:latin typeface="Times New Roman" charset="0"/>
                <a:ea typeface="ＭＳ Ｐゴシック" charset="0"/>
              </a:rPr>
              <a:t>substitution rules</a:t>
            </a:r>
          </a:p>
          <a:p>
            <a:pPr algn="l"/>
            <a:r>
              <a:rPr lang="en-US" smtClean="0">
                <a:solidFill>
                  <a:srgbClr val="000000"/>
                </a:solidFill>
                <a:latin typeface="Times New Roman" charset="0"/>
                <a:ea typeface="ＭＳ Ｐゴシック" charset="0"/>
              </a:rPr>
              <a:t>(alignment templates)</a:t>
            </a:r>
          </a:p>
        </p:txBody>
      </p:sp>
      <p:sp>
        <p:nvSpPr>
          <p:cNvPr id="463878" name="AutoShape 6"/>
          <p:cNvSpPr>
            <a:spLocks/>
          </p:cNvSpPr>
          <p:nvPr/>
        </p:nvSpPr>
        <p:spPr bwMode="auto">
          <a:xfrm>
            <a:off x="6457950" y="5105400"/>
            <a:ext cx="152400" cy="1295400"/>
          </a:xfrm>
          <a:prstGeom prst="rightBrace">
            <a:avLst>
              <a:gd name="adj1" fmla="val 70833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463879" name="Text Box 7"/>
          <p:cNvSpPr txBox="1">
            <a:spLocks noChangeArrowheads="1"/>
          </p:cNvSpPr>
          <p:nvPr/>
        </p:nvSpPr>
        <p:spPr bwMode="auto">
          <a:xfrm>
            <a:off x="6686550" y="5576888"/>
            <a:ext cx="18415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smtClean="0">
                <a:solidFill>
                  <a:srgbClr val="000000"/>
                </a:solidFill>
                <a:latin typeface="Times New Roman" charset="0"/>
                <a:ea typeface="ＭＳ Ｐゴシック" charset="0"/>
              </a:rPr>
              <a:t>Higher-level rules</a:t>
            </a:r>
          </a:p>
        </p:txBody>
      </p:sp>
    </p:spTree>
    <p:extLst>
      <p:ext uri="{BB962C8B-B14F-4D97-AF65-F5344CB8AC3E}">
        <p14:creationId xmlns:p14="http://schemas.microsoft.com/office/powerpoint/2010/main" val="25370246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8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76200"/>
            <a:ext cx="7772400" cy="1143000"/>
          </a:xfrm>
        </p:spPr>
        <p:txBody>
          <a:bodyPr/>
          <a:lstStyle/>
          <a:p>
            <a:r>
              <a:rPr lang="en-US" dirty="0" smtClean="0"/>
              <a:t>Tree to string rules examples</a:t>
            </a:r>
            <a:endParaRPr lang="en-US" dirty="0"/>
          </a:p>
        </p:txBody>
      </p:sp>
      <p:sp>
        <p:nvSpPr>
          <p:cNvPr id="4648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447800"/>
            <a:ext cx="6324600" cy="5181600"/>
          </a:xfrm>
        </p:spPr>
        <p:txBody>
          <a:bodyPr/>
          <a:lstStyle/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en-US" altLang="zh-CN" sz="1800" dirty="0">
                <a:ea typeface="SimSun" charset="0"/>
                <a:cs typeface="SimSun" charset="0"/>
              </a:rPr>
              <a:t>DT(these) </a:t>
            </a:r>
            <a:r>
              <a:rPr lang="en-US" altLang="zh-CN" sz="1800" dirty="0">
                <a:ea typeface="SimSun" charset="0"/>
                <a:cs typeface="SimSun" charset="0"/>
                <a:sym typeface="Wingdings" charset="0"/>
              </a:rPr>
              <a:t> </a:t>
            </a:r>
            <a:r>
              <a:rPr lang="zh-CN" altLang="en-US" sz="1800" dirty="0">
                <a:ea typeface="SimSun" charset="0"/>
                <a:cs typeface="SimSun" charset="0"/>
              </a:rPr>
              <a:t>这   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en-US" altLang="zh-CN" sz="1800" dirty="0">
                <a:ea typeface="SimSun" charset="0"/>
                <a:cs typeface="SimSun" charset="0"/>
              </a:rPr>
              <a:t>VBP(include) </a:t>
            </a:r>
            <a:r>
              <a:rPr lang="en-US" altLang="zh-CN" sz="1800" dirty="0">
                <a:ea typeface="SimSun" charset="0"/>
                <a:cs typeface="SimSun" charset="0"/>
                <a:sym typeface="Wingdings" charset="0"/>
              </a:rPr>
              <a:t> </a:t>
            </a:r>
            <a:r>
              <a:rPr lang="zh-CN" altLang="en-US" sz="1800" dirty="0">
                <a:ea typeface="SimSun" charset="0"/>
                <a:cs typeface="SimSun" charset="0"/>
              </a:rPr>
              <a:t>中包括   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en-US" altLang="zh-CN" sz="1800" dirty="0">
                <a:ea typeface="SimSun" charset="0"/>
                <a:cs typeface="SimSun" charset="0"/>
              </a:rPr>
              <a:t>VBP(includes) </a:t>
            </a:r>
            <a:r>
              <a:rPr lang="en-US" altLang="zh-CN" sz="1800" dirty="0">
                <a:ea typeface="SimSun" charset="0"/>
                <a:cs typeface="SimSun" charset="0"/>
                <a:sym typeface="Wingdings" charset="0"/>
              </a:rPr>
              <a:t> </a:t>
            </a:r>
            <a:r>
              <a:rPr lang="zh-CN" altLang="en-US" sz="1800" dirty="0">
                <a:ea typeface="SimSun" charset="0"/>
                <a:cs typeface="SimSun" charset="0"/>
              </a:rPr>
              <a:t>中包括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en-US" altLang="zh-CN" sz="1800" dirty="0">
                <a:ea typeface="SimSun" charset="0"/>
                <a:cs typeface="SimSun" charset="0"/>
              </a:rPr>
              <a:t>NNP(France) </a:t>
            </a:r>
            <a:r>
              <a:rPr lang="en-US" altLang="zh-CN" sz="1800" dirty="0">
                <a:ea typeface="SimSun" charset="0"/>
                <a:cs typeface="SimSun" charset="0"/>
                <a:sym typeface="Wingdings" charset="0"/>
              </a:rPr>
              <a:t> </a:t>
            </a:r>
            <a:r>
              <a:rPr lang="zh-CN" altLang="en-US" sz="1800" dirty="0">
                <a:ea typeface="SimSun" charset="0"/>
                <a:cs typeface="SimSun" charset="0"/>
              </a:rPr>
              <a:t>法国   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en-US" altLang="zh-CN" sz="1800" dirty="0">
                <a:ea typeface="SimSun" charset="0"/>
                <a:cs typeface="SimSun" charset="0"/>
              </a:rPr>
              <a:t>CC(and) </a:t>
            </a:r>
            <a:r>
              <a:rPr lang="en-US" altLang="zh-CN" sz="1800" dirty="0">
                <a:ea typeface="SimSun" charset="0"/>
                <a:cs typeface="SimSun" charset="0"/>
                <a:sym typeface="Wingdings" charset="0"/>
              </a:rPr>
              <a:t> </a:t>
            </a:r>
            <a:r>
              <a:rPr lang="zh-CN" altLang="en-US" sz="1800" dirty="0">
                <a:ea typeface="SimSun" charset="0"/>
                <a:cs typeface="SimSun" charset="0"/>
              </a:rPr>
              <a:t>和   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en-US" altLang="zh-CN" sz="1800" dirty="0">
                <a:ea typeface="SimSun" charset="0"/>
                <a:cs typeface="SimSun" charset="0"/>
              </a:rPr>
              <a:t>NNP(Russia) </a:t>
            </a:r>
            <a:r>
              <a:rPr lang="en-US" altLang="zh-CN" sz="1800" dirty="0">
                <a:ea typeface="SimSun" charset="0"/>
                <a:cs typeface="SimSun" charset="0"/>
                <a:sym typeface="Wingdings" charset="0"/>
              </a:rPr>
              <a:t> </a:t>
            </a:r>
            <a:r>
              <a:rPr lang="zh-CN" altLang="en-US" sz="1800" dirty="0">
                <a:ea typeface="SimSun" charset="0"/>
                <a:cs typeface="SimSun" charset="0"/>
              </a:rPr>
              <a:t>俄罗斯   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en-US" altLang="zh-CN" sz="1800" dirty="0">
                <a:ea typeface="SimSun" charset="0"/>
                <a:cs typeface="SimSun" charset="0"/>
              </a:rPr>
              <a:t>IN(of) </a:t>
            </a:r>
            <a:r>
              <a:rPr lang="en-US" altLang="zh-CN" sz="1800" dirty="0">
                <a:ea typeface="SimSun" charset="0"/>
                <a:cs typeface="SimSun" charset="0"/>
                <a:sym typeface="Wingdings" charset="0"/>
              </a:rPr>
              <a:t> </a:t>
            </a:r>
            <a:r>
              <a:rPr lang="zh-CN" altLang="en-US" sz="1800" dirty="0">
                <a:ea typeface="SimSun" charset="0"/>
                <a:cs typeface="SimSun" charset="0"/>
              </a:rPr>
              <a:t>的   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en-US" altLang="zh-CN" sz="1800" dirty="0">
                <a:ea typeface="SimSun" charset="0"/>
                <a:cs typeface="SimSun" charset="0"/>
              </a:rPr>
              <a:t>NP(NNS(astronauts)) </a:t>
            </a:r>
            <a:r>
              <a:rPr lang="en-US" altLang="zh-CN" sz="1800" dirty="0">
                <a:ea typeface="SimSun" charset="0"/>
                <a:cs typeface="SimSun" charset="0"/>
                <a:sym typeface="Wingdings" charset="0"/>
              </a:rPr>
              <a:t> </a:t>
            </a:r>
            <a:r>
              <a:rPr lang="zh-CN" altLang="en-US" sz="1800" dirty="0">
                <a:ea typeface="SimSun" charset="0"/>
                <a:cs typeface="SimSun" charset="0"/>
              </a:rPr>
              <a:t>宇航 ,  员   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en-US" altLang="zh-CN" sz="1800" dirty="0">
                <a:ea typeface="SimSun" charset="0"/>
                <a:cs typeface="SimSun" charset="0"/>
              </a:rPr>
              <a:t>PUNC(.) </a:t>
            </a:r>
            <a:r>
              <a:rPr lang="en-US" altLang="zh-CN" sz="1800" dirty="0">
                <a:ea typeface="SimSun" charset="0"/>
                <a:cs typeface="SimSun" charset="0"/>
                <a:sym typeface="Wingdings" charset="0"/>
              </a:rPr>
              <a:t> .</a:t>
            </a:r>
            <a:endParaRPr lang="en-US" altLang="zh-CN" sz="1400" dirty="0">
              <a:ea typeface="SimSun" charset="0"/>
              <a:cs typeface="SimSun" charset="0"/>
            </a:endParaRP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en-US" altLang="zh-CN" sz="1800" dirty="0">
                <a:ea typeface="SimSun" charset="0"/>
                <a:cs typeface="SimSun" charset="0"/>
              </a:rPr>
              <a:t>NP(x0:DT, CD(7), NNS(people) </a:t>
            </a:r>
            <a:r>
              <a:rPr lang="en-US" altLang="zh-CN" sz="1800" dirty="0">
                <a:ea typeface="SimSun" charset="0"/>
                <a:cs typeface="SimSun" charset="0"/>
                <a:sym typeface="Wingdings" charset="0"/>
              </a:rPr>
              <a:t>  x0 , </a:t>
            </a:r>
            <a:r>
              <a:rPr lang="en-US" altLang="zh-CN" sz="1800" dirty="0">
                <a:ea typeface="SimSun" charset="0"/>
                <a:cs typeface="SimSun" charset="0"/>
              </a:rPr>
              <a:t>7</a:t>
            </a:r>
            <a:r>
              <a:rPr lang="zh-CN" altLang="en-US" sz="1800" dirty="0">
                <a:ea typeface="SimSun" charset="0"/>
                <a:cs typeface="SimSun" charset="0"/>
              </a:rPr>
              <a:t>人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en-US" altLang="zh-CN" sz="1800" dirty="0">
                <a:ea typeface="SimSun" charset="0"/>
                <a:cs typeface="SimSun" charset="0"/>
              </a:rPr>
              <a:t>VP(VBG(coming), PP(IN(from), x0:NP)) </a:t>
            </a:r>
            <a:r>
              <a:rPr lang="en-US" altLang="zh-CN" sz="1800" dirty="0">
                <a:ea typeface="SimSun" charset="0"/>
                <a:cs typeface="SimSun" charset="0"/>
                <a:sym typeface="Wingdings" charset="0"/>
              </a:rPr>
              <a:t> </a:t>
            </a:r>
            <a:r>
              <a:rPr lang="zh-CN" altLang="en-US" sz="1800" dirty="0">
                <a:ea typeface="SimSun" charset="0"/>
                <a:cs typeface="SimSun" charset="0"/>
              </a:rPr>
              <a:t>来自 </a:t>
            </a:r>
            <a:r>
              <a:rPr lang="zh-CN" altLang="en-US" sz="1800" dirty="0" smtClean="0">
                <a:ea typeface="SimSun" charset="0"/>
                <a:cs typeface="SimSun" charset="0"/>
              </a:rPr>
              <a:t>,</a:t>
            </a:r>
            <a:r>
              <a:rPr lang="en-US" altLang="zh-CN" sz="1800" dirty="0" smtClean="0">
                <a:ea typeface="SimSun" charset="0"/>
                <a:cs typeface="SimSun" charset="0"/>
              </a:rPr>
              <a:t>x0</a:t>
            </a:r>
            <a:endParaRPr lang="en-US" altLang="zh-CN" sz="1800" dirty="0">
              <a:ea typeface="SimSun" charset="0"/>
              <a:cs typeface="SimSun" charset="0"/>
            </a:endParaRP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en-US" altLang="zh-CN" sz="1800" dirty="0">
                <a:ea typeface="SimSun" charset="0"/>
                <a:cs typeface="SimSun" charset="0"/>
              </a:rPr>
              <a:t>IN(from) </a:t>
            </a:r>
            <a:r>
              <a:rPr lang="en-US" altLang="zh-CN" sz="1800" dirty="0">
                <a:ea typeface="SimSun" charset="0"/>
                <a:cs typeface="SimSun" charset="0"/>
                <a:sym typeface="Wingdings" charset="0"/>
              </a:rPr>
              <a:t> </a:t>
            </a:r>
            <a:r>
              <a:rPr lang="zh-CN" altLang="en-US" sz="1800" dirty="0">
                <a:ea typeface="SimSun" charset="0"/>
                <a:cs typeface="SimSun" charset="0"/>
              </a:rPr>
              <a:t>来自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en-US" sz="1800" dirty="0">
                <a:ea typeface="SimSun" charset="0"/>
                <a:cs typeface="SimSun" charset="0"/>
              </a:rPr>
              <a:t>NP(x0:NNP, x1:CC, x2:NNP) </a:t>
            </a:r>
            <a:r>
              <a:rPr lang="en-US" sz="1800" dirty="0">
                <a:ea typeface="SimSun" charset="0"/>
                <a:cs typeface="SimSun" charset="0"/>
                <a:sym typeface="Wingdings" charset="0"/>
              </a:rPr>
              <a:t> x0 , x1 , x2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en-US" altLang="zh-CN" sz="1800" dirty="0">
                <a:ea typeface="SimSun" charset="0"/>
                <a:cs typeface="SimSun" charset="0"/>
              </a:rPr>
              <a:t>VP(x0:VBP, x1:NP) </a:t>
            </a:r>
            <a:r>
              <a:rPr lang="en-US" altLang="zh-CN" sz="1800" dirty="0">
                <a:ea typeface="SimSun" charset="0"/>
                <a:cs typeface="SimSun" charset="0"/>
                <a:sym typeface="Wingdings" charset="0"/>
              </a:rPr>
              <a:t> x0 , x1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en-US" altLang="zh-CN" sz="1800" dirty="0">
                <a:ea typeface="SimSun" charset="0"/>
                <a:cs typeface="SimSun" charset="0"/>
                <a:sym typeface="Wingdings" charset="0"/>
              </a:rPr>
              <a:t>S(x0:NP, x1:VP, x2:PUNC)  x0 , x1, x2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en-US" sz="1800" dirty="0">
                <a:ea typeface="SimSun" charset="0"/>
                <a:cs typeface="SimSun" charset="0"/>
              </a:rPr>
              <a:t>NP(x0:NP, x1:VP) </a:t>
            </a:r>
            <a:r>
              <a:rPr lang="en-US" sz="1800" dirty="0">
                <a:ea typeface="SimSun" charset="0"/>
                <a:cs typeface="SimSun" charset="0"/>
                <a:sym typeface="Wingdings" charset="0"/>
              </a:rPr>
              <a:t> x1 , </a:t>
            </a:r>
            <a:r>
              <a:rPr lang="zh-CN" altLang="en-US" sz="1800" dirty="0">
                <a:ea typeface="SimSun" charset="0"/>
                <a:cs typeface="SimSun" charset="0"/>
              </a:rPr>
              <a:t>的 , </a:t>
            </a:r>
            <a:r>
              <a:rPr lang="en-US" altLang="zh-CN" sz="1800" dirty="0">
                <a:ea typeface="SimSun" charset="0"/>
                <a:cs typeface="SimSun" charset="0"/>
              </a:rPr>
              <a:t>x0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en-US" altLang="zh-CN" sz="1800" dirty="0">
                <a:ea typeface="SimSun" charset="0"/>
                <a:cs typeface="SimSun" charset="0"/>
              </a:rPr>
              <a:t>NP(DT(“the”), x0:JJ, x1:NN) </a:t>
            </a:r>
            <a:r>
              <a:rPr lang="en-US" altLang="zh-CN" sz="1800" dirty="0">
                <a:ea typeface="SimSun" charset="0"/>
                <a:cs typeface="SimSun" charset="0"/>
                <a:sym typeface="Wingdings" charset="0"/>
              </a:rPr>
              <a:t> x0 , x1</a:t>
            </a:r>
            <a:endParaRPr lang="en-US" altLang="zh-CN" sz="1800" dirty="0">
              <a:ea typeface="SimSun" charset="0"/>
              <a:cs typeface="SimSun" charset="0"/>
            </a:endParaRP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endParaRPr lang="en-US" sz="1800" dirty="0">
              <a:ea typeface="SimSun" charset="0"/>
              <a:cs typeface="SimSun" charset="0"/>
              <a:sym typeface="Wingdings" charset="0"/>
            </a:endParaRPr>
          </a:p>
        </p:txBody>
      </p:sp>
      <p:sp>
        <p:nvSpPr>
          <p:cNvPr id="464900" name="AutoShape 4"/>
          <p:cNvSpPr>
            <a:spLocks/>
          </p:cNvSpPr>
          <p:nvPr/>
        </p:nvSpPr>
        <p:spPr bwMode="auto">
          <a:xfrm>
            <a:off x="6457950" y="1600200"/>
            <a:ext cx="152400" cy="3429000"/>
          </a:xfrm>
          <a:prstGeom prst="rightBrace">
            <a:avLst>
              <a:gd name="adj1" fmla="val 187500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464901" name="Text Box 5"/>
          <p:cNvSpPr txBox="1">
            <a:spLocks noChangeArrowheads="1"/>
          </p:cNvSpPr>
          <p:nvPr/>
        </p:nvSpPr>
        <p:spPr bwMode="auto">
          <a:xfrm>
            <a:off x="6686550" y="2819400"/>
            <a:ext cx="2305050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smtClean="0">
                <a:solidFill>
                  <a:srgbClr val="000000"/>
                </a:solidFill>
                <a:latin typeface="Times New Roman" charset="0"/>
                <a:ea typeface="ＭＳ Ｐゴシック" charset="0"/>
              </a:rPr>
              <a:t>Contiguous phrase pair</a:t>
            </a:r>
          </a:p>
          <a:p>
            <a:pPr algn="l"/>
            <a:r>
              <a:rPr lang="en-US" smtClean="0">
                <a:solidFill>
                  <a:srgbClr val="000000"/>
                </a:solidFill>
                <a:latin typeface="Times New Roman" charset="0"/>
                <a:ea typeface="ＭＳ Ｐゴシック" charset="0"/>
              </a:rPr>
              <a:t>substitution rules</a:t>
            </a:r>
          </a:p>
          <a:p>
            <a:pPr algn="l"/>
            <a:r>
              <a:rPr lang="en-US" smtClean="0">
                <a:solidFill>
                  <a:srgbClr val="000000"/>
                </a:solidFill>
                <a:latin typeface="Times New Roman" charset="0"/>
                <a:ea typeface="ＭＳ Ｐゴシック" charset="0"/>
              </a:rPr>
              <a:t>(alignment templates)</a:t>
            </a:r>
          </a:p>
        </p:txBody>
      </p:sp>
      <p:sp>
        <p:nvSpPr>
          <p:cNvPr id="464902" name="AutoShape 6"/>
          <p:cNvSpPr>
            <a:spLocks/>
          </p:cNvSpPr>
          <p:nvPr/>
        </p:nvSpPr>
        <p:spPr bwMode="auto">
          <a:xfrm>
            <a:off x="6457950" y="5105400"/>
            <a:ext cx="152400" cy="1295400"/>
          </a:xfrm>
          <a:prstGeom prst="rightBrace">
            <a:avLst>
              <a:gd name="adj1" fmla="val 70833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464903" name="Text Box 7"/>
          <p:cNvSpPr txBox="1">
            <a:spLocks noChangeArrowheads="1"/>
          </p:cNvSpPr>
          <p:nvPr/>
        </p:nvSpPr>
        <p:spPr bwMode="auto">
          <a:xfrm>
            <a:off x="6686550" y="5576888"/>
            <a:ext cx="18415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smtClean="0">
                <a:solidFill>
                  <a:srgbClr val="000000"/>
                </a:solidFill>
                <a:latin typeface="Times New Roman" charset="0"/>
                <a:ea typeface="ＭＳ Ｐゴシック" charset="0"/>
              </a:rPr>
              <a:t>Higher-level rules</a:t>
            </a:r>
          </a:p>
        </p:txBody>
      </p:sp>
      <p:sp>
        <p:nvSpPr>
          <p:cNvPr id="464904" name="Text Box 8"/>
          <p:cNvSpPr txBox="1">
            <a:spLocks noChangeArrowheads="1"/>
          </p:cNvSpPr>
          <p:nvPr/>
        </p:nvSpPr>
        <p:spPr bwMode="auto">
          <a:xfrm>
            <a:off x="4173538" y="1447800"/>
            <a:ext cx="3997008" cy="1200328"/>
          </a:xfrm>
          <a:prstGeom prst="rect">
            <a:avLst/>
          </a:prstGeom>
          <a:solidFill>
            <a:srgbClr val="FFFF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sz="2400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</a:rPr>
              <a:t>Both VBP(</a:t>
            </a:r>
            <a:r>
              <a:rPr lang="ja-JP" altLang="en-US" sz="2400" dirty="0" smtClean="0">
                <a:solidFill>
                  <a:srgbClr val="000000"/>
                </a:solidFill>
                <a:latin typeface="Arial"/>
                <a:ea typeface="ＭＳ Ｐゴシック" charset="0"/>
              </a:rPr>
              <a:t>“</a:t>
            </a:r>
            <a:r>
              <a:rPr lang="en-US" sz="2400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</a:rPr>
              <a:t>include</a:t>
            </a:r>
            <a:r>
              <a:rPr lang="ja-JP" altLang="en-US" sz="2400" dirty="0" smtClean="0">
                <a:solidFill>
                  <a:srgbClr val="000000"/>
                </a:solidFill>
                <a:latin typeface="Arial"/>
                <a:ea typeface="ＭＳ Ｐゴシック" charset="0"/>
              </a:rPr>
              <a:t>”</a:t>
            </a:r>
            <a:r>
              <a:rPr lang="en-US" sz="2400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</a:rPr>
              <a:t>) and</a:t>
            </a:r>
          </a:p>
          <a:p>
            <a:pPr algn="l"/>
            <a:r>
              <a:rPr lang="en-US" sz="2400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</a:rPr>
              <a:t>VBP(</a:t>
            </a:r>
            <a:r>
              <a:rPr lang="ja-JP" altLang="en-US" sz="2400" dirty="0" smtClean="0">
                <a:solidFill>
                  <a:srgbClr val="000000"/>
                </a:solidFill>
                <a:latin typeface="Arial"/>
                <a:ea typeface="ＭＳ Ｐゴシック" charset="0"/>
              </a:rPr>
              <a:t>“</a:t>
            </a:r>
            <a:r>
              <a:rPr lang="en-US" sz="2400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</a:rPr>
              <a:t>includes</a:t>
            </a:r>
            <a:r>
              <a:rPr lang="ja-JP" altLang="en-US" sz="2400" dirty="0" smtClean="0">
                <a:solidFill>
                  <a:srgbClr val="000000"/>
                </a:solidFill>
                <a:latin typeface="Arial"/>
                <a:ea typeface="ＭＳ Ｐゴシック" charset="0"/>
              </a:rPr>
              <a:t>”</a:t>
            </a:r>
            <a:r>
              <a:rPr lang="en-US" sz="2400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</a:rPr>
              <a:t>) will translate</a:t>
            </a:r>
          </a:p>
          <a:p>
            <a:pPr algn="l"/>
            <a:r>
              <a:rPr lang="en-US" sz="2400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</a:rPr>
              <a:t>to </a:t>
            </a:r>
            <a:r>
              <a:rPr lang="ja-JP" altLang="en-US" sz="2400" dirty="0" smtClean="0">
                <a:solidFill>
                  <a:srgbClr val="000000"/>
                </a:solidFill>
                <a:latin typeface="Arial"/>
                <a:ea typeface="ＭＳ Ｐゴシック" charset="0"/>
              </a:rPr>
              <a:t>“</a:t>
            </a:r>
            <a:r>
              <a:rPr lang="zh-CN" altLang="en-US" sz="2000" dirty="0" smtClean="0"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rPr>
              <a:t>中包括</a:t>
            </a:r>
            <a:r>
              <a:rPr lang="ja-JP" altLang="en-US" sz="2400" dirty="0" smtClean="0">
                <a:solidFill>
                  <a:srgbClr val="000000"/>
                </a:solidFill>
                <a:latin typeface="Arial"/>
                <a:ea typeface="ＭＳ Ｐゴシック" charset="0"/>
              </a:rPr>
              <a:t>”</a:t>
            </a:r>
            <a:r>
              <a:rPr lang="en-US" sz="2400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</a:rPr>
              <a:t> in Chinese</a:t>
            </a:r>
            <a:r>
              <a:rPr lang="en-US" sz="2400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</a:rPr>
              <a:t>.</a:t>
            </a:r>
            <a:endParaRPr lang="en-US" sz="2400" dirty="0" smtClean="0">
              <a:solidFill>
                <a:srgbClr val="000000"/>
              </a:solidFill>
              <a:latin typeface="Times New Roman" charset="0"/>
              <a:ea typeface="ＭＳ Ｐゴシック" charset="0"/>
            </a:endParaRPr>
          </a:p>
        </p:txBody>
      </p:sp>
      <p:sp>
        <p:nvSpPr>
          <p:cNvPr id="464905" name="Line 9"/>
          <p:cNvSpPr>
            <a:spLocks noChangeShapeType="1"/>
          </p:cNvSpPr>
          <p:nvPr/>
        </p:nvSpPr>
        <p:spPr bwMode="auto">
          <a:xfrm flipH="1">
            <a:off x="3352800" y="1828800"/>
            <a:ext cx="838200" cy="76200"/>
          </a:xfrm>
          <a:prstGeom prst="line">
            <a:avLst/>
          </a:prstGeom>
          <a:noFill/>
          <a:ln w="76200">
            <a:solidFill>
              <a:srgbClr val="FFFF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464906" name="Line 10"/>
          <p:cNvSpPr>
            <a:spLocks noChangeShapeType="1"/>
          </p:cNvSpPr>
          <p:nvPr/>
        </p:nvSpPr>
        <p:spPr bwMode="auto">
          <a:xfrm flipH="1">
            <a:off x="3429000" y="1905000"/>
            <a:ext cx="762000" cy="304800"/>
          </a:xfrm>
          <a:prstGeom prst="line">
            <a:avLst/>
          </a:prstGeom>
          <a:noFill/>
          <a:ln w="76200">
            <a:solidFill>
              <a:srgbClr val="FFFF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61968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97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76200"/>
            <a:ext cx="7772400" cy="1143000"/>
          </a:xfrm>
        </p:spPr>
        <p:txBody>
          <a:bodyPr/>
          <a:lstStyle/>
          <a:p>
            <a:r>
              <a:rPr lang="en-US"/>
              <a:t>Tree Transformations</a:t>
            </a:r>
          </a:p>
        </p:txBody>
      </p:sp>
      <p:sp>
        <p:nvSpPr>
          <p:cNvPr id="4679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447800"/>
            <a:ext cx="6172200" cy="5181600"/>
          </a:xfrm>
        </p:spPr>
        <p:txBody>
          <a:bodyPr/>
          <a:lstStyle/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en-US" altLang="zh-CN" sz="1800" dirty="0">
                <a:ea typeface="SimSun" charset="0"/>
                <a:cs typeface="SimSun" charset="0"/>
              </a:rPr>
              <a:t>DT(these) </a:t>
            </a:r>
            <a:r>
              <a:rPr lang="en-US" altLang="zh-CN" sz="1800" dirty="0">
                <a:ea typeface="SimSun" charset="0"/>
                <a:cs typeface="SimSun" charset="0"/>
                <a:sym typeface="Wingdings" charset="0"/>
              </a:rPr>
              <a:t> </a:t>
            </a:r>
            <a:r>
              <a:rPr lang="zh-CN" altLang="en-US" sz="1800" dirty="0">
                <a:ea typeface="SimSun" charset="0"/>
                <a:cs typeface="SimSun" charset="0"/>
              </a:rPr>
              <a:t>这   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en-US" altLang="zh-CN" sz="1800" dirty="0">
                <a:ea typeface="SimSun" charset="0"/>
                <a:cs typeface="SimSun" charset="0"/>
              </a:rPr>
              <a:t>VBP(include) </a:t>
            </a:r>
            <a:r>
              <a:rPr lang="en-US" altLang="zh-CN" sz="1800" dirty="0">
                <a:ea typeface="SimSun" charset="0"/>
                <a:cs typeface="SimSun" charset="0"/>
                <a:sym typeface="Wingdings" charset="0"/>
              </a:rPr>
              <a:t> </a:t>
            </a:r>
            <a:r>
              <a:rPr lang="zh-CN" altLang="en-US" sz="1800" dirty="0">
                <a:ea typeface="SimSun" charset="0"/>
                <a:cs typeface="SimSun" charset="0"/>
              </a:rPr>
              <a:t>中包括   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en-US" altLang="zh-CN" sz="1800" dirty="0">
                <a:ea typeface="SimSun" charset="0"/>
                <a:cs typeface="SimSun" charset="0"/>
              </a:rPr>
              <a:t>VBP(includes) </a:t>
            </a:r>
            <a:r>
              <a:rPr lang="en-US" altLang="zh-CN" sz="1800" dirty="0">
                <a:ea typeface="SimSun" charset="0"/>
                <a:cs typeface="SimSun" charset="0"/>
                <a:sym typeface="Wingdings" charset="0"/>
              </a:rPr>
              <a:t> </a:t>
            </a:r>
            <a:r>
              <a:rPr lang="zh-CN" altLang="en-US" sz="1800" dirty="0">
                <a:ea typeface="SimSun" charset="0"/>
                <a:cs typeface="SimSun" charset="0"/>
              </a:rPr>
              <a:t>中包括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en-US" altLang="zh-CN" sz="1800" dirty="0">
                <a:ea typeface="SimSun" charset="0"/>
                <a:cs typeface="SimSun" charset="0"/>
              </a:rPr>
              <a:t>NNP(France) </a:t>
            </a:r>
            <a:r>
              <a:rPr lang="en-US" altLang="zh-CN" sz="1800" dirty="0">
                <a:ea typeface="SimSun" charset="0"/>
                <a:cs typeface="SimSun" charset="0"/>
                <a:sym typeface="Wingdings" charset="0"/>
              </a:rPr>
              <a:t> </a:t>
            </a:r>
            <a:r>
              <a:rPr lang="zh-CN" altLang="en-US" sz="1800" dirty="0">
                <a:ea typeface="SimSun" charset="0"/>
                <a:cs typeface="SimSun" charset="0"/>
              </a:rPr>
              <a:t>法国   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en-US" altLang="zh-CN" sz="1800" dirty="0">
                <a:ea typeface="SimSun" charset="0"/>
                <a:cs typeface="SimSun" charset="0"/>
              </a:rPr>
              <a:t>CC(and) </a:t>
            </a:r>
            <a:r>
              <a:rPr lang="en-US" altLang="zh-CN" sz="1800" dirty="0">
                <a:ea typeface="SimSun" charset="0"/>
                <a:cs typeface="SimSun" charset="0"/>
                <a:sym typeface="Wingdings" charset="0"/>
              </a:rPr>
              <a:t> </a:t>
            </a:r>
            <a:r>
              <a:rPr lang="zh-CN" altLang="en-US" sz="1800" dirty="0">
                <a:ea typeface="SimSun" charset="0"/>
                <a:cs typeface="SimSun" charset="0"/>
              </a:rPr>
              <a:t>和   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en-US" altLang="zh-CN" sz="1800" dirty="0">
                <a:ea typeface="SimSun" charset="0"/>
                <a:cs typeface="SimSun" charset="0"/>
              </a:rPr>
              <a:t>NNP(Russia) </a:t>
            </a:r>
            <a:r>
              <a:rPr lang="en-US" altLang="zh-CN" sz="1800" dirty="0">
                <a:ea typeface="SimSun" charset="0"/>
                <a:cs typeface="SimSun" charset="0"/>
                <a:sym typeface="Wingdings" charset="0"/>
              </a:rPr>
              <a:t> </a:t>
            </a:r>
            <a:r>
              <a:rPr lang="zh-CN" altLang="en-US" sz="1800" dirty="0">
                <a:ea typeface="SimSun" charset="0"/>
                <a:cs typeface="SimSun" charset="0"/>
              </a:rPr>
              <a:t>俄罗斯   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en-US" altLang="zh-CN" sz="1800" dirty="0">
                <a:ea typeface="SimSun" charset="0"/>
                <a:cs typeface="SimSun" charset="0"/>
              </a:rPr>
              <a:t>IN(of) </a:t>
            </a:r>
            <a:r>
              <a:rPr lang="en-US" altLang="zh-CN" sz="1800" dirty="0">
                <a:ea typeface="SimSun" charset="0"/>
                <a:cs typeface="SimSun" charset="0"/>
                <a:sym typeface="Wingdings" charset="0"/>
              </a:rPr>
              <a:t> </a:t>
            </a:r>
            <a:r>
              <a:rPr lang="zh-CN" altLang="en-US" sz="1800" dirty="0">
                <a:ea typeface="SimSun" charset="0"/>
                <a:cs typeface="SimSun" charset="0"/>
              </a:rPr>
              <a:t>的   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en-US" altLang="zh-CN" sz="1800" dirty="0">
                <a:ea typeface="SimSun" charset="0"/>
                <a:cs typeface="SimSun" charset="0"/>
              </a:rPr>
              <a:t>NP(NNS(astronauts)) </a:t>
            </a:r>
            <a:r>
              <a:rPr lang="en-US" altLang="zh-CN" sz="1800" dirty="0">
                <a:ea typeface="SimSun" charset="0"/>
                <a:cs typeface="SimSun" charset="0"/>
                <a:sym typeface="Wingdings" charset="0"/>
              </a:rPr>
              <a:t> </a:t>
            </a:r>
            <a:r>
              <a:rPr lang="zh-CN" altLang="en-US" sz="1800" dirty="0">
                <a:ea typeface="SimSun" charset="0"/>
                <a:cs typeface="SimSun" charset="0"/>
              </a:rPr>
              <a:t>宇航 ,  员   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en-US" altLang="zh-CN" sz="1800" dirty="0">
                <a:ea typeface="SimSun" charset="0"/>
                <a:cs typeface="SimSun" charset="0"/>
              </a:rPr>
              <a:t>PUNC(.) </a:t>
            </a:r>
            <a:r>
              <a:rPr lang="en-US" altLang="zh-CN" sz="1800" dirty="0">
                <a:ea typeface="SimSun" charset="0"/>
                <a:cs typeface="SimSun" charset="0"/>
                <a:sym typeface="Wingdings" charset="0"/>
              </a:rPr>
              <a:t> .</a:t>
            </a:r>
            <a:endParaRPr lang="en-US" altLang="zh-CN" sz="1400" dirty="0">
              <a:ea typeface="SimSun" charset="0"/>
              <a:cs typeface="SimSun" charset="0"/>
            </a:endParaRP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en-US" altLang="zh-CN" sz="1800" dirty="0">
                <a:ea typeface="SimSun" charset="0"/>
                <a:cs typeface="SimSun" charset="0"/>
              </a:rPr>
              <a:t>NP(x0:DT, CD(7), NNS(people) </a:t>
            </a:r>
            <a:r>
              <a:rPr lang="en-US" altLang="zh-CN" sz="1800" dirty="0">
                <a:ea typeface="SimSun" charset="0"/>
                <a:cs typeface="SimSun" charset="0"/>
                <a:sym typeface="Wingdings" charset="0"/>
              </a:rPr>
              <a:t>  x0 , </a:t>
            </a:r>
            <a:r>
              <a:rPr lang="en-US" altLang="zh-CN" sz="1800" dirty="0">
                <a:ea typeface="SimSun" charset="0"/>
                <a:cs typeface="SimSun" charset="0"/>
              </a:rPr>
              <a:t>7</a:t>
            </a:r>
            <a:r>
              <a:rPr lang="zh-CN" altLang="en-US" sz="1800" dirty="0">
                <a:ea typeface="SimSun" charset="0"/>
                <a:cs typeface="SimSun" charset="0"/>
              </a:rPr>
              <a:t>人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en-US" altLang="zh-CN" sz="1800" dirty="0">
                <a:ea typeface="SimSun" charset="0"/>
                <a:cs typeface="SimSun" charset="0"/>
              </a:rPr>
              <a:t>VP(VBG(coming), PP(IN(from), x0:NP)) </a:t>
            </a:r>
            <a:r>
              <a:rPr lang="en-US" altLang="zh-CN" sz="1800" dirty="0">
                <a:ea typeface="SimSun" charset="0"/>
                <a:cs typeface="SimSun" charset="0"/>
                <a:sym typeface="Wingdings" charset="0"/>
              </a:rPr>
              <a:t> </a:t>
            </a:r>
            <a:r>
              <a:rPr lang="zh-CN" altLang="en-US" sz="1800" dirty="0">
                <a:ea typeface="SimSun" charset="0"/>
                <a:cs typeface="SimSun" charset="0"/>
              </a:rPr>
              <a:t>来自 </a:t>
            </a:r>
            <a:r>
              <a:rPr lang="zh-CN" altLang="en-US" sz="1800" dirty="0" smtClean="0">
                <a:ea typeface="SimSun" charset="0"/>
                <a:cs typeface="SimSun" charset="0"/>
              </a:rPr>
              <a:t>,</a:t>
            </a:r>
            <a:r>
              <a:rPr lang="en-US" altLang="zh-CN" sz="1800" dirty="0" smtClean="0">
                <a:ea typeface="SimSun" charset="0"/>
                <a:cs typeface="SimSun" charset="0"/>
              </a:rPr>
              <a:t>x0</a:t>
            </a:r>
            <a:endParaRPr lang="en-US" altLang="zh-CN" sz="1800" dirty="0">
              <a:ea typeface="SimSun" charset="0"/>
              <a:cs typeface="SimSun" charset="0"/>
            </a:endParaRP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en-US" altLang="zh-CN" sz="1800" dirty="0">
                <a:ea typeface="SimSun" charset="0"/>
                <a:cs typeface="SimSun" charset="0"/>
              </a:rPr>
              <a:t>IN(from) </a:t>
            </a:r>
            <a:r>
              <a:rPr lang="en-US" altLang="zh-CN" sz="1800" dirty="0">
                <a:ea typeface="SimSun" charset="0"/>
                <a:cs typeface="SimSun" charset="0"/>
                <a:sym typeface="Wingdings" charset="0"/>
              </a:rPr>
              <a:t> </a:t>
            </a:r>
            <a:r>
              <a:rPr lang="zh-CN" altLang="en-US" sz="1800" dirty="0">
                <a:ea typeface="SimSun" charset="0"/>
                <a:cs typeface="SimSun" charset="0"/>
              </a:rPr>
              <a:t>来自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en-US" sz="1800" dirty="0">
                <a:ea typeface="SimSun" charset="0"/>
                <a:cs typeface="SimSun" charset="0"/>
              </a:rPr>
              <a:t>NP(x0:NNP, x1:CC, x2:NNP) </a:t>
            </a:r>
            <a:r>
              <a:rPr lang="en-US" sz="1800" dirty="0">
                <a:ea typeface="SimSun" charset="0"/>
                <a:cs typeface="SimSun" charset="0"/>
                <a:sym typeface="Wingdings" charset="0"/>
              </a:rPr>
              <a:t> x0 , x1 , x2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en-US" altLang="zh-CN" sz="1800" dirty="0">
                <a:ea typeface="SimSun" charset="0"/>
                <a:cs typeface="SimSun" charset="0"/>
              </a:rPr>
              <a:t>VP(x0:VBP, x1:NP) </a:t>
            </a:r>
            <a:r>
              <a:rPr lang="en-US" altLang="zh-CN" sz="1800" dirty="0">
                <a:ea typeface="SimSun" charset="0"/>
                <a:cs typeface="SimSun" charset="0"/>
                <a:sym typeface="Wingdings" charset="0"/>
              </a:rPr>
              <a:t> x0 , x1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en-US" altLang="zh-CN" sz="1800" dirty="0">
                <a:ea typeface="SimSun" charset="0"/>
                <a:cs typeface="SimSun" charset="0"/>
                <a:sym typeface="Wingdings" charset="0"/>
              </a:rPr>
              <a:t>S(x0:NP, x1:VP, x2:PUNC)  x0 , x1, x2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en-US" sz="1800" dirty="0">
                <a:ea typeface="SimSun" charset="0"/>
                <a:cs typeface="SimSun" charset="0"/>
              </a:rPr>
              <a:t>NP(x0:NP, x1:VP) </a:t>
            </a:r>
            <a:r>
              <a:rPr lang="en-US" sz="1800" dirty="0">
                <a:ea typeface="SimSun" charset="0"/>
                <a:cs typeface="SimSun" charset="0"/>
                <a:sym typeface="Wingdings" charset="0"/>
              </a:rPr>
              <a:t> x1 , </a:t>
            </a:r>
            <a:r>
              <a:rPr lang="zh-CN" altLang="en-US" sz="1800" dirty="0">
                <a:ea typeface="SimSun" charset="0"/>
                <a:cs typeface="SimSun" charset="0"/>
              </a:rPr>
              <a:t>的 , </a:t>
            </a:r>
            <a:r>
              <a:rPr lang="en-US" altLang="zh-CN" sz="1800" dirty="0">
                <a:ea typeface="SimSun" charset="0"/>
                <a:cs typeface="SimSun" charset="0"/>
              </a:rPr>
              <a:t>x0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en-US" altLang="zh-CN" sz="1800" dirty="0">
                <a:ea typeface="SimSun" charset="0"/>
                <a:cs typeface="SimSun" charset="0"/>
              </a:rPr>
              <a:t>NP(DT(“the”), x0:JJ, x1:NN) </a:t>
            </a:r>
            <a:r>
              <a:rPr lang="en-US" altLang="zh-CN" sz="1800" dirty="0">
                <a:ea typeface="SimSun" charset="0"/>
                <a:cs typeface="SimSun" charset="0"/>
                <a:sym typeface="Wingdings" charset="0"/>
              </a:rPr>
              <a:t> x0 , x1</a:t>
            </a:r>
            <a:endParaRPr lang="en-US" altLang="zh-CN" sz="1800" dirty="0">
              <a:ea typeface="SimSun" charset="0"/>
              <a:cs typeface="SimSun" charset="0"/>
            </a:endParaRP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endParaRPr lang="en-US" sz="1800" dirty="0">
              <a:ea typeface="SimSun" charset="0"/>
              <a:cs typeface="SimSun" charset="0"/>
              <a:sym typeface="Wingdings" charset="0"/>
            </a:endParaRPr>
          </a:p>
        </p:txBody>
      </p:sp>
      <p:sp>
        <p:nvSpPr>
          <p:cNvPr id="467972" name="AutoShape 4"/>
          <p:cNvSpPr>
            <a:spLocks/>
          </p:cNvSpPr>
          <p:nvPr/>
        </p:nvSpPr>
        <p:spPr bwMode="auto">
          <a:xfrm>
            <a:off x="6457950" y="1600200"/>
            <a:ext cx="152400" cy="3429000"/>
          </a:xfrm>
          <a:prstGeom prst="rightBrace">
            <a:avLst>
              <a:gd name="adj1" fmla="val 187500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467973" name="Text Box 5"/>
          <p:cNvSpPr txBox="1">
            <a:spLocks noChangeArrowheads="1"/>
          </p:cNvSpPr>
          <p:nvPr/>
        </p:nvSpPr>
        <p:spPr bwMode="auto">
          <a:xfrm>
            <a:off x="6686550" y="2819400"/>
            <a:ext cx="2305050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smtClean="0">
                <a:solidFill>
                  <a:srgbClr val="000000"/>
                </a:solidFill>
                <a:latin typeface="Times New Roman" charset="0"/>
                <a:ea typeface="ＭＳ Ｐゴシック" charset="0"/>
              </a:rPr>
              <a:t>Contiguous phrase pair</a:t>
            </a:r>
          </a:p>
          <a:p>
            <a:pPr algn="l"/>
            <a:r>
              <a:rPr lang="en-US" smtClean="0">
                <a:solidFill>
                  <a:srgbClr val="000000"/>
                </a:solidFill>
                <a:latin typeface="Times New Roman" charset="0"/>
                <a:ea typeface="ＭＳ Ｐゴシック" charset="0"/>
              </a:rPr>
              <a:t>Substitution rules</a:t>
            </a:r>
          </a:p>
          <a:p>
            <a:pPr algn="l"/>
            <a:r>
              <a:rPr lang="en-US" smtClean="0">
                <a:solidFill>
                  <a:srgbClr val="000000"/>
                </a:solidFill>
                <a:latin typeface="Times New Roman" charset="0"/>
                <a:ea typeface="ＭＳ Ｐゴシック" charset="0"/>
              </a:rPr>
              <a:t>(alignment templates)</a:t>
            </a:r>
          </a:p>
        </p:txBody>
      </p:sp>
      <p:sp>
        <p:nvSpPr>
          <p:cNvPr id="467974" name="AutoShape 6"/>
          <p:cNvSpPr>
            <a:spLocks/>
          </p:cNvSpPr>
          <p:nvPr/>
        </p:nvSpPr>
        <p:spPr bwMode="auto">
          <a:xfrm>
            <a:off x="6457950" y="5105400"/>
            <a:ext cx="152400" cy="1295400"/>
          </a:xfrm>
          <a:prstGeom prst="rightBrace">
            <a:avLst>
              <a:gd name="adj1" fmla="val 70833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467975" name="Text Box 7"/>
          <p:cNvSpPr txBox="1">
            <a:spLocks noChangeArrowheads="1"/>
          </p:cNvSpPr>
          <p:nvPr/>
        </p:nvSpPr>
        <p:spPr bwMode="auto">
          <a:xfrm>
            <a:off x="6686550" y="5576888"/>
            <a:ext cx="18415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smtClean="0">
                <a:solidFill>
                  <a:srgbClr val="000000"/>
                </a:solidFill>
                <a:latin typeface="Times New Roman" charset="0"/>
                <a:ea typeface="ＭＳ Ｐゴシック" charset="0"/>
              </a:rPr>
              <a:t>Higher-level rules</a:t>
            </a:r>
          </a:p>
        </p:txBody>
      </p:sp>
      <p:sp>
        <p:nvSpPr>
          <p:cNvPr id="467976" name="Text Box 8"/>
          <p:cNvSpPr txBox="1">
            <a:spLocks noChangeArrowheads="1"/>
          </p:cNvSpPr>
          <p:nvPr/>
        </p:nvSpPr>
        <p:spPr bwMode="auto">
          <a:xfrm>
            <a:off x="4572000" y="1828800"/>
            <a:ext cx="3606800" cy="1917700"/>
          </a:xfrm>
          <a:prstGeom prst="rect">
            <a:avLst/>
          </a:prstGeom>
          <a:solidFill>
            <a:srgbClr val="FFFF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sz="2400" smtClean="0">
                <a:solidFill>
                  <a:srgbClr val="000000"/>
                </a:solidFill>
                <a:latin typeface="Times New Roman" charset="0"/>
                <a:ea typeface="ＭＳ Ｐゴシック" charset="0"/>
              </a:rPr>
              <a:t>The phrase </a:t>
            </a:r>
            <a:r>
              <a:rPr lang="ja-JP" altLang="en-US" sz="2400" smtClean="0">
                <a:solidFill>
                  <a:srgbClr val="000000"/>
                </a:solidFill>
                <a:latin typeface="Arial"/>
                <a:ea typeface="ＭＳ Ｐゴシック" charset="0"/>
              </a:rPr>
              <a:t>“</a:t>
            </a:r>
            <a:r>
              <a:rPr lang="en-US" sz="2400" smtClean="0">
                <a:solidFill>
                  <a:srgbClr val="000000"/>
                </a:solidFill>
                <a:latin typeface="Times New Roman" charset="0"/>
                <a:ea typeface="ＭＳ Ｐゴシック" charset="0"/>
              </a:rPr>
              <a:t>coming from</a:t>
            </a:r>
            <a:r>
              <a:rPr lang="ja-JP" altLang="en-US" sz="2400" smtClean="0">
                <a:solidFill>
                  <a:srgbClr val="000000"/>
                </a:solidFill>
                <a:latin typeface="Arial"/>
                <a:ea typeface="ＭＳ Ｐゴシック" charset="0"/>
              </a:rPr>
              <a:t>”</a:t>
            </a:r>
            <a:endParaRPr lang="en-US" sz="2400" smtClean="0">
              <a:solidFill>
                <a:srgbClr val="000000"/>
              </a:solidFill>
              <a:latin typeface="Times New Roman" charset="0"/>
              <a:ea typeface="ＭＳ Ｐゴシック" charset="0"/>
            </a:endParaRPr>
          </a:p>
          <a:p>
            <a:pPr algn="l"/>
            <a:r>
              <a:rPr lang="en-US" sz="2400" smtClean="0">
                <a:solidFill>
                  <a:srgbClr val="000000"/>
                </a:solidFill>
                <a:latin typeface="Times New Roman" charset="0"/>
                <a:ea typeface="ＭＳ Ｐゴシック" charset="0"/>
              </a:rPr>
              <a:t>translates to </a:t>
            </a:r>
            <a:r>
              <a:rPr lang="ja-JP" altLang="en-US" sz="2400" smtClean="0">
                <a:solidFill>
                  <a:srgbClr val="000000"/>
                </a:solidFill>
                <a:latin typeface="Arial"/>
                <a:ea typeface="ＭＳ Ｐゴシック" charset="0"/>
              </a:rPr>
              <a:t>“</a:t>
            </a:r>
            <a:r>
              <a:rPr lang="zh-CN" altLang="en-US" sz="2000" smtClean="0"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rPr>
              <a:t>来自</a:t>
            </a:r>
            <a:r>
              <a:rPr lang="ja-JP" altLang="en-US" sz="2400" smtClean="0">
                <a:solidFill>
                  <a:srgbClr val="000000"/>
                </a:solidFill>
                <a:latin typeface="Arial"/>
                <a:ea typeface="ＭＳ Ｐゴシック" charset="0"/>
              </a:rPr>
              <a:t>”</a:t>
            </a:r>
            <a:r>
              <a:rPr lang="en-US" sz="2400" smtClean="0">
                <a:solidFill>
                  <a:srgbClr val="000000"/>
                </a:solidFill>
                <a:latin typeface="Times New Roman" charset="0"/>
                <a:ea typeface="ＭＳ Ｐゴシック" charset="0"/>
              </a:rPr>
              <a:t> only if</a:t>
            </a:r>
          </a:p>
          <a:p>
            <a:pPr algn="l"/>
            <a:r>
              <a:rPr lang="en-US" sz="2400" smtClean="0">
                <a:solidFill>
                  <a:srgbClr val="000000"/>
                </a:solidFill>
                <a:latin typeface="Times New Roman" charset="0"/>
                <a:ea typeface="ＭＳ Ｐゴシック" charset="0"/>
              </a:rPr>
              <a:t>followed by an NP (whose</a:t>
            </a:r>
          </a:p>
          <a:p>
            <a:pPr algn="l"/>
            <a:r>
              <a:rPr lang="en-US" sz="2400" smtClean="0">
                <a:solidFill>
                  <a:srgbClr val="000000"/>
                </a:solidFill>
                <a:latin typeface="Times New Roman" charset="0"/>
                <a:ea typeface="ＭＳ Ｐゴシック" charset="0"/>
              </a:rPr>
              <a:t>translation is then placed to </a:t>
            </a:r>
          </a:p>
          <a:p>
            <a:pPr algn="l"/>
            <a:r>
              <a:rPr lang="en-US" sz="2400" smtClean="0">
                <a:solidFill>
                  <a:srgbClr val="000000"/>
                </a:solidFill>
                <a:latin typeface="Times New Roman" charset="0"/>
                <a:ea typeface="ＭＳ Ｐゴシック" charset="0"/>
              </a:rPr>
              <a:t>the right of </a:t>
            </a:r>
            <a:r>
              <a:rPr lang="ja-JP" altLang="en-US" sz="2400" smtClean="0">
                <a:solidFill>
                  <a:srgbClr val="000000"/>
                </a:solidFill>
                <a:latin typeface="Arial"/>
                <a:ea typeface="ＭＳ Ｐゴシック" charset="0"/>
              </a:rPr>
              <a:t>“</a:t>
            </a:r>
            <a:r>
              <a:rPr lang="zh-CN" altLang="en-US" sz="2000" smtClean="0"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rPr>
              <a:t>来自</a:t>
            </a:r>
            <a:r>
              <a:rPr lang="ja-JP" altLang="en-US" sz="2400" smtClean="0">
                <a:solidFill>
                  <a:srgbClr val="000000"/>
                </a:solidFill>
                <a:latin typeface="Arial"/>
                <a:ea typeface="ＭＳ Ｐゴシック" charset="0"/>
              </a:rPr>
              <a:t>”</a:t>
            </a:r>
            <a:r>
              <a:rPr lang="en-US" sz="2400" smtClean="0">
                <a:solidFill>
                  <a:srgbClr val="000000"/>
                </a:solidFill>
                <a:latin typeface="Times New Roman" charset="0"/>
                <a:ea typeface="ＭＳ Ｐゴシック" charset="0"/>
              </a:rPr>
              <a:t>).</a:t>
            </a:r>
          </a:p>
        </p:txBody>
      </p:sp>
      <p:sp>
        <p:nvSpPr>
          <p:cNvPr id="467977" name="Line 9"/>
          <p:cNvSpPr>
            <a:spLocks noChangeShapeType="1"/>
          </p:cNvSpPr>
          <p:nvPr/>
        </p:nvSpPr>
        <p:spPr bwMode="auto">
          <a:xfrm flipH="1">
            <a:off x="5715000" y="3733800"/>
            <a:ext cx="304800" cy="685800"/>
          </a:xfrm>
          <a:prstGeom prst="line">
            <a:avLst/>
          </a:prstGeom>
          <a:noFill/>
          <a:ln w="76200">
            <a:solidFill>
              <a:srgbClr val="FFFF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12549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99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76200"/>
            <a:ext cx="7772400" cy="1143000"/>
          </a:xfrm>
        </p:spPr>
        <p:txBody>
          <a:bodyPr/>
          <a:lstStyle/>
          <a:p>
            <a:r>
              <a:rPr lang="en-US"/>
              <a:t>Tree Transformations</a:t>
            </a:r>
          </a:p>
        </p:txBody>
      </p:sp>
      <p:sp>
        <p:nvSpPr>
          <p:cNvPr id="4689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447800"/>
            <a:ext cx="6172200" cy="5181600"/>
          </a:xfrm>
        </p:spPr>
        <p:txBody>
          <a:bodyPr/>
          <a:lstStyle/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en-US" altLang="zh-CN" sz="1800" dirty="0">
                <a:ea typeface="SimSun" charset="0"/>
                <a:cs typeface="SimSun" charset="0"/>
              </a:rPr>
              <a:t>DT(these) </a:t>
            </a:r>
            <a:r>
              <a:rPr lang="en-US" altLang="zh-CN" sz="1800" dirty="0">
                <a:ea typeface="SimSun" charset="0"/>
                <a:cs typeface="SimSun" charset="0"/>
                <a:sym typeface="Wingdings" charset="0"/>
              </a:rPr>
              <a:t> </a:t>
            </a:r>
            <a:r>
              <a:rPr lang="zh-CN" altLang="en-US" sz="1800" dirty="0">
                <a:ea typeface="SimSun" charset="0"/>
                <a:cs typeface="SimSun" charset="0"/>
              </a:rPr>
              <a:t>这   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en-US" altLang="zh-CN" sz="1800" dirty="0">
                <a:ea typeface="SimSun" charset="0"/>
                <a:cs typeface="SimSun" charset="0"/>
              </a:rPr>
              <a:t>VBP(include) </a:t>
            </a:r>
            <a:r>
              <a:rPr lang="en-US" altLang="zh-CN" sz="1800" dirty="0">
                <a:ea typeface="SimSun" charset="0"/>
                <a:cs typeface="SimSun" charset="0"/>
                <a:sym typeface="Wingdings" charset="0"/>
              </a:rPr>
              <a:t> </a:t>
            </a:r>
            <a:r>
              <a:rPr lang="zh-CN" altLang="en-US" sz="1800" dirty="0">
                <a:ea typeface="SimSun" charset="0"/>
                <a:cs typeface="SimSun" charset="0"/>
              </a:rPr>
              <a:t>中包括   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en-US" altLang="zh-CN" sz="1800" dirty="0">
                <a:ea typeface="SimSun" charset="0"/>
                <a:cs typeface="SimSun" charset="0"/>
              </a:rPr>
              <a:t>VBP(includes) </a:t>
            </a:r>
            <a:r>
              <a:rPr lang="en-US" altLang="zh-CN" sz="1800" dirty="0">
                <a:ea typeface="SimSun" charset="0"/>
                <a:cs typeface="SimSun" charset="0"/>
                <a:sym typeface="Wingdings" charset="0"/>
              </a:rPr>
              <a:t> </a:t>
            </a:r>
            <a:r>
              <a:rPr lang="zh-CN" altLang="en-US" sz="1800" dirty="0">
                <a:ea typeface="SimSun" charset="0"/>
                <a:cs typeface="SimSun" charset="0"/>
              </a:rPr>
              <a:t>中包括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en-US" altLang="zh-CN" sz="1800" dirty="0">
                <a:ea typeface="SimSun" charset="0"/>
                <a:cs typeface="SimSun" charset="0"/>
              </a:rPr>
              <a:t>NNP(France) </a:t>
            </a:r>
            <a:r>
              <a:rPr lang="en-US" altLang="zh-CN" sz="1800" dirty="0">
                <a:ea typeface="SimSun" charset="0"/>
                <a:cs typeface="SimSun" charset="0"/>
                <a:sym typeface="Wingdings" charset="0"/>
              </a:rPr>
              <a:t> </a:t>
            </a:r>
            <a:r>
              <a:rPr lang="zh-CN" altLang="en-US" sz="1800" dirty="0">
                <a:ea typeface="SimSun" charset="0"/>
                <a:cs typeface="SimSun" charset="0"/>
              </a:rPr>
              <a:t>法国   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en-US" altLang="zh-CN" sz="1800" dirty="0">
                <a:ea typeface="SimSun" charset="0"/>
                <a:cs typeface="SimSun" charset="0"/>
              </a:rPr>
              <a:t>CC(and) </a:t>
            </a:r>
            <a:r>
              <a:rPr lang="en-US" altLang="zh-CN" sz="1800" dirty="0">
                <a:ea typeface="SimSun" charset="0"/>
                <a:cs typeface="SimSun" charset="0"/>
                <a:sym typeface="Wingdings" charset="0"/>
              </a:rPr>
              <a:t> </a:t>
            </a:r>
            <a:r>
              <a:rPr lang="zh-CN" altLang="en-US" sz="1800" dirty="0">
                <a:ea typeface="SimSun" charset="0"/>
                <a:cs typeface="SimSun" charset="0"/>
              </a:rPr>
              <a:t>和   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en-US" altLang="zh-CN" sz="1800" dirty="0">
                <a:ea typeface="SimSun" charset="0"/>
                <a:cs typeface="SimSun" charset="0"/>
              </a:rPr>
              <a:t>NNP(Russia) </a:t>
            </a:r>
            <a:r>
              <a:rPr lang="en-US" altLang="zh-CN" sz="1800" dirty="0">
                <a:ea typeface="SimSun" charset="0"/>
                <a:cs typeface="SimSun" charset="0"/>
                <a:sym typeface="Wingdings" charset="0"/>
              </a:rPr>
              <a:t> </a:t>
            </a:r>
            <a:r>
              <a:rPr lang="zh-CN" altLang="en-US" sz="1800" dirty="0">
                <a:ea typeface="SimSun" charset="0"/>
                <a:cs typeface="SimSun" charset="0"/>
              </a:rPr>
              <a:t>俄罗斯   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en-US" altLang="zh-CN" sz="1800" dirty="0">
                <a:ea typeface="SimSun" charset="0"/>
                <a:cs typeface="SimSun" charset="0"/>
              </a:rPr>
              <a:t>IN(of) </a:t>
            </a:r>
            <a:r>
              <a:rPr lang="en-US" altLang="zh-CN" sz="1800" dirty="0">
                <a:ea typeface="SimSun" charset="0"/>
                <a:cs typeface="SimSun" charset="0"/>
                <a:sym typeface="Wingdings" charset="0"/>
              </a:rPr>
              <a:t> </a:t>
            </a:r>
            <a:r>
              <a:rPr lang="zh-CN" altLang="en-US" sz="1800" dirty="0">
                <a:ea typeface="SimSun" charset="0"/>
                <a:cs typeface="SimSun" charset="0"/>
              </a:rPr>
              <a:t>的   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en-US" altLang="zh-CN" sz="1800" dirty="0">
                <a:ea typeface="SimSun" charset="0"/>
                <a:cs typeface="SimSun" charset="0"/>
              </a:rPr>
              <a:t>NP(NNS(astronauts)) </a:t>
            </a:r>
            <a:r>
              <a:rPr lang="en-US" altLang="zh-CN" sz="1800" dirty="0">
                <a:ea typeface="SimSun" charset="0"/>
                <a:cs typeface="SimSun" charset="0"/>
                <a:sym typeface="Wingdings" charset="0"/>
              </a:rPr>
              <a:t> </a:t>
            </a:r>
            <a:r>
              <a:rPr lang="zh-CN" altLang="en-US" sz="1800" dirty="0">
                <a:ea typeface="SimSun" charset="0"/>
                <a:cs typeface="SimSun" charset="0"/>
              </a:rPr>
              <a:t>宇航 ,  员   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en-US" altLang="zh-CN" sz="1800" dirty="0">
                <a:ea typeface="SimSun" charset="0"/>
                <a:cs typeface="SimSun" charset="0"/>
              </a:rPr>
              <a:t>PUNC(.) </a:t>
            </a:r>
            <a:r>
              <a:rPr lang="en-US" altLang="zh-CN" sz="1800" dirty="0">
                <a:ea typeface="SimSun" charset="0"/>
                <a:cs typeface="SimSun" charset="0"/>
                <a:sym typeface="Wingdings" charset="0"/>
              </a:rPr>
              <a:t> .</a:t>
            </a:r>
            <a:endParaRPr lang="en-US" altLang="zh-CN" sz="1400" dirty="0">
              <a:ea typeface="SimSun" charset="0"/>
              <a:cs typeface="SimSun" charset="0"/>
            </a:endParaRP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en-US" altLang="zh-CN" sz="1800" dirty="0">
                <a:ea typeface="SimSun" charset="0"/>
                <a:cs typeface="SimSun" charset="0"/>
              </a:rPr>
              <a:t>NP(x0:DT, CD(7), NNS(people) </a:t>
            </a:r>
            <a:r>
              <a:rPr lang="en-US" altLang="zh-CN" sz="1800" dirty="0">
                <a:ea typeface="SimSun" charset="0"/>
                <a:cs typeface="SimSun" charset="0"/>
                <a:sym typeface="Wingdings" charset="0"/>
              </a:rPr>
              <a:t>  x0 , </a:t>
            </a:r>
            <a:r>
              <a:rPr lang="en-US" altLang="zh-CN" sz="1800" dirty="0">
                <a:ea typeface="SimSun" charset="0"/>
                <a:cs typeface="SimSun" charset="0"/>
              </a:rPr>
              <a:t>7</a:t>
            </a:r>
            <a:r>
              <a:rPr lang="zh-CN" altLang="en-US" sz="1800" dirty="0">
                <a:ea typeface="SimSun" charset="0"/>
                <a:cs typeface="SimSun" charset="0"/>
              </a:rPr>
              <a:t>人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en-US" altLang="zh-CN" sz="1800" dirty="0">
                <a:ea typeface="SimSun" charset="0"/>
                <a:cs typeface="SimSun" charset="0"/>
              </a:rPr>
              <a:t>VP(VBG(coming), PP(IN(from), x0:NP)) </a:t>
            </a:r>
            <a:r>
              <a:rPr lang="en-US" altLang="zh-CN" sz="1800" dirty="0">
                <a:ea typeface="SimSun" charset="0"/>
                <a:cs typeface="SimSun" charset="0"/>
                <a:sym typeface="Wingdings" charset="0"/>
              </a:rPr>
              <a:t> </a:t>
            </a:r>
            <a:r>
              <a:rPr lang="zh-CN" altLang="en-US" sz="1800" dirty="0">
                <a:ea typeface="SimSun" charset="0"/>
                <a:cs typeface="SimSun" charset="0"/>
              </a:rPr>
              <a:t>来自 </a:t>
            </a:r>
            <a:r>
              <a:rPr lang="zh-CN" altLang="en-US" sz="1800" dirty="0" smtClean="0">
                <a:ea typeface="SimSun" charset="0"/>
                <a:cs typeface="SimSun" charset="0"/>
              </a:rPr>
              <a:t>,</a:t>
            </a:r>
            <a:r>
              <a:rPr lang="en-US" altLang="zh-CN" sz="1800" dirty="0" smtClean="0">
                <a:ea typeface="SimSun" charset="0"/>
                <a:cs typeface="SimSun" charset="0"/>
              </a:rPr>
              <a:t>x0</a:t>
            </a:r>
            <a:endParaRPr lang="en-US" altLang="zh-CN" sz="1800" dirty="0">
              <a:ea typeface="SimSun" charset="0"/>
              <a:cs typeface="SimSun" charset="0"/>
            </a:endParaRP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en-US" altLang="zh-CN" sz="1800" dirty="0">
                <a:ea typeface="SimSun" charset="0"/>
                <a:cs typeface="SimSun" charset="0"/>
              </a:rPr>
              <a:t>IN(from) </a:t>
            </a:r>
            <a:r>
              <a:rPr lang="en-US" altLang="zh-CN" sz="1800" dirty="0">
                <a:ea typeface="SimSun" charset="0"/>
                <a:cs typeface="SimSun" charset="0"/>
                <a:sym typeface="Wingdings" charset="0"/>
              </a:rPr>
              <a:t> </a:t>
            </a:r>
            <a:r>
              <a:rPr lang="zh-CN" altLang="en-US" sz="1800" dirty="0">
                <a:ea typeface="SimSun" charset="0"/>
                <a:cs typeface="SimSun" charset="0"/>
              </a:rPr>
              <a:t>来自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en-US" sz="1800" dirty="0">
                <a:ea typeface="SimSun" charset="0"/>
                <a:cs typeface="SimSun" charset="0"/>
              </a:rPr>
              <a:t>NP(x0:NNP, x1:CC, x2:NNP) </a:t>
            </a:r>
            <a:r>
              <a:rPr lang="en-US" sz="1800" dirty="0">
                <a:ea typeface="SimSun" charset="0"/>
                <a:cs typeface="SimSun" charset="0"/>
                <a:sym typeface="Wingdings" charset="0"/>
              </a:rPr>
              <a:t> x0 , x1 , x2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en-US" altLang="zh-CN" sz="1800" dirty="0">
                <a:ea typeface="SimSun" charset="0"/>
                <a:cs typeface="SimSun" charset="0"/>
              </a:rPr>
              <a:t>VP(x0:VBP, x1:NP) </a:t>
            </a:r>
            <a:r>
              <a:rPr lang="en-US" altLang="zh-CN" sz="1800" dirty="0">
                <a:ea typeface="SimSun" charset="0"/>
                <a:cs typeface="SimSun" charset="0"/>
                <a:sym typeface="Wingdings" charset="0"/>
              </a:rPr>
              <a:t> x0 , x1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en-US" altLang="zh-CN" sz="1800" dirty="0">
                <a:ea typeface="SimSun" charset="0"/>
                <a:cs typeface="SimSun" charset="0"/>
                <a:sym typeface="Wingdings" charset="0"/>
              </a:rPr>
              <a:t>S(x0:NP, x1:VP, x2:PUNC)  x0 , x1, x2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en-US" sz="1800" dirty="0">
                <a:ea typeface="SimSun" charset="0"/>
                <a:cs typeface="SimSun" charset="0"/>
              </a:rPr>
              <a:t>NP(x0:NP, x1:VP) </a:t>
            </a:r>
            <a:r>
              <a:rPr lang="en-US" sz="1800" dirty="0">
                <a:ea typeface="SimSun" charset="0"/>
                <a:cs typeface="SimSun" charset="0"/>
                <a:sym typeface="Wingdings" charset="0"/>
              </a:rPr>
              <a:t> x1 , </a:t>
            </a:r>
            <a:r>
              <a:rPr lang="zh-CN" altLang="en-US" sz="1800" dirty="0">
                <a:ea typeface="SimSun" charset="0"/>
                <a:cs typeface="SimSun" charset="0"/>
              </a:rPr>
              <a:t>的 , </a:t>
            </a:r>
            <a:r>
              <a:rPr lang="en-US" altLang="zh-CN" sz="1800" dirty="0">
                <a:ea typeface="SimSun" charset="0"/>
                <a:cs typeface="SimSun" charset="0"/>
              </a:rPr>
              <a:t>x0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en-US" altLang="zh-CN" sz="1800" dirty="0">
                <a:ea typeface="SimSun" charset="0"/>
                <a:cs typeface="SimSun" charset="0"/>
              </a:rPr>
              <a:t>NP(DT(“the”), x0:JJ, x1:NN) </a:t>
            </a:r>
            <a:r>
              <a:rPr lang="en-US" altLang="zh-CN" sz="1800" dirty="0">
                <a:ea typeface="SimSun" charset="0"/>
                <a:cs typeface="SimSun" charset="0"/>
                <a:sym typeface="Wingdings" charset="0"/>
              </a:rPr>
              <a:t> x0 , x1</a:t>
            </a:r>
            <a:endParaRPr lang="en-US" altLang="zh-CN" sz="1800" dirty="0">
              <a:ea typeface="SimSun" charset="0"/>
              <a:cs typeface="SimSun" charset="0"/>
            </a:endParaRP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endParaRPr lang="en-US" sz="1800" dirty="0">
              <a:ea typeface="SimSun" charset="0"/>
              <a:cs typeface="SimSun" charset="0"/>
              <a:sym typeface="Wingdings" charset="0"/>
            </a:endParaRPr>
          </a:p>
        </p:txBody>
      </p:sp>
      <p:sp>
        <p:nvSpPr>
          <p:cNvPr id="468996" name="AutoShape 4"/>
          <p:cNvSpPr>
            <a:spLocks/>
          </p:cNvSpPr>
          <p:nvPr/>
        </p:nvSpPr>
        <p:spPr bwMode="auto">
          <a:xfrm>
            <a:off x="6457950" y="1600200"/>
            <a:ext cx="152400" cy="3429000"/>
          </a:xfrm>
          <a:prstGeom prst="rightBrace">
            <a:avLst>
              <a:gd name="adj1" fmla="val 187500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468997" name="Text Box 5"/>
          <p:cNvSpPr txBox="1">
            <a:spLocks noChangeArrowheads="1"/>
          </p:cNvSpPr>
          <p:nvPr/>
        </p:nvSpPr>
        <p:spPr bwMode="auto">
          <a:xfrm>
            <a:off x="6686550" y="2819400"/>
            <a:ext cx="2305050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smtClean="0">
                <a:solidFill>
                  <a:srgbClr val="000000"/>
                </a:solidFill>
                <a:latin typeface="Times New Roman" charset="0"/>
                <a:ea typeface="ＭＳ Ｐゴシック" charset="0"/>
              </a:rPr>
              <a:t>Contiguous phrase pair</a:t>
            </a:r>
          </a:p>
          <a:p>
            <a:pPr algn="l"/>
            <a:r>
              <a:rPr lang="en-US" smtClean="0">
                <a:solidFill>
                  <a:srgbClr val="000000"/>
                </a:solidFill>
                <a:latin typeface="Times New Roman" charset="0"/>
                <a:ea typeface="ＭＳ Ｐゴシック" charset="0"/>
              </a:rPr>
              <a:t>Substitution rules</a:t>
            </a:r>
          </a:p>
          <a:p>
            <a:pPr algn="l"/>
            <a:r>
              <a:rPr lang="en-US" smtClean="0">
                <a:solidFill>
                  <a:srgbClr val="000000"/>
                </a:solidFill>
                <a:latin typeface="Times New Roman" charset="0"/>
                <a:ea typeface="ＭＳ Ｐゴシック" charset="0"/>
              </a:rPr>
              <a:t>(alignment templates)</a:t>
            </a:r>
          </a:p>
        </p:txBody>
      </p:sp>
      <p:sp>
        <p:nvSpPr>
          <p:cNvPr id="468998" name="AutoShape 6"/>
          <p:cNvSpPr>
            <a:spLocks/>
          </p:cNvSpPr>
          <p:nvPr/>
        </p:nvSpPr>
        <p:spPr bwMode="auto">
          <a:xfrm>
            <a:off x="6457950" y="5105400"/>
            <a:ext cx="152400" cy="1295400"/>
          </a:xfrm>
          <a:prstGeom prst="rightBrace">
            <a:avLst>
              <a:gd name="adj1" fmla="val 70833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468999" name="Text Box 7"/>
          <p:cNvSpPr txBox="1">
            <a:spLocks noChangeArrowheads="1"/>
          </p:cNvSpPr>
          <p:nvPr/>
        </p:nvSpPr>
        <p:spPr bwMode="auto">
          <a:xfrm>
            <a:off x="6686550" y="5576888"/>
            <a:ext cx="18415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smtClean="0">
                <a:solidFill>
                  <a:srgbClr val="000000"/>
                </a:solidFill>
                <a:latin typeface="Times New Roman" charset="0"/>
                <a:ea typeface="ＭＳ Ｐゴシック" charset="0"/>
              </a:rPr>
              <a:t>Higher-level rules</a:t>
            </a:r>
          </a:p>
        </p:txBody>
      </p:sp>
      <p:sp>
        <p:nvSpPr>
          <p:cNvPr id="469000" name="Text Box 8"/>
          <p:cNvSpPr txBox="1">
            <a:spLocks noChangeArrowheads="1"/>
          </p:cNvSpPr>
          <p:nvPr/>
        </p:nvSpPr>
        <p:spPr bwMode="auto">
          <a:xfrm>
            <a:off x="3810000" y="1219200"/>
            <a:ext cx="4197684" cy="1938992"/>
          </a:xfrm>
          <a:prstGeom prst="rect">
            <a:avLst/>
          </a:prstGeom>
          <a:solidFill>
            <a:srgbClr val="FFFF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457200" indent="-457200" algn="l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914400" indent="-457200" algn="l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371600" indent="-457200" algn="l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828800" indent="-457200" algn="l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286000" indent="-457200" algn="l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743200" indent="-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3200400" indent="-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657600" indent="-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4114800" indent="-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2000" dirty="0" smtClean="0">
                <a:solidFill>
                  <a:srgbClr val="000000"/>
                </a:solidFill>
                <a:latin typeface="Times New Roman" charset="0"/>
              </a:rPr>
              <a:t>Translate an English NP (</a:t>
            </a:r>
            <a:r>
              <a:rPr lang="ja-JP" altLang="en-US" sz="2000" dirty="0" smtClean="0">
                <a:solidFill>
                  <a:srgbClr val="000000"/>
                </a:solidFill>
                <a:latin typeface="Arial"/>
              </a:rPr>
              <a:t>“</a:t>
            </a:r>
            <a:r>
              <a:rPr lang="en-US" sz="2000" dirty="0" smtClean="0">
                <a:solidFill>
                  <a:srgbClr val="000000"/>
                </a:solidFill>
                <a:latin typeface="Times New Roman" charset="0"/>
              </a:rPr>
              <a:t>astronauts</a:t>
            </a:r>
            <a:r>
              <a:rPr lang="ja-JP" altLang="en-US" sz="2000" dirty="0" smtClean="0">
                <a:solidFill>
                  <a:srgbClr val="000000"/>
                </a:solidFill>
                <a:latin typeface="Arial"/>
              </a:rPr>
              <a:t>”</a:t>
            </a:r>
            <a:r>
              <a:rPr lang="en-US" sz="2000" dirty="0" smtClean="0">
                <a:solidFill>
                  <a:srgbClr val="000000"/>
                </a:solidFill>
                <a:latin typeface="Times New Roman" charset="0"/>
              </a:rPr>
              <a:t>)</a:t>
            </a:r>
          </a:p>
          <a:p>
            <a:r>
              <a:rPr lang="en-US" sz="2000" dirty="0" smtClean="0">
                <a:solidFill>
                  <a:srgbClr val="000000"/>
                </a:solidFill>
                <a:latin typeface="Times New Roman" charset="0"/>
              </a:rPr>
              <a:t>modified by a gerund VP (</a:t>
            </a:r>
            <a:r>
              <a:rPr lang="ja-JP" altLang="en-US" sz="2000" dirty="0" smtClean="0">
                <a:solidFill>
                  <a:srgbClr val="000000"/>
                </a:solidFill>
                <a:latin typeface="Arial"/>
              </a:rPr>
              <a:t>“</a:t>
            </a:r>
            <a:r>
              <a:rPr lang="en-US" sz="2000" dirty="0" smtClean="0">
                <a:solidFill>
                  <a:srgbClr val="000000"/>
                </a:solidFill>
                <a:latin typeface="Times New Roman" charset="0"/>
              </a:rPr>
              <a:t>coming</a:t>
            </a:r>
          </a:p>
          <a:p>
            <a:r>
              <a:rPr lang="en-US" sz="2000" dirty="0" smtClean="0">
                <a:solidFill>
                  <a:srgbClr val="000000"/>
                </a:solidFill>
                <a:latin typeface="Times New Roman" charset="0"/>
              </a:rPr>
              <a:t>from France and Russia</a:t>
            </a:r>
            <a:r>
              <a:rPr lang="ja-JP" altLang="en-US" sz="2000" dirty="0" smtClean="0">
                <a:solidFill>
                  <a:srgbClr val="000000"/>
                </a:solidFill>
                <a:latin typeface="Arial"/>
              </a:rPr>
              <a:t>”</a:t>
            </a:r>
            <a:r>
              <a:rPr lang="en-US" sz="2000" dirty="0" smtClean="0">
                <a:solidFill>
                  <a:srgbClr val="000000"/>
                </a:solidFill>
                <a:latin typeface="Times New Roman" charset="0"/>
              </a:rPr>
              <a:t>) as follows:</a:t>
            </a:r>
          </a:p>
          <a:p>
            <a:r>
              <a:rPr lang="en-US" sz="2000" dirty="0" smtClean="0">
                <a:solidFill>
                  <a:srgbClr val="000000"/>
                </a:solidFill>
                <a:latin typeface="Times New Roman" charset="0"/>
              </a:rPr>
              <a:t>(1) translate the gerund VP, </a:t>
            </a:r>
          </a:p>
          <a:p>
            <a:r>
              <a:rPr lang="en-US" sz="2000" dirty="0" smtClean="0">
                <a:solidFill>
                  <a:srgbClr val="000000"/>
                </a:solidFill>
                <a:latin typeface="Times New Roman" charset="0"/>
              </a:rPr>
              <a:t>(2) type the Chinese word </a:t>
            </a:r>
            <a:r>
              <a:rPr lang="ja-JP" altLang="en-US" sz="2000" dirty="0" smtClean="0">
                <a:solidFill>
                  <a:srgbClr val="000000"/>
                </a:solidFill>
                <a:latin typeface="Arial"/>
              </a:rPr>
              <a:t>“</a:t>
            </a:r>
            <a:r>
              <a:rPr lang="zh-CN" altLang="en-US" dirty="0" smtClean="0">
                <a:solidFill>
                  <a:srgbClr val="000000"/>
                </a:solidFill>
                <a:ea typeface="SimSun" charset="0"/>
                <a:cs typeface="SimSun" charset="0"/>
              </a:rPr>
              <a:t>的</a:t>
            </a:r>
            <a:r>
              <a:rPr lang="ja-JP" altLang="en-US" sz="2000" dirty="0" smtClean="0">
                <a:solidFill>
                  <a:srgbClr val="000000"/>
                </a:solidFill>
                <a:latin typeface="Arial"/>
              </a:rPr>
              <a:t>”</a:t>
            </a:r>
            <a:r>
              <a:rPr lang="en-US" sz="2000" dirty="0" smtClean="0">
                <a:solidFill>
                  <a:srgbClr val="000000"/>
                </a:solidFill>
                <a:latin typeface="Times New Roman" charset="0"/>
              </a:rPr>
              <a:t>,</a:t>
            </a:r>
          </a:p>
          <a:p>
            <a:r>
              <a:rPr lang="en-US" sz="2000" dirty="0" smtClean="0">
                <a:solidFill>
                  <a:srgbClr val="000000"/>
                </a:solidFill>
                <a:latin typeface="Times New Roman" charset="0"/>
              </a:rPr>
              <a:t>(3) translate the NP</a:t>
            </a:r>
            <a:r>
              <a:rPr lang="en-US" sz="2000" dirty="0" smtClean="0">
                <a:solidFill>
                  <a:srgbClr val="000000"/>
                </a:solidFill>
                <a:latin typeface="Times New Roman" charset="0"/>
              </a:rPr>
              <a:t>.</a:t>
            </a:r>
            <a:endParaRPr lang="en-US" sz="2000" dirty="0" smtClean="0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469001" name="Line 9"/>
          <p:cNvSpPr>
            <a:spLocks noChangeShapeType="1"/>
          </p:cNvSpPr>
          <p:nvPr/>
        </p:nvSpPr>
        <p:spPr bwMode="auto">
          <a:xfrm flipH="1">
            <a:off x="4038600" y="4953000"/>
            <a:ext cx="1600200" cy="1143000"/>
          </a:xfrm>
          <a:prstGeom prst="line">
            <a:avLst/>
          </a:prstGeom>
          <a:noFill/>
          <a:ln w="76200">
            <a:solidFill>
              <a:srgbClr val="FFFF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44413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01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76200"/>
            <a:ext cx="7772400" cy="1143000"/>
          </a:xfrm>
        </p:spPr>
        <p:txBody>
          <a:bodyPr/>
          <a:lstStyle/>
          <a:p>
            <a:r>
              <a:rPr lang="en-US" dirty="0"/>
              <a:t>Tree Transformations</a:t>
            </a:r>
          </a:p>
        </p:txBody>
      </p:sp>
      <p:sp>
        <p:nvSpPr>
          <p:cNvPr id="4700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447800"/>
            <a:ext cx="6172200" cy="5181600"/>
          </a:xfrm>
        </p:spPr>
        <p:txBody>
          <a:bodyPr/>
          <a:lstStyle/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en-US" altLang="zh-CN" sz="1800" dirty="0">
                <a:ea typeface="SimSun" charset="0"/>
                <a:cs typeface="SimSun" charset="0"/>
              </a:rPr>
              <a:t>DT(these) </a:t>
            </a:r>
            <a:r>
              <a:rPr lang="en-US" altLang="zh-CN" sz="1800" dirty="0">
                <a:ea typeface="SimSun" charset="0"/>
                <a:cs typeface="SimSun" charset="0"/>
                <a:sym typeface="Wingdings" charset="0"/>
              </a:rPr>
              <a:t> </a:t>
            </a:r>
            <a:r>
              <a:rPr lang="zh-CN" altLang="en-US" sz="1800" dirty="0">
                <a:ea typeface="SimSun" charset="0"/>
                <a:cs typeface="SimSun" charset="0"/>
              </a:rPr>
              <a:t>这   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en-US" altLang="zh-CN" sz="1800" dirty="0">
                <a:ea typeface="SimSun" charset="0"/>
                <a:cs typeface="SimSun" charset="0"/>
              </a:rPr>
              <a:t>VBP(include) </a:t>
            </a:r>
            <a:r>
              <a:rPr lang="en-US" altLang="zh-CN" sz="1800" dirty="0">
                <a:ea typeface="SimSun" charset="0"/>
                <a:cs typeface="SimSun" charset="0"/>
                <a:sym typeface="Wingdings" charset="0"/>
              </a:rPr>
              <a:t> </a:t>
            </a:r>
            <a:r>
              <a:rPr lang="zh-CN" altLang="en-US" sz="1800" dirty="0">
                <a:ea typeface="SimSun" charset="0"/>
                <a:cs typeface="SimSun" charset="0"/>
              </a:rPr>
              <a:t>中包括   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en-US" altLang="zh-CN" sz="1800" dirty="0">
                <a:ea typeface="SimSun" charset="0"/>
                <a:cs typeface="SimSun" charset="0"/>
              </a:rPr>
              <a:t>VBP(includes) </a:t>
            </a:r>
            <a:r>
              <a:rPr lang="en-US" altLang="zh-CN" sz="1800" dirty="0">
                <a:ea typeface="SimSun" charset="0"/>
                <a:cs typeface="SimSun" charset="0"/>
                <a:sym typeface="Wingdings" charset="0"/>
              </a:rPr>
              <a:t> </a:t>
            </a:r>
            <a:r>
              <a:rPr lang="zh-CN" altLang="en-US" sz="1800" dirty="0">
                <a:ea typeface="SimSun" charset="0"/>
                <a:cs typeface="SimSun" charset="0"/>
              </a:rPr>
              <a:t>中包括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en-US" altLang="zh-CN" sz="1800" dirty="0">
                <a:ea typeface="SimSun" charset="0"/>
                <a:cs typeface="SimSun" charset="0"/>
              </a:rPr>
              <a:t>NNP(France) </a:t>
            </a:r>
            <a:r>
              <a:rPr lang="en-US" altLang="zh-CN" sz="1800" dirty="0">
                <a:ea typeface="SimSun" charset="0"/>
                <a:cs typeface="SimSun" charset="0"/>
                <a:sym typeface="Wingdings" charset="0"/>
              </a:rPr>
              <a:t> </a:t>
            </a:r>
            <a:r>
              <a:rPr lang="zh-CN" altLang="en-US" sz="1800" dirty="0">
                <a:ea typeface="SimSun" charset="0"/>
                <a:cs typeface="SimSun" charset="0"/>
              </a:rPr>
              <a:t>法国   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en-US" altLang="zh-CN" sz="1800" dirty="0">
                <a:ea typeface="SimSun" charset="0"/>
                <a:cs typeface="SimSun" charset="0"/>
              </a:rPr>
              <a:t>CC(and) </a:t>
            </a:r>
            <a:r>
              <a:rPr lang="en-US" altLang="zh-CN" sz="1800" dirty="0">
                <a:ea typeface="SimSun" charset="0"/>
                <a:cs typeface="SimSun" charset="0"/>
                <a:sym typeface="Wingdings" charset="0"/>
              </a:rPr>
              <a:t> </a:t>
            </a:r>
            <a:r>
              <a:rPr lang="zh-CN" altLang="en-US" sz="1800" dirty="0">
                <a:ea typeface="SimSun" charset="0"/>
                <a:cs typeface="SimSun" charset="0"/>
              </a:rPr>
              <a:t>和   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en-US" altLang="zh-CN" sz="1800" dirty="0">
                <a:ea typeface="SimSun" charset="0"/>
                <a:cs typeface="SimSun" charset="0"/>
              </a:rPr>
              <a:t>NNP(Russia) </a:t>
            </a:r>
            <a:r>
              <a:rPr lang="en-US" altLang="zh-CN" sz="1800" dirty="0">
                <a:ea typeface="SimSun" charset="0"/>
                <a:cs typeface="SimSun" charset="0"/>
                <a:sym typeface="Wingdings" charset="0"/>
              </a:rPr>
              <a:t> </a:t>
            </a:r>
            <a:r>
              <a:rPr lang="zh-CN" altLang="en-US" sz="1800" dirty="0">
                <a:ea typeface="SimSun" charset="0"/>
                <a:cs typeface="SimSun" charset="0"/>
              </a:rPr>
              <a:t>俄罗斯   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en-US" altLang="zh-CN" sz="1800" dirty="0">
                <a:ea typeface="SimSun" charset="0"/>
                <a:cs typeface="SimSun" charset="0"/>
              </a:rPr>
              <a:t>IN(of) </a:t>
            </a:r>
            <a:r>
              <a:rPr lang="en-US" altLang="zh-CN" sz="1800" dirty="0">
                <a:ea typeface="SimSun" charset="0"/>
                <a:cs typeface="SimSun" charset="0"/>
                <a:sym typeface="Wingdings" charset="0"/>
              </a:rPr>
              <a:t> </a:t>
            </a:r>
            <a:r>
              <a:rPr lang="zh-CN" altLang="en-US" sz="1800" dirty="0">
                <a:ea typeface="SimSun" charset="0"/>
                <a:cs typeface="SimSun" charset="0"/>
              </a:rPr>
              <a:t>的   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en-US" altLang="zh-CN" sz="1800" dirty="0">
                <a:ea typeface="SimSun" charset="0"/>
                <a:cs typeface="SimSun" charset="0"/>
              </a:rPr>
              <a:t>NP(NNS(astronauts)) </a:t>
            </a:r>
            <a:r>
              <a:rPr lang="en-US" altLang="zh-CN" sz="1800" dirty="0">
                <a:ea typeface="SimSun" charset="0"/>
                <a:cs typeface="SimSun" charset="0"/>
                <a:sym typeface="Wingdings" charset="0"/>
              </a:rPr>
              <a:t> </a:t>
            </a:r>
            <a:r>
              <a:rPr lang="zh-CN" altLang="en-US" sz="1800" dirty="0">
                <a:ea typeface="SimSun" charset="0"/>
                <a:cs typeface="SimSun" charset="0"/>
              </a:rPr>
              <a:t>宇航 ,  员   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en-US" altLang="zh-CN" sz="1800" dirty="0">
                <a:ea typeface="SimSun" charset="0"/>
                <a:cs typeface="SimSun" charset="0"/>
              </a:rPr>
              <a:t>PUNC(.) </a:t>
            </a:r>
            <a:r>
              <a:rPr lang="en-US" altLang="zh-CN" sz="1800" dirty="0">
                <a:ea typeface="SimSun" charset="0"/>
                <a:cs typeface="SimSun" charset="0"/>
                <a:sym typeface="Wingdings" charset="0"/>
              </a:rPr>
              <a:t> .</a:t>
            </a:r>
            <a:endParaRPr lang="en-US" altLang="zh-CN" sz="1400" dirty="0">
              <a:ea typeface="SimSun" charset="0"/>
              <a:cs typeface="SimSun" charset="0"/>
            </a:endParaRP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en-US" altLang="zh-CN" sz="1800" dirty="0">
                <a:ea typeface="SimSun" charset="0"/>
                <a:cs typeface="SimSun" charset="0"/>
              </a:rPr>
              <a:t>NP(x0:DT, CD(7), NNS(people) </a:t>
            </a:r>
            <a:r>
              <a:rPr lang="en-US" altLang="zh-CN" sz="1800" dirty="0">
                <a:ea typeface="SimSun" charset="0"/>
                <a:cs typeface="SimSun" charset="0"/>
                <a:sym typeface="Wingdings" charset="0"/>
              </a:rPr>
              <a:t>  x0 , </a:t>
            </a:r>
            <a:r>
              <a:rPr lang="en-US" altLang="zh-CN" sz="1800" dirty="0">
                <a:ea typeface="SimSun" charset="0"/>
                <a:cs typeface="SimSun" charset="0"/>
              </a:rPr>
              <a:t>7</a:t>
            </a:r>
            <a:r>
              <a:rPr lang="zh-CN" altLang="en-US" sz="1800" dirty="0">
                <a:ea typeface="SimSun" charset="0"/>
                <a:cs typeface="SimSun" charset="0"/>
              </a:rPr>
              <a:t>人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en-US" altLang="zh-CN" sz="1800" dirty="0">
                <a:ea typeface="SimSun" charset="0"/>
                <a:cs typeface="SimSun" charset="0"/>
              </a:rPr>
              <a:t>VP(VBG(coming), PP(IN(from), x0:NP)) </a:t>
            </a:r>
            <a:r>
              <a:rPr lang="en-US" altLang="zh-CN" sz="1800" dirty="0">
                <a:ea typeface="SimSun" charset="0"/>
                <a:cs typeface="SimSun" charset="0"/>
                <a:sym typeface="Wingdings" charset="0"/>
              </a:rPr>
              <a:t> </a:t>
            </a:r>
            <a:r>
              <a:rPr lang="zh-CN" altLang="en-US" sz="1800" dirty="0">
                <a:ea typeface="SimSun" charset="0"/>
                <a:cs typeface="SimSun" charset="0"/>
              </a:rPr>
              <a:t>来自 </a:t>
            </a:r>
            <a:r>
              <a:rPr lang="zh-CN" altLang="en-US" sz="1800" dirty="0" smtClean="0">
                <a:ea typeface="SimSun" charset="0"/>
                <a:cs typeface="SimSun" charset="0"/>
              </a:rPr>
              <a:t>,</a:t>
            </a:r>
            <a:r>
              <a:rPr lang="en-US" altLang="zh-CN" sz="1800" dirty="0" smtClean="0">
                <a:ea typeface="SimSun" charset="0"/>
                <a:cs typeface="SimSun" charset="0"/>
              </a:rPr>
              <a:t>x0</a:t>
            </a:r>
            <a:endParaRPr lang="en-US" altLang="zh-CN" sz="1800" dirty="0">
              <a:ea typeface="SimSun" charset="0"/>
              <a:cs typeface="SimSun" charset="0"/>
            </a:endParaRP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en-US" altLang="zh-CN" sz="1800" dirty="0">
                <a:ea typeface="SimSun" charset="0"/>
                <a:cs typeface="SimSun" charset="0"/>
              </a:rPr>
              <a:t>IN(from) </a:t>
            </a:r>
            <a:r>
              <a:rPr lang="en-US" altLang="zh-CN" sz="1800" dirty="0">
                <a:ea typeface="SimSun" charset="0"/>
                <a:cs typeface="SimSun" charset="0"/>
                <a:sym typeface="Wingdings" charset="0"/>
              </a:rPr>
              <a:t> </a:t>
            </a:r>
            <a:r>
              <a:rPr lang="zh-CN" altLang="en-US" sz="1800" dirty="0">
                <a:ea typeface="SimSun" charset="0"/>
                <a:cs typeface="SimSun" charset="0"/>
              </a:rPr>
              <a:t>来自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en-US" sz="1800" dirty="0">
                <a:ea typeface="SimSun" charset="0"/>
                <a:cs typeface="SimSun" charset="0"/>
              </a:rPr>
              <a:t>NP(x0:NNP, x1:CC, x2:NNP) </a:t>
            </a:r>
            <a:r>
              <a:rPr lang="en-US" sz="1800" dirty="0">
                <a:ea typeface="SimSun" charset="0"/>
                <a:cs typeface="SimSun" charset="0"/>
                <a:sym typeface="Wingdings" charset="0"/>
              </a:rPr>
              <a:t> x0 , x1 , x2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en-US" altLang="zh-CN" sz="1800" dirty="0">
                <a:ea typeface="SimSun" charset="0"/>
                <a:cs typeface="SimSun" charset="0"/>
              </a:rPr>
              <a:t>VP(x0:VBP, x1:NP) </a:t>
            </a:r>
            <a:r>
              <a:rPr lang="en-US" altLang="zh-CN" sz="1800" dirty="0">
                <a:ea typeface="SimSun" charset="0"/>
                <a:cs typeface="SimSun" charset="0"/>
                <a:sym typeface="Wingdings" charset="0"/>
              </a:rPr>
              <a:t> x0 , x1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en-US" altLang="zh-CN" sz="1800" dirty="0">
                <a:ea typeface="SimSun" charset="0"/>
                <a:cs typeface="SimSun" charset="0"/>
                <a:sym typeface="Wingdings" charset="0"/>
              </a:rPr>
              <a:t>S(x0:NP, x1:VP, x2:PUNC)  x0 , x1, x2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en-US" sz="1800" dirty="0">
                <a:ea typeface="SimSun" charset="0"/>
                <a:cs typeface="SimSun" charset="0"/>
              </a:rPr>
              <a:t>NP(x0:NP, x1:VP) </a:t>
            </a:r>
            <a:r>
              <a:rPr lang="en-US" sz="1800" dirty="0">
                <a:ea typeface="SimSun" charset="0"/>
                <a:cs typeface="SimSun" charset="0"/>
                <a:sym typeface="Wingdings" charset="0"/>
              </a:rPr>
              <a:t> x1 , </a:t>
            </a:r>
            <a:r>
              <a:rPr lang="zh-CN" altLang="en-US" sz="1800" dirty="0">
                <a:ea typeface="SimSun" charset="0"/>
                <a:cs typeface="SimSun" charset="0"/>
              </a:rPr>
              <a:t>的 , </a:t>
            </a:r>
            <a:r>
              <a:rPr lang="en-US" altLang="zh-CN" sz="1800" dirty="0">
                <a:ea typeface="SimSun" charset="0"/>
                <a:cs typeface="SimSun" charset="0"/>
              </a:rPr>
              <a:t>x0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en-US" altLang="zh-CN" sz="1800" dirty="0">
                <a:ea typeface="SimSun" charset="0"/>
                <a:cs typeface="SimSun" charset="0"/>
              </a:rPr>
              <a:t>NP(DT(“the”), x0:JJ, x1:NN) </a:t>
            </a:r>
            <a:r>
              <a:rPr lang="en-US" altLang="zh-CN" sz="1800" dirty="0">
                <a:ea typeface="SimSun" charset="0"/>
                <a:cs typeface="SimSun" charset="0"/>
                <a:sym typeface="Wingdings" charset="0"/>
              </a:rPr>
              <a:t> x0 , x1</a:t>
            </a:r>
            <a:endParaRPr lang="en-US" altLang="zh-CN" sz="1800" dirty="0">
              <a:ea typeface="SimSun" charset="0"/>
              <a:cs typeface="SimSun" charset="0"/>
            </a:endParaRP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endParaRPr lang="en-US" sz="1800" dirty="0">
              <a:ea typeface="SimSun" charset="0"/>
              <a:cs typeface="SimSun" charset="0"/>
              <a:sym typeface="Wingdings" charset="0"/>
            </a:endParaRPr>
          </a:p>
        </p:txBody>
      </p:sp>
      <p:sp>
        <p:nvSpPr>
          <p:cNvPr id="470020" name="AutoShape 4"/>
          <p:cNvSpPr>
            <a:spLocks/>
          </p:cNvSpPr>
          <p:nvPr/>
        </p:nvSpPr>
        <p:spPr bwMode="auto">
          <a:xfrm>
            <a:off x="6457950" y="1600200"/>
            <a:ext cx="152400" cy="3429000"/>
          </a:xfrm>
          <a:prstGeom prst="rightBrace">
            <a:avLst>
              <a:gd name="adj1" fmla="val 187500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470021" name="Text Box 5"/>
          <p:cNvSpPr txBox="1">
            <a:spLocks noChangeArrowheads="1"/>
          </p:cNvSpPr>
          <p:nvPr/>
        </p:nvSpPr>
        <p:spPr bwMode="auto">
          <a:xfrm>
            <a:off x="6686550" y="2819400"/>
            <a:ext cx="2305050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smtClean="0">
                <a:solidFill>
                  <a:srgbClr val="000000"/>
                </a:solidFill>
                <a:latin typeface="Times New Roman" charset="0"/>
                <a:ea typeface="ＭＳ Ｐゴシック" charset="0"/>
              </a:rPr>
              <a:t>Contiguous phrase pair</a:t>
            </a:r>
          </a:p>
          <a:p>
            <a:pPr algn="l"/>
            <a:r>
              <a:rPr lang="en-US" smtClean="0">
                <a:solidFill>
                  <a:srgbClr val="000000"/>
                </a:solidFill>
                <a:latin typeface="Times New Roman" charset="0"/>
                <a:ea typeface="ＭＳ Ｐゴシック" charset="0"/>
              </a:rPr>
              <a:t>Substitution rules</a:t>
            </a:r>
          </a:p>
          <a:p>
            <a:pPr algn="l"/>
            <a:r>
              <a:rPr lang="en-US" smtClean="0">
                <a:solidFill>
                  <a:srgbClr val="000000"/>
                </a:solidFill>
                <a:latin typeface="Times New Roman" charset="0"/>
                <a:ea typeface="ＭＳ Ｐゴシック" charset="0"/>
              </a:rPr>
              <a:t>(alignment templates)</a:t>
            </a:r>
          </a:p>
        </p:txBody>
      </p:sp>
      <p:sp>
        <p:nvSpPr>
          <p:cNvPr id="470022" name="AutoShape 6"/>
          <p:cNvSpPr>
            <a:spLocks/>
          </p:cNvSpPr>
          <p:nvPr/>
        </p:nvSpPr>
        <p:spPr bwMode="auto">
          <a:xfrm>
            <a:off x="6457950" y="5105400"/>
            <a:ext cx="152400" cy="1295400"/>
          </a:xfrm>
          <a:prstGeom prst="rightBrace">
            <a:avLst>
              <a:gd name="adj1" fmla="val 70833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470023" name="Text Box 7"/>
          <p:cNvSpPr txBox="1">
            <a:spLocks noChangeArrowheads="1"/>
          </p:cNvSpPr>
          <p:nvPr/>
        </p:nvSpPr>
        <p:spPr bwMode="auto">
          <a:xfrm>
            <a:off x="6686550" y="5576888"/>
            <a:ext cx="18415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smtClean="0">
                <a:solidFill>
                  <a:srgbClr val="000000"/>
                </a:solidFill>
                <a:latin typeface="Times New Roman" charset="0"/>
                <a:ea typeface="ＭＳ Ｐゴシック" charset="0"/>
              </a:rPr>
              <a:t>Higher-level rules</a:t>
            </a:r>
          </a:p>
        </p:txBody>
      </p:sp>
      <p:sp>
        <p:nvSpPr>
          <p:cNvPr id="470024" name="Text Box 8"/>
          <p:cNvSpPr txBox="1">
            <a:spLocks noChangeArrowheads="1"/>
          </p:cNvSpPr>
          <p:nvPr/>
        </p:nvSpPr>
        <p:spPr bwMode="auto">
          <a:xfrm>
            <a:off x="5029200" y="3657600"/>
            <a:ext cx="3910996" cy="1200328"/>
          </a:xfrm>
          <a:prstGeom prst="rect">
            <a:avLst/>
          </a:prstGeom>
          <a:solidFill>
            <a:srgbClr val="FFFF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sz="2400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</a:rPr>
              <a:t>To translate </a:t>
            </a:r>
            <a:r>
              <a:rPr lang="ja-JP" altLang="en-US" sz="2400" dirty="0" smtClean="0">
                <a:solidFill>
                  <a:srgbClr val="000000"/>
                </a:solidFill>
                <a:latin typeface="Arial"/>
                <a:ea typeface="ＭＳ Ｐゴシック" charset="0"/>
              </a:rPr>
              <a:t>“</a:t>
            </a:r>
            <a:r>
              <a:rPr lang="en-US" sz="2400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</a:rPr>
              <a:t>the JJ NN</a:t>
            </a:r>
            <a:r>
              <a:rPr lang="ja-JP" altLang="en-US" sz="2400" dirty="0" smtClean="0">
                <a:solidFill>
                  <a:srgbClr val="000000"/>
                </a:solidFill>
                <a:latin typeface="Arial"/>
                <a:ea typeface="ＭＳ Ｐゴシック" charset="0"/>
              </a:rPr>
              <a:t>”</a:t>
            </a:r>
            <a:r>
              <a:rPr lang="en-US" sz="2400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</a:rPr>
              <a:t>,</a:t>
            </a:r>
          </a:p>
          <a:p>
            <a:pPr algn="l"/>
            <a:r>
              <a:rPr lang="en-US" sz="2400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</a:rPr>
              <a:t>just translate the JJ and then </a:t>
            </a:r>
          </a:p>
          <a:p>
            <a:pPr algn="l"/>
            <a:r>
              <a:rPr lang="en-US" sz="2400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</a:rPr>
              <a:t>translate the NN (drop </a:t>
            </a:r>
            <a:r>
              <a:rPr lang="ja-JP" altLang="en-US" sz="2400" dirty="0" smtClean="0">
                <a:solidFill>
                  <a:srgbClr val="000000"/>
                </a:solidFill>
                <a:latin typeface="Arial"/>
                <a:ea typeface="ＭＳ Ｐゴシック" charset="0"/>
              </a:rPr>
              <a:t>“</a:t>
            </a:r>
            <a:r>
              <a:rPr lang="en-US" sz="2400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</a:rPr>
              <a:t>the</a:t>
            </a:r>
            <a:r>
              <a:rPr lang="ja-JP" altLang="en-US" sz="2400" dirty="0" smtClean="0">
                <a:solidFill>
                  <a:srgbClr val="000000"/>
                </a:solidFill>
                <a:latin typeface="Arial"/>
                <a:ea typeface="ＭＳ Ｐゴシック" charset="0"/>
              </a:rPr>
              <a:t>”</a:t>
            </a:r>
            <a:r>
              <a:rPr lang="en-US" sz="2400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</a:rPr>
              <a:t>)</a:t>
            </a:r>
            <a:r>
              <a:rPr lang="en-US" sz="2400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</a:rPr>
              <a:t>.</a:t>
            </a:r>
            <a:endParaRPr lang="en-US" sz="2400" dirty="0" smtClean="0">
              <a:solidFill>
                <a:srgbClr val="000000"/>
              </a:solidFill>
              <a:latin typeface="Times New Roman" charset="0"/>
              <a:ea typeface="ＭＳ Ｐゴシック" charset="0"/>
            </a:endParaRPr>
          </a:p>
        </p:txBody>
      </p:sp>
      <p:sp>
        <p:nvSpPr>
          <p:cNvPr id="470025" name="Line 9"/>
          <p:cNvSpPr>
            <a:spLocks noChangeShapeType="1"/>
          </p:cNvSpPr>
          <p:nvPr/>
        </p:nvSpPr>
        <p:spPr bwMode="auto">
          <a:xfrm flipH="1">
            <a:off x="4648200" y="5181600"/>
            <a:ext cx="990600" cy="1066800"/>
          </a:xfrm>
          <a:prstGeom prst="line">
            <a:avLst/>
          </a:prstGeom>
          <a:noFill/>
          <a:ln w="76200">
            <a:solidFill>
              <a:srgbClr val="FFFF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83695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35" descr="glossed_chinese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75059" y="1329902"/>
            <a:ext cx="4672523" cy="2631540"/>
          </a:xfrm>
          <a:prstGeom prst="rect">
            <a:avLst/>
          </a:prstGeom>
          <a:scene3d>
            <a:camera prst="perspectiveContrastingRightFacing">
              <a:rot lat="21300000" lon="20400000" rev="213211"/>
            </a:camera>
            <a:lightRig rig="threePt" dir="t"/>
          </a:scene3d>
        </p:spPr>
      </p:pic>
      <p:pic>
        <p:nvPicPr>
          <p:cNvPr id="37" name="Picture 36" descr="TP_tmp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/>
          <a:stretch>
            <a:fillRect/>
          </a:stretch>
        </p:blipFill>
        <p:spPr bwMode="auto">
          <a:xfrm>
            <a:off x="5099345" y="2386804"/>
            <a:ext cx="3399166" cy="1711551"/>
          </a:xfrm>
          <a:prstGeom prst="rect">
            <a:avLst/>
          </a:prstGeom>
          <a:noFill/>
          <a:ln/>
          <a:effectLst/>
          <a:scene3d>
            <a:camera prst="perspectiveContrastingLeftFacing">
              <a:rot lat="540000" lon="2400000" rev="21386789"/>
            </a:camera>
            <a:lightRig rig="threePt" dir="t"/>
          </a:scene3d>
        </p:spPr>
      </p:pic>
      <p:pic>
        <p:nvPicPr>
          <p:cNvPr id="39" name="Picture 38" descr="align_grid_nowords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172611" y="1883546"/>
            <a:ext cx="6132129" cy="4959991"/>
          </a:xfrm>
          <a:prstGeom prst="rect">
            <a:avLst/>
          </a:prstGeom>
          <a:scene3d>
            <a:camera prst="perspectiveRelaxed">
              <a:rot lat="17868000" lon="17880000" rev="3912000"/>
            </a:camera>
            <a:lightRig rig="threePt" dir="t"/>
          </a:scene3d>
        </p:spPr>
      </p:pic>
      <p:pic>
        <p:nvPicPr>
          <p:cNvPr id="34821" name="Picture 5" descr="TP_tmp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7963" y="5895975"/>
            <a:ext cx="2671762" cy="341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22" name="Isosceles Triangle 6"/>
          <p:cNvSpPr>
            <a:spLocks noChangeArrowheads="1"/>
          </p:cNvSpPr>
          <p:nvPr/>
        </p:nvSpPr>
        <p:spPr bwMode="auto">
          <a:xfrm>
            <a:off x="4559300" y="5946775"/>
            <a:ext cx="261938" cy="180975"/>
          </a:xfrm>
          <a:prstGeom prst="triangle">
            <a:avLst>
              <a:gd name="adj" fmla="val 50000"/>
            </a:avLst>
          </a:prstGeom>
          <a:solidFill>
            <a:srgbClr val="0000FA"/>
          </a:solidFill>
          <a:ln w="12700">
            <a:solidFill>
              <a:srgbClr val="000000"/>
            </a:solidFill>
            <a:round/>
            <a:headEnd/>
            <a:tailEnd/>
          </a:ln>
        </p:spPr>
        <p:txBody>
          <a:bodyPr lIns="64291" tIns="32146" rIns="64291" bIns="32146"/>
          <a:lstStyle/>
          <a:p>
            <a:pPr defTabSz="641350"/>
            <a:endParaRPr lang="en-US" sz="3000" smtClean="0">
              <a:solidFill>
                <a:srgbClr val="000000"/>
              </a:solidFill>
              <a:latin typeface="Arial Narrow" charset="0"/>
              <a:ea typeface="ヒラギノ角ゴ Pro W3" charset="0"/>
              <a:cs typeface="ヒラギノ角ゴ Pro W3" charset="0"/>
              <a:sym typeface="Arial Narrow" charset="0"/>
            </a:endParaRPr>
          </a:p>
        </p:txBody>
      </p:sp>
      <p:sp>
        <p:nvSpPr>
          <p:cNvPr id="34823" name="Isosceles Triangle 7"/>
          <p:cNvSpPr>
            <a:spLocks noChangeArrowheads="1"/>
          </p:cNvSpPr>
          <p:nvPr/>
        </p:nvSpPr>
        <p:spPr bwMode="auto">
          <a:xfrm>
            <a:off x="4968875" y="5946775"/>
            <a:ext cx="263525" cy="180975"/>
          </a:xfrm>
          <a:prstGeom prst="triangle">
            <a:avLst>
              <a:gd name="adj" fmla="val 50000"/>
            </a:avLst>
          </a:prstGeom>
          <a:solidFill>
            <a:srgbClr val="C80000"/>
          </a:solidFill>
          <a:ln w="12700">
            <a:solidFill>
              <a:srgbClr val="000000"/>
            </a:solidFill>
            <a:round/>
            <a:headEnd/>
            <a:tailEnd/>
          </a:ln>
        </p:spPr>
        <p:txBody>
          <a:bodyPr lIns="64291" tIns="32146" rIns="64291" bIns="32146"/>
          <a:lstStyle/>
          <a:p>
            <a:pPr defTabSz="641350"/>
            <a:endParaRPr lang="en-US" sz="3000" smtClean="0">
              <a:solidFill>
                <a:srgbClr val="000000"/>
              </a:solidFill>
              <a:latin typeface="Arial Narrow" charset="0"/>
              <a:ea typeface="ヒラギノ角ゴ Pro W3" charset="0"/>
              <a:cs typeface="ヒラギノ角ゴ Pro W3" charset="0"/>
              <a:sym typeface="Arial Narrow" charset="0"/>
            </a:endParaRPr>
          </a:p>
        </p:txBody>
      </p:sp>
      <p:pic>
        <p:nvPicPr>
          <p:cNvPr id="34824" name="Picture 8" descr="align_grid_nowords_even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2425" y="5921375"/>
            <a:ext cx="26987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25" name="Text Box 6"/>
          <p:cNvSpPr txBox="1">
            <a:spLocks noChangeArrowheads="1"/>
          </p:cNvSpPr>
          <p:nvPr/>
        </p:nvSpPr>
        <p:spPr bwMode="auto">
          <a:xfrm>
            <a:off x="6175375" y="5895975"/>
            <a:ext cx="503238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l" eaLnBrk="1" hangingPunct="1">
              <a:spcBef>
                <a:spcPct val="75000"/>
              </a:spcBef>
            </a:pPr>
            <a:r>
              <a:rPr lang="en-US" sz="1700" smtClean="0">
                <a:solidFill>
                  <a:srgbClr val="C80000"/>
                </a:solidFill>
                <a:latin typeface="Times New Roman" charset="0"/>
                <a:cs typeface="Times New Roman" charset="0"/>
              </a:rPr>
              <a:t>EN</a:t>
            </a:r>
          </a:p>
        </p:txBody>
      </p:sp>
      <p:sp>
        <p:nvSpPr>
          <p:cNvPr id="34826" name="Text Box 6"/>
          <p:cNvSpPr txBox="1">
            <a:spLocks noChangeArrowheads="1"/>
          </p:cNvSpPr>
          <p:nvPr/>
        </p:nvSpPr>
        <p:spPr bwMode="auto">
          <a:xfrm>
            <a:off x="5675313" y="5870575"/>
            <a:ext cx="723900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l" eaLnBrk="1" hangingPunct="1">
              <a:spcBef>
                <a:spcPct val="75000"/>
              </a:spcBef>
            </a:pPr>
            <a:r>
              <a:rPr lang="zh-CN" altLang="en-US" sz="1700" smtClean="0">
                <a:solidFill>
                  <a:srgbClr val="0000D0"/>
                </a:solidFill>
                <a:latin typeface="SimSun" charset="0"/>
                <a:ea typeface="SimSun" charset="0"/>
                <a:cs typeface="Times New Roman" charset="0"/>
              </a:rPr>
              <a:t>中文</a:t>
            </a:r>
            <a:endParaRPr lang="en-US" sz="1700" smtClean="0">
              <a:solidFill>
                <a:srgbClr val="0000D0"/>
              </a:solidFill>
              <a:latin typeface="SimSun" charset="0"/>
              <a:ea typeface="SimSun" charset="0"/>
              <a:cs typeface="Times New Roman" charset="0"/>
            </a:endParaRPr>
          </a:p>
        </p:txBody>
      </p:sp>
      <p:sp>
        <p:nvSpPr>
          <p:cNvPr id="34827" name="TextBox 11"/>
          <p:cNvSpPr txBox="1">
            <a:spLocks noChangeArrowheads="1"/>
          </p:cNvSpPr>
          <p:nvPr/>
        </p:nvSpPr>
        <p:spPr bwMode="auto">
          <a:xfrm>
            <a:off x="2193925" y="5741988"/>
            <a:ext cx="4649788" cy="573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4291" tIns="32146" rIns="64291" bIns="32146">
            <a:spAutoFit/>
          </a:bodyPr>
          <a:lstStyle>
            <a:lvl1pPr marL="360363" indent="-360363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l" eaLnBrk="1" hangingPunct="1">
              <a:lnSpc>
                <a:spcPct val="150000"/>
              </a:lnSpc>
            </a:pPr>
            <a:r>
              <a:rPr lang="en-US" sz="2200" smtClean="0">
                <a:solidFill>
                  <a:srgbClr val="000000"/>
                </a:solidFill>
                <a:latin typeface="Times New Roman" charset="0"/>
                <a:cs typeface="Times New Roman" charset="0"/>
              </a:rPr>
              <a:t>Build a model</a:t>
            </a:r>
          </a:p>
        </p:txBody>
      </p:sp>
      <p:sp>
        <p:nvSpPr>
          <p:cNvPr id="34828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" charset="0"/>
              </a:rPr>
              <a:t>Tree to tree example</a:t>
            </a:r>
            <a:endParaRPr lang="en-US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36285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66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sz="4000" dirty="0" smtClean="0"/>
              <a:t>Problems </a:t>
            </a:r>
            <a:r>
              <a:rPr lang="en-US" sz="4000" dirty="0"/>
              <a:t>for Statistical MT</a:t>
            </a:r>
          </a:p>
        </p:txBody>
      </p:sp>
      <p:sp>
        <p:nvSpPr>
          <p:cNvPr id="8366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219200"/>
            <a:ext cx="8686800" cy="5410200"/>
          </a:xfrm>
        </p:spPr>
        <p:txBody>
          <a:bodyPr/>
          <a:lstStyle/>
          <a:p>
            <a:pPr marL="0" indent="0">
              <a:lnSpc>
                <a:spcPct val="90000"/>
              </a:lnSpc>
              <a:buNone/>
            </a:pPr>
            <a:r>
              <a:rPr lang="en-US" sz="2800" dirty="0" smtClean="0">
                <a:solidFill>
                  <a:srgbClr val="B3B3B3"/>
                </a:solidFill>
              </a:rPr>
              <a:t>Preprocessing</a:t>
            </a:r>
          </a:p>
          <a:p>
            <a:pPr marL="0" indent="0">
              <a:lnSpc>
                <a:spcPct val="90000"/>
              </a:lnSpc>
              <a:buNone/>
            </a:pPr>
            <a:endParaRPr lang="en-US" sz="2800" dirty="0" smtClean="0">
              <a:solidFill>
                <a:srgbClr val="B3B3B3"/>
              </a:solidFill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US" sz="2800" dirty="0" smtClean="0">
                <a:solidFill>
                  <a:srgbClr val="B3B3B3"/>
                </a:solidFill>
              </a:rPr>
              <a:t>Language </a:t>
            </a:r>
            <a:r>
              <a:rPr lang="en-US" sz="2800" dirty="0" smtClean="0">
                <a:solidFill>
                  <a:srgbClr val="B3B3B3"/>
                </a:solidFill>
              </a:rPr>
              <a:t>modeling</a:t>
            </a:r>
          </a:p>
          <a:p>
            <a:pPr marL="0" indent="0">
              <a:lnSpc>
                <a:spcPct val="90000"/>
              </a:lnSpc>
              <a:buNone/>
            </a:pPr>
            <a:endParaRPr lang="en-US" sz="2800" dirty="0" smtClean="0">
              <a:solidFill>
                <a:srgbClr val="B3B3B3"/>
              </a:solidFill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US" sz="2800" dirty="0" smtClean="0">
                <a:solidFill>
                  <a:srgbClr val="B3B3B3"/>
                </a:solidFill>
              </a:rPr>
              <a:t>Translation </a:t>
            </a:r>
            <a:r>
              <a:rPr lang="en-US" sz="2800" dirty="0" smtClean="0">
                <a:solidFill>
                  <a:srgbClr val="B3B3B3"/>
                </a:solidFill>
              </a:rPr>
              <a:t>modeling</a:t>
            </a:r>
          </a:p>
          <a:p>
            <a:pPr marL="0" indent="0">
              <a:lnSpc>
                <a:spcPct val="90000"/>
              </a:lnSpc>
              <a:buNone/>
            </a:pPr>
            <a:endParaRPr lang="en-US" sz="2800" dirty="0" smtClean="0"/>
          </a:p>
          <a:p>
            <a:pPr marL="0" indent="0">
              <a:lnSpc>
                <a:spcPct val="90000"/>
              </a:lnSpc>
              <a:buNone/>
            </a:pPr>
            <a:r>
              <a:rPr lang="en-US" sz="2800" b="1" dirty="0" smtClean="0">
                <a:solidFill>
                  <a:srgbClr val="FF6600"/>
                </a:solidFill>
              </a:rPr>
              <a:t>Decoding</a:t>
            </a:r>
            <a:endParaRPr lang="en-US" sz="2800" b="1" dirty="0" smtClean="0">
              <a:solidFill>
                <a:srgbClr val="FF6600"/>
              </a:solidFill>
            </a:endParaRPr>
          </a:p>
          <a:p>
            <a:pPr marL="0" indent="0">
              <a:lnSpc>
                <a:spcPct val="90000"/>
              </a:lnSpc>
              <a:buNone/>
            </a:pPr>
            <a:endParaRPr lang="en-US" sz="2800" dirty="0" smtClean="0">
              <a:solidFill>
                <a:srgbClr val="B3B3B3"/>
              </a:solidFill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US" sz="2800" dirty="0" smtClean="0">
                <a:solidFill>
                  <a:srgbClr val="B3B3B3"/>
                </a:solidFill>
              </a:rPr>
              <a:t>Parameter </a:t>
            </a:r>
            <a:r>
              <a:rPr lang="en-US" sz="2800" dirty="0" smtClean="0">
                <a:solidFill>
                  <a:srgbClr val="B3B3B3"/>
                </a:solidFill>
              </a:rPr>
              <a:t>optimization</a:t>
            </a:r>
          </a:p>
          <a:p>
            <a:pPr marL="0" indent="0">
              <a:lnSpc>
                <a:spcPct val="90000"/>
              </a:lnSpc>
              <a:buNone/>
            </a:pPr>
            <a:endParaRPr lang="en-US" sz="2800" dirty="0" smtClean="0">
              <a:solidFill>
                <a:srgbClr val="B3B3B3"/>
              </a:solidFill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US" sz="2800" dirty="0" smtClean="0">
                <a:solidFill>
                  <a:srgbClr val="B3B3B3"/>
                </a:solidFill>
              </a:rPr>
              <a:t>Evaluation</a:t>
            </a:r>
            <a:endParaRPr lang="en-US" sz="2800" dirty="0" smtClean="0">
              <a:solidFill>
                <a:srgbClr val="B3B3B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26421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Decoding</a:t>
            </a:r>
            <a:endParaRPr lang="en-US" sz="2800" dirty="0"/>
          </a:p>
        </p:txBody>
      </p:sp>
      <p:sp>
        <p:nvSpPr>
          <p:cNvPr id="2344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600201"/>
            <a:ext cx="8610600" cy="3581400"/>
          </a:xfrm>
        </p:spPr>
        <p:txBody>
          <a:bodyPr/>
          <a:lstStyle/>
          <a:p>
            <a:pPr marL="0" indent="0">
              <a:lnSpc>
                <a:spcPct val="90000"/>
              </a:lnSpc>
              <a:buNone/>
            </a:pPr>
            <a:r>
              <a:rPr lang="en-US" sz="2800" dirty="0"/>
              <a:t>Of all conceivable English word strings, find the one maximizing </a:t>
            </a:r>
            <a:r>
              <a:rPr lang="en-US" sz="2800" dirty="0" err="1"/>
              <a:t>P(e</a:t>
            </a:r>
            <a:r>
              <a:rPr lang="en-US" sz="2800" dirty="0"/>
              <a:t>) </a:t>
            </a:r>
            <a:r>
              <a:rPr lang="en-US" sz="2000" dirty="0" err="1"/>
              <a:t>x</a:t>
            </a:r>
            <a:r>
              <a:rPr lang="en-US" sz="2800" dirty="0"/>
              <a:t> </a:t>
            </a:r>
            <a:r>
              <a:rPr lang="en-US" sz="2800" dirty="0" err="1"/>
              <a:t>P(f</a:t>
            </a:r>
            <a:r>
              <a:rPr lang="en-US" sz="2800" dirty="0"/>
              <a:t> | </a:t>
            </a:r>
            <a:r>
              <a:rPr lang="en-US" sz="2800" dirty="0" err="1"/>
              <a:t>e</a:t>
            </a:r>
            <a:r>
              <a:rPr lang="en-US" sz="2800" dirty="0"/>
              <a:t>)</a:t>
            </a:r>
          </a:p>
          <a:p>
            <a:pPr>
              <a:lnSpc>
                <a:spcPct val="90000"/>
              </a:lnSpc>
            </a:pPr>
            <a:endParaRPr lang="en-US" sz="2800" dirty="0"/>
          </a:p>
          <a:p>
            <a:pPr marL="0" indent="0">
              <a:lnSpc>
                <a:spcPct val="90000"/>
              </a:lnSpc>
              <a:buNone/>
            </a:pPr>
            <a:r>
              <a:rPr lang="en-US" sz="2800" dirty="0"/>
              <a:t>Decoding is an NP-</a:t>
            </a:r>
            <a:r>
              <a:rPr lang="en-US" sz="2800" dirty="0" smtClean="0"/>
              <a:t>complete problem! </a:t>
            </a:r>
            <a:r>
              <a:rPr lang="en-US" sz="2800" dirty="0" smtClean="0"/>
              <a:t>(for many translation </a:t>
            </a:r>
            <a:r>
              <a:rPr lang="en-US" sz="2800" dirty="0" smtClean="0"/>
              <a:t>models)</a:t>
            </a:r>
            <a:endParaRPr lang="en-US" sz="2800" dirty="0"/>
          </a:p>
          <a:p>
            <a:pPr marL="0" indent="0">
              <a:lnSpc>
                <a:spcPct val="90000"/>
              </a:lnSpc>
              <a:buNone/>
            </a:pPr>
            <a:endParaRPr lang="en-US" sz="2800" dirty="0"/>
          </a:p>
          <a:p>
            <a:pPr marL="0" indent="0">
              <a:lnSpc>
                <a:spcPct val="90000"/>
              </a:lnSpc>
              <a:buNone/>
            </a:pPr>
            <a:r>
              <a:rPr lang="en-US" sz="2800" dirty="0" smtClean="0"/>
              <a:t>Several decoding strategies </a:t>
            </a:r>
            <a:r>
              <a:rPr lang="en-US" sz="2800" dirty="0"/>
              <a:t>are</a:t>
            </a:r>
            <a:r>
              <a:rPr lang="en-US" sz="2800" dirty="0" smtClean="0"/>
              <a:t> often available</a:t>
            </a:r>
          </a:p>
        </p:txBody>
      </p:sp>
    </p:spTree>
    <p:extLst>
      <p:ext uri="{BB962C8B-B14F-4D97-AF65-F5344CB8AC3E}">
        <p14:creationId xmlns:p14="http://schemas.microsoft.com/office/powerpoint/2010/main" val="27907014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Decoding</a:t>
            </a:r>
            <a:endParaRPr lang="en-US" sz="2800" dirty="0"/>
          </a:p>
        </p:txBody>
      </p:sp>
      <p:sp>
        <p:nvSpPr>
          <p:cNvPr id="2344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600201"/>
            <a:ext cx="8610600" cy="3581400"/>
          </a:xfrm>
        </p:spPr>
        <p:txBody>
          <a:bodyPr/>
          <a:lstStyle/>
          <a:p>
            <a:pPr marL="0" indent="0">
              <a:lnSpc>
                <a:spcPct val="90000"/>
              </a:lnSpc>
              <a:buNone/>
            </a:pPr>
            <a:r>
              <a:rPr lang="en-US" sz="2800" dirty="0"/>
              <a:t>Of all conceivable English word strings, find the one maximizing </a:t>
            </a:r>
            <a:r>
              <a:rPr lang="en-US" sz="2800" b="1" dirty="0">
                <a:solidFill>
                  <a:srgbClr val="FF6600"/>
                </a:solidFill>
              </a:rPr>
              <a:t>P(e) </a:t>
            </a:r>
            <a:r>
              <a:rPr lang="en-US" sz="2000" b="1" dirty="0">
                <a:solidFill>
                  <a:srgbClr val="FF6600"/>
                </a:solidFill>
              </a:rPr>
              <a:t>x</a:t>
            </a:r>
            <a:r>
              <a:rPr lang="en-US" sz="2800" b="1" dirty="0">
                <a:solidFill>
                  <a:srgbClr val="FF6600"/>
                </a:solidFill>
              </a:rPr>
              <a:t> P(f | e</a:t>
            </a:r>
            <a:r>
              <a:rPr lang="en-US" sz="2800" b="1" dirty="0" smtClean="0">
                <a:solidFill>
                  <a:srgbClr val="FF6600"/>
                </a:solidFill>
              </a:rPr>
              <a:t>)</a:t>
            </a:r>
          </a:p>
          <a:p>
            <a:pPr>
              <a:lnSpc>
                <a:spcPct val="90000"/>
              </a:lnSpc>
            </a:pPr>
            <a:endParaRPr lang="en-US" sz="2800" dirty="0"/>
          </a:p>
          <a:p>
            <a:pPr marL="0" indent="0">
              <a:lnSpc>
                <a:spcPct val="90000"/>
              </a:lnSpc>
              <a:buNone/>
            </a:pPr>
            <a:r>
              <a:rPr lang="en-US" sz="2800" dirty="0" smtClean="0"/>
              <a:t>Decoding is an NP-complete problem! (for many translation models)</a:t>
            </a:r>
          </a:p>
          <a:p>
            <a:pPr marL="0" indent="0">
              <a:lnSpc>
                <a:spcPct val="90000"/>
              </a:lnSpc>
              <a:buNone/>
            </a:pPr>
            <a:endParaRPr lang="en-US" sz="2800" dirty="0" smtClean="0"/>
          </a:p>
          <a:p>
            <a:pPr marL="0" indent="0">
              <a:lnSpc>
                <a:spcPct val="90000"/>
              </a:lnSpc>
              <a:buNone/>
            </a:pPr>
            <a:r>
              <a:rPr lang="en-US" sz="2800" dirty="0" smtClean="0"/>
              <a:t>Several decoding strategies are often available</a:t>
            </a:r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382541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31188" cy="1144588"/>
          </a:xfrm>
        </p:spPr>
        <p:txBody>
          <a:bodyPr lIns="90000" tIns="46800" rIns="90000" bIns="46800"/>
          <a:lstStyle/>
          <a:p>
            <a:pPr defTabSz="457200" eaLnBrk="1" hangingPunct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>
                <a:latin typeface="Arial" charset="0"/>
              </a:rPr>
              <a:t>Phrase-Based Decoding</a:t>
            </a:r>
          </a:p>
        </p:txBody>
      </p:sp>
      <p:pic>
        <p:nvPicPr>
          <p:cNvPr id="4096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2130425"/>
            <a:ext cx="8920163" cy="396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40964" name="Rectangle 4"/>
          <p:cNvSpPr>
            <a:spLocks noChangeArrowheads="1"/>
          </p:cNvSpPr>
          <p:nvPr/>
        </p:nvSpPr>
        <p:spPr bwMode="auto">
          <a:xfrm>
            <a:off x="139700" y="1568450"/>
            <a:ext cx="87630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ctr">
            <a:spAutoFit/>
          </a:bodyPr>
          <a:lstStyle/>
          <a:p>
            <a:pPr defTabSz="457200"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000">
                <a:solidFill>
                  <a:srgbClr val="000000"/>
                </a:solidFill>
                <a:ea typeface="SimSun" charset="0"/>
                <a:cs typeface="Arial Unicode MS" charset="0"/>
              </a:rPr>
              <a:t>这     7人   中包括    来自    法国   和   俄罗斯   的          宇航            员         .</a:t>
            </a:r>
            <a:r>
              <a:rPr lang="en-GB" sz="1600">
                <a:solidFill>
                  <a:srgbClr val="000000"/>
                </a:solidFill>
                <a:ea typeface="SimSun" charset="0"/>
                <a:cs typeface="Arial Unicode MS" charset="0"/>
              </a:rPr>
              <a:t/>
            </a:r>
            <a:br>
              <a:rPr lang="en-GB" sz="1600">
                <a:solidFill>
                  <a:srgbClr val="000000"/>
                </a:solidFill>
                <a:ea typeface="SimSun" charset="0"/>
                <a:cs typeface="Arial Unicode MS" charset="0"/>
              </a:rPr>
            </a:br>
            <a:endParaRPr lang="en-GB" sz="1600">
              <a:solidFill>
                <a:srgbClr val="000000"/>
              </a:solidFill>
              <a:ea typeface="SimSun" charset="0"/>
              <a:cs typeface="Arial Unicode MS" charset="0"/>
            </a:endParaRPr>
          </a:p>
        </p:txBody>
      </p:sp>
      <p:sp>
        <p:nvSpPr>
          <p:cNvPr id="40965" name="Line 5"/>
          <p:cNvSpPr>
            <a:spLocks noChangeShapeType="1"/>
          </p:cNvSpPr>
          <p:nvPr/>
        </p:nvSpPr>
        <p:spPr bwMode="auto">
          <a:xfrm flipH="1">
            <a:off x="638175" y="1447800"/>
            <a:ext cx="4763" cy="838200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966" name="Line 6"/>
          <p:cNvSpPr>
            <a:spLocks noChangeShapeType="1"/>
          </p:cNvSpPr>
          <p:nvPr/>
        </p:nvSpPr>
        <p:spPr bwMode="auto">
          <a:xfrm flipH="1">
            <a:off x="1368425" y="1447800"/>
            <a:ext cx="4763" cy="838200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967" name="Line 7"/>
          <p:cNvSpPr>
            <a:spLocks noChangeShapeType="1"/>
          </p:cNvSpPr>
          <p:nvPr/>
        </p:nvSpPr>
        <p:spPr bwMode="auto">
          <a:xfrm flipH="1">
            <a:off x="2206625" y="1447800"/>
            <a:ext cx="4763" cy="838200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968" name="Line 8"/>
          <p:cNvSpPr>
            <a:spLocks noChangeShapeType="1"/>
          </p:cNvSpPr>
          <p:nvPr/>
        </p:nvSpPr>
        <p:spPr bwMode="auto">
          <a:xfrm flipH="1">
            <a:off x="3121025" y="1447800"/>
            <a:ext cx="4763" cy="838200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969" name="Line 9"/>
          <p:cNvSpPr>
            <a:spLocks noChangeShapeType="1"/>
          </p:cNvSpPr>
          <p:nvPr/>
        </p:nvSpPr>
        <p:spPr bwMode="auto">
          <a:xfrm flipH="1">
            <a:off x="3824288" y="1447800"/>
            <a:ext cx="4762" cy="838200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970" name="Line 10"/>
          <p:cNvSpPr>
            <a:spLocks noChangeShapeType="1"/>
          </p:cNvSpPr>
          <p:nvPr/>
        </p:nvSpPr>
        <p:spPr bwMode="auto">
          <a:xfrm flipH="1">
            <a:off x="4384675" y="1447800"/>
            <a:ext cx="4763" cy="838200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971" name="Line 11"/>
          <p:cNvSpPr>
            <a:spLocks noChangeShapeType="1"/>
          </p:cNvSpPr>
          <p:nvPr/>
        </p:nvSpPr>
        <p:spPr bwMode="auto">
          <a:xfrm flipH="1">
            <a:off x="5270500" y="1447800"/>
            <a:ext cx="4763" cy="838200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972" name="Line 12"/>
          <p:cNvSpPr>
            <a:spLocks noChangeShapeType="1"/>
          </p:cNvSpPr>
          <p:nvPr/>
        </p:nvSpPr>
        <p:spPr bwMode="auto">
          <a:xfrm flipH="1">
            <a:off x="5727700" y="1447800"/>
            <a:ext cx="4763" cy="838200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973" name="Line 13"/>
          <p:cNvSpPr>
            <a:spLocks noChangeShapeType="1"/>
          </p:cNvSpPr>
          <p:nvPr/>
        </p:nvSpPr>
        <p:spPr bwMode="auto">
          <a:xfrm flipH="1">
            <a:off x="8439150" y="1447800"/>
            <a:ext cx="4763" cy="838200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974" name="Line 14"/>
          <p:cNvSpPr>
            <a:spLocks noChangeShapeType="1"/>
          </p:cNvSpPr>
          <p:nvPr/>
        </p:nvSpPr>
        <p:spPr bwMode="auto">
          <a:xfrm flipH="1">
            <a:off x="8836025" y="1447800"/>
            <a:ext cx="4763" cy="838200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72560" name="Rectangle 16"/>
          <p:cNvSpPr>
            <a:spLocks noChangeArrowheads="1"/>
          </p:cNvSpPr>
          <p:nvPr/>
        </p:nvSpPr>
        <p:spPr bwMode="auto">
          <a:xfrm>
            <a:off x="152400" y="5638800"/>
            <a:ext cx="4876800" cy="457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975" name="Text Box 15"/>
          <p:cNvSpPr txBox="1">
            <a:spLocks noChangeArrowheads="1"/>
          </p:cNvSpPr>
          <p:nvPr/>
        </p:nvSpPr>
        <p:spPr bwMode="auto">
          <a:xfrm>
            <a:off x="1066800" y="5867400"/>
            <a:ext cx="6858000" cy="564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95000"/>
              </a:lnSpc>
              <a:spcBef>
                <a:spcPct val="50000"/>
              </a:spcBef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en-US" sz="3200" dirty="0" smtClean="0">
                <a:solidFill>
                  <a:srgbClr val="FF0000"/>
                </a:solidFill>
                <a:ea typeface="Arial Unicode MS" charset="0"/>
                <a:cs typeface="Arial" charset="0"/>
              </a:rPr>
              <a:t>What is the best translation?</a:t>
            </a:r>
            <a:endParaRPr lang="en-US" sz="3200" dirty="0">
              <a:solidFill>
                <a:srgbClr val="FF0000"/>
              </a:solidFill>
              <a:ea typeface="Arial Unicode MS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5914120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31188" cy="1144588"/>
          </a:xfrm>
        </p:spPr>
        <p:txBody>
          <a:bodyPr lIns="90000" tIns="46800" rIns="90000" bIns="46800"/>
          <a:lstStyle/>
          <a:p>
            <a:pPr defTabSz="457200" eaLnBrk="1" hangingPunct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>
                <a:latin typeface="Arial" charset="0"/>
              </a:rPr>
              <a:t>Phrase-Based Decoding</a:t>
            </a:r>
          </a:p>
        </p:txBody>
      </p:sp>
      <p:pic>
        <p:nvPicPr>
          <p:cNvPr id="4096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2130425"/>
            <a:ext cx="8920163" cy="396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40964" name="Rectangle 4"/>
          <p:cNvSpPr>
            <a:spLocks noChangeArrowheads="1"/>
          </p:cNvSpPr>
          <p:nvPr/>
        </p:nvSpPr>
        <p:spPr bwMode="auto">
          <a:xfrm>
            <a:off x="139700" y="1568450"/>
            <a:ext cx="87630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ctr">
            <a:spAutoFit/>
          </a:bodyPr>
          <a:lstStyle/>
          <a:p>
            <a:pPr defTabSz="457200"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000">
                <a:solidFill>
                  <a:srgbClr val="000000"/>
                </a:solidFill>
                <a:ea typeface="SimSun" charset="0"/>
                <a:cs typeface="Arial Unicode MS" charset="0"/>
              </a:rPr>
              <a:t>这     7人   中包括    来自    法国   和   俄罗斯   的          宇航            员         .</a:t>
            </a:r>
            <a:r>
              <a:rPr lang="en-GB" sz="1600">
                <a:solidFill>
                  <a:srgbClr val="000000"/>
                </a:solidFill>
                <a:ea typeface="SimSun" charset="0"/>
                <a:cs typeface="Arial Unicode MS" charset="0"/>
              </a:rPr>
              <a:t/>
            </a:r>
            <a:br>
              <a:rPr lang="en-GB" sz="1600">
                <a:solidFill>
                  <a:srgbClr val="000000"/>
                </a:solidFill>
                <a:ea typeface="SimSun" charset="0"/>
                <a:cs typeface="Arial Unicode MS" charset="0"/>
              </a:rPr>
            </a:br>
            <a:endParaRPr lang="en-GB" sz="1600">
              <a:solidFill>
                <a:srgbClr val="000000"/>
              </a:solidFill>
              <a:ea typeface="SimSun" charset="0"/>
              <a:cs typeface="Arial Unicode MS" charset="0"/>
            </a:endParaRPr>
          </a:p>
        </p:txBody>
      </p:sp>
      <p:sp>
        <p:nvSpPr>
          <p:cNvPr id="40965" name="Line 5"/>
          <p:cNvSpPr>
            <a:spLocks noChangeShapeType="1"/>
          </p:cNvSpPr>
          <p:nvPr/>
        </p:nvSpPr>
        <p:spPr bwMode="auto">
          <a:xfrm flipH="1">
            <a:off x="638175" y="1447800"/>
            <a:ext cx="4763" cy="838200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966" name="Line 6"/>
          <p:cNvSpPr>
            <a:spLocks noChangeShapeType="1"/>
          </p:cNvSpPr>
          <p:nvPr/>
        </p:nvSpPr>
        <p:spPr bwMode="auto">
          <a:xfrm flipH="1">
            <a:off x="1368425" y="1447800"/>
            <a:ext cx="4763" cy="838200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967" name="Line 7"/>
          <p:cNvSpPr>
            <a:spLocks noChangeShapeType="1"/>
          </p:cNvSpPr>
          <p:nvPr/>
        </p:nvSpPr>
        <p:spPr bwMode="auto">
          <a:xfrm flipH="1">
            <a:off x="2206625" y="1447800"/>
            <a:ext cx="4763" cy="838200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968" name="Line 8"/>
          <p:cNvSpPr>
            <a:spLocks noChangeShapeType="1"/>
          </p:cNvSpPr>
          <p:nvPr/>
        </p:nvSpPr>
        <p:spPr bwMode="auto">
          <a:xfrm flipH="1">
            <a:off x="3121025" y="1447800"/>
            <a:ext cx="4763" cy="838200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969" name="Line 9"/>
          <p:cNvSpPr>
            <a:spLocks noChangeShapeType="1"/>
          </p:cNvSpPr>
          <p:nvPr/>
        </p:nvSpPr>
        <p:spPr bwMode="auto">
          <a:xfrm flipH="1">
            <a:off x="3824288" y="1447800"/>
            <a:ext cx="4762" cy="838200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970" name="Line 10"/>
          <p:cNvSpPr>
            <a:spLocks noChangeShapeType="1"/>
          </p:cNvSpPr>
          <p:nvPr/>
        </p:nvSpPr>
        <p:spPr bwMode="auto">
          <a:xfrm flipH="1">
            <a:off x="4384675" y="1447800"/>
            <a:ext cx="4763" cy="838200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971" name="Line 11"/>
          <p:cNvSpPr>
            <a:spLocks noChangeShapeType="1"/>
          </p:cNvSpPr>
          <p:nvPr/>
        </p:nvSpPr>
        <p:spPr bwMode="auto">
          <a:xfrm flipH="1">
            <a:off x="5270500" y="1447800"/>
            <a:ext cx="4763" cy="838200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972" name="Line 12"/>
          <p:cNvSpPr>
            <a:spLocks noChangeShapeType="1"/>
          </p:cNvSpPr>
          <p:nvPr/>
        </p:nvSpPr>
        <p:spPr bwMode="auto">
          <a:xfrm flipH="1">
            <a:off x="5727700" y="1447800"/>
            <a:ext cx="4763" cy="838200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973" name="Line 13"/>
          <p:cNvSpPr>
            <a:spLocks noChangeShapeType="1"/>
          </p:cNvSpPr>
          <p:nvPr/>
        </p:nvSpPr>
        <p:spPr bwMode="auto">
          <a:xfrm flipH="1">
            <a:off x="8439150" y="1447800"/>
            <a:ext cx="4763" cy="838200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974" name="Line 14"/>
          <p:cNvSpPr>
            <a:spLocks noChangeShapeType="1"/>
          </p:cNvSpPr>
          <p:nvPr/>
        </p:nvSpPr>
        <p:spPr bwMode="auto">
          <a:xfrm flipH="1">
            <a:off x="8836025" y="1447800"/>
            <a:ext cx="4763" cy="838200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72560" name="Rectangle 16"/>
          <p:cNvSpPr>
            <a:spLocks noChangeArrowheads="1"/>
          </p:cNvSpPr>
          <p:nvPr/>
        </p:nvSpPr>
        <p:spPr bwMode="auto">
          <a:xfrm>
            <a:off x="152400" y="5638800"/>
            <a:ext cx="4876800" cy="457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975" name="Text Box 15"/>
          <p:cNvSpPr txBox="1">
            <a:spLocks noChangeArrowheads="1"/>
          </p:cNvSpPr>
          <p:nvPr/>
        </p:nvSpPr>
        <p:spPr bwMode="auto">
          <a:xfrm>
            <a:off x="1066800" y="5715000"/>
            <a:ext cx="6858000" cy="9146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95000"/>
              </a:lnSpc>
              <a:spcBef>
                <a:spcPct val="50000"/>
              </a:spcBef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en-US" sz="2800" dirty="0" smtClean="0">
                <a:solidFill>
                  <a:srgbClr val="0000FF"/>
                </a:solidFill>
                <a:ea typeface="Arial Unicode MS" charset="0"/>
                <a:cs typeface="Arial" charset="0"/>
              </a:rPr>
              <a:t>These 7 people include astronauts coming from France and Russia.</a:t>
            </a:r>
            <a:endParaRPr lang="en-US" sz="2800" dirty="0">
              <a:solidFill>
                <a:srgbClr val="0000FF"/>
              </a:solidFill>
              <a:ea typeface="Arial Unicode MS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1610967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</a:rPr>
              <a:t>Hypotheis Lattices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>
              <a:latin typeface="Arial" charset="0"/>
            </a:endParaRPr>
          </a:p>
        </p:txBody>
      </p:sp>
      <p:pic>
        <p:nvPicPr>
          <p:cNvPr id="5018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50" y="4579938"/>
            <a:ext cx="8697913" cy="189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5821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738" y="4641850"/>
            <a:ext cx="8772525" cy="175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58214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8" y="3822700"/>
            <a:ext cx="8847137" cy="2578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58215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738" y="3860800"/>
            <a:ext cx="8772525" cy="261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184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828800"/>
            <a:ext cx="8588375" cy="164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55796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8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8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8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66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sz="4000" dirty="0" smtClean="0"/>
              <a:t>Problems </a:t>
            </a:r>
            <a:r>
              <a:rPr lang="en-US" sz="4000" dirty="0"/>
              <a:t>for Statistical MT</a:t>
            </a:r>
          </a:p>
        </p:txBody>
      </p:sp>
      <p:sp>
        <p:nvSpPr>
          <p:cNvPr id="8366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219200"/>
            <a:ext cx="8686800" cy="5410200"/>
          </a:xfrm>
        </p:spPr>
        <p:txBody>
          <a:bodyPr/>
          <a:lstStyle/>
          <a:p>
            <a:pPr marL="0" indent="0">
              <a:lnSpc>
                <a:spcPct val="90000"/>
              </a:lnSpc>
              <a:buNone/>
            </a:pPr>
            <a:r>
              <a:rPr lang="en-US" sz="2800" dirty="0" smtClean="0">
                <a:solidFill>
                  <a:srgbClr val="B3B3B3"/>
                </a:solidFill>
              </a:rPr>
              <a:t>Preprocessing</a:t>
            </a:r>
          </a:p>
          <a:p>
            <a:pPr marL="0" indent="0">
              <a:lnSpc>
                <a:spcPct val="90000"/>
              </a:lnSpc>
              <a:buNone/>
            </a:pPr>
            <a:endParaRPr lang="en-US" sz="2800" dirty="0" smtClean="0">
              <a:solidFill>
                <a:srgbClr val="B3B3B3"/>
              </a:solidFill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US" sz="2800" dirty="0" smtClean="0">
                <a:solidFill>
                  <a:srgbClr val="B3B3B3"/>
                </a:solidFill>
              </a:rPr>
              <a:t>Language </a:t>
            </a:r>
            <a:r>
              <a:rPr lang="en-US" sz="2800" dirty="0" smtClean="0">
                <a:solidFill>
                  <a:srgbClr val="B3B3B3"/>
                </a:solidFill>
              </a:rPr>
              <a:t>modeling</a:t>
            </a:r>
          </a:p>
          <a:p>
            <a:pPr marL="0" indent="0">
              <a:lnSpc>
                <a:spcPct val="90000"/>
              </a:lnSpc>
              <a:buNone/>
            </a:pPr>
            <a:endParaRPr lang="en-US" sz="2800" dirty="0" smtClean="0">
              <a:solidFill>
                <a:srgbClr val="B3B3B3"/>
              </a:solidFill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US" sz="2800" dirty="0" smtClean="0">
                <a:solidFill>
                  <a:srgbClr val="B3B3B3"/>
                </a:solidFill>
              </a:rPr>
              <a:t>Translation </a:t>
            </a:r>
            <a:r>
              <a:rPr lang="en-US" sz="2800" dirty="0" smtClean="0">
                <a:solidFill>
                  <a:srgbClr val="B3B3B3"/>
                </a:solidFill>
              </a:rPr>
              <a:t>modeling</a:t>
            </a:r>
          </a:p>
          <a:p>
            <a:pPr marL="0" indent="0">
              <a:lnSpc>
                <a:spcPct val="90000"/>
              </a:lnSpc>
              <a:buNone/>
            </a:pPr>
            <a:endParaRPr lang="en-US" sz="2800" dirty="0" smtClean="0">
              <a:solidFill>
                <a:srgbClr val="B3B3B3"/>
              </a:solidFill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US" sz="2800" dirty="0" smtClean="0">
                <a:solidFill>
                  <a:srgbClr val="B3B3B3"/>
                </a:solidFill>
              </a:rPr>
              <a:t>Decoding</a:t>
            </a:r>
            <a:endParaRPr lang="en-US" sz="2800" dirty="0" smtClean="0">
              <a:solidFill>
                <a:srgbClr val="B3B3B3"/>
              </a:solidFill>
            </a:endParaRPr>
          </a:p>
          <a:p>
            <a:pPr marL="0" indent="0">
              <a:lnSpc>
                <a:spcPct val="90000"/>
              </a:lnSpc>
              <a:buNone/>
            </a:pPr>
            <a:endParaRPr lang="en-US" sz="2800" dirty="0" smtClean="0"/>
          </a:p>
          <a:p>
            <a:pPr marL="0" indent="0">
              <a:lnSpc>
                <a:spcPct val="90000"/>
              </a:lnSpc>
              <a:buNone/>
            </a:pPr>
            <a:r>
              <a:rPr lang="en-US" sz="2800" b="1" dirty="0" smtClean="0">
                <a:solidFill>
                  <a:srgbClr val="FF6600"/>
                </a:solidFill>
              </a:rPr>
              <a:t>Parameter </a:t>
            </a:r>
            <a:r>
              <a:rPr lang="en-US" sz="2800" b="1" dirty="0" smtClean="0">
                <a:solidFill>
                  <a:srgbClr val="FF6600"/>
                </a:solidFill>
              </a:rPr>
              <a:t>optimization</a:t>
            </a:r>
          </a:p>
          <a:p>
            <a:pPr marL="0" indent="0">
              <a:lnSpc>
                <a:spcPct val="90000"/>
              </a:lnSpc>
              <a:buNone/>
            </a:pPr>
            <a:endParaRPr lang="en-US" sz="2800" dirty="0" smtClean="0">
              <a:solidFill>
                <a:schemeClr val="bg2">
                  <a:lumMod val="60000"/>
                  <a:lumOff val="40000"/>
                </a:schemeClr>
              </a:solidFill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US" sz="2800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Evaluation</a:t>
            </a:r>
            <a:endParaRPr lang="en-US" sz="2800" dirty="0" smtClean="0">
              <a:solidFill>
                <a:schemeClr val="bg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834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986" name="Rectangle 2"/>
          <p:cNvSpPr>
            <a:spLocks noGrp="1" noChangeArrowheads="1"/>
          </p:cNvSpPr>
          <p:nvPr>
            <p:ph type="title" sz="quarter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/>
              <a:t>The Problem:  Learn Lambdas</a:t>
            </a:r>
          </a:p>
        </p:txBody>
      </p:sp>
      <p:graphicFrame>
        <p:nvGraphicFramePr>
          <p:cNvPr id="553988" name="Object 4"/>
          <p:cNvGraphicFramePr>
            <a:graphicFrameLocks noGrp="1" noChangeAspect="1"/>
          </p:cNvGraphicFramePr>
          <p:nvPr>
            <p:ph sz="quarter" idx="1"/>
          </p:nvPr>
        </p:nvGraphicFramePr>
        <p:xfrm>
          <a:off x="457200" y="990600"/>
          <a:ext cx="2514600" cy="735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6285" name="Equation" r:id="rId4" imgW="1435497" imgH="419497" progId="Equation.3">
                  <p:embed/>
                </p:oleObj>
              </mc:Choice>
              <mc:Fallback>
                <p:oleObj name="Equation" r:id="rId4" imgW="1435497" imgH="419497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990600"/>
                        <a:ext cx="2514600" cy="735013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80808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53990" name="Object 6"/>
          <p:cNvGraphicFramePr>
            <a:graphicFrameLocks noGrp="1" noChangeAspect="1"/>
          </p:cNvGraphicFramePr>
          <p:nvPr>
            <p:ph sz="quarter" idx="2"/>
          </p:nvPr>
        </p:nvGraphicFramePr>
        <p:xfrm>
          <a:off x="1295400" y="1920875"/>
          <a:ext cx="2133600" cy="769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6286" name="Equation" r:id="rId6" imgW="1549797" imgH="559197" progId="Equation.3">
                  <p:embed/>
                </p:oleObj>
              </mc:Choice>
              <mc:Fallback>
                <p:oleObj name="Equation" r:id="rId6" imgW="1549797" imgH="559197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1920875"/>
                        <a:ext cx="2133600" cy="769938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80808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53992" name="Object 8"/>
          <p:cNvGraphicFramePr>
            <a:graphicFrameLocks noGrp="1" noChangeAspect="1"/>
          </p:cNvGraphicFramePr>
          <p:nvPr>
            <p:ph sz="quarter" idx="3"/>
          </p:nvPr>
        </p:nvGraphicFramePr>
        <p:xfrm>
          <a:off x="1465263" y="2990850"/>
          <a:ext cx="4537075" cy="903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6287" name="Equation" r:id="rId8" imgW="2807097" imgH="559197" progId="Equation.3">
                  <p:embed/>
                </p:oleObj>
              </mc:Choice>
              <mc:Fallback>
                <p:oleObj name="Equation" r:id="rId8" imgW="2807097" imgH="559197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65263" y="2990850"/>
                        <a:ext cx="4537075" cy="903288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80808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53996" name="Object 12"/>
          <p:cNvGraphicFramePr>
            <a:graphicFrameLocks noChangeAspect="1"/>
          </p:cNvGraphicFramePr>
          <p:nvPr/>
        </p:nvGraphicFramePr>
        <p:xfrm>
          <a:off x="609600" y="4151313"/>
          <a:ext cx="8535988" cy="1054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6288" name="Equation" r:id="rId10" imgW="4318397" imgH="533797" progId="Equation.3">
                  <p:embed/>
                </p:oleObj>
              </mc:Choice>
              <mc:Fallback>
                <p:oleObj name="Equation" r:id="rId10" imgW="4318397" imgH="533797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4151313"/>
                        <a:ext cx="8535988" cy="1054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53998" name="Object 14"/>
          <p:cNvGraphicFramePr>
            <a:graphicFrameLocks noChangeAspect="1"/>
          </p:cNvGraphicFramePr>
          <p:nvPr/>
        </p:nvGraphicFramePr>
        <p:xfrm>
          <a:off x="1143000" y="5227637"/>
          <a:ext cx="2794000" cy="1630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6289" name="Equation" r:id="rId12" imgW="1524397" imgH="889397" progId="Equation.3">
                  <p:embed/>
                </p:oleObj>
              </mc:Choice>
              <mc:Fallback>
                <p:oleObj name="Equation" r:id="rId12" imgW="1524397" imgH="889397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5227637"/>
                        <a:ext cx="2794000" cy="16303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4191000" y="5638800"/>
            <a:ext cx="4724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 smtClean="0">
                <a:solidFill>
                  <a:srgbClr val="FF0000"/>
                </a:solidFill>
              </a:rPr>
              <a:t>How should we optimize these?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59351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986" name="Rectangle 2"/>
          <p:cNvSpPr>
            <a:spLocks noGrp="1" noChangeArrowheads="1"/>
          </p:cNvSpPr>
          <p:nvPr>
            <p:ph type="title" sz="quarter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/>
              <a:t>The Problem:  Learn Lambdas</a:t>
            </a:r>
          </a:p>
        </p:txBody>
      </p:sp>
      <p:graphicFrame>
        <p:nvGraphicFramePr>
          <p:cNvPr id="553988" name="Object 4"/>
          <p:cNvGraphicFramePr>
            <a:graphicFrameLocks noGrp="1" noChangeAspect="1"/>
          </p:cNvGraphicFramePr>
          <p:nvPr>
            <p:ph sz="quarter" idx="1"/>
          </p:nvPr>
        </p:nvGraphicFramePr>
        <p:xfrm>
          <a:off x="457200" y="990600"/>
          <a:ext cx="2514600" cy="735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7304" name="Equation" r:id="rId4" imgW="1435497" imgH="419497" progId="Equation.3">
                  <p:embed/>
                </p:oleObj>
              </mc:Choice>
              <mc:Fallback>
                <p:oleObj name="Equation" r:id="rId4" imgW="1435497" imgH="419497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990600"/>
                        <a:ext cx="2514600" cy="735013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80808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53990" name="Object 6"/>
          <p:cNvGraphicFramePr>
            <a:graphicFrameLocks noGrp="1" noChangeAspect="1"/>
          </p:cNvGraphicFramePr>
          <p:nvPr>
            <p:ph sz="quarter" idx="2"/>
          </p:nvPr>
        </p:nvGraphicFramePr>
        <p:xfrm>
          <a:off x="1295400" y="1920875"/>
          <a:ext cx="2133600" cy="769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7305" name="Equation" r:id="rId6" imgW="1549797" imgH="559197" progId="Equation.3">
                  <p:embed/>
                </p:oleObj>
              </mc:Choice>
              <mc:Fallback>
                <p:oleObj name="Equation" r:id="rId6" imgW="1549797" imgH="559197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1920875"/>
                        <a:ext cx="2133600" cy="769938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80808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53992" name="Object 8"/>
          <p:cNvGraphicFramePr>
            <a:graphicFrameLocks noGrp="1" noChangeAspect="1"/>
          </p:cNvGraphicFramePr>
          <p:nvPr>
            <p:ph sz="quarter" idx="3"/>
          </p:nvPr>
        </p:nvGraphicFramePr>
        <p:xfrm>
          <a:off x="1465263" y="2990850"/>
          <a:ext cx="4537075" cy="903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7306" name="Equation" r:id="rId8" imgW="2807097" imgH="559197" progId="Equation.3">
                  <p:embed/>
                </p:oleObj>
              </mc:Choice>
              <mc:Fallback>
                <p:oleObj name="Equation" r:id="rId8" imgW="2807097" imgH="559197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65263" y="2990850"/>
                        <a:ext cx="4537075" cy="903288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80808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53996" name="Object 12"/>
          <p:cNvGraphicFramePr>
            <a:graphicFrameLocks noChangeAspect="1"/>
          </p:cNvGraphicFramePr>
          <p:nvPr/>
        </p:nvGraphicFramePr>
        <p:xfrm>
          <a:off x="609600" y="4151313"/>
          <a:ext cx="8535988" cy="1054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7307" name="Equation" r:id="rId10" imgW="4318397" imgH="533797" progId="Equation.3">
                  <p:embed/>
                </p:oleObj>
              </mc:Choice>
              <mc:Fallback>
                <p:oleObj name="Equation" r:id="rId10" imgW="4318397" imgH="533797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4151313"/>
                        <a:ext cx="8535988" cy="1054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53998" name="Object 14"/>
          <p:cNvGraphicFramePr>
            <a:graphicFrameLocks noChangeAspect="1"/>
          </p:cNvGraphicFramePr>
          <p:nvPr/>
        </p:nvGraphicFramePr>
        <p:xfrm>
          <a:off x="1143000" y="5227637"/>
          <a:ext cx="2794000" cy="1630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7308" name="Equation" r:id="rId12" imgW="1524397" imgH="889397" progId="Equation.3">
                  <p:embed/>
                </p:oleObj>
              </mc:Choice>
              <mc:Fallback>
                <p:oleObj name="Equation" r:id="rId12" imgW="1524397" imgH="889397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5227637"/>
                        <a:ext cx="2794000" cy="16303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4191000" y="5105400"/>
            <a:ext cx="47244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 smtClean="0">
                <a:solidFill>
                  <a:srgbClr val="0000FF"/>
                </a:solidFill>
              </a:rPr>
              <a:t>Given a data set with foreign/English sentences, find the </a:t>
            </a:r>
            <a:r>
              <a:rPr lang="en-US" sz="2000" dirty="0" err="1" smtClean="0">
                <a:solidFill>
                  <a:srgbClr val="0000FF"/>
                </a:solidFill>
              </a:rPr>
              <a:t>λ’s</a:t>
            </a:r>
            <a:r>
              <a:rPr lang="en-US" sz="2000" dirty="0" smtClean="0">
                <a:solidFill>
                  <a:srgbClr val="0000FF"/>
                </a:solidFill>
              </a:rPr>
              <a:t> that:</a:t>
            </a:r>
          </a:p>
          <a:p>
            <a:pPr algn="l">
              <a:buFont typeface="Arial"/>
              <a:buChar char="•"/>
            </a:pPr>
            <a:r>
              <a:rPr lang="en-US" sz="2000" dirty="0" smtClean="0">
                <a:solidFill>
                  <a:srgbClr val="0000FF"/>
                </a:solidFill>
              </a:rPr>
              <a:t> maximize the likelihood of the data</a:t>
            </a:r>
          </a:p>
          <a:p>
            <a:pPr algn="l">
              <a:buFont typeface="Arial"/>
              <a:buChar char="•"/>
            </a:pPr>
            <a:r>
              <a:rPr lang="en-US" sz="2000" dirty="0" smtClean="0">
                <a:solidFill>
                  <a:srgbClr val="0000FF"/>
                </a:solidFill>
              </a:rPr>
              <a:t> maximize an evaluation criterion</a:t>
            </a:r>
            <a:endParaRPr lang="en-US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00042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66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sz="4000" dirty="0" smtClean="0"/>
              <a:t>Problems </a:t>
            </a:r>
            <a:r>
              <a:rPr lang="en-US" sz="4000" dirty="0"/>
              <a:t>for Statistical MT</a:t>
            </a:r>
          </a:p>
        </p:txBody>
      </p:sp>
      <p:sp>
        <p:nvSpPr>
          <p:cNvPr id="8366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219200"/>
            <a:ext cx="8686800" cy="5410200"/>
          </a:xfrm>
        </p:spPr>
        <p:txBody>
          <a:bodyPr/>
          <a:lstStyle/>
          <a:p>
            <a:pPr marL="0" indent="0">
              <a:lnSpc>
                <a:spcPct val="90000"/>
              </a:lnSpc>
              <a:buNone/>
            </a:pPr>
            <a:r>
              <a:rPr lang="en-US" sz="2800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Preprocessing</a:t>
            </a:r>
          </a:p>
          <a:p>
            <a:pPr marL="0" indent="0">
              <a:lnSpc>
                <a:spcPct val="90000"/>
              </a:lnSpc>
              <a:buNone/>
            </a:pPr>
            <a:endParaRPr lang="en-US" sz="2800" dirty="0" smtClean="0">
              <a:solidFill>
                <a:schemeClr val="bg2">
                  <a:lumMod val="40000"/>
                  <a:lumOff val="60000"/>
                </a:schemeClr>
              </a:solidFill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US" sz="2800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Language modeling</a:t>
            </a:r>
          </a:p>
          <a:p>
            <a:pPr marL="0" indent="0">
              <a:lnSpc>
                <a:spcPct val="90000"/>
              </a:lnSpc>
              <a:buNone/>
            </a:pPr>
            <a:endParaRPr lang="en-US" sz="2800" dirty="0" smtClean="0">
              <a:solidFill>
                <a:schemeClr val="bg2">
                  <a:lumMod val="40000"/>
                  <a:lumOff val="60000"/>
                </a:schemeClr>
              </a:solidFill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US" sz="2800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Translation modeling</a:t>
            </a:r>
          </a:p>
          <a:p>
            <a:pPr marL="0" indent="0">
              <a:lnSpc>
                <a:spcPct val="90000"/>
              </a:lnSpc>
              <a:buNone/>
            </a:pPr>
            <a:endParaRPr lang="en-US" sz="2800" dirty="0" smtClean="0">
              <a:solidFill>
                <a:schemeClr val="bg2">
                  <a:lumMod val="40000"/>
                  <a:lumOff val="60000"/>
                </a:schemeClr>
              </a:solidFill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US" sz="2800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Decoding</a:t>
            </a:r>
          </a:p>
          <a:p>
            <a:pPr marL="0" indent="0">
              <a:lnSpc>
                <a:spcPct val="90000"/>
              </a:lnSpc>
              <a:buNone/>
            </a:pPr>
            <a:endParaRPr lang="en-US" sz="2800" dirty="0" smtClean="0">
              <a:solidFill>
                <a:schemeClr val="bg2">
                  <a:lumMod val="40000"/>
                  <a:lumOff val="60000"/>
                </a:schemeClr>
              </a:solidFill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US" sz="2800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Parameter optimization</a:t>
            </a:r>
          </a:p>
          <a:p>
            <a:pPr marL="0" indent="0">
              <a:lnSpc>
                <a:spcPct val="90000"/>
              </a:lnSpc>
              <a:buNone/>
            </a:pPr>
            <a:endParaRPr lang="en-US" sz="2800" dirty="0" smtClean="0"/>
          </a:p>
          <a:p>
            <a:pPr marL="0" indent="0">
              <a:lnSpc>
                <a:spcPct val="90000"/>
              </a:lnSpc>
              <a:buNone/>
            </a:pPr>
            <a:r>
              <a:rPr lang="en-US" sz="2800" b="1" dirty="0" smtClean="0">
                <a:solidFill>
                  <a:srgbClr val="FF6600"/>
                </a:solidFill>
              </a:rPr>
              <a:t>Evaluation</a:t>
            </a:r>
          </a:p>
        </p:txBody>
      </p:sp>
    </p:spTree>
    <p:extLst>
      <p:ext uri="{BB962C8B-B14F-4D97-AF65-F5344CB8AC3E}">
        <p14:creationId xmlns:p14="http://schemas.microsoft.com/office/powerpoint/2010/main" val="359304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MT Evaluation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2600" y="2743200"/>
            <a:ext cx="5410200" cy="19812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How do we do it?</a:t>
            </a:r>
          </a:p>
          <a:p>
            <a:pPr marL="0" indent="0">
              <a:buNone/>
            </a:pPr>
            <a:endParaRPr lang="en-US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What data might be useful?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06836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MT Evaluation</a:t>
            </a:r>
          </a:p>
        </p:txBody>
      </p:sp>
      <p:sp>
        <p:nvSpPr>
          <p:cNvPr id="206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80000"/>
              </a:lnSpc>
              <a:buNone/>
            </a:pPr>
            <a:r>
              <a:rPr lang="en-US" sz="2000" dirty="0"/>
              <a:t>Source only </a:t>
            </a:r>
          </a:p>
          <a:p>
            <a:pPr marL="0" indent="0">
              <a:lnSpc>
                <a:spcPct val="80000"/>
              </a:lnSpc>
              <a:buNone/>
            </a:pPr>
            <a:endParaRPr lang="en-US" sz="2000" dirty="0" smtClean="0"/>
          </a:p>
          <a:p>
            <a:pPr marL="0" indent="0">
              <a:lnSpc>
                <a:spcPct val="80000"/>
              </a:lnSpc>
              <a:buNone/>
            </a:pPr>
            <a:r>
              <a:rPr lang="en-US" sz="2000" dirty="0" smtClean="0"/>
              <a:t>Manual</a:t>
            </a:r>
            <a:r>
              <a:rPr lang="en-US" sz="2000" dirty="0"/>
              <a:t>: </a:t>
            </a:r>
          </a:p>
          <a:p>
            <a:pPr lvl="1">
              <a:lnSpc>
                <a:spcPct val="80000"/>
              </a:lnSpc>
            </a:pPr>
            <a:r>
              <a:rPr lang="en-US" sz="1800" dirty="0"/>
              <a:t>SSER (subjective sentence error rate)</a:t>
            </a:r>
          </a:p>
          <a:p>
            <a:pPr lvl="1">
              <a:lnSpc>
                <a:spcPct val="80000"/>
              </a:lnSpc>
            </a:pPr>
            <a:r>
              <a:rPr lang="en-US" sz="1800" dirty="0"/>
              <a:t>Correct/Incorrect</a:t>
            </a:r>
          </a:p>
          <a:p>
            <a:pPr lvl="1">
              <a:lnSpc>
                <a:spcPct val="80000"/>
              </a:lnSpc>
            </a:pPr>
            <a:r>
              <a:rPr lang="en-US" sz="1800" dirty="0"/>
              <a:t>Error categorization</a:t>
            </a:r>
          </a:p>
          <a:p>
            <a:pPr marL="0" indent="0">
              <a:lnSpc>
                <a:spcPct val="80000"/>
              </a:lnSpc>
              <a:buNone/>
            </a:pPr>
            <a:endParaRPr lang="en-US" sz="2000" dirty="0" smtClean="0"/>
          </a:p>
          <a:p>
            <a:pPr marL="0" indent="0">
              <a:lnSpc>
                <a:spcPct val="80000"/>
              </a:lnSpc>
              <a:buNone/>
            </a:pPr>
            <a:r>
              <a:rPr lang="en-US" sz="2000" dirty="0" smtClean="0"/>
              <a:t>Extrinsic: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en-US" sz="2000" dirty="0" smtClean="0"/>
              <a:t>Objective </a:t>
            </a:r>
            <a:r>
              <a:rPr lang="en-US" sz="2000" dirty="0"/>
              <a:t>usage testing</a:t>
            </a:r>
          </a:p>
          <a:p>
            <a:pPr>
              <a:lnSpc>
                <a:spcPct val="80000"/>
              </a:lnSpc>
            </a:pPr>
            <a:endParaRPr lang="en-US" sz="2000" dirty="0"/>
          </a:p>
          <a:p>
            <a:pPr marL="0" indent="0">
              <a:lnSpc>
                <a:spcPct val="80000"/>
              </a:lnSpc>
              <a:buNone/>
            </a:pPr>
            <a:endParaRPr lang="en-US" sz="2000" dirty="0" smtClean="0"/>
          </a:p>
          <a:p>
            <a:pPr marL="0" indent="0">
              <a:lnSpc>
                <a:spcPct val="80000"/>
              </a:lnSpc>
              <a:buNone/>
            </a:pPr>
            <a:r>
              <a:rPr lang="en-US" sz="2000" dirty="0" smtClean="0"/>
              <a:t>Automatic</a:t>
            </a:r>
            <a:r>
              <a:rPr lang="en-US" sz="2000" dirty="0"/>
              <a:t>: </a:t>
            </a:r>
          </a:p>
          <a:p>
            <a:pPr lvl="1">
              <a:lnSpc>
                <a:spcPct val="80000"/>
              </a:lnSpc>
            </a:pPr>
            <a:r>
              <a:rPr lang="en-US" sz="1800" dirty="0"/>
              <a:t>WER (word error rate)</a:t>
            </a:r>
          </a:p>
          <a:p>
            <a:pPr lvl="1">
              <a:lnSpc>
                <a:spcPct val="80000"/>
              </a:lnSpc>
            </a:pPr>
            <a:r>
              <a:rPr lang="en-US" sz="1800" dirty="0"/>
              <a:t>BLEU (Bilingual Evaluation Understudy)</a:t>
            </a:r>
          </a:p>
          <a:p>
            <a:pPr lvl="1">
              <a:lnSpc>
                <a:spcPct val="80000"/>
              </a:lnSpc>
            </a:pPr>
            <a:r>
              <a:rPr lang="en-US" sz="1800" dirty="0" smtClean="0"/>
              <a:t>NIST</a:t>
            </a:r>
            <a:endParaRPr lang="en-US" sz="1800" dirty="0"/>
          </a:p>
        </p:txBody>
      </p:sp>
      <p:pic>
        <p:nvPicPr>
          <p:cNvPr id="206852" name="Picture 4" descr="helicopter%20drawi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3657600"/>
            <a:ext cx="1133475" cy="649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853" name="Picture 5" descr="helicopter%20drawi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4191000"/>
            <a:ext cx="1133475" cy="649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854" name="Picture 6" descr="helicopter%20drawi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3657600"/>
            <a:ext cx="1133475" cy="649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855" name="Picture 7" descr="helicopter%20drawi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3657600"/>
            <a:ext cx="1133475" cy="649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856" name="Picture 8" descr="helicopter%20drawi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4114800"/>
            <a:ext cx="1133475" cy="649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857" name="Picture 9" descr="helicopter%20drawi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4267200"/>
            <a:ext cx="1133475" cy="649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61359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Automatic Evaluation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685800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 smtClean="0"/>
              <a:t>Common NLP/machine learning/AI approach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762000" y="4204394"/>
            <a:ext cx="2209800" cy="954107"/>
          </a:xfrm>
          <a:prstGeom prst="rect">
            <a:avLst/>
          </a:prstGeom>
          <a:noFill/>
          <a:ln>
            <a:solidFill>
              <a:srgbClr val="8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All sentence pairs</a:t>
            </a:r>
            <a:endParaRPr lang="en-US" sz="2800" dirty="0"/>
          </a:p>
        </p:txBody>
      </p:sp>
      <p:cxnSp>
        <p:nvCxnSpPr>
          <p:cNvPr id="5" name="Straight Arrow Connector 4"/>
          <p:cNvCxnSpPr/>
          <p:nvPr/>
        </p:nvCxnSpPr>
        <p:spPr>
          <a:xfrm flipV="1">
            <a:off x="2968752" y="3747195"/>
            <a:ext cx="1600200" cy="533400"/>
          </a:xfrm>
          <a:prstGeom prst="straightConnector1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>
            <a:endCxn id="8" idx="1"/>
          </p:cNvCxnSpPr>
          <p:nvPr/>
        </p:nvCxnSpPr>
        <p:spPr>
          <a:xfrm>
            <a:off x="2968752" y="4737795"/>
            <a:ext cx="1600200" cy="652791"/>
          </a:xfrm>
          <a:prstGeom prst="straightConnector1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4568952" y="2895600"/>
            <a:ext cx="2286000" cy="1384995"/>
          </a:xfrm>
          <a:prstGeom prst="rect">
            <a:avLst/>
          </a:prstGeom>
          <a:noFill/>
          <a:ln>
            <a:solidFill>
              <a:srgbClr val="8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Training sentence pairs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4568952" y="4698088"/>
            <a:ext cx="2286000" cy="1384995"/>
          </a:xfrm>
          <a:prstGeom prst="rect">
            <a:avLst/>
          </a:prstGeom>
          <a:noFill/>
          <a:ln>
            <a:solidFill>
              <a:srgbClr val="8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Testing sentence pairs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5979359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Automatic Evaluation</a:t>
            </a:r>
            <a:endParaRPr lang="en-US" dirty="0"/>
          </a:p>
        </p:txBody>
      </p:sp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304800" y="1600200"/>
            <a:ext cx="3733800" cy="2308324"/>
          </a:xfrm>
          <a:prstGeom prst="rect">
            <a:avLst/>
          </a:prstGeom>
          <a:solidFill>
            <a:schemeClr val="bg1"/>
          </a:solidFill>
          <a:ln w="9525">
            <a:solidFill>
              <a:srgbClr val="993366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28600" indent="-228600" algn="l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algn="l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algn="l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algn="l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algn="l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600" b="1" dirty="0"/>
              <a:t>Reference (human) translation:</a:t>
            </a:r>
            <a:r>
              <a:rPr lang="en-US" sz="1600" dirty="0">
                <a:solidFill>
                  <a:srgbClr val="C08080"/>
                </a:solidFill>
              </a:rPr>
              <a:t>  </a:t>
            </a:r>
            <a:br>
              <a:rPr lang="en-US" sz="1600" dirty="0">
                <a:solidFill>
                  <a:srgbClr val="C08080"/>
                </a:solidFill>
              </a:rPr>
            </a:br>
            <a:r>
              <a:rPr lang="en-US" sz="1600" dirty="0">
                <a:solidFill>
                  <a:srgbClr val="008000"/>
                </a:solidFill>
              </a:rPr>
              <a:t>The U.S. island of Guam is maintaining a high state of alert after the Guam airport and its offices both received an e-mail from someone calling himself the Saudi Arabian Osama bin Laden and threatening a biological/chemical attack against public places such as the airport .</a:t>
            </a: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4572000" y="1600200"/>
            <a:ext cx="4114800" cy="2308324"/>
          </a:xfrm>
          <a:prstGeom prst="rect">
            <a:avLst/>
          </a:prstGeom>
          <a:solidFill>
            <a:schemeClr val="bg1"/>
          </a:solidFill>
          <a:ln w="9525">
            <a:solidFill>
              <a:srgbClr val="993366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28600" indent="-228600" algn="l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algn="l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algn="l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algn="l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algn="l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600" b="1" dirty="0"/>
              <a:t>Machine translation:</a:t>
            </a:r>
            <a:r>
              <a:rPr lang="en-US" sz="1600" dirty="0">
                <a:solidFill>
                  <a:srgbClr val="C08080"/>
                </a:solidFill>
              </a:rPr>
              <a:t>  </a:t>
            </a:r>
            <a:br>
              <a:rPr lang="en-US" sz="1600" dirty="0">
                <a:solidFill>
                  <a:srgbClr val="C08080"/>
                </a:solidFill>
              </a:rPr>
            </a:br>
            <a:r>
              <a:rPr lang="en-US" sz="1600" dirty="0">
                <a:solidFill>
                  <a:srgbClr val="0000FF"/>
                </a:solidFill>
              </a:rPr>
              <a:t>The American [?] international airport and its the office all receives one calls self the sand Arab rich business [?] and so on electronic mail , which sends out ;  The threat will be able after public place and so on the airport to start the biochemistry attack , [?] highly alerts after the maintenance.</a:t>
            </a:r>
          </a:p>
        </p:txBody>
      </p:sp>
      <p:sp>
        <p:nvSpPr>
          <p:cNvPr id="6" name="Rectangle 5"/>
          <p:cNvSpPr/>
          <p:nvPr/>
        </p:nvSpPr>
        <p:spPr>
          <a:xfrm>
            <a:off x="1752600" y="4495800"/>
            <a:ext cx="4572000" cy="1815882"/>
          </a:xfrm>
          <a:prstGeom prst="rect">
            <a:avLst/>
          </a:prstGeom>
          <a:ln>
            <a:solidFill>
              <a:srgbClr val="FF00FF"/>
            </a:solidFill>
          </a:ln>
        </p:spPr>
        <p:txBody>
          <a:bodyPr>
            <a:spAutoFit/>
          </a:bodyPr>
          <a:lstStyle/>
          <a:p>
            <a:pPr algn="l"/>
            <a:r>
              <a:rPr lang="en-US" sz="1600" b="1" dirty="0" smtClean="0"/>
              <a:t>Machine translation 2:</a:t>
            </a:r>
          </a:p>
          <a:p>
            <a:pPr algn="l"/>
            <a:r>
              <a:rPr lang="en-US" sz="1600" dirty="0" smtClean="0">
                <a:solidFill>
                  <a:srgbClr val="0000FF"/>
                </a:solidFill>
              </a:rPr>
              <a:t>United </a:t>
            </a:r>
            <a:r>
              <a:rPr lang="en-US" sz="1600" dirty="0">
                <a:solidFill>
                  <a:srgbClr val="0000FF"/>
                </a:solidFill>
              </a:rPr>
              <a:t>States Office of the Guam International Airport and were received by a man claiming to be Saudi Arabian businessman Osama bin Laden, sent emails, threats to airports and other public places will launch a biological or chemical attack, remain on high alert in Guam.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5013" y="5093149"/>
            <a:ext cx="11087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 smtClean="0">
                <a:solidFill>
                  <a:srgbClr val="FF0000"/>
                </a:solidFill>
              </a:rPr>
              <a:t>Ideas?</a:t>
            </a:r>
          </a:p>
        </p:txBody>
      </p:sp>
    </p:spTree>
    <p:extLst>
      <p:ext uri="{BB962C8B-B14F-4D97-AF65-F5344CB8AC3E}">
        <p14:creationId xmlns:p14="http://schemas.microsoft.com/office/powerpoint/2010/main" val="31148186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ext Box 2"/>
          <p:cNvSpPr txBox="1">
            <a:spLocks noChangeArrowheads="1"/>
          </p:cNvSpPr>
          <p:nvPr/>
        </p:nvSpPr>
        <p:spPr bwMode="auto">
          <a:xfrm>
            <a:off x="304800" y="1600200"/>
            <a:ext cx="3124200" cy="2228850"/>
          </a:xfrm>
          <a:prstGeom prst="rect">
            <a:avLst/>
          </a:prstGeom>
          <a:solidFill>
            <a:schemeClr val="bg1"/>
          </a:solidFill>
          <a:ln w="9525">
            <a:solidFill>
              <a:srgbClr val="993366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28600" indent="-228600" algn="l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algn="l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algn="l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algn="l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algn="l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400" b="1"/>
              <a:t>Reference (human) translation:</a:t>
            </a:r>
            <a:r>
              <a:rPr lang="en-US" sz="1400">
                <a:solidFill>
                  <a:srgbClr val="C08080"/>
                </a:solidFill>
              </a:rPr>
              <a:t>  </a:t>
            </a:r>
            <a:br>
              <a:rPr lang="en-US" sz="1400">
                <a:solidFill>
                  <a:srgbClr val="C08080"/>
                </a:solidFill>
              </a:rPr>
            </a:br>
            <a:r>
              <a:rPr lang="en-US" sz="1400">
                <a:solidFill>
                  <a:srgbClr val="009900"/>
                </a:solidFill>
              </a:rPr>
              <a:t>The U.S. island of Guam is maintaining a high state of alert</a:t>
            </a:r>
            <a:r>
              <a:rPr lang="en-US" sz="1400">
                <a:solidFill>
                  <a:schemeClr val="accent2"/>
                </a:solidFill>
              </a:rPr>
              <a:t> </a:t>
            </a:r>
            <a:r>
              <a:rPr lang="en-US" sz="1400" u="sng">
                <a:solidFill>
                  <a:srgbClr val="800000"/>
                </a:solidFill>
              </a:rPr>
              <a:t>after the</a:t>
            </a:r>
            <a:r>
              <a:rPr lang="en-US" sz="1400">
                <a:solidFill>
                  <a:schemeClr val="accent2"/>
                </a:solidFill>
              </a:rPr>
              <a:t> </a:t>
            </a:r>
            <a:r>
              <a:rPr lang="en-US" sz="1400">
                <a:solidFill>
                  <a:srgbClr val="009900"/>
                </a:solidFill>
              </a:rPr>
              <a:t>Guam</a:t>
            </a:r>
            <a:r>
              <a:rPr lang="en-US" sz="1400">
                <a:solidFill>
                  <a:schemeClr val="accent2"/>
                </a:solidFill>
              </a:rPr>
              <a:t> </a:t>
            </a:r>
            <a:r>
              <a:rPr lang="en-US" sz="1400" u="sng">
                <a:solidFill>
                  <a:srgbClr val="FF0000"/>
                </a:solidFill>
              </a:rPr>
              <a:t>airport and its</a:t>
            </a:r>
            <a:r>
              <a:rPr lang="en-US" sz="1400">
                <a:solidFill>
                  <a:schemeClr val="accent2"/>
                </a:solidFill>
              </a:rPr>
              <a:t> </a:t>
            </a:r>
            <a:r>
              <a:rPr lang="en-US" sz="1400">
                <a:solidFill>
                  <a:srgbClr val="009900"/>
                </a:solidFill>
              </a:rPr>
              <a:t>offices both received an e-mail from someone calling himself the Saudi Arabian Osama bin Laden and threatening a biological/chemical attack against public places such as</a:t>
            </a:r>
            <a:r>
              <a:rPr lang="en-US" sz="1400">
                <a:solidFill>
                  <a:schemeClr val="accent2"/>
                </a:solidFill>
              </a:rPr>
              <a:t> </a:t>
            </a:r>
            <a:r>
              <a:rPr lang="en-US" sz="1400" u="sng">
                <a:solidFill>
                  <a:srgbClr val="800000"/>
                </a:solidFill>
              </a:rPr>
              <a:t>the airport</a:t>
            </a:r>
            <a:r>
              <a:rPr lang="en-US" sz="1400">
                <a:solidFill>
                  <a:schemeClr val="accent2"/>
                </a:solidFill>
              </a:rPr>
              <a:t> .</a:t>
            </a:r>
            <a:endParaRPr lang="en-US" sz="1400">
              <a:solidFill>
                <a:srgbClr val="C08080"/>
              </a:solidFill>
            </a:endParaRPr>
          </a:p>
        </p:txBody>
      </p:sp>
      <p:sp>
        <p:nvSpPr>
          <p:cNvPr id="52227" name="Text Box 3"/>
          <p:cNvSpPr txBox="1">
            <a:spLocks noChangeArrowheads="1"/>
          </p:cNvSpPr>
          <p:nvPr/>
        </p:nvSpPr>
        <p:spPr bwMode="auto">
          <a:xfrm>
            <a:off x="304800" y="4343400"/>
            <a:ext cx="3124200" cy="2228850"/>
          </a:xfrm>
          <a:prstGeom prst="rect">
            <a:avLst/>
          </a:prstGeom>
          <a:solidFill>
            <a:schemeClr val="bg1"/>
          </a:solidFill>
          <a:ln w="9525">
            <a:solidFill>
              <a:srgbClr val="993366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28600" indent="-228600" algn="l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algn="l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algn="l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algn="l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algn="l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400" b="1"/>
              <a:t>Machine translation:</a:t>
            </a:r>
            <a:r>
              <a:rPr lang="en-US" sz="1400">
                <a:solidFill>
                  <a:srgbClr val="C08080"/>
                </a:solidFill>
              </a:rPr>
              <a:t>  </a:t>
            </a:r>
            <a:br>
              <a:rPr lang="en-US" sz="1400">
                <a:solidFill>
                  <a:srgbClr val="C08080"/>
                </a:solidFill>
              </a:rPr>
            </a:br>
            <a:r>
              <a:rPr lang="en-US" sz="1400">
                <a:solidFill>
                  <a:schemeClr val="accent2"/>
                </a:solidFill>
              </a:rPr>
              <a:t>The American [?] international </a:t>
            </a:r>
            <a:r>
              <a:rPr lang="en-US" sz="1400" u="sng">
                <a:solidFill>
                  <a:srgbClr val="FF0000"/>
                </a:solidFill>
              </a:rPr>
              <a:t>airport and its</a:t>
            </a:r>
            <a:r>
              <a:rPr lang="en-US" sz="1400">
                <a:solidFill>
                  <a:schemeClr val="accent2"/>
                </a:solidFill>
              </a:rPr>
              <a:t> the office all receives one calls self the sand Arab rich business [?] and so on electronic mail , which sends out ;  The threat will be able after public place and so on </a:t>
            </a:r>
            <a:r>
              <a:rPr lang="en-US" sz="1400" u="sng">
                <a:solidFill>
                  <a:srgbClr val="800000"/>
                </a:solidFill>
              </a:rPr>
              <a:t>the airport</a:t>
            </a:r>
            <a:r>
              <a:rPr lang="en-US" sz="1400">
                <a:solidFill>
                  <a:schemeClr val="accent2"/>
                </a:solidFill>
              </a:rPr>
              <a:t> to start the biochemistry attack , [?] highly alerts </a:t>
            </a:r>
            <a:r>
              <a:rPr lang="en-US" sz="1400" u="sng">
                <a:solidFill>
                  <a:srgbClr val="800000"/>
                </a:solidFill>
              </a:rPr>
              <a:t>after the</a:t>
            </a:r>
            <a:r>
              <a:rPr lang="en-US" sz="1400">
                <a:solidFill>
                  <a:schemeClr val="accent2"/>
                </a:solidFill>
              </a:rPr>
              <a:t> maintenance.</a:t>
            </a:r>
          </a:p>
        </p:txBody>
      </p:sp>
      <p:sp>
        <p:nvSpPr>
          <p:cNvPr id="52228" name="Line 4"/>
          <p:cNvSpPr>
            <a:spLocks noChangeShapeType="1"/>
          </p:cNvSpPr>
          <p:nvPr/>
        </p:nvSpPr>
        <p:spPr bwMode="auto">
          <a:xfrm flipH="1">
            <a:off x="1447800" y="2514600"/>
            <a:ext cx="914400" cy="2362200"/>
          </a:xfrm>
          <a:prstGeom prst="line">
            <a:avLst/>
          </a:prstGeom>
          <a:noFill/>
          <a:ln w="38100" cap="rnd">
            <a:solidFill>
              <a:srgbClr val="FF000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2229" name="Line 5"/>
          <p:cNvSpPr>
            <a:spLocks noChangeShapeType="1"/>
          </p:cNvSpPr>
          <p:nvPr/>
        </p:nvSpPr>
        <p:spPr bwMode="auto">
          <a:xfrm>
            <a:off x="914400" y="2590800"/>
            <a:ext cx="533400" cy="3733800"/>
          </a:xfrm>
          <a:prstGeom prst="line">
            <a:avLst/>
          </a:prstGeom>
          <a:noFill/>
          <a:ln w="38100" cap="rnd">
            <a:solidFill>
              <a:srgbClr val="80000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2230" name="Line 6"/>
          <p:cNvSpPr>
            <a:spLocks noChangeShapeType="1"/>
          </p:cNvSpPr>
          <p:nvPr/>
        </p:nvSpPr>
        <p:spPr bwMode="auto">
          <a:xfrm flipH="1">
            <a:off x="2514600" y="3886200"/>
            <a:ext cx="304800" cy="1981200"/>
          </a:xfrm>
          <a:prstGeom prst="line">
            <a:avLst/>
          </a:prstGeom>
          <a:noFill/>
          <a:ln w="38100" cap="rnd">
            <a:solidFill>
              <a:srgbClr val="80000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2231" name="Rectangle 7"/>
          <p:cNvSpPr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sz="4400">
                <a:solidFill>
                  <a:schemeClr val="tx2"/>
                </a:solidFill>
              </a:rPr>
              <a:t>BLEU Evaluation Metric</a:t>
            </a:r>
          </a:p>
          <a:p>
            <a:r>
              <a:rPr lang="en-US" sz="2400">
                <a:solidFill>
                  <a:schemeClr val="tx2"/>
                </a:solidFill>
              </a:rPr>
              <a:t>(Papineni et al, ACL-2002)</a:t>
            </a:r>
          </a:p>
        </p:txBody>
      </p:sp>
      <p:sp>
        <p:nvSpPr>
          <p:cNvPr id="52232" name="Rectangle 8"/>
          <p:cNvSpPr>
            <a:spLocks noChangeArrowheads="1"/>
          </p:cNvSpPr>
          <p:nvPr/>
        </p:nvSpPr>
        <p:spPr bwMode="auto">
          <a:xfrm>
            <a:off x="3505200" y="1600200"/>
            <a:ext cx="5486400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algn="l">
              <a:lnSpc>
                <a:spcPct val="80000"/>
              </a:lnSpc>
              <a:spcBef>
                <a:spcPct val="20000"/>
              </a:spcBef>
            </a:pPr>
            <a:r>
              <a:rPr lang="en-US" sz="2000" dirty="0" smtClean="0"/>
              <a:t>Basic idea:</a:t>
            </a:r>
          </a:p>
          <a:p>
            <a:pPr algn="l">
              <a:lnSpc>
                <a:spcPct val="80000"/>
              </a:lnSpc>
              <a:spcBef>
                <a:spcPct val="20000"/>
              </a:spcBef>
            </a:pPr>
            <a:endParaRPr lang="en-US" sz="2000" dirty="0"/>
          </a:p>
          <a:p>
            <a:pPr algn="l">
              <a:lnSpc>
                <a:spcPct val="80000"/>
              </a:lnSpc>
              <a:spcBef>
                <a:spcPct val="20000"/>
              </a:spcBef>
            </a:pPr>
            <a:r>
              <a:rPr lang="en-US" sz="2000" dirty="0" smtClean="0"/>
              <a:t>Combination of n</a:t>
            </a:r>
            <a:r>
              <a:rPr lang="en-US" sz="2000" dirty="0" smtClean="0"/>
              <a:t>-</a:t>
            </a:r>
            <a:r>
              <a:rPr lang="en-US" sz="2000" dirty="0"/>
              <a:t>gram </a:t>
            </a:r>
            <a:r>
              <a:rPr lang="en-US" sz="2000" dirty="0" smtClean="0"/>
              <a:t>precisions of varying size</a:t>
            </a:r>
          </a:p>
          <a:p>
            <a:pPr algn="l">
              <a:lnSpc>
                <a:spcPct val="80000"/>
              </a:lnSpc>
              <a:spcBef>
                <a:spcPct val="20000"/>
              </a:spcBef>
            </a:pPr>
            <a:endParaRPr lang="en-US" sz="2000" dirty="0"/>
          </a:p>
          <a:p>
            <a:pPr algn="l">
              <a:lnSpc>
                <a:spcPct val="80000"/>
              </a:lnSpc>
              <a:spcBef>
                <a:spcPct val="20000"/>
              </a:spcBef>
            </a:pPr>
            <a:r>
              <a:rPr lang="en-US" sz="2000" dirty="0" smtClean="0">
                <a:solidFill>
                  <a:srgbClr val="FF6600"/>
                </a:solidFill>
              </a:rPr>
              <a:t>What </a:t>
            </a:r>
            <a:r>
              <a:rPr lang="en-US" sz="2000" dirty="0">
                <a:solidFill>
                  <a:srgbClr val="FF6600"/>
                </a:solidFill>
              </a:rPr>
              <a:t>percentage of machine n-grams can be found in the reference translation? </a:t>
            </a:r>
          </a:p>
        </p:txBody>
      </p:sp>
    </p:spTree>
    <p:extLst>
      <p:ext uri="{BB962C8B-B14F-4D97-AF65-F5344CB8AC3E}">
        <p14:creationId xmlns:p14="http://schemas.microsoft.com/office/powerpoint/2010/main" val="30884139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9442" name="Group 2"/>
          <p:cNvGrpSpPr>
            <a:grpSpLocks/>
          </p:cNvGrpSpPr>
          <p:nvPr/>
        </p:nvGrpSpPr>
        <p:grpSpPr bwMode="auto">
          <a:xfrm>
            <a:off x="685800" y="1752600"/>
            <a:ext cx="7620000" cy="4673600"/>
            <a:chOff x="432" y="1104"/>
            <a:chExt cx="4800" cy="2944"/>
          </a:xfrm>
        </p:grpSpPr>
        <p:sp>
          <p:nvSpPr>
            <p:cNvPr id="189443" name="Text Box 3"/>
            <p:cNvSpPr txBox="1">
              <a:spLocks noChangeArrowheads="1"/>
            </p:cNvSpPr>
            <p:nvPr/>
          </p:nvSpPr>
          <p:spPr bwMode="auto">
            <a:xfrm>
              <a:off x="432" y="1104"/>
              <a:ext cx="1584" cy="92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99336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112713" indent="-112713" algn="l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1pPr>
              <a:lvl2pPr algn="l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algn="l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algn="l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algn="l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000" b="1"/>
                <a:t>Reference translation 1:</a:t>
              </a:r>
              <a:r>
                <a:rPr lang="en-US" sz="1000">
                  <a:solidFill>
                    <a:srgbClr val="C08080"/>
                  </a:solidFill>
                </a:rPr>
                <a:t>  </a:t>
              </a:r>
              <a:br>
                <a:rPr lang="en-US" sz="1000">
                  <a:solidFill>
                    <a:srgbClr val="C08080"/>
                  </a:solidFill>
                </a:rPr>
              </a:br>
              <a:r>
                <a:rPr lang="en-US" sz="1000">
                  <a:solidFill>
                    <a:srgbClr val="009900"/>
                  </a:solidFill>
                </a:rPr>
                <a:t>The U.S. island of Guam is maintaining a high state of alert after the Guam airport and its offices both received an e-mail from someone calling himself the Saudi Arabian Osama bin Laden and threatening a biological/chemical attack against public places such as the airport .</a:t>
              </a:r>
            </a:p>
          </p:txBody>
        </p:sp>
        <p:sp>
          <p:nvSpPr>
            <p:cNvPr id="189444" name="Text Box 4"/>
            <p:cNvSpPr txBox="1">
              <a:spLocks noChangeArrowheads="1"/>
            </p:cNvSpPr>
            <p:nvPr/>
          </p:nvSpPr>
          <p:spPr bwMode="auto">
            <a:xfrm>
              <a:off x="432" y="3120"/>
              <a:ext cx="1584" cy="83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8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112713" indent="-112713" algn="l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1pPr>
              <a:lvl2pPr algn="l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algn="l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algn="l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algn="l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000" b="1"/>
                <a:t>Reference translation 3:</a:t>
              </a:r>
              <a:r>
                <a:rPr lang="en-US" sz="1000">
                  <a:solidFill>
                    <a:srgbClr val="C08080"/>
                  </a:solidFill>
                </a:rPr>
                <a:t>  </a:t>
              </a:r>
              <a:br>
                <a:rPr lang="en-US" sz="1000">
                  <a:solidFill>
                    <a:srgbClr val="C08080"/>
                  </a:solidFill>
                </a:rPr>
              </a:br>
              <a:r>
                <a:rPr lang="en-US" sz="1000">
                  <a:solidFill>
                    <a:srgbClr val="009900"/>
                  </a:solidFill>
                </a:rPr>
                <a:t>The US International Airport of Guam and its office has received an email from a self-claimed Arabian millionaire named Laden , which threatens to launch a biochemical attack on such public places as airport . Guam authority has been on alert . </a:t>
              </a:r>
            </a:p>
          </p:txBody>
        </p:sp>
        <p:sp>
          <p:nvSpPr>
            <p:cNvPr id="189445" name="Text Box 5"/>
            <p:cNvSpPr txBox="1">
              <a:spLocks noChangeArrowheads="1"/>
            </p:cNvSpPr>
            <p:nvPr/>
          </p:nvSpPr>
          <p:spPr bwMode="auto">
            <a:xfrm>
              <a:off x="3648" y="3120"/>
              <a:ext cx="1584" cy="92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99336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112713" indent="-112713" algn="l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1pPr>
              <a:lvl2pPr algn="l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algn="l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algn="l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algn="l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000" b="1"/>
                <a:t>Reference translation 4:</a:t>
              </a:r>
              <a:r>
                <a:rPr lang="en-US" sz="1000">
                  <a:solidFill>
                    <a:srgbClr val="C08080"/>
                  </a:solidFill>
                </a:rPr>
                <a:t>  </a:t>
              </a:r>
              <a:br>
                <a:rPr lang="en-US" sz="1000">
                  <a:solidFill>
                    <a:srgbClr val="C08080"/>
                  </a:solidFill>
                </a:rPr>
              </a:br>
              <a:r>
                <a:rPr lang="en-US" sz="1000">
                  <a:solidFill>
                    <a:srgbClr val="009900"/>
                  </a:solidFill>
                </a:rPr>
                <a:t>US Guam International Airport and its office received an email from Mr. Bin Laden and other rich businessman from Saudi Arabia . They said there would be biochemistry air raid to Guam Airport and other public places . Guam needs to be in high precaution about this matter . </a:t>
              </a:r>
            </a:p>
          </p:txBody>
        </p:sp>
        <p:sp>
          <p:nvSpPr>
            <p:cNvPr id="189446" name="Text Box 6"/>
            <p:cNvSpPr txBox="1">
              <a:spLocks noChangeArrowheads="1"/>
            </p:cNvSpPr>
            <p:nvPr/>
          </p:nvSpPr>
          <p:spPr bwMode="auto">
            <a:xfrm>
              <a:off x="3648" y="1104"/>
              <a:ext cx="1584" cy="92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99336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112713" indent="-112713" algn="l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1pPr>
              <a:lvl2pPr algn="l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algn="l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algn="l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algn="l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000" b="1"/>
                <a:t>Reference translation 2:</a:t>
              </a:r>
              <a:r>
                <a:rPr lang="en-US" sz="1000">
                  <a:solidFill>
                    <a:srgbClr val="C08080"/>
                  </a:solidFill>
                </a:rPr>
                <a:t>  </a:t>
              </a:r>
              <a:br>
                <a:rPr lang="en-US" sz="1000">
                  <a:solidFill>
                    <a:srgbClr val="C08080"/>
                  </a:solidFill>
                </a:rPr>
              </a:br>
              <a:r>
                <a:rPr lang="en-US" sz="1000">
                  <a:solidFill>
                    <a:srgbClr val="009900"/>
                  </a:solidFill>
                </a:rPr>
                <a:t>Guam International Airport and its offices are maintaining a high state of alert after receiving an e-mail that was from a person claiming to be the wealthy Saudi Arabian businessman Bin Laden and that threatened to launch a biological and chemical attack on the airport and other public places .</a:t>
              </a:r>
              <a:r>
                <a:rPr lang="en-US" sz="1000">
                  <a:solidFill>
                    <a:schemeClr val="accent2"/>
                  </a:solidFill>
                </a:rPr>
                <a:t> </a:t>
              </a:r>
            </a:p>
          </p:txBody>
        </p:sp>
        <p:sp>
          <p:nvSpPr>
            <p:cNvPr id="189447" name="Text Box 7"/>
            <p:cNvSpPr txBox="1">
              <a:spLocks noChangeArrowheads="1"/>
            </p:cNvSpPr>
            <p:nvPr/>
          </p:nvSpPr>
          <p:spPr bwMode="auto">
            <a:xfrm>
              <a:off x="2064" y="2064"/>
              <a:ext cx="1536" cy="102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99336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112713" indent="-112713" algn="l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1pPr>
              <a:lvl2pPr algn="l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algn="l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algn="l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algn="l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000" b="1"/>
                <a:t>Machine translation:</a:t>
              </a:r>
              <a:r>
                <a:rPr lang="en-US" sz="1000">
                  <a:solidFill>
                    <a:srgbClr val="C08080"/>
                  </a:solidFill>
                </a:rPr>
                <a:t>  </a:t>
              </a:r>
              <a:br>
                <a:rPr lang="en-US" sz="1000">
                  <a:solidFill>
                    <a:srgbClr val="C08080"/>
                  </a:solidFill>
                </a:rPr>
              </a:br>
              <a:r>
                <a:rPr lang="en-US" sz="1000">
                  <a:solidFill>
                    <a:schemeClr val="accent2"/>
                  </a:solidFill>
                </a:rPr>
                <a:t>The American [?] international airport and its the office all receives one calls self the sand Arab rich business [?] and so on electronic mail , which sends out ;  The threat will be able after public place and so on the airport to start the biochemistry attack , [?] highly alerts after the maintenance.</a:t>
              </a:r>
            </a:p>
          </p:txBody>
        </p:sp>
      </p:grpSp>
      <p:sp>
        <p:nvSpPr>
          <p:cNvPr id="189448" name="Rectangle 8"/>
          <p:cNvSpPr>
            <a:spLocks noChangeArrowheads="1"/>
          </p:cNvSpPr>
          <p:nvPr/>
        </p:nvSpPr>
        <p:spPr bwMode="auto">
          <a:xfrm>
            <a:off x="381000" y="0"/>
            <a:ext cx="8382000" cy="16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2075" tIns="46038" rIns="92075" bIns="46038" anchor="ctr"/>
          <a:lstStyle/>
          <a:p>
            <a:pPr>
              <a:lnSpc>
                <a:spcPct val="80000"/>
              </a:lnSpc>
            </a:pPr>
            <a:r>
              <a:rPr lang="en-US" sz="4400">
                <a:solidFill>
                  <a:schemeClr val="tx2"/>
                </a:solidFill>
              </a:rPr>
              <a:t>Multiple Reference Translations</a:t>
            </a:r>
          </a:p>
        </p:txBody>
      </p:sp>
      <p:grpSp>
        <p:nvGrpSpPr>
          <p:cNvPr id="189449" name="Group 9"/>
          <p:cNvGrpSpPr>
            <a:grpSpLocks/>
          </p:cNvGrpSpPr>
          <p:nvPr/>
        </p:nvGrpSpPr>
        <p:grpSpPr bwMode="auto">
          <a:xfrm>
            <a:off x="685800" y="1752600"/>
            <a:ext cx="7620000" cy="4673600"/>
            <a:chOff x="432" y="1104"/>
            <a:chExt cx="4800" cy="2944"/>
          </a:xfrm>
        </p:grpSpPr>
        <p:sp>
          <p:nvSpPr>
            <p:cNvPr id="189450" name="Text Box 10"/>
            <p:cNvSpPr txBox="1">
              <a:spLocks noChangeArrowheads="1"/>
            </p:cNvSpPr>
            <p:nvPr/>
          </p:nvSpPr>
          <p:spPr bwMode="auto">
            <a:xfrm>
              <a:off x="432" y="1104"/>
              <a:ext cx="1584" cy="92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99336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112713" indent="-112713" algn="l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1pPr>
              <a:lvl2pPr algn="l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algn="l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algn="l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algn="l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000" b="1"/>
                <a:t>Reference translation 1:</a:t>
              </a:r>
              <a:r>
                <a:rPr lang="en-US" sz="1000">
                  <a:solidFill>
                    <a:srgbClr val="C08080"/>
                  </a:solidFill>
                </a:rPr>
                <a:t>  </a:t>
              </a:r>
              <a:br>
                <a:rPr lang="en-US" sz="1000">
                  <a:solidFill>
                    <a:srgbClr val="C08080"/>
                  </a:solidFill>
                </a:rPr>
              </a:br>
              <a:r>
                <a:rPr lang="en-US" sz="1000">
                  <a:solidFill>
                    <a:srgbClr val="800000"/>
                  </a:solidFill>
                </a:rPr>
                <a:t>The</a:t>
              </a:r>
              <a:r>
                <a:rPr lang="en-US" sz="1000">
                  <a:solidFill>
                    <a:srgbClr val="009900"/>
                  </a:solidFill>
                </a:rPr>
                <a:t> U.S. island of Guam is maintaining a high state of alert </a:t>
              </a:r>
              <a:r>
                <a:rPr lang="en-US" sz="1000">
                  <a:solidFill>
                    <a:srgbClr val="C00000"/>
                  </a:solidFill>
                </a:rPr>
                <a:t>after the</a:t>
              </a:r>
              <a:r>
                <a:rPr lang="en-US" sz="1000">
                  <a:solidFill>
                    <a:srgbClr val="009900"/>
                  </a:solidFill>
                </a:rPr>
                <a:t> Guam airport </a:t>
              </a:r>
              <a:r>
                <a:rPr lang="en-US" sz="1000">
                  <a:solidFill>
                    <a:srgbClr val="800000"/>
                  </a:solidFill>
                </a:rPr>
                <a:t>and</a:t>
              </a:r>
              <a:r>
                <a:rPr lang="en-US" sz="1000">
                  <a:solidFill>
                    <a:srgbClr val="009900"/>
                  </a:solidFill>
                </a:rPr>
                <a:t> its offices both received an e-mail from someone calling himself </a:t>
              </a:r>
              <a:r>
                <a:rPr lang="en-US" sz="1000">
                  <a:solidFill>
                    <a:srgbClr val="800000"/>
                  </a:solidFill>
                </a:rPr>
                <a:t>the</a:t>
              </a:r>
              <a:r>
                <a:rPr lang="en-US" sz="1000">
                  <a:solidFill>
                    <a:srgbClr val="009900"/>
                  </a:solidFill>
                </a:rPr>
                <a:t> Saudi Arabian Osama bin Laden </a:t>
              </a:r>
              <a:r>
                <a:rPr lang="en-US" sz="1000">
                  <a:solidFill>
                    <a:srgbClr val="800000"/>
                  </a:solidFill>
                </a:rPr>
                <a:t>and</a:t>
              </a:r>
              <a:r>
                <a:rPr lang="en-US" sz="1000">
                  <a:solidFill>
                    <a:srgbClr val="009900"/>
                  </a:solidFill>
                </a:rPr>
                <a:t> threatening a biological/chemical </a:t>
              </a:r>
              <a:r>
                <a:rPr lang="en-US" sz="1000">
                  <a:solidFill>
                    <a:srgbClr val="800000"/>
                  </a:solidFill>
                </a:rPr>
                <a:t>attack</a:t>
              </a:r>
              <a:r>
                <a:rPr lang="en-US" sz="1000">
                  <a:solidFill>
                    <a:srgbClr val="009900"/>
                  </a:solidFill>
                </a:rPr>
                <a:t> against </a:t>
              </a:r>
              <a:r>
                <a:rPr lang="en-US" sz="1000">
                  <a:solidFill>
                    <a:srgbClr val="800000"/>
                  </a:solidFill>
                </a:rPr>
                <a:t>public</a:t>
              </a:r>
              <a:r>
                <a:rPr lang="en-US" sz="1000">
                  <a:solidFill>
                    <a:srgbClr val="009900"/>
                  </a:solidFill>
                </a:rPr>
                <a:t> places such as </a:t>
              </a:r>
              <a:r>
                <a:rPr lang="en-US" sz="1000">
                  <a:solidFill>
                    <a:srgbClr val="C00000"/>
                  </a:solidFill>
                </a:rPr>
                <a:t>the airport</a:t>
              </a:r>
              <a:r>
                <a:rPr lang="en-US" sz="1000">
                  <a:solidFill>
                    <a:srgbClr val="009900"/>
                  </a:solidFill>
                </a:rPr>
                <a:t> .</a:t>
              </a:r>
            </a:p>
          </p:txBody>
        </p:sp>
        <p:sp>
          <p:nvSpPr>
            <p:cNvPr id="189451" name="Text Box 11"/>
            <p:cNvSpPr txBox="1">
              <a:spLocks noChangeArrowheads="1"/>
            </p:cNvSpPr>
            <p:nvPr/>
          </p:nvSpPr>
          <p:spPr bwMode="auto">
            <a:xfrm>
              <a:off x="432" y="3120"/>
              <a:ext cx="1584" cy="83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8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112713" indent="-112713" algn="l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1pPr>
              <a:lvl2pPr algn="l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algn="l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algn="l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algn="l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000" b="1"/>
                <a:t>Reference translation 3:</a:t>
              </a:r>
              <a:r>
                <a:rPr lang="en-US" sz="1000">
                  <a:solidFill>
                    <a:srgbClr val="C08080"/>
                  </a:solidFill>
                </a:rPr>
                <a:t>  </a:t>
              </a:r>
              <a:br>
                <a:rPr lang="en-US" sz="1000">
                  <a:solidFill>
                    <a:srgbClr val="C08080"/>
                  </a:solidFill>
                </a:rPr>
              </a:br>
              <a:r>
                <a:rPr lang="en-US" sz="1000">
                  <a:solidFill>
                    <a:srgbClr val="009900"/>
                  </a:solidFill>
                </a:rPr>
                <a:t>The US International Airport of Guam and its office has received an email from a self-claimed Arabian millionaire named Laden </a:t>
              </a:r>
              <a:r>
                <a:rPr lang="en-US" sz="1000">
                  <a:solidFill>
                    <a:srgbClr val="C00000"/>
                  </a:solidFill>
                </a:rPr>
                <a:t>,</a:t>
              </a:r>
              <a:r>
                <a:rPr lang="en-US" sz="1000">
                  <a:solidFill>
                    <a:srgbClr val="009900"/>
                  </a:solidFill>
                </a:rPr>
                <a:t> </a:t>
              </a:r>
              <a:r>
                <a:rPr lang="en-US" sz="1000">
                  <a:solidFill>
                    <a:srgbClr val="C00000"/>
                  </a:solidFill>
                </a:rPr>
                <a:t>which</a:t>
              </a:r>
              <a:r>
                <a:rPr lang="en-US" sz="1000">
                  <a:solidFill>
                    <a:srgbClr val="009900"/>
                  </a:solidFill>
                </a:rPr>
                <a:t> threatens to launch a biochemical attack on such public places as airport . Guam authority has been </a:t>
              </a:r>
              <a:r>
                <a:rPr lang="en-US" sz="1000">
                  <a:solidFill>
                    <a:srgbClr val="800000"/>
                  </a:solidFill>
                </a:rPr>
                <a:t>on</a:t>
              </a:r>
              <a:r>
                <a:rPr lang="en-US" sz="1000">
                  <a:solidFill>
                    <a:srgbClr val="009900"/>
                  </a:solidFill>
                </a:rPr>
                <a:t> alert . </a:t>
              </a:r>
            </a:p>
          </p:txBody>
        </p:sp>
        <p:sp>
          <p:nvSpPr>
            <p:cNvPr id="189452" name="Text Box 12"/>
            <p:cNvSpPr txBox="1">
              <a:spLocks noChangeArrowheads="1"/>
            </p:cNvSpPr>
            <p:nvPr/>
          </p:nvSpPr>
          <p:spPr bwMode="auto">
            <a:xfrm>
              <a:off x="3648" y="3120"/>
              <a:ext cx="1584" cy="92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99336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112713" indent="-112713" algn="l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1pPr>
              <a:lvl2pPr algn="l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algn="l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algn="l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algn="l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000" b="1"/>
                <a:t>Reference translation 4:</a:t>
              </a:r>
              <a:r>
                <a:rPr lang="en-US" sz="1000">
                  <a:solidFill>
                    <a:srgbClr val="C08080"/>
                  </a:solidFill>
                </a:rPr>
                <a:t>  </a:t>
              </a:r>
              <a:br>
                <a:rPr lang="en-US" sz="1000">
                  <a:solidFill>
                    <a:srgbClr val="C08080"/>
                  </a:solidFill>
                </a:rPr>
              </a:br>
              <a:r>
                <a:rPr lang="en-US" sz="1000">
                  <a:solidFill>
                    <a:srgbClr val="009900"/>
                  </a:solidFill>
                </a:rPr>
                <a:t>US Guam International Airport and its office received an email from Mr. Bin Laden and other </a:t>
              </a:r>
              <a:r>
                <a:rPr lang="en-US" sz="1000">
                  <a:solidFill>
                    <a:srgbClr val="800000"/>
                  </a:solidFill>
                </a:rPr>
                <a:t>rich</a:t>
              </a:r>
              <a:r>
                <a:rPr lang="en-US" sz="1000">
                  <a:solidFill>
                    <a:srgbClr val="009900"/>
                  </a:solidFill>
                </a:rPr>
                <a:t> businessman from Saudi Arabia . They said there would be </a:t>
              </a:r>
              <a:r>
                <a:rPr lang="en-US" sz="1000">
                  <a:solidFill>
                    <a:srgbClr val="800000"/>
                  </a:solidFill>
                </a:rPr>
                <a:t>biochemistry</a:t>
              </a:r>
              <a:r>
                <a:rPr lang="en-US" sz="1000">
                  <a:solidFill>
                    <a:srgbClr val="009900"/>
                  </a:solidFill>
                </a:rPr>
                <a:t> air raid to Guam Airport and other public places . Guam needs to be in high precaution about this matter . </a:t>
              </a:r>
            </a:p>
          </p:txBody>
        </p:sp>
        <p:sp>
          <p:nvSpPr>
            <p:cNvPr id="189453" name="Text Box 13"/>
            <p:cNvSpPr txBox="1">
              <a:spLocks noChangeArrowheads="1"/>
            </p:cNvSpPr>
            <p:nvPr/>
          </p:nvSpPr>
          <p:spPr bwMode="auto">
            <a:xfrm>
              <a:off x="3648" y="1104"/>
              <a:ext cx="1584" cy="92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99336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112713" indent="-112713" algn="l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1pPr>
              <a:lvl2pPr algn="l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algn="l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algn="l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algn="l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000" b="1"/>
                <a:t>Reference translation 2:</a:t>
              </a:r>
              <a:r>
                <a:rPr lang="en-US" sz="1000">
                  <a:solidFill>
                    <a:srgbClr val="C08080"/>
                  </a:solidFill>
                </a:rPr>
                <a:t>  </a:t>
              </a:r>
              <a:br>
                <a:rPr lang="en-US" sz="1000">
                  <a:solidFill>
                    <a:srgbClr val="C08080"/>
                  </a:solidFill>
                </a:rPr>
              </a:br>
              <a:r>
                <a:rPr lang="en-US" sz="1000">
                  <a:solidFill>
                    <a:srgbClr val="009900"/>
                  </a:solidFill>
                </a:rPr>
                <a:t>Guam </a:t>
              </a:r>
              <a:r>
                <a:rPr lang="en-US" sz="1000">
                  <a:solidFill>
                    <a:srgbClr val="FF0000"/>
                  </a:solidFill>
                </a:rPr>
                <a:t>International Airport and its</a:t>
              </a:r>
              <a:r>
                <a:rPr lang="en-US" sz="1000">
                  <a:solidFill>
                    <a:srgbClr val="009900"/>
                  </a:solidFill>
                </a:rPr>
                <a:t> offices are maintaining a high state of alert </a:t>
              </a:r>
              <a:r>
                <a:rPr lang="en-US" sz="1000">
                  <a:solidFill>
                    <a:srgbClr val="800000"/>
                  </a:solidFill>
                </a:rPr>
                <a:t>after</a:t>
              </a:r>
              <a:r>
                <a:rPr lang="en-US" sz="1000">
                  <a:solidFill>
                    <a:srgbClr val="009900"/>
                  </a:solidFill>
                </a:rPr>
                <a:t> receiving an e-mail that was from a person claiming </a:t>
              </a:r>
              <a:r>
                <a:rPr lang="en-US" sz="1000">
                  <a:solidFill>
                    <a:srgbClr val="800000"/>
                  </a:solidFill>
                </a:rPr>
                <a:t>to be </a:t>
              </a:r>
              <a:r>
                <a:rPr lang="en-US" sz="1000">
                  <a:solidFill>
                    <a:srgbClr val="009900"/>
                  </a:solidFill>
                </a:rPr>
                <a:t>the wealthy Saudi Arabian businessman Bin Laden and that threatened to launch a biological and chemical attack </a:t>
              </a:r>
              <a:r>
                <a:rPr lang="en-US" sz="1000">
                  <a:solidFill>
                    <a:srgbClr val="C00000"/>
                  </a:solidFill>
                </a:rPr>
                <a:t>on the</a:t>
              </a:r>
              <a:r>
                <a:rPr lang="en-US" sz="1000">
                  <a:solidFill>
                    <a:srgbClr val="009900"/>
                  </a:solidFill>
                </a:rPr>
                <a:t> airport and other public places .</a:t>
              </a:r>
              <a:r>
                <a:rPr lang="en-US" sz="1000">
                  <a:solidFill>
                    <a:schemeClr val="accent2"/>
                  </a:solidFill>
                </a:rPr>
                <a:t> </a:t>
              </a:r>
            </a:p>
          </p:txBody>
        </p:sp>
        <p:sp>
          <p:nvSpPr>
            <p:cNvPr id="189454" name="Text Box 14"/>
            <p:cNvSpPr txBox="1">
              <a:spLocks noChangeArrowheads="1"/>
            </p:cNvSpPr>
            <p:nvPr/>
          </p:nvSpPr>
          <p:spPr bwMode="auto">
            <a:xfrm>
              <a:off x="2064" y="2064"/>
              <a:ext cx="1536" cy="102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99336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marL="112713" indent="-112713" algn="l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1pPr>
              <a:lvl2pPr algn="l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algn="l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algn="l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algn="l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000" b="1"/>
                <a:t>Machine translation:</a:t>
              </a:r>
              <a:r>
                <a:rPr lang="en-US" sz="1000">
                  <a:solidFill>
                    <a:srgbClr val="C08080"/>
                  </a:solidFill>
                </a:rPr>
                <a:t>  </a:t>
              </a:r>
              <a:br>
                <a:rPr lang="en-US" sz="1000">
                  <a:solidFill>
                    <a:srgbClr val="C08080"/>
                  </a:solidFill>
                </a:rPr>
              </a:br>
              <a:r>
                <a:rPr lang="en-US" sz="1000">
                  <a:solidFill>
                    <a:srgbClr val="800000"/>
                  </a:solidFill>
                </a:rPr>
                <a:t>The</a:t>
              </a:r>
              <a:r>
                <a:rPr lang="en-US" sz="1000">
                  <a:solidFill>
                    <a:schemeClr val="accent2"/>
                  </a:solidFill>
                </a:rPr>
                <a:t> American [?] </a:t>
              </a:r>
              <a:r>
                <a:rPr lang="en-US" sz="1000">
                  <a:solidFill>
                    <a:srgbClr val="FF0000"/>
                  </a:solidFill>
                </a:rPr>
                <a:t>international airport and its</a:t>
              </a:r>
              <a:r>
                <a:rPr lang="en-US" sz="1000">
                  <a:solidFill>
                    <a:schemeClr val="accent2"/>
                  </a:solidFill>
                </a:rPr>
                <a:t> </a:t>
              </a:r>
              <a:r>
                <a:rPr lang="en-US" sz="1000">
                  <a:solidFill>
                    <a:srgbClr val="800000"/>
                  </a:solidFill>
                </a:rPr>
                <a:t>the</a:t>
              </a:r>
              <a:r>
                <a:rPr lang="en-US" sz="1000">
                  <a:solidFill>
                    <a:schemeClr val="accent2"/>
                  </a:solidFill>
                </a:rPr>
                <a:t> office all receives one calls self the sand Arab </a:t>
              </a:r>
              <a:r>
                <a:rPr lang="en-US" sz="1000">
                  <a:solidFill>
                    <a:srgbClr val="800000"/>
                  </a:solidFill>
                </a:rPr>
                <a:t>rich</a:t>
              </a:r>
              <a:r>
                <a:rPr lang="en-US" sz="1000">
                  <a:solidFill>
                    <a:schemeClr val="accent2"/>
                  </a:solidFill>
                </a:rPr>
                <a:t> business [?] </a:t>
              </a:r>
              <a:r>
                <a:rPr lang="en-US" sz="1000">
                  <a:solidFill>
                    <a:srgbClr val="800000"/>
                  </a:solidFill>
                </a:rPr>
                <a:t>and</a:t>
              </a:r>
              <a:r>
                <a:rPr lang="en-US" sz="1000">
                  <a:solidFill>
                    <a:schemeClr val="accent2"/>
                  </a:solidFill>
                </a:rPr>
                <a:t> so </a:t>
              </a:r>
              <a:r>
                <a:rPr lang="en-US" sz="1000">
                  <a:solidFill>
                    <a:srgbClr val="800000"/>
                  </a:solidFill>
                </a:rPr>
                <a:t>on</a:t>
              </a:r>
              <a:r>
                <a:rPr lang="en-US" sz="1000">
                  <a:solidFill>
                    <a:schemeClr val="accent2"/>
                  </a:solidFill>
                </a:rPr>
                <a:t> electronic mail </a:t>
              </a:r>
              <a:r>
                <a:rPr lang="en-US" sz="1000">
                  <a:solidFill>
                    <a:srgbClr val="C00000"/>
                  </a:solidFill>
                </a:rPr>
                <a:t>,</a:t>
              </a:r>
              <a:r>
                <a:rPr lang="en-US" sz="1000">
                  <a:solidFill>
                    <a:schemeClr val="accent2"/>
                  </a:solidFill>
                </a:rPr>
                <a:t> </a:t>
              </a:r>
              <a:r>
                <a:rPr lang="en-US" sz="1000">
                  <a:solidFill>
                    <a:srgbClr val="C00000"/>
                  </a:solidFill>
                </a:rPr>
                <a:t>which</a:t>
              </a:r>
              <a:r>
                <a:rPr lang="en-US" sz="1000">
                  <a:solidFill>
                    <a:schemeClr val="accent2"/>
                  </a:solidFill>
                </a:rPr>
                <a:t> sends out ;  The threat will </a:t>
              </a:r>
              <a:r>
                <a:rPr lang="en-US" sz="1000">
                  <a:solidFill>
                    <a:srgbClr val="800000"/>
                  </a:solidFill>
                </a:rPr>
                <a:t>be</a:t>
              </a:r>
              <a:r>
                <a:rPr lang="en-US" sz="1000">
                  <a:solidFill>
                    <a:schemeClr val="accent2"/>
                  </a:solidFill>
                </a:rPr>
                <a:t> able </a:t>
              </a:r>
              <a:r>
                <a:rPr lang="en-US" sz="1000">
                  <a:solidFill>
                    <a:srgbClr val="800000"/>
                  </a:solidFill>
                </a:rPr>
                <a:t>after</a:t>
              </a:r>
              <a:r>
                <a:rPr lang="en-US" sz="1000">
                  <a:solidFill>
                    <a:schemeClr val="accent2"/>
                  </a:solidFill>
                </a:rPr>
                <a:t> </a:t>
              </a:r>
              <a:r>
                <a:rPr lang="en-US" sz="1000">
                  <a:solidFill>
                    <a:srgbClr val="800000"/>
                  </a:solidFill>
                </a:rPr>
                <a:t>public</a:t>
              </a:r>
              <a:r>
                <a:rPr lang="en-US" sz="1000">
                  <a:solidFill>
                    <a:schemeClr val="accent2"/>
                  </a:solidFill>
                </a:rPr>
                <a:t> place </a:t>
              </a:r>
              <a:r>
                <a:rPr lang="en-US" sz="1000">
                  <a:solidFill>
                    <a:srgbClr val="800000"/>
                  </a:solidFill>
                </a:rPr>
                <a:t>and</a:t>
              </a:r>
              <a:r>
                <a:rPr lang="en-US" sz="1000">
                  <a:solidFill>
                    <a:schemeClr val="accent2"/>
                  </a:solidFill>
                </a:rPr>
                <a:t> so </a:t>
              </a:r>
              <a:r>
                <a:rPr lang="en-US" sz="1000">
                  <a:solidFill>
                    <a:srgbClr val="C00000"/>
                  </a:solidFill>
                </a:rPr>
                <a:t>on the</a:t>
              </a:r>
              <a:r>
                <a:rPr lang="en-US" sz="1000">
                  <a:solidFill>
                    <a:schemeClr val="accent2"/>
                  </a:solidFill>
                </a:rPr>
                <a:t> </a:t>
              </a:r>
              <a:r>
                <a:rPr lang="en-US" sz="1000">
                  <a:solidFill>
                    <a:srgbClr val="C00000"/>
                  </a:solidFill>
                </a:rPr>
                <a:t>airport</a:t>
              </a:r>
              <a:r>
                <a:rPr lang="en-US" sz="1000">
                  <a:solidFill>
                    <a:schemeClr val="accent2"/>
                  </a:solidFill>
                </a:rPr>
                <a:t> </a:t>
              </a:r>
              <a:r>
                <a:rPr lang="en-US" sz="1000">
                  <a:solidFill>
                    <a:srgbClr val="800000"/>
                  </a:solidFill>
                </a:rPr>
                <a:t>to</a:t>
              </a:r>
              <a:r>
                <a:rPr lang="en-US" sz="1000">
                  <a:solidFill>
                    <a:schemeClr val="accent2"/>
                  </a:solidFill>
                </a:rPr>
                <a:t> start the </a:t>
              </a:r>
              <a:r>
                <a:rPr lang="en-US" sz="1000">
                  <a:solidFill>
                    <a:srgbClr val="800000"/>
                  </a:solidFill>
                </a:rPr>
                <a:t>biochemistry</a:t>
              </a:r>
              <a:r>
                <a:rPr lang="en-US" sz="1000">
                  <a:solidFill>
                    <a:schemeClr val="accent2"/>
                  </a:solidFill>
                </a:rPr>
                <a:t> </a:t>
              </a:r>
              <a:r>
                <a:rPr lang="en-US" sz="1000">
                  <a:solidFill>
                    <a:srgbClr val="800000"/>
                  </a:solidFill>
                </a:rPr>
                <a:t>attack</a:t>
              </a:r>
              <a:r>
                <a:rPr lang="en-US" sz="1000">
                  <a:solidFill>
                    <a:schemeClr val="accent2"/>
                  </a:solidFill>
                </a:rPr>
                <a:t> , [?] highly alerts </a:t>
              </a:r>
              <a:r>
                <a:rPr lang="en-US" sz="1000">
                  <a:solidFill>
                    <a:srgbClr val="C00000"/>
                  </a:solidFill>
                </a:rPr>
                <a:t>after the</a:t>
              </a:r>
              <a:r>
                <a:rPr lang="en-US" sz="1000">
                  <a:solidFill>
                    <a:schemeClr val="accent2"/>
                  </a:solidFill>
                </a:rPr>
                <a:t> maintenance.</a:t>
              </a:r>
            </a:p>
          </p:txBody>
        </p:sp>
        <p:sp>
          <p:nvSpPr>
            <p:cNvPr id="189455" name="AutoShape 15"/>
            <p:cNvSpPr>
              <a:spLocks noChangeArrowheads="1"/>
            </p:cNvSpPr>
            <p:nvPr/>
          </p:nvSpPr>
          <p:spPr bwMode="auto">
            <a:xfrm>
              <a:off x="2430" y="2772"/>
              <a:ext cx="96" cy="96"/>
            </a:xfrm>
            <a:prstGeom prst="roundRect">
              <a:avLst>
                <a:gd name="adj" fmla="val 30208"/>
              </a:avLst>
            </a:prstGeom>
            <a:noFill/>
            <a:ln w="6350">
              <a:solidFill>
                <a:srgbClr val="8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9456" name="AutoShape 16"/>
            <p:cNvSpPr>
              <a:spLocks noChangeArrowheads="1"/>
            </p:cNvSpPr>
            <p:nvPr/>
          </p:nvSpPr>
          <p:spPr bwMode="auto">
            <a:xfrm>
              <a:off x="4692" y="1521"/>
              <a:ext cx="96" cy="96"/>
            </a:xfrm>
            <a:prstGeom prst="roundRect">
              <a:avLst>
                <a:gd name="adj" fmla="val 30208"/>
              </a:avLst>
            </a:prstGeom>
            <a:noFill/>
            <a:ln w="6350">
              <a:solidFill>
                <a:srgbClr val="8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9457" name="AutoShape 17"/>
            <p:cNvSpPr>
              <a:spLocks noChangeArrowheads="1"/>
            </p:cNvSpPr>
            <p:nvPr/>
          </p:nvSpPr>
          <p:spPr bwMode="auto">
            <a:xfrm>
              <a:off x="3138" y="2577"/>
              <a:ext cx="96" cy="96"/>
            </a:xfrm>
            <a:prstGeom prst="roundRect">
              <a:avLst>
                <a:gd name="adj" fmla="val 30208"/>
              </a:avLst>
            </a:prstGeom>
            <a:noFill/>
            <a:ln w="6350">
              <a:solidFill>
                <a:srgbClr val="8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189458" name="AutoShape 18"/>
            <p:cNvCxnSpPr>
              <a:cxnSpLocks noChangeShapeType="1"/>
              <a:stCxn id="189456" idx="2"/>
              <a:endCxn id="189457" idx="0"/>
            </p:cNvCxnSpPr>
            <p:nvPr/>
          </p:nvCxnSpPr>
          <p:spPr bwMode="auto">
            <a:xfrm flipH="1">
              <a:off x="3186" y="1617"/>
              <a:ext cx="1554" cy="960"/>
            </a:xfrm>
            <a:prstGeom prst="straightConnector1">
              <a:avLst/>
            </a:prstGeom>
            <a:noFill/>
            <a:ln w="6350">
              <a:solidFill>
                <a:srgbClr val="8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sp>
          <p:nvSpPr>
            <p:cNvPr id="189459" name="AutoShape 19"/>
            <p:cNvSpPr>
              <a:spLocks noChangeArrowheads="1"/>
            </p:cNvSpPr>
            <p:nvPr/>
          </p:nvSpPr>
          <p:spPr bwMode="auto">
            <a:xfrm>
              <a:off x="3765" y="1908"/>
              <a:ext cx="240" cy="96"/>
            </a:xfrm>
            <a:prstGeom prst="roundRect">
              <a:avLst>
                <a:gd name="adj" fmla="val 30208"/>
              </a:avLst>
            </a:prstGeom>
            <a:noFill/>
            <a:ln w="6350">
              <a:solidFill>
                <a:srgbClr val="C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9460" name="AutoShape 20"/>
            <p:cNvSpPr>
              <a:spLocks noChangeArrowheads="1"/>
            </p:cNvSpPr>
            <p:nvPr/>
          </p:nvSpPr>
          <p:spPr bwMode="auto">
            <a:xfrm>
              <a:off x="3072" y="2676"/>
              <a:ext cx="240" cy="96"/>
            </a:xfrm>
            <a:prstGeom prst="roundRect">
              <a:avLst>
                <a:gd name="adj" fmla="val 30208"/>
              </a:avLst>
            </a:prstGeom>
            <a:noFill/>
            <a:ln w="6350">
              <a:solidFill>
                <a:srgbClr val="C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189461" name="AutoShape 21"/>
            <p:cNvCxnSpPr>
              <a:cxnSpLocks noChangeShapeType="1"/>
              <a:stCxn id="189459" idx="2"/>
              <a:endCxn id="189460" idx="0"/>
            </p:cNvCxnSpPr>
            <p:nvPr/>
          </p:nvCxnSpPr>
          <p:spPr bwMode="auto">
            <a:xfrm flipH="1">
              <a:off x="3192" y="2004"/>
              <a:ext cx="693" cy="672"/>
            </a:xfrm>
            <a:prstGeom prst="straightConnector1">
              <a:avLst/>
            </a:prstGeom>
            <a:noFill/>
            <a:ln w="6350">
              <a:solidFill>
                <a:srgbClr val="C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sp>
          <p:nvSpPr>
            <p:cNvPr id="189462" name="AutoShape 22"/>
            <p:cNvSpPr>
              <a:spLocks noChangeArrowheads="1"/>
            </p:cNvSpPr>
            <p:nvPr/>
          </p:nvSpPr>
          <p:spPr bwMode="auto">
            <a:xfrm>
              <a:off x="3171" y="2676"/>
              <a:ext cx="144" cy="96"/>
            </a:xfrm>
            <a:prstGeom prst="roundRect">
              <a:avLst>
                <a:gd name="adj" fmla="val 30208"/>
              </a:avLst>
            </a:prstGeom>
            <a:noFill/>
            <a:ln w="6350">
              <a:solidFill>
                <a:srgbClr val="C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9463" name="AutoShape 23"/>
            <p:cNvSpPr>
              <a:spLocks noChangeArrowheads="1"/>
            </p:cNvSpPr>
            <p:nvPr/>
          </p:nvSpPr>
          <p:spPr bwMode="auto">
            <a:xfrm>
              <a:off x="2451" y="2484"/>
              <a:ext cx="96" cy="96"/>
            </a:xfrm>
            <a:prstGeom prst="roundRect">
              <a:avLst>
                <a:gd name="adj" fmla="val 30208"/>
              </a:avLst>
            </a:prstGeom>
            <a:noFill/>
            <a:ln w="6350">
              <a:solidFill>
                <a:srgbClr val="8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9464" name="AutoShape 24"/>
            <p:cNvSpPr>
              <a:spLocks noChangeArrowheads="1"/>
            </p:cNvSpPr>
            <p:nvPr/>
          </p:nvSpPr>
          <p:spPr bwMode="auto">
            <a:xfrm>
              <a:off x="1236" y="3831"/>
              <a:ext cx="96" cy="96"/>
            </a:xfrm>
            <a:prstGeom prst="roundRect">
              <a:avLst>
                <a:gd name="adj" fmla="val 30208"/>
              </a:avLst>
            </a:prstGeom>
            <a:noFill/>
            <a:ln w="6350">
              <a:solidFill>
                <a:srgbClr val="8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189465" name="AutoShape 25"/>
            <p:cNvCxnSpPr>
              <a:cxnSpLocks noChangeShapeType="1"/>
              <a:stCxn id="189463" idx="2"/>
              <a:endCxn id="189464" idx="0"/>
            </p:cNvCxnSpPr>
            <p:nvPr/>
          </p:nvCxnSpPr>
          <p:spPr bwMode="auto">
            <a:xfrm flipH="1">
              <a:off x="1284" y="2580"/>
              <a:ext cx="1215" cy="1251"/>
            </a:xfrm>
            <a:prstGeom prst="straightConnector1">
              <a:avLst/>
            </a:prstGeom>
            <a:noFill/>
            <a:ln w="6350">
              <a:solidFill>
                <a:srgbClr val="8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189466" name="AutoShape 26"/>
            <p:cNvCxnSpPr>
              <a:cxnSpLocks noChangeShapeType="1"/>
              <a:stCxn id="189506" idx="2"/>
              <a:endCxn id="189507" idx="0"/>
            </p:cNvCxnSpPr>
            <p:nvPr/>
          </p:nvCxnSpPr>
          <p:spPr bwMode="auto">
            <a:xfrm flipH="1">
              <a:off x="1196" y="2577"/>
              <a:ext cx="2029" cy="960"/>
            </a:xfrm>
            <a:prstGeom prst="straightConnector1">
              <a:avLst/>
            </a:prstGeom>
            <a:noFill/>
            <a:ln w="6350">
              <a:solidFill>
                <a:srgbClr val="C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sp>
          <p:nvSpPr>
            <p:cNvPr id="189467" name="AutoShape 27"/>
            <p:cNvSpPr>
              <a:spLocks noChangeArrowheads="1"/>
            </p:cNvSpPr>
            <p:nvPr/>
          </p:nvSpPr>
          <p:spPr bwMode="auto">
            <a:xfrm>
              <a:off x="555" y="1716"/>
              <a:ext cx="144" cy="96"/>
            </a:xfrm>
            <a:prstGeom prst="roundRect">
              <a:avLst>
                <a:gd name="adj" fmla="val 30208"/>
              </a:avLst>
            </a:prstGeom>
            <a:noFill/>
            <a:ln w="6350">
              <a:solidFill>
                <a:srgbClr val="8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9468" name="AutoShape 28"/>
            <p:cNvSpPr>
              <a:spLocks noChangeArrowheads="1"/>
            </p:cNvSpPr>
            <p:nvPr/>
          </p:nvSpPr>
          <p:spPr bwMode="auto">
            <a:xfrm>
              <a:off x="2814" y="2673"/>
              <a:ext cx="144" cy="96"/>
            </a:xfrm>
            <a:prstGeom prst="roundRect">
              <a:avLst>
                <a:gd name="adj" fmla="val 30208"/>
              </a:avLst>
            </a:prstGeom>
            <a:noFill/>
            <a:ln w="6350">
              <a:solidFill>
                <a:srgbClr val="8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189469" name="AutoShape 29"/>
            <p:cNvCxnSpPr>
              <a:cxnSpLocks noChangeShapeType="1"/>
              <a:stCxn id="189467" idx="2"/>
              <a:endCxn id="189468" idx="0"/>
            </p:cNvCxnSpPr>
            <p:nvPr/>
          </p:nvCxnSpPr>
          <p:spPr bwMode="auto">
            <a:xfrm>
              <a:off x="627" y="1812"/>
              <a:ext cx="2259" cy="861"/>
            </a:xfrm>
            <a:prstGeom prst="straightConnector1">
              <a:avLst/>
            </a:prstGeom>
            <a:noFill/>
            <a:ln w="6350">
              <a:solidFill>
                <a:srgbClr val="8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sp>
          <p:nvSpPr>
            <p:cNvPr id="189470" name="AutoShape 30"/>
            <p:cNvSpPr>
              <a:spLocks noChangeArrowheads="1"/>
            </p:cNvSpPr>
            <p:nvPr/>
          </p:nvSpPr>
          <p:spPr bwMode="auto">
            <a:xfrm>
              <a:off x="2826" y="2772"/>
              <a:ext cx="480" cy="96"/>
            </a:xfrm>
            <a:prstGeom prst="roundRect">
              <a:avLst>
                <a:gd name="adj" fmla="val 30208"/>
              </a:avLst>
            </a:prstGeom>
            <a:noFill/>
            <a:ln w="6350">
              <a:solidFill>
                <a:srgbClr val="8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9471" name="AutoShape 31"/>
            <p:cNvSpPr>
              <a:spLocks noChangeArrowheads="1"/>
            </p:cNvSpPr>
            <p:nvPr/>
          </p:nvSpPr>
          <p:spPr bwMode="auto">
            <a:xfrm>
              <a:off x="4104" y="3636"/>
              <a:ext cx="480" cy="96"/>
            </a:xfrm>
            <a:prstGeom prst="roundRect">
              <a:avLst>
                <a:gd name="adj" fmla="val 30208"/>
              </a:avLst>
            </a:prstGeom>
            <a:noFill/>
            <a:ln w="6350">
              <a:solidFill>
                <a:srgbClr val="8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189472" name="AutoShape 32"/>
            <p:cNvCxnSpPr>
              <a:cxnSpLocks noChangeShapeType="1"/>
              <a:stCxn id="189470" idx="2"/>
              <a:endCxn id="189471" idx="0"/>
            </p:cNvCxnSpPr>
            <p:nvPr/>
          </p:nvCxnSpPr>
          <p:spPr bwMode="auto">
            <a:xfrm>
              <a:off x="3066" y="2868"/>
              <a:ext cx="1278" cy="768"/>
            </a:xfrm>
            <a:prstGeom prst="straightConnector1">
              <a:avLst/>
            </a:prstGeom>
            <a:noFill/>
            <a:ln w="6350">
              <a:solidFill>
                <a:srgbClr val="8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sp>
          <p:nvSpPr>
            <p:cNvPr id="189473" name="AutoShape 33"/>
            <p:cNvSpPr>
              <a:spLocks noChangeArrowheads="1"/>
            </p:cNvSpPr>
            <p:nvPr/>
          </p:nvSpPr>
          <p:spPr bwMode="auto">
            <a:xfrm>
              <a:off x="1062" y="1812"/>
              <a:ext cx="240" cy="96"/>
            </a:xfrm>
            <a:prstGeom prst="roundRect">
              <a:avLst>
                <a:gd name="adj" fmla="val 30208"/>
              </a:avLst>
            </a:prstGeom>
            <a:noFill/>
            <a:ln w="6350">
              <a:solidFill>
                <a:srgbClr val="8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9474" name="AutoShape 34"/>
            <p:cNvSpPr>
              <a:spLocks noChangeArrowheads="1"/>
            </p:cNvSpPr>
            <p:nvPr/>
          </p:nvSpPr>
          <p:spPr bwMode="auto">
            <a:xfrm>
              <a:off x="2364" y="2676"/>
              <a:ext cx="180" cy="108"/>
            </a:xfrm>
            <a:prstGeom prst="roundRect">
              <a:avLst>
                <a:gd name="adj" fmla="val 30208"/>
              </a:avLst>
            </a:prstGeom>
            <a:noFill/>
            <a:ln w="6350">
              <a:solidFill>
                <a:srgbClr val="8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189475" name="AutoShape 35"/>
            <p:cNvCxnSpPr>
              <a:cxnSpLocks noChangeShapeType="1"/>
              <a:stCxn id="189473" idx="2"/>
              <a:endCxn id="189474" idx="0"/>
            </p:cNvCxnSpPr>
            <p:nvPr/>
          </p:nvCxnSpPr>
          <p:spPr bwMode="auto">
            <a:xfrm>
              <a:off x="1182" y="1908"/>
              <a:ext cx="1272" cy="768"/>
            </a:xfrm>
            <a:prstGeom prst="straightConnector1">
              <a:avLst/>
            </a:prstGeom>
            <a:noFill/>
            <a:ln w="6350">
              <a:solidFill>
                <a:srgbClr val="8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sp>
          <p:nvSpPr>
            <p:cNvPr id="189476" name="AutoShape 36"/>
            <p:cNvSpPr>
              <a:spLocks noChangeArrowheads="1"/>
            </p:cNvSpPr>
            <p:nvPr/>
          </p:nvSpPr>
          <p:spPr bwMode="auto">
            <a:xfrm>
              <a:off x="549" y="1812"/>
              <a:ext cx="240" cy="96"/>
            </a:xfrm>
            <a:prstGeom prst="roundRect">
              <a:avLst>
                <a:gd name="adj" fmla="val 30208"/>
              </a:avLst>
            </a:prstGeom>
            <a:noFill/>
            <a:ln w="6350">
              <a:solidFill>
                <a:srgbClr val="8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9477" name="AutoShape 37"/>
            <p:cNvSpPr>
              <a:spLocks noChangeArrowheads="1"/>
            </p:cNvSpPr>
            <p:nvPr/>
          </p:nvSpPr>
          <p:spPr bwMode="auto">
            <a:xfrm>
              <a:off x="2160" y="2880"/>
              <a:ext cx="240" cy="96"/>
            </a:xfrm>
            <a:prstGeom prst="roundRect">
              <a:avLst>
                <a:gd name="adj" fmla="val 30208"/>
              </a:avLst>
            </a:prstGeom>
            <a:noFill/>
            <a:ln w="6350">
              <a:solidFill>
                <a:srgbClr val="8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189478" name="AutoShape 38"/>
            <p:cNvCxnSpPr>
              <a:cxnSpLocks noChangeShapeType="1"/>
              <a:stCxn id="189476" idx="2"/>
              <a:endCxn id="189477" idx="0"/>
            </p:cNvCxnSpPr>
            <p:nvPr/>
          </p:nvCxnSpPr>
          <p:spPr bwMode="auto">
            <a:xfrm>
              <a:off x="669" y="1908"/>
              <a:ext cx="1611" cy="972"/>
            </a:xfrm>
            <a:prstGeom prst="straightConnector1">
              <a:avLst/>
            </a:prstGeom>
            <a:noFill/>
            <a:ln w="6350">
              <a:solidFill>
                <a:srgbClr val="8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sp>
          <p:nvSpPr>
            <p:cNvPr id="189479" name="AutoShape 39"/>
            <p:cNvSpPr>
              <a:spLocks noChangeArrowheads="1"/>
            </p:cNvSpPr>
            <p:nvPr/>
          </p:nvSpPr>
          <p:spPr bwMode="auto">
            <a:xfrm>
              <a:off x="3945" y="1425"/>
              <a:ext cx="192" cy="96"/>
            </a:xfrm>
            <a:prstGeom prst="roundRect">
              <a:avLst>
                <a:gd name="adj" fmla="val 30208"/>
              </a:avLst>
            </a:prstGeom>
            <a:noFill/>
            <a:ln w="6350">
              <a:solidFill>
                <a:srgbClr val="8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9480" name="AutoShape 40"/>
            <p:cNvSpPr>
              <a:spLocks noChangeArrowheads="1"/>
            </p:cNvSpPr>
            <p:nvPr/>
          </p:nvSpPr>
          <p:spPr bwMode="auto">
            <a:xfrm>
              <a:off x="2172" y="2676"/>
              <a:ext cx="192" cy="96"/>
            </a:xfrm>
            <a:prstGeom prst="roundRect">
              <a:avLst>
                <a:gd name="adj" fmla="val 30208"/>
              </a:avLst>
            </a:prstGeom>
            <a:noFill/>
            <a:ln w="6350">
              <a:solidFill>
                <a:srgbClr val="8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189481" name="AutoShape 41"/>
            <p:cNvCxnSpPr>
              <a:cxnSpLocks noChangeShapeType="1"/>
              <a:stCxn id="189479" idx="2"/>
              <a:endCxn id="189480" idx="0"/>
            </p:cNvCxnSpPr>
            <p:nvPr/>
          </p:nvCxnSpPr>
          <p:spPr bwMode="auto">
            <a:xfrm flipH="1">
              <a:off x="2268" y="1521"/>
              <a:ext cx="1773" cy="1155"/>
            </a:xfrm>
            <a:prstGeom prst="straightConnector1">
              <a:avLst/>
            </a:prstGeom>
            <a:noFill/>
            <a:ln w="6350">
              <a:solidFill>
                <a:srgbClr val="8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sp>
          <p:nvSpPr>
            <p:cNvPr id="189482" name="AutoShape 42"/>
            <p:cNvSpPr>
              <a:spLocks noChangeArrowheads="1"/>
            </p:cNvSpPr>
            <p:nvPr/>
          </p:nvSpPr>
          <p:spPr bwMode="auto">
            <a:xfrm>
              <a:off x="525" y="1233"/>
              <a:ext cx="192" cy="96"/>
            </a:xfrm>
            <a:prstGeom prst="roundRect">
              <a:avLst>
                <a:gd name="adj" fmla="val 30208"/>
              </a:avLst>
            </a:prstGeom>
            <a:noFill/>
            <a:ln w="6350">
              <a:solidFill>
                <a:srgbClr val="8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9483" name="AutoShape 43"/>
            <p:cNvSpPr>
              <a:spLocks noChangeArrowheads="1"/>
            </p:cNvSpPr>
            <p:nvPr/>
          </p:nvSpPr>
          <p:spPr bwMode="auto">
            <a:xfrm>
              <a:off x="2160" y="2193"/>
              <a:ext cx="192" cy="96"/>
            </a:xfrm>
            <a:prstGeom prst="roundRect">
              <a:avLst>
                <a:gd name="adj" fmla="val 30208"/>
              </a:avLst>
            </a:prstGeom>
            <a:noFill/>
            <a:ln w="6350">
              <a:solidFill>
                <a:srgbClr val="8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189484" name="AutoShape 44"/>
            <p:cNvCxnSpPr>
              <a:cxnSpLocks noChangeShapeType="1"/>
              <a:stCxn id="189482" idx="2"/>
              <a:endCxn id="189483" idx="0"/>
            </p:cNvCxnSpPr>
            <p:nvPr/>
          </p:nvCxnSpPr>
          <p:spPr bwMode="auto">
            <a:xfrm>
              <a:off x="621" y="1329"/>
              <a:ext cx="1635" cy="864"/>
            </a:xfrm>
            <a:prstGeom prst="straightConnector1">
              <a:avLst/>
            </a:prstGeom>
            <a:noFill/>
            <a:ln w="6350">
              <a:solidFill>
                <a:srgbClr val="8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sp>
          <p:nvSpPr>
            <p:cNvPr id="189485" name="AutoShape 45"/>
            <p:cNvSpPr>
              <a:spLocks noChangeArrowheads="1"/>
            </p:cNvSpPr>
            <p:nvPr/>
          </p:nvSpPr>
          <p:spPr bwMode="auto">
            <a:xfrm>
              <a:off x="546" y="1620"/>
              <a:ext cx="144" cy="96"/>
            </a:xfrm>
            <a:prstGeom prst="roundRect">
              <a:avLst>
                <a:gd name="adj" fmla="val 30208"/>
              </a:avLst>
            </a:prstGeom>
            <a:noFill/>
            <a:ln w="6350">
              <a:solidFill>
                <a:srgbClr val="8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9486" name="AutoShape 46"/>
            <p:cNvSpPr>
              <a:spLocks noChangeArrowheads="1"/>
            </p:cNvSpPr>
            <p:nvPr/>
          </p:nvSpPr>
          <p:spPr bwMode="auto">
            <a:xfrm>
              <a:off x="2436" y="2289"/>
              <a:ext cx="144" cy="96"/>
            </a:xfrm>
            <a:prstGeom prst="roundRect">
              <a:avLst>
                <a:gd name="adj" fmla="val 30208"/>
              </a:avLst>
            </a:prstGeom>
            <a:noFill/>
            <a:ln w="6350">
              <a:solidFill>
                <a:srgbClr val="8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189487" name="AutoShape 47"/>
            <p:cNvCxnSpPr>
              <a:cxnSpLocks noChangeShapeType="1"/>
              <a:stCxn id="189485" idx="2"/>
              <a:endCxn id="189486" idx="0"/>
            </p:cNvCxnSpPr>
            <p:nvPr/>
          </p:nvCxnSpPr>
          <p:spPr bwMode="auto">
            <a:xfrm>
              <a:off x="618" y="1716"/>
              <a:ext cx="1890" cy="573"/>
            </a:xfrm>
            <a:prstGeom prst="straightConnector1">
              <a:avLst/>
            </a:prstGeom>
            <a:noFill/>
            <a:ln w="6350">
              <a:solidFill>
                <a:srgbClr val="8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sp>
          <p:nvSpPr>
            <p:cNvPr id="189488" name="AutoShape 48"/>
            <p:cNvSpPr>
              <a:spLocks noChangeArrowheads="1"/>
            </p:cNvSpPr>
            <p:nvPr/>
          </p:nvSpPr>
          <p:spPr bwMode="auto">
            <a:xfrm>
              <a:off x="2850" y="2388"/>
              <a:ext cx="144" cy="96"/>
            </a:xfrm>
            <a:prstGeom prst="roundRect">
              <a:avLst>
                <a:gd name="adj" fmla="val 30208"/>
              </a:avLst>
            </a:prstGeom>
            <a:noFill/>
            <a:ln w="6350">
              <a:solidFill>
                <a:srgbClr val="8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9489" name="AutoShape 49"/>
            <p:cNvSpPr>
              <a:spLocks noChangeArrowheads="1"/>
            </p:cNvSpPr>
            <p:nvPr/>
          </p:nvSpPr>
          <p:spPr bwMode="auto">
            <a:xfrm>
              <a:off x="4371" y="3444"/>
              <a:ext cx="144" cy="96"/>
            </a:xfrm>
            <a:prstGeom prst="roundRect">
              <a:avLst>
                <a:gd name="adj" fmla="val 30208"/>
              </a:avLst>
            </a:prstGeom>
            <a:noFill/>
            <a:ln w="6350">
              <a:solidFill>
                <a:srgbClr val="8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189490" name="AutoShape 50"/>
            <p:cNvCxnSpPr>
              <a:cxnSpLocks noChangeShapeType="1"/>
              <a:stCxn id="189488" idx="2"/>
              <a:endCxn id="189489" idx="0"/>
            </p:cNvCxnSpPr>
            <p:nvPr/>
          </p:nvCxnSpPr>
          <p:spPr bwMode="auto">
            <a:xfrm>
              <a:off x="2922" y="2484"/>
              <a:ext cx="1521" cy="960"/>
            </a:xfrm>
            <a:prstGeom prst="straightConnector1">
              <a:avLst/>
            </a:prstGeom>
            <a:noFill/>
            <a:ln w="6350">
              <a:solidFill>
                <a:srgbClr val="8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sp>
          <p:nvSpPr>
            <p:cNvPr id="189491" name="AutoShape 51"/>
            <p:cNvSpPr>
              <a:spLocks noChangeArrowheads="1"/>
            </p:cNvSpPr>
            <p:nvPr/>
          </p:nvSpPr>
          <p:spPr bwMode="auto">
            <a:xfrm>
              <a:off x="804" y="1428"/>
              <a:ext cx="144" cy="96"/>
            </a:xfrm>
            <a:prstGeom prst="roundRect">
              <a:avLst>
                <a:gd name="adj" fmla="val 30208"/>
              </a:avLst>
            </a:prstGeom>
            <a:noFill/>
            <a:ln w="6350">
              <a:solidFill>
                <a:srgbClr val="8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9492" name="AutoShape 52"/>
            <p:cNvSpPr>
              <a:spLocks noChangeArrowheads="1"/>
            </p:cNvSpPr>
            <p:nvPr/>
          </p:nvSpPr>
          <p:spPr bwMode="auto">
            <a:xfrm>
              <a:off x="2196" y="2484"/>
              <a:ext cx="144" cy="96"/>
            </a:xfrm>
            <a:prstGeom prst="roundRect">
              <a:avLst>
                <a:gd name="adj" fmla="val 30208"/>
              </a:avLst>
            </a:prstGeom>
            <a:noFill/>
            <a:ln w="6350">
              <a:solidFill>
                <a:srgbClr val="8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189493" name="AutoShape 53"/>
            <p:cNvCxnSpPr>
              <a:cxnSpLocks noChangeShapeType="1"/>
              <a:stCxn id="189491" idx="2"/>
              <a:endCxn id="189492" idx="0"/>
            </p:cNvCxnSpPr>
            <p:nvPr/>
          </p:nvCxnSpPr>
          <p:spPr bwMode="auto">
            <a:xfrm>
              <a:off x="876" y="1524"/>
              <a:ext cx="1392" cy="960"/>
            </a:xfrm>
            <a:prstGeom prst="straightConnector1">
              <a:avLst/>
            </a:prstGeom>
            <a:noFill/>
            <a:ln w="6350">
              <a:solidFill>
                <a:srgbClr val="8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sp>
          <p:nvSpPr>
            <p:cNvPr id="189494" name="AutoShape 54"/>
            <p:cNvSpPr>
              <a:spLocks noChangeArrowheads="1"/>
            </p:cNvSpPr>
            <p:nvPr/>
          </p:nvSpPr>
          <p:spPr bwMode="auto">
            <a:xfrm>
              <a:off x="4017" y="1233"/>
              <a:ext cx="960" cy="96"/>
            </a:xfrm>
            <a:prstGeom prst="roundRect">
              <a:avLst>
                <a:gd name="adj" fmla="val 30208"/>
              </a:avLst>
            </a:prstGeom>
            <a:noFill/>
            <a:ln w="63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400">
                <a:solidFill>
                  <a:srgbClr val="FF0000"/>
                </a:solidFill>
                <a:latin typeface="Times New Roman" charset="0"/>
              </a:endParaRPr>
            </a:p>
          </p:txBody>
        </p:sp>
        <p:cxnSp>
          <p:nvCxnSpPr>
            <p:cNvPr id="189495" name="AutoShape 55"/>
            <p:cNvCxnSpPr>
              <a:cxnSpLocks noChangeShapeType="1"/>
              <a:stCxn id="189494" idx="2"/>
              <a:endCxn id="189504" idx="0"/>
            </p:cNvCxnSpPr>
            <p:nvPr/>
          </p:nvCxnSpPr>
          <p:spPr bwMode="auto">
            <a:xfrm flipH="1">
              <a:off x="2312" y="1329"/>
              <a:ext cx="2185" cy="960"/>
            </a:xfrm>
            <a:prstGeom prst="straightConnector1">
              <a:avLst/>
            </a:prstGeom>
            <a:noFill/>
            <a:ln w="63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189496" name="AutoShape 56"/>
            <p:cNvCxnSpPr>
              <a:cxnSpLocks noChangeShapeType="1"/>
              <a:stCxn id="189494" idx="2"/>
              <a:endCxn id="189505" idx="0"/>
            </p:cNvCxnSpPr>
            <p:nvPr/>
          </p:nvCxnSpPr>
          <p:spPr bwMode="auto">
            <a:xfrm flipH="1">
              <a:off x="3171" y="1329"/>
              <a:ext cx="1326" cy="864"/>
            </a:xfrm>
            <a:prstGeom prst="straightConnector1">
              <a:avLst/>
            </a:prstGeom>
            <a:noFill/>
            <a:ln w="63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sp>
          <p:nvSpPr>
            <p:cNvPr id="189497" name="AutoShape 57"/>
            <p:cNvSpPr>
              <a:spLocks noChangeArrowheads="1"/>
            </p:cNvSpPr>
            <p:nvPr/>
          </p:nvSpPr>
          <p:spPr bwMode="auto">
            <a:xfrm>
              <a:off x="2976" y="2880"/>
              <a:ext cx="336" cy="96"/>
            </a:xfrm>
            <a:prstGeom prst="roundRect">
              <a:avLst>
                <a:gd name="adj" fmla="val 30208"/>
              </a:avLst>
            </a:prstGeom>
            <a:noFill/>
            <a:ln w="6350">
              <a:solidFill>
                <a:srgbClr val="C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189498" name="AutoShape 58"/>
            <p:cNvCxnSpPr>
              <a:cxnSpLocks noChangeShapeType="1"/>
              <a:stCxn id="189499" idx="2"/>
              <a:endCxn id="189497" idx="0"/>
            </p:cNvCxnSpPr>
            <p:nvPr/>
          </p:nvCxnSpPr>
          <p:spPr bwMode="auto">
            <a:xfrm>
              <a:off x="1410" y="1428"/>
              <a:ext cx="1734" cy="1452"/>
            </a:xfrm>
            <a:prstGeom prst="straightConnector1">
              <a:avLst/>
            </a:prstGeom>
            <a:noFill/>
            <a:ln w="6350">
              <a:solidFill>
                <a:srgbClr val="C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sp>
          <p:nvSpPr>
            <p:cNvPr id="189499" name="AutoShape 59"/>
            <p:cNvSpPr>
              <a:spLocks noChangeArrowheads="1"/>
            </p:cNvSpPr>
            <p:nvPr/>
          </p:nvSpPr>
          <p:spPr bwMode="auto">
            <a:xfrm>
              <a:off x="1248" y="1332"/>
              <a:ext cx="324" cy="96"/>
            </a:xfrm>
            <a:prstGeom prst="roundRect">
              <a:avLst>
                <a:gd name="adj" fmla="val 30208"/>
              </a:avLst>
            </a:prstGeom>
            <a:noFill/>
            <a:ln w="6350">
              <a:solidFill>
                <a:srgbClr val="C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9500" name="AutoShape 60"/>
            <p:cNvSpPr>
              <a:spLocks noChangeArrowheads="1"/>
            </p:cNvSpPr>
            <p:nvPr/>
          </p:nvSpPr>
          <p:spPr bwMode="auto">
            <a:xfrm>
              <a:off x="2169" y="2772"/>
              <a:ext cx="273" cy="96"/>
            </a:xfrm>
            <a:prstGeom prst="roundRect">
              <a:avLst>
                <a:gd name="adj" fmla="val 30208"/>
              </a:avLst>
            </a:prstGeom>
            <a:noFill/>
            <a:ln w="6350">
              <a:solidFill>
                <a:srgbClr val="C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9501" name="AutoShape 61"/>
            <p:cNvSpPr>
              <a:spLocks noChangeArrowheads="1"/>
            </p:cNvSpPr>
            <p:nvPr/>
          </p:nvSpPr>
          <p:spPr bwMode="auto">
            <a:xfrm>
              <a:off x="549" y="1908"/>
              <a:ext cx="384" cy="96"/>
            </a:xfrm>
            <a:prstGeom prst="roundRect">
              <a:avLst>
                <a:gd name="adj" fmla="val 30208"/>
              </a:avLst>
            </a:prstGeom>
            <a:noFill/>
            <a:ln w="6350">
              <a:solidFill>
                <a:srgbClr val="C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189502" name="AutoShape 62"/>
            <p:cNvCxnSpPr>
              <a:cxnSpLocks noChangeShapeType="1"/>
              <a:stCxn id="189501" idx="2"/>
              <a:endCxn id="189500" idx="0"/>
            </p:cNvCxnSpPr>
            <p:nvPr/>
          </p:nvCxnSpPr>
          <p:spPr bwMode="auto">
            <a:xfrm>
              <a:off x="741" y="2004"/>
              <a:ext cx="1565" cy="768"/>
            </a:xfrm>
            <a:prstGeom prst="straightConnector1">
              <a:avLst/>
            </a:prstGeom>
            <a:noFill/>
            <a:ln w="6350">
              <a:solidFill>
                <a:srgbClr val="C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189503" name="AutoShape 63"/>
            <p:cNvCxnSpPr>
              <a:cxnSpLocks noChangeShapeType="1"/>
              <a:stCxn id="189501" idx="2"/>
              <a:endCxn id="189462" idx="0"/>
            </p:cNvCxnSpPr>
            <p:nvPr/>
          </p:nvCxnSpPr>
          <p:spPr bwMode="auto">
            <a:xfrm>
              <a:off x="741" y="2004"/>
              <a:ext cx="2502" cy="672"/>
            </a:xfrm>
            <a:prstGeom prst="straightConnector1">
              <a:avLst/>
            </a:prstGeom>
            <a:noFill/>
            <a:ln w="6350">
              <a:solidFill>
                <a:srgbClr val="C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sp>
          <p:nvSpPr>
            <p:cNvPr id="189504" name="AutoShape 64"/>
            <p:cNvSpPr>
              <a:spLocks noChangeArrowheads="1"/>
            </p:cNvSpPr>
            <p:nvPr/>
          </p:nvSpPr>
          <p:spPr bwMode="auto">
            <a:xfrm>
              <a:off x="2175" y="2289"/>
              <a:ext cx="273" cy="96"/>
            </a:xfrm>
            <a:prstGeom prst="roundRect">
              <a:avLst>
                <a:gd name="adj" fmla="val 30208"/>
              </a:avLst>
            </a:prstGeom>
            <a:noFill/>
            <a:ln w="63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9505" name="AutoShape 65"/>
            <p:cNvSpPr>
              <a:spLocks noChangeArrowheads="1"/>
            </p:cNvSpPr>
            <p:nvPr/>
          </p:nvSpPr>
          <p:spPr bwMode="auto">
            <a:xfrm>
              <a:off x="2811" y="2193"/>
              <a:ext cx="720" cy="96"/>
            </a:xfrm>
            <a:prstGeom prst="roundRect">
              <a:avLst>
                <a:gd name="adj" fmla="val 30208"/>
              </a:avLst>
            </a:prstGeom>
            <a:noFill/>
            <a:ln w="63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9506" name="AutoShape 66"/>
            <p:cNvSpPr>
              <a:spLocks noChangeArrowheads="1"/>
            </p:cNvSpPr>
            <p:nvPr/>
          </p:nvSpPr>
          <p:spPr bwMode="auto">
            <a:xfrm>
              <a:off x="3081" y="2481"/>
              <a:ext cx="288" cy="96"/>
            </a:xfrm>
            <a:prstGeom prst="roundRect">
              <a:avLst>
                <a:gd name="adj" fmla="val 30208"/>
              </a:avLst>
            </a:prstGeom>
            <a:noFill/>
            <a:ln w="6350">
              <a:solidFill>
                <a:srgbClr val="C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9507" name="AutoShape 67"/>
            <p:cNvSpPr>
              <a:spLocks noChangeArrowheads="1"/>
            </p:cNvSpPr>
            <p:nvPr/>
          </p:nvSpPr>
          <p:spPr bwMode="auto">
            <a:xfrm>
              <a:off x="1056" y="3537"/>
              <a:ext cx="279" cy="96"/>
            </a:xfrm>
            <a:prstGeom prst="roundRect">
              <a:avLst>
                <a:gd name="adj" fmla="val 30208"/>
              </a:avLst>
            </a:prstGeom>
            <a:noFill/>
            <a:ln w="6350">
              <a:solidFill>
                <a:srgbClr val="C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9508" name="AutoShape 68"/>
            <p:cNvSpPr>
              <a:spLocks noChangeArrowheads="1"/>
            </p:cNvSpPr>
            <p:nvPr/>
          </p:nvSpPr>
          <p:spPr bwMode="auto">
            <a:xfrm>
              <a:off x="4596" y="1521"/>
              <a:ext cx="96" cy="96"/>
            </a:xfrm>
            <a:prstGeom prst="roundRect">
              <a:avLst>
                <a:gd name="adj" fmla="val 30208"/>
              </a:avLst>
            </a:prstGeom>
            <a:noFill/>
            <a:ln w="6350">
              <a:solidFill>
                <a:srgbClr val="8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189509" name="AutoShape 69"/>
            <p:cNvCxnSpPr>
              <a:cxnSpLocks noChangeShapeType="1"/>
              <a:stCxn id="189508" idx="2"/>
              <a:endCxn id="189455" idx="0"/>
            </p:cNvCxnSpPr>
            <p:nvPr/>
          </p:nvCxnSpPr>
          <p:spPr bwMode="auto">
            <a:xfrm flipH="1">
              <a:off x="2478" y="1617"/>
              <a:ext cx="2166" cy="1155"/>
            </a:xfrm>
            <a:prstGeom prst="straightConnector1">
              <a:avLst/>
            </a:prstGeom>
            <a:noFill/>
            <a:ln w="6350">
              <a:solidFill>
                <a:srgbClr val="8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6671834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>
                <a:solidFill>
                  <a:schemeClr val="tx1"/>
                </a:solidFill>
              </a:rPr>
              <a:t>N-gram precision example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05000"/>
            <a:ext cx="8229600" cy="2743200"/>
          </a:xfrm>
        </p:spPr>
        <p:txBody>
          <a:bodyPr/>
          <a:lstStyle/>
          <a:p>
            <a:pPr>
              <a:lnSpc>
                <a:spcPct val="80000"/>
              </a:lnSpc>
              <a:buFont typeface="Wingdings" charset="0"/>
              <a:buNone/>
              <a:tabLst>
                <a:tab pos="3259138" algn="l"/>
              </a:tabLst>
            </a:pPr>
            <a:r>
              <a:rPr lang="en-US" sz="2100" dirty="0"/>
              <a:t>Candidate 1: </a:t>
            </a:r>
            <a:r>
              <a:rPr lang="en-US" sz="2100" i="1" dirty="0"/>
              <a:t>It is a guide to action which ensures that the military always obey the commands of the party.</a:t>
            </a:r>
          </a:p>
          <a:p>
            <a:pPr>
              <a:lnSpc>
                <a:spcPct val="80000"/>
              </a:lnSpc>
              <a:buFont typeface="Wingdings" charset="0"/>
              <a:buNone/>
              <a:tabLst>
                <a:tab pos="3259138" algn="l"/>
              </a:tabLst>
            </a:pPr>
            <a:endParaRPr lang="en-US" sz="2100" i="1" dirty="0"/>
          </a:p>
          <a:p>
            <a:pPr>
              <a:lnSpc>
                <a:spcPct val="80000"/>
              </a:lnSpc>
              <a:buFont typeface="Wingdings" charset="0"/>
              <a:buNone/>
              <a:tabLst>
                <a:tab pos="3259138" algn="l"/>
              </a:tabLst>
            </a:pPr>
            <a:r>
              <a:rPr lang="en-US" sz="2100" dirty="0"/>
              <a:t>Reference 1: </a:t>
            </a:r>
            <a:r>
              <a:rPr lang="en-US" sz="2100" i="1" dirty="0"/>
              <a:t>It is a guide to action that ensures that the military will forever heed Party commands. </a:t>
            </a:r>
            <a:endParaRPr lang="en-US" sz="2100" dirty="0"/>
          </a:p>
          <a:p>
            <a:pPr>
              <a:lnSpc>
                <a:spcPct val="80000"/>
              </a:lnSpc>
              <a:buFont typeface="Wingdings" charset="0"/>
              <a:buNone/>
              <a:tabLst>
                <a:tab pos="3259138" algn="l"/>
              </a:tabLst>
            </a:pPr>
            <a:r>
              <a:rPr lang="en-US" sz="2100" dirty="0"/>
              <a:t>Reference 2: </a:t>
            </a:r>
            <a:r>
              <a:rPr lang="en-US" sz="2100" i="1" dirty="0"/>
              <a:t>It is the guiding principle which guarantees the military forces always being under the command of the Party.</a:t>
            </a:r>
          </a:p>
          <a:p>
            <a:pPr>
              <a:lnSpc>
                <a:spcPct val="80000"/>
              </a:lnSpc>
              <a:buFont typeface="Wingdings" charset="0"/>
              <a:buNone/>
              <a:tabLst>
                <a:tab pos="3259138" algn="l"/>
              </a:tabLst>
            </a:pPr>
            <a:r>
              <a:rPr lang="en-US" sz="2100" dirty="0"/>
              <a:t>Reference 3: </a:t>
            </a:r>
            <a:r>
              <a:rPr lang="en-US" sz="2100" i="1" dirty="0"/>
              <a:t>It is the practical guide for the army always to heed directions of the party</a:t>
            </a:r>
            <a:r>
              <a:rPr lang="en-US" sz="2100" i="1" dirty="0" smtClean="0"/>
              <a:t>.</a:t>
            </a:r>
            <a:endParaRPr lang="en-US" sz="2100" i="1" dirty="0"/>
          </a:p>
        </p:txBody>
      </p:sp>
      <p:sp>
        <p:nvSpPr>
          <p:cNvPr id="2" name="Rectangle 1"/>
          <p:cNvSpPr/>
          <p:nvPr/>
        </p:nvSpPr>
        <p:spPr>
          <a:xfrm>
            <a:off x="609600" y="5410200"/>
            <a:ext cx="7543800" cy="9910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80000"/>
              </a:lnSpc>
              <a:spcBef>
                <a:spcPct val="20000"/>
              </a:spcBef>
            </a:pPr>
            <a:r>
              <a:rPr lang="en-US" sz="2400" dirty="0">
                <a:solidFill>
                  <a:srgbClr val="FF0000"/>
                </a:solidFill>
              </a:rPr>
              <a:t>What percentage of machine n-grams can be found in the reference </a:t>
            </a:r>
            <a:r>
              <a:rPr lang="en-US" sz="2400" dirty="0" smtClean="0">
                <a:solidFill>
                  <a:srgbClr val="FF0000"/>
                </a:solidFill>
              </a:rPr>
              <a:t>translations?  Do unigrams, bigrams and trigrams.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43314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>
                <a:solidFill>
                  <a:schemeClr val="tx1"/>
                </a:solidFill>
              </a:rPr>
              <a:t>N-gram precision example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05000"/>
            <a:ext cx="8229600" cy="2743200"/>
          </a:xfrm>
        </p:spPr>
        <p:txBody>
          <a:bodyPr/>
          <a:lstStyle/>
          <a:p>
            <a:pPr>
              <a:lnSpc>
                <a:spcPct val="80000"/>
              </a:lnSpc>
              <a:buFont typeface="Wingdings" charset="0"/>
              <a:buNone/>
              <a:tabLst>
                <a:tab pos="3259138" algn="l"/>
              </a:tabLst>
            </a:pPr>
            <a:r>
              <a:rPr lang="en-US" sz="2100" dirty="0"/>
              <a:t>Candidate 1: </a:t>
            </a:r>
            <a:r>
              <a:rPr lang="en-US" sz="2100" i="1" dirty="0">
                <a:solidFill>
                  <a:srgbClr val="0000FF"/>
                </a:solidFill>
              </a:rPr>
              <a:t>It is a guide to action which ensures that the </a:t>
            </a:r>
            <a:r>
              <a:rPr lang="en-US" sz="2100" i="1" dirty="0" smtClean="0">
                <a:solidFill>
                  <a:srgbClr val="0000FF"/>
                </a:solidFill>
              </a:rPr>
              <a:t>military</a:t>
            </a:r>
          </a:p>
          <a:p>
            <a:pPr>
              <a:lnSpc>
                <a:spcPct val="80000"/>
              </a:lnSpc>
              <a:buFont typeface="Wingdings" charset="0"/>
              <a:buNone/>
              <a:tabLst>
                <a:tab pos="3259138" algn="l"/>
              </a:tabLst>
            </a:pPr>
            <a:r>
              <a:rPr lang="en-US" sz="2100" i="1" dirty="0" smtClean="0">
                <a:solidFill>
                  <a:srgbClr val="0000FF"/>
                </a:solidFill>
              </a:rPr>
              <a:t>always</a:t>
            </a:r>
            <a:r>
              <a:rPr lang="en-US" sz="2100" i="1" dirty="0" smtClean="0"/>
              <a:t> </a:t>
            </a:r>
            <a:r>
              <a:rPr lang="en-US" sz="2100" i="1" dirty="0"/>
              <a:t>obey </a:t>
            </a:r>
            <a:r>
              <a:rPr lang="en-US" sz="2100" i="1" dirty="0">
                <a:solidFill>
                  <a:srgbClr val="0000FF"/>
                </a:solidFill>
              </a:rPr>
              <a:t>the commands of the party</a:t>
            </a:r>
            <a:r>
              <a:rPr lang="en-US" sz="2100" i="1" dirty="0"/>
              <a:t>.</a:t>
            </a:r>
          </a:p>
          <a:p>
            <a:pPr>
              <a:lnSpc>
                <a:spcPct val="80000"/>
              </a:lnSpc>
              <a:buFont typeface="Wingdings" charset="0"/>
              <a:buNone/>
              <a:tabLst>
                <a:tab pos="3259138" algn="l"/>
              </a:tabLst>
            </a:pPr>
            <a:endParaRPr lang="en-US" sz="2100" i="1" dirty="0"/>
          </a:p>
          <a:p>
            <a:pPr>
              <a:lnSpc>
                <a:spcPct val="80000"/>
              </a:lnSpc>
              <a:buFont typeface="Wingdings" charset="0"/>
              <a:buNone/>
              <a:tabLst>
                <a:tab pos="3259138" algn="l"/>
              </a:tabLst>
            </a:pPr>
            <a:r>
              <a:rPr lang="en-US" sz="2100" dirty="0"/>
              <a:t>Reference 1: </a:t>
            </a:r>
            <a:r>
              <a:rPr lang="en-US" sz="2100" i="1" dirty="0"/>
              <a:t>It is a guide to action that ensures that the military will forever heed Party commands. </a:t>
            </a:r>
            <a:endParaRPr lang="en-US" sz="2100" dirty="0"/>
          </a:p>
          <a:p>
            <a:pPr>
              <a:lnSpc>
                <a:spcPct val="80000"/>
              </a:lnSpc>
              <a:buFont typeface="Wingdings" charset="0"/>
              <a:buNone/>
              <a:tabLst>
                <a:tab pos="3259138" algn="l"/>
              </a:tabLst>
            </a:pPr>
            <a:r>
              <a:rPr lang="en-US" sz="2100" dirty="0"/>
              <a:t>Reference 2: </a:t>
            </a:r>
            <a:r>
              <a:rPr lang="en-US" sz="2100" i="1" dirty="0"/>
              <a:t>It is the guiding principle which guarantees the military forces always being under the command of the Party.</a:t>
            </a:r>
          </a:p>
          <a:p>
            <a:pPr>
              <a:lnSpc>
                <a:spcPct val="80000"/>
              </a:lnSpc>
              <a:buFont typeface="Wingdings" charset="0"/>
              <a:buNone/>
              <a:tabLst>
                <a:tab pos="3259138" algn="l"/>
              </a:tabLst>
            </a:pPr>
            <a:r>
              <a:rPr lang="en-US" sz="2100" dirty="0"/>
              <a:t>Reference 3: </a:t>
            </a:r>
            <a:r>
              <a:rPr lang="en-US" sz="2100" i="1" dirty="0"/>
              <a:t>It is the practical guide for the army always to heed directions of the party</a:t>
            </a:r>
            <a:r>
              <a:rPr lang="en-US" sz="2100" i="1" dirty="0" smtClean="0"/>
              <a:t>.</a:t>
            </a:r>
            <a:endParaRPr lang="en-US" sz="2100" i="1" dirty="0"/>
          </a:p>
        </p:txBody>
      </p:sp>
      <p:sp>
        <p:nvSpPr>
          <p:cNvPr id="2" name="Rectangle 1"/>
          <p:cNvSpPr/>
          <p:nvPr/>
        </p:nvSpPr>
        <p:spPr>
          <a:xfrm>
            <a:off x="609600" y="5436433"/>
            <a:ext cx="7543800" cy="6565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80000"/>
              </a:lnSpc>
              <a:spcBef>
                <a:spcPct val="20000"/>
              </a:spcBef>
            </a:pPr>
            <a:r>
              <a:rPr lang="en-US" sz="2000" dirty="0" smtClean="0">
                <a:solidFill>
                  <a:srgbClr val="0000FF"/>
                </a:solidFill>
              </a:rPr>
              <a:t>Unigrams: 17/18</a:t>
            </a:r>
          </a:p>
          <a:p>
            <a:pPr algn="l">
              <a:lnSpc>
                <a:spcPct val="80000"/>
              </a:lnSpc>
              <a:spcBef>
                <a:spcPct val="20000"/>
              </a:spcBef>
            </a:pPr>
            <a:endParaRPr lang="en-US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31375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>
                <a:solidFill>
                  <a:schemeClr val="tx1"/>
                </a:solidFill>
              </a:rPr>
              <a:t>N-gram precision example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05000"/>
            <a:ext cx="8229600" cy="2743200"/>
          </a:xfrm>
        </p:spPr>
        <p:txBody>
          <a:bodyPr/>
          <a:lstStyle/>
          <a:p>
            <a:pPr>
              <a:lnSpc>
                <a:spcPct val="80000"/>
              </a:lnSpc>
              <a:buFont typeface="Wingdings" charset="0"/>
              <a:buNone/>
              <a:tabLst>
                <a:tab pos="3259138" algn="l"/>
              </a:tabLst>
            </a:pPr>
            <a:r>
              <a:rPr lang="en-US" sz="2100" dirty="0"/>
              <a:t>Candidate 1: </a:t>
            </a:r>
            <a:r>
              <a:rPr lang="en-US" sz="2100" i="1" dirty="0">
                <a:solidFill>
                  <a:srgbClr val="0000FF"/>
                </a:solidFill>
              </a:rPr>
              <a:t>It is a guide to action </a:t>
            </a:r>
            <a:r>
              <a:rPr lang="en-US" sz="2100" i="1" dirty="0">
                <a:solidFill>
                  <a:srgbClr val="000000"/>
                </a:solidFill>
              </a:rPr>
              <a:t>which</a:t>
            </a:r>
            <a:r>
              <a:rPr lang="en-US" sz="2100" i="1" dirty="0">
                <a:solidFill>
                  <a:srgbClr val="0000FF"/>
                </a:solidFill>
              </a:rPr>
              <a:t> ensures that the </a:t>
            </a:r>
            <a:r>
              <a:rPr lang="en-US" sz="2100" i="1" dirty="0" smtClean="0">
                <a:solidFill>
                  <a:srgbClr val="0000FF"/>
                </a:solidFill>
              </a:rPr>
              <a:t>military</a:t>
            </a:r>
          </a:p>
          <a:p>
            <a:pPr>
              <a:lnSpc>
                <a:spcPct val="80000"/>
              </a:lnSpc>
              <a:buFont typeface="Wingdings" charset="0"/>
              <a:buNone/>
              <a:tabLst>
                <a:tab pos="3259138" algn="l"/>
              </a:tabLst>
            </a:pPr>
            <a:endParaRPr lang="en-US" sz="2100" i="1" dirty="0">
              <a:solidFill>
                <a:srgbClr val="0000FF"/>
              </a:solidFill>
            </a:endParaRPr>
          </a:p>
          <a:p>
            <a:pPr>
              <a:lnSpc>
                <a:spcPct val="80000"/>
              </a:lnSpc>
              <a:buFont typeface="Wingdings" charset="0"/>
              <a:buNone/>
              <a:tabLst>
                <a:tab pos="3259138" algn="l"/>
              </a:tabLst>
            </a:pPr>
            <a:r>
              <a:rPr lang="en-US" sz="2100" i="1" dirty="0" smtClean="0">
                <a:solidFill>
                  <a:srgbClr val="0000FF"/>
                </a:solidFill>
              </a:rPr>
              <a:t> </a:t>
            </a:r>
            <a:r>
              <a:rPr lang="en-US" sz="2100" i="1" dirty="0">
                <a:solidFill>
                  <a:srgbClr val="000000"/>
                </a:solidFill>
              </a:rPr>
              <a:t>always</a:t>
            </a:r>
            <a:r>
              <a:rPr lang="en-US" sz="2100" i="1" dirty="0"/>
              <a:t> obey </a:t>
            </a:r>
            <a:r>
              <a:rPr lang="en-US" sz="2100" i="1" dirty="0">
                <a:solidFill>
                  <a:srgbClr val="0000FF"/>
                </a:solidFill>
              </a:rPr>
              <a:t>the commands of the party</a:t>
            </a:r>
            <a:r>
              <a:rPr lang="en-US" sz="2100" i="1" dirty="0"/>
              <a:t>.</a:t>
            </a:r>
          </a:p>
          <a:p>
            <a:pPr>
              <a:lnSpc>
                <a:spcPct val="80000"/>
              </a:lnSpc>
              <a:buFont typeface="Wingdings" charset="0"/>
              <a:buNone/>
              <a:tabLst>
                <a:tab pos="3259138" algn="l"/>
              </a:tabLst>
            </a:pPr>
            <a:endParaRPr lang="en-US" sz="2100" i="1" dirty="0"/>
          </a:p>
          <a:p>
            <a:pPr>
              <a:lnSpc>
                <a:spcPct val="80000"/>
              </a:lnSpc>
              <a:buFont typeface="Wingdings" charset="0"/>
              <a:buNone/>
              <a:tabLst>
                <a:tab pos="3259138" algn="l"/>
              </a:tabLst>
            </a:pPr>
            <a:r>
              <a:rPr lang="en-US" sz="2100" dirty="0"/>
              <a:t>Reference 1: </a:t>
            </a:r>
            <a:r>
              <a:rPr lang="en-US" sz="2100" i="1" dirty="0"/>
              <a:t>It is a guide to action that ensures that the military will forever heed Party commands. </a:t>
            </a:r>
            <a:endParaRPr lang="en-US" sz="2100" dirty="0"/>
          </a:p>
          <a:p>
            <a:pPr>
              <a:lnSpc>
                <a:spcPct val="80000"/>
              </a:lnSpc>
              <a:buFont typeface="Wingdings" charset="0"/>
              <a:buNone/>
              <a:tabLst>
                <a:tab pos="3259138" algn="l"/>
              </a:tabLst>
            </a:pPr>
            <a:r>
              <a:rPr lang="en-US" sz="2100" dirty="0"/>
              <a:t>Reference 2: </a:t>
            </a:r>
            <a:r>
              <a:rPr lang="en-US" sz="2100" i="1" dirty="0"/>
              <a:t>It is the guiding principle which guarantees the military forces always being under the command of the Party.</a:t>
            </a:r>
          </a:p>
          <a:p>
            <a:pPr>
              <a:lnSpc>
                <a:spcPct val="80000"/>
              </a:lnSpc>
              <a:buFont typeface="Wingdings" charset="0"/>
              <a:buNone/>
              <a:tabLst>
                <a:tab pos="3259138" algn="l"/>
              </a:tabLst>
            </a:pPr>
            <a:r>
              <a:rPr lang="en-US" sz="2100" dirty="0"/>
              <a:t>Reference 3: </a:t>
            </a:r>
            <a:r>
              <a:rPr lang="en-US" sz="2100" i="1" dirty="0"/>
              <a:t>It is the practical guide for the army always to heed directions of the party</a:t>
            </a:r>
            <a:r>
              <a:rPr lang="en-US" sz="2100" i="1" dirty="0" smtClean="0"/>
              <a:t>.</a:t>
            </a:r>
            <a:endParaRPr lang="en-US" sz="2100" i="1" dirty="0"/>
          </a:p>
        </p:txBody>
      </p:sp>
      <p:sp>
        <p:nvSpPr>
          <p:cNvPr id="2" name="Rectangle 1"/>
          <p:cNvSpPr/>
          <p:nvPr/>
        </p:nvSpPr>
        <p:spPr>
          <a:xfrm>
            <a:off x="609600" y="5436433"/>
            <a:ext cx="7543800" cy="9643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80000"/>
              </a:lnSpc>
              <a:spcBef>
                <a:spcPct val="20000"/>
              </a:spcBef>
            </a:pPr>
            <a:r>
              <a:rPr lang="en-US" sz="2000" dirty="0" smtClean="0">
                <a:solidFill>
                  <a:srgbClr val="0000FF"/>
                </a:solidFill>
              </a:rPr>
              <a:t>Unigrams: 17/18</a:t>
            </a:r>
          </a:p>
          <a:p>
            <a:pPr algn="l">
              <a:lnSpc>
                <a:spcPct val="80000"/>
              </a:lnSpc>
              <a:spcBef>
                <a:spcPct val="20000"/>
              </a:spcBef>
            </a:pPr>
            <a:r>
              <a:rPr lang="en-US" sz="2000" dirty="0" smtClean="0">
                <a:solidFill>
                  <a:srgbClr val="0000FF"/>
                </a:solidFill>
              </a:rPr>
              <a:t>Bigrams: 10/17</a:t>
            </a:r>
          </a:p>
          <a:p>
            <a:pPr algn="l">
              <a:lnSpc>
                <a:spcPct val="80000"/>
              </a:lnSpc>
              <a:spcBef>
                <a:spcPct val="20000"/>
              </a:spcBef>
            </a:pPr>
            <a:endParaRPr lang="en-US" sz="2000" dirty="0">
              <a:solidFill>
                <a:srgbClr val="0000FF"/>
              </a:solidFill>
            </a:endParaRPr>
          </a:p>
        </p:txBody>
      </p:sp>
      <p:cxnSp>
        <p:nvCxnSpPr>
          <p:cNvPr id="4" name="Straight Connector 3"/>
          <p:cNvCxnSpPr/>
          <p:nvPr/>
        </p:nvCxnSpPr>
        <p:spPr bwMode="auto">
          <a:xfrm>
            <a:off x="2133600" y="2209800"/>
            <a:ext cx="4572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" name="Straight Connector 6"/>
          <p:cNvCxnSpPr/>
          <p:nvPr/>
        </p:nvCxnSpPr>
        <p:spPr bwMode="auto">
          <a:xfrm>
            <a:off x="2286000" y="2286000"/>
            <a:ext cx="4572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" name="Straight Connector 7"/>
          <p:cNvCxnSpPr/>
          <p:nvPr/>
        </p:nvCxnSpPr>
        <p:spPr bwMode="auto">
          <a:xfrm>
            <a:off x="2667000" y="2209800"/>
            <a:ext cx="7620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" name="Straight Connector 9"/>
          <p:cNvCxnSpPr/>
          <p:nvPr/>
        </p:nvCxnSpPr>
        <p:spPr bwMode="auto">
          <a:xfrm>
            <a:off x="2895600" y="2286000"/>
            <a:ext cx="9144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" name="Straight Connector 11"/>
          <p:cNvCxnSpPr/>
          <p:nvPr/>
        </p:nvCxnSpPr>
        <p:spPr bwMode="auto">
          <a:xfrm>
            <a:off x="3657600" y="2209800"/>
            <a:ext cx="9144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" name="Straight Connector 10"/>
          <p:cNvCxnSpPr/>
          <p:nvPr/>
        </p:nvCxnSpPr>
        <p:spPr bwMode="auto">
          <a:xfrm>
            <a:off x="5410200" y="2209800"/>
            <a:ext cx="13716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" name="Straight Connector 12"/>
          <p:cNvCxnSpPr/>
          <p:nvPr/>
        </p:nvCxnSpPr>
        <p:spPr bwMode="auto">
          <a:xfrm>
            <a:off x="6477000" y="2286000"/>
            <a:ext cx="8382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4" name="Straight Connector 13"/>
          <p:cNvCxnSpPr/>
          <p:nvPr/>
        </p:nvCxnSpPr>
        <p:spPr bwMode="auto">
          <a:xfrm>
            <a:off x="7010400" y="2209800"/>
            <a:ext cx="12192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6" name="Straight Connector 15"/>
          <p:cNvCxnSpPr/>
          <p:nvPr/>
        </p:nvCxnSpPr>
        <p:spPr bwMode="auto">
          <a:xfrm>
            <a:off x="3886200" y="2895600"/>
            <a:ext cx="7620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8" name="Straight Connector 17"/>
          <p:cNvCxnSpPr/>
          <p:nvPr/>
        </p:nvCxnSpPr>
        <p:spPr bwMode="auto">
          <a:xfrm>
            <a:off x="4267200" y="2971800"/>
            <a:ext cx="9906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38156174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>
                <a:solidFill>
                  <a:schemeClr val="tx1"/>
                </a:solidFill>
              </a:rPr>
              <a:t>N-gram precision example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05000"/>
            <a:ext cx="8229600" cy="2743200"/>
          </a:xfrm>
        </p:spPr>
        <p:txBody>
          <a:bodyPr/>
          <a:lstStyle/>
          <a:p>
            <a:pPr>
              <a:lnSpc>
                <a:spcPct val="80000"/>
              </a:lnSpc>
              <a:buFont typeface="Wingdings" charset="0"/>
              <a:buNone/>
              <a:tabLst>
                <a:tab pos="3259138" algn="l"/>
              </a:tabLst>
            </a:pPr>
            <a:r>
              <a:rPr lang="en-US" sz="2100" dirty="0"/>
              <a:t>Candidate 1: </a:t>
            </a:r>
            <a:r>
              <a:rPr lang="en-US" sz="2100" i="1" dirty="0">
                <a:solidFill>
                  <a:srgbClr val="0000FF"/>
                </a:solidFill>
              </a:rPr>
              <a:t>It is a guide to action </a:t>
            </a:r>
            <a:r>
              <a:rPr lang="en-US" sz="2100" i="1" dirty="0">
                <a:solidFill>
                  <a:srgbClr val="000000"/>
                </a:solidFill>
              </a:rPr>
              <a:t>which</a:t>
            </a:r>
            <a:r>
              <a:rPr lang="en-US" sz="2100" i="1" dirty="0">
                <a:solidFill>
                  <a:srgbClr val="0000FF"/>
                </a:solidFill>
              </a:rPr>
              <a:t> ensures that the </a:t>
            </a:r>
            <a:r>
              <a:rPr lang="en-US" sz="2100" i="1" dirty="0" smtClean="0">
                <a:solidFill>
                  <a:srgbClr val="0000FF"/>
                </a:solidFill>
              </a:rPr>
              <a:t>military</a:t>
            </a:r>
          </a:p>
          <a:p>
            <a:pPr>
              <a:lnSpc>
                <a:spcPct val="80000"/>
              </a:lnSpc>
              <a:buFont typeface="Wingdings" charset="0"/>
              <a:buNone/>
              <a:tabLst>
                <a:tab pos="3259138" algn="l"/>
              </a:tabLst>
            </a:pPr>
            <a:endParaRPr lang="en-US" sz="2100" i="1" dirty="0">
              <a:solidFill>
                <a:srgbClr val="0000FF"/>
              </a:solidFill>
            </a:endParaRPr>
          </a:p>
          <a:p>
            <a:pPr>
              <a:lnSpc>
                <a:spcPct val="80000"/>
              </a:lnSpc>
              <a:buFont typeface="Wingdings" charset="0"/>
              <a:buNone/>
              <a:tabLst>
                <a:tab pos="3259138" algn="l"/>
              </a:tabLst>
            </a:pPr>
            <a:r>
              <a:rPr lang="en-US" sz="2100" i="1" dirty="0" smtClean="0">
                <a:solidFill>
                  <a:srgbClr val="0000FF"/>
                </a:solidFill>
              </a:rPr>
              <a:t> </a:t>
            </a:r>
            <a:r>
              <a:rPr lang="en-US" sz="2100" i="1" dirty="0">
                <a:solidFill>
                  <a:srgbClr val="000000"/>
                </a:solidFill>
              </a:rPr>
              <a:t>always</a:t>
            </a:r>
            <a:r>
              <a:rPr lang="en-US" sz="2100" i="1" dirty="0"/>
              <a:t> obey </a:t>
            </a:r>
            <a:r>
              <a:rPr lang="en-US" sz="2100" i="1" dirty="0">
                <a:solidFill>
                  <a:srgbClr val="0000FF"/>
                </a:solidFill>
              </a:rPr>
              <a:t>the commands of the party</a:t>
            </a:r>
            <a:r>
              <a:rPr lang="en-US" sz="2100" i="1" dirty="0"/>
              <a:t>.</a:t>
            </a:r>
          </a:p>
          <a:p>
            <a:pPr>
              <a:lnSpc>
                <a:spcPct val="80000"/>
              </a:lnSpc>
              <a:buFont typeface="Wingdings" charset="0"/>
              <a:buNone/>
              <a:tabLst>
                <a:tab pos="3259138" algn="l"/>
              </a:tabLst>
            </a:pPr>
            <a:endParaRPr lang="en-US" sz="2100" i="1" dirty="0"/>
          </a:p>
          <a:p>
            <a:pPr>
              <a:lnSpc>
                <a:spcPct val="80000"/>
              </a:lnSpc>
              <a:buFont typeface="Wingdings" charset="0"/>
              <a:buNone/>
              <a:tabLst>
                <a:tab pos="3259138" algn="l"/>
              </a:tabLst>
            </a:pPr>
            <a:r>
              <a:rPr lang="en-US" sz="2100" dirty="0"/>
              <a:t>Reference 1: </a:t>
            </a:r>
            <a:r>
              <a:rPr lang="en-US" sz="2100" i="1" dirty="0"/>
              <a:t>It is a guide to action that ensures that the military will forever heed Party commands. </a:t>
            </a:r>
            <a:endParaRPr lang="en-US" sz="2100" dirty="0"/>
          </a:p>
          <a:p>
            <a:pPr>
              <a:lnSpc>
                <a:spcPct val="80000"/>
              </a:lnSpc>
              <a:buFont typeface="Wingdings" charset="0"/>
              <a:buNone/>
              <a:tabLst>
                <a:tab pos="3259138" algn="l"/>
              </a:tabLst>
            </a:pPr>
            <a:r>
              <a:rPr lang="en-US" sz="2100" dirty="0"/>
              <a:t>Reference 2: </a:t>
            </a:r>
            <a:r>
              <a:rPr lang="en-US" sz="2100" i="1" dirty="0"/>
              <a:t>It is the guiding principle which guarantees the military forces always being under the command of the Party.</a:t>
            </a:r>
          </a:p>
          <a:p>
            <a:pPr>
              <a:lnSpc>
                <a:spcPct val="80000"/>
              </a:lnSpc>
              <a:buFont typeface="Wingdings" charset="0"/>
              <a:buNone/>
              <a:tabLst>
                <a:tab pos="3259138" algn="l"/>
              </a:tabLst>
            </a:pPr>
            <a:r>
              <a:rPr lang="en-US" sz="2100" dirty="0"/>
              <a:t>Reference 3: </a:t>
            </a:r>
            <a:r>
              <a:rPr lang="en-US" sz="2100" i="1" dirty="0"/>
              <a:t>It is the practical guide for the army always to heed directions of the party</a:t>
            </a:r>
            <a:r>
              <a:rPr lang="en-US" sz="2100" i="1" dirty="0" smtClean="0"/>
              <a:t>.</a:t>
            </a:r>
            <a:endParaRPr lang="en-US" sz="2100" i="1" dirty="0"/>
          </a:p>
        </p:txBody>
      </p:sp>
      <p:sp>
        <p:nvSpPr>
          <p:cNvPr id="2" name="Rectangle 1"/>
          <p:cNvSpPr/>
          <p:nvPr/>
        </p:nvSpPr>
        <p:spPr>
          <a:xfrm>
            <a:off x="609600" y="5436433"/>
            <a:ext cx="7543800" cy="9643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80000"/>
              </a:lnSpc>
              <a:spcBef>
                <a:spcPct val="20000"/>
              </a:spcBef>
            </a:pPr>
            <a:r>
              <a:rPr lang="en-US" sz="2000" dirty="0" smtClean="0">
                <a:solidFill>
                  <a:srgbClr val="0000FF"/>
                </a:solidFill>
              </a:rPr>
              <a:t>Unigrams: 17/18</a:t>
            </a:r>
          </a:p>
          <a:p>
            <a:pPr algn="l">
              <a:lnSpc>
                <a:spcPct val="80000"/>
              </a:lnSpc>
              <a:spcBef>
                <a:spcPct val="20000"/>
              </a:spcBef>
            </a:pPr>
            <a:r>
              <a:rPr lang="en-US" sz="2000" dirty="0" smtClean="0">
                <a:solidFill>
                  <a:srgbClr val="0000FF"/>
                </a:solidFill>
              </a:rPr>
              <a:t>Bigrams: 10/17</a:t>
            </a:r>
          </a:p>
          <a:p>
            <a:pPr algn="l">
              <a:lnSpc>
                <a:spcPct val="80000"/>
              </a:lnSpc>
              <a:spcBef>
                <a:spcPct val="20000"/>
              </a:spcBef>
            </a:pPr>
            <a:r>
              <a:rPr lang="en-US" sz="2000" dirty="0" smtClean="0">
                <a:solidFill>
                  <a:srgbClr val="0000FF"/>
                </a:solidFill>
              </a:rPr>
              <a:t>Trigrams: 7/16</a:t>
            </a:r>
          </a:p>
        </p:txBody>
      </p:sp>
      <p:cxnSp>
        <p:nvCxnSpPr>
          <p:cNvPr id="4" name="Straight Connector 3"/>
          <p:cNvCxnSpPr/>
          <p:nvPr/>
        </p:nvCxnSpPr>
        <p:spPr bwMode="auto">
          <a:xfrm>
            <a:off x="2133600" y="2209800"/>
            <a:ext cx="6858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" name="Straight Connector 6"/>
          <p:cNvCxnSpPr/>
          <p:nvPr/>
        </p:nvCxnSpPr>
        <p:spPr bwMode="auto">
          <a:xfrm>
            <a:off x="2286000" y="2286000"/>
            <a:ext cx="12192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" name="Straight Connector 7"/>
          <p:cNvCxnSpPr/>
          <p:nvPr/>
        </p:nvCxnSpPr>
        <p:spPr bwMode="auto">
          <a:xfrm>
            <a:off x="2590800" y="2362200"/>
            <a:ext cx="11430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" name="Straight Connector 11"/>
          <p:cNvCxnSpPr/>
          <p:nvPr/>
        </p:nvCxnSpPr>
        <p:spPr bwMode="auto">
          <a:xfrm>
            <a:off x="2895600" y="2209800"/>
            <a:ext cx="16002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" name="Straight Connector 10"/>
          <p:cNvCxnSpPr/>
          <p:nvPr/>
        </p:nvCxnSpPr>
        <p:spPr bwMode="auto">
          <a:xfrm>
            <a:off x="5410200" y="2209800"/>
            <a:ext cx="19050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" name="Straight Connector 12"/>
          <p:cNvCxnSpPr/>
          <p:nvPr/>
        </p:nvCxnSpPr>
        <p:spPr bwMode="auto">
          <a:xfrm>
            <a:off x="6477000" y="2286000"/>
            <a:ext cx="16764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6" name="Straight Connector 15"/>
          <p:cNvCxnSpPr/>
          <p:nvPr/>
        </p:nvCxnSpPr>
        <p:spPr bwMode="auto">
          <a:xfrm>
            <a:off x="3886200" y="2895600"/>
            <a:ext cx="13716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39607475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>
                <a:solidFill>
                  <a:schemeClr val="tx1"/>
                </a:solidFill>
              </a:rPr>
              <a:t>N-gram precision example 2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1024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3124200"/>
          </a:xfrm>
        </p:spPr>
        <p:txBody>
          <a:bodyPr/>
          <a:lstStyle/>
          <a:p>
            <a:pPr>
              <a:lnSpc>
                <a:spcPct val="90000"/>
              </a:lnSpc>
              <a:buFont typeface="Wingdings" charset="0"/>
              <a:buNone/>
            </a:pPr>
            <a:r>
              <a:rPr lang="en-US" sz="2100" dirty="0"/>
              <a:t>Candidate 2: </a:t>
            </a:r>
            <a:r>
              <a:rPr lang="en-US" sz="2100" i="1" dirty="0">
                <a:solidFill>
                  <a:srgbClr val="000000"/>
                </a:solidFill>
              </a:rPr>
              <a:t>It is to </a:t>
            </a:r>
            <a:r>
              <a:rPr lang="en-US" sz="2100" i="1" dirty="0" smtClean="0">
                <a:solidFill>
                  <a:srgbClr val="000000"/>
                </a:solidFill>
              </a:rPr>
              <a:t>ensure </a:t>
            </a:r>
            <a:r>
              <a:rPr lang="en-US" sz="2100" i="1" dirty="0">
                <a:solidFill>
                  <a:srgbClr val="000000"/>
                </a:solidFill>
              </a:rPr>
              <a:t>the </a:t>
            </a:r>
            <a:r>
              <a:rPr lang="en-US" sz="2100" i="1" dirty="0" smtClean="0">
                <a:solidFill>
                  <a:srgbClr val="000000"/>
                </a:solidFill>
              </a:rPr>
              <a:t>army </a:t>
            </a:r>
            <a:r>
              <a:rPr lang="en-US" sz="2100" i="1" dirty="0">
                <a:solidFill>
                  <a:srgbClr val="000000"/>
                </a:solidFill>
              </a:rPr>
              <a:t>forever hearing the </a:t>
            </a:r>
            <a:r>
              <a:rPr lang="en-US" sz="2100" i="1" dirty="0" smtClean="0">
                <a:solidFill>
                  <a:srgbClr val="000000"/>
                </a:solidFill>
              </a:rPr>
              <a:t>directions guide </a:t>
            </a:r>
            <a:r>
              <a:rPr lang="en-US" sz="2100" i="1" dirty="0">
                <a:solidFill>
                  <a:srgbClr val="000000"/>
                </a:solidFill>
              </a:rPr>
              <a:t>that party </a:t>
            </a:r>
            <a:r>
              <a:rPr lang="en-US" sz="2100" i="1" dirty="0" smtClean="0">
                <a:solidFill>
                  <a:srgbClr val="000000"/>
                </a:solidFill>
              </a:rPr>
              <a:t>commands.</a:t>
            </a:r>
            <a:r>
              <a:rPr lang="en-US" sz="2100" dirty="0" smtClean="0">
                <a:solidFill>
                  <a:srgbClr val="000000"/>
                </a:solidFill>
              </a:rPr>
              <a:t> </a:t>
            </a:r>
            <a:endParaRPr lang="en-US" sz="2100" dirty="0">
              <a:solidFill>
                <a:srgbClr val="000000"/>
              </a:solidFill>
            </a:endParaRPr>
          </a:p>
          <a:p>
            <a:pPr>
              <a:lnSpc>
                <a:spcPct val="90000"/>
              </a:lnSpc>
              <a:buFont typeface="Wingdings" charset="0"/>
              <a:buNone/>
            </a:pPr>
            <a:endParaRPr lang="en-US" sz="2100" dirty="0">
              <a:solidFill>
                <a:srgbClr val="000000"/>
              </a:solidFill>
            </a:endParaRPr>
          </a:p>
          <a:p>
            <a:pPr>
              <a:lnSpc>
                <a:spcPct val="90000"/>
              </a:lnSpc>
              <a:buFont typeface="Wingdings" charset="0"/>
              <a:buNone/>
            </a:pPr>
            <a:r>
              <a:rPr lang="en-US" sz="2100" dirty="0">
                <a:solidFill>
                  <a:srgbClr val="000000"/>
                </a:solidFill>
              </a:rPr>
              <a:t>Reference 1: </a:t>
            </a:r>
            <a:r>
              <a:rPr lang="en-US" sz="2100" i="1" dirty="0">
                <a:solidFill>
                  <a:srgbClr val="000000"/>
                </a:solidFill>
              </a:rPr>
              <a:t>It is a guide to action that ensures that the military will forever heed Party commands. </a:t>
            </a:r>
            <a:endParaRPr lang="en-US" sz="2100" dirty="0">
              <a:solidFill>
                <a:srgbClr val="000000"/>
              </a:solidFill>
            </a:endParaRPr>
          </a:p>
          <a:p>
            <a:pPr>
              <a:lnSpc>
                <a:spcPct val="90000"/>
              </a:lnSpc>
              <a:buFont typeface="Wingdings" charset="0"/>
              <a:buNone/>
            </a:pPr>
            <a:r>
              <a:rPr lang="en-US" sz="2100" dirty="0">
                <a:solidFill>
                  <a:srgbClr val="000000"/>
                </a:solidFill>
              </a:rPr>
              <a:t>Reference 2: </a:t>
            </a:r>
            <a:r>
              <a:rPr lang="en-US" sz="2100" i="1" dirty="0">
                <a:solidFill>
                  <a:srgbClr val="000000"/>
                </a:solidFill>
              </a:rPr>
              <a:t>It is the guiding principle which guarantees the military forces always being under the command of the Party.</a:t>
            </a:r>
          </a:p>
          <a:p>
            <a:pPr>
              <a:lnSpc>
                <a:spcPct val="90000"/>
              </a:lnSpc>
              <a:buFont typeface="Wingdings" charset="0"/>
              <a:buNone/>
            </a:pPr>
            <a:r>
              <a:rPr lang="en-US" sz="2100" dirty="0">
                <a:solidFill>
                  <a:srgbClr val="000000"/>
                </a:solidFill>
              </a:rPr>
              <a:t>Reference 3: </a:t>
            </a:r>
            <a:r>
              <a:rPr lang="en-US" sz="2100" i="1" dirty="0">
                <a:solidFill>
                  <a:srgbClr val="000000"/>
                </a:solidFill>
              </a:rPr>
              <a:t>It is the practical guide for the army always to heed directions of the party</a:t>
            </a:r>
            <a:r>
              <a:rPr lang="en-US" sz="2100" i="1" dirty="0" smtClean="0">
                <a:solidFill>
                  <a:srgbClr val="000000"/>
                </a:solidFill>
              </a:rPr>
              <a:t>.</a:t>
            </a:r>
            <a:endParaRPr lang="en-US" sz="2100" i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85906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>
                <a:solidFill>
                  <a:schemeClr val="tx1"/>
                </a:solidFill>
              </a:rPr>
              <a:t>N-gram precision example 2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1024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3124200"/>
          </a:xfrm>
        </p:spPr>
        <p:txBody>
          <a:bodyPr/>
          <a:lstStyle/>
          <a:p>
            <a:pPr>
              <a:lnSpc>
                <a:spcPct val="90000"/>
              </a:lnSpc>
              <a:buFont typeface="Wingdings" charset="0"/>
              <a:buNone/>
            </a:pPr>
            <a:r>
              <a:rPr lang="en-US" sz="2100" dirty="0"/>
              <a:t>Candidate 2: </a:t>
            </a:r>
            <a:r>
              <a:rPr lang="en-US" sz="2100" i="1" dirty="0">
                <a:solidFill>
                  <a:srgbClr val="0000FF"/>
                </a:solidFill>
              </a:rPr>
              <a:t>It is to</a:t>
            </a:r>
            <a:r>
              <a:rPr lang="en-US" sz="2100" i="1" dirty="0">
                <a:solidFill>
                  <a:srgbClr val="000000"/>
                </a:solidFill>
              </a:rPr>
              <a:t> </a:t>
            </a:r>
            <a:r>
              <a:rPr lang="en-US" sz="2100" i="1" dirty="0" smtClean="0">
                <a:solidFill>
                  <a:srgbClr val="000000"/>
                </a:solidFill>
              </a:rPr>
              <a:t>ensure </a:t>
            </a:r>
            <a:r>
              <a:rPr lang="en-US" sz="2100" i="1" dirty="0">
                <a:solidFill>
                  <a:srgbClr val="0000FF"/>
                </a:solidFill>
              </a:rPr>
              <a:t>the </a:t>
            </a:r>
            <a:r>
              <a:rPr lang="en-US" sz="2100" i="1" dirty="0" smtClean="0">
                <a:solidFill>
                  <a:srgbClr val="0000FF"/>
                </a:solidFill>
              </a:rPr>
              <a:t>army forever </a:t>
            </a:r>
            <a:r>
              <a:rPr lang="en-US" sz="2100" i="1" dirty="0" smtClean="0">
                <a:solidFill>
                  <a:srgbClr val="000000"/>
                </a:solidFill>
              </a:rPr>
              <a:t>hearing </a:t>
            </a:r>
            <a:r>
              <a:rPr lang="en-US" sz="2100" i="1" dirty="0">
                <a:solidFill>
                  <a:srgbClr val="0000FF"/>
                </a:solidFill>
              </a:rPr>
              <a:t>the </a:t>
            </a:r>
            <a:r>
              <a:rPr lang="en-US" sz="2100" i="1" dirty="0" smtClean="0">
                <a:solidFill>
                  <a:srgbClr val="0000FF"/>
                </a:solidFill>
              </a:rPr>
              <a:t>directions guide </a:t>
            </a:r>
            <a:r>
              <a:rPr lang="en-US" sz="2100" i="1" dirty="0">
                <a:solidFill>
                  <a:srgbClr val="0000FF"/>
                </a:solidFill>
              </a:rPr>
              <a:t>that party </a:t>
            </a:r>
            <a:r>
              <a:rPr lang="en-US" sz="2100" i="1" dirty="0" smtClean="0">
                <a:solidFill>
                  <a:srgbClr val="0000FF"/>
                </a:solidFill>
              </a:rPr>
              <a:t>commands</a:t>
            </a:r>
            <a:r>
              <a:rPr lang="en-US" sz="2100" i="1" dirty="0" smtClean="0">
                <a:solidFill>
                  <a:srgbClr val="000000"/>
                </a:solidFill>
              </a:rPr>
              <a:t>.</a:t>
            </a:r>
            <a:r>
              <a:rPr lang="en-US" sz="2100" dirty="0" smtClean="0">
                <a:solidFill>
                  <a:srgbClr val="000000"/>
                </a:solidFill>
              </a:rPr>
              <a:t> </a:t>
            </a:r>
            <a:endParaRPr lang="en-US" sz="2100" dirty="0">
              <a:solidFill>
                <a:srgbClr val="000000"/>
              </a:solidFill>
            </a:endParaRPr>
          </a:p>
          <a:p>
            <a:pPr>
              <a:lnSpc>
                <a:spcPct val="90000"/>
              </a:lnSpc>
              <a:buFont typeface="Wingdings" charset="0"/>
              <a:buNone/>
            </a:pPr>
            <a:endParaRPr lang="en-US" sz="2100" dirty="0">
              <a:solidFill>
                <a:srgbClr val="000000"/>
              </a:solidFill>
            </a:endParaRPr>
          </a:p>
          <a:p>
            <a:pPr>
              <a:lnSpc>
                <a:spcPct val="90000"/>
              </a:lnSpc>
              <a:buFont typeface="Wingdings" charset="0"/>
              <a:buNone/>
            </a:pPr>
            <a:r>
              <a:rPr lang="en-US" sz="2100" dirty="0">
                <a:solidFill>
                  <a:srgbClr val="000000"/>
                </a:solidFill>
              </a:rPr>
              <a:t>Reference 1: </a:t>
            </a:r>
            <a:r>
              <a:rPr lang="en-US" sz="2100" i="1" dirty="0">
                <a:solidFill>
                  <a:srgbClr val="000000"/>
                </a:solidFill>
              </a:rPr>
              <a:t>It is a guide to action that ensures that the military will forever heed Party commands. </a:t>
            </a:r>
            <a:endParaRPr lang="en-US" sz="2100" dirty="0">
              <a:solidFill>
                <a:srgbClr val="000000"/>
              </a:solidFill>
            </a:endParaRPr>
          </a:p>
          <a:p>
            <a:pPr>
              <a:lnSpc>
                <a:spcPct val="90000"/>
              </a:lnSpc>
              <a:buFont typeface="Wingdings" charset="0"/>
              <a:buNone/>
            </a:pPr>
            <a:r>
              <a:rPr lang="en-US" sz="2100" dirty="0">
                <a:solidFill>
                  <a:srgbClr val="000000"/>
                </a:solidFill>
              </a:rPr>
              <a:t>Reference 2: </a:t>
            </a:r>
            <a:r>
              <a:rPr lang="en-US" sz="2100" i="1" dirty="0">
                <a:solidFill>
                  <a:srgbClr val="000000"/>
                </a:solidFill>
              </a:rPr>
              <a:t>It is the guiding principle which guarantees the military forces always being under the command of the Party.</a:t>
            </a:r>
          </a:p>
          <a:p>
            <a:pPr>
              <a:lnSpc>
                <a:spcPct val="90000"/>
              </a:lnSpc>
              <a:buFont typeface="Wingdings" charset="0"/>
              <a:buNone/>
            </a:pPr>
            <a:r>
              <a:rPr lang="en-US" sz="2100" dirty="0">
                <a:solidFill>
                  <a:srgbClr val="000000"/>
                </a:solidFill>
              </a:rPr>
              <a:t>Reference 3: </a:t>
            </a:r>
            <a:r>
              <a:rPr lang="en-US" sz="2100" i="1" dirty="0">
                <a:solidFill>
                  <a:srgbClr val="000000"/>
                </a:solidFill>
              </a:rPr>
              <a:t>It is the practical guide for the army always to heed directions of the party</a:t>
            </a:r>
            <a:r>
              <a:rPr lang="en-US" sz="2100" i="1" dirty="0" smtClean="0">
                <a:solidFill>
                  <a:srgbClr val="000000"/>
                </a:solidFill>
              </a:rPr>
              <a:t>.</a:t>
            </a:r>
            <a:endParaRPr lang="en-US" sz="2100" i="1" dirty="0">
              <a:solidFill>
                <a:srgbClr val="00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09600" y="5436433"/>
            <a:ext cx="7543800" cy="6565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80000"/>
              </a:lnSpc>
              <a:spcBef>
                <a:spcPct val="20000"/>
              </a:spcBef>
            </a:pPr>
            <a:r>
              <a:rPr lang="en-US" sz="2000" dirty="0" smtClean="0">
                <a:solidFill>
                  <a:srgbClr val="0000FF"/>
                </a:solidFill>
              </a:rPr>
              <a:t>Unigrams: 12/14</a:t>
            </a:r>
          </a:p>
          <a:p>
            <a:pPr algn="l">
              <a:lnSpc>
                <a:spcPct val="80000"/>
              </a:lnSpc>
              <a:spcBef>
                <a:spcPct val="20000"/>
              </a:spcBef>
            </a:pPr>
            <a:endParaRPr lang="en-US" sz="2000" dirty="0" smtClean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74339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>
                <a:solidFill>
                  <a:schemeClr val="tx1"/>
                </a:solidFill>
              </a:rPr>
              <a:t>N-gram precision example 2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1024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3124200"/>
          </a:xfrm>
        </p:spPr>
        <p:txBody>
          <a:bodyPr/>
          <a:lstStyle/>
          <a:p>
            <a:pPr>
              <a:lnSpc>
                <a:spcPct val="90000"/>
              </a:lnSpc>
              <a:buFont typeface="Wingdings" charset="0"/>
              <a:buNone/>
            </a:pPr>
            <a:r>
              <a:rPr lang="en-US" sz="2100" dirty="0"/>
              <a:t>Candidate 2: </a:t>
            </a:r>
            <a:r>
              <a:rPr lang="en-US" sz="2100" i="1" dirty="0">
                <a:solidFill>
                  <a:srgbClr val="0000FF"/>
                </a:solidFill>
              </a:rPr>
              <a:t>It is to</a:t>
            </a:r>
            <a:r>
              <a:rPr lang="en-US" sz="2100" i="1" dirty="0">
                <a:solidFill>
                  <a:srgbClr val="000000"/>
                </a:solidFill>
              </a:rPr>
              <a:t> </a:t>
            </a:r>
            <a:r>
              <a:rPr lang="en-US" sz="2100" i="1" dirty="0" smtClean="0">
                <a:solidFill>
                  <a:srgbClr val="000000"/>
                </a:solidFill>
              </a:rPr>
              <a:t>ensure </a:t>
            </a:r>
            <a:r>
              <a:rPr lang="en-US" sz="2100" i="1" dirty="0">
                <a:solidFill>
                  <a:srgbClr val="0000FF"/>
                </a:solidFill>
              </a:rPr>
              <a:t>the </a:t>
            </a:r>
            <a:r>
              <a:rPr lang="en-US" sz="2100" i="1" dirty="0" smtClean="0">
                <a:solidFill>
                  <a:srgbClr val="0000FF"/>
                </a:solidFill>
              </a:rPr>
              <a:t>army </a:t>
            </a:r>
            <a:r>
              <a:rPr lang="en-US" sz="2100" i="1" dirty="0" smtClean="0"/>
              <a:t>forever</a:t>
            </a:r>
            <a:r>
              <a:rPr lang="en-US" sz="2100" i="1" dirty="0" smtClean="0">
                <a:solidFill>
                  <a:srgbClr val="0000FF"/>
                </a:solidFill>
              </a:rPr>
              <a:t> </a:t>
            </a:r>
            <a:r>
              <a:rPr lang="en-US" sz="2100" i="1" dirty="0" smtClean="0">
                <a:solidFill>
                  <a:srgbClr val="000000"/>
                </a:solidFill>
              </a:rPr>
              <a:t>hearing </a:t>
            </a:r>
            <a:r>
              <a:rPr lang="en-US" sz="2100" i="1" dirty="0">
                <a:solidFill>
                  <a:srgbClr val="000000"/>
                </a:solidFill>
              </a:rPr>
              <a:t>the </a:t>
            </a:r>
            <a:r>
              <a:rPr lang="en-US" sz="2100" i="1" dirty="0" smtClean="0">
                <a:solidFill>
                  <a:srgbClr val="000000"/>
                </a:solidFill>
              </a:rPr>
              <a:t>directions</a:t>
            </a:r>
          </a:p>
          <a:p>
            <a:pPr>
              <a:lnSpc>
                <a:spcPct val="90000"/>
              </a:lnSpc>
              <a:buFont typeface="Wingdings" charset="0"/>
              <a:buNone/>
            </a:pPr>
            <a:endParaRPr lang="en-US" sz="2100" i="1" dirty="0">
              <a:solidFill>
                <a:srgbClr val="0000FF"/>
              </a:solidFill>
            </a:endParaRPr>
          </a:p>
          <a:p>
            <a:pPr>
              <a:lnSpc>
                <a:spcPct val="90000"/>
              </a:lnSpc>
              <a:buFont typeface="Wingdings" charset="0"/>
              <a:buNone/>
            </a:pPr>
            <a:r>
              <a:rPr lang="en-US" sz="2100" i="1" dirty="0" smtClean="0">
                <a:solidFill>
                  <a:srgbClr val="000000"/>
                </a:solidFill>
              </a:rPr>
              <a:t> guide </a:t>
            </a:r>
            <a:r>
              <a:rPr lang="en-US" sz="2100" i="1" dirty="0">
                <a:solidFill>
                  <a:srgbClr val="000000"/>
                </a:solidFill>
              </a:rPr>
              <a:t>that</a:t>
            </a:r>
            <a:r>
              <a:rPr lang="en-US" sz="2100" i="1" dirty="0">
                <a:solidFill>
                  <a:srgbClr val="0000FF"/>
                </a:solidFill>
              </a:rPr>
              <a:t> party </a:t>
            </a:r>
            <a:r>
              <a:rPr lang="en-US" sz="2100" i="1" dirty="0" smtClean="0">
                <a:solidFill>
                  <a:srgbClr val="0000FF"/>
                </a:solidFill>
              </a:rPr>
              <a:t>commands</a:t>
            </a:r>
            <a:r>
              <a:rPr lang="en-US" sz="2100" i="1" dirty="0" smtClean="0">
                <a:solidFill>
                  <a:srgbClr val="000000"/>
                </a:solidFill>
              </a:rPr>
              <a:t>.</a:t>
            </a:r>
            <a:r>
              <a:rPr lang="en-US" sz="2100" dirty="0" smtClean="0">
                <a:solidFill>
                  <a:srgbClr val="000000"/>
                </a:solidFill>
              </a:rPr>
              <a:t> </a:t>
            </a:r>
            <a:endParaRPr lang="en-US" sz="2100" dirty="0">
              <a:solidFill>
                <a:srgbClr val="000000"/>
              </a:solidFill>
            </a:endParaRPr>
          </a:p>
          <a:p>
            <a:pPr>
              <a:lnSpc>
                <a:spcPct val="90000"/>
              </a:lnSpc>
              <a:buFont typeface="Wingdings" charset="0"/>
              <a:buNone/>
            </a:pPr>
            <a:endParaRPr lang="en-US" sz="2100" dirty="0">
              <a:solidFill>
                <a:srgbClr val="000000"/>
              </a:solidFill>
            </a:endParaRPr>
          </a:p>
          <a:p>
            <a:pPr>
              <a:lnSpc>
                <a:spcPct val="90000"/>
              </a:lnSpc>
              <a:buFont typeface="Wingdings" charset="0"/>
              <a:buNone/>
            </a:pPr>
            <a:r>
              <a:rPr lang="en-US" sz="2100" dirty="0">
                <a:solidFill>
                  <a:srgbClr val="000000"/>
                </a:solidFill>
              </a:rPr>
              <a:t>Reference 1: </a:t>
            </a:r>
            <a:r>
              <a:rPr lang="en-US" sz="2100" i="1" dirty="0">
                <a:solidFill>
                  <a:srgbClr val="000000"/>
                </a:solidFill>
              </a:rPr>
              <a:t>It is a guide to action that ensures that the military will forever heed Party commands. </a:t>
            </a:r>
            <a:endParaRPr lang="en-US" sz="2100" dirty="0">
              <a:solidFill>
                <a:srgbClr val="000000"/>
              </a:solidFill>
            </a:endParaRPr>
          </a:p>
          <a:p>
            <a:pPr>
              <a:lnSpc>
                <a:spcPct val="90000"/>
              </a:lnSpc>
              <a:buFont typeface="Wingdings" charset="0"/>
              <a:buNone/>
            </a:pPr>
            <a:r>
              <a:rPr lang="en-US" sz="2100" dirty="0">
                <a:solidFill>
                  <a:srgbClr val="000000"/>
                </a:solidFill>
              </a:rPr>
              <a:t>Reference 2: </a:t>
            </a:r>
            <a:r>
              <a:rPr lang="en-US" sz="2100" i="1" dirty="0">
                <a:solidFill>
                  <a:srgbClr val="000000"/>
                </a:solidFill>
              </a:rPr>
              <a:t>It is the guiding principle which guarantees the military forces always being under the command of the Party.</a:t>
            </a:r>
          </a:p>
          <a:p>
            <a:pPr>
              <a:lnSpc>
                <a:spcPct val="90000"/>
              </a:lnSpc>
              <a:buFont typeface="Wingdings" charset="0"/>
              <a:buNone/>
            </a:pPr>
            <a:r>
              <a:rPr lang="en-US" sz="2100" dirty="0">
                <a:solidFill>
                  <a:srgbClr val="000000"/>
                </a:solidFill>
              </a:rPr>
              <a:t>Reference 3: </a:t>
            </a:r>
            <a:r>
              <a:rPr lang="en-US" sz="2100" i="1" dirty="0">
                <a:solidFill>
                  <a:srgbClr val="000000"/>
                </a:solidFill>
              </a:rPr>
              <a:t>It is the practical guide for the army always to heed directions of the party</a:t>
            </a:r>
            <a:r>
              <a:rPr lang="en-US" sz="2100" i="1" dirty="0" smtClean="0">
                <a:solidFill>
                  <a:srgbClr val="000000"/>
                </a:solidFill>
              </a:rPr>
              <a:t>.</a:t>
            </a:r>
            <a:endParaRPr lang="en-US" sz="2100" i="1" dirty="0">
              <a:solidFill>
                <a:srgbClr val="00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09600" y="5436433"/>
            <a:ext cx="7543800" cy="9643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80000"/>
              </a:lnSpc>
              <a:spcBef>
                <a:spcPct val="20000"/>
              </a:spcBef>
            </a:pPr>
            <a:r>
              <a:rPr lang="en-US" sz="2000" dirty="0" smtClean="0">
                <a:solidFill>
                  <a:srgbClr val="0000FF"/>
                </a:solidFill>
              </a:rPr>
              <a:t>Unigrams: 12/14</a:t>
            </a:r>
          </a:p>
          <a:p>
            <a:pPr algn="l">
              <a:lnSpc>
                <a:spcPct val="80000"/>
              </a:lnSpc>
              <a:spcBef>
                <a:spcPct val="20000"/>
              </a:spcBef>
            </a:pPr>
            <a:r>
              <a:rPr lang="en-US" sz="2000" dirty="0" smtClean="0">
                <a:solidFill>
                  <a:srgbClr val="0000FF"/>
                </a:solidFill>
              </a:rPr>
              <a:t>Bigrams: 4/13</a:t>
            </a:r>
          </a:p>
          <a:p>
            <a:pPr algn="l">
              <a:lnSpc>
                <a:spcPct val="80000"/>
              </a:lnSpc>
              <a:spcBef>
                <a:spcPct val="20000"/>
              </a:spcBef>
            </a:pPr>
            <a:endParaRPr lang="en-US" sz="2000" dirty="0" smtClean="0">
              <a:solidFill>
                <a:srgbClr val="0000FF"/>
              </a:solidFill>
            </a:endParaRPr>
          </a:p>
        </p:txBody>
      </p:sp>
      <p:cxnSp>
        <p:nvCxnSpPr>
          <p:cNvPr id="5" name="Straight Connector 4"/>
          <p:cNvCxnSpPr/>
          <p:nvPr/>
        </p:nvCxnSpPr>
        <p:spPr bwMode="auto">
          <a:xfrm>
            <a:off x="2133600" y="1981200"/>
            <a:ext cx="4572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" name="Straight Connector 5"/>
          <p:cNvCxnSpPr/>
          <p:nvPr/>
        </p:nvCxnSpPr>
        <p:spPr bwMode="auto">
          <a:xfrm>
            <a:off x="2362200" y="2057400"/>
            <a:ext cx="4572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" name="Straight Connector 6"/>
          <p:cNvCxnSpPr/>
          <p:nvPr/>
        </p:nvCxnSpPr>
        <p:spPr bwMode="auto">
          <a:xfrm>
            <a:off x="3810000" y="1981200"/>
            <a:ext cx="9906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" name="Straight Connector 8"/>
          <p:cNvCxnSpPr/>
          <p:nvPr/>
        </p:nvCxnSpPr>
        <p:spPr bwMode="auto">
          <a:xfrm>
            <a:off x="1828800" y="2667000"/>
            <a:ext cx="20574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2162424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>
                <a:solidFill>
                  <a:schemeClr val="tx1"/>
                </a:solidFill>
              </a:rPr>
              <a:t>N-gram precision example 2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1024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3124200"/>
          </a:xfrm>
        </p:spPr>
        <p:txBody>
          <a:bodyPr/>
          <a:lstStyle/>
          <a:p>
            <a:pPr>
              <a:lnSpc>
                <a:spcPct val="90000"/>
              </a:lnSpc>
              <a:buFont typeface="Wingdings" charset="0"/>
              <a:buNone/>
            </a:pPr>
            <a:r>
              <a:rPr lang="en-US" sz="2100" dirty="0"/>
              <a:t>Candidate 2: </a:t>
            </a:r>
            <a:r>
              <a:rPr lang="en-US" sz="2100" i="1" dirty="0">
                <a:solidFill>
                  <a:srgbClr val="0000FF"/>
                </a:solidFill>
              </a:rPr>
              <a:t>It is to</a:t>
            </a:r>
            <a:r>
              <a:rPr lang="en-US" sz="2100" i="1" dirty="0">
                <a:solidFill>
                  <a:srgbClr val="000000"/>
                </a:solidFill>
              </a:rPr>
              <a:t> </a:t>
            </a:r>
            <a:r>
              <a:rPr lang="en-US" sz="2100" i="1" dirty="0" smtClean="0">
                <a:solidFill>
                  <a:srgbClr val="000000"/>
                </a:solidFill>
              </a:rPr>
              <a:t>ensure </a:t>
            </a:r>
            <a:r>
              <a:rPr lang="en-US" sz="2100" i="1" dirty="0">
                <a:solidFill>
                  <a:srgbClr val="000000"/>
                </a:solidFill>
              </a:rPr>
              <a:t>the </a:t>
            </a:r>
            <a:r>
              <a:rPr lang="en-US" sz="2100" i="1" dirty="0" smtClean="0">
                <a:solidFill>
                  <a:srgbClr val="000000"/>
                </a:solidFill>
              </a:rPr>
              <a:t>army forever hearing </a:t>
            </a:r>
            <a:r>
              <a:rPr lang="en-US" sz="2100" i="1" dirty="0">
                <a:solidFill>
                  <a:srgbClr val="000000"/>
                </a:solidFill>
              </a:rPr>
              <a:t>the </a:t>
            </a:r>
            <a:r>
              <a:rPr lang="en-US" sz="2100" i="1" dirty="0" smtClean="0">
                <a:solidFill>
                  <a:srgbClr val="000000"/>
                </a:solidFill>
              </a:rPr>
              <a:t>directions</a:t>
            </a:r>
          </a:p>
          <a:p>
            <a:pPr>
              <a:lnSpc>
                <a:spcPct val="90000"/>
              </a:lnSpc>
              <a:buFont typeface="Wingdings" charset="0"/>
              <a:buNone/>
            </a:pPr>
            <a:endParaRPr lang="en-US" sz="2100" i="1" dirty="0">
              <a:solidFill>
                <a:srgbClr val="0000FF"/>
              </a:solidFill>
            </a:endParaRPr>
          </a:p>
          <a:p>
            <a:pPr>
              <a:lnSpc>
                <a:spcPct val="90000"/>
              </a:lnSpc>
              <a:buFont typeface="Wingdings" charset="0"/>
              <a:buNone/>
            </a:pPr>
            <a:r>
              <a:rPr lang="en-US" sz="2100" i="1" dirty="0" smtClean="0">
                <a:solidFill>
                  <a:srgbClr val="000000"/>
                </a:solidFill>
              </a:rPr>
              <a:t> guide </a:t>
            </a:r>
            <a:r>
              <a:rPr lang="en-US" sz="2100" i="1" dirty="0">
                <a:solidFill>
                  <a:srgbClr val="000000"/>
                </a:solidFill>
              </a:rPr>
              <a:t>that party </a:t>
            </a:r>
            <a:r>
              <a:rPr lang="en-US" sz="2100" i="1" dirty="0" smtClean="0">
                <a:solidFill>
                  <a:srgbClr val="000000"/>
                </a:solidFill>
              </a:rPr>
              <a:t>commands.</a:t>
            </a:r>
            <a:r>
              <a:rPr lang="en-US" sz="2100" dirty="0" smtClean="0">
                <a:solidFill>
                  <a:srgbClr val="000000"/>
                </a:solidFill>
              </a:rPr>
              <a:t> </a:t>
            </a:r>
            <a:endParaRPr lang="en-US" sz="2100" dirty="0">
              <a:solidFill>
                <a:srgbClr val="000000"/>
              </a:solidFill>
            </a:endParaRPr>
          </a:p>
          <a:p>
            <a:pPr>
              <a:lnSpc>
                <a:spcPct val="90000"/>
              </a:lnSpc>
              <a:buFont typeface="Wingdings" charset="0"/>
              <a:buNone/>
            </a:pPr>
            <a:endParaRPr lang="en-US" sz="2100" dirty="0">
              <a:solidFill>
                <a:srgbClr val="000000"/>
              </a:solidFill>
            </a:endParaRPr>
          </a:p>
          <a:p>
            <a:pPr>
              <a:lnSpc>
                <a:spcPct val="90000"/>
              </a:lnSpc>
              <a:buFont typeface="Wingdings" charset="0"/>
              <a:buNone/>
            </a:pPr>
            <a:r>
              <a:rPr lang="en-US" sz="2100" dirty="0">
                <a:solidFill>
                  <a:srgbClr val="000000"/>
                </a:solidFill>
              </a:rPr>
              <a:t>Reference 1: </a:t>
            </a:r>
            <a:r>
              <a:rPr lang="en-US" sz="2100" i="1" dirty="0">
                <a:solidFill>
                  <a:srgbClr val="000000"/>
                </a:solidFill>
              </a:rPr>
              <a:t>It is a guide to action that ensures that the military will forever heed Party commands. </a:t>
            </a:r>
            <a:endParaRPr lang="en-US" sz="2100" dirty="0">
              <a:solidFill>
                <a:srgbClr val="000000"/>
              </a:solidFill>
            </a:endParaRPr>
          </a:p>
          <a:p>
            <a:pPr>
              <a:lnSpc>
                <a:spcPct val="90000"/>
              </a:lnSpc>
              <a:buFont typeface="Wingdings" charset="0"/>
              <a:buNone/>
            </a:pPr>
            <a:r>
              <a:rPr lang="en-US" sz="2100" dirty="0">
                <a:solidFill>
                  <a:srgbClr val="000000"/>
                </a:solidFill>
              </a:rPr>
              <a:t>Reference 2: </a:t>
            </a:r>
            <a:r>
              <a:rPr lang="en-US" sz="2100" i="1" dirty="0">
                <a:solidFill>
                  <a:srgbClr val="000000"/>
                </a:solidFill>
              </a:rPr>
              <a:t>It is the guiding principle which guarantees the military forces always being under the command of the Party.</a:t>
            </a:r>
          </a:p>
          <a:p>
            <a:pPr>
              <a:lnSpc>
                <a:spcPct val="90000"/>
              </a:lnSpc>
              <a:buFont typeface="Wingdings" charset="0"/>
              <a:buNone/>
            </a:pPr>
            <a:r>
              <a:rPr lang="en-US" sz="2100" dirty="0">
                <a:solidFill>
                  <a:srgbClr val="000000"/>
                </a:solidFill>
              </a:rPr>
              <a:t>Reference 3: </a:t>
            </a:r>
            <a:r>
              <a:rPr lang="en-US" sz="2100" i="1" dirty="0">
                <a:solidFill>
                  <a:srgbClr val="000000"/>
                </a:solidFill>
              </a:rPr>
              <a:t>It is the practical guide for the army always to heed directions of the party</a:t>
            </a:r>
            <a:r>
              <a:rPr lang="en-US" sz="2100" i="1" dirty="0" smtClean="0">
                <a:solidFill>
                  <a:srgbClr val="000000"/>
                </a:solidFill>
              </a:rPr>
              <a:t>.</a:t>
            </a:r>
            <a:endParaRPr lang="en-US" sz="2100" i="1" dirty="0">
              <a:solidFill>
                <a:srgbClr val="00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09600" y="5436433"/>
            <a:ext cx="7543800" cy="12721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80000"/>
              </a:lnSpc>
              <a:spcBef>
                <a:spcPct val="20000"/>
              </a:spcBef>
            </a:pPr>
            <a:r>
              <a:rPr lang="en-US" sz="2000" dirty="0" smtClean="0">
                <a:solidFill>
                  <a:srgbClr val="0000FF"/>
                </a:solidFill>
              </a:rPr>
              <a:t>Unigrams: 12/14</a:t>
            </a:r>
          </a:p>
          <a:p>
            <a:pPr algn="l">
              <a:lnSpc>
                <a:spcPct val="80000"/>
              </a:lnSpc>
              <a:spcBef>
                <a:spcPct val="20000"/>
              </a:spcBef>
            </a:pPr>
            <a:r>
              <a:rPr lang="en-US" sz="2000" dirty="0" smtClean="0">
                <a:solidFill>
                  <a:srgbClr val="0000FF"/>
                </a:solidFill>
              </a:rPr>
              <a:t>Bigrams: 4/13</a:t>
            </a:r>
          </a:p>
          <a:p>
            <a:pPr algn="l">
              <a:lnSpc>
                <a:spcPct val="80000"/>
              </a:lnSpc>
              <a:spcBef>
                <a:spcPct val="20000"/>
              </a:spcBef>
            </a:pPr>
            <a:r>
              <a:rPr lang="en-US" sz="2000" dirty="0" smtClean="0">
                <a:solidFill>
                  <a:srgbClr val="0000FF"/>
                </a:solidFill>
              </a:rPr>
              <a:t>Trigrams: 1/12</a:t>
            </a:r>
            <a:endParaRPr lang="en-US" sz="2000" dirty="0">
              <a:solidFill>
                <a:srgbClr val="0000FF"/>
              </a:solidFill>
            </a:endParaRPr>
          </a:p>
          <a:p>
            <a:pPr algn="l">
              <a:lnSpc>
                <a:spcPct val="80000"/>
              </a:lnSpc>
              <a:spcBef>
                <a:spcPct val="20000"/>
              </a:spcBef>
            </a:pPr>
            <a:endParaRPr lang="en-US" sz="2000" dirty="0" smtClean="0">
              <a:solidFill>
                <a:srgbClr val="0000FF"/>
              </a:solidFill>
            </a:endParaRPr>
          </a:p>
        </p:txBody>
      </p:sp>
      <p:cxnSp>
        <p:nvCxnSpPr>
          <p:cNvPr id="5" name="Straight Connector 4"/>
          <p:cNvCxnSpPr/>
          <p:nvPr/>
        </p:nvCxnSpPr>
        <p:spPr bwMode="auto">
          <a:xfrm>
            <a:off x="2133600" y="1981200"/>
            <a:ext cx="6858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" name="Straight Connector 6"/>
          <p:cNvCxnSpPr/>
          <p:nvPr/>
        </p:nvCxnSpPr>
        <p:spPr bwMode="auto">
          <a:xfrm>
            <a:off x="3810000" y="1981200"/>
            <a:ext cx="9906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27285906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N-gram precision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533400" y="1905000"/>
            <a:ext cx="7315200" cy="5950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80000"/>
              </a:lnSpc>
              <a:buFont typeface="Wingdings" charset="0"/>
              <a:buNone/>
              <a:tabLst>
                <a:tab pos="3259138" algn="l"/>
              </a:tabLst>
            </a:pPr>
            <a:r>
              <a:rPr lang="en-US" sz="2000" dirty="0"/>
              <a:t>Candidate 1: </a:t>
            </a:r>
            <a:r>
              <a:rPr lang="en-US" sz="2000" i="1" dirty="0"/>
              <a:t>It is a guide to action which ensures that the military always obey the commands of the party.</a:t>
            </a:r>
          </a:p>
        </p:txBody>
      </p:sp>
      <p:sp>
        <p:nvSpPr>
          <p:cNvPr id="5" name="Rectangle 4"/>
          <p:cNvSpPr/>
          <p:nvPr/>
        </p:nvSpPr>
        <p:spPr>
          <a:xfrm>
            <a:off x="533400" y="2769433"/>
            <a:ext cx="7543800" cy="877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80000"/>
              </a:lnSpc>
              <a:spcBef>
                <a:spcPct val="20000"/>
              </a:spcBef>
            </a:pPr>
            <a:r>
              <a:rPr lang="en-US" dirty="0" smtClean="0">
                <a:solidFill>
                  <a:srgbClr val="0000FF"/>
                </a:solidFill>
              </a:rPr>
              <a:t>Unigrams: 17/18</a:t>
            </a:r>
          </a:p>
          <a:p>
            <a:pPr algn="l">
              <a:lnSpc>
                <a:spcPct val="80000"/>
              </a:lnSpc>
              <a:spcBef>
                <a:spcPct val="20000"/>
              </a:spcBef>
            </a:pPr>
            <a:r>
              <a:rPr lang="en-US" dirty="0" smtClean="0">
                <a:solidFill>
                  <a:srgbClr val="0000FF"/>
                </a:solidFill>
              </a:rPr>
              <a:t>Bigrams: 10/17</a:t>
            </a:r>
          </a:p>
          <a:p>
            <a:pPr algn="l">
              <a:lnSpc>
                <a:spcPct val="80000"/>
              </a:lnSpc>
              <a:spcBef>
                <a:spcPct val="20000"/>
              </a:spcBef>
            </a:pPr>
            <a:r>
              <a:rPr lang="en-US" dirty="0" smtClean="0">
                <a:solidFill>
                  <a:srgbClr val="0000FF"/>
                </a:solidFill>
              </a:rPr>
              <a:t>Trigrams: 7/16</a:t>
            </a:r>
          </a:p>
        </p:txBody>
      </p:sp>
      <p:sp>
        <p:nvSpPr>
          <p:cNvPr id="6" name="Rectangle 5"/>
          <p:cNvSpPr/>
          <p:nvPr/>
        </p:nvSpPr>
        <p:spPr>
          <a:xfrm>
            <a:off x="533400" y="4191000"/>
            <a:ext cx="7239000" cy="6514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90000"/>
              </a:lnSpc>
              <a:buFont typeface="Wingdings" charset="0"/>
              <a:buNone/>
            </a:pPr>
            <a:r>
              <a:rPr lang="en-US" sz="2000" dirty="0">
                <a:solidFill>
                  <a:srgbClr val="000000"/>
                </a:solidFill>
              </a:rPr>
              <a:t>Candidate 2: </a:t>
            </a:r>
            <a:r>
              <a:rPr lang="en-US" sz="2000" i="1" dirty="0">
                <a:solidFill>
                  <a:srgbClr val="000000"/>
                </a:solidFill>
              </a:rPr>
              <a:t>It is to ensure the army forever hearing the directions guide that party commands.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7" name="Rectangle 6"/>
          <p:cNvSpPr/>
          <p:nvPr/>
        </p:nvSpPr>
        <p:spPr>
          <a:xfrm>
            <a:off x="609600" y="4953000"/>
            <a:ext cx="7543800" cy="11541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80000"/>
              </a:lnSpc>
              <a:spcBef>
                <a:spcPct val="20000"/>
              </a:spcBef>
            </a:pPr>
            <a:r>
              <a:rPr lang="en-US" dirty="0" smtClean="0">
                <a:solidFill>
                  <a:srgbClr val="0000FF"/>
                </a:solidFill>
              </a:rPr>
              <a:t>Unigrams: 12/14</a:t>
            </a:r>
          </a:p>
          <a:p>
            <a:pPr algn="l">
              <a:lnSpc>
                <a:spcPct val="80000"/>
              </a:lnSpc>
              <a:spcBef>
                <a:spcPct val="20000"/>
              </a:spcBef>
            </a:pPr>
            <a:r>
              <a:rPr lang="en-US" dirty="0" smtClean="0">
                <a:solidFill>
                  <a:srgbClr val="0000FF"/>
                </a:solidFill>
              </a:rPr>
              <a:t>Bigrams: 4/13</a:t>
            </a:r>
          </a:p>
          <a:p>
            <a:pPr algn="l">
              <a:lnSpc>
                <a:spcPct val="80000"/>
              </a:lnSpc>
              <a:spcBef>
                <a:spcPct val="20000"/>
              </a:spcBef>
            </a:pPr>
            <a:r>
              <a:rPr lang="en-US" dirty="0" smtClean="0">
                <a:solidFill>
                  <a:srgbClr val="0000FF"/>
                </a:solidFill>
              </a:rPr>
              <a:t>Trigrams: 1/12</a:t>
            </a:r>
            <a:endParaRPr lang="en-US" dirty="0">
              <a:solidFill>
                <a:srgbClr val="0000FF"/>
              </a:solidFill>
            </a:endParaRPr>
          </a:p>
          <a:p>
            <a:pPr algn="l">
              <a:lnSpc>
                <a:spcPct val="80000"/>
              </a:lnSpc>
              <a:spcBef>
                <a:spcPct val="20000"/>
              </a:spcBef>
            </a:pPr>
            <a:endParaRPr lang="en-US" dirty="0" smtClean="0">
              <a:solidFill>
                <a:srgbClr val="0000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133600" y="6096000"/>
            <a:ext cx="30201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Any problems/concerns?</a:t>
            </a:r>
            <a:endParaRPr lang="en-US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87894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>
                <a:solidFill>
                  <a:schemeClr val="tx1"/>
                </a:solidFill>
              </a:rPr>
              <a:t>N-gram precision example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05000"/>
            <a:ext cx="8229600" cy="2743200"/>
          </a:xfrm>
        </p:spPr>
        <p:txBody>
          <a:bodyPr/>
          <a:lstStyle/>
          <a:p>
            <a:pPr>
              <a:lnSpc>
                <a:spcPct val="80000"/>
              </a:lnSpc>
              <a:buFont typeface="Wingdings" charset="0"/>
              <a:buNone/>
              <a:tabLst>
                <a:tab pos="3259138" algn="l"/>
              </a:tabLst>
            </a:pPr>
            <a:r>
              <a:rPr lang="en-US" sz="2100" dirty="0"/>
              <a:t>Candidate </a:t>
            </a:r>
            <a:r>
              <a:rPr lang="en-US" sz="2100" dirty="0" smtClean="0"/>
              <a:t>3: the</a:t>
            </a:r>
            <a:endParaRPr lang="en-US" sz="2100" i="1" dirty="0" smtClean="0"/>
          </a:p>
          <a:p>
            <a:pPr>
              <a:lnSpc>
                <a:spcPct val="80000"/>
              </a:lnSpc>
              <a:buFont typeface="Wingdings" charset="0"/>
              <a:buNone/>
              <a:tabLst>
                <a:tab pos="3259138" algn="l"/>
              </a:tabLst>
            </a:pPr>
            <a:r>
              <a:rPr lang="en-US" sz="2100" dirty="0" smtClean="0"/>
              <a:t>Candidate 4: It is a</a:t>
            </a:r>
            <a:endParaRPr lang="en-US" sz="2100" dirty="0"/>
          </a:p>
          <a:p>
            <a:pPr>
              <a:lnSpc>
                <a:spcPct val="80000"/>
              </a:lnSpc>
              <a:buFont typeface="Wingdings" charset="0"/>
              <a:buNone/>
              <a:tabLst>
                <a:tab pos="3259138" algn="l"/>
              </a:tabLst>
            </a:pPr>
            <a:endParaRPr lang="en-US" sz="2100" i="1" dirty="0"/>
          </a:p>
          <a:p>
            <a:pPr>
              <a:lnSpc>
                <a:spcPct val="80000"/>
              </a:lnSpc>
              <a:buFont typeface="Wingdings" charset="0"/>
              <a:buNone/>
              <a:tabLst>
                <a:tab pos="3259138" algn="l"/>
              </a:tabLst>
            </a:pPr>
            <a:r>
              <a:rPr lang="en-US" sz="2100" dirty="0"/>
              <a:t>Reference 1: </a:t>
            </a:r>
            <a:r>
              <a:rPr lang="en-US" sz="2100" i="1" dirty="0"/>
              <a:t>It is a guide to action that ensures that the military will forever heed Party commands. </a:t>
            </a:r>
            <a:endParaRPr lang="en-US" sz="2100" dirty="0"/>
          </a:p>
          <a:p>
            <a:pPr>
              <a:lnSpc>
                <a:spcPct val="80000"/>
              </a:lnSpc>
              <a:buFont typeface="Wingdings" charset="0"/>
              <a:buNone/>
              <a:tabLst>
                <a:tab pos="3259138" algn="l"/>
              </a:tabLst>
            </a:pPr>
            <a:r>
              <a:rPr lang="en-US" sz="2100" dirty="0"/>
              <a:t>Reference 2: </a:t>
            </a:r>
            <a:r>
              <a:rPr lang="en-US" sz="2100" i="1" dirty="0"/>
              <a:t>It is the guiding principle which guarantees the military forces always being under the command of the Party.</a:t>
            </a:r>
          </a:p>
          <a:p>
            <a:pPr>
              <a:lnSpc>
                <a:spcPct val="80000"/>
              </a:lnSpc>
              <a:buFont typeface="Wingdings" charset="0"/>
              <a:buNone/>
              <a:tabLst>
                <a:tab pos="3259138" algn="l"/>
              </a:tabLst>
            </a:pPr>
            <a:r>
              <a:rPr lang="en-US" sz="2100" dirty="0"/>
              <a:t>Reference 3: </a:t>
            </a:r>
            <a:r>
              <a:rPr lang="en-US" sz="2100" i="1" dirty="0"/>
              <a:t>It is the practical guide for the army always to heed directions of the party</a:t>
            </a:r>
            <a:r>
              <a:rPr lang="en-US" sz="2100" i="1" dirty="0" smtClean="0"/>
              <a:t>.</a:t>
            </a:r>
            <a:endParaRPr lang="en-US" sz="2100" i="1" dirty="0"/>
          </a:p>
        </p:txBody>
      </p:sp>
      <p:sp>
        <p:nvSpPr>
          <p:cNvPr id="2" name="Rectangle 1"/>
          <p:cNvSpPr/>
          <p:nvPr/>
        </p:nvSpPr>
        <p:spPr>
          <a:xfrm>
            <a:off x="609600" y="5410200"/>
            <a:ext cx="7543800" cy="5950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80000"/>
              </a:lnSpc>
              <a:spcBef>
                <a:spcPct val="20000"/>
              </a:spcBef>
            </a:pPr>
            <a:r>
              <a:rPr lang="en-US" sz="2000" dirty="0">
                <a:solidFill>
                  <a:srgbClr val="FF0000"/>
                </a:solidFill>
              </a:rPr>
              <a:t>What percentage of machine n-grams can be found in the reference </a:t>
            </a:r>
            <a:r>
              <a:rPr lang="en-US" sz="2000" dirty="0" smtClean="0">
                <a:solidFill>
                  <a:srgbClr val="FF0000"/>
                </a:solidFill>
              </a:rPr>
              <a:t>translations?  Do unigrams, bigrams and trigrams.</a:t>
            </a:r>
            <a:endParaRPr lang="en-US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41013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ext Box 2"/>
          <p:cNvSpPr txBox="1">
            <a:spLocks noChangeArrowheads="1"/>
          </p:cNvSpPr>
          <p:nvPr/>
        </p:nvSpPr>
        <p:spPr bwMode="auto">
          <a:xfrm>
            <a:off x="304800" y="1600200"/>
            <a:ext cx="3124200" cy="2228850"/>
          </a:xfrm>
          <a:prstGeom prst="rect">
            <a:avLst/>
          </a:prstGeom>
          <a:solidFill>
            <a:schemeClr val="bg1"/>
          </a:solidFill>
          <a:ln w="9525">
            <a:solidFill>
              <a:srgbClr val="993366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28600" indent="-228600" algn="l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algn="l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algn="l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algn="l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algn="l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400" b="1"/>
              <a:t>Reference (human) translation:</a:t>
            </a:r>
            <a:r>
              <a:rPr lang="en-US" sz="1400">
                <a:solidFill>
                  <a:srgbClr val="C08080"/>
                </a:solidFill>
              </a:rPr>
              <a:t>  </a:t>
            </a:r>
            <a:br>
              <a:rPr lang="en-US" sz="1400">
                <a:solidFill>
                  <a:srgbClr val="C08080"/>
                </a:solidFill>
              </a:rPr>
            </a:br>
            <a:r>
              <a:rPr lang="en-US" sz="1400">
                <a:solidFill>
                  <a:srgbClr val="009900"/>
                </a:solidFill>
              </a:rPr>
              <a:t>The U.S. island of Guam is maintaining a high state of alert</a:t>
            </a:r>
            <a:r>
              <a:rPr lang="en-US" sz="1400">
                <a:solidFill>
                  <a:schemeClr val="accent2"/>
                </a:solidFill>
              </a:rPr>
              <a:t> </a:t>
            </a:r>
            <a:r>
              <a:rPr lang="en-US" sz="1400" u="sng">
                <a:solidFill>
                  <a:srgbClr val="800000"/>
                </a:solidFill>
              </a:rPr>
              <a:t>after the</a:t>
            </a:r>
            <a:r>
              <a:rPr lang="en-US" sz="1400">
                <a:solidFill>
                  <a:schemeClr val="accent2"/>
                </a:solidFill>
              </a:rPr>
              <a:t> </a:t>
            </a:r>
            <a:r>
              <a:rPr lang="en-US" sz="1400">
                <a:solidFill>
                  <a:srgbClr val="009900"/>
                </a:solidFill>
              </a:rPr>
              <a:t>Guam</a:t>
            </a:r>
            <a:r>
              <a:rPr lang="en-US" sz="1400">
                <a:solidFill>
                  <a:schemeClr val="accent2"/>
                </a:solidFill>
              </a:rPr>
              <a:t> </a:t>
            </a:r>
            <a:r>
              <a:rPr lang="en-US" sz="1400" u="sng">
                <a:solidFill>
                  <a:srgbClr val="FF0000"/>
                </a:solidFill>
              </a:rPr>
              <a:t>airport and its</a:t>
            </a:r>
            <a:r>
              <a:rPr lang="en-US" sz="1400">
                <a:solidFill>
                  <a:schemeClr val="accent2"/>
                </a:solidFill>
              </a:rPr>
              <a:t> </a:t>
            </a:r>
            <a:r>
              <a:rPr lang="en-US" sz="1400">
                <a:solidFill>
                  <a:srgbClr val="009900"/>
                </a:solidFill>
              </a:rPr>
              <a:t>offices both received an e-mail from someone calling himself the Saudi Arabian Osama bin Laden and threatening a biological/chemical attack against public places such as</a:t>
            </a:r>
            <a:r>
              <a:rPr lang="en-US" sz="1400">
                <a:solidFill>
                  <a:schemeClr val="accent2"/>
                </a:solidFill>
              </a:rPr>
              <a:t> </a:t>
            </a:r>
            <a:r>
              <a:rPr lang="en-US" sz="1400" u="sng">
                <a:solidFill>
                  <a:srgbClr val="800000"/>
                </a:solidFill>
              </a:rPr>
              <a:t>the airport</a:t>
            </a:r>
            <a:r>
              <a:rPr lang="en-US" sz="1400">
                <a:solidFill>
                  <a:schemeClr val="accent2"/>
                </a:solidFill>
              </a:rPr>
              <a:t> .</a:t>
            </a:r>
            <a:endParaRPr lang="en-US" sz="1400">
              <a:solidFill>
                <a:srgbClr val="C08080"/>
              </a:solidFill>
            </a:endParaRPr>
          </a:p>
        </p:txBody>
      </p:sp>
      <p:sp>
        <p:nvSpPr>
          <p:cNvPr id="52227" name="Text Box 3"/>
          <p:cNvSpPr txBox="1">
            <a:spLocks noChangeArrowheads="1"/>
          </p:cNvSpPr>
          <p:nvPr/>
        </p:nvSpPr>
        <p:spPr bwMode="auto">
          <a:xfrm>
            <a:off x="304800" y="4343400"/>
            <a:ext cx="3124200" cy="2228850"/>
          </a:xfrm>
          <a:prstGeom prst="rect">
            <a:avLst/>
          </a:prstGeom>
          <a:solidFill>
            <a:schemeClr val="bg1"/>
          </a:solidFill>
          <a:ln w="9525">
            <a:solidFill>
              <a:srgbClr val="993366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28600" indent="-228600" algn="l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algn="l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algn="l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algn="l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algn="l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400" b="1"/>
              <a:t>Machine translation:</a:t>
            </a:r>
            <a:r>
              <a:rPr lang="en-US" sz="1400">
                <a:solidFill>
                  <a:srgbClr val="C08080"/>
                </a:solidFill>
              </a:rPr>
              <a:t>  </a:t>
            </a:r>
            <a:br>
              <a:rPr lang="en-US" sz="1400">
                <a:solidFill>
                  <a:srgbClr val="C08080"/>
                </a:solidFill>
              </a:rPr>
            </a:br>
            <a:r>
              <a:rPr lang="en-US" sz="1400">
                <a:solidFill>
                  <a:schemeClr val="accent2"/>
                </a:solidFill>
              </a:rPr>
              <a:t>The American [?] international </a:t>
            </a:r>
            <a:r>
              <a:rPr lang="en-US" sz="1400" u="sng">
                <a:solidFill>
                  <a:srgbClr val="FF0000"/>
                </a:solidFill>
              </a:rPr>
              <a:t>airport and its</a:t>
            </a:r>
            <a:r>
              <a:rPr lang="en-US" sz="1400">
                <a:solidFill>
                  <a:schemeClr val="accent2"/>
                </a:solidFill>
              </a:rPr>
              <a:t> the office all receives one calls self the sand Arab rich business [?] and so on electronic mail , which sends out ;  The threat will be able after public place and so on </a:t>
            </a:r>
            <a:r>
              <a:rPr lang="en-US" sz="1400" u="sng">
                <a:solidFill>
                  <a:srgbClr val="800000"/>
                </a:solidFill>
              </a:rPr>
              <a:t>the airport</a:t>
            </a:r>
            <a:r>
              <a:rPr lang="en-US" sz="1400">
                <a:solidFill>
                  <a:schemeClr val="accent2"/>
                </a:solidFill>
              </a:rPr>
              <a:t> to start the biochemistry attack , [?] highly alerts </a:t>
            </a:r>
            <a:r>
              <a:rPr lang="en-US" sz="1400" u="sng">
                <a:solidFill>
                  <a:srgbClr val="800000"/>
                </a:solidFill>
              </a:rPr>
              <a:t>after the</a:t>
            </a:r>
            <a:r>
              <a:rPr lang="en-US" sz="1400">
                <a:solidFill>
                  <a:schemeClr val="accent2"/>
                </a:solidFill>
              </a:rPr>
              <a:t> maintenance.</a:t>
            </a:r>
          </a:p>
        </p:txBody>
      </p:sp>
      <p:sp>
        <p:nvSpPr>
          <p:cNvPr id="52228" name="Line 4"/>
          <p:cNvSpPr>
            <a:spLocks noChangeShapeType="1"/>
          </p:cNvSpPr>
          <p:nvPr/>
        </p:nvSpPr>
        <p:spPr bwMode="auto">
          <a:xfrm flipH="1">
            <a:off x="1447800" y="2514600"/>
            <a:ext cx="914400" cy="2362200"/>
          </a:xfrm>
          <a:prstGeom prst="line">
            <a:avLst/>
          </a:prstGeom>
          <a:noFill/>
          <a:ln w="38100" cap="rnd">
            <a:solidFill>
              <a:srgbClr val="FF000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2229" name="Line 5"/>
          <p:cNvSpPr>
            <a:spLocks noChangeShapeType="1"/>
          </p:cNvSpPr>
          <p:nvPr/>
        </p:nvSpPr>
        <p:spPr bwMode="auto">
          <a:xfrm>
            <a:off x="914400" y="2590800"/>
            <a:ext cx="533400" cy="3733800"/>
          </a:xfrm>
          <a:prstGeom prst="line">
            <a:avLst/>
          </a:prstGeom>
          <a:noFill/>
          <a:ln w="38100" cap="rnd">
            <a:solidFill>
              <a:srgbClr val="80000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2230" name="Line 6"/>
          <p:cNvSpPr>
            <a:spLocks noChangeShapeType="1"/>
          </p:cNvSpPr>
          <p:nvPr/>
        </p:nvSpPr>
        <p:spPr bwMode="auto">
          <a:xfrm flipH="1">
            <a:off x="2514600" y="3886200"/>
            <a:ext cx="304800" cy="1981200"/>
          </a:xfrm>
          <a:prstGeom prst="line">
            <a:avLst/>
          </a:prstGeom>
          <a:noFill/>
          <a:ln w="38100" cap="rnd">
            <a:solidFill>
              <a:srgbClr val="80000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2231" name="Rectangle 7"/>
          <p:cNvSpPr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sz="4400">
                <a:solidFill>
                  <a:schemeClr val="tx2"/>
                </a:solidFill>
              </a:rPr>
              <a:t>BLEU Evaluation Metric</a:t>
            </a:r>
          </a:p>
          <a:p>
            <a:r>
              <a:rPr lang="en-US" sz="2400">
                <a:solidFill>
                  <a:schemeClr val="tx2"/>
                </a:solidFill>
              </a:rPr>
              <a:t>(Papineni et al, ACL-2002)</a:t>
            </a:r>
          </a:p>
        </p:txBody>
      </p:sp>
      <p:sp>
        <p:nvSpPr>
          <p:cNvPr id="52232" name="Rectangle 8"/>
          <p:cNvSpPr>
            <a:spLocks noChangeArrowheads="1"/>
          </p:cNvSpPr>
          <p:nvPr/>
        </p:nvSpPr>
        <p:spPr bwMode="auto">
          <a:xfrm>
            <a:off x="3505200" y="1600200"/>
            <a:ext cx="5486400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algn="l">
              <a:lnSpc>
                <a:spcPct val="80000"/>
              </a:lnSpc>
              <a:spcBef>
                <a:spcPct val="20000"/>
              </a:spcBef>
            </a:pPr>
            <a:r>
              <a:rPr lang="en-US" sz="2000" dirty="0"/>
              <a:t>N-gram precision (score is between 0 &amp; 1)</a:t>
            </a:r>
          </a:p>
          <a:p>
            <a:pPr marL="742950" lvl="1" indent="-285750" algn="l">
              <a:lnSpc>
                <a:spcPct val="80000"/>
              </a:lnSpc>
              <a:spcBef>
                <a:spcPct val="20000"/>
              </a:spcBef>
              <a:buFontTx/>
              <a:buChar char="–"/>
            </a:pPr>
            <a:r>
              <a:rPr lang="en-US" dirty="0"/>
              <a:t>What percentage of machine n-grams can be found in the reference translation? </a:t>
            </a:r>
          </a:p>
          <a:p>
            <a:pPr marL="742950" lvl="1" indent="-285750" algn="l">
              <a:lnSpc>
                <a:spcPct val="80000"/>
              </a:lnSpc>
              <a:spcBef>
                <a:spcPct val="20000"/>
              </a:spcBef>
              <a:buFontTx/>
              <a:buChar char="–"/>
            </a:pPr>
            <a:endParaRPr lang="en-US" dirty="0" smtClean="0"/>
          </a:p>
          <a:p>
            <a:pPr marL="742950" lvl="1" indent="-285750" algn="l">
              <a:lnSpc>
                <a:spcPct val="80000"/>
              </a:lnSpc>
              <a:spcBef>
                <a:spcPct val="20000"/>
              </a:spcBef>
              <a:buFontTx/>
              <a:buChar char="–"/>
            </a:pPr>
            <a:r>
              <a:rPr lang="en-US" dirty="0" smtClean="0"/>
              <a:t>Not allowed to use same portion of reference translation twice (can</a:t>
            </a:r>
            <a:r>
              <a:rPr lang="en-US" dirty="0" smtClean="0">
                <a:latin typeface="Arial"/>
              </a:rPr>
              <a:t>’</a:t>
            </a:r>
            <a:r>
              <a:rPr lang="en-US" dirty="0" smtClean="0"/>
              <a:t>t cheat by typing out </a:t>
            </a:r>
            <a:r>
              <a:rPr lang="ja-JP" altLang="en-US" dirty="0" smtClean="0">
                <a:latin typeface="Arial"/>
              </a:rPr>
              <a:t>“</a:t>
            </a:r>
            <a:r>
              <a:rPr lang="en-US" dirty="0" smtClean="0"/>
              <a:t>the the the the the</a:t>
            </a:r>
            <a:r>
              <a:rPr lang="ja-JP" altLang="en-US" dirty="0" smtClean="0">
                <a:latin typeface="Arial"/>
              </a:rPr>
              <a:t>”</a:t>
            </a:r>
            <a:r>
              <a:rPr lang="en-US" dirty="0" smtClean="0"/>
              <a:t>)</a:t>
            </a:r>
          </a:p>
          <a:p>
            <a:pPr marL="742950" lvl="1" indent="-285750" algn="l">
              <a:lnSpc>
                <a:spcPct val="80000"/>
              </a:lnSpc>
              <a:spcBef>
                <a:spcPct val="20000"/>
              </a:spcBef>
              <a:buFontTx/>
              <a:buChar char="–"/>
            </a:pPr>
            <a:endParaRPr lang="en-US" dirty="0" smtClean="0"/>
          </a:p>
          <a:p>
            <a:pPr algn="l">
              <a:lnSpc>
                <a:spcPct val="80000"/>
              </a:lnSpc>
              <a:spcBef>
                <a:spcPct val="20000"/>
              </a:spcBef>
            </a:pPr>
            <a:r>
              <a:rPr lang="en-US" sz="2000" dirty="0" smtClean="0"/>
              <a:t>Brevity penalty</a:t>
            </a:r>
          </a:p>
          <a:p>
            <a:pPr marL="742950" lvl="1" indent="-285750" algn="l">
              <a:lnSpc>
                <a:spcPct val="80000"/>
              </a:lnSpc>
              <a:spcBef>
                <a:spcPct val="20000"/>
              </a:spcBef>
              <a:buFontTx/>
              <a:buChar char="–"/>
            </a:pPr>
            <a:r>
              <a:rPr lang="en-US" dirty="0" smtClean="0"/>
              <a:t>Can</a:t>
            </a:r>
            <a:r>
              <a:rPr lang="en-US" dirty="0" smtClean="0">
                <a:latin typeface="Arial"/>
              </a:rPr>
              <a:t>’</a:t>
            </a:r>
            <a:r>
              <a:rPr lang="en-US" dirty="0" smtClean="0"/>
              <a:t>t just type out single word </a:t>
            </a:r>
            <a:r>
              <a:rPr lang="ja-JP" altLang="en-US" dirty="0" smtClean="0">
                <a:latin typeface="Arial"/>
              </a:rPr>
              <a:t>“</a:t>
            </a:r>
            <a:r>
              <a:rPr lang="en-US" dirty="0" smtClean="0"/>
              <a:t>the</a:t>
            </a:r>
            <a:r>
              <a:rPr lang="ja-JP" altLang="en-US" dirty="0" smtClean="0">
                <a:latin typeface="Arial"/>
              </a:rPr>
              <a:t>”</a:t>
            </a:r>
            <a:r>
              <a:rPr lang="en-US" dirty="0" smtClean="0"/>
              <a:t> (precision 1.0!)</a:t>
            </a:r>
          </a:p>
          <a:p>
            <a:pPr marL="342900" indent="-342900" algn="l">
              <a:lnSpc>
                <a:spcPct val="80000"/>
              </a:lnSpc>
              <a:spcBef>
                <a:spcPct val="20000"/>
              </a:spcBef>
            </a:pPr>
            <a:endParaRPr lang="en-US" sz="2000" dirty="0" smtClean="0"/>
          </a:p>
          <a:p>
            <a:pPr marL="342900" indent="-342900" algn="l">
              <a:lnSpc>
                <a:spcPct val="80000"/>
              </a:lnSpc>
              <a:spcBef>
                <a:spcPct val="20000"/>
              </a:spcBef>
            </a:pPr>
            <a:r>
              <a:rPr lang="en-US" dirty="0" smtClean="0"/>
              <a:t>*** Amazingly hard to </a:t>
            </a:r>
            <a:r>
              <a:rPr lang="ja-JP" altLang="en-US" dirty="0" smtClean="0">
                <a:latin typeface="Arial"/>
              </a:rPr>
              <a:t>“</a:t>
            </a:r>
            <a:r>
              <a:rPr lang="en-US" dirty="0" smtClean="0"/>
              <a:t>game</a:t>
            </a:r>
            <a:r>
              <a:rPr lang="ja-JP" altLang="en-US" dirty="0" smtClean="0">
                <a:latin typeface="Arial"/>
              </a:rPr>
              <a:t>”</a:t>
            </a:r>
            <a:r>
              <a:rPr lang="en-US" dirty="0" smtClean="0"/>
              <a:t> the system (i.e., find a way to change machine output so that BLEU goes up, but quality </a:t>
            </a:r>
            <a:r>
              <a:rPr lang="en-US" dirty="0" err="1" smtClean="0"/>
              <a:t>doesn</a:t>
            </a:r>
            <a:r>
              <a:rPr lang="ja-JP" altLang="en-US" dirty="0" smtClean="0">
                <a:latin typeface="Arial"/>
              </a:rPr>
              <a:t>’</a:t>
            </a:r>
            <a:r>
              <a:rPr lang="en-US" dirty="0" smtClean="0"/>
              <a:t>t)</a:t>
            </a:r>
          </a:p>
          <a:p>
            <a:pPr marL="742950" lvl="1" indent="-285750" algn="l">
              <a:lnSpc>
                <a:spcPct val="80000"/>
              </a:lnSpc>
              <a:spcBef>
                <a:spcPct val="20000"/>
              </a:spcBef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6268550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BLEU Tends to Predict Human Judgments</a:t>
            </a:r>
          </a:p>
        </p:txBody>
      </p:sp>
      <p:graphicFrame>
        <p:nvGraphicFramePr>
          <p:cNvPr id="54275" name="Object 3"/>
          <p:cNvGraphicFramePr>
            <a:graphicFrameLocks noChangeAspect="1"/>
          </p:cNvGraphicFramePr>
          <p:nvPr/>
        </p:nvGraphicFramePr>
        <p:xfrm>
          <a:off x="2362200" y="1676400"/>
          <a:ext cx="4572000" cy="4227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0024" name="Chart" r:id="rId3" imgW="6705905" imgH="6201156" progId="Excel.Chart.8">
                  <p:embed/>
                </p:oleObj>
              </mc:Choice>
              <mc:Fallback>
                <p:oleObj name="Chart" r:id="rId3" imgW="6705905" imgH="6201156" progId="Excel.Char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2200" y="1676400"/>
                        <a:ext cx="4572000" cy="4227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4277" name="Text Box 5"/>
          <p:cNvSpPr txBox="1">
            <a:spLocks noChangeArrowheads="1"/>
          </p:cNvSpPr>
          <p:nvPr/>
        </p:nvSpPr>
        <p:spPr bwMode="auto">
          <a:xfrm>
            <a:off x="5486400" y="6172200"/>
            <a:ext cx="34480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slide from G. Doddington (NIST)</a:t>
            </a:r>
          </a:p>
        </p:txBody>
      </p:sp>
      <p:sp>
        <p:nvSpPr>
          <p:cNvPr id="54278" name="Text Box 6"/>
          <p:cNvSpPr txBox="1">
            <a:spLocks noChangeArrowheads="1"/>
          </p:cNvSpPr>
          <p:nvPr/>
        </p:nvSpPr>
        <p:spPr bwMode="auto">
          <a:xfrm rot="-5400000">
            <a:off x="1786732" y="2253456"/>
            <a:ext cx="142875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 b="1"/>
              <a:t>(variant of BLEU)</a:t>
            </a:r>
          </a:p>
        </p:txBody>
      </p:sp>
    </p:spTree>
    <p:extLst>
      <p:ext uri="{BB962C8B-B14F-4D97-AF65-F5344CB8AC3E}">
        <p14:creationId xmlns:p14="http://schemas.microsoft.com/office/powerpoint/2010/main" val="12007873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BLEU in Action</a:t>
            </a:r>
          </a:p>
        </p:txBody>
      </p:sp>
      <p:sp>
        <p:nvSpPr>
          <p:cNvPr id="60419" name="Text Box 3"/>
          <p:cNvSpPr txBox="1">
            <a:spLocks noChangeArrowheads="1"/>
          </p:cNvSpPr>
          <p:nvPr/>
        </p:nvSpPr>
        <p:spPr bwMode="auto">
          <a:xfrm>
            <a:off x="533400" y="1676400"/>
            <a:ext cx="8223250" cy="4211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ja-JP" altLang="en-US" b="1"/>
              <a:t>枪手被警方击毙。</a:t>
            </a:r>
            <a:r>
              <a:rPr lang="en-US" b="1">
                <a:solidFill>
                  <a:srgbClr val="0000FF"/>
                </a:solidFill>
              </a:rPr>
              <a:t> 				</a:t>
            </a:r>
            <a:r>
              <a:rPr lang="en-US" b="1"/>
              <a:t>(Foreign Original)</a:t>
            </a:r>
            <a:br>
              <a:rPr lang="en-US" b="1"/>
            </a:br>
            <a:endParaRPr lang="en-US" b="1"/>
          </a:p>
          <a:p>
            <a:pPr algn="l"/>
            <a:r>
              <a:rPr lang="en-US" b="1"/>
              <a:t>the gunman was shot to death by the police . 	(Reference Translation)</a:t>
            </a:r>
            <a:br>
              <a:rPr lang="en-US" b="1"/>
            </a:br>
            <a:endParaRPr lang="en-US" b="1"/>
          </a:p>
          <a:p>
            <a:pPr algn="l"/>
            <a:r>
              <a:rPr lang="en-US" b="1"/>
              <a:t>the gunman was police kill . 			#1</a:t>
            </a:r>
            <a:br>
              <a:rPr lang="en-US" b="1"/>
            </a:br>
            <a:r>
              <a:rPr lang="en-US" b="1"/>
              <a:t>wounded police jaya of 				#2</a:t>
            </a:r>
            <a:br>
              <a:rPr lang="en-US" b="1"/>
            </a:br>
            <a:r>
              <a:rPr lang="en-US" b="1"/>
              <a:t>the gunman was shot dead by the police . 	#3</a:t>
            </a:r>
            <a:br>
              <a:rPr lang="en-US" b="1"/>
            </a:br>
            <a:r>
              <a:rPr lang="en-US" b="1"/>
              <a:t>the gunman arrested by police kill . 		#4</a:t>
            </a:r>
            <a:br>
              <a:rPr lang="en-US" b="1"/>
            </a:br>
            <a:r>
              <a:rPr lang="en-US" b="1"/>
              <a:t>the gunmen were killed . 				#5</a:t>
            </a:r>
            <a:br>
              <a:rPr lang="en-US" b="1"/>
            </a:br>
            <a:r>
              <a:rPr lang="en-US" b="1"/>
              <a:t>the gunman was shot to death by the police . 	#6</a:t>
            </a:r>
          </a:p>
          <a:p>
            <a:pPr algn="l"/>
            <a:r>
              <a:rPr lang="en-US" b="1"/>
              <a:t>gunmen were killed by police ?SUB&gt;0 ?SUB&gt;0 	#7</a:t>
            </a:r>
          </a:p>
          <a:p>
            <a:pPr algn="l"/>
            <a:r>
              <a:rPr lang="en-US" b="1"/>
              <a:t>al by the police . 				#8</a:t>
            </a:r>
            <a:br>
              <a:rPr lang="en-US" b="1"/>
            </a:br>
            <a:r>
              <a:rPr lang="en-US" b="1"/>
              <a:t>the ringer is killed by the police . 			#9</a:t>
            </a:r>
            <a:br>
              <a:rPr lang="en-US" b="1"/>
            </a:br>
            <a:r>
              <a:rPr lang="en-US" b="1"/>
              <a:t>police killed the gunman . 			#10</a:t>
            </a:r>
            <a:br>
              <a:rPr lang="en-US" b="1"/>
            </a:br>
            <a:endParaRPr lang="en-US" b="1"/>
          </a:p>
        </p:txBody>
      </p:sp>
    </p:spTree>
    <p:extLst>
      <p:ext uri="{BB962C8B-B14F-4D97-AF65-F5344CB8AC3E}">
        <p14:creationId xmlns:p14="http://schemas.microsoft.com/office/powerpoint/2010/main" val="4620181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BLEU in Action</a:t>
            </a:r>
          </a:p>
        </p:txBody>
      </p:sp>
      <p:sp>
        <p:nvSpPr>
          <p:cNvPr id="142339" name="Text Box 3"/>
          <p:cNvSpPr txBox="1">
            <a:spLocks noChangeArrowheads="1"/>
          </p:cNvSpPr>
          <p:nvPr/>
        </p:nvSpPr>
        <p:spPr bwMode="auto">
          <a:xfrm>
            <a:off x="533400" y="1676400"/>
            <a:ext cx="8223250" cy="4211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ja-JP" altLang="en-US" b="1"/>
              <a:t>枪手被警方击毙。</a:t>
            </a:r>
            <a:r>
              <a:rPr lang="en-US" b="1"/>
              <a:t> 				(Foreign Original)</a:t>
            </a:r>
            <a:br>
              <a:rPr lang="en-US" b="1"/>
            </a:br>
            <a:endParaRPr lang="en-US" b="1"/>
          </a:p>
          <a:p>
            <a:pPr algn="l"/>
            <a:r>
              <a:rPr lang="en-US" b="1"/>
              <a:t>the gunman was shot to death by the police . 	(Reference Translation)</a:t>
            </a:r>
            <a:br>
              <a:rPr lang="en-US" b="1"/>
            </a:br>
            <a:endParaRPr lang="en-US" b="1"/>
          </a:p>
          <a:p>
            <a:pPr algn="l"/>
            <a:r>
              <a:rPr lang="en-US" b="1">
                <a:solidFill>
                  <a:srgbClr val="00C0C0"/>
                </a:solidFill>
              </a:rPr>
              <a:t>the</a:t>
            </a:r>
            <a:r>
              <a:rPr lang="en-US" b="1"/>
              <a:t> </a:t>
            </a:r>
            <a:r>
              <a:rPr lang="en-US" b="1">
                <a:solidFill>
                  <a:srgbClr val="00C0C0"/>
                </a:solidFill>
              </a:rPr>
              <a:t>gunman</a:t>
            </a:r>
            <a:r>
              <a:rPr lang="en-US" b="1"/>
              <a:t> </a:t>
            </a:r>
            <a:r>
              <a:rPr lang="en-US" b="1">
                <a:solidFill>
                  <a:srgbClr val="00C0C0"/>
                </a:solidFill>
              </a:rPr>
              <a:t>was</a:t>
            </a:r>
            <a:r>
              <a:rPr lang="en-US" b="1"/>
              <a:t> </a:t>
            </a:r>
            <a:r>
              <a:rPr lang="en-US" b="1">
                <a:solidFill>
                  <a:srgbClr val="C000C0"/>
                </a:solidFill>
              </a:rPr>
              <a:t>police</a:t>
            </a:r>
            <a:r>
              <a:rPr lang="en-US" b="1"/>
              <a:t> </a:t>
            </a:r>
            <a:r>
              <a:rPr lang="en-US" b="1">
                <a:solidFill>
                  <a:srgbClr val="FF0000"/>
                </a:solidFill>
              </a:rPr>
              <a:t>kill</a:t>
            </a:r>
            <a:r>
              <a:rPr lang="en-US" b="1"/>
              <a:t> </a:t>
            </a:r>
            <a:r>
              <a:rPr lang="en-US" b="1">
                <a:solidFill>
                  <a:srgbClr val="C000C0"/>
                </a:solidFill>
              </a:rPr>
              <a:t>.</a:t>
            </a:r>
            <a:r>
              <a:rPr lang="en-US" b="1"/>
              <a:t> 			#1</a:t>
            </a:r>
            <a:br>
              <a:rPr lang="en-US" b="1"/>
            </a:br>
            <a:r>
              <a:rPr lang="en-US" b="1">
                <a:solidFill>
                  <a:srgbClr val="FF0000"/>
                </a:solidFill>
              </a:rPr>
              <a:t>wounded</a:t>
            </a:r>
            <a:r>
              <a:rPr lang="en-US" b="1"/>
              <a:t> </a:t>
            </a:r>
            <a:r>
              <a:rPr lang="en-US" b="1">
                <a:solidFill>
                  <a:srgbClr val="C000C0"/>
                </a:solidFill>
              </a:rPr>
              <a:t>police</a:t>
            </a:r>
            <a:r>
              <a:rPr lang="en-US" b="1"/>
              <a:t> </a:t>
            </a:r>
            <a:r>
              <a:rPr lang="en-US" b="1">
                <a:solidFill>
                  <a:srgbClr val="FF0000"/>
                </a:solidFill>
              </a:rPr>
              <a:t>jaya</a:t>
            </a:r>
            <a:r>
              <a:rPr lang="en-US" b="1"/>
              <a:t> </a:t>
            </a:r>
            <a:r>
              <a:rPr lang="en-US" b="1">
                <a:solidFill>
                  <a:srgbClr val="FF0000"/>
                </a:solidFill>
              </a:rPr>
              <a:t>of</a:t>
            </a:r>
            <a:r>
              <a:rPr lang="en-US" b="1"/>
              <a:t> 				#2</a:t>
            </a:r>
            <a:br>
              <a:rPr lang="en-US" b="1"/>
            </a:br>
            <a:r>
              <a:rPr lang="en-US" b="1">
                <a:solidFill>
                  <a:srgbClr val="00C000"/>
                </a:solidFill>
              </a:rPr>
              <a:t>the</a:t>
            </a:r>
            <a:r>
              <a:rPr lang="en-US" b="1"/>
              <a:t> </a:t>
            </a:r>
            <a:r>
              <a:rPr lang="en-US" b="1">
                <a:solidFill>
                  <a:srgbClr val="00C000"/>
                </a:solidFill>
              </a:rPr>
              <a:t>gunman</a:t>
            </a:r>
            <a:r>
              <a:rPr lang="en-US" b="1"/>
              <a:t> </a:t>
            </a:r>
            <a:r>
              <a:rPr lang="en-US" b="1">
                <a:solidFill>
                  <a:srgbClr val="00C000"/>
                </a:solidFill>
              </a:rPr>
              <a:t>was</a:t>
            </a:r>
            <a:r>
              <a:rPr lang="en-US" b="1"/>
              <a:t> </a:t>
            </a:r>
            <a:r>
              <a:rPr lang="en-US" b="1">
                <a:solidFill>
                  <a:srgbClr val="00C000"/>
                </a:solidFill>
              </a:rPr>
              <a:t>shot</a:t>
            </a:r>
            <a:r>
              <a:rPr lang="en-US" b="1"/>
              <a:t> </a:t>
            </a:r>
            <a:r>
              <a:rPr lang="en-US" b="1">
                <a:solidFill>
                  <a:srgbClr val="FF0000"/>
                </a:solidFill>
              </a:rPr>
              <a:t>dead</a:t>
            </a:r>
            <a:r>
              <a:rPr lang="en-US" b="1"/>
              <a:t> </a:t>
            </a:r>
            <a:r>
              <a:rPr lang="en-US" b="1">
                <a:solidFill>
                  <a:srgbClr val="00C000"/>
                </a:solidFill>
              </a:rPr>
              <a:t>by</a:t>
            </a:r>
            <a:r>
              <a:rPr lang="en-US" b="1"/>
              <a:t> </a:t>
            </a:r>
            <a:r>
              <a:rPr lang="en-US" b="1">
                <a:solidFill>
                  <a:srgbClr val="00C000"/>
                </a:solidFill>
              </a:rPr>
              <a:t>the</a:t>
            </a:r>
            <a:r>
              <a:rPr lang="en-US" b="1"/>
              <a:t> </a:t>
            </a:r>
            <a:r>
              <a:rPr lang="en-US" b="1">
                <a:solidFill>
                  <a:srgbClr val="00C000"/>
                </a:solidFill>
              </a:rPr>
              <a:t>police</a:t>
            </a:r>
            <a:r>
              <a:rPr lang="en-US" b="1"/>
              <a:t> </a:t>
            </a:r>
            <a:r>
              <a:rPr lang="en-US" b="1">
                <a:solidFill>
                  <a:srgbClr val="00C000"/>
                </a:solidFill>
              </a:rPr>
              <a:t>.</a:t>
            </a:r>
            <a:r>
              <a:rPr lang="en-US" b="1"/>
              <a:t> 	#3</a:t>
            </a:r>
            <a:br>
              <a:rPr lang="en-US" b="1"/>
            </a:br>
            <a:r>
              <a:rPr lang="en-US" b="1">
                <a:solidFill>
                  <a:srgbClr val="0000FF"/>
                </a:solidFill>
              </a:rPr>
              <a:t>the</a:t>
            </a:r>
            <a:r>
              <a:rPr lang="en-US" b="1"/>
              <a:t> </a:t>
            </a:r>
            <a:r>
              <a:rPr lang="en-US" b="1">
                <a:solidFill>
                  <a:srgbClr val="0000FF"/>
                </a:solidFill>
              </a:rPr>
              <a:t>gunman</a:t>
            </a:r>
            <a:r>
              <a:rPr lang="en-US" b="1"/>
              <a:t> </a:t>
            </a:r>
            <a:r>
              <a:rPr lang="en-US" b="1">
                <a:solidFill>
                  <a:srgbClr val="FF0000"/>
                </a:solidFill>
              </a:rPr>
              <a:t>arrested</a:t>
            </a:r>
            <a:r>
              <a:rPr lang="en-US" b="1"/>
              <a:t> </a:t>
            </a:r>
            <a:r>
              <a:rPr lang="en-US" b="1">
                <a:solidFill>
                  <a:srgbClr val="C000C0"/>
                </a:solidFill>
              </a:rPr>
              <a:t>by</a:t>
            </a:r>
            <a:r>
              <a:rPr lang="en-US" b="1"/>
              <a:t> </a:t>
            </a:r>
            <a:r>
              <a:rPr lang="en-US" b="1">
                <a:solidFill>
                  <a:srgbClr val="C000C0"/>
                </a:solidFill>
              </a:rPr>
              <a:t>police</a:t>
            </a:r>
            <a:r>
              <a:rPr lang="en-US" b="1"/>
              <a:t> </a:t>
            </a:r>
            <a:r>
              <a:rPr lang="en-US" b="1">
                <a:solidFill>
                  <a:srgbClr val="FF0000"/>
                </a:solidFill>
              </a:rPr>
              <a:t>kill</a:t>
            </a:r>
            <a:r>
              <a:rPr lang="en-US" b="1"/>
              <a:t> </a:t>
            </a:r>
            <a:r>
              <a:rPr lang="en-US" b="1">
                <a:solidFill>
                  <a:srgbClr val="C000C0"/>
                </a:solidFill>
              </a:rPr>
              <a:t>.</a:t>
            </a:r>
            <a:r>
              <a:rPr lang="en-US" b="1"/>
              <a:t> 		#4</a:t>
            </a:r>
            <a:br>
              <a:rPr lang="en-US" b="1"/>
            </a:br>
            <a:r>
              <a:rPr lang="en-US" b="1">
                <a:solidFill>
                  <a:srgbClr val="C000C0"/>
                </a:solidFill>
              </a:rPr>
              <a:t>the</a:t>
            </a:r>
            <a:r>
              <a:rPr lang="en-US" b="1"/>
              <a:t> </a:t>
            </a:r>
            <a:r>
              <a:rPr lang="en-US" b="1">
                <a:solidFill>
                  <a:srgbClr val="FF0000"/>
                </a:solidFill>
              </a:rPr>
              <a:t>gunmen</a:t>
            </a:r>
            <a:r>
              <a:rPr lang="en-US" b="1"/>
              <a:t> </a:t>
            </a:r>
            <a:r>
              <a:rPr lang="en-US" b="1">
                <a:solidFill>
                  <a:srgbClr val="FF0000"/>
                </a:solidFill>
              </a:rPr>
              <a:t>were</a:t>
            </a:r>
            <a:r>
              <a:rPr lang="en-US" b="1"/>
              <a:t> </a:t>
            </a:r>
            <a:r>
              <a:rPr lang="en-US" b="1">
                <a:solidFill>
                  <a:srgbClr val="FF0000"/>
                </a:solidFill>
              </a:rPr>
              <a:t>killed</a:t>
            </a:r>
            <a:r>
              <a:rPr lang="en-US" b="1"/>
              <a:t> </a:t>
            </a:r>
            <a:r>
              <a:rPr lang="en-US" b="1">
                <a:solidFill>
                  <a:srgbClr val="C000C0"/>
                </a:solidFill>
              </a:rPr>
              <a:t>.</a:t>
            </a:r>
            <a:r>
              <a:rPr lang="en-US" b="1"/>
              <a:t> 				#5</a:t>
            </a:r>
            <a:br>
              <a:rPr lang="en-US" b="1"/>
            </a:br>
            <a:r>
              <a:rPr lang="en-US" b="1">
                <a:solidFill>
                  <a:srgbClr val="00C000"/>
                </a:solidFill>
              </a:rPr>
              <a:t>the</a:t>
            </a:r>
            <a:r>
              <a:rPr lang="en-US" b="1"/>
              <a:t> </a:t>
            </a:r>
            <a:r>
              <a:rPr lang="en-US" b="1">
                <a:solidFill>
                  <a:srgbClr val="00C000"/>
                </a:solidFill>
              </a:rPr>
              <a:t>gunman</a:t>
            </a:r>
            <a:r>
              <a:rPr lang="en-US" b="1"/>
              <a:t> </a:t>
            </a:r>
            <a:r>
              <a:rPr lang="en-US" b="1">
                <a:solidFill>
                  <a:srgbClr val="00C000"/>
                </a:solidFill>
              </a:rPr>
              <a:t>was</a:t>
            </a:r>
            <a:r>
              <a:rPr lang="en-US" b="1"/>
              <a:t> </a:t>
            </a:r>
            <a:r>
              <a:rPr lang="en-US" b="1">
                <a:solidFill>
                  <a:srgbClr val="00C000"/>
                </a:solidFill>
              </a:rPr>
              <a:t>shot</a:t>
            </a:r>
            <a:r>
              <a:rPr lang="en-US" b="1"/>
              <a:t> </a:t>
            </a:r>
            <a:r>
              <a:rPr lang="en-US" b="1">
                <a:solidFill>
                  <a:srgbClr val="00C000"/>
                </a:solidFill>
              </a:rPr>
              <a:t>to</a:t>
            </a:r>
            <a:r>
              <a:rPr lang="en-US" b="1"/>
              <a:t> </a:t>
            </a:r>
            <a:r>
              <a:rPr lang="en-US" b="1">
                <a:solidFill>
                  <a:srgbClr val="00C000"/>
                </a:solidFill>
              </a:rPr>
              <a:t>death</a:t>
            </a:r>
            <a:r>
              <a:rPr lang="en-US" b="1"/>
              <a:t> </a:t>
            </a:r>
            <a:r>
              <a:rPr lang="en-US" b="1">
                <a:solidFill>
                  <a:srgbClr val="00C000"/>
                </a:solidFill>
              </a:rPr>
              <a:t>by</a:t>
            </a:r>
            <a:r>
              <a:rPr lang="en-US" b="1"/>
              <a:t> </a:t>
            </a:r>
            <a:r>
              <a:rPr lang="en-US" b="1">
                <a:solidFill>
                  <a:srgbClr val="00C000"/>
                </a:solidFill>
              </a:rPr>
              <a:t>the</a:t>
            </a:r>
            <a:r>
              <a:rPr lang="en-US" b="1"/>
              <a:t> </a:t>
            </a:r>
            <a:r>
              <a:rPr lang="en-US" b="1">
                <a:solidFill>
                  <a:srgbClr val="00C000"/>
                </a:solidFill>
              </a:rPr>
              <a:t>police</a:t>
            </a:r>
            <a:r>
              <a:rPr lang="en-US" b="1"/>
              <a:t> </a:t>
            </a:r>
            <a:r>
              <a:rPr lang="en-US" b="1">
                <a:solidFill>
                  <a:srgbClr val="00C000"/>
                </a:solidFill>
              </a:rPr>
              <a:t>.</a:t>
            </a:r>
            <a:r>
              <a:rPr lang="en-US" b="1"/>
              <a:t> 	#6</a:t>
            </a:r>
          </a:p>
          <a:p>
            <a:pPr algn="l"/>
            <a:r>
              <a:rPr lang="en-US" b="1">
                <a:solidFill>
                  <a:srgbClr val="FF0000"/>
                </a:solidFill>
              </a:rPr>
              <a:t>gunmen</a:t>
            </a:r>
            <a:r>
              <a:rPr lang="en-US" b="1"/>
              <a:t> </a:t>
            </a:r>
            <a:r>
              <a:rPr lang="en-US" b="1">
                <a:solidFill>
                  <a:srgbClr val="FF0000"/>
                </a:solidFill>
              </a:rPr>
              <a:t>were</a:t>
            </a:r>
            <a:r>
              <a:rPr lang="en-US" b="1"/>
              <a:t> </a:t>
            </a:r>
            <a:r>
              <a:rPr lang="en-US" b="1">
                <a:solidFill>
                  <a:srgbClr val="FF0000"/>
                </a:solidFill>
              </a:rPr>
              <a:t>killed</a:t>
            </a:r>
            <a:r>
              <a:rPr lang="en-US" b="1"/>
              <a:t> </a:t>
            </a:r>
            <a:r>
              <a:rPr lang="en-US" b="1">
                <a:solidFill>
                  <a:srgbClr val="C000C0"/>
                </a:solidFill>
              </a:rPr>
              <a:t>by</a:t>
            </a:r>
            <a:r>
              <a:rPr lang="en-US" b="1"/>
              <a:t> </a:t>
            </a:r>
            <a:r>
              <a:rPr lang="en-US" b="1">
                <a:solidFill>
                  <a:srgbClr val="C000C0"/>
                </a:solidFill>
              </a:rPr>
              <a:t>police</a:t>
            </a:r>
            <a:r>
              <a:rPr lang="en-US" b="1"/>
              <a:t> </a:t>
            </a:r>
            <a:r>
              <a:rPr lang="en-US" b="1">
                <a:solidFill>
                  <a:srgbClr val="FF0000"/>
                </a:solidFill>
              </a:rPr>
              <a:t>?SUB&gt;0</a:t>
            </a:r>
            <a:r>
              <a:rPr lang="en-US" b="1"/>
              <a:t> </a:t>
            </a:r>
            <a:r>
              <a:rPr lang="en-US" b="1">
                <a:solidFill>
                  <a:srgbClr val="FF0000"/>
                </a:solidFill>
              </a:rPr>
              <a:t>?SUB&gt;0</a:t>
            </a:r>
            <a:r>
              <a:rPr lang="en-US" b="1"/>
              <a:t> 	#7</a:t>
            </a:r>
          </a:p>
          <a:p>
            <a:pPr algn="l"/>
            <a:r>
              <a:rPr lang="en-US" b="1">
                <a:solidFill>
                  <a:srgbClr val="FF0000"/>
                </a:solidFill>
              </a:rPr>
              <a:t>al</a:t>
            </a:r>
            <a:r>
              <a:rPr lang="en-US" b="1"/>
              <a:t> </a:t>
            </a:r>
            <a:r>
              <a:rPr lang="en-US" b="1">
                <a:solidFill>
                  <a:srgbClr val="00C000"/>
                </a:solidFill>
              </a:rPr>
              <a:t>by</a:t>
            </a:r>
            <a:r>
              <a:rPr lang="en-US" b="1"/>
              <a:t> </a:t>
            </a:r>
            <a:r>
              <a:rPr lang="en-US" b="1">
                <a:solidFill>
                  <a:srgbClr val="00C000"/>
                </a:solidFill>
              </a:rPr>
              <a:t>the</a:t>
            </a:r>
            <a:r>
              <a:rPr lang="en-US" b="1"/>
              <a:t> </a:t>
            </a:r>
            <a:r>
              <a:rPr lang="en-US" b="1">
                <a:solidFill>
                  <a:srgbClr val="00C000"/>
                </a:solidFill>
              </a:rPr>
              <a:t>police</a:t>
            </a:r>
            <a:r>
              <a:rPr lang="en-US" b="1"/>
              <a:t> </a:t>
            </a:r>
            <a:r>
              <a:rPr lang="en-US" b="1">
                <a:solidFill>
                  <a:srgbClr val="00C000"/>
                </a:solidFill>
              </a:rPr>
              <a:t>.</a:t>
            </a:r>
            <a:r>
              <a:rPr lang="en-US" b="1"/>
              <a:t> 				#8</a:t>
            </a:r>
            <a:br>
              <a:rPr lang="en-US" b="1"/>
            </a:br>
            <a:r>
              <a:rPr lang="en-US" b="1">
                <a:solidFill>
                  <a:srgbClr val="C000C0"/>
                </a:solidFill>
              </a:rPr>
              <a:t>the</a:t>
            </a:r>
            <a:r>
              <a:rPr lang="en-US" b="1"/>
              <a:t> </a:t>
            </a:r>
            <a:r>
              <a:rPr lang="en-US" b="1">
                <a:solidFill>
                  <a:srgbClr val="FF0000"/>
                </a:solidFill>
              </a:rPr>
              <a:t>ringer</a:t>
            </a:r>
            <a:r>
              <a:rPr lang="en-US" b="1"/>
              <a:t> </a:t>
            </a:r>
            <a:r>
              <a:rPr lang="en-US" b="1">
                <a:solidFill>
                  <a:srgbClr val="FF0000"/>
                </a:solidFill>
              </a:rPr>
              <a:t>is</a:t>
            </a:r>
            <a:r>
              <a:rPr lang="en-US" b="1"/>
              <a:t> </a:t>
            </a:r>
            <a:r>
              <a:rPr lang="en-US" b="1">
                <a:solidFill>
                  <a:srgbClr val="FF0000"/>
                </a:solidFill>
              </a:rPr>
              <a:t>killed</a:t>
            </a:r>
            <a:r>
              <a:rPr lang="en-US" b="1"/>
              <a:t> </a:t>
            </a:r>
            <a:r>
              <a:rPr lang="en-US" b="1">
                <a:solidFill>
                  <a:srgbClr val="00C000"/>
                </a:solidFill>
              </a:rPr>
              <a:t>by</a:t>
            </a:r>
            <a:r>
              <a:rPr lang="en-US" b="1"/>
              <a:t> </a:t>
            </a:r>
            <a:r>
              <a:rPr lang="en-US" b="1">
                <a:solidFill>
                  <a:srgbClr val="00C000"/>
                </a:solidFill>
              </a:rPr>
              <a:t>the</a:t>
            </a:r>
            <a:r>
              <a:rPr lang="en-US" b="1"/>
              <a:t> </a:t>
            </a:r>
            <a:r>
              <a:rPr lang="en-US" b="1">
                <a:solidFill>
                  <a:srgbClr val="00C000"/>
                </a:solidFill>
              </a:rPr>
              <a:t>police</a:t>
            </a:r>
            <a:r>
              <a:rPr lang="en-US" b="1"/>
              <a:t> </a:t>
            </a:r>
            <a:r>
              <a:rPr lang="en-US" b="1">
                <a:solidFill>
                  <a:srgbClr val="00C000"/>
                </a:solidFill>
              </a:rPr>
              <a:t>.</a:t>
            </a:r>
            <a:r>
              <a:rPr lang="en-US" b="1"/>
              <a:t> 			#9</a:t>
            </a:r>
            <a:br>
              <a:rPr lang="en-US" b="1"/>
            </a:br>
            <a:r>
              <a:rPr lang="en-US" b="1">
                <a:solidFill>
                  <a:srgbClr val="C000C0"/>
                </a:solidFill>
              </a:rPr>
              <a:t>police</a:t>
            </a:r>
            <a:r>
              <a:rPr lang="en-US" b="1"/>
              <a:t> </a:t>
            </a:r>
            <a:r>
              <a:rPr lang="en-US" b="1">
                <a:solidFill>
                  <a:srgbClr val="FF0000"/>
                </a:solidFill>
              </a:rPr>
              <a:t>killed</a:t>
            </a:r>
            <a:r>
              <a:rPr lang="en-US" b="1"/>
              <a:t> </a:t>
            </a:r>
            <a:r>
              <a:rPr lang="en-US" b="1">
                <a:solidFill>
                  <a:srgbClr val="0000FF"/>
                </a:solidFill>
              </a:rPr>
              <a:t>the</a:t>
            </a:r>
            <a:r>
              <a:rPr lang="en-US" b="1"/>
              <a:t> </a:t>
            </a:r>
            <a:r>
              <a:rPr lang="en-US" b="1">
                <a:solidFill>
                  <a:srgbClr val="0000FF"/>
                </a:solidFill>
              </a:rPr>
              <a:t>gunman</a:t>
            </a:r>
            <a:r>
              <a:rPr lang="en-US" b="1"/>
              <a:t> </a:t>
            </a:r>
            <a:r>
              <a:rPr lang="en-US" b="1">
                <a:solidFill>
                  <a:srgbClr val="C000C0"/>
                </a:solidFill>
              </a:rPr>
              <a:t>.</a:t>
            </a:r>
            <a:r>
              <a:rPr lang="en-US" b="1"/>
              <a:t> 			#10</a:t>
            </a:r>
            <a:br>
              <a:rPr lang="en-US" b="1"/>
            </a:br>
            <a:endParaRPr lang="en-US" b="1"/>
          </a:p>
        </p:txBody>
      </p:sp>
      <p:sp>
        <p:nvSpPr>
          <p:cNvPr id="142340" name="Text Box 4"/>
          <p:cNvSpPr txBox="1">
            <a:spLocks noChangeArrowheads="1"/>
          </p:cNvSpPr>
          <p:nvPr/>
        </p:nvSpPr>
        <p:spPr bwMode="auto">
          <a:xfrm>
            <a:off x="1524000" y="5867400"/>
            <a:ext cx="45656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b="1">
                <a:solidFill>
                  <a:srgbClr val="00C000"/>
                </a:solidFill>
              </a:rPr>
              <a:t>green</a:t>
            </a:r>
            <a:r>
              <a:rPr lang="en-US" b="1"/>
              <a:t> 	</a:t>
            </a:r>
            <a:r>
              <a:rPr lang="en-US"/>
              <a:t>= 4-gram match 		(good!)</a:t>
            </a:r>
          </a:p>
          <a:p>
            <a:pPr algn="l"/>
            <a:r>
              <a:rPr lang="en-US" b="1">
                <a:solidFill>
                  <a:srgbClr val="FF0000"/>
                </a:solidFill>
              </a:rPr>
              <a:t>red</a:t>
            </a:r>
            <a:r>
              <a:rPr lang="en-US" b="1"/>
              <a:t> 	</a:t>
            </a:r>
            <a:r>
              <a:rPr lang="en-US"/>
              <a:t>= word not matched 	(bad!)</a:t>
            </a:r>
          </a:p>
        </p:txBody>
      </p:sp>
    </p:spTree>
    <p:extLst>
      <p:ext uri="{BB962C8B-B14F-4D97-AF65-F5344CB8AC3E}">
        <p14:creationId xmlns:p14="http://schemas.microsoft.com/office/powerpoint/2010/main" val="33081194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BLEU in Action</a:t>
            </a:r>
          </a:p>
        </p:txBody>
      </p:sp>
      <p:sp>
        <p:nvSpPr>
          <p:cNvPr id="61443" name="Text Box 3"/>
          <p:cNvSpPr txBox="1">
            <a:spLocks noChangeArrowheads="1"/>
          </p:cNvSpPr>
          <p:nvPr/>
        </p:nvSpPr>
        <p:spPr bwMode="auto">
          <a:xfrm>
            <a:off x="533400" y="1676400"/>
            <a:ext cx="8223250" cy="4211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ja-JP" altLang="en-US" b="1">
                <a:solidFill>
                  <a:srgbClr val="0000FF"/>
                </a:solidFill>
              </a:rPr>
              <a:t>枪手被警方击毙。</a:t>
            </a:r>
            <a:r>
              <a:rPr lang="en-US" b="1">
                <a:solidFill>
                  <a:srgbClr val="0000FF"/>
                </a:solidFill>
              </a:rPr>
              <a:t> 				</a:t>
            </a:r>
            <a:r>
              <a:rPr lang="en-US" b="1"/>
              <a:t>(Foreign Original)</a:t>
            </a:r>
            <a:br>
              <a:rPr lang="en-US" b="1"/>
            </a:br>
            <a:endParaRPr lang="en-US" b="1"/>
          </a:p>
          <a:p>
            <a:pPr algn="l"/>
            <a:r>
              <a:rPr lang="en-US" b="1">
                <a:solidFill>
                  <a:srgbClr val="008000"/>
                </a:solidFill>
              </a:rPr>
              <a:t>the gunman was shot to death by the police .</a:t>
            </a:r>
            <a:r>
              <a:rPr lang="en-US" b="1"/>
              <a:t> 	(Reference Translation)</a:t>
            </a:r>
            <a:br>
              <a:rPr lang="en-US" b="1"/>
            </a:br>
            <a:endParaRPr lang="en-US" b="1"/>
          </a:p>
          <a:p>
            <a:pPr algn="l"/>
            <a:r>
              <a:rPr lang="en-US" b="1">
                <a:solidFill>
                  <a:srgbClr val="00C0C0"/>
                </a:solidFill>
              </a:rPr>
              <a:t>the</a:t>
            </a:r>
            <a:r>
              <a:rPr lang="en-US" b="1"/>
              <a:t> </a:t>
            </a:r>
            <a:r>
              <a:rPr lang="en-US" b="1">
                <a:solidFill>
                  <a:srgbClr val="00C0C0"/>
                </a:solidFill>
              </a:rPr>
              <a:t>gunman</a:t>
            </a:r>
            <a:r>
              <a:rPr lang="en-US" b="1"/>
              <a:t> </a:t>
            </a:r>
            <a:r>
              <a:rPr lang="en-US" b="1">
                <a:solidFill>
                  <a:srgbClr val="00C0C0"/>
                </a:solidFill>
              </a:rPr>
              <a:t>was</a:t>
            </a:r>
            <a:r>
              <a:rPr lang="en-US" b="1"/>
              <a:t> </a:t>
            </a:r>
            <a:r>
              <a:rPr lang="en-US" b="1">
                <a:solidFill>
                  <a:srgbClr val="C000C0"/>
                </a:solidFill>
              </a:rPr>
              <a:t>police</a:t>
            </a:r>
            <a:r>
              <a:rPr lang="en-US" b="1"/>
              <a:t> </a:t>
            </a:r>
            <a:r>
              <a:rPr lang="en-US" b="1">
                <a:solidFill>
                  <a:srgbClr val="FF0000"/>
                </a:solidFill>
              </a:rPr>
              <a:t>kill</a:t>
            </a:r>
            <a:r>
              <a:rPr lang="en-US" b="1"/>
              <a:t> </a:t>
            </a:r>
            <a:r>
              <a:rPr lang="en-US" b="1">
                <a:solidFill>
                  <a:srgbClr val="C000C0"/>
                </a:solidFill>
              </a:rPr>
              <a:t>.</a:t>
            </a:r>
            <a:r>
              <a:rPr lang="en-US" b="1"/>
              <a:t> 			#1	</a:t>
            </a:r>
            <a:r>
              <a:rPr lang="en-US"/>
              <a:t>Machine</a:t>
            </a:r>
            <a:r>
              <a:rPr lang="en-US" b="1"/>
              <a:t/>
            </a:r>
            <a:br>
              <a:rPr lang="en-US" b="1"/>
            </a:br>
            <a:r>
              <a:rPr lang="en-US" b="1">
                <a:solidFill>
                  <a:srgbClr val="FF0000"/>
                </a:solidFill>
              </a:rPr>
              <a:t>wounded</a:t>
            </a:r>
            <a:r>
              <a:rPr lang="en-US" b="1"/>
              <a:t> </a:t>
            </a:r>
            <a:r>
              <a:rPr lang="en-US" b="1">
                <a:solidFill>
                  <a:srgbClr val="C000C0"/>
                </a:solidFill>
              </a:rPr>
              <a:t>police</a:t>
            </a:r>
            <a:r>
              <a:rPr lang="en-US" b="1"/>
              <a:t> </a:t>
            </a:r>
            <a:r>
              <a:rPr lang="en-US" b="1">
                <a:solidFill>
                  <a:srgbClr val="FF0000"/>
                </a:solidFill>
              </a:rPr>
              <a:t>jaya</a:t>
            </a:r>
            <a:r>
              <a:rPr lang="en-US" b="1"/>
              <a:t> </a:t>
            </a:r>
            <a:r>
              <a:rPr lang="en-US" b="1">
                <a:solidFill>
                  <a:srgbClr val="FF0000"/>
                </a:solidFill>
              </a:rPr>
              <a:t>of</a:t>
            </a:r>
            <a:r>
              <a:rPr lang="en-US" b="1"/>
              <a:t> 				#2	</a:t>
            </a:r>
            <a:r>
              <a:rPr lang="en-US"/>
              <a:t>Machine</a:t>
            </a:r>
            <a:r>
              <a:rPr lang="en-US" b="1"/>
              <a:t/>
            </a:r>
            <a:br>
              <a:rPr lang="en-US" b="1"/>
            </a:br>
            <a:r>
              <a:rPr lang="en-US" b="1">
                <a:solidFill>
                  <a:srgbClr val="00C000"/>
                </a:solidFill>
              </a:rPr>
              <a:t>the</a:t>
            </a:r>
            <a:r>
              <a:rPr lang="en-US" b="1"/>
              <a:t> </a:t>
            </a:r>
            <a:r>
              <a:rPr lang="en-US" b="1">
                <a:solidFill>
                  <a:srgbClr val="00C000"/>
                </a:solidFill>
              </a:rPr>
              <a:t>gunman</a:t>
            </a:r>
            <a:r>
              <a:rPr lang="en-US" b="1"/>
              <a:t> </a:t>
            </a:r>
            <a:r>
              <a:rPr lang="en-US" b="1">
                <a:solidFill>
                  <a:srgbClr val="00C000"/>
                </a:solidFill>
              </a:rPr>
              <a:t>was</a:t>
            </a:r>
            <a:r>
              <a:rPr lang="en-US" b="1"/>
              <a:t> </a:t>
            </a:r>
            <a:r>
              <a:rPr lang="en-US" b="1">
                <a:solidFill>
                  <a:srgbClr val="00C000"/>
                </a:solidFill>
              </a:rPr>
              <a:t>shot</a:t>
            </a:r>
            <a:r>
              <a:rPr lang="en-US" b="1"/>
              <a:t> </a:t>
            </a:r>
            <a:r>
              <a:rPr lang="en-US" b="1">
                <a:solidFill>
                  <a:srgbClr val="FF0000"/>
                </a:solidFill>
              </a:rPr>
              <a:t>dead</a:t>
            </a:r>
            <a:r>
              <a:rPr lang="en-US" b="1"/>
              <a:t> </a:t>
            </a:r>
            <a:r>
              <a:rPr lang="en-US" b="1">
                <a:solidFill>
                  <a:srgbClr val="00C000"/>
                </a:solidFill>
              </a:rPr>
              <a:t>by</a:t>
            </a:r>
            <a:r>
              <a:rPr lang="en-US" b="1"/>
              <a:t> </a:t>
            </a:r>
            <a:r>
              <a:rPr lang="en-US" b="1">
                <a:solidFill>
                  <a:srgbClr val="00C000"/>
                </a:solidFill>
              </a:rPr>
              <a:t>the</a:t>
            </a:r>
            <a:r>
              <a:rPr lang="en-US" b="1"/>
              <a:t> </a:t>
            </a:r>
            <a:r>
              <a:rPr lang="en-US" b="1">
                <a:solidFill>
                  <a:srgbClr val="00C000"/>
                </a:solidFill>
              </a:rPr>
              <a:t>police</a:t>
            </a:r>
            <a:r>
              <a:rPr lang="en-US" b="1"/>
              <a:t> </a:t>
            </a:r>
            <a:r>
              <a:rPr lang="en-US" b="1">
                <a:solidFill>
                  <a:srgbClr val="00C000"/>
                </a:solidFill>
              </a:rPr>
              <a:t>.</a:t>
            </a:r>
            <a:r>
              <a:rPr lang="en-US" b="1"/>
              <a:t> 	#3	Human</a:t>
            </a:r>
            <a:br>
              <a:rPr lang="en-US" b="1"/>
            </a:br>
            <a:r>
              <a:rPr lang="en-US" b="1">
                <a:solidFill>
                  <a:srgbClr val="0000FF"/>
                </a:solidFill>
              </a:rPr>
              <a:t>the</a:t>
            </a:r>
            <a:r>
              <a:rPr lang="en-US" b="1"/>
              <a:t> </a:t>
            </a:r>
            <a:r>
              <a:rPr lang="en-US" b="1">
                <a:solidFill>
                  <a:srgbClr val="0000FF"/>
                </a:solidFill>
              </a:rPr>
              <a:t>gunman</a:t>
            </a:r>
            <a:r>
              <a:rPr lang="en-US" b="1"/>
              <a:t> </a:t>
            </a:r>
            <a:r>
              <a:rPr lang="en-US" b="1">
                <a:solidFill>
                  <a:srgbClr val="FF0000"/>
                </a:solidFill>
              </a:rPr>
              <a:t>arrested</a:t>
            </a:r>
            <a:r>
              <a:rPr lang="en-US" b="1"/>
              <a:t> </a:t>
            </a:r>
            <a:r>
              <a:rPr lang="en-US" b="1">
                <a:solidFill>
                  <a:srgbClr val="C000C0"/>
                </a:solidFill>
              </a:rPr>
              <a:t>by</a:t>
            </a:r>
            <a:r>
              <a:rPr lang="en-US" b="1"/>
              <a:t> </a:t>
            </a:r>
            <a:r>
              <a:rPr lang="en-US" b="1">
                <a:solidFill>
                  <a:srgbClr val="C000C0"/>
                </a:solidFill>
              </a:rPr>
              <a:t>police</a:t>
            </a:r>
            <a:r>
              <a:rPr lang="en-US" b="1"/>
              <a:t> </a:t>
            </a:r>
            <a:r>
              <a:rPr lang="en-US" b="1">
                <a:solidFill>
                  <a:srgbClr val="FF0000"/>
                </a:solidFill>
              </a:rPr>
              <a:t>kill</a:t>
            </a:r>
            <a:r>
              <a:rPr lang="en-US" b="1"/>
              <a:t> </a:t>
            </a:r>
            <a:r>
              <a:rPr lang="en-US" b="1">
                <a:solidFill>
                  <a:srgbClr val="C000C0"/>
                </a:solidFill>
              </a:rPr>
              <a:t>.</a:t>
            </a:r>
            <a:r>
              <a:rPr lang="en-US" b="1"/>
              <a:t> 		#4	</a:t>
            </a:r>
            <a:r>
              <a:rPr lang="en-US"/>
              <a:t>Machine</a:t>
            </a:r>
            <a:r>
              <a:rPr lang="en-US" b="1"/>
              <a:t/>
            </a:r>
            <a:br>
              <a:rPr lang="en-US" b="1"/>
            </a:br>
            <a:r>
              <a:rPr lang="en-US" b="1">
                <a:solidFill>
                  <a:srgbClr val="C000C0"/>
                </a:solidFill>
              </a:rPr>
              <a:t>the</a:t>
            </a:r>
            <a:r>
              <a:rPr lang="en-US" b="1"/>
              <a:t> </a:t>
            </a:r>
            <a:r>
              <a:rPr lang="en-US" b="1">
                <a:solidFill>
                  <a:srgbClr val="FF0000"/>
                </a:solidFill>
              </a:rPr>
              <a:t>gunmen</a:t>
            </a:r>
            <a:r>
              <a:rPr lang="en-US" b="1"/>
              <a:t> </a:t>
            </a:r>
            <a:r>
              <a:rPr lang="en-US" b="1">
                <a:solidFill>
                  <a:srgbClr val="FF0000"/>
                </a:solidFill>
              </a:rPr>
              <a:t>were</a:t>
            </a:r>
            <a:r>
              <a:rPr lang="en-US" b="1"/>
              <a:t> </a:t>
            </a:r>
            <a:r>
              <a:rPr lang="en-US" b="1">
                <a:solidFill>
                  <a:srgbClr val="FF0000"/>
                </a:solidFill>
              </a:rPr>
              <a:t>killed</a:t>
            </a:r>
            <a:r>
              <a:rPr lang="en-US" b="1"/>
              <a:t> </a:t>
            </a:r>
            <a:r>
              <a:rPr lang="en-US" b="1">
                <a:solidFill>
                  <a:srgbClr val="C000C0"/>
                </a:solidFill>
              </a:rPr>
              <a:t>.</a:t>
            </a:r>
            <a:r>
              <a:rPr lang="en-US" b="1"/>
              <a:t> 				#5	</a:t>
            </a:r>
            <a:r>
              <a:rPr lang="en-US"/>
              <a:t>Machine</a:t>
            </a:r>
            <a:r>
              <a:rPr lang="en-US" b="1"/>
              <a:t/>
            </a:r>
            <a:br>
              <a:rPr lang="en-US" b="1"/>
            </a:br>
            <a:r>
              <a:rPr lang="en-US" b="1">
                <a:solidFill>
                  <a:srgbClr val="00C000"/>
                </a:solidFill>
              </a:rPr>
              <a:t>the</a:t>
            </a:r>
            <a:r>
              <a:rPr lang="en-US" b="1"/>
              <a:t> </a:t>
            </a:r>
            <a:r>
              <a:rPr lang="en-US" b="1">
                <a:solidFill>
                  <a:srgbClr val="00C000"/>
                </a:solidFill>
              </a:rPr>
              <a:t>gunman</a:t>
            </a:r>
            <a:r>
              <a:rPr lang="en-US" b="1"/>
              <a:t> </a:t>
            </a:r>
            <a:r>
              <a:rPr lang="en-US" b="1">
                <a:solidFill>
                  <a:srgbClr val="00C000"/>
                </a:solidFill>
              </a:rPr>
              <a:t>was</a:t>
            </a:r>
            <a:r>
              <a:rPr lang="en-US" b="1"/>
              <a:t> </a:t>
            </a:r>
            <a:r>
              <a:rPr lang="en-US" b="1">
                <a:solidFill>
                  <a:srgbClr val="00C000"/>
                </a:solidFill>
              </a:rPr>
              <a:t>shot</a:t>
            </a:r>
            <a:r>
              <a:rPr lang="en-US" b="1"/>
              <a:t> </a:t>
            </a:r>
            <a:r>
              <a:rPr lang="en-US" b="1">
                <a:solidFill>
                  <a:srgbClr val="00C000"/>
                </a:solidFill>
              </a:rPr>
              <a:t>to</a:t>
            </a:r>
            <a:r>
              <a:rPr lang="en-US" b="1"/>
              <a:t> </a:t>
            </a:r>
            <a:r>
              <a:rPr lang="en-US" b="1">
                <a:solidFill>
                  <a:srgbClr val="00C000"/>
                </a:solidFill>
              </a:rPr>
              <a:t>death</a:t>
            </a:r>
            <a:r>
              <a:rPr lang="en-US" b="1"/>
              <a:t> </a:t>
            </a:r>
            <a:r>
              <a:rPr lang="en-US" b="1">
                <a:solidFill>
                  <a:srgbClr val="00C000"/>
                </a:solidFill>
              </a:rPr>
              <a:t>by</a:t>
            </a:r>
            <a:r>
              <a:rPr lang="en-US" b="1"/>
              <a:t> </a:t>
            </a:r>
            <a:r>
              <a:rPr lang="en-US" b="1">
                <a:solidFill>
                  <a:srgbClr val="00C000"/>
                </a:solidFill>
              </a:rPr>
              <a:t>the</a:t>
            </a:r>
            <a:r>
              <a:rPr lang="en-US" b="1"/>
              <a:t> </a:t>
            </a:r>
            <a:r>
              <a:rPr lang="en-US" b="1">
                <a:solidFill>
                  <a:srgbClr val="00C000"/>
                </a:solidFill>
              </a:rPr>
              <a:t>police</a:t>
            </a:r>
            <a:r>
              <a:rPr lang="en-US" b="1"/>
              <a:t> </a:t>
            </a:r>
            <a:r>
              <a:rPr lang="en-US" b="1">
                <a:solidFill>
                  <a:srgbClr val="00C000"/>
                </a:solidFill>
              </a:rPr>
              <a:t>.</a:t>
            </a:r>
            <a:r>
              <a:rPr lang="en-US" b="1"/>
              <a:t> 	#6	Human</a:t>
            </a:r>
          </a:p>
          <a:p>
            <a:pPr algn="l"/>
            <a:r>
              <a:rPr lang="en-US" b="1">
                <a:solidFill>
                  <a:srgbClr val="FF0000"/>
                </a:solidFill>
              </a:rPr>
              <a:t>gunmen</a:t>
            </a:r>
            <a:r>
              <a:rPr lang="en-US" b="1"/>
              <a:t> </a:t>
            </a:r>
            <a:r>
              <a:rPr lang="en-US" b="1">
                <a:solidFill>
                  <a:srgbClr val="FF0000"/>
                </a:solidFill>
              </a:rPr>
              <a:t>were</a:t>
            </a:r>
            <a:r>
              <a:rPr lang="en-US" b="1"/>
              <a:t> </a:t>
            </a:r>
            <a:r>
              <a:rPr lang="en-US" b="1">
                <a:solidFill>
                  <a:srgbClr val="FF0000"/>
                </a:solidFill>
              </a:rPr>
              <a:t>killed</a:t>
            </a:r>
            <a:r>
              <a:rPr lang="en-US" b="1"/>
              <a:t> </a:t>
            </a:r>
            <a:r>
              <a:rPr lang="en-US" b="1">
                <a:solidFill>
                  <a:srgbClr val="C000C0"/>
                </a:solidFill>
              </a:rPr>
              <a:t>by</a:t>
            </a:r>
            <a:r>
              <a:rPr lang="en-US" b="1"/>
              <a:t> </a:t>
            </a:r>
            <a:r>
              <a:rPr lang="en-US" b="1">
                <a:solidFill>
                  <a:srgbClr val="C000C0"/>
                </a:solidFill>
              </a:rPr>
              <a:t>police</a:t>
            </a:r>
            <a:r>
              <a:rPr lang="en-US" b="1"/>
              <a:t> </a:t>
            </a:r>
            <a:r>
              <a:rPr lang="en-US" b="1">
                <a:solidFill>
                  <a:srgbClr val="FF0000"/>
                </a:solidFill>
              </a:rPr>
              <a:t>?SUB&gt;0</a:t>
            </a:r>
            <a:r>
              <a:rPr lang="en-US" b="1"/>
              <a:t> </a:t>
            </a:r>
            <a:r>
              <a:rPr lang="en-US" b="1">
                <a:solidFill>
                  <a:srgbClr val="FF0000"/>
                </a:solidFill>
              </a:rPr>
              <a:t>?SUB&gt;0</a:t>
            </a:r>
            <a:r>
              <a:rPr lang="en-US" b="1"/>
              <a:t> 	#7	</a:t>
            </a:r>
            <a:r>
              <a:rPr lang="en-US"/>
              <a:t>Machine</a:t>
            </a:r>
          </a:p>
          <a:p>
            <a:pPr algn="l"/>
            <a:r>
              <a:rPr lang="en-US" b="1">
                <a:solidFill>
                  <a:srgbClr val="FF0000"/>
                </a:solidFill>
              </a:rPr>
              <a:t>al</a:t>
            </a:r>
            <a:r>
              <a:rPr lang="en-US" b="1"/>
              <a:t> </a:t>
            </a:r>
            <a:r>
              <a:rPr lang="en-US" b="1">
                <a:solidFill>
                  <a:srgbClr val="00C000"/>
                </a:solidFill>
              </a:rPr>
              <a:t>by</a:t>
            </a:r>
            <a:r>
              <a:rPr lang="en-US" b="1"/>
              <a:t> </a:t>
            </a:r>
            <a:r>
              <a:rPr lang="en-US" b="1">
                <a:solidFill>
                  <a:srgbClr val="00C000"/>
                </a:solidFill>
              </a:rPr>
              <a:t>the</a:t>
            </a:r>
            <a:r>
              <a:rPr lang="en-US" b="1"/>
              <a:t> </a:t>
            </a:r>
            <a:r>
              <a:rPr lang="en-US" b="1">
                <a:solidFill>
                  <a:srgbClr val="00C000"/>
                </a:solidFill>
              </a:rPr>
              <a:t>police</a:t>
            </a:r>
            <a:r>
              <a:rPr lang="en-US" b="1"/>
              <a:t> </a:t>
            </a:r>
            <a:r>
              <a:rPr lang="en-US" b="1">
                <a:solidFill>
                  <a:srgbClr val="00C000"/>
                </a:solidFill>
              </a:rPr>
              <a:t>.</a:t>
            </a:r>
            <a:r>
              <a:rPr lang="en-US" b="1"/>
              <a:t> 				#8	</a:t>
            </a:r>
            <a:r>
              <a:rPr lang="en-US"/>
              <a:t>Machine</a:t>
            </a:r>
            <a:r>
              <a:rPr lang="en-US" b="1"/>
              <a:t/>
            </a:r>
            <a:br>
              <a:rPr lang="en-US" b="1"/>
            </a:br>
            <a:r>
              <a:rPr lang="en-US" b="1">
                <a:solidFill>
                  <a:srgbClr val="C000C0"/>
                </a:solidFill>
              </a:rPr>
              <a:t>the</a:t>
            </a:r>
            <a:r>
              <a:rPr lang="en-US" b="1"/>
              <a:t> </a:t>
            </a:r>
            <a:r>
              <a:rPr lang="en-US" b="1">
                <a:solidFill>
                  <a:srgbClr val="FF0000"/>
                </a:solidFill>
              </a:rPr>
              <a:t>ringer</a:t>
            </a:r>
            <a:r>
              <a:rPr lang="en-US" b="1"/>
              <a:t> </a:t>
            </a:r>
            <a:r>
              <a:rPr lang="en-US" b="1">
                <a:solidFill>
                  <a:srgbClr val="FF0000"/>
                </a:solidFill>
              </a:rPr>
              <a:t>is</a:t>
            </a:r>
            <a:r>
              <a:rPr lang="en-US" b="1"/>
              <a:t> </a:t>
            </a:r>
            <a:r>
              <a:rPr lang="en-US" b="1">
                <a:solidFill>
                  <a:srgbClr val="FF0000"/>
                </a:solidFill>
              </a:rPr>
              <a:t>killed</a:t>
            </a:r>
            <a:r>
              <a:rPr lang="en-US" b="1"/>
              <a:t> </a:t>
            </a:r>
            <a:r>
              <a:rPr lang="en-US" b="1">
                <a:solidFill>
                  <a:srgbClr val="00C000"/>
                </a:solidFill>
              </a:rPr>
              <a:t>by</a:t>
            </a:r>
            <a:r>
              <a:rPr lang="en-US" b="1"/>
              <a:t> </a:t>
            </a:r>
            <a:r>
              <a:rPr lang="en-US" b="1">
                <a:solidFill>
                  <a:srgbClr val="00C000"/>
                </a:solidFill>
              </a:rPr>
              <a:t>the</a:t>
            </a:r>
            <a:r>
              <a:rPr lang="en-US" b="1"/>
              <a:t> </a:t>
            </a:r>
            <a:r>
              <a:rPr lang="en-US" b="1">
                <a:solidFill>
                  <a:srgbClr val="00C000"/>
                </a:solidFill>
              </a:rPr>
              <a:t>police</a:t>
            </a:r>
            <a:r>
              <a:rPr lang="en-US" b="1"/>
              <a:t> </a:t>
            </a:r>
            <a:r>
              <a:rPr lang="en-US" b="1">
                <a:solidFill>
                  <a:srgbClr val="00C000"/>
                </a:solidFill>
              </a:rPr>
              <a:t>.</a:t>
            </a:r>
            <a:r>
              <a:rPr lang="en-US" b="1"/>
              <a:t> 			#9	</a:t>
            </a:r>
            <a:r>
              <a:rPr lang="en-US"/>
              <a:t>Machine</a:t>
            </a:r>
            <a:r>
              <a:rPr lang="en-US" b="1"/>
              <a:t/>
            </a:r>
            <a:br>
              <a:rPr lang="en-US" b="1"/>
            </a:br>
            <a:r>
              <a:rPr lang="en-US" b="1">
                <a:solidFill>
                  <a:srgbClr val="C000C0"/>
                </a:solidFill>
              </a:rPr>
              <a:t>police</a:t>
            </a:r>
            <a:r>
              <a:rPr lang="en-US" b="1"/>
              <a:t> </a:t>
            </a:r>
            <a:r>
              <a:rPr lang="en-US" b="1">
                <a:solidFill>
                  <a:srgbClr val="FF0000"/>
                </a:solidFill>
              </a:rPr>
              <a:t>killed</a:t>
            </a:r>
            <a:r>
              <a:rPr lang="en-US" b="1"/>
              <a:t> </a:t>
            </a:r>
            <a:r>
              <a:rPr lang="en-US" b="1">
                <a:solidFill>
                  <a:srgbClr val="0000FF"/>
                </a:solidFill>
              </a:rPr>
              <a:t>the</a:t>
            </a:r>
            <a:r>
              <a:rPr lang="en-US" b="1"/>
              <a:t> </a:t>
            </a:r>
            <a:r>
              <a:rPr lang="en-US" b="1">
                <a:solidFill>
                  <a:srgbClr val="0000FF"/>
                </a:solidFill>
              </a:rPr>
              <a:t>gunman</a:t>
            </a:r>
            <a:r>
              <a:rPr lang="en-US" b="1"/>
              <a:t> </a:t>
            </a:r>
            <a:r>
              <a:rPr lang="en-US" b="1">
                <a:solidFill>
                  <a:srgbClr val="C000C0"/>
                </a:solidFill>
              </a:rPr>
              <a:t>.</a:t>
            </a:r>
            <a:r>
              <a:rPr lang="en-US" b="1"/>
              <a:t> 			#10	Human</a:t>
            </a:r>
            <a:br>
              <a:rPr lang="en-US" b="1"/>
            </a:br>
            <a:endParaRPr lang="en-US" b="1"/>
          </a:p>
        </p:txBody>
      </p:sp>
      <p:sp>
        <p:nvSpPr>
          <p:cNvPr id="61445" name="Text Box 5"/>
          <p:cNvSpPr txBox="1">
            <a:spLocks noChangeArrowheads="1"/>
          </p:cNvSpPr>
          <p:nvPr/>
        </p:nvSpPr>
        <p:spPr bwMode="auto">
          <a:xfrm>
            <a:off x="1524000" y="5867400"/>
            <a:ext cx="45656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b="1">
                <a:solidFill>
                  <a:srgbClr val="00C000"/>
                </a:solidFill>
              </a:rPr>
              <a:t>green</a:t>
            </a:r>
            <a:r>
              <a:rPr lang="en-US" b="1"/>
              <a:t> 	</a:t>
            </a:r>
            <a:r>
              <a:rPr lang="en-US"/>
              <a:t>= 4-gram match 		(good!)</a:t>
            </a:r>
          </a:p>
          <a:p>
            <a:pPr algn="l"/>
            <a:r>
              <a:rPr lang="en-US" b="1">
                <a:solidFill>
                  <a:srgbClr val="FF0000"/>
                </a:solidFill>
              </a:rPr>
              <a:t>red</a:t>
            </a:r>
            <a:r>
              <a:rPr lang="en-US" b="1"/>
              <a:t> 	</a:t>
            </a:r>
            <a:r>
              <a:rPr lang="en-US"/>
              <a:t>= word not matched 	(bad!)</a:t>
            </a:r>
          </a:p>
        </p:txBody>
      </p:sp>
    </p:spTree>
    <p:extLst>
      <p:ext uri="{BB962C8B-B14F-4D97-AF65-F5344CB8AC3E}">
        <p14:creationId xmlns:p14="http://schemas.microsoft.com/office/powerpoint/2010/main" val="15886406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BLEU: </a:t>
            </a:r>
            <a:r>
              <a:rPr lang="en-US" dirty="0">
                <a:solidFill>
                  <a:srgbClr val="FF0000"/>
                </a:solidFill>
              </a:rPr>
              <a:t>Problems?</a:t>
            </a:r>
          </a:p>
        </p:txBody>
      </p:sp>
      <p:sp>
        <p:nvSpPr>
          <p:cNvPr id="203779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90000"/>
              </a:lnSpc>
              <a:buNone/>
            </a:pPr>
            <a:r>
              <a:rPr lang="en-US" sz="2800" dirty="0" err="1" smtClean="0"/>
              <a:t>Doesn</a:t>
            </a:r>
            <a:r>
              <a:rPr lang="ja-JP" altLang="en-US" sz="2800" dirty="0" smtClean="0">
                <a:latin typeface="Arial"/>
              </a:rPr>
              <a:t>’</a:t>
            </a:r>
            <a:r>
              <a:rPr lang="en-US" sz="2800" dirty="0" smtClean="0"/>
              <a:t>t </a:t>
            </a:r>
            <a:r>
              <a:rPr lang="en-US" sz="2800" dirty="0"/>
              <a:t>care if an incorrectly translated word is a name or a preposition</a:t>
            </a:r>
          </a:p>
          <a:p>
            <a:pPr lvl="1">
              <a:lnSpc>
                <a:spcPct val="90000"/>
              </a:lnSpc>
            </a:pPr>
            <a:r>
              <a:rPr lang="en-US" sz="2400" i="1" dirty="0"/>
              <a:t>gave it to Albright</a:t>
            </a:r>
            <a:r>
              <a:rPr lang="en-US" sz="2400" dirty="0"/>
              <a:t> 		(reference)</a:t>
            </a:r>
          </a:p>
          <a:p>
            <a:pPr lvl="1">
              <a:lnSpc>
                <a:spcPct val="90000"/>
              </a:lnSpc>
            </a:pPr>
            <a:r>
              <a:rPr lang="en-US" sz="2400" i="1" dirty="0"/>
              <a:t>gave it at Albright</a:t>
            </a:r>
            <a:r>
              <a:rPr lang="en-US" sz="2400" dirty="0"/>
              <a:t> 		(translation #1)</a:t>
            </a:r>
          </a:p>
          <a:p>
            <a:pPr lvl="1">
              <a:lnSpc>
                <a:spcPct val="90000"/>
              </a:lnSpc>
            </a:pPr>
            <a:r>
              <a:rPr lang="en-US" sz="2400" i="1" dirty="0"/>
              <a:t>gave it to altar 		</a:t>
            </a:r>
            <a:r>
              <a:rPr lang="en-US" sz="2400" dirty="0"/>
              <a:t>	(translation #2)</a:t>
            </a:r>
          </a:p>
          <a:p>
            <a:pPr marL="0" indent="0">
              <a:lnSpc>
                <a:spcPct val="90000"/>
              </a:lnSpc>
              <a:buNone/>
            </a:pPr>
            <a:endParaRPr lang="en-US" sz="2800" dirty="0" smtClean="0"/>
          </a:p>
          <a:p>
            <a:pPr marL="0" indent="0">
              <a:lnSpc>
                <a:spcPct val="90000"/>
              </a:lnSpc>
              <a:buNone/>
            </a:pPr>
            <a:r>
              <a:rPr lang="en-US" sz="2800" dirty="0" smtClean="0"/>
              <a:t>What </a:t>
            </a:r>
            <a:r>
              <a:rPr lang="en-US" sz="2800" dirty="0"/>
              <a:t>happens when a program reaches human level performance in BLEU but the translations are still bad?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maybe sooner than you think …</a:t>
            </a:r>
          </a:p>
        </p:txBody>
      </p:sp>
    </p:spTree>
    <p:extLst>
      <p:ext uri="{BB962C8B-B14F-4D97-AF65-F5344CB8AC3E}">
        <p14:creationId xmlns:p14="http://schemas.microsoft.com/office/powerpoint/2010/main" val="40218729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3779" grpId="0" build="p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74638"/>
            <a:ext cx="8763000" cy="1143000"/>
          </a:xfrm>
        </p:spPr>
        <p:txBody>
          <a:bodyPr/>
          <a:lstStyle/>
          <a:p>
            <a:r>
              <a:rPr lang="en-US" sz="3200"/>
              <a:t>11 Human Translation Agencies Employed to Translate 100 Chinese News Articles</a:t>
            </a:r>
            <a:r>
              <a:rPr lang="en-US" sz="4000"/>
              <a:t> </a:t>
            </a:r>
          </a:p>
        </p:txBody>
      </p:sp>
      <p:sp>
        <p:nvSpPr>
          <p:cNvPr id="194563" name="Rectangle 3"/>
          <p:cNvSpPr>
            <a:spLocks noChangeArrowheads="1"/>
          </p:cNvSpPr>
          <p:nvPr/>
        </p:nvSpPr>
        <p:spPr bwMode="auto">
          <a:xfrm>
            <a:off x="609600" y="1828800"/>
            <a:ext cx="8153400" cy="459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lvl="1" algn="l">
              <a:lnSpc>
                <a:spcPct val="90000"/>
              </a:lnSpc>
              <a:spcBef>
                <a:spcPct val="50000"/>
              </a:spcBef>
              <a:buSzPct val="80000"/>
            </a:pPr>
            <a:r>
              <a:rPr lang="ja-JP" altLang="en-US" sz="1600" b="1">
                <a:latin typeface="Times New Roman" charset="0"/>
              </a:rPr>
              <a:t>上个星期的战斗至少夺取</a:t>
            </a:r>
            <a:r>
              <a:rPr lang="en-US" sz="1600" b="1">
                <a:latin typeface="Times New Roman" charset="0"/>
              </a:rPr>
              <a:t>12</a:t>
            </a:r>
            <a:r>
              <a:rPr lang="ja-JP" altLang="en-US" sz="1600" b="1">
                <a:latin typeface="Times New Roman" charset="0"/>
              </a:rPr>
              <a:t>个人的生命。</a:t>
            </a:r>
            <a:endParaRPr lang="en-US" sz="2000">
              <a:latin typeface="Times New Roman" charset="0"/>
            </a:endParaRPr>
          </a:p>
          <a:p>
            <a:pPr lvl="1" algn="l">
              <a:lnSpc>
                <a:spcPct val="90000"/>
              </a:lnSpc>
              <a:spcBef>
                <a:spcPct val="50000"/>
              </a:spcBef>
              <a:buSzPct val="80000"/>
            </a:pPr>
            <a:r>
              <a:rPr lang="en-US" sz="2000">
                <a:solidFill>
                  <a:srgbClr val="008000"/>
                </a:solidFill>
                <a:latin typeface="Times New Roman" charset="0"/>
              </a:rPr>
              <a:t>	</a:t>
            </a:r>
            <a:r>
              <a:rPr lang="en-US">
                <a:latin typeface="Times New Roman" charset="0"/>
              </a:rPr>
              <a:t>At least 12 people were killed in the battle last week.</a:t>
            </a:r>
            <a:r>
              <a:rPr lang="en-US" sz="2000">
                <a:latin typeface="Times New Roman" charset="0"/>
              </a:rPr>
              <a:t> </a:t>
            </a:r>
          </a:p>
          <a:p>
            <a:pPr lvl="2" algn="l">
              <a:lnSpc>
                <a:spcPct val="90000"/>
              </a:lnSpc>
              <a:spcBef>
                <a:spcPct val="50000"/>
              </a:spcBef>
              <a:buSzPct val="70000"/>
            </a:pPr>
            <a:r>
              <a:rPr lang="en-US">
                <a:latin typeface="Times New Roman" charset="0"/>
              </a:rPr>
              <a:t>Last week 's fight took at least 12 lives. </a:t>
            </a:r>
          </a:p>
          <a:p>
            <a:pPr lvl="2" algn="l">
              <a:lnSpc>
                <a:spcPct val="90000"/>
              </a:lnSpc>
              <a:spcBef>
                <a:spcPct val="50000"/>
              </a:spcBef>
              <a:buSzPct val="70000"/>
            </a:pPr>
            <a:r>
              <a:rPr lang="en-US">
                <a:latin typeface="Times New Roman" charset="0"/>
              </a:rPr>
              <a:t>The fighting last week killed at least 12. </a:t>
            </a:r>
          </a:p>
          <a:p>
            <a:pPr lvl="2" algn="l">
              <a:lnSpc>
                <a:spcPct val="90000"/>
              </a:lnSpc>
              <a:spcBef>
                <a:spcPct val="50000"/>
              </a:spcBef>
              <a:buSzPct val="70000"/>
            </a:pPr>
            <a:r>
              <a:rPr lang="en-US">
                <a:latin typeface="Times New Roman" charset="0"/>
              </a:rPr>
              <a:t>The battle of last week killed at least 12 persons. </a:t>
            </a:r>
          </a:p>
          <a:p>
            <a:pPr lvl="2" algn="l">
              <a:lnSpc>
                <a:spcPct val="90000"/>
              </a:lnSpc>
              <a:spcBef>
                <a:spcPct val="50000"/>
              </a:spcBef>
              <a:buSzPct val="70000"/>
            </a:pPr>
            <a:r>
              <a:rPr lang="en-US">
                <a:latin typeface="Times New Roman" charset="0"/>
              </a:rPr>
              <a:t>At least 12 people lost their lives in last week 's fighting. </a:t>
            </a:r>
          </a:p>
          <a:p>
            <a:pPr lvl="2" algn="l">
              <a:lnSpc>
                <a:spcPct val="90000"/>
              </a:lnSpc>
              <a:spcBef>
                <a:spcPct val="50000"/>
              </a:spcBef>
              <a:buSzPct val="70000"/>
            </a:pPr>
            <a:r>
              <a:rPr lang="en-US">
                <a:latin typeface="Times New Roman" charset="0"/>
              </a:rPr>
              <a:t>At least 12 persons died in the fighting last week. </a:t>
            </a:r>
          </a:p>
          <a:p>
            <a:pPr lvl="2" algn="l">
              <a:lnSpc>
                <a:spcPct val="90000"/>
              </a:lnSpc>
              <a:spcBef>
                <a:spcPct val="50000"/>
              </a:spcBef>
              <a:buSzPct val="70000"/>
            </a:pPr>
            <a:r>
              <a:rPr lang="en-US">
                <a:latin typeface="Times New Roman" charset="0"/>
              </a:rPr>
              <a:t>At least 12 died in the battle last week. </a:t>
            </a:r>
          </a:p>
          <a:p>
            <a:pPr lvl="2" algn="l">
              <a:lnSpc>
                <a:spcPct val="90000"/>
              </a:lnSpc>
              <a:spcBef>
                <a:spcPct val="50000"/>
              </a:spcBef>
              <a:buSzPct val="70000"/>
            </a:pPr>
            <a:r>
              <a:rPr lang="en-US">
                <a:latin typeface="Times New Roman" charset="0"/>
              </a:rPr>
              <a:t>At least 12 people were killed in the fighting last week. </a:t>
            </a:r>
          </a:p>
          <a:p>
            <a:pPr lvl="2" algn="l">
              <a:lnSpc>
                <a:spcPct val="90000"/>
              </a:lnSpc>
              <a:spcBef>
                <a:spcPct val="50000"/>
              </a:spcBef>
              <a:buSzPct val="70000"/>
            </a:pPr>
            <a:r>
              <a:rPr lang="en-US">
                <a:latin typeface="Times New Roman" charset="0"/>
              </a:rPr>
              <a:t>During last week 's fighting , at least 12 people died. </a:t>
            </a:r>
          </a:p>
          <a:p>
            <a:pPr lvl="2" algn="l">
              <a:lnSpc>
                <a:spcPct val="90000"/>
              </a:lnSpc>
              <a:spcBef>
                <a:spcPct val="50000"/>
              </a:spcBef>
              <a:buSzPct val="70000"/>
            </a:pPr>
            <a:r>
              <a:rPr lang="en-US">
                <a:latin typeface="Times New Roman" charset="0"/>
              </a:rPr>
              <a:t>Last week at least twelve people died in the fighting. </a:t>
            </a:r>
          </a:p>
          <a:p>
            <a:pPr lvl="2" algn="l">
              <a:lnSpc>
                <a:spcPct val="90000"/>
              </a:lnSpc>
              <a:spcBef>
                <a:spcPct val="50000"/>
              </a:spcBef>
              <a:buSzPct val="70000"/>
            </a:pPr>
            <a:r>
              <a:rPr lang="en-US">
                <a:latin typeface="Times New Roman" charset="0"/>
              </a:rPr>
              <a:t>Last week 's fighting took the lives of twelve people.</a:t>
            </a:r>
            <a:r>
              <a:rPr lang="en-US">
                <a:latin typeface="Tahoma" charset="0"/>
              </a:rPr>
              <a:t> </a:t>
            </a:r>
            <a:r>
              <a:rPr lang="en-US" sz="1600">
                <a:latin typeface="Tahoma" charset="0"/>
              </a:rPr>
              <a:t>		</a:t>
            </a:r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94430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Merging Translations</a:t>
            </a:r>
          </a:p>
        </p:txBody>
      </p:sp>
      <p:pic>
        <p:nvPicPr>
          <p:cNvPr id="195587" name="Picture 3" descr="5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475" y="3152775"/>
            <a:ext cx="8951913" cy="3400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5588" name="Text Box 4"/>
          <p:cNvSpPr txBox="1">
            <a:spLocks noChangeArrowheads="1"/>
          </p:cNvSpPr>
          <p:nvPr/>
        </p:nvSpPr>
        <p:spPr bwMode="auto">
          <a:xfrm>
            <a:off x="228600" y="1524000"/>
            <a:ext cx="5670550" cy="173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/>
              <a:t>(Pang, Knight, and Marcu, NAACL-HLT 2003)</a:t>
            </a:r>
          </a:p>
          <a:p>
            <a:pPr algn="l"/>
            <a:endParaRPr lang="en-US"/>
          </a:p>
          <a:p>
            <a:pPr lvl="1" algn="l"/>
            <a:r>
              <a:rPr lang="en-US"/>
              <a:t>Create word graphs by merging paraphrases</a:t>
            </a:r>
          </a:p>
          <a:p>
            <a:pPr lvl="1" algn="l"/>
            <a:r>
              <a:rPr lang="en-US"/>
              <a:t>	=&gt;  from 10 sentences to over a thousand </a:t>
            </a:r>
          </a:p>
          <a:p>
            <a:pPr lvl="1" algn="l"/>
            <a:endParaRPr lang="en-US"/>
          </a:p>
          <a:p>
            <a:pPr lvl="1" algn="l"/>
            <a:r>
              <a:rPr lang="en-US"/>
              <a:t>11</a:t>
            </a:r>
            <a:r>
              <a:rPr lang="en-US" baseline="30000"/>
              <a:t>th</a:t>
            </a:r>
            <a:r>
              <a:rPr lang="en-US"/>
              <a:t> human translation is often found in the graph!</a:t>
            </a:r>
          </a:p>
        </p:txBody>
      </p:sp>
    </p:spTree>
    <p:extLst>
      <p:ext uri="{BB962C8B-B14F-4D97-AF65-F5344CB8AC3E}">
        <p14:creationId xmlns:p14="http://schemas.microsoft.com/office/powerpoint/2010/main" val="40536540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{times}&#10;\usepackage{qtree}&#10;\usepackage{color}&#10;\newcommand{\argmax}[1]{{\hbox{$\underset{#1}{\mbox{argmax}}\;$}}}&#10;\begin{document}&#10;\definecolor{darkred}{rgb}{0.7,0,0}&#10;\begin{figure}&#10;\color{darkred}&#10;\Huge{&#10;\Tree [.VP [.V read ]  [\qroof{the~~~book}.Obj ] [\qroof{in~~~the~~~office}.PP ] ]&#10;}&#10;\end{figure}&#10;&#10;\end{document}&#10;"/>
  <p:tag name="FILENAME" val="TP_tmp"/>
  <p:tag name="FORMAT" val="png256"/>
  <p:tag name="RES" val="300"/>
  <p:tag name="BLEND" val="0"/>
  <p:tag name="TRANSPARENT" val="0"/>
  <p:tag name="TBUG" val="0"/>
  <p:tag name="ALLOWFS" val="0"/>
  <p:tag name="ORIGWIDTH" val="409"/>
  <p:tag name="PICTUREFILESIZE" val="1941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{amsmath}&#10;\usepackage{amsfonts}&#10;\newcommand{\argmax}[1]{{\hbox{$\underset{#1}{\mbox{argmax}}\;$}}}&#10;\begin{document}&#10;\[&#10;p_{\theta}\left(~~~, ~~~, ~~~ | ~~~, ~~~\right)&#10;\]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86"/>
  <p:tag name="PICTUREFILESIZE" val="1985"/>
</p:tagLst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111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111" charset="0"/>
          </a:defRPr>
        </a:defPPr>
      </a:lstStyle>
    </a:lnDef>
    <a:txDef>
      <a:spPr>
        <a:noFill/>
      </a:spPr>
      <a:bodyPr wrap="square" rtlCol="0">
        <a:spAutoFit/>
      </a:bodyPr>
      <a:lstStyle>
        <a:defPPr algn="l">
          <a:defRPr dirty="0" smtClean="0"/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 algn="l">
          <a:defRPr dirty="0" smtClean="0"/>
        </a:defPPr>
      </a:lstStyle>
    </a:txDef>
  </a:objectDefaults>
  <a:extraClrSchemeLst/>
</a:theme>
</file>

<file path=ppt/theme/theme3.xml><?xml version="1.0" encoding="utf-8"?>
<a:theme xmlns:a="http://schemas.openxmlformats.org/drawingml/2006/main" name="dan-berkeley-nlp-v1">
  <a:themeElements>
    <a:clrScheme name="dan-berkeley-nlp-v1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an-berkeley-nlp-v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an-berkeley-nlp-v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n-berkeley-nlp-v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n-berkeley-nlp-v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n-berkeley-nlp-v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n-berkeley-nlp-v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n-berkeley-nlp-v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n-berkeley-nlp-v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n-berkeley-nlp-v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n-berkeley-nlp-v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n-berkeley-nlp-v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n-berkeley-nlp-v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n-berkeley-nlp-v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2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111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111" charset="0"/>
          </a:defRPr>
        </a:defPPr>
      </a:lstStyle>
    </a:lnDef>
    <a:txDef>
      <a:spPr>
        <a:noFill/>
      </a:spPr>
      <a:bodyPr wrap="square" rtlCol="0">
        <a:spAutoFit/>
      </a:bodyPr>
      <a:lstStyle>
        <a:defPPr algn="l">
          <a:defRPr dirty="0" smtClean="0"/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7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18902</TotalTime>
  <Words>4084</Words>
  <Application>Microsoft Macintosh PowerPoint</Application>
  <PresentationFormat>On-screen Show (4:3)</PresentationFormat>
  <Paragraphs>726</Paragraphs>
  <Slides>71</Slides>
  <Notes>26</Notes>
  <HiddenSlides>0</HiddenSlides>
  <MMClips>0</MMClips>
  <ScaleCrop>false</ScaleCrop>
  <HeadingPairs>
    <vt:vector size="6" baseType="variant">
      <vt:variant>
        <vt:lpstr>Theme</vt:lpstr>
      </vt:variant>
      <vt:variant>
        <vt:i4>5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71</vt:i4>
      </vt:variant>
    </vt:vector>
  </HeadingPairs>
  <TitlesOfParts>
    <vt:vector size="79" baseType="lpstr">
      <vt:lpstr>Default Design</vt:lpstr>
      <vt:lpstr>Office Theme</vt:lpstr>
      <vt:lpstr>dan-berkeley-nlp-v1</vt:lpstr>
      <vt:lpstr>1_Default Design</vt:lpstr>
      <vt:lpstr>2_Default Design</vt:lpstr>
      <vt:lpstr>Chart</vt:lpstr>
      <vt:lpstr>Microsoft Equation</vt:lpstr>
      <vt:lpstr>Equation</vt:lpstr>
      <vt:lpstr>SMT – Final thoughts</vt:lpstr>
      <vt:lpstr>Admin</vt:lpstr>
      <vt:lpstr>Language translation</vt:lpstr>
      <vt:lpstr>If we had the alignments</vt:lpstr>
      <vt:lpstr>If we had the alignments</vt:lpstr>
      <vt:lpstr>If we had the alignments</vt:lpstr>
      <vt:lpstr>If we had the alignments</vt:lpstr>
      <vt:lpstr>If we had the alignments…</vt:lpstr>
      <vt:lpstr>Without the alignments</vt:lpstr>
      <vt:lpstr>Without the alignments</vt:lpstr>
      <vt:lpstr>Probability of alignment</vt:lpstr>
      <vt:lpstr>Probability of alignment</vt:lpstr>
      <vt:lpstr>Probability of alignment</vt:lpstr>
      <vt:lpstr>Probability of alignment</vt:lpstr>
      <vt:lpstr>Without the alignments</vt:lpstr>
      <vt:lpstr>Benefits of word-level model</vt:lpstr>
      <vt:lpstr>Word alignment</vt:lpstr>
      <vt:lpstr>Word alignment</vt:lpstr>
      <vt:lpstr>Word-level alignment</vt:lpstr>
      <vt:lpstr>Word-alignment Evaluation</vt:lpstr>
      <vt:lpstr>Word-alignment Evaluation</vt:lpstr>
      <vt:lpstr>Word-alignment Evaluation</vt:lpstr>
      <vt:lpstr>Word-alignment Evaluation</vt:lpstr>
      <vt:lpstr>Problems for Statistical MT</vt:lpstr>
      <vt:lpstr>What kind of Translation Model?</vt:lpstr>
      <vt:lpstr>Phrase-Based Statistical MT</vt:lpstr>
      <vt:lpstr>Phrase-Based Statistical MT</vt:lpstr>
      <vt:lpstr>Advantages of Phrase-Based</vt:lpstr>
      <vt:lpstr>PowerPoint Presentation</vt:lpstr>
      <vt:lpstr>Syntax-based models</vt:lpstr>
      <vt:lpstr>Tree to string rule</vt:lpstr>
      <vt:lpstr>Tree to string rules examples</vt:lpstr>
      <vt:lpstr>Tree to string rules examples</vt:lpstr>
      <vt:lpstr>Tree Transformations</vt:lpstr>
      <vt:lpstr>Tree Transformations</vt:lpstr>
      <vt:lpstr>Tree Transformations</vt:lpstr>
      <vt:lpstr>Tree to tree example</vt:lpstr>
      <vt:lpstr>Problems for Statistical MT</vt:lpstr>
      <vt:lpstr>Decoding</vt:lpstr>
      <vt:lpstr>Decoding</vt:lpstr>
      <vt:lpstr>Phrase-Based Decoding</vt:lpstr>
      <vt:lpstr>Phrase-Based Decoding</vt:lpstr>
      <vt:lpstr>Hypotheis Lattices</vt:lpstr>
      <vt:lpstr>Problems for Statistical MT</vt:lpstr>
      <vt:lpstr>The Problem:  Learn Lambdas</vt:lpstr>
      <vt:lpstr>The Problem:  Learn Lambdas</vt:lpstr>
      <vt:lpstr>Problems for Statistical MT</vt:lpstr>
      <vt:lpstr>MT Evaluation</vt:lpstr>
      <vt:lpstr>MT Evaluation</vt:lpstr>
      <vt:lpstr>Automatic Evaluation</vt:lpstr>
      <vt:lpstr>Automatic Evaluation</vt:lpstr>
      <vt:lpstr>PowerPoint Presentation</vt:lpstr>
      <vt:lpstr>PowerPoint Presentation</vt:lpstr>
      <vt:lpstr>N-gram precision example</vt:lpstr>
      <vt:lpstr>N-gram precision example</vt:lpstr>
      <vt:lpstr>N-gram precision example</vt:lpstr>
      <vt:lpstr>N-gram precision example</vt:lpstr>
      <vt:lpstr>N-gram precision example 2</vt:lpstr>
      <vt:lpstr>N-gram precision example 2</vt:lpstr>
      <vt:lpstr>N-gram precision example 2</vt:lpstr>
      <vt:lpstr>N-gram precision example 2</vt:lpstr>
      <vt:lpstr>N-gram precision</vt:lpstr>
      <vt:lpstr>N-gram precision example</vt:lpstr>
      <vt:lpstr>PowerPoint Presentation</vt:lpstr>
      <vt:lpstr>BLEU Tends to Predict Human Judgments</vt:lpstr>
      <vt:lpstr>BLEU in Action</vt:lpstr>
      <vt:lpstr>BLEU in Action</vt:lpstr>
      <vt:lpstr>BLEU in Action</vt:lpstr>
      <vt:lpstr>BLEU: Problems?</vt:lpstr>
      <vt:lpstr>11 Human Translation Agencies Employed to Translate 100 Chinese News Articles </vt:lpstr>
      <vt:lpstr>Merging Translations</vt:lpstr>
    </vt:vector>
  </TitlesOfParts>
  <Company>USC/ISI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What’s New in  Statistical Machine Translation</dc:title>
  <dc:creator> </dc:creator>
  <cp:lastModifiedBy>David Kauchak</cp:lastModifiedBy>
  <cp:revision>452</cp:revision>
  <cp:lastPrinted>2011-04-04T22:28:49Z</cp:lastPrinted>
  <dcterms:created xsi:type="dcterms:W3CDTF">2011-04-04T17:18:47Z</dcterms:created>
  <dcterms:modified xsi:type="dcterms:W3CDTF">2014-11-05T00:21:45Z</dcterms:modified>
</cp:coreProperties>
</file>