
<file path=[Content_Types].xml><?xml version="1.0" encoding="utf-8"?>
<Types xmlns="http://schemas.openxmlformats.org/package/2006/content-types">
  <Default Extension="xml" ContentType="application/xml"/>
  <Default Extension="wmf" ContentType="image/x-wmf"/>
  <Default Extension="jpeg" ContentType="image/jpeg"/>
  <Default Extension="rels" ContentType="application/vnd.openxmlformats-package.relationships+xml"/>
  <Default Extension="emf" ContentType="image/x-emf"/>
  <Default Extension="vml" ContentType="application/vnd.openxmlformats-officedocument.vmlDrawing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embeddings/oleObject1.bin" ContentType="application/vnd.openxmlformats-officedocument.oleObject"/>
  <Override PartName="/ppt/embeddings/oleObject2.bin" ContentType="application/vnd.openxmlformats-officedocument.oleObject"/>
  <Override PartName="/ppt/embeddings/oleObject3.bin" ContentType="application/vnd.openxmlformats-officedocument.oleObject"/>
  <Override PartName="/ppt/embeddings/oleObject4.bin" ContentType="application/vnd.openxmlformats-officedocument.oleObject"/>
  <Override PartName="/ppt/embeddings/oleObject5.bin" ContentType="application/vnd.openxmlformats-officedocument.oleObject"/>
  <Override PartName="/ppt/embeddings/oleObject6.bin" ContentType="application/vnd.openxmlformats-officedocument.oleObject"/>
  <Override PartName="/ppt/notesSlides/notesSlide1.xml" ContentType="application/vnd.openxmlformats-officedocument.presentationml.notesSlide+xml"/>
  <Override PartName="/ppt/embeddings/oleObject7.bin" ContentType="application/vnd.openxmlformats-officedocument.oleObject"/>
  <Override PartName="/ppt/embeddings/oleObject8.bin" ContentType="application/vnd.openxmlformats-officedocument.oleObject"/>
  <Override PartName="/ppt/embeddings/oleObject9.bin" ContentType="application/vnd.openxmlformats-officedocument.oleObject"/>
  <Override PartName="/ppt/embeddings/oleObject10.bin" ContentType="application/vnd.openxmlformats-officedocument.oleObject"/>
  <Override PartName="/ppt/embeddings/oleObject11.bin" ContentType="application/vnd.openxmlformats-officedocument.oleObject"/>
  <Override PartName="/ppt/embeddings/oleObject12.bin" ContentType="application/vnd.openxmlformats-officedocument.oleObject"/>
  <Override PartName="/ppt/embeddings/oleObject13.bin" ContentType="application/vnd.openxmlformats-officedocument.oleObject"/>
  <Override PartName="/ppt/embeddings/oleObject14.bin" ContentType="application/vnd.openxmlformats-officedocument.oleObject"/>
  <Override PartName="/ppt/embeddings/oleObject15.bin" ContentType="application/vnd.openxmlformats-officedocument.oleObject"/>
  <Override PartName="/ppt/notesSlides/notesSlide2.xml" ContentType="application/vnd.openxmlformats-officedocument.presentationml.notesSlide+xml"/>
  <Override PartName="/ppt/embeddings/oleObject16.bin" ContentType="application/vnd.openxmlformats-officedocument.oleObject"/>
  <Override PartName="/ppt/embeddings/oleObject17.bin" ContentType="application/vnd.openxmlformats-officedocument.oleObject"/>
  <Override PartName="/ppt/notesSlides/notesSlide3.xml" ContentType="application/vnd.openxmlformats-officedocument.presentationml.notesSlide+xml"/>
  <Override PartName="/ppt/embeddings/oleObject18.bin" ContentType="application/vnd.openxmlformats-officedocument.oleObject"/>
  <Override PartName="/ppt/embeddings/oleObject19.bin" ContentType="application/vnd.openxmlformats-officedocument.oleObject"/>
  <Override PartName="/ppt/notesSlides/notesSlide4.xml" ContentType="application/vnd.openxmlformats-officedocument.presentationml.notesSlide+xml"/>
  <Override PartName="/ppt/embeddings/oleObject20.bin" ContentType="application/vnd.openxmlformats-officedocument.oleObject"/>
  <Override PartName="/ppt/embeddings/oleObject21.bin" ContentType="application/vnd.openxmlformats-officedocument.oleObject"/>
  <Override PartName="/ppt/embeddings/oleObject22.bin" ContentType="application/vnd.openxmlformats-officedocument.oleObject"/>
  <Override PartName="/ppt/embeddings/oleObject23.bin" ContentType="application/vnd.openxmlformats-officedocument.oleObject"/>
  <Override PartName="/ppt/embeddings/oleObject24.bin" ContentType="application/vnd.openxmlformats-officedocument.oleObject"/>
  <Override PartName="/ppt/embeddings/oleObject25.bin" ContentType="application/vnd.openxmlformats-officedocument.oleObject"/>
  <Override PartName="/ppt/embeddings/oleObject26.bin" ContentType="application/vnd.openxmlformats-officedocument.oleObject"/>
  <Override PartName="/ppt/embeddings/oleObject27.bin" ContentType="application/vnd.openxmlformats-officedocument.oleObject"/>
  <Override PartName="/ppt/embeddings/oleObject28.bin" ContentType="application/vnd.openxmlformats-officedocument.oleObject"/>
  <Override PartName="/ppt/embeddings/oleObject29.bin" ContentType="application/vnd.openxmlformats-officedocument.oleObject"/>
  <Override PartName="/ppt/notesSlides/notesSlide5.xml" ContentType="application/vnd.openxmlformats-officedocument.presentationml.notesSlide+xml"/>
  <Override PartName="/ppt/embeddings/oleObject30.bin" ContentType="application/vnd.openxmlformats-officedocument.oleObject"/>
  <Override PartName="/ppt/embeddings/oleObject31.bin" ContentType="application/vnd.openxmlformats-officedocument.oleObject"/>
  <Override PartName="/ppt/notesSlides/notesSlide6.xml" ContentType="application/vnd.openxmlformats-officedocument.presentationml.notesSlide+xml"/>
  <Override PartName="/ppt/embeddings/oleObject32.bin" ContentType="application/vnd.openxmlformats-officedocument.oleObject"/>
  <Override PartName="/ppt/embeddings/oleObject33.bin" ContentType="application/vnd.openxmlformats-officedocument.oleObject"/>
  <Override PartName="/ppt/notesSlides/notesSlide7.xml" ContentType="application/vnd.openxmlformats-officedocument.presentationml.notesSlide+xml"/>
  <Override PartName="/ppt/embeddings/oleObject34.bin" ContentType="application/vnd.openxmlformats-officedocument.oleObject"/>
  <Override PartName="/ppt/embeddings/oleObject35.bin" ContentType="application/vnd.openxmlformats-officedocument.oleObject"/>
  <Override PartName="/ppt/embeddings/oleObject36.bin" ContentType="application/vnd.openxmlformats-officedocument.oleObject"/>
  <Override PartName="/ppt/embeddings/oleObject37.bin" ContentType="application/vnd.openxmlformats-officedocument.oleObject"/>
  <Override PartName="/ppt/embeddings/oleObject38.bin" ContentType="application/vnd.openxmlformats-officedocument.oleObject"/>
  <Override PartName="/ppt/embeddings/Microsoft_Equation1.bin" ContentType="application/vnd.openxmlformats-officedocument.oleObject"/>
  <Override PartName="/ppt/embeddings/Microsoft_Equation2.bin" ContentType="application/vnd.openxmlformats-officedocument.oleObject"/>
  <Override PartName="/ppt/embeddings/Microsoft_Equation3.bin" ContentType="application/vnd.openxmlformats-officedocument.oleObject"/>
  <Override PartName="/ppt/embeddings/oleObject39.bin" ContentType="application/vnd.openxmlformats-officedocument.oleObject"/>
  <Override PartName="/ppt/embeddings/oleObject40.bin" ContentType="application/vnd.openxmlformats-officedocument.oleObject"/>
  <Override PartName="/ppt/embeddings/Microsoft_Equation4.bin" ContentType="application/vnd.openxmlformats-officedocument.oleObject"/>
  <Override PartName="/ppt/embeddings/Microsoft_Equation5.bin" ContentType="application/vnd.openxmlformats-officedocument.oleObject"/>
  <Override PartName="/ppt/embeddings/Microsoft_Equation6.bin" ContentType="application/vnd.openxmlformats-officedocument.oleObject"/>
  <Override PartName="/ppt/embeddings/Microsoft_Equation7.bin" ContentType="application/vnd.openxmlformats-officedocument.oleObject"/>
  <Override PartName="/ppt/embeddings/oleObject41.bin" ContentType="application/vnd.openxmlformats-officedocument.oleObject"/>
  <Override PartName="/ppt/embeddings/oleObject42.bin" ContentType="application/vnd.openxmlformats-officedocument.oleObject"/>
  <Override PartName="/ppt/embeddings/Microsoft_Equation8.bin" ContentType="application/vnd.openxmlformats-officedocument.oleObject"/>
  <Override PartName="/ppt/embeddings/Microsoft_Equation9.bin" ContentType="application/vnd.openxmlformats-officedocument.oleObject"/>
  <Override PartName="/ppt/embeddings/oleObject43.bin" ContentType="application/vnd.openxmlformats-officedocument.oleObject"/>
  <Override PartName="/ppt/embeddings/oleObject44.bin" ContentType="application/vnd.openxmlformats-officedocument.oleObject"/>
  <Override PartName="/ppt/embeddings/oleObject45.bin" ContentType="application/vnd.openxmlformats-officedocument.oleObject"/>
  <Override PartName="/ppt/embeddings/oleObject46.bin" ContentType="application/vnd.openxmlformats-officedocument.oleObject"/>
  <Override PartName="/ppt/embeddings/oleObject47.bin" ContentType="application/vnd.openxmlformats-officedocument.oleObject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63"/>
  </p:notesMasterIdLst>
  <p:sldIdLst>
    <p:sldId id="256" r:id="rId2"/>
    <p:sldId id="391" r:id="rId3"/>
    <p:sldId id="498" r:id="rId4"/>
    <p:sldId id="509" r:id="rId5"/>
    <p:sldId id="525" r:id="rId6"/>
    <p:sldId id="526" r:id="rId7"/>
    <p:sldId id="529" r:id="rId8"/>
    <p:sldId id="530" r:id="rId9"/>
    <p:sldId id="531" r:id="rId10"/>
    <p:sldId id="533" r:id="rId11"/>
    <p:sldId id="556" r:id="rId12"/>
    <p:sldId id="557" r:id="rId13"/>
    <p:sldId id="630" r:id="rId14"/>
    <p:sldId id="631" r:id="rId15"/>
    <p:sldId id="558" r:id="rId16"/>
    <p:sldId id="559" r:id="rId17"/>
    <p:sldId id="648" r:id="rId18"/>
    <p:sldId id="649" r:id="rId19"/>
    <p:sldId id="629" r:id="rId20"/>
    <p:sldId id="634" r:id="rId21"/>
    <p:sldId id="560" r:id="rId22"/>
    <p:sldId id="561" r:id="rId23"/>
    <p:sldId id="562" r:id="rId24"/>
    <p:sldId id="628" r:id="rId25"/>
    <p:sldId id="653" r:id="rId26"/>
    <p:sldId id="654" r:id="rId27"/>
    <p:sldId id="635" r:id="rId28"/>
    <p:sldId id="636" r:id="rId29"/>
    <p:sldId id="637" r:id="rId30"/>
    <p:sldId id="638" r:id="rId31"/>
    <p:sldId id="639" r:id="rId32"/>
    <p:sldId id="640" r:id="rId33"/>
    <p:sldId id="641" r:id="rId34"/>
    <p:sldId id="642" r:id="rId35"/>
    <p:sldId id="644" r:id="rId36"/>
    <p:sldId id="645" r:id="rId37"/>
    <p:sldId id="646" r:id="rId38"/>
    <p:sldId id="647" r:id="rId39"/>
    <p:sldId id="643" r:id="rId40"/>
    <p:sldId id="656" r:id="rId41"/>
    <p:sldId id="650" r:id="rId42"/>
    <p:sldId id="657" r:id="rId43"/>
    <p:sldId id="658" r:id="rId44"/>
    <p:sldId id="660" r:id="rId45"/>
    <p:sldId id="661" r:id="rId46"/>
    <p:sldId id="662" r:id="rId47"/>
    <p:sldId id="652" r:id="rId48"/>
    <p:sldId id="663" r:id="rId49"/>
    <p:sldId id="664" r:id="rId50"/>
    <p:sldId id="651" r:id="rId51"/>
    <p:sldId id="666" r:id="rId52"/>
    <p:sldId id="665" r:id="rId53"/>
    <p:sldId id="667" r:id="rId54"/>
    <p:sldId id="668" r:id="rId55"/>
    <p:sldId id="669" r:id="rId56"/>
    <p:sldId id="670" r:id="rId57"/>
    <p:sldId id="671" r:id="rId58"/>
    <p:sldId id="672" r:id="rId59"/>
    <p:sldId id="673" r:id="rId60"/>
    <p:sldId id="674" r:id="rId61"/>
    <p:sldId id="675" r:id="rId6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84" d="100"/>
          <a:sy n="84" d="100"/>
        </p:scale>
        <p:origin x="-1472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1792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63" Type="http://schemas.openxmlformats.org/officeDocument/2006/relationships/notesMaster" Target="notesMasters/notesMaster1.xml"/><Relationship Id="rId64" Type="http://schemas.openxmlformats.org/officeDocument/2006/relationships/printerSettings" Target="printerSettings/printerSettings1.bin"/><Relationship Id="rId65" Type="http://schemas.openxmlformats.org/officeDocument/2006/relationships/presProps" Target="presProps.xml"/><Relationship Id="rId66" Type="http://schemas.openxmlformats.org/officeDocument/2006/relationships/viewProps" Target="viewProps.xml"/><Relationship Id="rId67" Type="http://schemas.openxmlformats.org/officeDocument/2006/relationships/theme" Target="theme/theme1.xml"/><Relationship Id="rId68" Type="http://schemas.openxmlformats.org/officeDocument/2006/relationships/tableStyles" Target="tableStyles.xml"/><Relationship Id="rId50" Type="http://schemas.openxmlformats.org/officeDocument/2006/relationships/slide" Target="slides/slide49.xml"/><Relationship Id="rId51" Type="http://schemas.openxmlformats.org/officeDocument/2006/relationships/slide" Target="slides/slide50.xml"/><Relationship Id="rId52" Type="http://schemas.openxmlformats.org/officeDocument/2006/relationships/slide" Target="slides/slide51.xml"/><Relationship Id="rId53" Type="http://schemas.openxmlformats.org/officeDocument/2006/relationships/slide" Target="slides/slide52.xml"/><Relationship Id="rId54" Type="http://schemas.openxmlformats.org/officeDocument/2006/relationships/slide" Target="slides/slide53.xml"/><Relationship Id="rId55" Type="http://schemas.openxmlformats.org/officeDocument/2006/relationships/slide" Target="slides/slide54.xml"/><Relationship Id="rId56" Type="http://schemas.openxmlformats.org/officeDocument/2006/relationships/slide" Target="slides/slide55.xml"/><Relationship Id="rId57" Type="http://schemas.openxmlformats.org/officeDocument/2006/relationships/slide" Target="slides/slide56.xml"/><Relationship Id="rId58" Type="http://schemas.openxmlformats.org/officeDocument/2006/relationships/slide" Target="slides/slide57.xml"/><Relationship Id="rId59" Type="http://schemas.openxmlformats.org/officeDocument/2006/relationships/slide" Target="slides/slide5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slide" Target="slides/slide44.xml"/><Relationship Id="rId46" Type="http://schemas.openxmlformats.org/officeDocument/2006/relationships/slide" Target="slides/slide45.xml"/><Relationship Id="rId47" Type="http://schemas.openxmlformats.org/officeDocument/2006/relationships/slide" Target="slides/slide46.xml"/><Relationship Id="rId48" Type="http://schemas.openxmlformats.org/officeDocument/2006/relationships/slide" Target="slides/slide47.xml"/><Relationship Id="rId49" Type="http://schemas.openxmlformats.org/officeDocument/2006/relationships/slide" Target="slides/slide4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60" Type="http://schemas.openxmlformats.org/officeDocument/2006/relationships/slide" Target="slides/slide59.xml"/><Relationship Id="rId61" Type="http://schemas.openxmlformats.org/officeDocument/2006/relationships/slide" Target="slides/slide60.xml"/><Relationship Id="rId62" Type="http://schemas.openxmlformats.org/officeDocument/2006/relationships/slide" Target="slides/slide61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Relationship Id="rId2" Type="http://schemas.openxmlformats.org/officeDocument/2006/relationships/image" Target="../media/image4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emf"/><Relationship Id="rId2" Type="http://schemas.openxmlformats.org/officeDocument/2006/relationships/image" Target="../media/image6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emf"/><Relationship Id="rId2" Type="http://schemas.openxmlformats.org/officeDocument/2006/relationships/image" Target="../media/image8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emf"/></Relationships>
</file>

<file path=ppt/drawings/_rels/vmlDrawing5.v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4" Type="http://schemas.openxmlformats.org/officeDocument/2006/relationships/image" Target="../media/image13.emf"/><Relationship Id="rId5" Type="http://schemas.openxmlformats.org/officeDocument/2006/relationships/image" Target="../media/image14.emf"/><Relationship Id="rId1" Type="http://schemas.openxmlformats.org/officeDocument/2006/relationships/image" Target="../media/image10.emf"/><Relationship Id="rId2" Type="http://schemas.openxmlformats.org/officeDocument/2006/relationships/image" Target="../media/image11.e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5.emf"/><Relationship Id="rId2" Type="http://schemas.openxmlformats.org/officeDocument/2006/relationships/image" Target="../media/image16.emf"/><Relationship Id="rId3" Type="http://schemas.openxmlformats.org/officeDocument/2006/relationships/image" Target="../media/image17.e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8.emf"/><Relationship Id="rId2" Type="http://schemas.openxmlformats.org/officeDocument/2006/relationships/image" Target="../media/image19.e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20.emf"/><Relationship Id="rId2" Type="http://schemas.openxmlformats.org/officeDocument/2006/relationships/image" Target="../media/image19.e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21.emf"/><Relationship Id="rId2" Type="http://schemas.openxmlformats.org/officeDocument/2006/relationships/image" Target="../media/image19.emf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22.emf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3.emf"/><Relationship Id="rId2" Type="http://schemas.openxmlformats.org/officeDocument/2006/relationships/image" Target="../media/image24.emf"/><Relationship Id="rId3" Type="http://schemas.openxmlformats.org/officeDocument/2006/relationships/image" Target="../media/image25.emf"/></Relationships>
</file>

<file path=ppt/drawings/_rels/vmlDrawing1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6.emf"/><Relationship Id="rId2" Type="http://schemas.openxmlformats.org/officeDocument/2006/relationships/image" Target="../media/image27.emf"/></Relationships>
</file>

<file path=ppt/drawings/_rels/vmlDrawing13.vml.rels><?xml version="1.0" encoding="UTF-8" standalone="yes"?>
<Relationships xmlns="http://schemas.openxmlformats.org/package/2006/relationships"><Relationship Id="rId1" Type="http://schemas.openxmlformats.org/officeDocument/2006/relationships/image" Target="../media/image28.emf"/><Relationship Id="rId2" Type="http://schemas.openxmlformats.org/officeDocument/2006/relationships/image" Target="../media/image29.emf"/></Relationships>
</file>

<file path=ppt/drawings/_rels/vmlDrawing14.vml.rels><?xml version="1.0" encoding="UTF-8" standalone="yes"?>
<Relationships xmlns="http://schemas.openxmlformats.org/package/2006/relationships"><Relationship Id="rId1" Type="http://schemas.openxmlformats.org/officeDocument/2006/relationships/image" Target="../media/image30.emf"/><Relationship Id="rId2" Type="http://schemas.openxmlformats.org/officeDocument/2006/relationships/image" Target="../media/image31.emf"/></Relationships>
</file>

<file path=ppt/drawings/_rels/vmlDrawing15.vml.rels><?xml version="1.0" encoding="UTF-8" standalone="yes"?>
<Relationships xmlns="http://schemas.openxmlformats.org/package/2006/relationships"><Relationship Id="rId1" Type="http://schemas.openxmlformats.org/officeDocument/2006/relationships/image" Target="../media/image32.emf"/><Relationship Id="rId2" Type="http://schemas.openxmlformats.org/officeDocument/2006/relationships/image" Target="../media/image33.emf"/></Relationships>
</file>

<file path=ppt/drawings/_rels/vmlDrawing16.vml.rels><?xml version="1.0" encoding="UTF-8" standalone="yes"?>
<Relationships xmlns="http://schemas.openxmlformats.org/package/2006/relationships"><Relationship Id="rId1" Type="http://schemas.openxmlformats.org/officeDocument/2006/relationships/image" Target="../media/image35.emf"/></Relationships>
</file>

<file path=ppt/drawings/_rels/vmlDrawing17.vml.rels><?xml version="1.0" encoding="UTF-8" standalone="yes"?>
<Relationships xmlns="http://schemas.openxmlformats.org/package/2006/relationships"><Relationship Id="rId1" Type="http://schemas.openxmlformats.org/officeDocument/2006/relationships/image" Target="../media/image36.emf"/></Relationships>
</file>

<file path=ppt/drawings/_rels/vmlDrawing18.vml.rels><?xml version="1.0" encoding="UTF-8" standalone="yes"?>
<Relationships xmlns="http://schemas.openxmlformats.org/package/2006/relationships"><Relationship Id="rId1" Type="http://schemas.openxmlformats.org/officeDocument/2006/relationships/image" Target="../media/image37.emf"/></Relationships>
</file>

<file path=ppt/drawings/_rels/vmlDrawing19.vml.rels><?xml version="1.0" encoding="UTF-8" standalone="yes"?>
<Relationships xmlns="http://schemas.openxmlformats.org/package/2006/relationships"><Relationship Id="rId1" Type="http://schemas.openxmlformats.org/officeDocument/2006/relationships/image" Target="../media/image38.emf"/></Relationships>
</file>

<file path=ppt/drawings/_rels/vmlDrawing20.vml.rels><?xml version="1.0" encoding="UTF-8" standalone="yes"?>
<Relationships xmlns="http://schemas.openxmlformats.org/package/2006/relationships"><Relationship Id="rId1" Type="http://schemas.openxmlformats.org/officeDocument/2006/relationships/image" Target="../media/image40.emf"/></Relationships>
</file>

<file path=ppt/drawings/_rels/vmlDrawing2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2.emf"/></Relationships>
</file>

<file path=ppt/drawings/_rels/vmlDrawing22.vml.rels><?xml version="1.0" encoding="UTF-8" standalone="yes"?>
<Relationships xmlns="http://schemas.openxmlformats.org/package/2006/relationships"><Relationship Id="rId1" Type="http://schemas.openxmlformats.org/officeDocument/2006/relationships/image" Target="../media/image43.emf"/></Relationships>
</file>

<file path=ppt/drawings/_rels/vmlDrawing23.vml.rels><?xml version="1.0" encoding="UTF-8" standalone="yes"?>
<Relationships xmlns="http://schemas.openxmlformats.org/package/2006/relationships"><Relationship Id="rId1" Type="http://schemas.openxmlformats.org/officeDocument/2006/relationships/image" Target="../media/image44.emf"/><Relationship Id="rId2" Type="http://schemas.openxmlformats.org/officeDocument/2006/relationships/image" Target="../media/image45.emf"/><Relationship Id="rId3" Type="http://schemas.openxmlformats.org/officeDocument/2006/relationships/image" Target="../media/image46.emf"/></Relationships>
</file>

<file path=ppt/drawings/_rels/vmlDrawing24.vml.rels><?xml version="1.0" encoding="UTF-8" standalone="yes"?>
<Relationships xmlns="http://schemas.openxmlformats.org/package/2006/relationships"><Relationship Id="rId1" Type="http://schemas.openxmlformats.org/officeDocument/2006/relationships/image" Target="../media/image47.emf"/></Relationships>
</file>

<file path=ppt/drawings/_rels/vmlDrawing25.vml.rels><?xml version="1.0" encoding="UTF-8" standalone="yes"?>
<Relationships xmlns="http://schemas.openxmlformats.org/package/2006/relationships"><Relationship Id="rId1" Type="http://schemas.openxmlformats.org/officeDocument/2006/relationships/image" Target="../media/image48.emf"/><Relationship Id="rId2" Type="http://schemas.openxmlformats.org/officeDocument/2006/relationships/image" Target="../media/image49.emf"/></Relationships>
</file>

<file path=ppt/drawings/_rels/vmlDrawing26.vml.rels><?xml version="1.0" encoding="UTF-8" standalone="yes"?>
<Relationships xmlns="http://schemas.openxmlformats.org/package/2006/relationships"><Relationship Id="rId1" Type="http://schemas.openxmlformats.org/officeDocument/2006/relationships/image" Target="../media/image50.emf"/></Relationships>
</file>

<file path=ppt/drawings/_rels/vmlDrawing27.vml.rels><?xml version="1.0" encoding="UTF-8" standalone="yes"?>
<Relationships xmlns="http://schemas.openxmlformats.org/package/2006/relationships"><Relationship Id="rId1" Type="http://schemas.openxmlformats.org/officeDocument/2006/relationships/image" Target="../media/image51.emf"/><Relationship Id="rId2" Type="http://schemas.openxmlformats.org/officeDocument/2006/relationships/image" Target="../media/image52.emf"/></Relationships>
</file>

<file path=ppt/drawings/_rels/vmlDrawing28.vml.rels><?xml version="1.0" encoding="UTF-8" standalone="yes"?>
<Relationships xmlns="http://schemas.openxmlformats.org/package/2006/relationships"><Relationship Id="rId1" Type="http://schemas.openxmlformats.org/officeDocument/2006/relationships/image" Target="../media/image53.emf"/><Relationship Id="rId2" Type="http://schemas.openxmlformats.org/officeDocument/2006/relationships/image" Target="../media/image54.emf"/></Relationships>
</file>

<file path=ppt/drawings/_rels/vmlDrawing29.vml.rels><?xml version="1.0" encoding="UTF-8" standalone="yes"?>
<Relationships xmlns="http://schemas.openxmlformats.org/package/2006/relationships"><Relationship Id="rId1" Type="http://schemas.openxmlformats.org/officeDocument/2006/relationships/image" Target="../media/image55.emf"/><Relationship Id="rId2" Type="http://schemas.openxmlformats.org/officeDocument/2006/relationships/image" Target="../media/image56.emf"/><Relationship Id="rId3" Type="http://schemas.openxmlformats.org/officeDocument/2006/relationships/image" Target="../media/image57.emf"/></Relationships>
</file>

<file path=ppt/drawings/_rels/vmlDrawing30.vml.rels><?xml version="1.0" encoding="UTF-8" standalone="yes"?>
<Relationships xmlns="http://schemas.openxmlformats.org/package/2006/relationships"><Relationship Id="rId1" Type="http://schemas.openxmlformats.org/officeDocument/2006/relationships/image" Target="../media/image51.emf"/><Relationship Id="rId2" Type="http://schemas.openxmlformats.org/officeDocument/2006/relationships/image" Target="../media/image58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733036D-6C87-C144-9F20-632B6105FC1E}" type="datetimeFigureOut">
              <a:rPr lang="en-US" smtClean="0"/>
              <a:pPr/>
              <a:t>12/8/14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31B958-A927-EA46-82E8-92FF4B0E5CB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003070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- for discrete, we could simply do a much</a:t>
            </a:r>
            <a:r>
              <a:rPr lang="en-US" baseline="0" dirty="0" smtClean="0"/>
              <a:t> larger table, but often that doesn’t capture everything we want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3E9A50-EED1-FA4E-868B-D30F9FDBA6F4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801098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r>
              <a:rPr lang="en-US" dirty="0" smtClean="0"/>
              <a:t>just involves</a:t>
            </a:r>
            <a:r>
              <a:rPr lang="en-US" baseline="0" dirty="0" smtClean="0"/>
              <a:t> iterating over the data and aggregating these counts!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3E9A50-EED1-FA4E-868B-D30F9FDBA6F4}" type="slidenum">
              <a:rPr 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349441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r>
              <a:rPr lang="en-US" dirty="0" smtClean="0"/>
              <a:t>just involves</a:t>
            </a:r>
            <a:r>
              <a:rPr lang="en-US" baseline="0" dirty="0" smtClean="0"/>
              <a:t> iterating over the data and aggregating these counts!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3E9A50-EED1-FA4E-868B-D30F9FDBA6F4}" type="slidenum">
              <a:rPr lang="en-US" smtClean="0"/>
              <a:pPr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349441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r>
              <a:rPr lang="en-US" dirty="0" smtClean="0"/>
              <a:t>just involves</a:t>
            </a:r>
            <a:r>
              <a:rPr lang="en-US" baseline="0" dirty="0" smtClean="0"/>
              <a:t> iterating over the data and aggregating these counts!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3E9A50-EED1-FA4E-868B-D30F9FDBA6F4}" type="slidenum">
              <a:rPr lang="en-US" smtClean="0"/>
              <a:pPr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349441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- Concern: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31B958-A927-EA46-82E8-92FF4B0E5CB3}" type="slidenum">
              <a:rPr lang="en-US" smtClean="0"/>
              <a:pPr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366708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mtClean="0"/>
              <a:t>- Concern: 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31B958-A927-EA46-82E8-92FF4B0E5CB3}" type="slidenum">
              <a:rPr lang="en-US" smtClean="0"/>
              <a:pPr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366708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- although</a:t>
            </a:r>
            <a:r>
              <a:rPr lang="en-US" baseline="0" dirty="0" smtClean="0"/>
              <a:t> we don’t generally “generate” a document from a model, it’s often useful to look at the generative story of a model (i.e. how the model says a document was generate) to help us understand why the model assigns certain probabilities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E6B112-CED4-9448-B5B6-43255090C75D}" type="slidenum">
              <a:rPr lang="en-US" smtClean="0"/>
              <a:pPr/>
              <a:t>21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 bwMode="white">
          <a:xfrm>
            <a:off x="0" y="5971032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-9144" y="6053328"/>
            <a:ext cx="2249424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2359152" y="6044184"/>
            <a:ext cx="6784848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2362200" y="4038600"/>
            <a:ext cx="6477000" cy="1828800"/>
          </a:xfrm>
        </p:spPr>
        <p:txBody>
          <a:bodyPr anchor="b"/>
          <a:lstStyle>
            <a:lvl1pPr>
              <a:defRPr cap="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362200" y="6050037"/>
            <a:ext cx="6705600" cy="685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600">
                <a:solidFill>
                  <a:srgbClr val="FFFFFF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>
          <a:xfrm>
            <a:off x="76200" y="6068699"/>
            <a:ext cx="2057400" cy="685800"/>
          </a:xfrm>
        </p:spPr>
        <p:txBody>
          <a:bodyPr>
            <a:noAutofit/>
          </a:bodyPr>
          <a:lstStyle>
            <a:lvl1pPr algn="ctr">
              <a:defRPr sz="2000">
                <a:solidFill>
                  <a:srgbClr val="FFFFFF"/>
                </a:solidFill>
              </a:defRPr>
            </a:lvl1pPr>
          </a:lstStyle>
          <a:p>
            <a:fld id="{D946ACE8-63DF-9F4D-BC2B-A77DBA62BA53}" type="datetimeFigureOut">
              <a:rPr lang="en-US" smtClean="0"/>
              <a:pPr/>
              <a:t>12/8/14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2085393" y="236538"/>
            <a:ext cx="5867400" cy="365125"/>
          </a:xfrm>
        </p:spPr>
        <p:txBody>
          <a:bodyPr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8001000" y="228600"/>
            <a:ext cx="8382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578EC7BC-B940-C347-9B22-3DB5DE10D6C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648" y="228600"/>
            <a:ext cx="8153400" cy="9906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46ACE8-63DF-9F4D-BC2B-A77DBA62BA53}" type="datetimeFigureOut">
              <a:rPr lang="en-US" smtClean="0"/>
              <a:pPr/>
              <a:t>12/8/14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578EC7BC-B940-C347-9B22-3DB5DE10D6C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44958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743200"/>
            <a:ext cx="7123113" cy="1673225"/>
          </a:xfrm>
        </p:spPr>
        <p:txBody>
          <a:bodyPr anchor="t"/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Rectangle 6"/>
          <p:cNvSpPr/>
          <p:nvPr/>
        </p:nvSpPr>
        <p:spPr bwMode="white">
          <a:xfrm>
            <a:off x="0" y="1524000"/>
            <a:ext cx="9144000" cy="114300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0" y="1600200"/>
            <a:ext cx="1295400" cy="990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1371600" y="1600200"/>
            <a:ext cx="7772400" cy="990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1600200"/>
            <a:ext cx="7620000" cy="990600"/>
          </a:xfrm>
        </p:spPr>
        <p:txBody>
          <a:bodyPr/>
          <a:lstStyle>
            <a:lvl1pPr algn="l">
              <a:buNone/>
              <a:defRPr sz="4400" b="0" cap="none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46ACE8-63DF-9F4D-BC2B-A77DBA62BA53}" type="datetimeFigureOut">
              <a:rPr lang="en-US" smtClean="0"/>
              <a:pPr/>
              <a:t>12/8/14</a:t>
            </a:fld>
            <a:endParaRPr lang="en-US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>
          <a:xfrm>
            <a:off x="0" y="1752600"/>
            <a:ext cx="1295400" cy="701676"/>
          </a:xfrm>
        </p:spPr>
        <p:txBody>
          <a:bodyPr>
            <a:noAutofit/>
          </a:bodyPr>
          <a:lstStyle>
            <a:lvl1pPr>
              <a:defRPr sz="2400">
                <a:solidFill>
                  <a:srgbClr val="FFFFFF"/>
                </a:solidFill>
              </a:defRPr>
            </a:lvl1pPr>
          </a:lstStyle>
          <a:p>
            <a:fld id="{578EC7BC-B940-C347-9B22-3DB5DE10D6C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609600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844901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D946ACE8-63DF-9F4D-BC2B-A77DBA62BA53}" type="datetimeFigureOut">
              <a:rPr lang="en-US" smtClean="0"/>
              <a:pPr/>
              <a:t>12/8/14</a:t>
            </a:fld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578EC7BC-B940-C347-9B22-3DB5DE10D6C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273050"/>
            <a:ext cx="8153400" cy="8699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609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800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D946ACE8-63DF-9F4D-BC2B-A77DBA62BA53}" type="datetimeFigureOut">
              <a:rPr lang="en-US" smtClean="0"/>
              <a:pPr/>
              <a:t>12/8/14</a:t>
            </a:fld>
            <a:endParaRPr lang="en-US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578EC7BC-B940-C347-9B22-3DB5DE10D6C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en-US"/>
          </a:p>
        </p:txBody>
      </p:sp>
      <p:sp>
        <p:nvSpPr>
          <p:cNvPr id="16" name="Text Placeholder 15"/>
          <p:cNvSpPr>
            <a:spLocks noGrp="1"/>
          </p:cNvSpPr>
          <p:nvPr>
            <p:ph type="body" sz="quarter" idx="1"/>
          </p:nvPr>
        </p:nvSpPr>
        <p:spPr>
          <a:xfrm>
            <a:off x="609600" y="1752600"/>
            <a:ext cx="3886200" cy="640080"/>
          </a:xfrm>
          <a:solidFill>
            <a:schemeClr val="accent2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3"/>
          </p:nvPr>
        </p:nvSpPr>
        <p:spPr>
          <a:xfrm>
            <a:off x="4800600" y="1752600"/>
            <a:ext cx="3886200" cy="640080"/>
          </a:xfrm>
          <a:solidFill>
            <a:schemeClr val="accent4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46ACE8-63DF-9F4D-BC2B-A77DBA62BA53}" type="datetimeFigureOut">
              <a:rPr lang="en-US" smtClean="0"/>
              <a:pPr/>
              <a:t>12/8/14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578EC7BC-B940-C347-9B22-3DB5DE10D6C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46ACE8-63DF-9F4D-BC2B-A77DBA62BA53}" type="datetimeFigureOut">
              <a:rPr lang="en-US" smtClean="0"/>
              <a:pPr/>
              <a:t>12/8/14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0" y="6248400"/>
            <a:ext cx="5334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578EC7BC-B940-C347-9B22-3DB5DE10D6C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8077200" cy="869950"/>
          </a:xfrm>
        </p:spPr>
        <p:txBody>
          <a:bodyPr anchor="ctr"/>
          <a:lstStyle>
            <a:lvl1pPr algn="l">
              <a:buNone/>
              <a:defRPr sz="4400"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46ACE8-63DF-9F4D-BC2B-A77DBA62BA53}" type="datetimeFigureOut">
              <a:rPr lang="en-US" smtClean="0"/>
              <a:pPr/>
              <a:t>12/8/14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578EC7BC-B940-C347-9B22-3DB5DE10D6C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09600" y="1752600"/>
            <a:ext cx="1600200" cy="4343400"/>
          </a:xfrm>
          <a:ln w="50800" cap="sq" cmpd="dbl" algn="ctr">
            <a:solidFill>
              <a:schemeClr val="accent2"/>
            </a:solidFill>
            <a:prstDash val="solid"/>
            <a:miter lim="800000"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lIns="137160" tIns="182880" rIns="137160" bIns="91440"/>
          <a:lstStyle>
            <a:lvl1pPr marL="0" indent="0">
              <a:spcAft>
                <a:spcPts val="1000"/>
              </a:spcAft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2362200" y="1752600"/>
            <a:ext cx="6400800" cy="44196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00200" y="5486400"/>
            <a:ext cx="7315200" cy="685800"/>
          </a:xfrm>
        </p:spPr>
        <p:txBody>
          <a:bodyPr/>
          <a:lstStyle>
            <a:lvl1pPr marL="0" indent="0">
              <a:buFontTx/>
              <a:buNone/>
              <a:defRPr sz="17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Rectangle 7"/>
          <p:cNvSpPr/>
          <p:nvPr/>
        </p:nvSpPr>
        <p:spPr bwMode="white">
          <a:xfrm>
            <a:off x="-9144" y="4572000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-9144" y="4663440"/>
            <a:ext cx="1463040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1545336" y="4654296"/>
            <a:ext cx="7598664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4648200"/>
            <a:ext cx="7315200" cy="685800"/>
          </a:xfrm>
        </p:spPr>
        <p:txBody>
          <a:bodyPr anchor="ctr"/>
          <a:lstStyle>
            <a:lvl1pPr algn="l">
              <a:buNone/>
              <a:defRPr sz="2800" b="0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1" name="Rectangle 10"/>
          <p:cNvSpPr/>
          <p:nvPr/>
        </p:nvSpPr>
        <p:spPr bwMode="white">
          <a:xfrm>
            <a:off x="1447800" y="0"/>
            <a:ext cx="100584" cy="6867144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>
          <a:xfrm>
            <a:off x="6248400" y="6248400"/>
            <a:ext cx="2667000" cy="365125"/>
          </a:xfrm>
        </p:spPr>
        <p:txBody>
          <a:bodyPr rtlCol="0"/>
          <a:lstStyle/>
          <a:p>
            <a:fld id="{D946ACE8-63DF-9F4D-BC2B-A77DBA62BA53}" type="datetimeFigureOut">
              <a:rPr lang="en-US" smtClean="0"/>
              <a:pPr/>
              <a:t>12/8/14</a:t>
            </a:fld>
            <a:endParaRPr lang="en-US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>
          <a:xfrm>
            <a:off x="0" y="4667249"/>
            <a:ext cx="1447800" cy="663578"/>
          </a:xfrm>
        </p:spPr>
        <p:txBody>
          <a:bodyPr rtlCol="0"/>
          <a:lstStyle>
            <a:lvl1pPr>
              <a:defRPr sz="2800"/>
            </a:lvl1pPr>
          </a:lstStyle>
          <a:p>
            <a:fld id="{578EC7BC-B940-C347-9B22-3DB5DE10D6C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>
          <a:xfrm>
            <a:off x="1600200" y="6248206"/>
            <a:ext cx="4572000" cy="365125"/>
          </a:xfrm>
        </p:spPr>
        <p:txBody>
          <a:bodyPr rtlCol="0"/>
          <a:lstStyle/>
          <a:p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60576" y="0"/>
            <a:ext cx="7583424" cy="4568952"/>
          </a:xfrm>
          <a:solidFill>
            <a:schemeClr val="accent1">
              <a:tint val="40000"/>
            </a:schemeClr>
          </a:solidFill>
          <a:ln>
            <a:noFill/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46ACE8-63DF-9F4D-BC2B-A77DBA62BA53}" type="datetimeFigureOut">
              <a:rPr lang="en-US" smtClean="0"/>
              <a:pPr/>
              <a:t>12/8/14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8EC7BC-B940-C347-9B22-3DB5DE10D6C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3200" y="609600"/>
            <a:ext cx="2057400" cy="55165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5562600" cy="5516564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553200" y="6248402"/>
            <a:ext cx="2209800" cy="365125"/>
          </a:xfrm>
        </p:spPr>
        <p:txBody>
          <a:bodyPr/>
          <a:lstStyle/>
          <a:p>
            <a:fld id="{D946ACE8-63DF-9F4D-BC2B-A77DBA62BA53}" type="datetimeFigureOut">
              <a:rPr lang="en-US" smtClean="0"/>
              <a:pPr/>
              <a:t>12/8/14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7201" y="6248207"/>
            <a:ext cx="5573483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7" name="Rectangle 6"/>
          <p:cNvSpPr/>
          <p:nvPr/>
        </p:nvSpPr>
        <p:spPr bwMode="white">
          <a:xfrm>
            <a:off x="6096318" y="0"/>
            <a:ext cx="320040" cy="6858000"/>
          </a:xfrm>
          <a:prstGeom prst="rect">
            <a:avLst/>
          </a:prstGeom>
          <a:solidFill>
            <a:srgbClr val="FFFFFF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6142038" y="609600"/>
            <a:ext cx="228600" cy="6248400"/>
          </a:xfrm>
          <a:prstGeom prst="rect">
            <a:avLst/>
          </a:prstGeom>
          <a:solidFill>
            <a:schemeClr val="accent1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6142038" y="0"/>
            <a:ext cx="228600" cy="533400"/>
          </a:xfrm>
          <a:prstGeom prst="rect">
            <a:avLst/>
          </a:prstGeom>
          <a:solidFill>
            <a:schemeClr val="accent2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5400000">
            <a:off x="5989638" y="144462"/>
            <a:ext cx="533400" cy="244476"/>
          </a:xfrm>
        </p:spPr>
        <p:txBody>
          <a:bodyPr/>
          <a:lstStyle/>
          <a:p>
            <a:fld id="{578EC7BC-B940-C347-9B22-3DB5DE10D6C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609600" y="228600"/>
            <a:ext cx="8153400" cy="9906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612648" y="1600200"/>
            <a:ext cx="8153400" cy="452628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096000" y="6248400"/>
            <a:ext cx="2667000" cy="365125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D946ACE8-63DF-9F4D-BC2B-A77DBA62BA53}" type="datetimeFigureOut">
              <a:rPr lang="en-US" smtClean="0"/>
              <a:pPr/>
              <a:t>12/8/14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609600" y="6248206"/>
            <a:ext cx="5421083" cy="365125"/>
          </a:xfrm>
          <a:prstGeom prst="rect">
            <a:avLst/>
          </a:prstGeom>
        </p:spPr>
        <p:txBody>
          <a:bodyPr vert="horz" anchor="ctr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Rectangle 6"/>
          <p:cNvSpPr/>
          <p:nvPr/>
        </p:nvSpPr>
        <p:spPr bwMode="white">
          <a:xfrm>
            <a:off x="0" y="1234440"/>
            <a:ext cx="9144000" cy="32004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0" y="1280160"/>
            <a:ext cx="533400" cy="228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590550" y="1280160"/>
            <a:ext cx="8553450" cy="228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0" y="1272222"/>
            <a:ext cx="533400" cy="244476"/>
          </a:xfrm>
          <a:prstGeom prst="rect">
            <a:avLst/>
          </a:prstGeom>
        </p:spPr>
        <p:txBody>
          <a:bodyPr vert="horz" anchor="ctr" anchorCtr="0">
            <a:normAutofit/>
          </a:bodyPr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578EC7BC-B940-C347-9B22-3DB5DE10D6CC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20040" indent="-320040" algn="l" rtl="0" eaLnBrk="1" latinLnBrk="0" hangingPunct="1">
        <a:spcBef>
          <a:spcPts val="700"/>
        </a:spcBef>
        <a:buClr>
          <a:schemeClr val="accent2"/>
        </a:buClr>
        <a:buSzPct val="60000"/>
        <a:buFont typeface="Wingdings"/>
        <a:buChar char=""/>
        <a:defRPr kumimoji="0"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550"/>
        </a:spcBef>
        <a:buClr>
          <a:schemeClr val="accent1"/>
        </a:buClr>
        <a:buSzPct val="70000"/>
        <a:buFont typeface="Wingdings 2"/>
        <a:buChar char="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rtl="0" eaLnBrk="1" latinLnBrk="0" hangingPunct="1">
        <a:spcBef>
          <a:spcPts val="500"/>
        </a:spcBef>
        <a:buClr>
          <a:schemeClr val="accent2"/>
        </a:buClr>
        <a:buSzPct val="75000"/>
        <a:buFont typeface="Wingdings"/>
        <a:buChar char="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28600" algn="l" rtl="0" eaLnBrk="1" latinLnBrk="0" hangingPunct="1">
        <a:spcBef>
          <a:spcPts val="400"/>
        </a:spcBef>
        <a:buClr>
          <a:schemeClr val="accent3"/>
        </a:buClr>
        <a:buSzPct val="7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indent="-228600" algn="l" rtl="0" eaLnBrk="1" latinLnBrk="0" hangingPunct="1">
        <a:spcBef>
          <a:spcPts val="400"/>
        </a:spcBef>
        <a:buClr>
          <a:schemeClr val="accent4"/>
        </a:buClr>
        <a:buSzPct val="6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103120" indent="-228600" algn="l" rtl="0" eaLnBrk="1" latinLnBrk="0" hangingPunct="1">
        <a:spcBef>
          <a:spcPct val="20000"/>
        </a:spcBef>
        <a:buClr>
          <a:schemeClr val="accent1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rtl="0" eaLnBrk="1" latinLnBrk="0" hangingPunct="1">
        <a:spcBef>
          <a:spcPct val="20000"/>
        </a:spcBef>
        <a:buClr>
          <a:schemeClr val="accent2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651760" indent="-228600" algn="l" rtl="0" eaLnBrk="1" latinLnBrk="0" hangingPunct="1">
        <a:spcBef>
          <a:spcPct val="20000"/>
        </a:spcBef>
        <a:buClr>
          <a:schemeClr val="accent3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926080" indent="-228600" algn="l" rtl="0" eaLnBrk="1" latinLnBrk="0" hangingPunct="1">
        <a:spcBef>
          <a:spcPct val="20000"/>
        </a:spcBef>
        <a:buClr>
          <a:schemeClr val="accent4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4" Type="http://schemas.openxmlformats.org/officeDocument/2006/relationships/image" Target="../media/image3.emf"/><Relationship Id="rId5" Type="http://schemas.openxmlformats.org/officeDocument/2006/relationships/oleObject" Target="../embeddings/oleObject2.bin"/><Relationship Id="rId6" Type="http://schemas.openxmlformats.org/officeDocument/2006/relationships/image" Target="../media/image4.emf"/><Relationship Id="rId1" Type="http://schemas.openxmlformats.org/officeDocument/2006/relationships/vmlDrawing" Target="../drawings/vmlDrawing1.vml"/><Relationship Id="rId2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4" Type="http://schemas.openxmlformats.org/officeDocument/2006/relationships/image" Target="../media/image5.emf"/><Relationship Id="rId5" Type="http://schemas.openxmlformats.org/officeDocument/2006/relationships/oleObject" Target="../embeddings/oleObject4.bin"/><Relationship Id="rId6" Type="http://schemas.openxmlformats.org/officeDocument/2006/relationships/image" Target="../media/image6.emf"/><Relationship Id="rId1" Type="http://schemas.openxmlformats.org/officeDocument/2006/relationships/vmlDrawing" Target="../drawings/vmlDrawing2.vml"/><Relationship Id="rId2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4" Type="http://schemas.openxmlformats.org/officeDocument/2006/relationships/image" Target="../media/image7.emf"/><Relationship Id="rId5" Type="http://schemas.openxmlformats.org/officeDocument/2006/relationships/oleObject" Target="../embeddings/oleObject6.bin"/><Relationship Id="rId6" Type="http://schemas.openxmlformats.org/officeDocument/2006/relationships/image" Target="../media/image8.emf"/><Relationship Id="rId1" Type="http://schemas.openxmlformats.org/officeDocument/2006/relationships/vmlDrawing" Target="../drawings/vmlDrawing3.vml"/><Relationship Id="rId2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4" Type="http://schemas.openxmlformats.org/officeDocument/2006/relationships/oleObject" Target="../embeddings/oleObject7.bin"/><Relationship Id="rId5" Type="http://schemas.openxmlformats.org/officeDocument/2006/relationships/image" Target="../media/image9.emf"/><Relationship Id="rId1" Type="http://schemas.openxmlformats.org/officeDocument/2006/relationships/vmlDrawing" Target="../drawings/vmlDrawing4.vml"/><Relationship Id="rId2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1" Type="http://schemas.openxmlformats.org/officeDocument/2006/relationships/oleObject" Target="../embeddings/oleObject12.bin"/><Relationship Id="rId12" Type="http://schemas.openxmlformats.org/officeDocument/2006/relationships/image" Target="../media/image14.emf"/><Relationship Id="rId1" Type="http://schemas.openxmlformats.org/officeDocument/2006/relationships/vmlDrawing" Target="../drawings/vmlDrawing5.vml"/><Relationship Id="rId2" Type="http://schemas.openxmlformats.org/officeDocument/2006/relationships/slideLayout" Target="../slideLayouts/slideLayout2.xml"/><Relationship Id="rId3" Type="http://schemas.openxmlformats.org/officeDocument/2006/relationships/oleObject" Target="../embeddings/oleObject8.bin"/><Relationship Id="rId4" Type="http://schemas.openxmlformats.org/officeDocument/2006/relationships/image" Target="../media/image10.emf"/><Relationship Id="rId5" Type="http://schemas.openxmlformats.org/officeDocument/2006/relationships/oleObject" Target="../embeddings/oleObject9.bin"/><Relationship Id="rId6" Type="http://schemas.openxmlformats.org/officeDocument/2006/relationships/image" Target="../media/image11.emf"/><Relationship Id="rId7" Type="http://schemas.openxmlformats.org/officeDocument/2006/relationships/oleObject" Target="../embeddings/oleObject10.bin"/><Relationship Id="rId8" Type="http://schemas.openxmlformats.org/officeDocument/2006/relationships/image" Target="../media/image12.emf"/><Relationship Id="rId9" Type="http://schemas.openxmlformats.org/officeDocument/2006/relationships/oleObject" Target="../embeddings/oleObject11.bin"/><Relationship Id="rId10" Type="http://schemas.openxmlformats.org/officeDocument/2006/relationships/image" Target="../media/image13.e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3.bin"/><Relationship Id="rId4" Type="http://schemas.openxmlformats.org/officeDocument/2006/relationships/image" Target="../media/image15.emf"/><Relationship Id="rId5" Type="http://schemas.openxmlformats.org/officeDocument/2006/relationships/oleObject" Target="../embeddings/oleObject14.bin"/><Relationship Id="rId6" Type="http://schemas.openxmlformats.org/officeDocument/2006/relationships/image" Target="../media/image16.emf"/><Relationship Id="rId7" Type="http://schemas.openxmlformats.org/officeDocument/2006/relationships/oleObject" Target="../embeddings/oleObject15.bin"/><Relationship Id="rId8" Type="http://schemas.openxmlformats.org/officeDocument/2006/relationships/image" Target="../media/image17.emf"/><Relationship Id="rId1" Type="http://schemas.openxmlformats.org/officeDocument/2006/relationships/vmlDrawing" Target="../drawings/vmlDrawing6.vml"/><Relationship Id="rId2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4" Type="http://schemas.openxmlformats.org/officeDocument/2006/relationships/oleObject" Target="../embeddings/oleObject16.bin"/><Relationship Id="rId5" Type="http://schemas.openxmlformats.org/officeDocument/2006/relationships/image" Target="../media/image18.emf"/><Relationship Id="rId6" Type="http://schemas.openxmlformats.org/officeDocument/2006/relationships/oleObject" Target="../embeddings/oleObject17.bin"/><Relationship Id="rId7" Type="http://schemas.openxmlformats.org/officeDocument/2006/relationships/image" Target="../media/image19.emf"/><Relationship Id="rId1" Type="http://schemas.openxmlformats.org/officeDocument/2006/relationships/vmlDrawing" Target="../drawings/vmlDrawing7.vml"/><Relationship Id="rId2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4" Type="http://schemas.openxmlformats.org/officeDocument/2006/relationships/oleObject" Target="../embeddings/oleObject18.bin"/><Relationship Id="rId5" Type="http://schemas.openxmlformats.org/officeDocument/2006/relationships/image" Target="../media/image20.emf"/><Relationship Id="rId6" Type="http://schemas.openxmlformats.org/officeDocument/2006/relationships/oleObject" Target="../embeddings/oleObject19.bin"/><Relationship Id="rId7" Type="http://schemas.openxmlformats.org/officeDocument/2006/relationships/image" Target="../media/image19.emf"/><Relationship Id="rId1" Type="http://schemas.openxmlformats.org/officeDocument/2006/relationships/vmlDrawing" Target="../drawings/vmlDrawing8.vml"/><Relationship Id="rId2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4" Type="http://schemas.openxmlformats.org/officeDocument/2006/relationships/oleObject" Target="../embeddings/oleObject20.bin"/><Relationship Id="rId5" Type="http://schemas.openxmlformats.org/officeDocument/2006/relationships/image" Target="../media/image21.emf"/><Relationship Id="rId6" Type="http://schemas.openxmlformats.org/officeDocument/2006/relationships/oleObject" Target="../embeddings/oleObject21.bin"/><Relationship Id="rId7" Type="http://schemas.openxmlformats.org/officeDocument/2006/relationships/image" Target="../media/image19.emf"/><Relationship Id="rId1" Type="http://schemas.openxmlformats.org/officeDocument/2006/relationships/vmlDrawing" Target="../drawings/vmlDrawing9.vml"/><Relationship Id="rId2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2.bin"/><Relationship Id="rId4" Type="http://schemas.openxmlformats.org/officeDocument/2006/relationships/image" Target="../media/image22.emf"/><Relationship Id="rId1" Type="http://schemas.openxmlformats.org/officeDocument/2006/relationships/vmlDrawing" Target="../drawings/vmlDrawing10.vml"/><Relationship Id="rId2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3.bin"/><Relationship Id="rId4" Type="http://schemas.openxmlformats.org/officeDocument/2006/relationships/image" Target="../media/image23.emf"/><Relationship Id="rId5" Type="http://schemas.openxmlformats.org/officeDocument/2006/relationships/oleObject" Target="../embeddings/oleObject24.bin"/><Relationship Id="rId6" Type="http://schemas.openxmlformats.org/officeDocument/2006/relationships/image" Target="../media/image24.emf"/><Relationship Id="rId7" Type="http://schemas.openxmlformats.org/officeDocument/2006/relationships/oleObject" Target="../embeddings/oleObject25.bin"/><Relationship Id="rId8" Type="http://schemas.openxmlformats.org/officeDocument/2006/relationships/image" Target="../media/image25.emf"/><Relationship Id="rId1" Type="http://schemas.openxmlformats.org/officeDocument/2006/relationships/vmlDrawing" Target="../drawings/vmlDrawing11.vml"/><Relationship Id="rId2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6.bin"/><Relationship Id="rId4" Type="http://schemas.openxmlformats.org/officeDocument/2006/relationships/image" Target="../media/image26.emf"/><Relationship Id="rId5" Type="http://schemas.openxmlformats.org/officeDocument/2006/relationships/oleObject" Target="../embeddings/oleObject27.bin"/><Relationship Id="rId6" Type="http://schemas.openxmlformats.org/officeDocument/2006/relationships/image" Target="../media/image27.emf"/><Relationship Id="rId1" Type="http://schemas.openxmlformats.org/officeDocument/2006/relationships/vmlDrawing" Target="../drawings/vmlDrawing12.vml"/><Relationship Id="rId2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8.bin"/><Relationship Id="rId4" Type="http://schemas.openxmlformats.org/officeDocument/2006/relationships/image" Target="../media/image28.emf"/><Relationship Id="rId5" Type="http://schemas.openxmlformats.org/officeDocument/2006/relationships/oleObject" Target="../embeddings/oleObject29.bin"/><Relationship Id="rId6" Type="http://schemas.openxmlformats.org/officeDocument/2006/relationships/image" Target="../media/image29.emf"/><Relationship Id="rId1" Type="http://schemas.openxmlformats.org/officeDocument/2006/relationships/vmlDrawing" Target="../drawings/vmlDrawing13.vml"/><Relationship Id="rId2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4" Type="http://schemas.openxmlformats.org/officeDocument/2006/relationships/oleObject" Target="../embeddings/oleObject30.bin"/><Relationship Id="rId5" Type="http://schemas.openxmlformats.org/officeDocument/2006/relationships/image" Target="../media/image30.emf"/><Relationship Id="rId6" Type="http://schemas.openxmlformats.org/officeDocument/2006/relationships/oleObject" Target="../embeddings/oleObject31.bin"/><Relationship Id="rId7" Type="http://schemas.openxmlformats.org/officeDocument/2006/relationships/image" Target="../media/image31.emf"/><Relationship Id="rId1" Type="http://schemas.openxmlformats.org/officeDocument/2006/relationships/vmlDrawing" Target="../drawings/vmlDrawing14.vml"/><Relationship Id="rId2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4" Type="http://schemas.openxmlformats.org/officeDocument/2006/relationships/oleObject" Target="../embeddings/oleObject32.bin"/><Relationship Id="rId5" Type="http://schemas.openxmlformats.org/officeDocument/2006/relationships/image" Target="../media/image32.emf"/><Relationship Id="rId6" Type="http://schemas.openxmlformats.org/officeDocument/2006/relationships/oleObject" Target="../embeddings/oleObject33.bin"/><Relationship Id="rId7" Type="http://schemas.openxmlformats.org/officeDocument/2006/relationships/image" Target="../media/image33.emf"/><Relationship Id="rId1" Type="http://schemas.openxmlformats.org/officeDocument/2006/relationships/vmlDrawing" Target="../drawings/vmlDrawing15.vml"/><Relationship Id="rId2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34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4" Type="http://schemas.openxmlformats.org/officeDocument/2006/relationships/oleObject" Target="../embeddings/oleObject34.bin"/><Relationship Id="rId5" Type="http://schemas.openxmlformats.org/officeDocument/2006/relationships/image" Target="../media/image35.emf"/><Relationship Id="rId1" Type="http://schemas.openxmlformats.org/officeDocument/2006/relationships/vmlDrawing" Target="../drawings/vmlDrawing16.vml"/><Relationship Id="rId2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4" Type="http://schemas.openxmlformats.org/officeDocument/2006/relationships/oleObject" Target="../embeddings/oleObject35.bin"/><Relationship Id="rId5" Type="http://schemas.openxmlformats.org/officeDocument/2006/relationships/image" Target="../media/image36.emf"/><Relationship Id="rId1" Type="http://schemas.openxmlformats.org/officeDocument/2006/relationships/vmlDrawing" Target="../drawings/vmlDrawing17.vml"/><Relationship Id="rId2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4" Type="http://schemas.openxmlformats.org/officeDocument/2006/relationships/oleObject" Target="../embeddings/oleObject36.bin"/><Relationship Id="rId5" Type="http://schemas.openxmlformats.org/officeDocument/2006/relationships/image" Target="../media/image37.emf"/><Relationship Id="rId1" Type="http://schemas.openxmlformats.org/officeDocument/2006/relationships/vmlDrawing" Target="../drawings/vmlDrawing18.vml"/><Relationship Id="rId2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7.bin"/><Relationship Id="rId4" Type="http://schemas.openxmlformats.org/officeDocument/2006/relationships/image" Target="../media/image38.emf"/><Relationship Id="rId1" Type="http://schemas.openxmlformats.org/officeDocument/2006/relationships/vmlDrawing" Target="../drawings/vmlDrawing19.vml"/><Relationship Id="rId2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9.wmf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9.wmf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9.wmf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9.wmf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9.wmf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9.wmf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9.wmf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9.wmf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9.wmf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9.wmf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9.wmf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9.wmf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4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8.bin"/><Relationship Id="rId4" Type="http://schemas.openxmlformats.org/officeDocument/2006/relationships/image" Target="../media/image40.emf"/><Relationship Id="rId1" Type="http://schemas.openxmlformats.org/officeDocument/2006/relationships/vmlDrawing" Target="../drawings/vmlDrawing20.vml"/><Relationship Id="rId2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1.png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1.png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1.png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1.png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1.png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1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4" Type="http://schemas.openxmlformats.org/officeDocument/2006/relationships/oleObject" Target="../embeddings/Microsoft_Equation1.bin"/><Relationship Id="rId5" Type="http://schemas.openxmlformats.org/officeDocument/2006/relationships/image" Target="../media/image42.emf"/><Relationship Id="rId1" Type="http://schemas.openxmlformats.org/officeDocument/2006/relationships/vmlDrawing" Target="../drawings/vmlDrawing21.vml"/><Relationship Id="rId2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4" Type="http://schemas.openxmlformats.org/officeDocument/2006/relationships/oleObject" Target="../embeddings/Microsoft_Equation2.bin"/><Relationship Id="rId5" Type="http://schemas.openxmlformats.org/officeDocument/2006/relationships/image" Target="../media/image43.emf"/><Relationship Id="rId1" Type="http://schemas.openxmlformats.org/officeDocument/2006/relationships/vmlDrawing" Target="../drawings/vmlDrawing22.vml"/><Relationship Id="rId2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4" Type="http://schemas.openxmlformats.org/officeDocument/2006/relationships/oleObject" Target="../embeddings/Microsoft_Equation3.bin"/><Relationship Id="rId5" Type="http://schemas.openxmlformats.org/officeDocument/2006/relationships/image" Target="../media/image44.emf"/><Relationship Id="rId6" Type="http://schemas.openxmlformats.org/officeDocument/2006/relationships/oleObject" Target="../embeddings/oleObject39.bin"/><Relationship Id="rId7" Type="http://schemas.openxmlformats.org/officeDocument/2006/relationships/image" Target="../media/image45.emf"/><Relationship Id="rId8" Type="http://schemas.openxmlformats.org/officeDocument/2006/relationships/oleObject" Target="../embeddings/oleObject40.bin"/><Relationship Id="rId9" Type="http://schemas.openxmlformats.org/officeDocument/2006/relationships/image" Target="../media/image46.emf"/><Relationship Id="rId1" Type="http://schemas.openxmlformats.org/officeDocument/2006/relationships/vmlDrawing" Target="../drawings/vmlDrawing23.vml"/><Relationship Id="rId2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4" Type="http://schemas.openxmlformats.org/officeDocument/2006/relationships/oleObject" Target="../embeddings/Microsoft_Equation4.bin"/><Relationship Id="rId5" Type="http://schemas.openxmlformats.org/officeDocument/2006/relationships/image" Target="../media/image47.emf"/><Relationship Id="rId1" Type="http://schemas.openxmlformats.org/officeDocument/2006/relationships/vmlDrawing" Target="../drawings/vmlDrawing24.vml"/><Relationship Id="rId2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4" Type="http://schemas.openxmlformats.org/officeDocument/2006/relationships/oleObject" Target="../embeddings/Microsoft_Equation5.bin"/><Relationship Id="rId5" Type="http://schemas.openxmlformats.org/officeDocument/2006/relationships/image" Target="../media/image48.emf"/><Relationship Id="rId6" Type="http://schemas.openxmlformats.org/officeDocument/2006/relationships/oleObject" Target="../embeddings/Microsoft_Equation6.bin"/><Relationship Id="rId7" Type="http://schemas.openxmlformats.org/officeDocument/2006/relationships/image" Target="../media/image49.emf"/><Relationship Id="rId1" Type="http://schemas.openxmlformats.org/officeDocument/2006/relationships/vmlDrawing" Target="../drawings/vmlDrawing25.vml"/><Relationship Id="rId2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Equation7.bin"/><Relationship Id="rId4" Type="http://schemas.openxmlformats.org/officeDocument/2006/relationships/image" Target="../media/image50.emf"/><Relationship Id="rId1" Type="http://schemas.openxmlformats.org/officeDocument/2006/relationships/vmlDrawing" Target="../drawings/vmlDrawing26.vml"/><Relationship Id="rId2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1.png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1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4" Type="http://schemas.openxmlformats.org/officeDocument/2006/relationships/oleObject" Target="../embeddings/oleObject41.bin"/><Relationship Id="rId5" Type="http://schemas.openxmlformats.org/officeDocument/2006/relationships/image" Target="../media/image51.emf"/><Relationship Id="rId6" Type="http://schemas.openxmlformats.org/officeDocument/2006/relationships/oleObject" Target="../embeddings/oleObject42.bin"/><Relationship Id="rId7" Type="http://schemas.openxmlformats.org/officeDocument/2006/relationships/image" Target="../media/image52.emf"/><Relationship Id="rId1" Type="http://schemas.openxmlformats.org/officeDocument/2006/relationships/vmlDrawing" Target="../drawings/vmlDrawing27.vml"/><Relationship Id="rId2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Equation8.bin"/><Relationship Id="rId4" Type="http://schemas.openxmlformats.org/officeDocument/2006/relationships/image" Target="../media/image53.emf"/><Relationship Id="rId5" Type="http://schemas.openxmlformats.org/officeDocument/2006/relationships/oleObject" Target="../embeddings/Microsoft_Equation9.bin"/><Relationship Id="rId6" Type="http://schemas.openxmlformats.org/officeDocument/2006/relationships/image" Target="../media/image54.emf"/><Relationship Id="rId1" Type="http://schemas.openxmlformats.org/officeDocument/2006/relationships/vmlDrawing" Target="../drawings/vmlDrawing28.vml"/><Relationship Id="rId2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3.bin"/><Relationship Id="rId4" Type="http://schemas.openxmlformats.org/officeDocument/2006/relationships/image" Target="../media/image55.emf"/><Relationship Id="rId5" Type="http://schemas.openxmlformats.org/officeDocument/2006/relationships/oleObject" Target="../embeddings/oleObject44.bin"/><Relationship Id="rId6" Type="http://schemas.openxmlformats.org/officeDocument/2006/relationships/image" Target="../media/image56.emf"/><Relationship Id="rId7" Type="http://schemas.openxmlformats.org/officeDocument/2006/relationships/oleObject" Target="../embeddings/oleObject45.bin"/><Relationship Id="rId8" Type="http://schemas.openxmlformats.org/officeDocument/2006/relationships/image" Target="../media/image57.emf"/><Relationship Id="rId1" Type="http://schemas.openxmlformats.org/officeDocument/2006/relationships/vmlDrawing" Target="../drawings/vmlDrawing29.vml"/><Relationship Id="rId2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6.bin"/><Relationship Id="rId4" Type="http://schemas.openxmlformats.org/officeDocument/2006/relationships/image" Target="../media/image51.emf"/><Relationship Id="rId5" Type="http://schemas.openxmlformats.org/officeDocument/2006/relationships/oleObject" Target="../embeddings/oleObject47.bin"/><Relationship Id="rId6" Type="http://schemas.openxmlformats.org/officeDocument/2006/relationships/image" Target="../media/image58.emf"/><Relationship Id="rId1" Type="http://schemas.openxmlformats.org/officeDocument/2006/relationships/vmlDrawing" Target="../drawings/vmlDrawing30.vml"/><Relationship Id="rId2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9.png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0.png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190932" y="4038600"/>
            <a:ext cx="6648268" cy="1828800"/>
          </a:xfrm>
        </p:spPr>
        <p:txBody>
          <a:bodyPr/>
          <a:lstStyle/>
          <a:p>
            <a:r>
              <a:rPr lang="en-US" dirty="0" smtClean="0"/>
              <a:t>Naïve </a:t>
            </a:r>
            <a:r>
              <a:rPr lang="en-US" dirty="0" err="1" smtClean="0"/>
              <a:t>bayes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David Kauchak</a:t>
            </a:r>
            <a:br>
              <a:rPr lang="en-US" dirty="0" smtClean="0"/>
            </a:br>
            <a:r>
              <a:rPr lang="en-US" dirty="0" smtClean="0"/>
              <a:t>CS159 Fall 2014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Admin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22912" y="1848987"/>
            <a:ext cx="8343136" cy="4671842"/>
          </a:xfrm>
        </p:spPr>
        <p:txBody>
          <a:bodyPr>
            <a:normAutofit/>
          </a:bodyPr>
          <a:lstStyle/>
          <a:p>
            <a:pPr marL="45720" indent="0">
              <a:buNone/>
            </a:pPr>
            <a:r>
              <a:rPr lang="en-US" dirty="0" smtClean="0"/>
              <a:t>Assignment 7 out soon (due next Friday at 5pm)</a:t>
            </a:r>
          </a:p>
          <a:p>
            <a:pPr marL="45720" indent="0">
              <a:buNone/>
            </a:pPr>
            <a:endParaRPr lang="en-US" dirty="0"/>
          </a:p>
          <a:p>
            <a:pPr marL="45720" indent="0">
              <a:buNone/>
            </a:pPr>
            <a:r>
              <a:rPr lang="en-US" dirty="0" smtClean="0"/>
              <a:t>Quiz #3 next Tuesday</a:t>
            </a:r>
          </a:p>
          <a:p>
            <a:pPr marL="45720" indent="0">
              <a:buNone/>
            </a:pPr>
            <a:r>
              <a:rPr lang="en-US" dirty="0"/>
              <a:t>	</a:t>
            </a:r>
            <a:r>
              <a:rPr lang="en-US" dirty="0" smtClean="0"/>
              <a:t>- Text similarity -&gt; this week (though, light on ML)</a:t>
            </a:r>
          </a:p>
          <a:p>
            <a:pPr marL="45720" indent="0">
              <a:buNone/>
            </a:pPr>
            <a:endParaRPr lang="en-US" dirty="0"/>
          </a:p>
          <a:p>
            <a:pPr marL="45720" indent="0">
              <a:buNone/>
            </a:pPr>
            <a:r>
              <a:rPr lang="en-US" dirty="0" smtClean="0"/>
              <a:t>Project proposal presentations Tuesday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5871507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Probabilistic Modeling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457200" y="2133600"/>
            <a:ext cx="1143000" cy="4191000"/>
          </a:xfrm>
          <a:prstGeom prst="rect">
            <a:avLst/>
          </a:prstGeom>
          <a:solidFill>
            <a:srgbClr val="FFFF00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 rot="16200000">
            <a:off x="174863" y="3961270"/>
            <a:ext cx="152204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0000FF"/>
                </a:solidFill>
              </a:rPr>
              <a:t>training data</a:t>
            </a:r>
            <a:endParaRPr lang="en-US" sz="2000" dirty="0">
              <a:solidFill>
                <a:srgbClr val="0000FF"/>
              </a:solidFill>
            </a:endParaRPr>
          </a:p>
        </p:txBody>
      </p:sp>
      <p:sp>
        <p:nvSpPr>
          <p:cNvPr id="6" name="Right Arrow 5"/>
          <p:cNvSpPr/>
          <p:nvPr/>
        </p:nvSpPr>
        <p:spPr bwMode="auto">
          <a:xfrm>
            <a:off x="1862863" y="3612178"/>
            <a:ext cx="533400" cy="762000"/>
          </a:xfrm>
          <a:prstGeom prst="rightArrow">
            <a:avLst/>
          </a:prstGeom>
          <a:solidFill>
            <a:srgbClr val="0000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grpSp>
        <p:nvGrpSpPr>
          <p:cNvPr id="7" name="Group 37"/>
          <p:cNvGrpSpPr/>
          <p:nvPr/>
        </p:nvGrpSpPr>
        <p:grpSpPr>
          <a:xfrm>
            <a:off x="2497357" y="3259400"/>
            <a:ext cx="1432277" cy="1371600"/>
            <a:chOff x="7380511" y="3505200"/>
            <a:chExt cx="1432277" cy="1371600"/>
          </a:xfrm>
        </p:grpSpPr>
        <p:sp>
          <p:nvSpPr>
            <p:cNvPr id="8" name="Rounded Rectangle 7"/>
            <p:cNvSpPr/>
            <p:nvPr/>
          </p:nvSpPr>
          <p:spPr bwMode="auto">
            <a:xfrm>
              <a:off x="7391400" y="3505200"/>
              <a:ext cx="1371600" cy="1371600"/>
            </a:xfrm>
            <a:prstGeom prst="roundRect">
              <a:avLst/>
            </a:prstGeom>
            <a:ln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-110" charset="0"/>
              </a:endParaRPr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7380511" y="3827200"/>
              <a:ext cx="1432277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dirty="0" smtClean="0"/>
                <a:t>probabilistic model</a:t>
              </a:r>
              <a:endParaRPr lang="en-US" sz="2000" dirty="0"/>
            </a:p>
          </p:txBody>
        </p:sp>
      </p:grpSp>
      <p:sp>
        <p:nvSpPr>
          <p:cNvPr id="10" name="TextBox 9"/>
          <p:cNvSpPr txBox="1"/>
          <p:nvPr/>
        </p:nvSpPr>
        <p:spPr>
          <a:xfrm rot="19152411">
            <a:off x="1887399" y="3058405"/>
            <a:ext cx="64715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train</a:t>
            </a:r>
            <a:endParaRPr lang="en-US" sz="2000" dirty="0"/>
          </a:p>
        </p:txBody>
      </p:sp>
      <p:sp>
        <p:nvSpPr>
          <p:cNvPr id="11" name="TextBox 10"/>
          <p:cNvSpPr txBox="1"/>
          <p:nvPr/>
        </p:nvSpPr>
        <p:spPr>
          <a:xfrm>
            <a:off x="4343400" y="2438400"/>
            <a:ext cx="4604131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Model the data with a probabilistic model</a:t>
            </a:r>
            <a:endParaRPr lang="en-US" sz="2400" dirty="0"/>
          </a:p>
          <a:p>
            <a:endParaRPr lang="en-US" sz="2400" dirty="0" smtClean="0"/>
          </a:p>
          <a:p>
            <a:r>
              <a:rPr lang="en-US" sz="2400" dirty="0" smtClean="0"/>
              <a:t>specifically, learn </a:t>
            </a:r>
            <a:r>
              <a:rPr lang="en-US" sz="2400" dirty="0" smtClean="0">
                <a:solidFill>
                  <a:srgbClr val="FF6600"/>
                </a:solidFill>
              </a:rPr>
              <a:t>p(</a:t>
            </a:r>
            <a:r>
              <a:rPr lang="en-US" sz="2400" i="1" dirty="0" smtClean="0">
                <a:solidFill>
                  <a:srgbClr val="FF6600"/>
                </a:solidFill>
              </a:rPr>
              <a:t>features,</a:t>
            </a:r>
            <a:r>
              <a:rPr lang="en-US" sz="2400" i="1" dirty="0">
                <a:solidFill>
                  <a:srgbClr val="FF6600"/>
                </a:solidFill>
              </a:rPr>
              <a:t> </a:t>
            </a:r>
            <a:r>
              <a:rPr lang="en-US" sz="2400" i="1" dirty="0" smtClean="0">
                <a:solidFill>
                  <a:srgbClr val="FF6600"/>
                </a:solidFill>
              </a:rPr>
              <a:t>label</a:t>
            </a:r>
            <a:r>
              <a:rPr lang="en-US" sz="2400" dirty="0" smtClean="0">
                <a:solidFill>
                  <a:srgbClr val="FF6600"/>
                </a:solidFill>
              </a:rPr>
              <a:t>)</a:t>
            </a:r>
          </a:p>
          <a:p>
            <a:endParaRPr lang="en-US" sz="2400" dirty="0"/>
          </a:p>
          <a:p>
            <a:r>
              <a:rPr lang="en-US" sz="2400" dirty="0" smtClean="0">
                <a:solidFill>
                  <a:srgbClr val="FF6600"/>
                </a:solidFill>
              </a:rPr>
              <a:t>p(</a:t>
            </a:r>
            <a:r>
              <a:rPr lang="en-US" sz="2400" i="1" dirty="0" smtClean="0">
                <a:solidFill>
                  <a:srgbClr val="FF6600"/>
                </a:solidFill>
              </a:rPr>
              <a:t>features, label</a:t>
            </a:r>
            <a:r>
              <a:rPr lang="en-US" sz="2400" dirty="0" smtClean="0">
                <a:solidFill>
                  <a:srgbClr val="FF6600"/>
                </a:solidFill>
              </a:rPr>
              <a:t>)</a:t>
            </a:r>
            <a:r>
              <a:rPr lang="en-US" sz="2400" dirty="0" smtClean="0"/>
              <a:t> tells us how likely these features and this example are</a:t>
            </a:r>
          </a:p>
        </p:txBody>
      </p:sp>
    </p:spTree>
    <p:extLst>
      <p:ext uri="{BB962C8B-B14F-4D97-AF65-F5344CB8AC3E}">
        <p14:creationId xmlns:p14="http://schemas.microsoft.com/office/powerpoint/2010/main" val="264495469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648" y="76200"/>
            <a:ext cx="8153400" cy="9906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Basic steps for probabilistic modeling</a:t>
            </a:r>
            <a:endParaRPr lang="en-US" dirty="0"/>
          </a:p>
        </p:txBody>
      </p:sp>
      <p:sp>
        <p:nvSpPr>
          <p:cNvPr id="12" name="Content Placeholder 11"/>
          <p:cNvSpPr>
            <a:spLocks noGrp="1"/>
          </p:cNvSpPr>
          <p:nvPr>
            <p:ph sz="quarter" idx="1"/>
          </p:nvPr>
        </p:nvSpPr>
        <p:spPr>
          <a:xfrm>
            <a:off x="5281221" y="2514600"/>
            <a:ext cx="3461611" cy="4114800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en-US" dirty="0" smtClean="0"/>
              <a:t>Which model do we use, i.e. how do we calculate p(</a:t>
            </a:r>
            <a:r>
              <a:rPr lang="en-US" i="1" dirty="0" smtClean="0"/>
              <a:t>feature, label</a:t>
            </a:r>
            <a:r>
              <a:rPr lang="en-US" dirty="0" smtClean="0"/>
              <a:t>)?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How do train the model, i.e. how to we we </a:t>
            </a:r>
            <a:r>
              <a:rPr lang="en-US" dirty="0" smtClean="0">
                <a:solidFill>
                  <a:srgbClr val="FF6600"/>
                </a:solidFill>
              </a:rPr>
              <a:t>estimate the probabilities</a:t>
            </a:r>
            <a:r>
              <a:rPr lang="en-US" dirty="0" smtClean="0"/>
              <a:t> for the model?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How do we deal with </a:t>
            </a:r>
            <a:r>
              <a:rPr lang="en-US" dirty="0" err="1" smtClean="0"/>
              <a:t>overfitting</a:t>
            </a:r>
            <a:r>
              <a:rPr lang="en-US" dirty="0" smtClean="0"/>
              <a:t>?</a:t>
            </a: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5313464" y="1738595"/>
            <a:ext cx="301446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0000FF"/>
                </a:solidFill>
              </a:rPr>
              <a:t>Probabilistic models</a:t>
            </a:r>
            <a:endParaRPr lang="en-US" sz="2800" dirty="0">
              <a:solidFill>
                <a:srgbClr val="0000FF"/>
              </a:solidFill>
            </a:endParaRPr>
          </a:p>
        </p:txBody>
      </p:sp>
      <p:cxnSp>
        <p:nvCxnSpPr>
          <p:cNvPr id="16" name="Straight Connector 15"/>
          <p:cNvCxnSpPr/>
          <p:nvPr/>
        </p:nvCxnSpPr>
        <p:spPr>
          <a:xfrm>
            <a:off x="4572000" y="1738595"/>
            <a:ext cx="0" cy="5119405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TextBox 2"/>
          <p:cNvSpPr txBox="1"/>
          <p:nvPr/>
        </p:nvSpPr>
        <p:spPr>
          <a:xfrm>
            <a:off x="280387" y="2536521"/>
            <a:ext cx="3933955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Step 1: pick a model</a:t>
            </a:r>
          </a:p>
          <a:p>
            <a:endParaRPr lang="en-US" sz="2400" dirty="0" smtClean="0"/>
          </a:p>
          <a:p>
            <a:endParaRPr lang="en-US" sz="2400" dirty="0"/>
          </a:p>
          <a:p>
            <a:r>
              <a:rPr lang="en-US" sz="2400" dirty="0" smtClean="0"/>
              <a:t>Step 2: figure out how to estimate the probabilities for the model</a:t>
            </a:r>
          </a:p>
          <a:p>
            <a:endParaRPr lang="en-US" sz="2400" dirty="0" smtClean="0"/>
          </a:p>
          <a:p>
            <a:endParaRPr lang="en-US" sz="2400" dirty="0"/>
          </a:p>
          <a:p>
            <a:r>
              <a:rPr lang="en-US" sz="2400" dirty="0" smtClean="0"/>
              <a:t>Step 3 (optional): deal with </a:t>
            </a:r>
            <a:r>
              <a:rPr lang="en-US" sz="2400" dirty="0" err="1" smtClean="0"/>
              <a:t>overfitting</a:t>
            </a:r>
            <a:endParaRPr lang="en-US" sz="2400" dirty="0"/>
          </a:p>
        </p:txBody>
      </p:sp>
      <p:sp>
        <p:nvSpPr>
          <p:cNvPr id="4" name="Rectangle 3"/>
          <p:cNvSpPr/>
          <p:nvPr/>
        </p:nvSpPr>
        <p:spPr>
          <a:xfrm>
            <a:off x="76200" y="2362200"/>
            <a:ext cx="4343400" cy="838200"/>
          </a:xfrm>
          <a:prstGeom prst="rect">
            <a:avLst/>
          </a:prstGeom>
          <a:noFill/>
          <a:ln>
            <a:solidFill>
              <a:srgbClr val="0000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887298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Naïve </a:t>
            </a:r>
            <a:r>
              <a:rPr lang="en-US" dirty="0"/>
              <a:t>B</a:t>
            </a:r>
            <a:r>
              <a:rPr lang="en-US" dirty="0" smtClean="0"/>
              <a:t>ayes assumption</a:t>
            </a:r>
            <a:endParaRPr lang="en-US" dirty="0"/>
          </a:p>
        </p:txBody>
      </p:sp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52171796"/>
              </p:ext>
            </p:extLst>
          </p:nvPr>
        </p:nvGraphicFramePr>
        <p:xfrm>
          <a:off x="1176338" y="1447800"/>
          <a:ext cx="6327775" cy="10890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6479" name="Equation" r:id="rId3" imgW="2806700" imgH="482600" progId="Equation.3">
                  <p:embed/>
                </p:oleObj>
              </mc:Choice>
              <mc:Fallback>
                <p:oleObj name="Equation" r:id="rId3" imgW="2806700" imgH="4826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176338" y="1447800"/>
                        <a:ext cx="6327775" cy="10890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8" name="Straight Connector 7"/>
          <p:cNvCxnSpPr/>
          <p:nvPr/>
        </p:nvCxnSpPr>
        <p:spPr>
          <a:xfrm>
            <a:off x="533400" y="2971800"/>
            <a:ext cx="8232648" cy="0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2379998" y="4459874"/>
            <a:ext cx="357499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FF0000"/>
                </a:solidFill>
              </a:rPr>
              <a:t>What does this assume?</a:t>
            </a:r>
            <a:endParaRPr lang="en-US" sz="2800" dirty="0">
              <a:solidFill>
                <a:srgbClr val="FF0000"/>
              </a:solidFill>
            </a:endParaRPr>
          </a:p>
        </p:txBody>
      </p:sp>
      <p:graphicFrame>
        <p:nvGraphicFramePr>
          <p:cNvPr id="10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17412974"/>
              </p:ext>
            </p:extLst>
          </p:nvPr>
        </p:nvGraphicFramePr>
        <p:xfrm>
          <a:off x="2447925" y="3338513"/>
          <a:ext cx="4351338" cy="5159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6480" name="Equation" r:id="rId5" imgW="1930400" imgH="228600" progId="Equation.3">
                  <p:embed/>
                </p:oleObj>
              </mc:Choice>
              <mc:Fallback>
                <p:oleObj name="Equation" r:id="rId5" imgW="1930400" imgH="2286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2447925" y="3338513"/>
                        <a:ext cx="4351338" cy="51593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42297068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Naïve </a:t>
            </a:r>
            <a:r>
              <a:rPr lang="en-US" dirty="0"/>
              <a:t>B</a:t>
            </a:r>
            <a:r>
              <a:rPr lang="en-US" dirty="0" smtClean="0"/>
              <a:t>ayes assumption</a:t>
            </a:r>
            <a:endParaRPr lang="en-US" dirty="0"/>
          </a:p>
        </p:txBody>
      </p:sp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7861301"/>
              </p:ext>
            </p:extLst>
          </p:nvPr>
        </p:nvGraphicFramePr>
        <p:xfrm>
          <a:off x="1176338" y="1447800"/>
          <a:ext cx="6327775" cy="10890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7503" name="Equation" r:id="rId3" imgW="2806700" imgH="482600" progId="Equation.3">
                  <p:embed/>
                </p:oleObj>
              </mc:Choice>
              <mc:Fallback>
                <p:oleObj name="Equation" r:id="rId3" imgW="2806700" imgH="4826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176338" y="1447800"/>
                        <a:ext cx="6327775" cy="10890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65613213"/>
              </p:ext>
            </p:extLst>
          </p:nvPr>
        </p:nvGraphicFramePr>
        <p:xfrm>
          <a:off x="2447925" y="3338513"/>
          <a:ext cx="4351338" cy="5159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7504" name="Equation" r:id="rId5" imgW="1930400" imgH="228600" progId="Equation.3">
                  <p:embed/>
                </p:oleObj>
              </mc:Choice>
              <mc:Fallback>
                <p:oleObj name="Equation" r:id="rId5" imgW="1930400" imgH="2286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2447925" y="3338513"/>
                        <a:ext cx="4351338" cy="51593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8" name="Straight Connector 7"/>
          <p:cNvCxnSpPr/>
          <p:nvPr/>
        </p:nvCxnSpPr>
        <p:spPr>
          <a:xfrm>
            <a:off x="533400" y="2971800"/>
            <a:ext cx="8232648" cy="0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612648" y="4198264"/>
            <a:ext cx="81534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0000FF"/>
                </a:solidFill>
              </a:rPr>
              <a:t>Assumes feature </a:t>
            </a:r>
            <a:r>
              <a:rPr lang="en-US" sz="2800" dirty="0" err="1" smtClean="0">
                <a:solidFill>
                  <a:srgbClr val="0000FF"/>
                </a:solidFill>
              </a:rPr>
              <a:t>i</a:t>
            </a:r>
            <a:r>
              <a:rPr lang="en-US" sz="2800" dirty="0" smtClean="0">
                <a:solidFill>
                  <a:srgbClr val="0000FF"/>
                </a:solidFill>
              </a:rPr>
              <a:t> is independent of the the other features </a:t>
            </a:r>
            <a:r>
              <a:rPr lang="en-US" sz="2800" i="1" dirty="0" smtClean="0">
                <a:solidFill>
                  <a:srgbClr val="0000FF"/>
                </a:solidFill>
              </a:rPr>
              <a:t>given the label</a:t>
            </a:r>
            <a:endParaRPr lang="en-US" sz="2800" baseline="-250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7662285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Naïve Bayes model</a:t>
            </a:r>
            <a:endParaRPr lang="en-US" dirty="0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45123073"/>
              </p:ext>
            </p:extLst>
          </p:nvPr>
        </p:nvGraphicFramePr>
        <p:xfrm>
          <a:off x="569913" y="1828800"/>
          <a:ext cx="6327775" cy="10890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0575" name="Equation" r:id="rId3" imgW="2806700" imgH="482600" progId="Equation.3">
                  <p:embed/>
                </p:oleObj>
              </mc:Choice>
              <mc:Fallback>
                <p:oleObj name="Equation" r:id="rId3" imgW="2806700" imgH="4826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569913" y="1828800"/>
                        <a:ext cx="6327775" cy="10890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91951563"/>
              </p:ext>
            </p:extLst>
          </p:nvPr>
        </p:nvGraphicFramePr>
        <p:xfrm>
          <a:off x="3057525" y="3048000"/>
          <a:ext cx="2519363" cy="10890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0576" name="Equation" r:id="rId5" imgW="1117600" imgH="482600" progId="Equation.3">
                  <p:embed/>
                </p:oleObj>
              </mc:Choice>
              <mc:Fallback>
                <p:oleObj name="Equation" r:id="rId5" imgW="1117600" imgH="4826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3057525" y="3048000"/>
                        <a:ext cx="2519363" cy="10890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6108804" y="3352800"/>
            <a:ext cx="233744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6600"/>
                </a:solidFill>
              </a:rPr>
              <a:t>naïve </a:t>
            </a:r>
            <a:r>
              <a:rPr lang="en-US" dirty="0">
                <a:solidFill>
                  <a:srgbClr val="FF6600"/>
                </a:solidFill>
              </a:rPr>
              <a:t>B</a:t>
            </a:r>
            <a:r>
              <a:rPr lang="en-US" dirty="0" smtClean="0">
                <a:solidFill>
                  <a:srgbClr val="FF6600"/>
                </a:solidFill>
              </a:rPr>
              <a:t>ayes assumption</a:t>
            </a:r>
            <a:endParaRPr lang="en-US" dirty="0">
              <a:solidFill>
                <a:srgbClr val="FF66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22449" y="4969848"/>
            <a:ext cx="8879354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How do we model this?</a:t>
            </a:r>
          </a:p>
          <a:p>
            <a:pPr marL="342900" indent="-342900">
              <a:buFontTx/>
              <a:buChar char="-"/>
            </a:pPr>
            <a:r>
              <a:rPr lang="en-US" sz="2400" dirty="0" smtClean="0">
                <a:solidFill>
                  <a:srgbClr val="FF0000"/>
                </a:solidFill>
              </a:rPr>
              <a:t>for binary features (e.g., “banana” occurs in the text)</a:t>
            </a:r>
          </a:p>
          <a:p>
            <a:pPr marL="342900" indent="-342900">
              <a:buFontTx/>
              <a:buChar char="-"/>
            </a:pPr>
            <a:r>
              <a:rPr lang="en-US" sz="2400" dirty="0" smtClean="0">
                <a:solidFill>
                  <a:srgbClr val="FF0000"/>
                </a:solidFill>
              </a:rPr>
              <a:t>for discrete features</a:t>
            </a:r>
            <a:r>
              <a:rPr lang="en-US" sz="2400" dirty="0">
                <a:solidFill>
                  <a:srgbClr val="FF0000"/>
                </a:solidFill>
              </a:rPr>
              <a:t> </a:t>
            </a:r>
            <a:r>
              <a:rPr lang="en-US" sz="2400" dirty="0" smtClean="0">
                <a:solidFill>
                  <a:srgbClr val="FF0000"/>
                </a:solidFill>
              </a:rPr>
              <a:t>(e.g., “banana” occurs x</a:t>
            </a:r>
            <a:r>
              <a:rPr lang="en-US" sz="2400" baseline="-25000" dirty="0" smtClean="0">
                <a:solidFill>
                  <a:srgbClr val="FF0000"/>
                </a:solidFill>
              </a:rPr>
              <a:t>i</a:t>
            </a:r>
            <a:r>
              <a:rPr lang="en-US" sz="2400" dirty="0" smtClean="0">
                <a:solidFill>
                  <a:srgbClr val="FF0000"/>
                </a:solidFill>
              </a:rPr>
              <a:t> times)</a:t>
            </a:r>
          </a:p>
          <a:p>
            <a:pPr marL="342900" indent="-342900">
              <a:buFontTx/>
              <a:buChar char="-"/>
            </a:pPr>
            <a:r>
              <a:rPr lang="en-US" sz="2400" dirty="0" smtClean="0">
                <a:solidFill>
                  <a:srgbClr val="FF0000"/>
                </a:solidFill>
              </a:rPr>
              <a:t>for real valued features (</a:t>
            </a:r>
            <a:r>
              <a:rPr lang="en-US" sz="2400" dirty="0" err="1" smtClean="0">
                <a:solidFill>
                  <a:srgbClr val="FF0000"/>
                </a:solidFill>
              </a:rPr>
              <a:t>e.g</a:t>
            </a:r>
            <a:r>
              <a:rPr lang="en-US" sz="2400" dirty="0" smtClean="0">
                <a:solidFill>
                  <a:srgbClr val="FF0000"/>
                </a:solidFill>
              </a:rPr>
              <a:t>, the text contains x</a:t>
            </a:r>
            <a:r>
              <a:rPr lang="en-US" sz="2400" baseline="-25000" dirty="0" smtClean="0">
                <a:solidFill>
                  <a:srgbClr val="FF0000"/>
                </a:solidFill>
              </a:rPr>
              <a:t>i</a:t>
            </a:r>
            <a:r>
              <a:rPr lang="en-US" sz="2400" dirty="0">
                <a:solidFill>
                  <a:srgbClr val="FF0000"/>
                </a:solidFill>
              </a:rPr>
              <a:t> </a:t>
            </a:r>
            <a:r>
              <a:rPr lang="en-US" sz="2400" dirty="0" smtClean="0">
                <a:solidFill>
                  <a:srgbClr val="FF0000"/>
                </a:solidFill>
              </a:rPr>
              <a:t>proportion of verbs)</a:t>
            </a:r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63222" y="4343400"/>
            <a:ext cx="873858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i="1" dirty="0" smtClean="0">
                <a:solidFill>
                  <a:srgbClr val="FF6600"/>
                </a:solidFill>
              </a:rPr>
              <a:t>p(</a:t>
            </a:r>
            <a:r>
              <a:rPr lang="en-US" sz="2400" i="1" dirty="0" err="1" smtClean="0">
                <a:solidFill>
                  <a:srgbClr val="FF6600"/>
                </a:solidFill>
              </a:rPr>
              <a:t>x</a:t>
            </a:r>
            <a:r>
              <a:rPr lang="en-US" sz="2400" i="1" baseline="-25000" dirty="0" err="1" smtClean="0">
                <a:solidFill>
                  <a:srgbClr val="FF6600"/>
                </a:solidFill>
              </a:rPr>
              <a:t>i</a:t>
            </a:r>
            <a:r>
              <a:rPr lang="en-US" sz="2400" i="1" dirty="0" err="1" smtClean="0">
                <a:solidFill>
                  <a:srgbClr val="FF6600"/>
                </a:solidFill>
              </a:rPr>
              <a:t>|y</a:t>
            </a:r>
            <a:r>
              <a:rPr lang="en-US" sz="2400" i="1" dirty="0" smtClean="0">
                <a:solidFill>
                  <a:srgbClr val="FF6600"/>
                </a:solidFill>
              </a:rPr>
              <a:t>)</a:t>
            </a:r>
            <a:r>
              <a:rPr lang="en-US" sz="2400" dirty="0" smtClean="0"/>
              <a:t> is the probability of a particular feature value given the label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95526223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p(</a:t>
            </a:r>
            <a:r>
              <a:rPr lang="en-US" dirty="0" err="1" smtClean="0"/>
              <a:t>x|y</a:t>
            </a:r>
            <a:r>
              <a:rPr lang="en-US" dirty="0" smtClean="0"/>
              <a:t>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7" y="1600200"/>
            <a:ext cx="6693387" cy="585788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en-US" dirty="0" smtClean="0"/>
              <a:t>Binary features (aka, Bernoulli Naïve </a:t>
            </a:r>
            <a:r>
              <a:rPr lang="en-US" dirty="0"/>
              <a:t>B</a:t>
            </a:r>
            <a:r>
              <a:rPr lang="en-US" dirty="0" smtClean="0"/>
              <a:t>ayes) :</a:t>
            </a:r>
            <a:endParaRPr lang="en-US" dirty="0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31223212"/>
              </p:ext>
            </p:extLst>
          </p:nvPr>
        </p:nvGraphicFramePr>
        <p:xfrm>
          <a:off x="1731963" y="2143125"/>
          <a:ext cx="4406900" cy="13763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1394" name="Equation" r:id="rId4" imgW="1955800" imgH="609600" progId="Equation.3">
                  <p:embed/>
                </p:oleObj>
              </mc:Choice>
              <mc:Fallback>
                <p:oleObj name="Equation" r:id="rId4" imgW="1955800" imgH="6096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731963" y="2143125"/>
                        <a:ext cx="4406900" cy="137636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Content Placeholder 2"/>
          <p:cNvSpPr txBox="1">
            <a:spLocks/>
          </p:cNvSpPr>
          <p:nvPr/>
        </p:nvSpPr>
        <p:spPr>
          <a:xfrm>
            <a:off x="308117" y="3810000"/>
            <a:ext cx="3341934" cy="585788"/>
          </a:xfrm>
          <a:prstGeom prst="rect">
            <a:avLst/>
          </a:prstGeom>
        </p:spPr>
        <p:txBody>
          <a:bodyPr vert="horz">
            <a:normAutofit/>
          </a:bodyPr>
          <a:lstStyle>
            <a:lvl1pPr marL="320040" indent="-320040" algn="l" rtl="0" eaLnBrk="1" latinLnBrk="0" hangingPunct="1">
              <a:spcBef>
                <a:spcPts val="700"/>
              </a:spcBef>
              <a:buClr>
                <a:schemeClr val="accent2"/>
              </a:buClr>
              <a:buSzPct val="60000"/>
              <a:buFont typeface="Wingdings"/>
              <a:buChar char=""/>
              <a:defRPr kumimoji="0"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74320" algn="l" rtl="0" eaLnBrk="1" latinLnBrk="0" hangingPunct="1">
              <a:spcBef>
                <a:spcPts val="550"/>
              </a:spcBef>
              <a:buClr>
                <a:schemeClr val="accent1"/>
              </a:buClr>
              <a:buSzPct val="70000"/>
              <a:buFont typeface="Wingdings 2"/>
              <a:buChar char="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rtl="0" eaLnBrk="1" latinLnBrk="0" hangingPunct="1">
              <a:spcBef>
                <a:spcPts val="500"/>
              </a:spcBef>
              <a:buClr>
                <a:schemeClr val="accent2"/>
              </a:buClr>
              <a:buSzPct val="75000"/>
              <a:buFont typeface="Wingdings"/>
              <a:buChar char=""/>
              <a:defRPr kumimoji="0"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-228600" algn="l" rtl="0" eaLnBrk="1" latinLnBrk="0" hangingPunct="1">
              <a:spcBef>
                <a:spcPts val="400"/>
              </a:spcBef>
              <a:buClr>
                <a:schemeClr val="accent3"/>
              </a:buClr>
              <a:buSzPct val="7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-228600" algn="l" rtl="0" eaLnBrk="1" latinLnBrk="0" hangingPunct="1">
              <a:spcBef>
                <a:spcPts val="400"/>
              </a:spcBef>
              <a:buClr>
                <a:schemeClr val="accent4"/>
              </a:buClr>
              <a:buSzPct val="6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10312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77440" indent="-228600" algn="l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51760" indent="-228600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26080" indent="-22860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"/>
              <a:buNone/>
            </a:pPr>
            <a:r>
              <a:rPr lang="en-US" dirty="0" smtClean="0"/>
              <a:t>Other features types: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1219200" y="4458507"/>
            <a:ext cx="7394447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Could use a lookup table for each value, but doesn’t generalize well</a:t>
            </a:r>
          </a:p>
          <a:p>
            <a:endParaRPr lang="en-US" sz="2000" dirty="0" smtClean="0"/>
          </a:p>
          <a:p>
            <a:r>
              <a:rPr lang="en-US" sz="2000" dirty="0" smtClean="0"/>
              <a:t>Better, model as a distribution:</a:t>
            </a:r>
          </a:p>
          <a:p>
            <a:pPr marL="342900" indent="-342900">
              <a:buFontTx/>
              <a:buChar char="-"/>
            </a:pPr>
            <a:r>
              <a:rPr lang="en-US" sz="2000" dirty="0" err="1" smtClean="0"/>
              <a:t>gaussian</a:t>
            </a:r>
            <a:r>
              <a:rPr lang="en-US" sz="2000" dirty="0" smtClean="0"/>
              <a:t> (i.e. normal) distribution</a:t>
            </a:r>
          </a:p>
          <a:p>
            <a:pPr marL="342900" indent="-342900">
              <a:buFontTx/>
              <a:buChar char="-"/>
            </a:pPr>
            <a:r>
              <a:rPr lang="en-US" sz="2000" dirty="0" err="1" smtClean="0"/>
              <a:t>poisson</a:t>
            </a:r>
            <a:r>
              <a:rPr lang="en-US" sz="2000" dirty="0" smtClean="0"/>
              <a:t> distribution </a:t>
            </a:r>
          </a:p>
          <a:p>
            <a:pPr marL="342900" indent="-342900">
              <a:buFontTx/>
              <a:buChar char="-"/>
            </a:pPr>
            <a:r>
              <a:rPr lang="en-US" sz="2000" dirty="0" smtClean="0"/>
              <a:t>multinomial distribution (more on this later)</a:t>
            </a:r>
          </a:p>
          <a:p>
            <a:pPr marL="342900" indent="-342900">
              <a:buFontTx/>
              <a:buChar char="-"/>
            </a:pPr>
            <a:r>
              <a:rPr lang="en-US" sz="2000" dirty="0" smtClean="0"/>
              <a:t>…</a:t>
            </a:r>
            <a:endParaRPr lang="en-US" sz="2000" dirty="0"/>
          </a:p>
        </p:txBody>
      </p:sp>
      <p:sp>
        <p:nvSpPr>
          <p:cNvPr id="8" name="TextBox 7"/>
          <p:cNvSpPr txBox="1"/>
          <p:nvPr/>
        </p:nvSpPr>
        <p:spPr>
          <a:xfrm>
            <a:off x="6884728" y="2571690"/>
            <a:ext cx="184089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008000"/>
                </a:solidFill>
              </a:rPr>
              <a:t>biased coin toss!</a:t>
            </a:r>
            <a:endParaRPr lang="en-US" sz="2000" dirty="0">
              <a:solidFill>
                <a:srgbClr val="008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9228896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648" y="76200"/>
            <a:ext cx="8153400" cy="9906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Basic steps for probabilistic modeling</a:t>
            </a:r>
            <a:endParaRPr lang="en-US" dirty="0"/>
          </a:p>
        </p:txBody>
      </p:sp>
      <p:sp>
        <p:nvSpPr>
          <p:cNvPr id="12" name="Content Placeholder 11"/>
          <p:cNvSpPr>
            <a:spLocks noGrp="1"/>
          </p:cNvSpPr>
          <p:nvPr>
            <p:ph sz="quarter" idx="1"/>
          </p:nvPr>
        </p:nvSpPr>
        <p:spPr>
          <a:xfrm>
            <a:off x="5281221" y="2514600"/>
            <a:ext cx="3461611" cy="4114800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en-US" dirty="0" smtClean="0"/>
              <a:t>Which model do we use, i.e. how do we calculate p(</a:t>
            </a:r>
            <a:r>
              <a:rPr lang="en-US" i="1" dirty="0" smtClean="0"/>
              <a:t>feature, label</a:t>
            </a:r>
            <a:r>
              <a:rPr lang="en-US" dirty="0" smtClean="0"/>
              <a:t>)?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How do train the model, i.e. how to we we </a:t>
            </a:r>
            <a:r>
              <a:rPr lang="en-US" dirty="0" smtClean="0">
                <a:solidFill>
                  <a:srgbClr val="FF6600"/>
                </a:solidFill>
              </a:rPr>
              <a:t>estimate the probabilities</a:t>
            </a:r>
            <a:r>
              <a:rPr lang="en-US" dirty="0" smtClean="0"/>
              <a:t> for the model?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How do we deal with </a:t>
            </a:r>
            <a:r>
              <a:rPr lang="en-US" dirty="0" err="1" smtClean="0"/>
              <a:t>overfitting</a:t>
            </a:r>
            <a:r>
              <a:rPr lang="en-US" dirty="0" smtClean="0"/>
              <a:t>?</a:t>
            </a: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5313464" y="1738595"/>
            <a:ext cx="301446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0000FF"/>
                </a:solidFill>
              </a:rPr>
              <a:t>Probabilistic models</a:t>
            </a:r>
            <a:endParaRPr lang="en-US" sz="2800" dirty="0">
              <a:solidFill>
                <a:srgbClr val="0000FF"/>
              </a:solidFill>
            </a:endParaRPr>
          </a:p>
        </p:txBody>
      </p:sp>
      <p:cxnSp>
        <p:nvCxnSpPr>
          <p:cNvPr id="16" name="Straight Connector 15"/>
          <p:cNvCxnSpPr/>
          <p:nvPr/>
        </p:nvCxnSpPr>
        <p:spPr>
          <a:xfrm>
            <a:off x="4572000" y="1738595"/>
            <a:ext cx="0" cy="5119405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TextBox 2"/>
          <p:cNvSpPr txBox="1"/>
          <p:nvPr/>
        </p:nvSpPr>
        <p:spPr>
          <a:xfrm>
            <a:off x="280387" y="2536521"/>
            <a:ext cx="3933955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Step 1: pick a model</a:t>
            </a:r>
          </a:p>
          <a:p>
            <a:endParaRPr lang="en-US" sz="2400" dirty="0" smtClean="0"/>
          </a:p>
          <a:p>
            <a:endParaRPr lang="en-US" sz="2400" dirty="0"/>
          </a:p>
          <a:p>
            <a:r>
              <a:rPr lang="en-US" sz="2400" dirty="0" smtClean="0"/>
              <a:t>Step 2: figure out how to estimate the probabilities for the model</a:t>
            </a:r>
          </a:p>
          <a:p>
            <a:endParaRPr lang="en-US" sz="2400" dirty="0" smtClean="0"/>
          </a:p>
          <a:p>
            <a:endParaRPr lang="en-US" sz="2400" dirty="0"/>
          </a:p>
          <a:p>
            <a:r>
              <a:rPr lang="en-US" sz="2400" dirty="0" smtClean="0"/>
              <a:t>Step 3 (optional): deal with </a:t>
            </a:r>
            <a:r>
              <a:rPr lang="en-US" sz="2400" dirty="0" err="1" smtClean="0"/>
              <a:t>overfitting</a:t>
            </a:r>
            <a:endParaRPr lang="en-US" sz="2400" dirty="0"/>
          </a:p>
        </p:txBody>
      </p:sp>
      <p:sp>
        <p:nvSpPr>
          <p:cNvPr id="4" name="Rectangle 3"/>
          <p:cNvSpPr/>
          <p:nvPr/>
        </p:nvSpPr>
        <p:spPr>
          <a:xfrm>
            <a:off x="76200" y="3657600"/>
            <a:ext cx="4343400" cy="1295400"/>
          </a:xfrm>
          <a:prstGeom prst="rect">
            <a:avLst/>
          </a:prstGeom>
          <a:noFill/>
          <a:ln>
            <a:solidFill>
              <a:srgbClr val="0000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879215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Obtaining probabilities</a:t>
            </a:r>
            <a:endParaRPr lang="en-US" dirty="0"/>
          </a:p>
        </p:txBody>
      </p:sp>
      <p:sp>
        <p:nvSpPr>
          <p:cNvPr id="48" name="Rectangle 47"/>
          <p:cNvSpPr/>
          <p:nvPr/>
        </p:nvSpPr>
        <p:spPr>
          <a:xfrm>
            <a:off x="457200" y="2133600"/>
            <a:ext cx="1143000" cy="4191000"/>
          </a:xfrm>
          <a:prstGeom prst="rect">
            <a:avLst/>
          </a:prstGeom>
          <a:solidFill>
            <a:srgbClr val="FFFF00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TextBox 48"/>
          <p:cNvSpPr txBox="1"/>
          <p:nvPr/>
        </p:nvSpPr>
        <p:spPr>
          <a:xfrm rot="16200000">
            <a:off x="174863" y="3961270"/>
            <a:ext cx="152204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0000FF"/>
                </a:solidFill>
              </a:rPr>
              <a:t>training data</a:t>
            </a:r>
            <a:endParaRPr lang="en-US" sz="2000" dirty="0">
              <a:solidFill>
                <a:srgbClr val="0000FF"/>
              </a:solidFill>
            </a:endParaRPr>
          </a:p>
        </p:txBody>
      </p:sp>
      <p:sp>
        <p:nvSpPr>
          <p:cNvPr id="50" name="Right Arrow 49"/>
          <p:cNvSpPr/>
          <p:nvPr/>
        </p:nvSpPr>
        <p:spPr bwMode="auto">
          <a:xfrm>
            <a:off x="1862863" y="3612178"/>
            <a:ext cx="533400" cy="762000"/>
          </a:xfrm>
          <a:prstGeom prst="rightArrow">
            <a:avLst/>
          </a:prstGeom>
          <a:solidFill>
            <a:srgbClr val="0000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grpSp>
        <p:nvGrpSpPr>
          <p:cNvPr id="51" name="Group 37"/>
          <p:cNvGrpSpPr/>
          <p:nvPr/>
        </p:nvGrpSpPr>
        <p:grpSpPr>
          <a:xfrm>
            <a:off x="2497357" y="3259400"/>
            <a:ext cx="1432277" cy="1371600"/>
            <a:chOff x="7380511" y="3505200"/>
            <a:chExt cx="1432277" cy="1371600"/>
          </a:xfrm>
        </p:grpSpPr>
        <p:sp>
          <p:nvSpPr>
            <p:cNvPr id="52" name="Rounded Rectangle 51"/>
            <p:cNvSpPr/>
            <p:nvPr/>
          </p:nvSpPr>
          <p:spPr bwMode="auto">
            <a:xfrm>
              <a:off x="7391400" y="3505200"/>
              <a:ext cx="1371600" cy="1371600"/>
            </a:xfrm>
            <a:prstGeom prst="roundRect">
              <a:avLst/>
            </a:prstGeom>
            <a:ln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-110" charset="0"/>
              </a:endParaRPr>
            </a:p>
          </p:txBody>
        </p:sp>
        <p:sp>
          <p:nvSpPr>
            <p:cNvPr id="53" name="TextBox 52"/>
            <p:cNvSpPr txBox="1"/>
            <p:nvPr/>
          </p:nvSpPr>
          <p:spPr>
            <a:xfrm>
              <a:off x="7380511" y="3827200"/>
              <a:ext cx="1432277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dirty="0" smtClean="0"/>
                <a:t>probabilistic model</a:t>
              </a:r>
              <a:endParaRPr lang="en-US" sz="2000" dirty="0"/>
            </a:p>
          </p:txBody>
        </p:sp>
      </p:grpSp>
      <p:sp>
        <p:nvSpPr>
          <p:cNvPr id="54" name="TextBox 53"/>
          <p:cNvSpPr txBox="1"/>
          <p:nvPr/>
        </p:nvSpPr>
        <p:spPr>
          <a:xfrm rot="19152411">
            <a:off x="1887399" y="3058405"/>
            <a:ext cx="64715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train</a:t>
            </a:r>
            <a:endParaRPr lang="en-US" sz="2000" dirty="0"/>
          </a:p>
        </p:txBody>
      </p:sp>
      <p:cxnSp>
        <p:nvCxnSpPr>
          <p:cNvPr id="55" name="Straight Connector 54"/>
          <p:cNvCxnSpPr/>
          <p:nvPr/>
        </p:nvCxnSpPr>
        <p:spPr>
          <a:xfrm flipV="1">
            <a:off x="3929634" y="1998400"/>
            <a:ext cx="2623566" cy="1278200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6" name="Straight Connector 55"/>
          <p:cNvCxnSpPr/>
          <p:nvPr/>
        </p:nvCxnSpPr>
        <p:spPr>
          <a:xfrm>
            <a:off x="3879846" y="4684817"/>
            <a:ext cx="2623566" cy="1639783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58" name="Object 5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42356898"/>
              </p:ext>
            </p:extLst>
          </p:nvPr>
        </p:nvGraphicFramePr>
        <p:xfrm>
          <a:off x="4483100" y="3514725"/>
          <a:ext cx="1916113" cy="9223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4" name="Equation" r:id="rId3" imgW="1003300" imgH="482600" progId="Equation.3">
                  <p:embed/>
                </p:oleObj>
              </mc:Choice>
              <mc:Fallback>
                <p:oleObj name="Equation" r:id="rId3" imgW="1003300" imgH="4826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4483100" y="3514725"/>
                        <a:ext cx="1916113" cy="92233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59" name="Straight Connector 58"/>
          <p:cNvCxnSpPr/>
          <p:nvPr/>
        </p:nvCxnSpPr>
        <p:spPr>
          <a:xfrm flipV="1">
            <a:off x="6553200" y="1998400"/>
            <a:ext cx="0" cy="4326201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62" name="Object 6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95158988"/>
              </p:ext>
            </p:extLst>
          </p:nvPr>
        </p:nvGraphicFramePr>
        <p:xfrm>
          <a:off x="6705600" y="1988535"/>
          <a:ext cx="842772" cy="54194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5" name="Equation" r:id="rId5" imgW="317500" imgH="203200" progId="Equation.3">
                  <p:embed/>
                </p:oleObj>
              </mc:Choice>
              <mc:Fallback>
                <p:oleObj name="Equation" r:id="rId5" imgW="317500" imgH="2032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6705600" y="1988535"/>
                        <a:ext cx="842772" cy="54194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3" name="Object 6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36551215"/>
              </p:ext>
            </p:extLst>
          </p:nvPr>
        </p:nvGraphicFramePr>
        <p:xfrm>
          <a:off x="6704012" y="2759075"/>
          <a:ext cx="1320216" cy="517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6" name="Equation" r:id="rId7" imgW="520700" imgH="203200" progId="Equation.3">
                  <p:embed/>
                </p:oleObj>
              </mc:Choice>
              <mc:Fallback>
                <p:oleObj name="Equation" r:id="rId7" imgW="520700" imgH="2032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6704012" y="2759075"/>
                        <a:ext cx="1320216" cy="5175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4" name="Object 6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7561004"/>
              </p:ext>
            </p:extLst>
          </p:nvPr>
        </p:nvGraphicFramePr>
        <p:xfrm>
          <a:off x="6680200" y="3514125"/>
          <a:ext cx="1405828" cy="53816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7" name="Equation" r:id="rId9" imgW="533400" imgH="203200" progId="Equation.3">
                  <p:embed/>
                </p:oleObj>
              </mc:Choice>
              <mc:Fallback>
                <p:oleObj name="Equation" r:id="rId9" imgW="533400" imgH="2032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6680200" y="3514125"/>
                        <a:ext cx="1405828" cy="53816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5" name="Object 6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71532558"/>
              </p:ext>
            </p:extLst>
          </p:nvPr>
        </p:nvGraphicFramePr>
        <p:xfrm>
          <a:off x="6748138" y="5638800"/>
          <a:ext cx="1405262" cy="5445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8" name="Equation" r:id="rId11" imgW="558800" imgH="215900" progId="Equation.3">
                  <p:embed/>
                </p:oleObj>
              </mc:Choice>
              <mc:Fallback>
                <p:oleObj name="Equation" r:id="rId11" imgW="558800" imgH="2159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6748138" y="5638800"/>
                        <a:ext cx="1405262" cy="54451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6" name="TextBox 65"/>
          <p:cNvSpPr txBox="1"/>
          <p:nvPr/>
        </p:nvSpPr>
        <p:spPr>
          <a:xfrm rot="5400000">
            <a:off x="6995132" y="4606293"/>
            <a:ext cx="54373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…</a:t>
            </a:r>
            <a:endParaRPr lang="en-US" sz="2800" dirty="0"/>
          </a:p>
        </p:txBody>
      </p:sp>
      <p:sp>
        <p:nvSpPr>
          <p:cNvPr id="4" name="TextBox 3"/>
          <p:cNvSpPr txBox="1"/>
          <p:nvPr/>
        </p:nvSpPr>
        <p:spPr>
          <a:xfrm>
            <a:off x="6266182" y="6411752"/>
            <a:ext cx="24998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(m = number of features)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5933296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MLE estimation for NB</a:t>
            </a:r>
            <a:endParaRPr lang="en-US" dirty="0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48235476"/>
              </p:ext>
            </p:extLst>
          </p:nvPr>
        </p:nvGraphicFramePr>
        <p:xfrm>
          <a:off x="5046285" y="3553578"/>
          <a:ext cx="842772" cy="54194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5894" name="Equation" r:id="rId3" imgW="317500" imgH="203200" progId="Equation.3">
                  <p:embed/>
                </p:oleObj>
              </mc:Choice>
              <mc:Fallback>
                <p:oleObj name="Equation" r:id="rId3" imgW="317500" imgH="2032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5046285" y="3553578"/>
                        <a:ext cx="842772" cy="54194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09556505"/>
              </p:ext>
            </p:extLst>
          </p:nvPr>
        </p:nvGraphicFramePr>
        <p:xfrm>
          <a:off x="7118350" y="3565525"/>
          <a:ext cx="1350963" cy="5826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5895" name="Equation" r:id="rId5" imgW="533400" imgH="228600" progId="Equation.3">
                  <p:embed/>
                </p:oleObj>
              </mc:Choice>
              <mc:Fallback>
                <p:oleObj name="Equation" r:id="rId5" imgW="533400" imgH="2286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7118350" y="3565525"/>
                        <a:ext cx="1350963" cy="58261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Rectangle 5"/>
          <p:cNvSpPr/>
          <p:nvPr/>
        </p:nvSpPr>
        <p:spPr>
          <a:xfrm>
            <a:off x="457200" y="2133600"/>
            <a:ext cx="1143000" cy="4191000"/>
          </a:xfrm>
          <a:prstGeom prst="rect">
            <a:avLst/>
          </a:prstGeom>
          <a:solidFill>
            <a:srgbClr val="FFFF00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ight Arrow 6"/>
          <p:cNvSpPr/>
          <p:nvPr/>
        </p:nvSpPr>
        <p:spPr bwMode="auto">
          <a:xfrm>
            <a:off x="1862863" y="3612178"/>
            <a:ext cx="533400" cy="762000"/>
          </a:xfrm>
          <a:prstGeom prst="rightArrow">
            <a:avLst/>
          </a:prstGeom>
          <a:solidFill>
            <a:srgbClr val="0000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grpSp>
        <p:nvGrpSpPr>
          <p:cNvPr id="8" name="Group 37"/>
          <p:cNvGrpSpPr/>
          <p:nvPr/>
        </p:nvGrpSpPr>
        <p:grpSpPr>
          <a:xfrm>
            <a:off x="2497357" y="3259400"/>
            <a:ext cx="1432277" cy="1371600"/>
            <a:chOff x="7380511" y="3505200"/>
            <a:chExt cx="1432277" cy="1371600"/>
          </a:xfrm>
        </p:grpSpPr>
        <p:sp>
          <p:nvSpPr>
            <p:cNvPr id="9" name="Rounded Rectangle 8"/>
            <p:cNvSpPr/>
            <p:nvPr/>
          </p:nvSpPr>
          <p:spPr bwMode="auto">
            <a:xfrm>
              <a:off x="7391400" y="3505200"/>
              <a:ext cx="1371600" cy="1371600"/>
            </a:xfrm>
            <a:prstGeom prst="roundRect">
              <a:avLst/>
            </a:prstGeom>
            <a:ln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-110" charset="0"/>
              </a:endParaRPr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7380511" y="3827200"/>
              <a:ext cx="1432277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dirty="0" smtClean="0"/>
                <a:t>probabilistic model</a:t>
              </a:r>
              <a:endParaRPr lang="en-US" sz="2000" dirty="0"/>
            </a:p>
          </p:txBody>
        </p:sp>
      </p:grpSp>
      <p:sp>
        <p:nvSpPr>
          <p:cNvPr id="11" name="TextBox 10"/>
          <p:cNvSpPr txBox="1"/>
          <p:nvPr/>
        </p:nvSpPr>
        <p:spPr>
          <a:xfrm rot="19152411">
            <a:off x="1887399" y="3058405"/>
            <a:ext cx="64715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train</a:t>
            </a:r>
            <a:endParaRPr lang="en-US" sz="2000" dirty="0"/>
          </a:p>
        </p:txBody>
      </p:sp>
      <p:graphicFrame>
        <p:nvGraphicFramePr>
          <p:cNvPr id="12" name="Object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53855121"/>
              </p:ext>
            </p:extLst>
          </p:nvPr>
        </p:nvGraphicFramePr>
        <p:xfrm>
          <a:off x="5859463" y="1762125"/>
          <a:ext cx="1916112" cy="8747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5896" name="Equation" r:id="rId7" imgW="1003300" imgH="457200" progId="Equation.3">
                  <p:embed/>
                </p:oleObj>
              </mc:Choice>
              <mc:Fallback>
                <p:oleObj name="Equation" r:id="rId7" imgW="1003300" imgH="4572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5859463" y="1762125"/>
                        <a:ext cx="1916112" cy="87471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14" name="Straight Connector 13"/>
          <p:cNvCxnSpPr/>
          <p:nvPr/>
        </p:nvCxnSpPr>
        <p:spPr>
          <a:xfrm>
            <a:off x="4267200" y="1738478"/>
            <a:ext cx="0" cy="4814722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 rot="16200000">
            <a:off x="174863" y="3961270"/>
            <a:ext cx="152204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0000FF"/>
                </a:solidFill>
              </a:rPr>
              <a:t>training data</a:t>
            </a:r>
            <a:endParaRPr lang="en-US" sz="2000" dirty="0">
              <a:solidFill>
                <a:srgbClr val="0000FF"/>
              </a:solidFill>
            </a:endParaRPr>
          </a:p>
        </p:txBody>
      </p:sp>
      <p:cxnSp>
        <p:nvCxnSpPr>
          <p:cNvPr id="17" name="Straight Arrow Connector 16"/>
          <p:cNvCxnSpPr/>
          <p:nvPr/>
        </p:nvCxnSpPr>
        <p:spPr>
          <a:xfrm flipH="1">
            <a:off x="5486400" y="2514600"/>
            <a:ext cx="533400" cy="1038978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/>
          <p:nvPr/>
        </p:nvCxnSpPr>
        <p:spPr>
          <a:xfrm>
            <a:off x="7315200" y="2515618"/>
            <a:ext cx="448388" cy="1105702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TextBox 20"/>
          <p:cNvSpPr txBox="1"/>
          <p:nvPr/>
        </p:nvSpPr>
        <p:spPr>
          <a:xfrm>
            <a:off x="4800600" y="4873518"/>
            <a:ext cx="373436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What are the MLE estimates for these?</a:t>
            </a:r>
            <a:endParaRPr lang="en-US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560295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>
                <a:ea typeface="ＭＳ Ｐゴシック" pitchFamily="-110" charset="-128"/>
                <a:cs typeface="ＭＳ Ｐゴシック" pitchFamily="-110" charset="-128"/>
              </a:rPr>
              <a:t>Maximum likelihood estimates</a:t>
            </a:r>
            <a:endParaRPr lang="en-US" dirty="0">
              <a:ea typeface="ＭＳ Ｐゴシック" pitchFamily="-110" charset="-128"/>
              <a:cs typeface="ＭＳ Ｐゴシック" pitchFamily="-110" charset="-128"/>
            </a:endParaRPr>
          </a:p>
        </p:txBody>
      </p:sp>
      <p:graphicFrame>
        <p:nvGraphicFramePr>
          <p:cNvPr id="41986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51654235"/>
              </p:ext>
            </p:extLst>
          </p:nvPr>
        </p:nvGraphicFramePr>
        <p:xfrm>
          <a:off x="355600" y="3727450"/>
          <a:ext cx="3811588" cy="11969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6715" name="Equation" r:id="rId4" imgW="1409700" imgH="444500" progId="Equation.3">
                  <p:embed/>
                </p:oleObj>
              </mc:Choice>
              <mc:Fallback>
                <p:oleObj name="Equation" r:id="rId4" imgW="1409700" imgH="4445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5600" y="3727450"/>
                        <a:ext cx="3811588" cy="11969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1987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4735221"/>
              </p:ext>
            </p:extLst>
          </p:nvPr>
        </p:nvGraphicFramePr>
        <p:xfrm>
          <a:off x="969963" y="1939925"/>
          <a:ext cx="2747962" cy="1057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6716" name="Equation" r:id="rId6" imgW="1016000" imgH="393700" progId="Equation.3">
                  <p:embed/>
                </p:oleObj>
              </mc:Choice>
              <mc:Fallback>
                <p:oleObj name="Equation" r:id="rId6" imgW="1016000" imgH="3937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69963" y="1939925"/>
                        <a:ext cx="2747962" cy="10572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2" name="TextBox 21"/>
          <p:cNvSpPr txBox="1"/>
          <p:nvPr/>
        </p:nvSpPr>
        <p:spPr>
          <a:xfrm>
            <a:off x="5160236" y="1992868"/>
            <a:ext cx="302949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00FF"/>
                </a:solidFill>
              </a:rPr>
              <a:t>number of examples with label</a:t>
            </a:r>
            <a:endParaRPr lang="en-US" dirty="0">
              <a:solidFill>
                <a:srgbClr val="0000FF"/>
              </a:solidFill>
            </a:endParaRPr>
          </a:p>
        </p:txBody>
      </p:sp>
      <p:cxnSp>
        <p:nvCxnSpPr>
          <p:cNvPr id="24" name="Straight Connector 23"/>
          <p:cNvCxnSpPr/>
          <p:nvPr/>
        </p:nvCxnSpPr>
        <p:spPr bwMode="auto">
          <a:xfrm>
            <a:off x="5168909" y="2498725"/>
            <a:ext cx="2895600" cy="15875"/>
          </a:xfrm>
          <a:prstGeom prst="line">
            <a:avLst/>
          </a:prstGeom>
          <a:gradFill rotWithShape="0">
            <a:gsLst>
              <a:gs pos="0">
                <a:srgbClr val="A50021"/>
              </a:gs>
              <a:gs pos="100000">
                <a:schemeClr val="tx1"/>
              </a:gs>
            </a:gsLst>
            <a:lin ang="0" scaled="1"/>
          </a:gra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sp>
        <p:nvSpPr>
          <p:cNvPr id="25" name="TextBox 24"/>
          <p:cNvSpPr txBox="1"/>
          <p:nvPr/>
        </p:nvSpPr>
        <p:spPr>
          <a:xfrm>
            <a:off x="5419668" y="2526268"/>
            <a:ext cx="25447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00FF"/>
                </a:solidFill>
              </a:rPr>
              <a:t>total number of examples</a:t>
            </a:r>
            <a:endParaRPr lang="en-US" dirty="0">
              <a:solidFill>
                <a:srgbClr val="0000FF"/>
              </a:solidFill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4635509" y="3745468"/>
            <a:ext cx="45434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00FF"/>
                </a:solidFill>
              </a:rPr>
              <a:t>number of examples with the label with feature</a:t>
            </a:r>
            <a:endParaRPr lang="en-US" dirty="0">
              <a:solidFill>
                <a:srgbClr val="0000FF"/>
              </a:solidFill>
            </a:endParaRPr>
          </a:p>
        </p:txBody>
      </p:sp>
      <p:cxnSp>
        <p:nvCxnSpPr>
          <p:cNvPr id="28" name="Straight Connector 27"/>
          <p:cNvCxnSpPr/>
          <p:nvPr/>
        </p:nvCxnSpPr>
        <p:spPr bwMode="auto">
          <a:xfrm>
            <a:off x="4940309" y="4278868"/>
            <a:ext cx="3886200" cy="1588"/>
          </a:xfrm>
          <a:prstGeom prst="line">
            <a:avLst/>
          </a:prstGeom>
          <a:gradFill rotWithShape="0">
            <a:gsLst>
              <a:gs pos="0">
                <a:srgbClr val="A50021"/>
              </a:gs>
              <a:gs pos="100000">
                <a:schemeClr val="tx1"/>
              </a:gs>
            </a:gsLst>
            <a:lin ang="0" scaled="1"/>
          </a:gra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sp>
        <p:nvSpPr>
          <p:cNvPr id="29" name="TextBox 28"/>
          <p:cNvSpPr txBox="1"/>
          <p:nvPr/>
        </p:nvSpPr>
        <p:spPr>
          <a:xfrm>
            <a:off x="5160236" y="4355068"/>
            <a:ext cx="302949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00FF"/>
                </a:solidFill>
              </a:rPr>
              <a:t>number of examples with label</a:t>
            </a:r>
            <a:endParaRPr lang="en-US" dirty="0">
              <a:solidFill>
                <a:srgbClr val="0000FF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542871" y="5685771"/>
            <a:ext cx="572148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What does training a NB model then involve?</a:t>
            </a:r>
          </a:p>
          <a:p>
            <a:r>
              <a:rPr lang="en-US" sz="2400" dirty="0" smtClean="0">
                <a:solidFill>
                  <a:srgbClr val="FF0000"/>
                </a:solidFill>
              </a:rPr>
              <a:t>How difficult is this to calculate?</a:t>
            </a:r>
            <a:endParaRPr lang="en-US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78356345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>
                <a:ea typeface="ＭＳ Ｐゴシック" pitchFamily="-110" charset="-128"/>
                <a:cs typeface="ＭＳ Ｐゴシック" pitchFamily="-110" charset="-128"/>
              </a:rPr>
              <a:t>T</a:t>
            </a:r>
            <a:r>
              <a:rPr lang="en-US" dirty="0" smtClean="0">
                <a:ea typeface="ＭＳ Ｐゴシック" pitchFamily="-110" charset="-128"/>
                <a:cs typeface="ＭＳ Ｐゴシック" pitchFamily="-110" charset="-128"/>
              </a:rPr>
              <a:t>ext classification</a:t>
            </a:r>
            <a:endParaRPr lang="en-US" dirty="0">
              <a:ea typeface="ＭＳ Ｐゴシック" pitchFamily="-110" charset="-128"/>
              <a:cs typeface="ＭＳ Ｐゴシック" pitchFamily="-110" charset="-128"/>
            </a:endParaRPr>
          </a:p>
        </p:txBody>
      </p:sp>
      <p:graphicFrame>
        <p:nvGraphicFramePr>
          <p:cNvPr id="41986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83036301"/>
              </p:ext>
            </p:extLst>
          </p:nvPr>
        </p:nvGraphicFramePr>
        <p:xfrm>
          <a:off x="287338" y="3727450"/>
          <a:ext cx="3949700" cy="11969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6032" name="Equation" r:id="rId4" imgW="1460500" imgH="444500" progId="Equation.3">
                  <p:embed/>
                </p:oleObj>
              </mc:Choice>
              <mc:Fallback>
                <p:oleObj name="Equation" r:id="rId4" imgW="1460500" imgH="4445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7338" y="3727450"/>
                        <a:ext cx="3949700" cy="11969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1987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19882759"/>
              </p:ext>
            </p:extLst>
          </p:nvPr>
        </p:nvGraphicFramePr>
        <p:xfrm>
          <a:off x="969963" y="1939925"/>
          <a:ext cx="2747962" cy="1057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6033" name="Equation" r:id="rId6" imgW="1016000" imgH="393700" progId="Equation.3">
                  <p:embed/>
                </p:oleObj>
              </mc:Choice>
              <mc:Fallback>
                <p:oleObj name="Equation" r:id="rId6" imgW="1016000" imgH="3937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69963" y="1939925"/>
                        <a:ext cx="2747962" cy="10572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extBox 1"/>
          <p:cNvSpPr txBox="1"/>
          <p:nvPr/>
        </p:nvSpPr>
        <p:spPr>
          <a:xfrm>
            <a:off x="612648" y="5729113"/>
            <a:ext cx="836539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What are these counts for text classification with unigram features?</a:t>
            </a:r>
            <a:endParaRPr lang="en-US" sz="2400" dirty="0">
              <a:solidFill>
                <a:srgbClr val="FF0000"/>
              </a:solidFill>
            </a:endParaRPr>
          </a:p>
        </p:txBody>
      </p:sp>
      <p:grpSp>
        <p:nvGrpSpPr>
          <p:cNvPr id="12" name="Group 12"/>
          <p:cNvGrpSpPr/>
          <p:nvPr/>
        </p:nvGrpSpPr>
        <p:grpSpPr>
          <a:xfrm>
            <a:off x="6371316" y="2145544"/>
            <a:ext cx="960348" cy="1100666"/>
            <a:chOff x="612648" y="2370667"/>
            <a:chExt cx="960348" cy="1100666"/>
          </a:xfrm>
        </p:grpSpPr>
        <p:sp>
          <p:nvSpPr>
            <p:cNvPr id="13" name="Rectangle 12"/>
            <p:cNvSpPr/>
            <p:nvPr/>
          </p:nvSpPr>
          <p:spPr>
            <a:xfrm>
              <a:off x="612648" y="2370667"/>
              <a:ext cx="960348" cy="1100666"/>
            </a:xfrm>
            <a:prstGeom prst="rect">
              <a:avLst/>
            </a:prstGeom>
            <a:noFill/>
            <a:ln>
              <a:solidFill>
                <a:schemeClr val="tx1">
                  <a:lumMod val="95000"/>
                  <a:lumOff val="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4" name="Straight Connector 13"/>
            <p:cNvCxnSpPr/>
            <p:nvPr/>
          </p:nvCxnSpPr>
          <p:spPr>
            <a:xfrm>
              <a:off x="798286" y="2576286"/>
              <a:ext cx="604762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>
            <a:xfrm>
              <a:off x="805546" y="2740781"/>
              <a:ext cx="604762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>
              <a:off x="812806" y="2893181"/>
              <a:ext cx="604762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>
            <a:xfrm>
              <a:off x="805546" y="3018966"/>
              <a:ext cx="604762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812806" y="3183461"/>
              <a:ext cx="604762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>
              <a:off x="820066" y="3335861"/>
              <a:ext cx="604762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" name="TextBox 2"/>
          <p:cNvSpPr txBox="1"/>
          <p:nvPr/>
        </p:nvSpPr>
        <p:spPr>
          <a:xfrm>
            <a:off x="4643193" y="3745468"/>
            <a:ext cx="4361831" cy="1200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FF6600"/>
                </a:solidFill>
              </a:rPr>
              <a:t>Unigram features:</a:t>
            </a:r>
          </a:p>
          <a:p>
            <a:r>
              <a:rPr lang="en-US" sz="2400" i="1" dirty="0">
                <a:solidFill>
                  <a:srgbClr val="FF6600"/>
                </a:solidFill>
              </a:rPr>
              <a:t> </a:t>
            </a:r>
            <a:r>
              <a:rPr lang="en-US" sz="2400" i="1" dirty="0" smtClean="0">
                <a:solidFill>
                  <a:srgbClr val="FF6600"/>
                </a:solidFill>
              </a:rPr>
              <a:t> </a:t>
            </a:r>
            <a:r>
              <a:rPr lang="en-US" sz="2400" i="1" dirty="0" err="1" smtClean="0">
                <a:solidFill>
                  <a:srgbClr val="FF6600"/>
                </a:solidFill>
              </a:rPr>
              <a:t>w</a:t>
            </a:r>
            <a:r>
              <a:rPr lang="en-US" sz="2400" i="1" baseline="-25000" dirty="0" err="1">
                <a:solidFill>
                  <a:srgbClr val="FF6600"/>
                </a:solidFill>
              </a:rPr>
              <a:t>j</a:t>
            </a:r>
            <a:r>
              <a:rPr lang="en-US" sz="2400" dirty="0" smtClean="0">
                <a:solidFill>
                  <a:srgbClr val="FF6600"/>
                </a:solidFill>
              </a:rPr>
              <a:t>, whether or not word</a:t>
            </a:r>
            <a:r>
              <a:rPr lang="en-US" sz="2400" i="1" dirty="0">
                <a:solidFill>
                  <a:srgbClr val="FF6600"/>
                </a:solidFill>
              </a:rPr>
              <a:t> </a:t>
            </a:r>
            <a:r>
              <a:rPr lang="en-US" sz="2400" i="1" dirty="0" err="1" smtClean="0">
                <a:solidFill>
                  <a:srgbClr val="FF6600"/>
                </a:solidFill>
              </a:rPr>
              <a:t>w</a:t>
            </a:r>
            <a:r>
              <a:rPr lang="en-US" sz="2400" i="1" baseline="-25000" dirty="0" err="1">
                <a:solidFill>
                  <a:srgbClr val="FF6600"/>
                </a:solidFill>
              </a:rPr>
              <a:t>j</a:t>
            </a:r>
            <a:r>
              <a:rPr lang="en-US" sz="2400" dirty="0" smtClean="0">
                <a:solidFill>
                  <a:srgbClr val="FF6600"/>
                </a:solidFill>
              </a:rPr>
              <a:t> occurs </a:t>
            </a:r>
            <a:br>
              <a:rPr lang="en-US" sz="2400" dirty="0" smtClean="0">
                <a:solidFill>
                  <a:srgbClr val="FF6600"/>
                </a:solidFill>
              </a:rPr>
            </a:br>
            <a:r>
              <a:rPr lang="en-US" sz="2400" dirty="0" smtClean="0">
                <a:solidFill>
                  <a:srgbClr val="FF6600"/>
                </a:solidFill>
              </a:rPr>
              <a:t>  in the text</a:t>
            </a:r>
            <a:endParaRPr lang="en-US" sz="2400" dirty="0">
              <a:solidFill>
                <a:srgbClr val="FF66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45171101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>
                <a:ea typeface="ＭＳ Ｐゴシック" pitchFamily="-110" charset="-128"/>
                <a:cs typeface="ＭＳ Ｐゴシック" pitchFamily="-110" charset="-128"/>
              </a:rPr>
              <a:t>text classification</a:t>
            </a:r>
            <a:endParaRPr lang="en-US" dirty="0">
              <a:ea typeface="ＭＳ Ｐゴシック" pitchFamily="-110" charset="-128"/>
              <a:cs typeface="ＭＳ Ｐゴシック" pitchFamily="-110" charset="-128"/>
            </a:endParaRPr>
          </a:p>
        </p:txBody>
      </p:sp>
      <p:graphicFrame>
        <p:nvGraphicFramePr>
          <p:cNvPr id="41986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73041209"/>
              </p:ext>
            </p:extLst>
          </p:nvPr>
        </p:nvGraphicFramePr>
        <p:xfrm>
          <a:off x="287338" y="4013200"/>
          <a:ext cx="3949700" cy="11953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7048" name="Equation" r:id="rId4" imgW="1460500" imgH="444500" progId="Equation.3">
                  <p:embed/>
                </p:oleObj>
              </mc:Choice>
              <mc:Fallback>
                <p:oleObj name="Equation" r:id="rId4" imgW="1460500" imgH="4445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7338" y="4013200"/>
                        <a:ext cx="3949700" cy="11953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1987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8833060"/>
              </p:ext>
            </p:extLst>
          </p:nvPr>
        </p:nvGraphicFramePr>
        <p:xfrm>
          <a:off x="969963" y="2223635"/>
          <a:ext cx="2747962" cy="1057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7049" name="Equation" r:id="rId6" imgW="1016000" imgH="393700" progId="Equation.3">
                  <p:embed/>
                </p:oleObj>
              </mc:Choice>
              <mc:Fallback>
                <p:oleObj name="Equation" r:id="rId6" imgW="1016000" imgH="3937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69963" y="2223635"/>
                        <a:ext cx="2747962" cy="10572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2" name="TextBox 21"/>
          <p:cNvSpPr txBox="1"/>
          <p:nvPr/>
        </p:nvSpPr>
        <p:spPr>
          <a:xfrm>
            <a:off x="5151165" y="2293669"/>
            <a:ext cx="257989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00FF"/>
                </a:solidFill>
              </a:rPr>
              <a:t>number of texts with label</a:t>
            </a:r>
            <a:endParaRPr lang="en-US" dirty="0">
              <a:solidFill>
                <a:srgbClr val="0000FF"/>
              </a:solidFill>
            </a:endParaRPr>
          </a:p>
        </p:txBody>
      </p:sp>
      <p:cxnSp>
        <p:nvCxnSpPr>
          <p:cNvPr id="24" name="Straight Connector 23"/>
          <p:cNvCxnSpPr/>
          <p:nvPr/>
        </p:nvCxnSpPr>
        <p:spPr bwMode="auto">
          <a:xfrm>
            <a:off x="5168909" y="2782435"/>
            <a:ext cx="2345879" cy="15875"/>
          </a:xfrm>
          <a:prstGeom prst="line">
            <a:avLst/>
          </a:prstGeom>
          <a:gradFill rotWithShape="0">
            <a:gsLst>
              <a:gs pos="0">
                <a:srgbClr val="A50021"/>
              </a:gs>
              <a:gs pos="100000">
                <a:schemeClr val="tx1"/>
              </a:gs>
            </a:gsLst>
            <a:lin ang="0" scaled="1"/>
          </a:gra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sp>
        <p:nvSpPr>
          <p:cNvPr id="25" name="TextBox 24"/>
          <p:cNvSpPr txBox="1"/>
          <p:nvPr/>
        </p:nvSpPr>
        <p:spPr>
          <a:xfrm>
            <a:off x="5347096" y="2809978"/>
            <a:ext cx="209512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00FF"/>
                </a:solidFill>
              </a:rPr>
              <a:t>total number of texts</a:t>
            </a:r>
            <a:endParaRPr lang="en-US" dirty="0">
              <a:solidFill>
                <a:srgbClr val="0000FF"/>
              </a:solidFill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4708077" y="4047320"/>
            <a:ext cx="41169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00FF"/>
                </a:solidFill>
              </a:rPr>
              <a:t>number of texts with the label with word </a:t>
            </a:r>
            <a:r>
              <a:rPr lang="en-US" i="1" dirty="0" err="1" smtClean="0">
                <a:solidFill>
                  <a:srgbClr val="0000FF"/>
                </a:solidFill>
              </a:rPr>
              <a:t>w</a:t>
            </a:r>
            <a:r>
              <a:rPr lang="en-US" i="1" baseline="-25000" dirty="0" err="1">
                <a:solidFill>
                  <a:srgbClr val="0000FF"/>
                </a:solidFill>
              </a:rPr>
              <a:t>j</a:t>
            </a:r>
            <a:endParaRPr lang="en-US" i="1" baseline="-25000" dirty="0">
              <a:solidFill>
                <a:srgbClr val="0000FF"/>
              </a:solidFill>
            </a:endParaRPr>
          </a:p>
        </p:txBody>
      </p:sp>
      <p:cxnSp>
        <p:nvCxnSpPr>
          <p:cNvPr id="28" name="Straight Connector 27"/>
          <p:cNvCxnSpPr/>
          <p:nvPr/>
        </p:nvCxnSpPr>
        <p:spPr bwMode="auto">
          <a:xfrm>
            <a:off x="4845760" y="4562578"/>
            <a:ext cx="3886200" cy="1588"/>
          </a:xfrm>
          <a:prstGeom prst="line">
            <a:avLst/>
          </a:prstGeom>
          <a:gradFill rotWithShape="0">
            <a:gsLst>
              <a:gs pos="0">
                <a:srgbClr val="A50021"/>
              </a:gs>
              <a:gs pos="100000">
                <a:schemeClr val="tx1"/>
              </a:gs>
            </a:gsLst>
            <a:lin ang="0" scaled="1"/>
          </a:gra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sp>
        <p:nvSpPr>
          <p:cNvPr id="29" name="TextBox 28"/>
          <p:cNvSpPr txBox="1"/>
          <p:nvPr/>
        </p:nvSpPr>
        <p:spPr>
          <a:xfrm>
            <a:off x="5160236" y="4638778"/>
            <a:ext cx="257989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00FF"/>
                </a:solidFill>
              </a:rPr>
              <a:t>number of texts with label</a:t>
            </a:r>
            <a:endParaRPr lang="en-US" dirty="0">
              <a:solidFill>
                <a:srgbClr val="0000FF"/>
              </a:solidFill>
            </a:endParaRPr>
          </a:p>
        </p:txBody>
      </p:sp>
      <p:grpSp>
        <p:nvGrpSpPr>
          <p:cNvPr id="12" name="Group 12"/>
          <p:cNvGrpSpPr/>
          <p:nvPr/>
        </p:nvGrpSpPr>
        <p:grpSpPr>
          <a:xfrm>
            <a:off x="4817478" y="103891"/>
            <a:ext cx="960348" cy="1100666"/>
            <a:chOff x="612648" y="2370667"/>
            <a:chExt cx="960348" cy="1100666"/>
          </a:xfrm>
        </p:grpSpPr>
        <p:sp>
          <p:nvSpPr>
            <p:cNvPr id="13" name="Rectangle 12"/>
            <p:cNvSpPr/>
            <p:nvPr/>
          </p:nvSpPr>
          <p:spPr>
            <a:xfrm>
              <a:off x="612648" y="2370667"/>
              <a:ext cx="960348" cy="1100666"/>
            </a:xfrm>
            <a:prstGeom prst="rect">
              <a:avLst/>
            </a:prstGeom>
            <a:noFill/>
            <a:ln>
              <a:solidFill>
                <a:schemeClr val="tx1">
                  <a:lumMod val="95000"/>
                  <a:lumOff val="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4" name="Straight Connector 13"/>
            <p:cNvCxnSpPr/>
            <p:nvPr/>
          </p:nvCxnSpPr>
          <p:spPr>
            <a:xfrm>
              <a:off x="798286" y="2576286"/>
              <a:ext cx="604762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>
            <a:xfrm>
              <a:off x="805546" y="2740781"/>
              <a:ext cx="604762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>
              <a:off x="812806" y="2893181"/>
              <a:ext cx="604762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>
            <a:xfrm>
              <a:off x="805546" y="3018966"/>
              <a:ext cx="604762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812806" y="3183461"/>
              <a:ext cx="604762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>
              <a:off x="820066" y="3335861"/>
              <a:ext cx="604762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933199912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Naïve Bayes classification</a:t>
            </a:r>
            <a:endParaRPr lang="en-US" dirty="0"/>
          </a:p>
        </p:txBody>
      </p:sp>
      <p:grpSp>
        <p:nvGrpSpPr>
          <p:cNvPr id="4" name="Group 37"/>
          <p:cNvGrpSpPr/>
          <p:nvPr/>
        </p:nvGrpSpPr>
        <p:grpSpPr>
          <a:xfrm>
            <a:off x="5124237" y="1705711"/>
            <a:ext cx="1432277" cy="1371600"/>
            <a:chOff x="7391400" y="3505200"/>
            <a:chExt cx="1432277" cy="1371600"/>
          </a:xfrm>
        </p:grpSpPr>
        <p:sp>
          <p:nvSpPr>
            <p:cNvPr id="5" name="Rounded Rectangle 4"/>
            <p:cNvSpPr/>
            <p:nvPr/>
          </p:nvSpPr>
          <p:spPr bwMode="auto">
            <a:xfrm>
              <a:off x="7391400" y="3505200"/>
              <a:ext cx="1371600" cy="1371600"/>
            </a:xfrm>
            <a:prstGeom prst="roundRect">
              <a:avLst/>
            </a:prstGeom>
            <a:ln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-110" charset="0"/>
              </a:endParaRPr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7391400" y="3620974"/>
              <a:ext cx="1432277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dirty="0" smtClean="0"/>
                <a:t>NB Model</a:t>
              </a:r>
              <a:endParaRPr lang="en-US" sz="2000" dirty="0"/>
            </a:p>
            <a:p>
              <a:pPr algn="ctr"/>
              <a:endParaRPr lang="en-US" sz="1400" dirty="0"/>
            </a:p>
            <a:p>
              <a:pPr algn="ctr"/>
              <a:r>
                <a:rPr lang="en-US" sz="1400" dirty="0"/>
                <a:t>p(</a:t>
              </a:r>
              <a:r>
                <a:rPr lang="en-US" sz="1400" i="1" dirty="0"/>
                <a:t>features, label</a:t>
              </a:r>
              <a:r>
                <a:rPr lang="en-US" sz="1400" dirty="0"/>
                <a:t>)</a:t>
              </a:r>
            </a:p>
          </p:txBody>
        </p:sp>
      </p:grpSp>
      <p:sp>
        <p:nvSpPr>
          <p:cNvPr id="8" name="TextBox 7"/>
          <p:cNvSpPr txBox="1"/>
          <p:nvPr/>
        </p:nvSpPr>
        <p:spPr>
          <a:xfrm>
            <a:off x="333082" y="2193204"/>
            <a:ext cx="388885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FF6600"/>
                </a:solidFill>
              </a:rPr>
              <a:t>yellow, curved, no leaf, 6oz, </a:t>
            </a:r>
            <a:r>
              <a:rPr lang="en-US" sz="2000" dirty="0" smtClean="0">
                <a:solidFill>
                  <a:srgbClr val="008000"/>
                </a:solidFill>
              </a:rPr>
              <a:t>banana</a:t>
            </a:r>
            <a:endParaRPr lang="en-US" sz="2000" dirty="0">
              <a:solidFill>
                <a:srgbClr val="008000"/>
              </a:solidFill>
            </a:endParaRPr>
          </a:p>
        </p:txBody>
      </p:sp>
      <p:sp>
        <p:nvSpPr>
          <p:cNvPr id="9" name="Right Arrow 8"/>
          <p:cNvSpPr/>
          <p:nvPr/>
        </p:nvSpPr>
        <p:spPr bwMode="auto">
          <a:xfrm>
            <a:off x="4362237" y="2035132"/>
            <a:ext cx="533400" cy="762000"/>
          </a:xfrm>
          <a:prstGeom prst="rightArrow">
            <a:avLst/>
          </a:prstGeom>
          <a:solidFill>
            <a:srgbClr val="0000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10" name="Right Arrow 9"/>
          <p:cNvSpPr/>
          <p:nvPr/>
        </p:nvSpPr>
        <p:spPr bwMode="auto">
          <a:xfrm>
            <a:off x="6724437" y="2035132"/>
            <a:ext cx="533400" cy="762000"/>
          </a:xfrm>
          <a:prstGeom prst="rightArrow">
            <a:avLst/>
          </a:prstGeom>
          <a:solidFill>
            <a:srgbClr val="0000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7410237" y="2183067"/>
            <a:ext cx="9314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0.004</a:t>
            </a:r>
            <a:endParaRPr lang="en-US" sz="2400" dirty="0"/>
          </a:p>
        </p:txBody>
      </p:sp>
      <p:sp>
        <p:nvSpPr>
          <p:cNvPr id="3" name="TextBox 2"/>
          <p:cNvSpPr txBox="1"/>
          <p:nvPr/>
        </p:nvSpPr>
        <p:spPr>
          <a:xfrm>
            <a:off x="566375" y="5962267"/>
            <a:ext cx="819662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How do we use a probabilistic model for classification/prediction?</a:t>
            </a:r>
            <a:endParaRPr lang="en-US" sz="2400" dirty="0">
              <a:solidFill>
                <a:srgbClr val="FF0000"/>
              </a:solidFill>
            </a:endParaRPr>
          </a:p>
        </p:txBody>
      </p:sp>
      <p:cxnSp>
        <p:nvCxnSpPr>
          <p:cNvPr id="12" name="Straight Connector 11"/>
          <p:cNvCxnSpPr/>
          <p:nvPr/>
        </p:nvCxnSpPr>
        <p:spPr>
          <a:xfrm>
            <a:off x="333082" y="4191000"/>
            <a:ext cx="8537448" cy="0"/>
          </a:xfrm>
          <a:prstGeom prst="line">
            <a:avLst/>
          </a:prstGeom>
          <a:ln w="38100" cmpd="sng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112126" y="4852656"/>
            <a:ext cx="382027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Given an unlabeled example:</a:t>
            </a:r>
            <a:endParaRPr lang="en-US" sz="2400" dirty="0"/>
          </a:p>
        </p:txBody>
      </p:sp>
      <p:sp>
        <p:nvSpPr>
          <p:cNvPr id="14" name="TextBox 13"/>
          <p:cNvSpPr txBox="1"/>
          <p:nvPr/>
        </p:nvSpPr>
        <p:spPr>
          <a:xfrm>
            <a:off x="3810000" y="4874567"/>
            <a:ext cx="298030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FF6600"/>
                </a:solidFill>
              </a:rPr>
              <a:t>yellow, curved, no leaf, 6oz</a:t>
            </a:r>
            <a:endParaRPr lang="en-US" sz="2000" dirty="0">
              <a:solidFill>
                <a:srgbClr val="008000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6705600" y="4822442"/>
            <a:ext cx="222037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p</a:t>
            </a:r>
            <a:r>
              <a:rPr lang="en-US" sz="2400" dirty="0" smtClean="0"/>
              <a:t>redict the label</a:t>
            </a:r>
            <a:endParaRPr lang="en-US" sz="2400" dirty="0"/>
          </a:p>
        </p:txBody>
      </p:sp>
      <p:graphicFrame>
        <p:nvGraphicFramePr>
          <p:cNvPr id="18" name="Object 1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67728041"/>
              </p:ext>
            </p:extLst>
          </p:nvPr>
        </p:nvGraphicFramePr>
        <p:xfrm>
          <a:off x="4956175" y="3200400"/>
          <a:ext cx="1914525" cy="9223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7536" name="Equation" r:id="rId3" imgW="1003300" imgH="482600" progId="Equation.3">
                  <p:embed/>
                </p:oleObj>
              </mc:Choice>
              <mc:Fallback>
                <p:oleObj name="Equation" r:id="rId3" imgW="1003300" imgH="4826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4956175" y="3200400"/>
                        <a:ext cx="1914525" cy="92233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88755451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648" y="25950"/>
            <a:ext cx="8153400" cy="990600"/>
          </a:xfrm>
        </p:spPr>
        <p:txBody>
          <a:bodyPr/>
          <a:lstStyle/>
          <a:p>
            <a:r>
              <a:rPr lang="en-US" dirty="0" smtClean="0"/>
              <a:t>NB classification</a:t>
            </a:r>
            <a:endParaRPr lang="en-US" dirty="0"/>
          </a:p>
        </p:txBody>
      </p:sp>
      <p:sp>
        <p:nvSpPr>
          <p:cNvPr id="5" name="Rounded Rectangle 4"/>
          <p:cNvSpPr/>
          <p:nvPr/>
        </p:nvSpPr>
        <p:spPr bwMode="auto">
          <a:xfrm>
            <a:off x="4815101" y="1727619"/>
            <a:ext cx="1931062" cy="2825294"/>
          </a:xfrm>
          <a:prstGeom prst="roundRect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114459" y="1821132"/>
            <a:ext cx="1440861" cy="8463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/>
              <a:t>probabilistic </a:t>
            </a:r>
            <a:r>
              <a:rPr lang="en-US" sz="1400" dirty="0" smtClean="0"/>
              <a:t>model:</a:t>
            </a:r>
            <a:endParaRPr lang="en-US" sz="1400" dirty="0"/>
          </a:p>
          <a:p>
            <a:pPr algn="ctr"/>
            <a:endParaRPr lang="en-US" sz="1050" dirty="0"/>
          </a:p>
          <a:p>
            <a:pPr algn="ctr"/>
            <a:r>
              <a:rPr lang="en-US" sz="1050" dirty="0"/>
              <a:t>p(</a:t>
            </a:r>
            <a:r>
              <a:rPr lang="en-US" sz="1050" i="1" dirty="0"/>
              <a:t>features, </a:t>
            </a:r>
            <a:r>
              <a:rPr lang="en-US" sz="1050" i="1" dirty="0" smtClean="0"/>
              <a:t>label1</a:t>
            </a:r>
            <a:r>
              <a:rPr lang="en-US" sz="1050" dirty="0" smtClean="0"/>
              <a:t>)</a:t>
            </a:r>
            <a:endParaRPr lang="en-US" sz="1050" dirty="0"/>
          </a:p>
        </p:txBody>
      </p:sp>
      <p:sp>
        <p:nvSpPr>
          <p:cNvPr id="8" name="TextBox 7"/>
          <p:cNvSpPr txBox="1"/>
          <p:nvPr/>
        </p:nvSpPr>
        <p:spPr>
          <a:xfrm>
            <a:off x="279664" y="2898108"/>
            <a:ext cx="388885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FF6600"/>
                </a:solidFill>
              </a:rPr>
              <a:t>yellow, curved, no leaf, 6oz, </a:t>
            </a:r>
            <a:r>
              <a:rPr lang="en-US" sz="2000" dirty="0" smtClean="0">
                <a:solidFill>
                  <a:srgbClr val="008000"/>
                </a:solidFill>
              </a:rPr>
              <a:t>banana</a:t>
            </a:r>
            <a:endParaRPr lang="en-US" sz="2000" dirty="0">
              <a:solidFill>
                <a:srgbClr val="008000"/>
              </a:solidFill>
            </a:endParaRPr>
          </a:p>
        </p:txBody>
      </p:sp>
      <p:sp>
        <p:nvSpPr>
          <p:cNvPr id="9" name="Right Arrow 8"/>
          <p:cNvSpPr/>
          <p:nvPr/>
        </p:nvSpPr>
        <p:spPr bwMode="auto">
          <a:xfrm>
            <a:off x="4232152" y="2995423"/>
            <a:ext cx="533400" cy="302795"/>
          </a:xfrm>
          <a:prstGeom prst="rightArrow">
            <a:avLst/>
          </a:prstGeom>
          <a:solidFill>
            <a:srgbClr val="0000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255975" y="3814536"/>
            <a:ext cx="384865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FF6600"/>
                </a:solidFill>
              </a:rPr>
              <a:t>yellow, curved, no leaf, 6oz, </a:t>
            </a:r>
            <a:r>
              <a:rPr lang="en-US" sz="2000" dirty="0" smtClean="0">
                <a:solidFill>
                  <a:srgbClr val="008000"/>
                </a:solidFill>
              </a:rPr>
              <a:t>apple</a:t>
            </a:r>
            <a:endParaRPr lang="en-US" sz="2000" dirty="0">
              <a:solidFill>
                <a:srgbClr val="008000"/>
              </a:solidFill>
            </a:endParaRPr>
          </a:p>
        </p:txBody>
      </p:sp>
      <p:sp>
        <p:nvSpPr>
          <p:cNvPr id="19" name="Right Arrow 18"/>
          <p:cNvSpPr/>
          <p:nvPr/>
        </p:nvSpPr>
        <p:spPr bwMode="auto">
          <a:xfrm>
            <a:off x="4232152" y="3866115"/>
            <a:ext cx="533400" cy="302795"/>
          </a:xfrm>
          <a:prstGeom prst="rightArrow">
            <a:avLst/>
          </a:prstGeom>
          <a:solidFill>
            <a:srgbClr val="0000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20" name="Right Arrow 19"/>
          <p:cNvSpPr/>
          <p:nvPr/>
        </p:nvSpPr>
        <p:spPr bwMode="auto">
          <a:xfrm>
            <a:off x="6809594" y="2932251"/>
            <a:ext cx="533400" cy="302795"/>
          </a:xfrm>
          <a:prstGeom prst="rightArrow">
            <a:avLst/>
          </a:prstGeom>
          <a:solidFill>
            <a:srgbClr val="0000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21" name="Right Arrow 20"/>
          <p:cNvSpPr/>
          <p:nvPr/>
        </p:nvSpPr>
        <p:spPr bwMode="auto">
          <a:xfrm>
            <a:off x="6796601" y="3814536"/>
            <a:ext cx="533400" cy="302795"/>
          </a:xfrm>
          <a:prstGeom prst="rightArrow">
            <a:avLst/>
          </a:prstGeom>
          <a:solidFill>
            <a:srgbClr val="0000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graphicFrame>
        <p:nvGraphicFramePr>
          <p:cNvPr id="23" name="Object 2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65703281"/>
              </p:ext>
            </p:extLst>
          </p:nvPr>
        </p:nvGraphicFramePr>
        <p:xfrm>
          <a:off x="4832350" y="2833688"/>
          <a:ext cx="1906588" cy="660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8916" name="Equation" r:id="rId3" imgW="1397000" imgH="482600" progId="Equation.3">
                  <p:embed/>
                </p:oleObj>
              </mc:Choice>
              <mc:Fallback>
                <p:oleObj name="Equation" r:id="rId3" imgW="1397000" imgH="4826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4832350" y="2833688"/>
                        <a:ext cx="1906588" cy="6604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" name="TextBox 11"/>
          <p:cNvSpPr txBox="1"/>
          <p:nvPr/>
        </p:nvSpPr>
        <p:spPr>
          <a:xfrm>
            <a:off x="7560611" y="3235046"/>
            <a:ext cx="160948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pick largest</a:t>
            </a:r>
            <a:endParaRPr lang="en-US" sz="2400" dirty="0">
              <a:solidFill>
                <a:srgbClr val="0000FF"/>
              </a:solidFill>
            </a:endParaRPr>
          </a:p>
        </p:txBody>
      </p:sp>
      <p:cxnSp>
        <p:nvCxnSpPr>
          <p:cNvPr id="24" name="Straight Connector 23"/>
          <p:cNvCxnSpPr/>
          <p:nvPr/>
        </p:nvCxnSpPr>
        <p:spPr>
          <a:xfrm>
            <a:off x="333082" y="5136635"/>
            <a:ext cx="8537448" cy="0"/>
          </a:xfrm>
          <a:prstGeom prst="line">
            <a:avLst/>
          </a:prstGeom>
          <a:ln w="38100" cmpd="sng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4" name="Group 13"/>
          <p:cNvGrpSpPr/>
          <p:nvPr/>
        </p:nvGrpSpPr>
        <p:grpSpPr>
          <a:xfrm>
            <a:off x="2133600" y="5605463"/>
            <a:ext cx="4649788" cy="922337"/>
            <a:chOff x="1335063" y="5642547"/>
            <a:chExt cx="4649788" cy="922337"/>
          </a:xfrm>
        </p:grpSpPr>
        <p:graphicFrame>
          <p:nvGraphicFramePr>
            <p:cNvPr id="25" name="Object 24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2486814253"/>
                </p:ext>
              </p:extLst>
            </p:nvPr>
          </p:nvGraphicFramePr>
          <p:xfrm>
            <a:off x="2517751" y="5642547"/>
            <a:ext cx="3467100" cy="92233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28917" name="Equation" r:id="rId5" imgW="1816100" imgH="482600" progId="Equation.3">
                    <p:embed/>
                  </p:oleObj>
                </mc:Choice>
                <mc:Fallback>
                  <p:oleObj name="Equation" r:id="rId5" imgW="1816100" imgH="482600" progId="Equation.3">
                    <p:embed/>
                    <p:pic>
                      <p:nvPicPr>
                        <p:cNvPr id="0" name=""/>
                        <p:cNvPicPr/>
                        <p:nvPr/>
                      </p:nvPicPr>
                      <p:blipFill>
                        <a:blip r:embed="rId6"/>
                        <a:stretch>
                          <a:fillRect/>
                        </a:stretch>
                      </p:blipFill>
                      <p:spPr>
                        <a:xfrm>
                          <a:off x="2517751" y="5642547"/>
                          <a:ext cx="3467100" cy="922337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3" name="TextBox 12"/>
            <p:cNvSpPr txBox="1"/>
            <p:nvPr/>
          </p:nvSpPr>
          <p:spPr>
            <a:xfrm>
              <a:off x="1335063" y="5867400"/>
              <a:ext cx="1103337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smtClean="0">
                  <a:solidFill>
                    <a:srgbClr val="0000FF"/>
                  </a:solidFill>
                </a:rPr>
                <a:t>label = </a:t>
              </a:r>
              <a:endParaRPr lang="en-US" sz="2400" dirty="0">
                <a:solidFill>
                  <a:srgbClr val="0000FF"/>
                </a:solidFill>
              </a:endParaRPr>
            </a:p>
          </p:txBody>
        </p:sp>
      </p:grpSp>
      <p:graphicFrame>
        <p:nvGraphicFramePr>
          <p:cNvPr id="28" name="Object 2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68458994"/>
              </p:ext>
            </p:extLst>
          </p:nvPr>
        </p:nvGraphicFramePr>
        <p:xfrm>
          <a:off x="4862513" y="3675063"/>
          <a:ext cx="1876425" cy="6270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8918" name="Equation" r:id="rId7" imgW="1447800" imgH="482600" progId="Equation.3">
                  <p:embed/>
                </p:oleObj>
              </mc:Choice>
              <mc:Fallback>
                <p:oleObj name="Equation" r:id="rId7" imgW="1447800" imgH="4826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4862513" y="3675063"/>
                        <a:ext cx="1876425" cy="62706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11469167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648" y="25950"/>
            <a:ext cx="8153400" cy="990600"/>
          </a:xfrm>
        </p:spPr>
        <p:txBody>
          <a:bodyPr/>
          <a:lstStyle/>
          <a:p>
            <a:r>
              <a:rPr lang="en-US" dirty="0" smtClean="0"/>
              <a:t>NB classification</a:t>
            </a:r>
            <a:endParaRPr lang="en-US" dirty="0"/>
          </a:p>
        </p:txBody>
      </p:sp>
      <p:sp>
        <p:nvSpPr>
          <p:cNvPr id="5" name="Rounded Rectangle 4"/>
          <p:cNvSpPr/>
          <p:nvPr/>
        </p:nvSpPr>
        <p:spPr bwMode="auto">
          <a:xfrm>
            <a:off x="4815101" y="1727619"/>
            <a:ext cx="1931062" cy="2825294"/>
          </a:xfrm>
          <a:prstGeom prst="roundRect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114459" y="1821132"/>
            <a:ext cx="1440861" cy="8463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/>
              <a:t>probabilistic </a:t>
            </a:r>
            <a:r>
              <a:rPr lang="en-US" sz="1400" dirty="0" smtClean="0"/>
              <a:t>model:</a:t>
            </a:r>
            <a:endParaRPr lang="en-US" sz="1400" dirty="0"/>
          </a:p>
          <a:p>
            <a:pPr algn="ctr"/>
            <a:endParaRPr lang="en-US" sz="1050" dirty="0"/>
          </a:p>
          <a:p>
            <a:pPr algn="ctr"/>
            <a:r>
              <a:rPr lang="en-US" sz="1050" dirty="0"/>
              <a:t>p(</a:t>
            </a:r>
            <a:r>
              <a:rPr lang="en-US" sz="1050" i="1" dirty="0"/>
              <a:t>features, </a:t>
            </a:r>
            <a:r>
              <a:rPr lang="en-US" sz="1050" i="1" dirty="0" smtClean="0"/>
              <a:t>label1</a:t>
            </a:r>
            <a:r>
              <a:rPr lang="en-US" sz="1050" dirty="0" smtClean="0"/>
              <a:t>)</a:t>
            </a:r>
            <a:endParaRPr lang="en-US" sz="1050" dirty="0"/>
          </a:p>
        </p:txBody>
      </p:sp>
      <p:sp>
        <p:nvSpPr>
          <p:cNvPr id="8" name="TextBox 7"/>
          <p:cNvSpPr txBox="1"/>
          <p:nvPr/>
        </p:nvSpPr>
        <p:spPr>
          <a:xfrm>
            <a:off x="279664" y="2898108"/>
            <a:ext cx="388885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FF6600"/>
                </a:solidFill>
              </a:rPr>
              <a:t>yellow, curved, no leaf, 6oz, </a:t>
            </a:r>
            <a:r>
              <a:rPr lang="en-US" sz="2000" dirty="0" smtClean="0">
                <a:solidFill>
                  <a:srgbClr val="008000"/>
                </a:solidFill>
              </a:rPr>
              <a:t>banana</a:t>
            </a:r>
            <a:endParaRPr lang="en-US" sz="2000" dirty="0">
              <a:solidFill>
                <a:srgbClr val="008000"/>
              </a:solidFill>
            </a:endParaRPr>
          </a:p>
        </p:txBody>
      </p:sp>
      <p:sp>
        <p:nvSpPr>
          <p:cNvPr id="9" name="Right Arrow 8"/>
          <p:cNvSpPr/>
          <p:nvPr/>
        </p:nvSpPr>
        <p:spPr bwMode="auto">
          <a:xfrm>
            <a:off x="4232152" y="2995423"/>
            <a:ext cx="533400" cy="302795"/>
          </a:xfrm>
          <a:prstGeom prst="rightArrow">
            <a:avLst/>
          </a:prstGeom>
          <a:solidFill>
            <a:srgbClr val="0000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255975" y="3814536"/>
            <a:ext cx="384865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FF6600"/>
                </a:solidFill>
              </a:rPr>
              <a:t>yellow, curved, no leaf, 6oz, </a:t>
            </a:r>
            <a:r>
              <a:rPr lang="en-US" sz="2000" dirty="0" smtClean="0">
                <a:solidFill>
                  <a:srgbClr val="008000"/>
                </a:solidFill>
              </a:rPr>
              <a:t>apple</a:t>
            </a:r>
            <a:endParaRPr lang="en-US" sz="2000" dirty="0">
              <a:solidFill>
                <a:srgbClr val="008000"/>
              </a:solidFill>
            </a:endParaRPr>
          </a:p>
        </p:txBody>
      </p:sp>
      <p:sp>
        <p:nvSpPr>
          <p:cNvPr id="19" name="Right Arrow 18"/>
          <p:cNvSpPr/>
          <p:nvPr/>
        </p:nvSpPr>
        <p:spPr bwMode="auto">
          <a:xfrm>
            <a:off x="4232152" y="3866115"/>
            <a:ext cx="533400" cy="302795"/>
          </a:xfrm>
          <a:prstGeom prst="rightArrow">
            <a:avLst/>
          </a:prstGeom>
          <a:solidFill>
            <a:srgbClr val="0000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20" name="Right Arrow 19"/>
          <p:cNvSpPr/>
          <p:nvPr/>
        </p:nvSpPr>
        <p:spPr bwMode="auto">
          <a:xfrm>
            <a:off x="6809594" y="2932251"/>
            <a:ext cx="533400" cy="302795"/>
          </a:xfrm>
          <a:prstGeom prst="rightArrow">
            <a:avLst/>
          </a:prstGeom>
          <a:solidFill>
            <a:srgbClr val="0000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21" name="Right Arrow 20"/>
          <p:cNvSpPr/>
          <p:nvPr/>
        </p:nvSpPr>
        <p:spPr bwMode="auto">
          <a:xfrm>
            <a:off x="6796601" y="3814536"/>
            <a:ext cx="533400" cy="302795"/>
          </a:xfrm>
          <a:prstGeom prst="rightArrow">
            <a:avLst/>
          </a:prstGeom>
          <a:solidFill>
            <a:srgbClr val="0000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graphicFrame>
        <p:nvGraphicFramePr>
          <p:cNvPr id="23" name="Object 2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3097546"/>
              </p:ext>
            </p:extLst>
          </p:nvPr>
        </p:nvGraphicFramePr>
        <p:xfrm>
          <a:off x="4832350" y="2833688"/>
          <a:ext cx="1906588" cy="660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2277" name="Equation" r:id="rId3" imgW="1397000" imgH="482600" progId="Equation.3">
                  <p:embed/>
                </p:oleObj>
              </mc:Choice>
              <mc:Fallback>
                <p:oleObj name="Equation" r:id="rId3" imgW="1397000" imgH="4826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4832350" y="2833688"/>
                        <a:ext cx="1906588" cy="6604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" name="TextBox 11"/>
          <p:cNvSpPr txBox="1"/>
          <p:nvPr/>
        </p:nvSpPr>
        <p:spPr>
          <a:xfrm>
            <a:off x="7560611" y="3235046"/>
            <a:ext cx="160948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pick largest</a:t>
            </a:r>
            <a:endParaRPr lang="en-US" sz="2400" dirty="0">
              <a:solidFill>
                <a:srgbClr val="0000FF"/>
              </a:solidFill>
            </a:endParaRPr>
          </a:p>
        </p:txBody>
      </p:sp>
      <p:cxnSp>
        <p:nvCxnSpPr>
          <p:cNvPr id="24" name="Straight Connector 23"/>
          <p:cNvCxnSpPr/>
          <p:nvPr/>
        </p:nvCxnSpPr>
        <p:spPr>
          <a:xfrm>
            <a:off x="333082" y="5136635"/>
            <a:ext cx="8537448" cy="0"/>
          </a:xfrm>
          <a:prstGeom prst="line">
            <a:avLst/>
          </a:prstGeom>
          <a:ln w="38100" cmpd="sng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28" name="Object 2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30320561"/>
              </p:ext>
            </p:extLst>
          </p:nvPr>
        </p:nvGraphicFramePr>
        <p:xfrm>
          <a:off x="4862513" y="3675063"/>
          <a:ext cx="1876425" cy="6270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2278" name="Equation" r:id="rId5" imgW="1447800" imgH="482600" progId="Equation.3">
                  <p:embed/>
                </p:oleObj>
              </mc:Choice>
              <mc:Fallback>
                <p:oleObj name="Equation" r:id="rId5" imgW="1447800" imgH="4826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4862513" y="3675063"/>
                        <a:ext cx="1876425" cy="62706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8" name="TextBox 17"/>
          <p:cNvSpPr txBox="1"/>
          <p:nvPr/>
        </p:nvSpPr>
        <p:spPr>
          <a:xfrm>
            <a:off x="612648" y="5867892"/>
            <a:ext cx="778207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Notice that each label has it’s own separate set of parameters, i.e. </a:t>
            </a:r>
            <a:r>
              <a:rPr lang="en-US" sz="2000" i="1" dirty="0" smtClean="0"/>
              <a:t>p(</a:t>
            </a:r>
            <a:r>
              <a:rPr lang="en-US" sz="2000" i="1" dirty="0" err="1" smtClean="0"/>
              <a:t>x</a:t>
            </a:r>
            <a:r>
              <a:rPr lang="en-US" sz="2000" i="1" baseline="-25000" dirty="0" err="1"/>
              <a:t>j</a:t>
            </a:r>
            <a:r>
              <a:rPr lang="en-US" sz="2000" i="1" dirty="0" err="1" smtClean="0"/>
              <a:t>|y</a:t>
            </a:r>
            <a:r>
              <a:rPr lang="en-US" sz="2000" i="1" dirty="0" smtClean="0"/>
              <a:t>)</a:t>
            </a:r>
            <a:endParaRPr lang="en-US" sz="2000" i="1" dirty="0"/>
          </a:p>
        </p:txBody>
      </p:sp>
      <p:cxnSp>
        <p:nvCxnSpPr>
          <p:cNvPr id="22" name="Straight Arrow Connector 21"/>
          <p:cNvCxnSpPr/>
          <p:nvPr/>
        </p:nvCxnSpPr>
        <p:spPr>
          <a:xfrm flipH="1" flipV="1">
            <a:off x="6304643" y="4168910"/>
            <a:ext cx="1229874" cy="1829518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/>
          <p:cNvCxnSpPr/>
          <p:nvPr/>
        </p:nvCxnSpPr>
        <p:spPr>
          <a:xfrm flipH="1" flipV="1">
            <a:off x="6241143" y="3298218"/>
            <a:ext cx="1531821" cy="270021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6712835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648" y="25950"/>
            <a:ext cx="8153400" cy="990600"/>
          </a:xfrm>
        </p:spPr>
        <p:txBody>
          <a:bodyPr/>
          <a:lstStyle/>
          <a:p>
            <a:r>
              <a:rPr lang="en-US" dirty="0" smtClean="0"/>
              <a:t>Bernoulli NB for text classification</a:t>
            </a:r>
            <a:endParaRPr lang="en-US" dirty="0"/>
          </a:p>
        </p:txBody>
      </p:sp>
      <p:sp>
        <p:nvSpPr>
          <p:cNvPr id="5" name="Rounded Rectangle 4"/>
          <p:cNvSpPr/>
          <p:nvPr/>
        </p:nvSpPr>
        <p:spPr bwMode="auto">
          <a:xfrm>
            <a:off x="4815101" y="1727619"/>
            <a:ext cx="1931062" cy="2825294"/>
          </a:xfrm>
          <a:prstGeom prst="roundRect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114459" y="1821132"/>
            <a:ext cx="1440861" cy="8463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/>
              <a:t>probabilistic </a:t>
            </a:r>
            <a:r>
              <a:rPr lang="en-US" sz="1400" dirty="0" smtClean="0"/>
              <a:t>model:</a:t>
            </a:r>
            <a:endParaRPr lang="en-US" sz="1400" dirty="0"/>
          </a:p>
          <a:p>
            <a:pPr algn="ctr"/>
            <a:endParaRPr lang="en-US" sz="1050" dirty="0"/>
          </a:p>
          <a:p>
            <a:pPr algn="ctr"/>
            <a:r>
              <a:rPr lang="en-US" sz="1050" dirty="0"/>
              <a:t>p(</a:t>
            </a:r>
            <a:r>
              <a:rPr lang="en-US" sz="1050" i="1" dirty="0"/>
              <a:t>features, </a:t>
            </a:r>
            <a:r>
              <a:rPr lang="en-US" sz="1050" i="1" dirty="0" smtClean="0"/>
              <a:t>label1</a:t>
            </a:r>
            <a:r>
              <a:rPr lang="en-US" sz="1050" dirty="0" smtClean="0"/>
              <a:t>)</a:t>
            </a:r>
            <a:endParaRPr lang="en-US" sz="1050" dirty="0"/>
          </a:p>
        </p:txBody>
      </p:sp>
      <p:sp>
        <p:nvSpPr>
          <p:cNvPr id="9" name="Right Arrow 8"/>
          <p:cNvSpPr/>
          <p:nvPr/>
        </p:nvSpPr>
        <p:spPr bwMode="auto">
          <a:xfrm>
            <a:off x="4232152" y="2995423"/>
            <a:ext cx="533400" cy="302795"/>
          </a:xfrm>
          <a:prstGeom prst="rightArrow">
            <a:avLst/>
          </a:prstGeom>
          <a:solidFill>
            <a:srgbClr val="0000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19" name="Right Arrow 18"/>
          <p:cNvSpPr/>
          <p:nvPr/>
        </p:nvSpPr>
        <p:spPr bwMode="auto">
          <a:xfrm>
            <a:off x="4232152" y="3866115"/>
            <a:ext cx="533400" cy="302795"/>
          </a:xfrm>
          <a:prstGeom prst="rightArrow">
            <a:avLst/>
          </a:prstGeom>
          <a:solidFill>
            <a:srgbClr val="0000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20" name="Right Arrow 19"/>
          <p:cNvSpPr/>
          <p:nvPr/>
        </p:nvSpPr>
        <p:spPr bwMode="auto">
          <a:xfrm>
            <a:off x="6809594" y="2932251"/>
            <a:ext cx="533400" cy="302795"/>
          </a:xfrm>
          <a:prstGeom prst="rightArrow">
            <a:avLst/>
          </a:prstGeom>
          <a:solidFill>
            <a:srgbClr val="0000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21" name="Right Arrow 20"/>
          <p:cNvSpPr/>
          <p:nvPr/>
        </p:nvSpPr>
        <p:spPr bwMode="auto">
          <a:xfrm>
            <a:off x="6796601" y="3814536"/>
            <a:ext cx="533400" cy="302795"/>
          </a:xfrm>
          <a:prstGeom prst="rightArrow">
            <a:avLst/>
          </a:prstGeom>
          <a:solidFill>
            <a:srgbClr val="0000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graphicFrame>
        <p:nvGraphicFramePr>
          <p:cNvPr id="23" name="Object 2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77247780"/>
              </p:ext>
            </p:extLst>
          </p:nvPr>
        </p:nvGraphicFramePr>
        <p:xfrm>
          <a:off x="4814888" y="2833688"/>
          <a:ext cx="1941512" cy="660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3303" name="Equation" r:id="rId3" imgW="1422400" imgH="482600" progId="Equation.3">
                  <p:embed/>
                </p:oleObj>
              </mc:Choice>
              <mc:Fallback>
                <p:oleObj name="Equation" r:id="rId3" imgW="1422400" imgH="4826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4814888" y="2833688"/>
                        <a:ext cx="1941512" cy="6604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" name="TextBox 11"/>
          <p:cNvSpPr txBox="1"/>
          <p:nvPr/>
        </p:nvSpPr>
        <p:spPr>
          <a:xfrm>
            <a:off x="7560611" y="3235046"/>
            <a:ext cx="160948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pick largest</a:t>
            </a:r>
            <a:endParaRPr lang="en-US" sz="2400" dirty="0">
              <a:solidFill>
                <a:srgbClr val="0000FF"/>
              </a:solidFill>
            </a:endParaRPr>
          </a:p>
        </p:txBody>
      </p:sp>
      <p:cxnSp>
        <p:nvCxnSpPr>
          <p:cNvPr id="24" name="Straight Connector 23"/>
          <p:cNvCxnSpPr/>
          <p:nvPr/>
        </p:nvCxnSpPr>
        <p:spPr>
          <a:xfrm>
            <a:off x="333082" y="5136635"/>
            <a:ext cx="8537448" cy="0"/>
          </a:xfrm>
          <a:prstGeom prst="line">
            <a:avLst/>
          </a:prstGeom>
          <a:ln w="38100" cmpd="sng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28" name="Object 2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31134673"/>
              </p:ext>
            </p:extLst>
          </p:nvPr>
        </p:nvGraphicFramePr>
        <p:xfrm>
          <a:off x="4845050" y="3675063"/>
          <a:ext cx="1909763" cy="6270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3304" name="Equation" r:id="rId5" imgW="1473200" imgH="482600" progId="Equation.3">
                  <p:embed/>
                </p:oleObj>
              </mc:Choice>
              <mc:Fallback>
                <p:oleObj name="Equation" r:id="rId5" imgW="1473200" imgH="4826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4845050" y="3675063"/>
                        <a:ext cx="1909763" cy="62706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5" name="Group 12"/>
          <p:cNvGrpSpPr/>
          <p:nvPr/>
        </p:nvGrpSpPr>
        <p:grpSpPr>
          <a:xfrm>
            <a:off x="332713" y="3016665"/>
            <a:ext cx="960348" cy="1100666"/>
            <a:chOff x="612648" y="2370667"/>
            <a:chExt cx="960348" cy="1100666"/>
          </a:xfrm>
        </p:grpSpPr>
        <p:sp>
          <p:nvSpPr>
            <p:cNvPr id="27" name="Rectangle 26"/>
            <p:cNvSpPr/>
            <p:nvPr/>
          </p:nvSpPr>
          <p:spPr>
            <a:xfrm>
              <a:off x="612648" y="2370667"/>
              <a:ext cx="960348" cy="1100666"/>
            </a:xfrm>
            <a:prstGeom prst="rect">
              <a:avLst/>
            </a:prstGeom>
            <a:noFill/>
            <a:ln>
              <a:solidFill>
                <a:schemeClr val="tx1">
                  <a:lumMod val="95000"/>
                  <a:lumOff val="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29" name="Straight Connector 28"/>
            <p:cNvCxnSpPr/>
            <p:nvPr/>
          </p:nvCxnSpPr>
          <p:spPr>
            <a:xfrm>
              <a:off x="798286" y="2576286"/>
              <a:ext cx="604762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/>
            <p:cNvCxnSpPr/>
            <p:nvPr/>
          </p:nvCxnSpPr>
          <p:spPr>
            <a:xfrm>
              <a:off x="805546" y="2740781"/>
              <a:ext cx="604762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/>
            <p:cNvCxnSpPr/>
            <p:nvPr/>
          </p:nvCxnSpPr>
          <p:spPr>
            <a:xfrm>
              <a:off x="812806" y="2893181"/>
              <a:ext cx="604762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/>
            <p:cNvCxnSpPr/>
            <p:nvPr/>
          </p:nvCxnSpPr>
          <p:spPr>
            <a:xfrm>
              <a:off x="805546" y="3018966"/>
              <a:ext cx="604762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/>
            <p:cNvCxnSpPr/>
            <p:nvPr/>
          </p:nvCxnSpPr>
          <p:spPr>
            <a:xfrm>
              <a:off x="812806" y="3183461"/>
              <a:ext cx="604762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/>
            <p:cNvCxnSpPr/>
            <p:nvPr/>
          </p:nvCxnSpPr>
          <p:spPr>
            <a:xfrm>
              <a:off x="820066" y="3335861"/>
              <a:ext cx="604762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5" name="Group 34"/>
          <p:cNvGrpSpPr/>
          <p:nvPr/>
        </p:nvGrpSpPr>
        <p:grpSpPr>
          <a:xfrm>
            <a:off x="1461451" y="3300818"/>
            <a:ext cx="3108629" cy="693904"/>
            <a:chOff x="2359651" y="2494659"/>
            <a:chExt cx="3605732" cy="971300"/>
          </a:xfrm>
        </p:grpSpPr>
        <p:sp>
          <p:nvSpPr>
            <p:cNvPr id="36" name="Text Box 14"/>
            <p:cNvSpPr txBox="1">
              <a:spLocks noChangeArrowheads="1"/>
            </p:cNvSpPr>
            <p:nvPr/>
          </p:nvSpPr>
          <p:spPr bwMode="auto">
            <a:xfrm>
              <a:off x="2383983" y="2494659"/>
              <a:ext cx="3581400" cy="3077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l">
                <a:spcBef>
                  <a:spcPct val="50000"/>
                </a:spcBef>
              </a:pPr>
              <a:r>
                <a:rPr lang="en-US" sz="1400" dirty="0" smtClean="0">
                  <a:latin typeface="Verdana" pitchFamily="34" charset="0"/>
                </a:rPr>
                <a:t>(</a:t>
              </a:r>
              <a:r>
                <a:rPr lang="en-US" sz="1400" dirty="0">
                  <a:latin typeface="Verdana" pitchFamily="34" charset="0"/>
                </a:rPr>
                <a:t>1</a:t>
              </a:r>
              <a:r>
                <a:rPr lang="en-US" sz="1400" dirty="0" smtClean="0">
                  <a:latin typeface="Verdana" pitchFamily="34" charset="0"/>
                </a:rPr>
                <a:t>, </a:t>
              </a:r>
              <a:r>
                <a:rPr lang="en-US" sz="1400" dirty="0">
                  <a:latin typeface="Verdana" pitchFamily="34" charset="0"/>
                </a:rPr>
                <a:t>1, 1, 0, 0, 1, 0, 0, …)</a:t>
              </a:r>
            </a:p>
          </p:txBody>
        </p:sp>
        <p:sp>
          <p:nvSpPr>
            <p:cNvPr id="37" name="Text Box 16"/>
            <p:cNvSpPr txBox="1">
              <a:spLocks noChangeArrowheads="1"/>
            </p:cNvSpPr>
            <p:nvPr/>
          </p:nvSpPr>
          <p:spPr bwMode="auto">
            <a:xfrm rot="17992015">
              <a:off x="2574134" y="2905723"/>
              <a:ext cx="471821" cy="2769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 algn="r">
                <a:spcBef>
                  <a:spcPct val="50000"/>
                </a:spcBef>
              </a:pPr>
              <a:r>
                <a:rPr lang="en-US" sz="1200" dirty="0" smtClean="0"/>
                <a:t>w</a:t>
              </a:r>
              <a:r>
                <a:rPr lang="en-US" sz="1200" baseline="-25000" dirty="0" smtClean="0"/>
                <a:t>2</a:t>
              </a:r>
              <a:endParaRPr lang="en-US" sz="1200" baseline="-25000" dirty="0"/>
            </a:p>
          </p:txBody>
        </p:sp>
        <p:sp>
          <p:nvSpPr>
            <p:cNvPr id="38" name="Text Box 17"/>
            <p:cNvSpPr txBox="1">
              <a:spLocks noChangeArrowheads="1"/>
            </p:cNvSpPr>
            <p:nvPr/>
          </p:nvSpPr>
          <p:spPr bwMode="auto">
            <a:xfrm rot="17992015">
              <a:off x="2729852" y="2992027"/>
              <a:ext cx="670865" cy="2769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 algn="r">
                <a:spcBef>
                  <a:spcPct val="50000"/>
                </a:spcBef>
              </a:pPr>
              <a:r>
                <a:rPr lang="en-US" sz="1200" dirty="0" smtClean="0"/>
                <a:t>w</a:t>
              </a:r>
              <a:r>
                <a:rPr lang="en-US" sz="1200" baseline="-25000" dirty="0" smtClean="0"/>
                <a:t>3</a:t>
              </a:r>
              <a:endParaRPr lang="en-US" sz="1200" baseline="-25000" dirty="0"/>
            </a:p>
          </p:txBody>
        </p:sp>
        <p:sp>
          <p:nvSpPr>
            <p:cNvPr id="39" name="Text Box 18"/>
            <p:cNvSpPr txBox="1">
              <a:spLocks noChangeArrowheads="1"/>
            </p:cNvSpPr>
            <p:nvPr/>
          </p:nvSpPr>
          <p:spPr bwMode="auto">
            <a:xfrm rot="17992015">
              <a:off x="3122464" y="2935658"/>
              <a:ext cx="540862" cy="2769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 algn="r">
                <a:spcBef>
                  <a:spcPct val="50000"/>
                </a:spcBef>
              </a:pPr>
              <a:r>
                <a:rPr lang="en-US" sz="1200" dirty="0" smtClean="0"/>
                <a:t>w</a:t>
              </a:r>
              <a:r>
                <a:rPr lang="en-US" sz="1200" baseline="-25000" dirty="0" smtClean="0"/>
                <a:t>4</a:t>
              </a:r>
              <a:endParaRPr lang="en-US" sz="1200" baseline="-25000" dirty="0"/>
            </a:p>
          </p:txBody>
        </p:sp>
        <p:sp>
          <p:nvSpPr>
            <p:cNvPr id="40" name="Text Box 19"/>
            <p:cNvSpPr txBox="1">
              <a:spLocks noChangeArrowheads="1"/>
            </p:cNvSpPr>
            <p:nvPr/>
          </p:nvSpPr>
          <p:spPr bwMode="auto">
            <a:xfrm rot="17992015">
              <a:off x="3324889" y="2978883"/>
              <a:ext cx="640549" cy="2769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 algn="r">
                <a:spcBef>
                  <a:spcPct val="50000"/>
                </a:spcBef>
              </a:pPr>
              <a:r>
                <a:rPr lang="en-US" sz="1200" dirty="0" smtClean="0"/>
                <a:t>w</a:t>
              </a:r>
              <a:r>
                <a:rPr lang="en-US" sz="1200" baseline="-25000" dirty="0" smtClean="0"/>
                <a:t>5</a:t>
              </a:r>
              <a:endParaRPr lang="en-US" sz="1200" baseline="-25000" dirty="0"/>
            </a:p>
          </p:txBody>
        </p:sp>
        <p:sp>
          <p:nvSpPr>
            <p:cNvPr id="41" name="Text Box 20"/>
            <p:cNvSpPr txBox="1">
              <a:spLocks noChangeArrowheads="1"/>
            </p:cNvSpPr>
            <p:nvPr/>
          </p:nvSpPr>
          <p:spPr bwMode="auto">
            <a:xfrm rot="17992015">
              <a:off x="3638199" y="2964026"/>
              <a:ext cx="606288" cy="2769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 algn="r">
                <a:spcBef>
                  <a:spcPct val="50000"/>
                </a:spcBef>
              </a:pPr>
              <a:r>
                <a:rPr lang="en-US" sz="1200" dirty="0" smtClean="0"/>
                <a:t>w</a:t>
              </a:r>
              <a:r>
                <a:rPr lang="en-US" sz="1200" baseline="-25000" dirty="0" smtClean="0"/>
                <a:t>6</a:t>
              </a:r>
              <a:endParaRPr lang="en-US" sz="1200" baseline="-25000" dirty="0"/>
            </a:p>
          </p:txBody>
        </p:sp>
        <p:sp>
          <p:nvSpPr>
            <p:cNvPr id="42" name="Text Box 21"/>
            <p:cNvSpPr txBox="1">
              <a:spLocks noChangeArrowheads="1"/>
            </p:cNvSpPr>
            <p:nvPr/>
          </p:nvSpPr>
          <p:spPr bwMode="auto">
            <a:xfrm rot="17992015">
              <a:off x="3891834" y="2956711"/>
              <a:ext cx="589416" cy="2769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 algn="r">
                <a:spcBef>
                  <a:spcPct val="50000"/>
                </a:spcBef>
              </a:pPr>
              <a:r>
                <a:rPr lang="en-US" sz="1200" dirty="0" smtClean="0"/>
                <a:t>w</a:t>
              </a:r>
              <a:r>
                <a:rPr lang="en-US" sz="1200" baseline="-25000" dirty="0" smtClean="0"/>
                <a:t>7</a:t>
              </a:r>
              <a:endParaRPr lang="en-US" sz="1200" baseline="-25000" dirty="0"/>
            </a:p>
          </p:txBody>
        </p:sp>
        <p:sp>
          <p:nvSpPr>
            <p:cNvPr id="43" name="Text Box 22"/>
            <p:cNvSpPr txBox="1">
              <a:spLocks noChangeArrowheads="1"/>
            </p:cNvSpPr>
            <p:nvPr/>
          </p:nvSpPr>
          <p:spPr bwMode="auto">
            <a:xfrm rot="17992015">
              <a:off x="4185374" y="2933897"/>
              <a:ext cx="587886" cy="32129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 algn="r">
                <a:spcBef>
                  <a:spcPct val="50000"/>
                </a:spcBef>
              </a:pPr>
              <a:r>
                <a:rPr lang="en-US" sz="1200" dirty="0" smtClean="0"/>
                <a:t>w</a:t>
              </a:r>
              <a:r>
                <a:rPr lang="en-US" sz="1200" baseline="-25000" dirty="0" smtClean="0"/>
                <a:t>8</a:t>
              </a:r>
              <a:endParaRPr lang="en-US" sz="1200" baseline="-25000" dirty="0"/>
            </a:p>
          </p:txBody>
        </p:sp>
        <p:sp>
          <p:nvSpPr>
            <p:cNvPr id="44" name="Text Box 23"/>
            <p:cNvSpPr txBox="1">
              <a:spLocks noChangeArrowheads="1"/>
            </p:cNvSpPr>
            <p:nvPr/>
          </p:nvSpPr>
          <p:spPr bwMode="auto">
            <a:xfrm rot="17992015">
              <a:off x="2219304" y="2942957"/>
              <a:ext cx="557693" cy="2769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 algn="r">
                <a:spcBef>
                  <a:spcPct val="50000"/>
                </a:spcBef>
              </a:pPr>
              <a:r>
                <a:rPr lang="en-US" sz="1200" dirty="0" smtClean="0"/>
                <a:t>w</a:t>
              </a:r>
              <a:r>
                <a:rPr lang="en-US" sz="1200" baseline="-25000" dirty="0" smtClean="0"/>
                <a:t>1</a:t>
              </a:r>
              <a:endParaRPr lang="en-US" sz="1200" baseline="-25000" dirty="0"/>
            </a:p>
          </p:txBody>
        </p:sp>
      </p:grpSp>
      <p:sp>
        <p:nvSpPr>
          <p:cNvPr id="3" name="TextBox 2"/>
          <p:cNvSpPr txBox="1"/>
          <p:nvPr/>
        </p:nvSpPr>
        <p:spPr>
          <a:xfrm>
            <a:off x="1158263" y="5588000"/>
            <a:ext cx="665814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FF0000"/>
                </a:solidFill>
              </a:rPr>
              <a:t>How good is this model for </a:t>
            </a:r>
            <a:r>
              <a:rPr lang="en-US" sz="2800" i="1" dirty="0" smtClean="0">
                <a:solidFill>
                  <a:srgbClr val="FF0000"/>
                </a:solidFill>
              </a:rPr>
              <a:t>text</a:t>
            </a:r>
            <a:r>
              <a:rPr lang="en-US" sz="2800" dirty="0" smtClean="0">
                <a:solidFill>
                  <a:srgbClr val="FF0000"/>
                </a:solidFill>
              </a:rPr>
              <a:t> classification?</a:t>
            </a:r>
            <a:endParaRPr lang="en-US" sz="2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6068212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Rounded Rectangle 36"/>
          <p:cNvSpPr/>
          <p:nvPr/>
        </p:nvSpPr>
        <p:spPr bwMode="auto">
          <a:xfrm>
            <a:off x="1371259" y="3619192"/>
            <a:ext cx="6266883" cy="649341"/>
          </a:xfrm>
          <a:prstGeom prst="roundRect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Bernoulli NB for text classification</a:t>
            </a:r>
            <a:endParaRPr lang="en-US" dirty="0"/>
          </a:p>
        </p:txBody>
      </p:sp>
      <p:grpSp>
        <p:nvGrpSpPr>
          <p:cNvPr id="4" name="Group 12"/>
          <p:cNvGrpSpPr/>
          <p:nvPr/>
        </p:nvGrpSpPr>
        <p:grpSpPr>
          <a:xfrm>
            <a:off x="1831181" y="1729888"/>
            <a:ext cx="960348" cy="1100666"/>
            <a:chOff x="612648" y="2370667"/>
            <a:chExt cx="960348" cy="1100666"/>
          </a:xfrm>
        </p:grpSpPr>
        <p:sp>
          <p:nvSpPr>
            <p:cNvPr id="5" name="Rectangle 4"/>
            <p:cNvSpPr/>
            <p:nvPr/>
          </p:nvSpPr>
          <p:spPr>
            <a:xfrm>
              <a:off x="612648" y="2370667"/>
              <a:ext cx="960348" cy="1100666"/>
            </a:xfrm>
            <a:prstGeom prst="rect">
              <a:avLst/>
            </a:prstGeom>
            <a:noFill/>
            <a:ln>
              <a:solidFill>
                <a:schemeClr val="tx1">
                  <a:lumMod val="95000"/>
                  <a:lumOff val="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6" name="Straight Connector 5"/>
            <p:cNvCxnSpPr/>
            <p:nvPr/>
          </p:nvCxnSpPr>
          <p:spPr>
            <a:xfrm>
              <a:off x="798286" y="2576286"/>
              <a:ext cx="604762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Straight Connector 6"/>
            <p:cNvCxnSpPr/>
            <p:nvPr/>
          </p:nvCxnSpPr>
          <p:spPr>
            <a:xfrm>
              <a:off x="805546" y="2740781"/>
              <a:ext cx="604762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Connector 7"/>
            <p:cNvCxnSpPr/>
            <p:nvPr/>
          </p:nvCxnSpPr>
          <p:spPr>
            <a:xfrm>
              <a:off x="812806" y="2893181"/>
              <a:ext cx="604762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>
              <a:off x="805546" y="3018966"/>
              <a:ext cx="604762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>
              <a:off x="812806" y="3183461"/>
              <a:ext cx="604762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>
              <a:off x="820066" y="3335861"/>
              <a:ext cx="604762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0" name="Group 49"/>
          <p:cNvGrpSpPr/>
          <p:nvPr/>
        </p:nvGrpSpPr>
        <p:grpSpPr>
          <a:xfrm>
            <a:off x="3155237" y="1812494"/>
            <a:ext cx="3650588" cy="971301"/>
            <a:chOff x="2314795" y="2494659"/>
            <a:chExt cx="3650588" cy="971301"/>
          </a:xfrm>
        </p:grpSpPr>
        <p:sp>
          <p:nvSpPr>
            <p:cNvPr id="28" name="Text Box 14"/>
            <p:cNvSpPr txBox="1">
              <a:spLocks noChangeArrowheads="1"/>
            </p:cNvSpPr>
            <p:nvPr/>
          </p:nvSpPr>
          <p:spPr bwMode="auto">
            <a:xfrm>
              <a:off x="2383983" y="2494659"/>
              <a:ext cx="3581400" cy="4001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l">
                <a:spcBef>
                  <a:spcPct val="50000"/>
                </a:spcBef>
              </a:pPr>
              <a:r>
                <a:rPr lang="en-US" sz="2000" dirty="0" smtClean="0">
                  <a:latin typeface="Verdana" pitchFamily="34" charset="0"/>
                </a:rPr>
                <a:t>(</a:t>
              </a:r>
              <a:r>
                <a:rPr lang="en-US" sz="2000" dirty="0">
                  <a:latin typeface="Verdana" pitchFamily="34" charset="0"/>
                </a:rPr>
                <a:t>1</a:t>
              </a:r>
              <a:r>
                <a:rPr lang="en-US" sz="2000" dirty="0" smtClean="0">
                  <a:latin typeface="Verdana" pitchFamily="34" charset="0"/>
                </a:rPr>
                <a:t>, </a:t>
              </a:r>
              <a:r>
                <a:rPr lang="en-US" sz="2000" dirty="0">
                  <a:latin typeface="Verdana" pitchFamily="34" charset="0"/>
                </a:rPr>
                <a:t>1, 1, 0, 0, 1, 0, 0, …)</a:t>
              </a:r>
            </a:p>
          </p:txBody>
        </p:sp>
        <p:sp>
          <p:nvSpPr>
            <p:cNvPr id="29" name="Text Box 16"/>
            <p:cNvSpPr txBox="1">
              <a:spLocks noChangeArrowheads="1"/>
            </p:cNvSpPr>
            <p:nvPr/>
          </p:nvSpPr>
          <p:spPr bwMode="auto">
            <a:xfrm rot="17992015">
              <a:off x="2574134" y="2860867"/>
              <a:ext cx="471821" cy="3667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 algn="r">
                <a:spcBef>
                  <a:spcPct val="50000"/>
                </a:spcBef>
              </a:pPr>
              <a:r>
                <a:rPr lang="en-US" dirty="0" smtClean="0"/>
                <a:t>w</a:t>
              </a:r>
              <a:r>
                <a:rPr lang="en-US" baseline="-25000" dirty="0" smtClean="0"/>
                <a:t>2</a:t>
              </a:r>
              <a:endParaRPr lang="en-US" baseline="-25000" dirty="0"/>
            </a:p>
          </p:txBody>
        </p:sp>
        <p:sp>
          <p:nvSpPr>
            <p:cNvPr id="30" name="Text Box 17"/>
            <p:cNvSpPr txBox="1">
              <a:spLocks noChangeArrowheads="1"/>
            </p:cNvSpPr>
            <p:nvPr/>
          </p:nvSpPr>
          <p:spPr bwMode="auto">
            <a:xfrm rot="17992015">
              <a:off x="2729852" y="2947171"/>
              <a:ext cx="670865" cy="3667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 algn="r">
                <a:spcBef>
                  <a:spcPct val="50000"/>
                </a:spcBef>
              </a:pPr>
              <a:r>
                <a:rPr lang="en-US" dirty="0" smtClean="0"/>
                <a:t>w</a:t>
              </a:r>
              <a:r>
                <a:rPr lang="en-US" baseline="-25000" dirty="0" smtClean="0"/>
                <a:t>3</a:t>
              </a:r>
              <a:endParaRPr lang="en-US" baseline="-25000" dirty="0"/>
            </a:p>
          </p:txBody>
        </p:sp>
        <p:sp>
          <p:nvSpPr>
            <p:cNvPr id="31" name="Text Box 18"/>
            <p:cNvSpPr txBox="1">
              <a:spLocks noChangeArrowheads="1"/>
            </p:cNvSpPr>
            <p:nvPr/>
          </p:nvSpPr>
          <p:spPr bwMode="auto">
            <a:xfrm rot="17992015">
              <a:off x="3208224" y="2890802"/>
              <a:ext cx="540862" cy="3667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 algn="r">
                <a:spcBef>
                  <a:spcPct val="50000"/>
                </a:spcBef>
              </a:pPr>
              <a:r>
                <a:rPr lang="en-US" dirty="0" smtClean="0"/>
                <a:t>w</a:t>
              </a:r>
              <a:r>
                <a:rPr lang="en-US" baseline="-25000" dirty="0" smtClean="0"/>
                <a:t>4</a:t>
              </a:r>
              <a:endParaRPr lang="en-US" baseline="-25000" dirty="0"/>
            </a:p>
          </p:txBody>
        </p:sp>
        <p:sp>
          <p:nvSpPr>
            <p:cNvPr id="32" name="Text Box 19"/>
            <p:cNvSpPr txBox="1">
              <a:spLocks noChangeArrowheads="1"/>
            </p:cNvSpPr>
            <p:nvPr/>
          </p:nvSpPr>
          <p:spPr bwMode="auto">
            <a:xfrm rot="17992015">
              <a:off x="3438358" y="2934026"/>
              <a:ext cx="640549" cy="3667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 algn="r">
                <a:spcBef>
                  <a:spcPct val="50000"/>
                </a:spcBef>
              </a:pPr>
              <a:r>
                <a:rPr lang="en-US" dirty="0" smtClean="0"/>
                <a:t>w</a:t>
              </a:r>
              <a:r>
                <a:rPr lang="en-US" baseline="-25000" dirty="0" smtClean="0"/>
                <a:t>5</a:t>
              </a:r>
              <a:endParaRPr lang="en-US" baseline="-25000" dirty="0"/>
            </a:p>
          </p:txBody>
        </p:sp>
        <p:sp>
          <p:nvSpPr>
            <p:cNvPr id="33" name="Text Box 20"/>
            <p:cNvSpPr txBox="1">
              <a:spLocks noChangeArrowheads="1"/>
            </p:cNvSpPr>
            <p:nvPr/>
          </p:nvSpPr>
          <p:spPr bwMode="auto">
            <a:xfrm rot="17992015">
              <a:off x="3768820" y="2919170"/>
              <a:ext cx="606288" cy="3667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 algn="r">
                <a:spcBef>
                  <a:spcPct val="50000"/>
                </a:spcBef>
              </a:pPr>
              <a:r>
                <a:rPr lang="en-US" dirty="0" smtClean="0"/>
                <a:t>w</a:t>
              </a:r>
              <a:r>
                <a:rPr lang="en-US" baseline="-25000" dirty="0" smtClean="0"/>
                <a:t>6</a:t>
              </a:r>
              <a:endParaRPr lang="en-US" baseline="-25000" dirty="0"/>
            </a:p>
          </p:txBody>
        </p:sp>
        <p:sp>
          <p:nvSpPr>
            <p:cNvPr id="34" name="Text Box 21"/>
            <p:cNvSpPr txBox="1">
              <a:spLocks noChangeArrowheads="1"/>
            </p:cNvSpPr>
            <p:nvPr/>
          </p:nvSpPr>
          <p:spPr bwMode="auto">
            <a:xfrm rot="17992015">
              <a:off x="4086258" y="2910546"/>
              <a:ext cx="589416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 algn="r">
                <a:spcBef>
                  <a:spcPct val="50000"/>
                </a:spcBef>
              </a:pPr>
              <a:r>
                <a:rPr lang="en-US" dirty="0" smtClean="0"/>
                <a:t>w</a:t>
              </a:r>
              <a:r>
                <a:rPr lang="en-US" baseline="-25000" dirty="0" smtClean="0"/>
                <a:t>7</a:t>
              </a:r>
              <a:endParaRPr lang="en-US" baseline="-25000" dirty="0"/>
            </a:p>
          </p:txBody>
        </p:sp>
        <p:sp>
          <p:nvSpPr>
            <p:cNvPr id="35" name="Text Box 22"/>
            <p:cNvSpPr txBox="1">
              <a:spLocks noChangeArrowheads="1"/>
            </p:cNvSpPr>
            <p:nvPr/>
          </p:nvSpPr>
          <p:spPr bwMode="auto">
            <a:xfrm rot="17992015">
              <a:off x="4587212" y="2842413"/>
              <a:ext cx="429261" cy="3667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 algn="r">
                <a:spcBef>
                  <a:spcPct val="50000"/>
                </a:spcBef>
              </a:pPr>
              <a:r>
                <a:rPr lang="en-US" dirty="0" smtClean="0"/>
                <a:t>w</a:t>
              </a:r>
              <a:r>
                <a:rPr lang="en-US" baseline="-25000" dirty="0" smtClean="0"/>
                <a:t>8</a:t>
              </a:r>
              <a:endParaRPr lang="en-US" baseline="-25000" dirty="0"/>
            </a:p>
          </p:txBody>
        </p:sp>
        <p:sp>
          <p:nvSpPr>
            <p:cNvPr id="36" name="Text Box 23"/>
            <p:cNvSpPr txBox="1">
              <a:spLocks noChangeArrowheads="1"/>
            </p:cNvSpPr>
            <p:nvPr/>
          </p:nvSpPr>
          <p:spPr bwMode="auto">
            <a:xfrm rot="17992015">
              <a:off x="2219304" y="2898101"/>
              <a:ext cx="557693" cy="3667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 algn="r">
                <a:spcBef>
                  <a:spcPct val="50000"/>
                </a:spcBef>
              </a:pPr>
              <a:r>
                <a:rPr lang="en-US" dirty="0" smtClean="0"/>
                <a:t>w</a:t>
              </a:r>
              <a:r>
                <a:rPr lang="en-US" baseline="-25000" dirty="0" smtClean="0"/>
                <a:t>1</a:t>
              </a:r>
              <a:endParaRPr lang="en-US" baseline="-25000" dirty="0"/>
            </a:p>
          </p:txBody>
        </p:sp>
      </p:grpSp>
      <p:graphicFrame>
        <p:nvGraphicFramePr>
          <p:cNvPr id="77" name="Object 7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24695210"/>
              </p:ext>
            </p:extLst>
          </p:nvPr>
        </p:nvGraphicFramePr>
        <p:xfrm>
          <a:off x="1595438" y="3584575"/>
          <a:ext cx="2068512" cy="7032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4994" name="Equation" r:id="rId4" imgW="1422400" imgH="482600" progId="Equation.3">
                  <p:embed/>
                </p:oleObj>
              </mc:Choice>
              <mc:Fallback>
                <p:oleObj name="Equation" r:id="rId4" imgW="1422400" imgH="4826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95438" y="3584575"/>
                        <a:ext cx="2068512" cy="70326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8" name="Object 7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8865103"/>
              </p:ext>
            </p:extLst>
          </p:nvPr>
        </p:nvGraphicFramePr>
        <p:xfrm>
          <a:off x="5197475" y="3592857"/>
          <a:ext cx="2139950" cy="7032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4995" name="Equation" r:id="rId6" imgW="1473200" imgH="482600" progId="Equation.3">
                  <p:embed/>
                </p:oleObj>
              </mc:Choice>
              <mc:Fallback>
                <p:oleObj name="Equation" r:id="rId6" imgW="1473200" imgH="4826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5197475" y="3592857"/>
                        <a:ext cx="2139950" cy="70326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9" name="TextBox 78"/>
          <p:cNvSpPr txBox="1"/>
          <p:nvPr/>
        </p:nvSpPr>
        <p:spPr>
          <a:xfrm>
            <a:off x="3636458" y="5266688"/>
            <a:ext cx="160948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pick largest</a:t>
            </a:r>
            <a:endParaRPr lang="en-US" sz="2400" dirty="0">
              <a:solidFill>
                <a:srgbClr val="0000FF"/>
              </a:solidFill>
            </a:endParaRPr>
          </a:p>
        </p:txBody>
      </p:sp>
      <p:sp>
        <p:nvSpPr>
          <p:cNvPr id="80" name="Right Arrow 79"/>
          <p:cNvSpPr/>
          <p:nvPr/>
        </p:nvSpPr>
        <p:spPr bwMode="auto">
          <a:xfrm rot="7158053">
            <a:off x="2826686" y="2939892"/>
            <a:ext cx="942314" cy="360444"/>
          </a:xfrm>
          <a:prstGeom prst="rightArrow">
            <a:avLst/>
          </a:prstGeom>
          <a:solidFill>
            <a:srgbClr val="0000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81" name="Right Arrow 80"/>
          <p:cNvSpPr/>
          <p:nvPr/>
        </p:nvSpPr>
        <p:spPr bwMode="auto">
          <a:xfrm rot="14441947" flipH="1">
            <a:off x="5162533" y="2939893"/>
            <a:ext cx="942314" cy="360444"/>
          </a:xfrm>
          <a:prstGeom prst="rightArrow">
            <a:avLst/>
          </a:prstGeom>
          <a:solidFill>
            <a:srgbClr val="0000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82" name="Right Arrow 81"/>
          <p:cNvSpPr/>
          <p:nvPr/>
        </p:nvSpPr>
        <p:spPr bwMode="auto">
          <a:xfrm rot="7158053">
            <a:off x="4789719" y="4587389"/>
            <a:ext cx="942314" cy="360444"/>
          </a:xfrm>
          <a:prstGeom prst="rightArrow">
            <a:avLst/>
          </a:prstGeom>
          <a:solidFill>
            <a:srgbClr val="0000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83" name="Right Arrow 82"/>
          <p:cNvSpPr/>
          <p:nvPr/>
        </p:nvSpPr>
        <p:spPr bwMode="auto">
          <a:xfrm rot="14441947" flipH="1">
            <a:off x="2902845" y="4587389"/>
            <a:ext cx="942314" cy="360444"/>
          </a:xfrm>
          <a:prstGeom prst="rightArrow">
            <a:avLst/>
          </a:prstGeom>
          <a:solidFill>
            <a:srgbClr val="0000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371260" y="5863453"/>
            <a:ext cx="684079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FF0000"/>
                </a:solidFill>
              </a:rPr>
              <a:t>For text classification, what is this computation?  Does it make sense?</a:t>
            </a:r>
            <a:endParaRPr lang="en-US" sz="2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5608015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Rounded Rectangle 36"/>
          <p:cNvSpPr/>
          <p:nvPr/>
        </p:nvSpPr>
        <p:spPr bwMode="auto">
          <a:xfrm>
            <a:off x="1371259" y="3619192"/>
            <a:ext cx="6266883" cy="649341"/>
          </a:xfrm>
          <a:prstGeom prst="roundRect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Bernoulli NB for text classification</a:t>
            </a:r>
            <a:endParaRPr lang="en-US" dirty="0"/>
          </a:p>
        </p:txBody>
      </p:sp>
      <p:grpSp>
        <p:nvGrpSpPr>
          <p:cNvPr id="4" name="Group 12"/>
          <p:cNvGrpSpPr/>
          <p:nvPr/>
        </p:nvGrpSpPr>
        <p:grpSpPr>
          <a:xfrm>
            <a:off x="1831181" y="1734548"/>
            <a:ext cx="960348" cy="1100666"/>
            <a:chOff x="612648" y="2370667"/>
            <a:chExt cx="960348" cy="1100666"/>
          </a:xfrm>
        </p:grpSpPr>
        <p:sp>
          <p:nvSpPr>
            <p:cNvPr id="5" name="Rectangle 4"/>
            <p:cNvSpPr/>
            <p:nvPr/>
          </p:nvSpPr>
          <p:spPr>
            <a:xfrm>
              <a:off x="612648" y="2370667"/>
              <a:ext cx="960348" cy="1100666"/>
            </a:xfrm>
            <a:prstGeom prst="rect">
              <a:avLst/>
            </a:prstGeom>
            <a:noFill/>
            <a:ln>
              <a:solidFill>
                <a:schemeClr val="tx1">
                  <a:lumMod val="95000"/>
                  <a:lumOff val="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6" name="Straight Connector 5"/>
            <p:cNvCxnSpPr/>
            <p:nvPr/>
          </p:nvCxnSpPr>
          <p:spPr>
            <a:xfrm>
              <a:off x="798286" y="2576286"/>
              <a:ext cx="604762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Straight Connector 6"/>
            <p:cNvCxnSpPr/>
            <p:nvPr/>
          </p:nvCxnSpPr>
          <p:spPr>
            <a:xfrm>
              <a:off x="805546" y="2740781"/>
              <a:ext cx="604762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Connector 7"/>
            <p:cNvCxnSpPr/>
            <p:nvPr/>
          </p:nvCxnSpPr>
          <p:spPr>
            <a:xfrm>
              <a:off x="812806" y="2893181"/>
              <a:ext cx="604762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>
              <a:off x="805546" y="3018966"/>
              <a:ext cx="604762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>
              <a:off x="812806" y="3183461"/>
              <a:ext cx="604762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>
              <a:off x="820066" y="3335861"/>
              <a:ext cx="604762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0" name="Group 49"/>
          <p:cNvGrpSpPr/>
          <p:nvPr/>
        </p:nvGrpSpPr>
        <p:grpSpPr>
          <a:xfrm>
            <a:off x="3155237" y="1812494"/>
            <a:ext cx="3650588" cy="971301"/>
            <a:chOff x="2314795" y="2494659"/>
            <a:chExt cx="3650588" cy="971301"/>
          </a:xfrm>
        </p:grpSpPr>
        <p:sp>
          <p:nvSpPr>
            <p:cNvPr id="28" name="Text Box 14"/>
            <p:cNvSpPr txBox="1">
              <a:spLocks noChangeArrowheads="1"/>
            </p:cNvSpPr>
            <p:nvPr/>
          </p:nvSpPr>
          <p:spPr bwMode="auto">
            <a:xfrm>
              <a:off x="2383983" y="2494659"/>
              <a:ext cx="3581400" cy="4001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l">
                <a:spcBef>
                  <a:spcPct val="50000"/>
                </a:spcBef>
              </a:pPr>
              <a:r>
                <a:rPr lang="en-US" sz="2000" dirty="0" smtClean="0">
                  <a:latin typeface="Verdana" pitchFamily="34" charset="0"/>
                </a:rPr>
                <a:t>(</a:t>
              </a:r>
              <a:r>
                <a:rPr lang="en-US" sz="2000" dirty="0">
                  <a:latin typeface="Verdana" pitchFamily="34" charset="0"/>
                </a:rPr>
                <a:t>1</a:t>
              </a:r>
              <a:r>
                <a:rPr lang="en-US" sz="2000" dirty="0" smtClean="0">
                  <a:latin typeface="Verdana" pitchFamily="34" charset="0"/>
                </a:rPr>
                <a:t>, </a:t>
              </a:r>
              <a:r>
                <a:rPr lang="en-US" sz="2000" dirty="0">
                  <a:latin typeface="Verdana" pitchFamily="34" charset="0"/>
                </a:rPr>
                <a:t>1, 1, 0, 0, 1, 0, 0, …)</a:t>
              </a:r>
            </a:p>
          </p:txBody>
        </p:sp>
        <p:sp>
          <p:nvSpPr>
            <p:cNvPr id="29" name="Text Box 16"/>
            <p:cNvSpPr txBox="1">
              <a:spLocks noChangeArrowheads="1"/>
            </p:cNvSpPr>
            <p:nvPr/>
          </p:nvSpPr>
          <p:spPr bwMode="auto">
            <a:xfrm rot="17992015">
              <a:off x="2574134" y="2860867"/>
              <a:ext cx="471821" cy="3667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 algn="r">
                <a:spcBef>
                  <a:spcPct val="50000"/>
                </a:spcBef>
              </a:pPr>
              <a:r>
                <a:rPr lang="en-US" dirty="0" smtClean="0"/>
                <a:t>w</a:t>
              </a:r>
              <a:r>
                <a:rPr lang="en-US" baseline="-25000" dirty="0" smtClean="0"/>
                <a:t>2</a:t>
              </a:r>
              <a:endParaRPr lang="en-US" baseline="-25000" dirty="0"/>
            </a:p>
          </p:txBody>
        </p:sp>
        <p:sp>
          <p:nvSpPr>
            <p:cNvPr id="30" name="Text Box 17"/>
            <p:cNvSpPr txBox="1">
              <a:spLocks noChangeArrowheads="1"/>
            </p:cNvSpPr>
            <p:nvPr/>
          </p:nvSpPr>
          <p:spPr bwMode="auto">
            <a:xfrm rot="17992015">
              <a:off x="2729852" y="2947171"/>
              <a:ext cx="670865" cy="3667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 algn="r">
                <a:spcBef>
                  <a:spcPct val="50000"/>
                </a:spcBef>
              </a:pPr>
              <a:r>
                <a:rPr lang="en-US" dirty="0" smtClean="0"/>
                <a:t>w</a:t>
              </a:r>
              <a:r>
                <a:rPr lang="en-US" baseline="-25000" dirty="0" smtClean="0"/>
                <a:t>3</a:t>
              </a:r>
              <a:endParaRPr lang="en-US" baseline="-25000" dirty="0"/>
            </a:p>
          </p:txBody>
        </p:sp>
        <p:sp>
          <p:nvSpPr>
            <p:cNvPr id="31" name="Text Box 18"/>
            <p:cNvSpPr txBox="1">
              <a:spLocks noChangeArrowheads="1"/>
            </p:cNvSpPr>
            <p:nvPr/>
          </p:nvSpPr>
          <p:spPr bwMode="auto">
            <a:xfrm rot="17992015">
              <a:off x="3208224" y="2890802"/>
              <a:ext cx="540862" cy="3667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 algn="r">
                <a:spcBef>
                  <a:spcPct val="50000"/>
                </a:spcBef>
              </a:pPr>
              <a:r>
                <a:rPr lang="en-US" dirty="0" smtClean="0"/>
                <a:t>w</a:t>
              </a:r>
              <a:r>
                <a:rPr lang="en-US" baseline="-25000" dirty="0" smtClean="0"/>
                <a:t>4</a:t>
              </a:r>
              <a:endParaRPr lang="en-US" baseline="-25000" dirty="0"/>
            </a:p>
          </p:txBody>
        </p:sp>
        <p:sp>
          <p:nvSpPr>
            <p:cNvPr id="32" name="Text Box 19"/>
            <p:cNvSpPr txBox="1">
              <a:spLocks noChangeArrowheads="1"/>
            </p:cNvSpPr>
            <p:nvPr/>
          </p:nvSpPr>
          <p:spPr bwMode="auto">
            <a:xfrm rot="17992015">
              <a:off x="3438358" y="2934026"/>
              <a:ext cx="640549" cy="3667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 algn="r">
                <a:spcBef>
                  <a:spcPct val="50000"/>
                </a:spcBef>
              </a:pPr>
              <a:r>
                <a:rPr lang="en-US" dirty="0" smtClean="0"/>
                <a:t>w</a:t>
              </a:r>
              <a:r>
                <a:rPr lang="en-US" baseline="-25000" dirty="0" smtClean="0"/>
                <a:t>5</a:t>
              </a:r>
              <a:endParaRPr lang="en-US" baseline="-25000" dirty="0"/>
            </a:p>
          </p:txBody>
        </p:sp>
        <p:sp>
          <p:nvSpPr>
            <p:cNvPr id="33" name="Text Box 20"/>
            <p:cNvSpPr txBox="1">
              <a:spLocks noChangeArrowheads="1"/>
            </p:cNvSpPr>
            <p:nvPr/>
          </p:nvSpPr>
          <p:spPr bwMode="auto">
            <a:xfrm rot="17992015">
              <a:off x="3768820" y="2919170"/>
              <a:ext cx="606288" cy="3667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 algn="r">
                <a:spcBef>
                  <a:spcPct val="50000"/>
                </a:spcBef>
              </a:pPr>
              <a:r>
                <a:rPr lang="en-US" dirty="0" smtClean="0"/>
                <a:t>w</a:t>
              </a:r>
              <a:r>
                <a:rPr lang="en-US" baseline="-25000" dirty="0" smtClean="0"/>
                <a:t>6</a:t>
              </a:r>
              <a:endParaRPr lang="en-US" baseline="-25000" dirty="0"/>
            </a:p>
          </p:txBody>
        </p:sp>
        <p:sp>
          <p:nvSpPr>
            <p:cNvPr id="34" name="Text Box 21"/>
            <p:cNvSpPr txBox="1">
              <a:spLocks noChangeArrowheads="1"/>
            </p:cNvSpPr>
            <p:nvPr/>
          </p:nvSpPr>
          <p:spPr bwMode="auto">
            <a:xfrm rot="17992015">
              <a:off x="4086258" y="2910546"/>
              <a:ext cx="589416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 algn="r">
                <a:spcBef>
                  <a:spcPct val="50000"/>
                </a:spcBef>
              </a:pPr>
              <a:r>
                <a:rPr lang="en-US" dirty="0" smtClean="0"/>
                <a:t>w</a:t>
              </a:r>
              <a:r>
                <a:rPr lang="en-US" baseline="-25000" dirty="0" smtClean="0"/>
                <a:t>7</a:t>
              </a:r>
              <a:endParaRPr lang="en-US" baseline="-25000" dirty="0"/>
            </a:p>
          </p:txBody>
        </p:sp>
        <p:sp>
          <p:nvSpPr>
            <p:cNvPr id="35" name="Text Box 22"/>
            <p:cNvSpPr txBox="1">
              <a:spLocks noChangeArrowheads="1"/>
            </p:cNvSpPr>
            <p:nvPr/>
          </p:nvSpPr>
          <p:spPr bwMode="auto">
            <a:xfrm rot="17992015">
              <a:off x="4587212" y="2842413"/>
              <a:ext cx="429261" cy="3667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 algn="r">
                <a:spcBef>
                  <a:spcPct val="50000"/>
                </a:spcBef>
              </a:pPr>
              <a:r>
                <a:rPr lang="en-US" dirty="0" smtClean="0"/>
                <a:t>w</a:t>
              </a:r>
              <a:r>
                <a:rPr lang="en-US" baseline="-25000" dirty="0" smtClean="0"/>
                <a:t>8</a:t>
              </a:r>
              <a:endParaRPr lang="en-US" baseline="-25000" dirty="0"/>
            </a:p>
          </p:txBody>
        </p:sp>
        <p:sp>
          <p:nvSpPr>
            <p:cNvPr id="36" name="Text Box 23"/>
            <p:cNvSpPr txBox="1">
              <a:spLocks noChangeArrowheads="1"/>
            </p:cNvSpPr>
            <p:nvPr/>
          </p:nvSpPr>
          <p:spPr bwMode="auto">
            <a:xfrm rot="17992015">
              <a:off x="2219304" y="2898101"/>
              <a:ext cx="557693" cy="3667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 algn="r">
                <a:spcBef>
                  <a:spcPct val="50000"/>
                </a:spcBef>
              </a:pPr>
              <a:r>
                <a:rPr lang="en-US" dirty="0" smtClean="0"/>
                <a:t>w</a:t>
              </a:r>
              <a:r>
                <a:rPr lang="en-US" baseline="-25000" dirty="0" smtClean="0"/>
                <a:t>1</a:t>
              </a:r>
              <a:endParaRPr lang="en-US" baseline="-25000" dirty="0"/>
            </a:p>
          </p:txBody>
        </p:sp>
      </p:grpSp>
      <p:graphicFrame>
        <p:nvGraphicFramePr>
          <p:cNvPr id="77" name="Object 7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67689389"/>
              </p:ext>
            </p:extLst>
          </p:nvPr>
        </p:nvGraphicFramePr>
        <p:xfrm>
          <a:off x="1595438" y="3583976"/>
          <a:ext cx="2068512" cy="7032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0098" name="Equation" r:id="rId4" imgW="1422400" imgH="482600" progId="Equation.3">
                  <p:embed/>
                </p:oleObj>
              </mc:Choice>
              <mc:Fallback>
                <p:oleObj name="Equation" r:id="rId4" imgW="1422400" imgH="4826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95438" y="3583976"/>
                        <a:ext cx="2068512" cy="70326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8" name="Object 7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02922998"/>
              </p:ext>
            </p:extLst>
          </p:nvPr>
        </p:nvGraphicFramePr>
        <p:xfrm>
          <a:off x="5197475" y="3583976"/>
          <a:ext cx="2139950" cy="7032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0099" name="Equation" r:id="rId6" imgW="1473200" imgH="482600" progId="Equation.3">
                  <p:embed/>
                </p:oleObj>
              </mc:Choice>
              <mc:Fallback>
                <p:oleObj name="Equation" r:id="rId6" imgW="1473200" imgH="4826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5197475" y="3583976"/>
                        <a:ext cx="2139950" cy="70326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9" name="TextBox 78"/>
          <p:cNvSpPr txBox="1"/>
          <p:nvPr/>
        </p:nvSpPr>
        <p:spPr>
          <a:xfrm>
            <a:off x="3636458" y="5266688"/>
            <a:ext cx="160948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pick largest</a:t>
            </a:r>
            <a:endParaRPr lang="en-US" sz="2400" dirty="0">
              <a:solidFill>
                <a:srgbClr val="0000FF"/>
              </a:solidFill>
            </a:endParaRPr>
          </a:p>
        </p:txBody>
      </p:sp>
      <p:sp>
        <p:nvSpPr>
          <p:cNvPr id="80" name="Right Arrow 79"/>
          <p:cNvSpPr/>
          <p:nvPr/>
        </p:nvSpPr>
        <p:spPr bwMode="auto">
          <a:xfrm rot="7158053">
            <a:off x="2826686" y="2939892"/>
            <a:ext cx="942314" cy="360444"/>
          </a:xfrm>
          <a:prstGeom prst="rightArrow">
            <a:avLst/>
          </a:prstGeom>
          <a:solidFill>
            <a:srgbClr val="0000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81" name="Right Arrow 80"/>
          <p:cNvSpPr/>
          <p:nvPr/>
        </p:nvSpPr>
        <p:spPr bwMode="auto">
          <a:xfrm rot="14441947" flipH="1">
            <a:off x="5162533" y="2939893"/>
            <a:ext cx="942314" cy="360444"/>
          </a:xfrm>
          <a:prstGeom prst="rightArrow">
            <a:avLst/>
          </a:prstGeom>
          <a:solidFill>
            <a:srgbClr val="0000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82" name="Right Arrow 81"/>
          <p:cNvSpPr/>
          <p:nvPr/>
        </p:nvSpPr>
        <p:spPr bwMode="auto">
          <a:xfrm rot="7158053">
            <a:off x="4789719" y="4587389"/>
            <a:ext cx="942314" cy="360444"/>
          </a:xfrm>
          <a:prstGeom prst="rightArrow">
            <a:avLst/>
          </a:prstGeom>
          <a:solidFill>
            <a:srgbClr val="0000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83" name="Right Arrow 82"/>
          <p:cNvSpPr/>
          <p:nvPr/>
        </p:nvSpPr>
        <p:spPr bwMode="auto">
          <a:xfrm rot="14441947" flipH="1">
            <a:off x="2902845" y="4587389"/>
            <a:ext cx="942314" cy="360444"/>
          </a:xfrm>
          <a:prstGeom prst="rightArrow">
            <a:avLst/>
          </a:prstGeom>
          <a:solidFill>
            <a:srgbClr val="0000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80208" y="5850068"/>
            <a:ext cx="832588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0000FF"/>
                </a:solidFill>
              </a:rPr>
              <a:t>Each word that occurs, contributes </a:t>
            </a:r>
            <a:r>
              <a:rPr lang="en-US" sz="2800" i="1" dirty="0" smtClean="0">
                <a:solidFill>
                  <a:srgbClr val="0000FF"/>
                </a:solidFill>
              </a:rPr>
              <a:t>p(</a:t>
            </a:r>
            <a:r>
              <a:rPr lang="en-US" sz="2800" i="1" dirty="0" err="1" smtClean="0">
                <a:solidFill>
                  <a:srgbClr val="0000FF"/>
                </a:solidFill>
              </a:rPr>
              <a:t>w</a:t>
            </a:r>
            <a:r>
              <a:rPr lang="en-US" sz="2800" i="1" baseline="-25000" dirty="0" err="1">
                <a:solidFill>
                  <a:srgbClr val="0000FF"/>
                </a:solidFill>
              </a:rPr>
              <a:t>j</a:t>
            </a:r>
            <a:r>
              <a:rPr lang="en-US" sz="2800" i="1" dirty="0" err="1" smtClean="0">
                <a:solidFill>
                  <a:srgbClr val="0000FF"/>
                </a:solidFill>
              </a:rPr>
              <a:t>|y</a:t>
            </a:r>
            <a:r>
              <a:rPr lang="en-US" sz="2800" i="1" dirty="0" smtClean="0">
                <a:solidFill>
                  <a:srgbClr val="0000FF"/>
                </a:solidFill>
              </a:rPr>
              <a:t>)</a:t>
            </a:r>
          </a:p>
          <a:p>
            <a:r>
              <a:rPr lang="en-US" sz="2800" dirty="0" smtClean="0">
                <a:solidFill>
                  <a:srgbClr val="0000FF"/>
                </a:solidFill>
              </a:rPr>
              <a:t>Each word that does NOT occur, contributes </a:t>
            </a:r>
            <a:r>
              <a:rPr lang="en-US" sz="2800" i="1" dirty="0" smtClean="0">
                <a:solidFill>
                  <a:srgbClr val="0000FF"/>
                </a:solidFill>
              </a:rPr>
              <a:t>1-p(</a:t>
            </a:r>
            <a:r>
              <a:rPr lang="en-US" sz="2800" i="1" dirty="0" err="1" smtClean="0">
                <a:solidFill>
                  <a:srgbClr val="0000FF"/>
                </a:solidFill>
              </a:rPr>
              <a:t>w</a:t>
            </a:r>
            <a:r>
              <a:rPr lang="en-US" sz="2800" i="1" baseline="-25000" dirty="0" err="1">
                <a:solidFill>
                  <a:srgbClr val="0000FF"/>
                </a:solidFill>
              </a:rPr>
              <a:t>j</a:t>
            </a:r>
            <a:r>
              <a:rPr lang="en-US" sz="2800" i="1" dirty="0" err="1" smtClean="0">
                <a:solidFill>
                  <a:srgbClr val="0000FF"/>
                </a:solidFill>
              </a:rPr>
              <a:t>|y</a:t>
            </a:r>
            <a:r>
              <a:rPr lang="en-US" sz="2800" i="1" dirty="0" smtClean="0">
                <a:solidFill>
                  <a:srgbClr val="0000FF"/>
                </a:solidFill>
              </a:rPr>
              <a:t>)</a:t>
            </a:r>
            <a:endParaRPr lang="en-US" sz="2800" i="1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168133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9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Generative Story</a:t>
            </a:r>
          </a:p>
        </p:txBody>
      </p:sp>
      <p:sp>
        <p:nvSpPr>
          <p:cNvPr id="1699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1001" y="1600200"/>
            <a:ext cx="8385048" cy="49530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dirty="0" smtClean="0"/>
              <a:t>To classify with </a:t>
            </a:r>
            <a:r>
              <a:rPr lang="en-US" sz="2400" dirty="0"/>
              <a:t>a model, we’re given </a:t>
            </a:r>
            <a:r>
              <a:rPr lang="en-US" sz="2400" dirty="0" smtClean="0"/>
              <a:t>an example and </a:t>
            </a:r>
            <a:r>
              <a:rPr lang="en-US" sz="2400" dirty="0"/>
              <a:t>we</a:t>
            </a:r>
            <a:r>
              <a:rPr lang="en-US" sz="2400" dirty="0" smtClean="0"/>
              <a:t> obtain the probability</a:t>
            </a:r>
            <a:endParaRPr lang="en-US" sz="2400" dirty="0"/>
          </a:p>
          <a:p>
            <a:pPr marL="0" indent="0">
              <a:buNone/>
            </a:pPr>
            <a:endParaRPr lang="en-US" sz="2400" dirty="0" smtClean="0"/>
          </a:p>
          <a:p>
            <a:pPr marL="0" indent="0">
              <a:buNone/>
            </a:pPr>
            <a:r>
              <a:rPr lang="en-US" sz="2400" dirty="0" smtClean="0"/>
              <a:t>We can also ask </a:t>
            </a:r>
            <a:r>
              <a:rPr lang="en-US" sz="2400" dirty="0"/>
              <a:t>how a given model would </a:t>
            </a:r>
            <a:r>
              <a:rPr lang="en-US" sz="2400" i="1" dirty="0">
                <a:solidFill>
                  <a:srgbClr val="FF6600"/>
                </a:solidFill>
              </a:rPr>
              <a:t>generate</a:t>
            </a:r>
            <a:r>
              <a:rPr lang="en-US" sz="2400" dirty="0"/>
              <a:t> </a:t>
            </a:r>
            <a:r>
              <a:rPr lang="en-US" sz="2400" dirty="0" smtClean="0"/>
              <a:t>an example</a:t>
            </a:r>
          </a:p>
          <a:p>
            <a:pPr marL="0" indent="0">
              <a:buNone/>
            </a:pPr>
            <a:endParaRPr lang="en-US" sz="2400" dirty="0" smtClean="0"/>
          </a:p>
          <a:p>
            <a:pPr marL="0" indent="0">
              <a:buNone/>
            </a:pPr>
            <a:r>
              <a:rPr lang="en-US" sz="2400" dirty="0" smtClean="0"/>
              <a:t>This </a:t>
            </a:r>
            <a:r>
              <a:rPr lang="en-US" sz="2400" dirty="0"/>
              <a:t>is the “generative story” for a </a:t>
            </a:r>
            <a:r>
              <a:rPr lang="en-US" sz="2400" dirty="0" smtClean="0"/>
              <a:t>model</a:t>
            </a:r>
          </a:p>
          <a:p>
            <a:pPr marL="0" indent="0">
              <a:buNone/>
            </a:pPr>
            <a:endParaRPr lang="en-US" sz="2400" dirty="0"/>
          </a:p>
          <a:p>
            <a:pPr marL="0" indent="0">
              <a:buNone/>
            </a:pPr>
            <a:r>
              <a:rPr lang="en-US" sz="2400" dirty="0" smtClean="0"/>
              <a:t>Looking at the generative story can help understand the model </a:t>
            </a:r>
          </a:p>
          <a:p>
            <a:pPr marL="0" indent="0">
              <a:buNone/>
            </a:pPr>
            <a:endParaRPr lang="en-US" sz="2400" dirty="0"/>
          </a:p>
          <a:p>
            <a:pPr marL="0" indent="0">
              <a:buNone/>
            </a:pPr>
            <a:r>
              <a:rPr lang="en-US" sz="2400" dirty="0" smtClean="0"/>
              <a:t>We also can use generative stories to help develop a model</a:t>
            </a:r>
            <a:endParaRPr lang="en-US" sz="24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39000" y="-5641"/>
            <a:ext cx="1591346" cy="11486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348310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600" y="228600"/>
            <a:ext cx="8153400" cy="990600"/>
          </a:xfrm>
        </p:spPr>
        <p:txBody>
          <a:bodyPr/>
          <a:lstStyle/>
          <a:p>
            <a:r>
              <a:rPr lang="en-US" dirty="0" smtClean="0"/>
              <a:t>Bernoulli NB generative story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39000" y="-5641"/>
            <a:ext cx="1591346" cy="1148641"/>
          </a:xfrm>
          <a:prstGeom prst="rect">
            <a:avLst/>
          </a:prstGeom>
        </p:spPr>
      </p:pic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69120519"/>
              </p:ext>
            </p:extLst>
          </p:nvPr>
        </p:nvGraphicFramePr>
        <p:xfrm>
          <a:off x="3646488" y="1614488"/>
          <a:ext cx="1914525" cy="9223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9585" name="Equation" r:id="rId4" imgW="1003300" imgH="482600" progId="Equation.3">
                  <p:embed/>
                </p:oleObj>
              </mc:Choice>
              <mc:Fallback>
                <p:oleObj name="Equation" r:id="rId4" imgW="1003300" imgH="4826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3646488" y="1614488"/>
                        <a:ext cx="1914525" cy="92233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1524000" y="3276600"/>
            <a:ext cx="59596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What is the generative story for the NB model?</a:t>
            </a:r>
            <a:endParaRPr lang="en-US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1796023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600" y="228600"/>
            <a:ext cx="8153400" cy="990600"/>
          </a:xfrm>
        </p:spPr>
        <p:txBody>
          <a:bodyPr/>
          <a:lstStyle/>
          <a:p>
            <a:r>
              <a:rPr lang="en-US" dirty="0" smtClean="0"/>
              <a:t>Bernoulli NB generative story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2667000"/>
            <a:ext cx="8153400" cy="2895600"/>
          </a:xfrm>
        </p:spPr>
        <p:txBody>
          <a:bodyPr/>
          <a:lstStyle/>
          <a:p>
            <a:pPr marL="514350" indent="-514350">
              <a:buAutoNum type="arabicPeriod"/>
            </a:pPr>
            <a:r>
              <a:rPr lang="en-US" dirty="0" smtClean="0"/>
              <a:t>Pick a label according to p(y)</a:t>
            </a:r>
          </a:p>
          <a:p>
            <a:pPr marL="777240" lvl="1" indent="-457200">
              <a:buFontTx/>
              <a:buChar char="-"/>
            </a:pPr>
            <a:r>
              <a:rPr lang="en-US" dirty="0" smtClean="0"/>
              <a:t>roll </a:t>
            </a:r>
            <a:r>
              <a:rPr lang="en-US" dirty="0"/>
              <a:t>a </a:t>
            </a:r>
            <a:r>
              <a:rPr lang="en-US" dirty="0" smtClean="0"/>
              <a:t>biased, </a:t>
            </a:r>
            <a:r>
              <a:rPr lang="en-US" dirty="0" err="1" smtClean="0"/>
              <a:t>num_labels</a:t>
            </a:r>
            <a:r>
              <a:rPr lang="en-US" dirty="0"/>
              <a:t>-sided </a:t>
            </a:r>
            <a:r>
              <a:rPr lang="en-US" dirty="0" smtClean="0"/>
              <a:t>die</a:t>
            </a:r>
          </a:p>
          <a:p>
            <a:pPr marL="514350" indent="-514350">
              <a:buAutoNum type="arabicPeriod"/>
            </a:pPr>
            <a:r>
              <a:rPr lang="en-US" dirty="0" smtClean="0"/>
              <a:t>For each feature:</a:t>
            </a:r>
          </a:p>
          <a:p>
            <a:pPr marL="777240" lvl="1" indent="-457200">
              <a:buFontTx/>
              <a:buChar char="-"/>
            </a:pPr>
            <a:r>
              <a:rPr lang="en-US" dirty="0" smtClean="0"/>
              <a:t>Flip a </a:t>
            </a:r>
            <a:r>
              <a:rPr lang="en-US" i="1" dirty="0" smtClean="0"/>
              <a:t>biased</a:t>
            </a:r>
            <a:r>
              <a:rPr lang="en-US" dirty="0" smtClean="0"/>
              <a:t> coin:</a:t>
            </a:r>
          </a:p>
          <a:p>
            <a:pPr marL="1051560" lvl="2" indent="-457200">
              <a:buFontTx/>
              <a:buChar char="-"/>
            </a:pPr>
            <a:r>
              <a:rPr lang="en-US" dirty="0" smtClean="0"/>
              <a:t>if heads, include the feature</a:t>
            </a:r>
          </a:p>
          <a:p>
            <a:pPr marL="1051560" lvl="2" indent="-457200">
              <a:buFontTx/>
              <a:buChar char="-"/>
            </a:pPr>
            <a:r>
              <a:rPr lang="en-US" dirty="0" smtClean="0"/>
              <a:t>if tails, don’t include the feature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39000" y="-5641"/>
            <a:ext cx="1591346" cy="1148641"/>
          </a:xfrm>
          <a:prstGeom prst="rect">
            <a:avLst/>
          </a:prstGeom>
        </p:spPr>
      </p:pic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56991309"/>
              </p:ext>
            </p:extLst>
          </p:nvPr>
        </p:nvGraphicFramePr>
        <p:xfrm>
          <a:off x="3646488" y="1614488"/>
          <a:ext cx="1914525" cy="9223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0609" name="Equation" r:id="rId4" imgW="1003300" imgH="482600" progId="Equation.3">
                  <p:embed/>
                </p:oleObj>
              </mc:Choice>
              <mc:Fallback>
                <p:oleObj name="Equation" r:id="rId4" imgW="1003300" imgH="4826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3646488" y="1614488"/>
                        <a:ext cx="1914525" cy="92233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1436935" y="5700133"/>
            <a:ext cx="596744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What does this mean for text classification, assuming unigram features?</a:t>
            </a:r>
            <a:endParaRPr lang="en-US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1467941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600" y="228600"/>
            <a:ext cx="8153400" cy="990600"/>
          </a:xfrm>
        </p:spPr>
        <p:txBody>
          <a:bodyPr/>
          <a:lstStyle/>
          <a:p>
            <a:r>
              <a:rPr lang="en-US" dirty="0" smtClean="0"/>
              <a:t>Bernoulli NB generative story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2667000"/>
            <a:ext cx="8153400" cy="2895600"/>
          </a:xfrm>
        </p:spPr>
        <p:txBody>
          <a:bodyPr/>
          <a:lstStyle/>
          <a:p>
            <a:pPr marL="514350" indent="-514350">
              <a:buAutoNum type="arabicPeriod"/>
            </a:pPr>
            <a:r>
              <a:rPr lang="en-US" dirty="0" smtClean="0"/>
              <a:t>Pick a label according to p(y)</a:t>
            </a:r>
          </a:p>
          <a:p>
            <a:pPr marL="777240" lvl="1" indent="-457200">
              <a:buFontTx/>
              <a:buChar char="-"/>
            </a:pPr>
            <a:r>
              <a:rPr lang="en-US" dirty="0" smtClean="0"/>
              <a:t>roll </a:t>
            </a:r>
            <a:r>
              <a:rPr lang="en-US" dirty="0"/>
              <a:t>a </a:t>
            </a:r>
            <a:r>
              <a:rPr lang="en-US" dirty="0" smtClean="0"/>
              <a:t>biased, </a:t>
            </a:r>
            <a:r>
              <a:rPr lang="en-US" dirty="0" err="1" smtClean="0"/>
              <a:t>num_labels</a:t>
            </a:r>
            <a:r>
              <a:rPr lang="en-US" dirty="0"/>
              <a:t>-sided </a:t>
            </a:r>
            <a:r>
              <a:rPr lang="en-US" dirty="0" smtClean="0"/>
              <a:t>die</a:t>
            </a:r>
          </a:p>
          <a:p>
            <a:pPr marL="514350" indent="-514350">
              <a:buAutoNum type="arabicPeriod"/>
            </a:pPr>
            <a:r>
              <a:rPr lang="en-US" dirty="0" smtClean="0"/>
              <a:t>For each word in your vocabulary:</a:t>
            </a:r>
          </a:p>
          <a:p>
            <a:pPr marL="777240" lvl="1" indent="-457200">
              <a:buFontTx/>
              <a:buChar char="-"/>
            </a:pPr>
            <a:r>
              <a:rPr lang="en-US" dirty="0" smtClean="0"/>
              <a:t>Flip a </a:t>
            </a:r>
            <a:r>
              <a:rPr lang="en-US" i="1" dirty="0" smtClean="0"/>
              <a:t>biased</a:t>
            </a:r>
            <a:r>
              <a:rPr lang="en-US" dirty="0" smtClean="0"/>
              <a:t> coin:</a:t>
            </a:r>
          </a:p>
          <a:p>
            <a:pPr marL="1051560" lvl="2" indent="-457200">
              <a:buFontTx/>
              <a:buChar char="-"/>
            </a:pPr>
            <a:r>
              <a:rPr lang="en-US" dirty="0" smtClean="0"/>
              <a:t>if heads, include the word in the text</a:t>
            </a:r>
          </a:p>
          <a:p>
            <a:pPr marL="1051560" lvl="2" indent="-457200">
              <a:buFontTx/>
              <a:buChar char="-"/>
            </a:pPr>
            <a:r>
              <a:rPr lang="en-US" dirty="0" smtClean="0"/>
              <a:t>if tails, don’t include the word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39000" y="-5641"/>
            <a:ext cx="1591346" cy="1148641"/>
          </a:xfrm>
          <a:prstGeom prst="rect">
            <a:avLst/>
          </a:prstGeom>
        </p:spPr>
      </p:pic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43722959"/>
              </p:ext>
            </p:extLst>
          </p:nvPr>
        </p:nvGraphicFramePr>
        <p:xfrm>
          <a:off x="3622675" y="1614488"/>
          <a:ext cx="1963738" cy="9223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3825" name="Equation" r:id="rId4" imgW="1028700" imgH="482600" progId="Equation.3">
                  <p:embed/>
                </p:oleObj>
              </mc:Choice>
              <mc:Fallback>
                <p:oleObj name="Equation" r:id="rId4" imgW="1028700" imgH="4826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3622675" y="1614488"/>
                        <a:ext cx="1963738" cy="92233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04272558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Bernoulli NB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51068061"/>
              </p:ext>
            </p:extLst>
          </p:nvPr>
        </p:nvGraphicFramePr>
        <p:xfrm>
          <a:off x="3416300" y="2370138"/>
          <a:ext cx="1914525" cy="9223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4179" name="Equation" r:id="rId3" imgW="1003300" imgH="482600" progId="Equation.3">
                  <p:embed/>
                </p:oleObj>
              </mc:Choice>
              <mc:Fallback>
                <p:oleObj name="Equation" r:id="rId3" imgW="1003300" imgH="4826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3416300" y="2370138"/>
                        <a:ext cx="1914525" cy="92233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3438643" y="3969603"/>
            <a:ext cx="1902684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>
                <a:solidFill>
                  <a:srgbClr val="FF0000"/>
                </a:solidFill>
              </a:rPr>
              <a:t>Pros/cons?</a:t>
            </a:r>
            <a:endParaRPr lang="en-US" sz="32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3609504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Bernoulli NB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dirty="0" smtClean="0"/>
              <a:t>Pros</a:t>
            </a:r>
          </a:p>
          <a:p>
            <a:pPr lvl="1"/>
            <a:r>
              <a:rPr lang="en-US" dirty="0" smtClean="0"/>
              <a:t>Easy to implement</a:t>
            </a:r>
          </a:p>
          <a:p>
            <a:pPr lvl="1"/>
            <a:r>
              <a:rPr lang="en-US" dirty="0" smtClean="0"/>
              <a:t>Fast!</a:t>
            </a:r>
          </a:p>
          <a:p>
            <a:pPr lvl="1"/>
            <a:r>
              <a:rPr lang="en-US" dirty="0" smtClean="0"/>
              <a:t>Can be done on large data sets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Cons</a:t>
            </a:r>
          </a:p>
          <a:p>
            <a:pPr lvl="1"/>
            <a:r>
              <a:rPr lang="en-US" dirty="0" smtClean="0"/>
              <a:t>Naïve Bayes assumption is generally not true</a:t>
            </a:r>
          </a:p>
          <a:p>
            <a:pPr lvl="1"/>
            <a:r>
              <a:rPr lang="en-US" dirty="0" smtClean="0"/>
              <a:t>Performance isn’t as good as more complicated models</a:t>
            </a:r>
          </a:p>
          <a:p>
            <a:pPr lvl="1"/>
            <a:r>
              <a:rPr lang="en-US" dirty="0" smtClean="0"/>
              <a:t>For text classification (and other sparse feature domains) the p(x</a:t>
            </a:r>
            <a:r>
              <a:rPr lang="en-US" baseline="-25000" dirty="0" smtClean="0"/>
              <a:t>i</a:t>
            </a:r>
            <a:r>
              <a:rPr lang="en-US" dirty="0" smtClean="0"/>
              <a:t>=0|y) can be </a:t>
            </a:r>
            <a:r>
              <a:rPr lang="en-US" dirty="0" err="1" smtClean="0"/>
              <a:t>problematice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5481283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432" name="Picture 16" descr="MCj02327590000[1]"/>
          <p:cNvPicPr>
            <a:picLocks noChangeAspect="1" noChangeArrowheads="1"/>
          </p:cNvPicPr>
          <p:nvPr/>
        </p:nvPicPr>
        <p:blipFill>
          <a:blip r:embed="rId2">
            <a:lum bright="42000" contrast="-70000"/>
          </a:blip>
          <a:srcRect/>
          <a:stretch>
            <a:fillRect/>
          </a:stretch>
        </p:blipFill>
        <p:spPr bwMode="auto">
          <a:xfrm>
            <a:off x="381000" y="3048000"/>
            <a:ext cx="9448800" cy="3525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0419" name="Rectangle 3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dirty="0" smtClean="0"/>
              <a:t>Another generative story</a:t>
            </a:r>
            <a:endParaRPr lang="en-US" dirty="0"/>
          </a:p>
        </p:txBody>
      </p:sp>
      <p:sp>
        <p:nvSpPr>
          <p:cNvPr id="60427" name="Text Box 11"/>
          <p:cNvSpPr txBox="1">
            <a:spLocks noChangeArrowheads="1"/>
          </p:cNvSpPr>
          <p:nvPr/>
        </p:nvSpPr>
        <p:spPr bwMode="auto">
          <a:xfrm>
            <a:off x="612648" y="1600200"/>
            <a:ext cx="8153400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US" sz="2400" dirty="0">
                <a:latin typeface="Verdana" pitchFamily="34" charset="0"/>
              </a:rPr>
              <a:t>R</a:t>
            </a:r>
            <a:r>
              <a:rPr lang="en-US" sz="2400" dirty="0" smtClean="0">
                <a:latin typeface="Verdana" pitchFamily="34" charset="0"/>
              </a:rPr>
              <a:t>andomly draw words from a “bag of words” until document length is reached </a:t>
            </a:r>
            <a:endParaRPr lang="en-US" sz="2400" dirty="0">
              <a:latin typeface="Verdana" pitchFamily="34" charset="0"/>
            </a:endParaRPr>
          </a:p>
        </p:txBody>
      </p:sp>
      <p:grpSp>
        <p:nvGrpSpPr>
          <p:cNvPr id="60435" name="Group 19"/>
          <p:cNvGrpSpPr>
            <a:grpSpLocks/>
          </p:cNvGrpSpPr>
          <p:nvPr/>
        </p:nvGrpSpPr>
        <p:grpSpPr bwMode="auto">
          <a:xfrm>
            <a:off x="3505200" y="3962400"/>
            <a:ext cx="685800" cy="609600"/>
            <a:chOff x="3360" y="1200"/>
            <a:chExt cx="432" cy="384"/>
          </a:xfrm>
        </p:grpSpPr>
        <p:sp>
          <p:nvSpPr>
            <p:cNvPr id="60434" name="Oval 18"/>
            <p:cNvSpPr>
              <a:spLocks noChangeArrowheads="1"/>
            </p:cNvSpPr>
            <p:nvPr/>
          </p:nvSpPr>
          <p:spPr bwMode="auto">
            <a:xfrm>
              <a:off x="3360" y="1200"/>
              <a:ext cx="384" cy="384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0420" name="Text Box 4"/>
            <p:cNvSpPr txBox="1">
              <a:spLocks noChangeArrowheads="1"/>
            </p:cNvSpPr>
            <p:nvPr/>
          </p:nvSpPr>
          <p:spPr bwMode="auto">
            <a:xfrm>
              <a:off x="3408" y="1248"/>
              <a:ext cx="384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l">
                <a:spcBef>
                  <a:spcPct val="50000"/>
                </a:spcBef>
              </a:pPr>
              <a:r>
                <a:rPr lang="en-US" b="1">
                  <a:latin typeface="Verdana" pitchFamily="34" charset="0"/>
                </a:rPr>
                <a:t>w</a:t>
              </a:r>
              <a:r>
                <a:rPr lang="en-US" b="1" baseline="-25000">
                  <a:latin typeface="Verdana" pitchFamily="34" charset="0"/>
                </a:rPr>
                <a:t>1</a:t>
              </a:r>
            </a:p>
          </p:txBody>
        </p:sp>
      </p:grpSp>
      <p:grpSp>
        <p:nvGrpSpPr>
          <p:cNvPr id="60441" name="Group 25"/>
          <p:cNvGrpSpPr>
            <a:grpSpLocks/>
          </p:cNvGrpSpPr>
          <p:nvPr/>
        </p:nvGrpSpPr>
        <p:grpSpPr bwMode="auto">
          <a:xfrm>
            <a:off x="5105400" y="5486400"/>
            <a:ext cx="685800" cy="609600"/>
            <a:chOff x="3936" y="1296"/>
            <a:chExt cx="432" cy="384"/>
          </a:xfrm>
        </p:grpSpPr>
        <p:sp>
          <p:nvSpPr>
            <p:cNvPr id="60437" name="Oval 21"/>
            <p:cNvSpPr>
              <a:spLocks noChangeArrowheads="1"/>
            </p:cNvSpPr>
            <p:nvPr/>
          </p:nvSpPr>
          <p:spPr bwMode="auto">
            <a:xfrm>
              <a:off x="3936" y="1296"/>
              <a:ext cx="384" cy="384"/>
            </a:xfrm>
            <a:prstGeom prst="ellipse">
              <a:avLst/>
            </a:prstGeom>
            <a:solidFill>
              <a:srgbClr val="FF7C8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0438" name="Text Box 22"/>
            <p:cNvSpPr txBox="1">
              <a:spLocks noChangeArrowheads="1"/>
            </p:cNvSpPr>
            <p:nvPr/>
          </p:nvSpPr>
          <p:spPr bwMode="auto">
            <a:xfrm>
              <a:off x="3984" y="1344"/>
              <a:ext cx="384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l">
                <a:spcBef>
                  <a:spcPct val="50000"/>
                </a:spcBef>
              </a:pPr>
              <a:r>
                <a:rPr lang="en-US" b="1">
                  <a:latin typeface="Verdana" pitchFamily="34" charset="0"/>
                </a:rPr>
                <a:t>w</a:t>
              </a:r>
              <a:r>
                <a:rPr lang="en-US" b="1" baseline="-25000">
                  <a:latin typeface="Verdana" pitchFamily="34" charset="0"/>
                </a:rPr>
                <a:t>3</a:t>
              </a:r>
            </a:p>
          </p:txBody>
        </p:sp>
      </p:grpSp>
      <p:grpSp>
        <p:nvGrpSpPr>
          <p:cNvPr id="60442" name="Group 26"/>
          <p:cNvGrpSpPr>
            <a:grpSpLocks/>
          </p:cNvGrpSpPr>
          <p:nvPr/>
        </p:nvGrpSpPr>
        <p:grpSpPr bwMode="auto">
          <a:xfrm>
            <a:off x="4495800" y="4648200"/>
            <a:ext cx="685800" cy="609600"/>
            <a:chOff x="2928" y="1152"/>
            <a:chExt cx="432" cy="384"/>
          </a:xfrm>
        </p:grpSpPr>
        <p:sp>
          <p:nvSpPr>
            <p:cNvPr id="60439" name="Oval 23"/>
            <p:cNvSpPr>
              <a:spLocks noChangeArrowheads="1"/>
            </p:cNvSpPr>
            <p:nvPr/>
          </p:nvSpPr>
          <p:spPr bwMode="auto">
            <a:xfrm>
              <a:off x="2928" y="1152"/>
              <a:ext cx="384" cy="384"/>
            </a:xfrm>
            <a:prstGeom prst="ellipse">
              <a:avLst/>
            </a:prstGeom>
            <a:solidFill>
              <a:srgbClr val="9999FF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0440" name="Text Box 24"/>
            <p:cNvSpPr txBox="1">
              <a:spLocks noChangeArrowheads="1"/>
            </p:cNvSpPr>
            <p:nvPr/>
          </p:nvSpPr>
          <p:spPr bwMode="auto">
            <a:xfrm>
              <a:off x="2976" y="1200"/>
              <a:ext cx="384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l">
                <a:spcBef>
                  <a:spcPct val="50000"/>
                </a:spcBef>
              </a:pPr>
              <a:r>
                <a:rPr lang="en-US" b="1">
                  <a:latin typeface="Verdana" pitchFamily="34" charset="0"/>
                </a:rPr>
                <a:t>w</a:t>
              </a:r>
              <a:r>
                <a:rPr lang="en-US" b="1" baseline="-25000">
                  <a:latin typeface="Verdana" pitchFamily="34" charset="0"/>
                </a:rPr>
                <a:t>2</a:t>
              </a:r>
            </a:p>
          </p:txBody>
        </p:sp>
      </p:grpSp>
      <p:grpSp>
        <p:nvGrpSpPr>
          <p:cNvPr id="60443" name="Group 27"/>
          <p:cNvGrpSpPr>
            <a:grpSpLocks/>
          </p:cNvGrpSpPr>
          <p:nvPr/>
        </p:nvGrpSpPr>
        <p:grpSpPr bwMode="auto">
          <a:xfrm>
            <a:off x="6096000" y="5181600"/>
            <a:ext cx="685800" cy="609600"/>
            <a:chOff x="3360" y="1200"/>
            <a:chExt cx="432" cy="384"/>
          </a:xfrm>
        </p:grpSpPr>
        <p:sp>
          <p:nvSpPr>
            <p:cNvPr id="60444" name="Oval 28"/>
            <p:cNvSpPr>
              <a:spLocks noChangeArrowheads="1"/>
            </p:cNvSpPr>
            <p:nvPr/>
          </p:nvSpPr>
          <p:spPr bwMode="auto">
            <a:xfrm>
              <a:off x="3360" y="1200"/>
              <a:ext cx="384" cy="384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0445" name="Text Box 29"/>
            <p:cNvSpPr txBox="1">
              <a:spLocks noChangeArrowheads="1"/>
            </p:cNvSpPr>
            <p:nvPr/>
          </p:nvSpPr>
          <p:spPr bwMode="auto">
            <a:xfrm>
              <a:off x="3408" y="1248"/>
              <a:ext cx="384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l">
                <a:spcBef>
                  <a:spcPct val="50000"/>
                </a:spcBef>
              </a:pPr>
              <a:r>
                <a:rPr lang="en-US" b="1">
                  <a:latin typeface="Verdana" pitchFamily="34" charset="0"/>
                </a:rPr>
                <a:t>w</a:t>
              </a:r>
              <a:r>
                <a:rPr lang="en-US" b="1" baseline="-25000">
                  <a:latin typeface="Verdana" pitchFamily="34" charset="0"/>
                </a:rPr>
                <a:t>1</a:t>
              </a:r>
            </a:p>
          </p:txBody>
        </p:sp>
      </p:grpSp>
      <p:grpSp>
        <p:nvGrpSpPr>
          <p:cNvPr id="60446" name="Group 30"/>
          <p:cNvGrpSpPr>
            <a:grpSpLocks/>
          </p:cNvGrpSpPr>
          <p:nvPr/>
        </p:nvGrpSpPr>
        <p:grpSpPr bwMode="auto">
          <a:xfrm>
            <a:off x="1905000" y="5257800"/>
            <a:ext cx="685800" cy="609600"/>
            <a:chOff x="3360" y="1200"/>
            <a:chExt cx="432" cy="384"/>
          </a:xfrm>
        </p:grpSpPr>
        <p:sp>
          <p:nvSpPr>
            <p:cNvPr id="60447" name="Oval 31"/>
            <p:cNvSpPr>
              <a:spLocks noChangeArrowheads="1"/>
            </p:cNvSpPr>
            <p:nvPr/>
          </p:nvSpPr>
          <p:spPr bwMode="auto">
            <a:xfrm>
              <a:off x="3360" y="1200"/>
              <a:ext cx="384" cy="384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0448" name="Text Box 32"/>
            <p:cNvSpPr txBox="1">
              <a:spLocks noChangeArrowheads="1"/>
            </p:cNvSpPr>
            <p:nvPr/>
          </p:nvSpPr>
          <p:spPr bwMode="auto">
            <a:xfrm>
              <a:off x="3408" y="1248"/>
              <a:ext cx="384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l">
                <a:spcBef>
                  <a:spcPct val="50000"/>
                </a:spcBef>
              </a:pPr>
              <a:r>
                <a:rPr lang="en-US" b="1">
                  <a:latin typeface="Verdana" pitchFamily="34" charset="0"/>
                </a:rPr>
                <a:t>w</a:t>
              </a:r>
              <a:r>
                <a:rPr lang="en-US" b="1" baseline="-25000">
                  <a:latin typeface="Verdana" pitchFamily="34" charset="0"/>
                </a:rPr>
                <a:t>1</a:t>
              </a:r>
            </a:p>
          </p:txBody>
        </p:sp>
      </p:grpSp>
      <p:grpSp>
        <p:nvGrpSpPr>
          <p:cNvPr id="60449" name="Group 33"/>
          <p:cNvGrpSpPr>
            <a:grpSpLocks/>
          </p:cNvGrpSpPr>
          <p:nvPr/>
        </p:nvGrpSpPr>
        <p:grpSpPr bwMode="auto">
          <a:xfrm>
            <a:off x="3429000" y="5410200"/>
            <a:ext cx="685800" cy="609600"/>
            <a:chOff x="3360" y="1200"/>
            <a:chExt cx="432" cy="384"/>
          </a:xfrm>
        </p:grpSpPr>
        <p:sp>
          <p:nvSpPr>
            <p:cNvPr id="60450" name="Oval 34"/>
            <p:cNvSpPr>
              <a:spLocks noChangeArrowheads="1"/>
            </p:cNvSpPr>
            <p:nvPr/>
          </p:nvSpPr>
          <p:spPr bwMode="auto">
            <a:xfrm>
              <a:off x="3360" y="1200"/>
              <a:ext cx="384" cy="384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0451" name="Text Box 35"/>
            <p:cNvSpPr txBox="1">
              <a:spLocks noChangeArrowheads="1"/>
            </p:cNvSpPr>
            <p:nvPr/>
          </p:nvSpPr>
          <p:spPr bwMode="auto">
            <a:xfrm>
              <a:off x="3408" y="1248"/>
              <a:ext cx="384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l">
                <a:spcBef>
                  <a:spcPct val="50000"/>
                </a:spcBef>
              </a:pPr>
              <a:r>
                <a:rPr lang="en-US" b="1">
                  <a:latin typeface="Verdana" pitchFamily="34" charset="0"/>
                </a:rPr>
                <a:t>w</a:t>
              </a:r>
              <a:r>
                <a:rPr lang="en-US" b="1" baseline="-25000">
                  <a:latin typeface="Verdana" pitchFamily="34" charset="0"/>
                </a:rPr>
                <a:t>1</a:t>
              </a:r>
            </a:p>
          </p:txBody>
        </p:sp>
      </p:grpSp>
      <p:grpSp>
        <p:nvGrpSpPr>
          <p:cNvPr id="60452" name="Group 36"/>
          <p:cNvGrpSpPr>
            <a:grpSpLocks/>
          </p:cNvGrpSpPr>
          <p:nvPr/>
        </p:nvGrpSpPr>
        <p:grpSpPr bwMode="auto">
          <a:xfrm>
            <a:off x="5791200" y="4114800"/>
            <a:ext cx="685800" cy="609600"/>
            <a:chOff x="3936" y="1296"/>
            <a:chExt cx="432" cy="384"/>
          </a:xfrm>
        </p:grpSpPr>
        <p:sp>
          <p:nvSpPr>
            <p:cNvPr id="60453" name="Oval 37"/>
            <p:cNvSpPr>
              <a:spLocks noChangeArrowheads="1"/>
            </p:cNvSpPr>
            <p:nvPr/>
          </p:nvSpPr>
          <p:spPr bwMode="auto">
            <a:xfrm>
              <a:off x="3936" y="1296"/>
              <a:ext cx="384" cy="384"/>
            </a:xfrm>
            <a:prstGeom prst="ellipse">
              <a:avLst/>
            </a:prstGeom>
            <a:solidFill>
              <a:srgbClr val="FF7C8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0454" name="Text Box 38"/>
            <p:cNvSpPr txBox="1">
              <a:spLocks noChangeArrowheads="1"/>
            </p:cNvSpPr>
            <p:nvPr/>
          </p:nvSpPr>
          <p:spPr bwMode="auto">
            <a:xfrm>
              <a:off x="3984" y="1344"/>
              <a:ext cx="384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l">
                <a:spcBef>
                  <a:spcPct val="50000"/>
                </a:spcBef>
              </a:pPr>
              <a:r>
                <a:rPr lang="en-US" b="1">
                  <a:latin typeface="Verdana" pitchFamily="34" charset="0"/>
                </a:rPr>
                <a:t>w</a:t>
              </a:r>
              <a:r>
                <a:rPr lang="en-US" b="1" baseline="-25000">
                  <a:latin typeface="Verdana" pitchFamily="34" charset="0"/>
                </a:rPr>
                <a:t>3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97036563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9874" name="Picture 2" descr="MCj02327590000[1]"/>
          <p:cNvPicPr>
            <a:picLocks noChangeAspect="1" noChangeArrowheads="1"/>
          </p:cNvPicPr>
          <p:nvPr/>
        </p:nvPicPr>
        <p:blipFill>
          <a:blip r:embed="rId2">
            <a:lum bright="42000" contrast="-70000"/>
          </a:blip>
          <a:srcRect/>
          <a:stretch>
            <a:fillRect/>
          </a:stretch>
        </p:blipFill>
        <p:spPr bwMode="auto">
          <a:xfrm>
            <a:off x="381000" y="3048000"/>
            <a:ext cx="9448800" cy="3525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9875" name="Rectangle 3"/>
          <p:cNvSpPr>
            <a:spLocks noGrp="1" noChangeArrowheads="1"/>
          </p:cNvSpPr>
          <p:nvPr>
            <p:ph type="title"/>
          </p:nvPr>
        </p:nvSpPr>
        <p:spPr>
          <a:xfrm>
            <a:off x="612647" y="231721"/>
            <a:ext cx="8196939" cy="9906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Draw </a:t>
            </a:r>
            <a:r>
              <a:rPr lang="en-US" dirty="0"/>
              <a:t>words from a </a:t>
            </a:r>
            <a:r>
              <a:rPr lang="en-US" dirty="0" smtClean="0"/>
              <a:t>fixed distribution</a:t>
            </a:r>
            <a:endParaRPr lang="en-US" dirty="0"/>
          </a:p>
        </p:txBody>
      </p:sp>
      <p:sp>
        <p:nvSpPr>
          <p:cNvPr id="79876" name="Text Box 4"/>
          <p:cNvSpPr txBox="1">
            <a:spLocks noChangeArrowheads="1"/>
          </p:cNvSpPr>
          <p:nvPr/>
        </p:nvSpPr>
        <p:spPr bwMode="auto">
          <a:xfrm>
            <a:off x="1143000" y="2057400"/>
            <a:ext cx="1981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US" sz="2400">
                <a:latin typeface="Verdana" pitchFamily="34" charset="0"/>
              </a:rPr>
              <a:t>Selected:</a:t>
            </a:r>
          </a:p>
        </p:txBody>
      </p:sp>
      <p:grpSp>
        <p:nvGrpSpPr>
          <p:cNvPr id="79877" name="Group 5"/>
          <p:cNvGrpSpPr>
            <a:grpSpLocks/>
          </p:cNvGrpSpPr>
          <p:nvPr/>
        </p:nvGrpSpPr>
        <p:grpSpPr bwMode="auto">
          <a:xfrm>
            <a:off x="2971800" y="1981200"/>
            <a:ext cx="685800" cy="609600"/>
            <a:chOff x="3360" y="1200"/>
            <a:chExt cx="432" cy="384"/>
          </a:xfrm>
        </p:grpSpPr>
        <p:sp>
          <p:nvSpPr>
            <p:cNvPr id="79878" name="Oval 6"/>
            <p:cNvSpPr>
              <a:spLocks noChangeArrowheads="1"/>
            </p:cNvSpPr>
            <p:nvPr/>
          </p:nvSpPr>
          <p:spPr bwMode="auto">
            <a:xfrm>
              <a:off x="3360" y="1200"/>
              <a:ext cx="384" cy="384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9879" name="Text Box 7"/>
            <p:cNvSpPr txBox="1">
              <a:spLocks noChangeArrowheads="1"/>
            </p:cNvSpPr>
            <p:nvPr/>
          </p:nvSpPr>
          <p:spPr bwMode="auto">
            <a:xfrm>
              <a:off x="3408" y="1248"/>
              <a:ext cx="384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l">
                <a:spcBef>
                  <a:spcPct val="50000"/>
                </a:spcBef>
              </a:pPr>
              <a:r>
                <a:rPr lang="en-US" b="1">
                  <a:latin typeface="Verdana" pitchFamily="34" charset="0"/>
                </a:rPr>
                <a:t>w</a:t>
              </a:r>
              <a:r>
                <a:rPr lang="en-US" b="1" baseline="-25000">
                  <a:latin typeface="Verdana" pitchFamily="34" charset="0"/>
                </a:rPr>
                <a:t>1</a:t>
              </a:r>
            </a:p>
          </p:txBody>
        </p:sp>
      </p:grpSp>
      <p:grpSp>
        <p:nvGrpSpPr>
          <p:cNvPr id="79880" name="Group 8"/>
          <p:cNvGrpSpPr>
            <a:grpSpLocks/>
          </p:cNvGrpSpPr>
          <p:nvPr/>
        </p:nvGrpSpPr>
        <p:grpSpPr bwMode="auto">
          <a:xfrm>
            <a:off x="5105400" y="5486400"/>
            <a:ext cx="685800" cy="609600"/>
            <a:chOff x="3936" y="1296"/>
            <a:chExt cx="432" cy="384"/>
          </a:xfrm>
        </p:grpSpPr>
        <p:sp>
          <p:nvSpPr>
            <p:cNvPr id="79881" name="Oval 9"/>
            <p:cNvSpPr>
              <a:spLocks noChangeArrowheads="1"/>
            </p:cNvSpPr>
            <p:nvPr/>
          </p:nvSpPr>
          <p:spPr bwMode="auto">
            <a:xfrm>
              <a:off x="3936" y="1296"/>
              <a:ext cx="384" cy="384"/>
            </a:xfrm>
            <a:prstGeom prst="ellipse">
              <a:avLst/>
            </a:prstGeom>
            <a:solidFill>
              <a:srgbClr val="FF7C8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9882" name="Text Box 10"/>
            <p:cNvSpPr txBox="1">
              <a:spLocks noChangeArrowheads="1"/>
            </p:cNvSpPr>
            <p:nvPr/>
          </p:nvSpPr>
          <p:spPr bwMode="auto">
            <a:xfrm>
              <a:off x="3984" y="1344"/>
              <a:ext cx="384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l">
                <a:spcBef>
                  <a:spcPct val="50000"/>
                </a:spcBef>
              </a:pPr>
              <a:r>
                <a:rPr lang="en-US" b="1">
                  <a:latin typeface="Verdana" pitchFamily="34" charset="0"/>
                </a:rPr>
                <a:t>w</a:t>
              </a:r>
              <a:r>
                <a:rPr lang="en-US" b="1" baseline="-25000">
                  <a:latin typeface="Verdana" pitchFamily="34" charset="0"/>
                </a:rPr>
                <a:t>3</a:t>
              </a:r>
            </a:p>
          </p:txBody>
        </p:sp>
      </p:grpSp>
      <p:grpSp>
        <p:nvGrpSpPr>
          <p:cNvPr id="79883" name="Group 11"/>
          <p:cNvGrpSpPr>
            <a:grpSpLocks/>
          </p:cNvGrpSpPr>
          <p:nvPr/>
        </p:nvGrpSpPr>
        <p:grpSpPr bwMode="auto">
          <a:xfrm>
            <a:off x="4495800" y="4648200"/>
            <a:ext cx="685800" cy="609600"/>
            <a:chOff x="2928" y="1152"/>
            <a:chExt cx="432" cy="384"/>
          </a:xfrm>
        </p:grpSpPr>
        <p:sp>
          <p:nvSpPr>
            <p:cNvPr id="79884" name="Oval 12"/>
            <p:cNvSpPr>
              <a:spLocks noChangeArrowheads="1"/>
            </p:cNvSpPr>
            <p:nvPr/>
          </p:nvSpPr>
          <p:spPr bwMode="auto">
            <a:xfrm>
              <a:off x="2928" y="1152"/>
              <a:ext cx="384" cy="384"/>
            </a:xfrm>
            <a:prstGeom prst="ellipse">
              <a:avLst/>
            </a:prstGeom>
            <a:solidFill>
              <a:srgbClr val="9999FF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9885" name="Text Box 13"/>
            <p:cNvSpPr txBox="1">
              <a:spLocks noChangeArrowheads="1"/>
            </p:cNvSpPr>
            <p:nvPr/>
          </p:nvSpPr>
          <p:spPr bwMode="auto">
            <a:xfrm>
              <a:off x="2976" y="1200"/>
              <a:ext cx="384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l">
                <a:spcBef>
                  <a:spcPct val="50000"/>
                </a:spcBef>
              </a:pPr>
              <a:r>
                <a:rPr lang="en-US" b="1">
                  <a:latin typeface="Verdana" pitchFamily="34" charset="0"/>
                </a:rPr>
                <a:t>w</a:t>
              </a:r>
              <a:r>
                <a:rPr lang="en-US" b="1" baseline="-25000">
                  <a:latin typeface="Verdana" pitchFamily="34" charset="0"/>
                </a:rPr>
                <a:t>2</a:t>
              </a:r>
            </a:p>
          </p:txBody>
        </p:sp>
      </p:grpSp>
      <p:grpSp>
        <p:nvGrpSpPr>
          <p:cNvPr id="79886" name="Group 14"/>
          <p:cNvGrpSpPr>
            <a:grpSpLocks/>
          </p:cNvGrpSpPr>
          <p:nvPr/>
        </p:nvGrpSpPr>
        <p:grpSpPr bwMode="auto">
          <a:xfrm>
            <a:off x="6096000" y="5181600"/>
            <a:ext cx="685800" cy="609600"/>
            <a:chOff x="3360" y="1200"/>
            <a:chExt cx="432" cy="384"/>
          </a:xfrm>
        </p:grpSpPr>
        <p:sp>
          <p:nvSpPr>
            <p:cNvPr id="79887" name="Oval 15"/>
            <p:cNvSpPr>
              <a:spLocks noChangeArrowheads="1"/>
            </p:cNvSpPr>
            <p:nvPr/>
          </p:nvSpPr>
          <p:spPr bwMode="auto">
            <a:xfrm>
              <a:off x="3360" y="1200"/>
              <a:ext cx="384" cy="384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9888" name="Text Box 16"/>
            <p:cNvSpPr txBox="1">
              <a:spLocks noChangeArrowheads="1"/>
            </p:cNvSpPr>
            <p:nvPr/>
          </p:nvSpPr>
          <p:spPr bwMode="auto">
            <a:xfrm>
              <a:off x="3408" y="1248"/>
              <a:ext cx="384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l">
                <a:spcBef>
                  <a:spcPct val="50000"/>
                </a:spcBef>
              </a:pPr>
              <a:r>
                <a:rPr lang="en-US" b="1">
                  <a:latin typeface="Verdana" pitchFamily="34" charset="0"/>
                </a:rPr>
                <a:t>w</a:t>
              </a:r>
              <a:r>
                <a:rPr lang="en-US" b="1" baseline="-25000">
                  <a:latin typeface="Verdana" pitchFamily="34" charset="0"/>
                </a:rPr>
                <a:t>1</a:t>
              </a:r>
            </a:p>
          </p:txBody>
        </p:sp>
      </p:grpSp>
      <p:grpSp>
        <p:nvGrpSpPr>
          <p:cNvPr id="79889" name="Group 17"/>
          <p:cNvGrpSpPr>
            <a:grpSpLocks/>
          </p:cNvGrpSpPr>
          <p:nvPr/>
        </p:nvGrpSpPr>
        <p:grpSpPr bwMode="auto">
          <a:xfrm>
            <a:off x="1905000" y="5257800"/>
            <a:ext cx="685800" cy="609600"/>
            <a:chOff x="3360" y="1200"/>
            <a:chExt cx="432" cy="384"/>
          </a:xfrm>
        </p:grpSpPr>
        <p:sp>
          <p:nvSpPr>
            <p:cNvPr id="79890" name="Oval 18"/>
            <p:cNvSpPr>
              <a:spLocks noChangeArrowheads="1"/>
            </p:cNvSpPr>
            <p:nvPr/>
          </p:nvSpPr>
          <p:spPr bwMode="auto">
            <a:xfrm>
              <a:off x="3360" y="1200"/>
              <a:ext cx="384" cy="384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9891" name="Text Box 19"/>
            <p:cNvSpPr txBox="1">
              <a:spLocks noChangeArrowheads="1"/>
            </p:cNvSpPr>
            <p:nvPr/>
          </p:nvSpPr>
          <p:spPr bwMode="auto">
            <a:xfrm>
              <a:off x="3408" y="1248"/>
              <a:ext cx="384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l">
                <a:spcBef>
                  <a:spcPct val="50000"/>
                </a:spcBef>
              </a:pPr>
              <a:r>
                <a:rPr lang="en-US" b="1">
                  <a:latin typeface="Verdana" pitchFamily="34" charset="0"/>
                </a:rPr>
                <a:t>w</a:t>
              </a:r>
              <a:r>
                <a:rPr lang="en-US" b="1" baseline="-25000">
                  <a:latin typeface="Verdana" pitchFamily="34" charset="0"/>
                </a:rPr>
                <a:t>1</a:t>
              </a:r>
            </a:p>
          </p:txBody>
        </p:sp>
      </p:grpSp>
      <p:grpSp>
        <p:nvGrpSpPr>
          <p:cNvPr id="79892" name="Group 20"/>
          <p:cNvGrpSpPr>
            <a:grpSpLocks/>
          </p:cNvGrpSpPr>
          <p:nvPr/>
        </p:nvGrpSpPr>
        <p:grpSpPr bwMode="auto">
          <a:xfrm>
            <a:off x="3429000" y="5410200"/>
            <a:ext cx="685800" cy="609600"/>
            <a:chOff x="3360" y="1200"/>
            <a:chExt cx="432" cy="384"/>
          </a:xfrm>
        </p:grpSpPr>
        <p:sp>
          <p:nvSpPr>
            <p:cNvPr id="79893" name="Oval 21"/>
            <p:cNvSpPr>
              <a:spLocks noChangeArrowheads="1"/>
            </p:cNvSpPr>
            <p:nvPr/>
          </p:nvSpPr>
          <p:spPr bwMode="auto">
            <a:xfrm>
              <a:off x="3360" y="1200"/>
              <a:ext cx="384" cy="384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9894" name="Text Box 22"/>
            <p:cNvSpPr txBox="1">
              <a:spLocks noChangeArrowheads="1"/>
            </p:cNvSpPr>
            <p:nvPr/>
          </p:nvSpPr>
          <p:spPr bwMode="auto">
            <a:xfrm>
              <a:off x="3408" y="1248"/>
              <a:ext cx="384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l">
                <a:spcBef>
                  <a:spcPct val="50000"/>
                </a:spcBef>
              </a:pPr>
              <a:r>
                <a:rPr lang="en-US" b="1">
                  <a:latin typeface="Verdana" pitchFamily="34" charset="0"/>
                </a:rPr>
                <a:t>w</a:t>
              </a:r>
              <a:r>
                <a:rPr lang="en-US" b="1" baseline="-25000">
                  <a:latin typeface="Verdana" pitchFamily="34" charset="0"/>
                </a:rPr>
                <a:t>1</a:t>
              </a:r>
            </a:p>
          </p:txBody>
        </p:sp>
      </p:grpSp>
      <p:grpSp>
        <p:nvGrpSpPr>
          <p:cNvPr id="79895" name="Group 23"/>
          <p:cNvGrpSpPr>
            <a:grpSpLocks/>
          </p:cNvGrpSpPr>
          <p:nvPr/>
        </p:nvGrpSpPr>
        <p:grpSpPr bwMode="auto">
          <a:xfrm>
            <a:off x="5791200" y="4114800"/>
            <a:ext cx="685800" cy="609600"/>
            <a:chOff x="3936" y="1296"/>
            <a:chExt cx="432" cy="384"/>
          </a:xfrm>
        </p:grpSpPr>
        <p:sp>
          <p:nvSpPr>
            <p:cNvPr id="79896" name="Oval 24"/>
            <p:cNvSpPr>
              <a:spLocks noChangeArrowheads="1"/>
            </p:cNvSpPr>
            <p:nvPr/>
          </p:nvSpPr>
          <p:spPr bwMode="auto">
            <a:xfrm>
              <a:off x="3936" y="1296"/>
              <a:ext cx="384" cy="384"/>
            </a:xfrm>
            <a:prstGeom prst="ellipse">
              <a:avLst/>
            </a:prstGeom>
            <a:solidFill>
              <a:srgbClr val="FF7C8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9897" name="Text Box 25"/>
            <p:cNvSpPr txBox="1">
              <a:spLocks noChangeArrowheads="1"/>
            </p:cNvSpPr>
            <p:nvPr/>
          </p:nvSpPr>
          <p:spPr bwMode="auto">
            <a:xfrm>
              <a:off x="3984" y="1344"/>
              <a:ext cx="384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l">
                <a:spcBef>
                  <a:spcPct val="50000"/>
                </a:spcBef>
              </a:pPr>
              <a:r>
                <a:rPr lang="en-US" b="1">
                  <a:latin typeface="Verdana" pitchFamily="34" charset="0"/>
                </a:rPr>
                <a:t>w</a:t>
              </a:r>
              <a:r>
                <a:rPr lang="en-US" b="1" baseline="-25000">
                  <a:latin typeface="Verdana" pitchFamily="34" charset="0"/>
                </a:rPr>
                <a:t>3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96441661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0898" name="Picture 2" descr="MCj02327590000[1]"/>
          <p:cNvPicPr>
            <a:picLocks noChangeAspect="1" noChangeArrowheads="1"/>
          </p:cNvPicPr>
          <p:nvPr/>
        </p:nvPicPr>
        <p:blipFill>
          <a:blip r:embed="rId2">
            <a:lum bright="42000" contrast="-70000"/>
          </a:blip>
          <a:srcRect/>
          <a:stretch>
            <a:fillRect/>
          </a:stretch>
        </p:blipFill>
        <p:spPr bwMode="auto">
          <a:xfrm>
            <a:off x="381000" y="3048000"/>
            <a:ext cx="9448800" cy="3525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0899" name="Rectangle 3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Draw words from a fixed distribution</a:t>
            </a:r>
          </a:p>
        </p:txBody>
      </p:sp>
      <p:sp>
        <p:nvSpPr>
          <p:cNvPr id="80900" name="Text Box 4"/>
          <p:cNvSpPr txBox="1">
            <a:spLocks noChangeArrowheads="1"/>
          </p:cNvSpPr>
          <p:nvPr/>
        </p:nvSpPr>
        <p:spPr bwMode="auto">
          <a:xfrm>
            <a:off x="1143000" y="2057400"/>
            <a:ext cx="1981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US" sz="2400">
                <a:latin typeface="Verdana" pitchFamily="34" charset="0"/>
              </a:rPr>
              <a:t>Selected:</a:t>
            </a:r>
          </a:p>
        </p:txBody>
      </p:sp>
      <p:grpSp>
        <p:nvGrpSpPr>
          <p:cNvPr id="80901" name="Group 5"/>
          <p:cNvGrpSpPr>
            <a:grpSpLocks/>
          </p:cNvGrpSpPr>
          <p:nvPr/>
        </p:nvGrpSpPr>
        <p:grpSpPr bwMode="auto">
          <a:xfrm>
            <a:off x="2971800" y="1981200"/>
            <a:ext cx="685800" cy="609600"/>
            <a:chOff x="3360" y="1200"/>
            <a:chExt cx="432" cy="384"/>
          </a:xfrm>
        </p:grpSpPr>
        <p:sp>
          <p:nvSpPr>
            <p:cNvPr id="80902" name="Oval 6"/>
            <p:cNvSpPr>
              <a:spLocks noChangeArrowheads="1"/>
            </p:cNvSpPr>
            <p:nvPr/>
          </p:nvSpPr>
          <p:spPr bwMode="auto">
            <a:xfrm>
              <a:off x="3360" y="1200"/>
              <a:ext cx="384" cy="384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0903" name="Text Box 7"/>
            <p:cNvSpPr txBox="1">
              <a:spLocks noChangeArrowheads="1"/>
            </p:cNvSpPr>
            <p:nvPr/>
          </p:nvSpPr>
          <p:spPr bwMode="auto">
            <a:xfrm>
              <a:off x="3408" y="1248"/>
              <a:ext cx="384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l">
                <a:spcBef>
                  <a:spcPct val="50000"/>
                </a:spcBef>
              </a:pPr>
              <a:r>
                <a:rPr lang="en-US" b="1">
                  <a:latin typeface="Verdana" pitchFamily="34" charset="0"/>
                </a:rPr>
                <a:t>w</a:t>
              </a:r>
              <a:r>
                <a:rPr lang="en-US" b="1" baseline="-25000">
                  <a:latin typeface="Verdana" pitchFamily="34" charset="0"/>
                </a:rPr>
                <a:t>1</a:t>
              </a:r>
            </a:p>
          </p:txBody>
        </p:sp>
      </p:grpSp>
      <p:grpSp>
        <p:nvGrpSpPr>
          <p:cNvPr id="80904" name="Group 8"/>
          <p:cNvGrpSpPr>
            <a:grpSpLocks/>
          </p:cNvGrpSpPr>
          <p:nvPr/>
        </p:nvGrpSpPr>
        <p:grpSpPr bwMode="auto">
          <a:xfrm>
            <a:off x="5105400" y="5486400"/>
            <a:ext cx="685800" cy="609600"/>
            <a:chOff x="3936" y="1296"/>
            <a:chExt cx="432" cy="384"/>
          </a:xfrm>
        </p:grpSpPr>
        <p:sp>
          <p:nvSpPr>
            <p:cNvPr id="80905" name="Oval 9"/>
            <p:cNvSpPr>
              <a:spLocks noChangeArrowheads="1"/>
            </p:cNvSpPr>
            <p:nvPr/>
          </p:nvSpPr>
          <p:spPr bwMode="auto">
            <a:xfrm>
              <a:off x="3936" y="1296"/>
              <a:ext cx="384" cy="384"/>
            </a:xfrm>
            <a:prstGeom prst="ellipse">
              <a:avLst/>
            </a:prstGeom>
            <a:solidFill>
              <a:srgbClr val="FF7C8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0906" name="Text Box 10"/>
            <p:cNvSpPr txBox="1">
              <a:spLocks noChangeArrowheads="1"/>
            </p:cNvSpPr>
            <p:nvPr/>
          </p:nvSpPr>
          <p:spPr bwMode="auto">
            <a:xfrm>
              <a:off x="3984" y="1344"/>
              <a:ext cx="384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l">
                <a:spcBef>
                  <a:spcPct val="50000"/>
                </a:spcBef>
              </a:pPr>
              <a:r>
                <a:rPr lang="en-US" b="1">
                  <a:latin typeface="Verdana" pitchFamily="34" charset="0"/>
                </a:rPr>
                <a:t>w</a:t>
              </a:r>
              <a:r>
                <a:rPr lang="en-US" b="1" baseline="-25000">
                  <a:latin typeface="Verdana" pitchFamily="34" charset="0"/>
                </a:rPr>
                <a:t>3</a:t>
              </a:r>
            </a:p>
          </p:txBody>
        </p:sp>
      </p:grpSp>
      <p:grpSp>
        <p:nvGrpSpPr>
          <p:cNvPr id="80907" name="Group 11"/>
          <p:cNvGrpSpPr>
            <a:grpSpLocks/>
          </p:cNvGrpSpPr>
          <p:nvPr/>
        </p:nvGrpSpPr>
        <p:grpSpPr bwMode="auto">
          <a:xfrm>
            <a:off x="4495800" y="4648200"/>
            <a:ext cx="685800" cy="609600"/>
            <a:chOff x="2928" y="1152"/>
            <a:chExt cx="432" cy="384"/>
          </a:xfrm>
        </p:grpSpPr>
        <p:sp>
          <p:nvSpPr>
            <p:cNvPr id="80908" name="Oval 12"/>
            <p:cNvSpPr>
              <a:spLocks noChangeArrowheads="1"/>
            </p:cNvSpPr>
            <p:nvPr/>
          </p:nvSpPr>
          <p:spPr bwMode="auto">
            <a:xfrm>
              <a:off x="2928" y="1152"/>
              <a:ext cx="384" cy="384"/>
            </a:xfrm>
            <a:prstGeom prst="ellipse">
              <a:avLst/>
            </a:prstGeom>
            <a:solidFill>
              <a:srgbClr val="9999FF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0909" name="Text Box 13"/>
            <p:cNvSpPr txBox="1">
              <a:spLocks noChangeArrowheads="1"/>
            </p:cNvSpPr>
            <p:nvPr/>
          </p:nvSpPr>
          <p:spPr bwMode="auto">
            <a:xfrm>
              <a:off x="2976" y="1200"/>
              <a:ext cx="384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l">
                <a:spcBef>
                  <a:spcPct val="50000"/>
                </a:spcBef>
              </a:pPr>
              <a:r>
                <a:rPr lang="en-US" b="1">
                  <a:latin typeface="Verdana" pitchFamily="34" charset="0"/>
                </a:rPr>
                <a:t>w</a:t>
              </a:r>
              <a:r>
                <a:rPr lang="en-US" b="1" baseline="-25000">
                  <a:latin typeface="Verdana" pitchFamily="34" charset="0"/>
                </a:rPr>
                <a:t>2</a:t>
              </a:r>
            </a:p>
          </p:txBody>
        </p:sp>
      </p:grpSp>
      <p:grpSp>
        <p:nvGrpSpPr>
          <p:cNvPr id="80910" name="Group 14"/>
          <p:cNvGrpSpPr>
            <a:grpSpLocks/>
          </p:cNvGrpSpPr>
          <p:nvPr/>
        </p:nvGrpSpPr>
        <p:grpSpPr bwMode="auto">
          <a:xfrm>
            <a:off x="6096000" y="5181600"/>
            <a:ext cx="685800" cy="609600"/>
            <a:chOff x="3360" y="1200"/>
            <a:chExt cx="432" cy="384"/>
          </a:xfrm>
        </p:grpSpPr>
        <p:sp>
          <p:nvSpPr>
            <p:cNvPr id="80911" name="Oval 15"/>
            <p:cNvSpPr>
              <a:spLocks noChangeArrowheads="1"/>
            </p:cNvSpPr>
            <p:nvPr/>
          </p:nvSpPr>
          <p:spPr bwMode="auto">
            <a:xfrm>
              <a:off x="3360" y="1200"/>
              <a:ext cx="384" cy="384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0912" name="Text Box 16"/>
            <p:cNvSpPr txBox="1">
              <a:spLocks noChangeArrowheads="1"/>
            </p:cNvSpPr>
            <p:nvPr/>
          </p:nvSpPr>
          <p:spPr bwMode="auto">
            <a:xfrm>
              <a:off x="3408" y="1248"/>
              <a:ext cx="384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l">
                <a:spcBef>
                  <a:spcPct val="50000"/>
                </a:spcBef>
              </a:pPr>
              <a:r>
                <a:rPr lang="en-US" b="1">
                  <a:latin typeface="Verdana" pitchFamily="34" charset="0"/>
                </a:rPr>
                <a:t>w</a:t>
              </a:r>
              <a:r>
                <a:rPr lang="en-US" b="1" baseline="-25000">
                  <a:latin typeface="Verdana" pitchFamily="34" charset="0"/>
                </a:rPr>
                <a:t>1</a:t>
              </a:r>
            </a:p>
          </p:txBody>
        </p:sp>
      </p:grpSp>
      <p:grpSp>
        <p:nvGrpSpPr>
          <p:cNvPr id="80913" name="Group 17"/>
          <p:cNvGrpSpPr>
            <a:grpSpLocks/>
          </p:cNvGrpSpPr>
          <p:nvPr/>
        </p:nvGrpSpPr>
        <p:grpSpPr bwMode="auto">
          <a:xfrm>
            <a:off x="1905000" y="5257800"/>
            <a:ext cx="685800" cy="609600"/>
            <a:chOff x="3360" y="1200"/>
            <a:chExt cx="432" cy="384"/>
          </a:xfrm>
        </p:grpSpPr>
        <p:sp>
          <p:nvSpPr>
            <p:cNvPr id="80914" name="Oval 18"/>
            <p:cNvSpPr>
              <a:spLocks noChangeArrowheads="1"/>
            </p:cNvSpPr>
            <p:nvPr/>
          </p:nvSpPr>
          <p:spPr bwMode="auto">
            <a:xfrm>
              <a:off x="3360" y="1200"/>
              <a:ext cx="384" cy="384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0915" name="Text Box 19"/>
            <p:cNvSpPr txBox="1">
              <a:spLocks noChangeArrowheads="1"/>
            </p:cNvSpPr>
            <p:nvPr/>
          </p:nvSpPr>
          <p:spPr bwMode="auto">
            <a:xfrm>
              <a:off x="3408" y="1248"/>
              <a:ext cx="384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l">
                <a:spcBef>
                  <a:spcPct val="50000"/>
                </a:spcBef>
              </a:pPr>
              <a:r>
                <a:rPr lang="en-US" b="1">
                  <a:latin typeface="Verdana" pitchFamily="34" charset="0"/>
                </a:rPr>
                <a:t>w</a:t>
              </a:r>
              <a:r>
                <a:rPr lang="en-US" b="1" baseline="-25000">
                  <a:latin typeface="Verdana" pitchFamily="34" charset="0"/>
                </a:rPr>
                <a:t>1</a:t>
              </a:r>
            </a:p>
          </p:txBody>
        </p:sp>
      </p:grpSp>
      <p:grpSp>
        <p:nvGrpSpPr>
          <p:cNvPr id="80916" name="Group 20"/>
          <p:cNvGrpSpPr>
            <a:grpSpLocks/>
          </p:cNvGrpSpPr>
          <p:nvPr/>
        </p:nvGrpSpPr>
        <p:grpSpPr bwMode="auto">
          <a:xfrm>
            <a:off x="3429000" y="5410200"/>
            <a:ext cx="685800" cy="609600"/>
            <a:chOff x="3360" y="1200"/>
            <a:chExt cx="432" cy="384"/>
          </a:xfrm>
        </p:grpSpPr>
        <p:sp>
          <p:nvSpPr>
            <p:cNvPr id="80917" name="Oval 21"/>
            <p:cNvSpPr>
              <a:spLocks noChangeArrowheads="1"/>
            </p:cNvSpPr>
            <p:nvPr/>
          </p:nvSpPr>
          <p:spPr bwMode="auto">
            <a:xfrm>
              <a:off x="3360" y="1200"/>
              <a:ext cx="384" cy="384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0918" name="Text Box 22"/>
            <p:cNvSpPr txBox="1">
              <a:spLocks noChangeArrowheads="1"/>
            </p:cNvSpPr>
            <p:nvPr/>
          </p:nvSpPr>
          <p:spPr bwMode="auto">
            <a:xfrm>
              <a:off x="3408" y="1248"/>
              <a:ext cx="384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l">
                <a:spcBef>
                  <a:spcPct val="50000"/>
                </a:spcBef>
              </a:pPr>
              <a:r>
                <a:rPr lang="en-US" b="1">
                  <a:latin typeface="Verdana" pitchFamily="34" charset="0"/>
                </a:rPr>
                <a:t>w</a:t>
              </a:r>
              <a:r>
                <a:rPr lang="en-US" b="1" baseline="-25000">
                  <a:latin typeface="Verdana" pitchFamily="34" charset="0"/>
                </a:rPr>
                <a:t>1</a:t>
              </a:r>
            </a:p>
          </p:txBody>
        </p:sp>
      </p:grpSp>
      <p:grpSp>
        <p:nvGrpSpPr>
          <p:cNvPr id="80919" name="Group 23"/>
          <p:cNvGrpSpPr>
            <a:grpSpLocks/>
          </p:cNvGrpSpPr>
          <p:nvPr/>
        </p:nvGrpSpPr>
        <p:grpSpPr bwMode="auto">
          <a:xfrm>
            <a:off x="5791200" y="4114800"/>
            <a:ext cx="685800" cy="609600"/>
            <a:chOff x="3936" y="1296"/>
            <a:chExt cx="432" cy="384"/>
          </a:xfrm>
        </p:grpSpPr>
        <p:sp>
          <p:nvSpPr>
            <p:cNvPr id="80920" name="Oval 24"/>
            <p:cNvSpPr>
              <a:spLocks noChangeArrowheads="1"/>
            </p:cNvSpPr>
            <p:nvPr/>
          </p:nvSpPr>
          <p:spPr bwMode="auto">
            <a:xfrm>
              <a:off x="3936" y="1296"/>
              <a:ext cx="384" cy="384"/>
            </a:xfrm>
            <a:prstGeom prst="ellipse">
              <a:avLst/>
            </a:prstGeom>
            <a:solidFill>
              <a:srgbClr val="FF7C8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0921" name="Text Box 25"/>
            <p:cNvSpPr txBox="1">
              <a:spLocks noChangeArrowheads="1"/>
            </p:cNvSpPr>
            <p:nvPr/>
          </p:nvSpPr>
          <p:spPr bwMode="auto">
            <a:xfrm>
              <a:off x="3984" y="1344"/>
              <a:ext cx="384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l">
                <a:spcBef>
                  <a:spcPct val="50000"/>
                </a:spcBef>
              </a:pPr>
              <a:r>
                <a:rPr lang="en-US" b="1">
                  <a:latin typeface="Verdana" pitchFamily="34" charset="0"/>
                </a:rPr>
                <a:t>w</a:t>
              </a:r>
              <a:r>
                <a:rPr lang="en-US" b="1" baseline="-25000">
                  <a:latin typeface="Verdana" pitchFamily="34" charset="0"/>
                </a:rPr>
                <a:t>3</a:t>
              </a:r>
            </a:p>
          </p:txBody>
        </p:sp>
      </p:grpSp>
      <p:sp>
        <p:nvSpPr>
          <p:cNvPr id="80922" name="Text Box 26"/>
          <p:cNvSpPr txBox="1">
            <a:spLocks noChangeArrowheads="1"/>
          </p:cNvSpPr>
          <p:nvPr/>
        </p:nvSpPr>
        <p:spPr bwMode="auto">
          <a:xfrm rot="16200000">
            <a:off x="-1607343" y="4426743"/>
            <a:ext cx="35814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US">
                <a:solidFill>
                  <a:srgbClr val="FF0000"/>
                </a:solidFill>
                <a:latin typeface="Verdana" pitchFamily="34" charset="0"/>
              </a:rPr>
              <a:t>sampling with replacement</a:t>
            </a:r>
          </a:p>
        </p:txBody>
      </p:sp>
      <p:sp>
        <p:nvSpPr>
          <p:cNvPr id="80923" name="Text Box 27"/>
          <p:cNvSpPr txBox="1">
            <a:spLocks noChangeArrowheads="1"/>
          </p:cNvSpPr>
          <p:nvPr/>
        </p:nvSpPr>
        <p:spPr bwMode="auto">
          <a:xfrm>
            <a:off x="1295400" y="2667000"/>
            <a:ext cx="35814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US">
                <a:solidFill>
                  <a:srgbClr val="FF0000"/>
                </a:solidFill>
                <a:latin typeface="Verdana" pitchFamily="34" charset="0"/>
              </a:rPr>
              <a:t>Put a copy of w</a:t>
            </a:r>
            <a:r>
              <a:rPr lang="en-US" baseline="-25000">
                <a:solidFill>
                  <a:srgbClr val="FF0000"/>
                </a:solidFill>
                <a:latin typeface="Verdana" pitchFamily="34" charset="0"/>
              </a:rPr>
              <a:t>1</a:t>
            </a:r>
            <a:r>
              <a:rPr lang="en-US">
                <a:solidFill>
                  <a:srgbClr val="FF0000"/>
                </a:solidFill>
                <a:latin typeface="Verdana" pitchFamily="34" charset="0"/>
              </a:rPr>
              <a:t> back</a:t>
            </a:r>
          </a:p>
        </p:txBody>
      </p:sp>
      <p:grpSp>
        <p:nvGrpSpPr>
          <p:cNvPr id="80924" name="Group 28"/>
          <p:cNvGrpSpPr>
            <a:grpSpLocks/>
          </p:cNvGrpSpPr>
          <p:nvPr/>
        </p:nvGrpSpPr>
        <p:grpSpPr bwMode="auto">
          <a:xfrm>
            <a:off x="3505200" y="3962400"/>
            <a:ext cx="685800" cy="609600"/>
            <a:chOff x="3360" y="1200"/>
            <a:chExt cx="432" cy="384"/>
          </a:xfrm>
        </p:grpSpPr>
        <p:sp>
          <p:nvSpPr>
            <p:cNvPr id="80925" name="Oval 29"/>
            <p:cNvSpPr>
              <a:spLocks noChangeArrowheads="1"/>
            </p:cNvSpPr>
            <p:nvPr/>
          </p:nvSpPr>
          <p:spPr bwMode="auto">
            <a:xfrm>
              <a:off x="3360" y="1200"/>
              <a:ext cx="384" cy="384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0926" name="Text Box 30"/>
            <p:cNvSpPr txBox="1">
              <a:spLocks noChangeArrowheads="1"/>
            </p:cNvSpPr>
            <p:nvPr/>
          </p:nvSpPr>
          <p:spPr bwMode="auto">
            <a:xfrm>
              <a:off x="3408" y="1248"/>
              <a:ext cx="384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l">
                <a:spcBef>
                  <a:spcPct val="50000"/>
                </a:spcBef>
              </a:pPr>
              <a:r>
                <a:rPr lang="en-US" b="1">
                  <a:latin typeface="Verdana" pitchFamily="34" charset="0"/>
                </a:rPr>
                <a:t>w</a:t>
              </a:r>
              <a:r>
                <a:rPr lang="en-US" b="1" baseline="-25000">
                  <a:latin typeface="Verdana" pitchFamily="34" charset="0"/>
                </a:rPr>
                <a:t>1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75788876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946" name="Picture 2" descr="MCj02327590000[1]"/>
          <p:cNvPicPr>
            <a:picLocks noChangeAspect="1" noChangeArrowheads="1"/>
          </p:cNvPicPr>
          <p:nvPr/>
        </p:nvPicPr>
        <p:blipFill>
          <a:blip r:embed="rId2">
            <a:lum bright="42000" contrast="-70000"/>
          </a:blip>
          <a:srcRect/>
          <a:stretch>
            <a:fillRect/>
          </a:stretch>
        </p:blipFill>
        <p:spPr bwMode="auto">
          <a:xfrm>
            <a:off x="381000" y="3048000"/>
            <a:ext cx="9448800" cy="3525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2947" name="Rectangle 3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Draw words from a fixed distribution</a:t>
            </a:r>
          </a:p>
        </p:txBody>
      </p:sp>
      <p:sp>
        <p:nvSpPr>
          <p:cNvPr id="82948" name="Text Box 4"/>
          <p:cNvSpPr txBox="1">
            <a:spLocks noChangeArrowheads="1"/>
          </p:cNvSpPr>
          <p:nvPr/>
        </p:nvSpPr>
        <p:spPr bwMode="auto">
          <a:xfrm>
            <a:off x="1143000" y="2057400"/>
            <a:ext cx="1981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US" sz="2400">
                <a:latin typeface="Verdana" pitchFamily="34" charset="0"/>
              </a:rPr>
              <a:t>Selected:</a:t>
            </a:r>
          </a:p>
        </p:txBody>
      </p:sp>
      <p:grpSp>
        <p:nvGrpSpPr>
          <p:cNvPr id="82949" name="Group 5"/>
          <p:cNvGrpSpPr>
            <a:grpSpLocks/>
          </p:cNvGrpSpPr>
          <p:nvPr/>
        </p:nvGrpSpPr>
        <p:grpSpPr bwMode="auto">
          <a:xfrm>
            <a:off x="3505200" y="3962400"/>
            <a:ext cx="685800" cy="609600"/>
            <a:chOff x="3360" y="1200"/>
            <a:chExt cx="432" cy="384"/>
          </a:xfrm>
        </p:grpSpPr>
        <p:sp>
          <p:nvSpPr>
            <p:cNvPr id="82950" name="Oval 6"/>
            <p:cNvSpPr>
              <a:spLocks noChangeArrowheads="1"/>
            </p:cNvSpPr>
            <p:nvPr/>
          </p:nvSpPr>
          <p:spPr bwMode="auto">
            <a:xfrm>
              <a:off x="3360" y="1200"/>
              <a:ext cx="384" cy="384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2951" name="Text Box 7"/>
            <p:cNvSpPr txBox="1">
              <a:spLocks noChangeArrowheads="1"/>
            </p:cNvSpPr>
            <p:nvPr/>
          </p:nvSpPr>
          <p:spPr bwMode="auto">
            <a:xfrm>
              <a:off x="3408" y="1248"/>
              <a:ext cx="384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l">
                <a:spcBef>
                  <a:spcPct val="50000"/>
                </a:spcBef>
              </a:pPr>
              <a:r>
                <a:rPr lang="en-US" b="1">
                  <a:latin typeface="Verdana" pitchFamily="34" charset="0"/>
                </a:rPr>
                <a:t>w</a:t>
              </a:r>
              <a:r>
                <a:rPr lang="en-US" b="1" baseline="-25000">
                  <a:latin typeface="Verdana" pitchFamily="34" charset="0"/>
                </a:rPr>
                <a:t>1</a:t>
              </a:r>
            </a:p>
          </p:txBody>
        </p:sp>
      </p:grpSp>
      <p:grpSp>
        <p:nvGrpSpPr>
          <p:cNvPr id="82952" name="Group 8"/>
          <p:cNvGrpSpPr>
            <a:grpSpLocks/>
          </p:cNvGrpSpPr>
          <p:nvPr/>
        </p:nvGrpSpPr>
        <p:grpSpPr bwMode="auto">
          <a:xfrm>
            <a:off x="5105400" y="5486400"/>
            <a:ext cx="685800" cy="609600"/>
            <a:chOff x="3936" y="1296"/>
            <a:chExt cx="432" cy="384"/>
          </a:xfrm>
        </p:grpSpPr>
        <p:sp>
          <p:nvSpPr>
            <p:cNvPr id="82953" name="Oval 9"/>
            <p:cNvSpPr>
              <a:spLocks noChangeArrowheads="1"/>
            </p:cNvSpPr>
            <p:nvPr/>
          </p:nvSpPr>
          <p:spPr bwMode="auto">
            <a:xfrm>
              <a:off x="3936" y="1296"/>
              <a:ext cx="384" cy="384"/>
            </a:xfrm>
            <a:prstGeom prst="ellipse">
              <a:avLst/>
            </a:prstGeom>
            <a:solidFill>
              <a:srgbClr val="FF7C8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2954" name="Text Box 10"/>
            <p:cNvSpPr txBox="1">
              <a:spLocks noChangeArrowheads="1"/>
            </p:cNvSpPr>
            <p:nvPr/>
          </p:nvSpPr>
          <p:spPr bwMode="auto">
            <a:xfrm>
              <a:off x="3984" y="1344"/>
              <a:ext cx="384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l">
                <a:spcBef>
                  <a:spcPct val="50000"/>
                </a:spcBef>
              </a:pPr>
              <a:r>
                <a:rPr lang="en-US" b="1">
                  <a:latin typeface="Verdana" pitchFamily="34" charset="0"/>
                </a:rPr>
                <a:t>w</a:t>
              </a:r>
              <a:r>
                <a:rPr lang="en-US" b="1" baseline="-25000">
                  <a:latin typeface="Verdana" pitchFamily="34" charset="0"/>
                </a:rPr>
                <a:t>3</a:t>
              </a:r>
            </a:p>
          </p:txBody>
        </p:sp>
      </p:grpSp>
      <p:grpSp>
        <p:nvGrpSpPr>
          <p:cNvPr id="82955" name="Group 11"/>
          <p:cNvGrpSpPr>
            <a:grpSpLocks/>
          </p:cNvGrpSpPr>
          <p:nvPr/>
        </p:nvGrpSpPr>
        <p:grpSpPr bwMode="auto">
          <a:xfrm>
            <a:off x="4495800" y="4648200"/>
            <a:ext cx="685800" cy="609600"/>
            <a:chOff x="2928" y="1152"/>
            <a:chExt cx="432" cy="384"/>
          </a:xfrm>
        </p:grpSpPr>
        <p:sp>
          <p:nvSpPr>
            <p:cNvPr id="82956" name="Oval 12"/>
            <p:cNvSpPr>
              <a:spLocks noChangeArrowheads="1"/>
            </p:cNvSpPr>
            <p:nvPr/>
          </p:nvSpPr>
          <p:spPr bwMode="auto">
            <a:xfrm>
              <a:off x="2928" y="1152"/>
              <a:ext cx="384" cy="384"/>
            </a:xfrm>
            <a:prstGeom prst="ellipse">
              <a:avLst/>
            </a:prstGeom>
            <a:solidFill>
              <a:srgbClr val="9999FF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2957" name="Text Box 13"/>
            <p:cNvSpPr txBox="1">
              <a:spLocks noChangeArrowheads="1"/>
            </p:cNvSpPr>
            <p:nvPr/>
          </p:nvSpPr>
          <p:spPr bwMode="auto">
            <a:xfrm>
              <a:off x="2976" y="1200"/>
              <a:ext cx="384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l">
                <a:spcBef>
                  <a:spcPct val="50000"/>
                </a:spcBef>
              </a:pPr>
              <a:r>
                <a:rPr lang="en-US" b="1">
                  <a:latin typeface="Verdana" pitchFamily="34" charset="0"/>
                </a:rPr>
                <a:t>w</a:t>
              </a:r>
              <a:r>
                <a:rPr lang="en-US" b="1" baseline="-25000">
                  <a:latin typeface="Verdana" pitchFamily="34" charset="0"/>
                </a:rPr>
                <a:t>2</a:t>
              </a:r>
            </a:p>
          </p:txBody>
        </p:sp>
      </p:grpSp>
      <p:grpSp>
        <p:nvGrpSpPr>
          <p:cNvPr id="82958" name="Group 14"/>
          <p:cNvGrpSpPr>
            <a:grpSpLocks/>
          </p:cNvGrpSpPr>
          <p:nvPr/>
        </p:nvGrpSpPr>
        <p:grpSpPr bwMode="auto">
          <a:xfrm>
            <a:off x="6096000" y="5181600"/>
            <a:ext cx="685800" cy="609600"/>
            <a:chOff x="3360" y="1200"/>
            <a:chExt cx="432" cy="384"/>
          </a:xfrm>
        </p:grpSpPr>
        <p:sp>
          <p:nvSpPr>
            <p:cNvPr id="82959" name="Oval 15"/>
            <p:cNvSpPr>
              <a:spLocks noChangeArrowheads="1"/>
            </p:cNvSpPr>
            <p:nvPr/>
          </p:nvSpPr>
          <p:spPr bwMode="auto">
            <a:xfrm>
              <a:off x="3360" y="1200"/>
              <a:ext cx="384" cy="384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2960" name="Text Box 16"/>
            <p:cNvSpPr txBox="1">
              <a:spLocks noChangeArrowheads="1"/>
            </p:cNvSpPr>
            <p:nvPr/>
          </p:nvSpPr>
          <p:spPr bwMode="auto">
            <a:xfrm>
              <a:off x="3408" y="1248"/>
              <a:ext cx="384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l">
                <a:spcBef>
                  <a:spcPct val="50000"/>
                </a:spcBef>
              </a:pPr>
              <a:r>
                <a:rPr lang="en-US" b="1">
                  <a:latin typeface="Verdana" pitchFamily="34" charset="0"/>
                </a:rPr>
                <a:t>w</a:t>
              </a:r>
              <a:r>
                <a:rPr lang="en-US" b="1" baseline="-25000">
                  <a:latin typeface="Verdana" pitchFamily="34" charset="0"/>
                </a:rPr>
                <a:t>1</a:t>
              </a:r>
            </a:p>
          </p:txBody>
        </p:sp>
      </p:grpSp>
      <p:grpSp>
        <p:nvGrpSpPr>
          <p:cNvPr id="82961" name="Group 17"/>
          <p:cNvGrpSpPr>
            <a:grpSpLocks/>
          </p:cNvGrpSpPr>
          <p:nvPr/>
        </p:nvGrpSpPr>
        <p:grpSpPr bwMode="auto">
          <a:xfrm>
            <a:off x="1905000" y="5257800"/>
            <a:ext cx="685800" cy="609600"/>
            <a:chOff x="3360" y="1200"/>
            <a:chExt cx="432" cy="384"/>
          </a:xfrm>
        </p:grpSpPr>
        <p:sp>
          <p:nvSpPr>
            <p:cNvPr id="82962" name="Oval 18"/>
            <p:cNvSpPr>
              <a:spLocks noChangeArrowheads="1"/>
            </p:cNvSpPr>
            <p:nvPr/>
          </p:nvSpPr>
          <p:spPr bwMode="auto">
            <a:xfrm>
              <a:off x="3360" y="1200"/>
              <a:ext cx="384" cy="384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2963" name="Text Box 19"/>
            <p:cNvSpPr txBox="1">
              <a:spLocks noChangeArrowheads="1"/>
            </p:cNvSpPr>
            <p:nvPr/>
          </p:nvSpPr>
          <p:spPr bwMode="auto">
            <a:xfrm>
              <a:off x="3408" y="1248"/>
              <a:ext cx="384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l">
                <a:spcBef>
                  <a:spcPct val="50000"/>
                </a:spcBef>
              </a:pPr>
              <a:r>
                <a:rPr lang="en-US" b="1">
                  <a:latin typeface="Verdana" pitchFamily="34" charset="0"/>
                </a:rPr>
                <a:t>w</a:t>
              </a:r>
              <a:r>
                <a:rPr lang="en-US" b="1" baseline="-25000">
                  <a:latin typeface="Verdana" pitchFamily="34" charset="0"/>
                </a:rPr>
                <a:t>1</a:t>
              </a:r>
            </a:p>
          </p:txBody>
        </p:sp>
      </p:grpSp>
      <p:grpSp>
        <p:nvGrpSpPr>
          <p:cNvPr id="82964" name="Group 20"/>
          <p:cNvGrpSpPr>
            <a:grpSpLocks/>
          </p:cNvGrpSpPr>
          <p:nvPr/>
        </p:nvGrpSpPr>
        <p:grpSpPr bwMode="auto">
          <a:xfrm>
            <a:off x="3886200" y="1981200"/>
            <a:ext cx="685800" cy="609600"/>
            <a:chOff x="3360" y="1200"/>
            <a:chExt cx="432" cy="384"/>
          </a:xfrm>
        </p:grpSpPr>
        <p:sp>
          <p:nvSpPr>
            <p:cNvPr id="82965" name="Oval 21"/>
            <p:cNvSpPr>
              <a:spLocks noChangeArrowheads="1"/>
            </p:cNvSpPr>
            <p:nvPr/>
          </p:nvSpPr>
          <p:spPr bwMode="auto">
            <a:xfrm>
              <a:off x="3360" y="1200"/>
              <a:ext cx="384" cy="384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2966" name="Text Box 22"/>
            <p:cNvSpPr txBox="1">
              <a:spLocks noChangeArrowheads="1"/>
            </p:cNvSpPr>
            <p:nvPr/>
          </p:nvSpPr>
          <p:spPr bwMode="auto">
            <a:xfrm>
              <a:off x="3408" y="1248"/>
              <a:ext cx="384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l">
                <a:spcBef>
                  <a:spcPct val="50000"/>
                </a:spcBef>
              </a:pPr>
              <a:r>
                <a:rPr lang="en-US" b="1">
                  <a:latin typeface="Verdana" pitchFamily="34" charset="0"/>
                </a:rPr>
                <a:t>w</a:t>
              </a:r>
              <a:r>
                <a:rPr lang="en-US" b="1" baseline="-25000">
                  <a:latin typeface="Verdana" pitchFamily="34" charset="0"/>
                </a:rPr>
                <a:t>1</a:t>
              </a:r>
            </a:p>
          </p:txBody>
        </p:sp>
      </p:grpSp>
      <p:grpSp>
        <p:nvGrpSpPr>
          <p:cNvPr id="82967" name="Group 23"/>
          <p:cNvGrpSpPr>
            <a:grpSpLocks/>
          </p:cNvGrpSpPr>
          <p:nvPr/>
        </p:nvGrpSpPr>
        <p:grpSpPr bwMode="auto">
          <a:xfrm>
            <a:off x="5791200" y="4114800"/>
            <a:ext cx="685800" cy="609600"/>
            <a:chOff x="3936" y="1296"/>
            <a:chExt cx="432" cy="384"/>
          </a:xfrm>
        </p:grpSpPr>
        <p:sp>
          <p:nvSpPr>
            <p:cNvPr id="82968" name="Oval 24"/>
            <p:cNvSpPr>
              <a:spLocks noChangeArrowheads="1"/>
            </p:cNvSpPr>
            <p:nvPr/>
          </p:nvSpPr>
          <p:spPr bwMode="auto">
            <a:xfrm>
              <a:off x="3936" y="1296"/>
              <a:ext cx="384" cy="384"/>
            </a:xfrm>
            <a:prstGeom prst="ellipse">
              <a:avLst/>
            </a:prstGeom>
            <a:solidFill>
              <a:srgbClr val="FF7C8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2969" name="Text Box 25"/>
            <p:cNvSpPr txBox="1">
              <a:spLocks noChangeArrowheads="1"/>
            </p:cNvSpPr>
            <p:nvPr/>
          </p:nvSpPr>
          <p:spPr bwMode="auto">
            <a:xfrm>
              <a:off x="3984" y="1344"/>
              <a:ext cx="384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l">
                <a:spcBef>
                  <a:spcPct val="50000"/>
                </a:spcBef>
              </a:pPr>
              <a:r>
                <a:rPr lang="en-US" b="1">
                  <a:latin typeface="Verdana" pitchFamily="34" charset="0"/>
                </a:rPr>
                <a:t>w</a:t>
              </a:r>
              <a:r>
                <a:rPr lang="en-US" b="1" baseline="-25000">
                  <a:latin typeface="Verdana" pitchFamily="34" charset="0"/>
                </a:rPr>
                <a:t>3</a:t>
              </a:r>
            </a:p>
          </p:txBody>
        </p:sp>
      </p:grpSp>
      <p:grpSp>
        <p:nvGrpSpPr>
          <p:cNvPr id="82973" name="Group 29"/>
          <p:cNvGrpSpPr>
            <a:grpSpLocks/>
          </p:cNvGrpSpPr>
          <p:nvPr/>
        </p:nvGrpSpPr>
        <p:grpSpPr bwMode="auto">
          <a:xfrm>
            <a:off x="2971800" y="1981200"/>
            <a:ext cx="685800" cy="609600"/>
            <a:chOff x="3360" y="1200"/>
            <a:chExt cx="432" cy="384"/>
          </a:xfrm>
        </p:grpSpPr>
        <p:sp>
          <p:nvSpPr>
            <p:cNvPr id="82974" name="Oval 30"/>
            <p:cNvSpPr>
              <a:spLocks noChangeArrowheads="1"/>
            </p:cNvSpPr>
            <p:nvPr/>
          </p:nvSpPr>
          <p:spPr bwMode="auto">
            <a:xfrm>
              <a:off x="3360" y="1200"/>
              <a:ext cx="384" cy="384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2975" name="Text Box 31"/>
            <p:cNvSpPr txBox="1">
              <a:spLocks noChangeArrowheads="1"/>
            </p:cNvSpPr>
            <p:nvPr/>
          </p:nvSpPr>
          <p:spPr bwMode="auto">
            <a:xfrm>
              <a:off x="3408" y="1248"/>
              <a:ext cx="384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l">
                <a:spcBef>
                  <a:spcPct val="50000"/>
                </a:spcBef>
              </a:pPr>
              <a:r>
                <a:rPr lang="en-US" b="1">
                  <a:latin typeface="Verdana" pitchFamily="34" charset="0"/>
                </a:rPr>
                <a:t>w</a:t>
              </a:r>
              <a:r>
                <a:rPr lang="en-US" b="1" baseline="-25000">
                  <a:latin typeface="Verdana" pitchFamily="34" charset="0"/>
                </a:rPr>
                <a:t>1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70764921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3970" name="Picture 2" descr="MCj02327590000[1]"/>
          <p:cNvPicPr>
            <a:picLocks noChangeAspect="1" noChangeArrowheads="1"/>
          </p:cNvPicPr>
          <p:nvPr/>
        </p:nvPicPr>
        <p:blipFill>
          <a:blip r:embed="rId2">
            <a:lum bright="42000" contrast="-70000"/>
          </a:blip>
          <a:srcRect/>
          <a:stretch>
            <a:fillRect/>
          </a:stretch>
        </p:blipFill>
        <p:spPr bwMode="auto">
          <a:xfrm>
            <a:off x="381000" y="3048000"/>
            <a:ext cx="9448800" cy="3525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3971" name="Rectangle 3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Draw words from a fixed distribution</a:t>
            </a:r>
          </a:p>
        </p:txBody>
      </p:sp>
      <p:sp>
        <p:nvSpPr>
          <p:cNvPr id="83972" name="Text Box 4"/>
          <p:cNvSpPr txBox="1">
            <a:spLocks noChangeArrowheads="1"/>
          </p:cNvSpPr>
          <p:nvPr/>
        </p:nvSpPr>
        <p:spPr bwMode="auto">
          <a:xfrm>
            <a:off x="1143000" y="2057400"/>
            <a:ext cx="1981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US" sz="2400">
                <a:latin typeface="Verdana" pitchFamily="34" charset="0"/>
              </a:rPr>
              <a:t>Selected:</a:t>
            </a:r>
          </a:p>
        </p:txBody>
      </p:sp>
      <p:grpSp>
        <p:nvGrpSpPr>
          <p:cNvPr id="83973" name="Group 5"/>
          <p:cNvGrpSpPr>
            <a:grpSpLocks/>
          </p:cNvGrpSpPr>
          <p:nvPr/>
        </p:nvGrpSpPr>
        <p:grpSpPr bwMode="auto">
          <a:xfrm>
            <a:off x="3505200" y="3962400"/>
            <a:ext cx="685800" cy="609600"/>
            <a:chOff x="3360" y="1200"/>
            <a:chExt cx="432" cy="384"/>
          </a:xfrm>
        </p:grpSpPr>
        <p:sp>
          <p:nvSpPr>
            <p:cNvPr id="83974" name="Oval 6"/>
            <p:cNvSpPr>
              <a:spLocks noChangeArrowheads="1"/>
            </p:cNvSpPr>
            <p:nvPr/>
          </p:nvSpPr>
          <p:spPr bwMode="auto">
            <a:xfrm>
              <a:off x="3360" y="1200"/>
              <a:ext cx="384" cy="384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3975" name="Text Box 7"/>
            <p:cNvSpPr txBox="1">
              <a:spLocks noChangeArrowheads="1"/>
            </p:cNvSpPr>
            <p:nvPr/>
          </p:nvSpPr>
          <p:spPr bwMode="auto">
            <a:xfrm>
              <a:off x="3408" y="1248"/>
              <a:ext cx="384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l">
                <a:spcBef>
                  <a:spcPct val="50000"/>
                </a:spcBef>
              </a:pPr>
              <a:r>
                <a:rPr lang="en-US" b="1">
                  <a:latin typeface="Verdana" pitchFamily="34" charset="0"/>
                </a:rPr>
                <a:t>w</a:t>
              </a:r>
              <a:r>
                <a:rPr lang="en-US" b="1" baseline="-25000">
                  <a:latin typeface="Verdana" pitchFamily="34" charset="0"/>
                </a:rPr>
                <a:t>1</a:t>
              </a:r>
            </a:p>
          </p:txBody>
        </p:sp>
      </p:grpSp>
      <p:grpSp>
        <p:nvGrpSpPr>
          <p:cNvPr id="83976" name="Group 8"/>
          <p:cNvGrpSpPr>
            <a:grpSpLocks/>
          </p:cNvGrpSpPr>
          <p:nvPr/>
        </p:nvGrpSpPr>
        <p:grpSpPr bwMode="auto">
          <a:xfrm>
            <a:off x="5105400" y="5486400"/>
            <a:ext cx="685800" cy="609600"/>
            <a:chOff x="3936" y="1296"/>
            <a:chExt cx="432" cy="384"/>
          </a:xfrm>
        </p:grpSpPr>
        <p:sp>
          <p:nvSpPr>
            <p:cNvPr id="83977" name="Oval 9"/>
            <p:cNvSpPr>
              <a:spLocks noChangeArrowheads="1"/>
            </p:cNvSpPr>
            <p:nvPr/>
          </p:nvSpPr>
          <p:spPr bwMode="auto">
            <a:xfrm>
              <a:off x="3936" y="1296"/>
              <a:ext cx="384" cy="384"/>
            </a:xfrm>
            <a:prstGeom prst="ellipse">
              <a:avLst/>
            </a:prstGeom>
            <a:solidFill>
              <a:srgbClr val="FF7C8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3978" name="Text Box 10"/>
            <p:cNvSpPr txBox="1">
              <a:spLocks noChangeArrowheads="1"/>
            </p:cNvSpPr>
            <p:nvPr/>
          </p:nvSpPr>
          <p:spPr bwMode="auto">
            <a:xfrm>
              <a:off x="3984" y="1344"/>
              <a:ext cx="384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l">
                <a:spcBef>
                  <a:spcPct val="50000"/>
                </a:spcBef>
              </a:pPr>
              <a:r>
                <a:rPr lang="en-US" b="1">
                  <a:latin typeface="Verdana" pitchFamily="34" charset="0"/>
                </a:rPr>
                <a:t>w</a:t>
              </a:r>
              <a:r>
                <a:rPr lang="en-US" b="1" baseline="-25000">
                  <a:latin typeface="Verdana" pitchFamily="34" charset="0"/>
                </a:rPr>
                <a:t>3</a:t>
              </a:r>
            </a:p>
          </p:txBody>
        </p:sp>
      </p:grpSp>
      <p:grpSp>
        <p:nvGrpSpPr>
          <p:cNvPr id="83979" name="Group 11"/>
          <p:cNvGrpSpPr>
            <a:grpSpLocks/>
          </p:cNvGrpSpPr>
          <p:nvPr/>
        </p:nvGrpSpPr>
        <p:grpSpPr bwMode="auto">
          <a:xfrm>
            <a:off x="4495800" y="4648200"/>
            <a:ext cx="685800" cy="609600"/>
            <a:chOff x="2928" y="1152"/>
            <a:chExt cx="432" cy="384"/>
          </a:xfrm>
        </p:grpSpPr>
        <p:sp>
          <p:nvSpPr>
            <p:cNvPr id="83980" name="Oval 12"/>
            <p:cNvSpPr>
              <a:spLocks noChangeArrowheads="1"/>
            </p:cNvSpPr>
            <p:nvPr/>
          </p:nvSpPr>
          <p:spPr bwMode="auto">
            <a:xfrm>
              <a:off x="2928" y="1152"/>
              <a:ext cx="384" cy="384"/>
            </a:xfrm>
            <a:prstGeom prst="ellipse">
              <a:avLst/>
            </a:prstGeom>
            <a:solidFill>
              <a:srgbClr val="9999FF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3981" name="Text Box 13"/>
            <p:cNvSpPr txBox="1">
              <a:spLocks noChangeArrowheads="1"/>
            </p:cNvSpPr>
            <p:nvPr/>
          </p:nvSpPr>
          <p:spPr bwMode="auto">
            <a:xfrm>
              <a:off x="2976" y="1200"/>
              <a:ext cx="384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l">
                <a:spcBef>
                  <a:spcPct val="50000"/>
                </a:spcBef>
              </a:pPr>
              <a:r>
                <a:rPr lang="en-US" b="1">
                  <a:latin typeface="Verdana" pitchFamily="34" charset="0"/>
                </a:rPr>
                <a:t>w</a:t>
              </a:r>
              <a:r>
                <a:rPr lang="en-US" b="1" baseline="-25000">
                  <a:latin typeface="Verdana" pitchFamily="34" charset="0"/>
                </a:rPr>
                <a:t>2</a:t>
              </a:r>
            </a:p>
          </p:txBody>
        </p:sp>
      </p:grpSp>
      <p:grpSp>
        <p:nvGrpSpPr>
          <p:cNvPr id="83982" name="Group 14"/>
          <p:cNvGrpSpPr>
            <a:grpSpLocks/>
          </p:cNvGrpSpPr>
          <p:nvPr/>
        </p:nvGrpSpPr>
        <p:grpSpPr bwMode="auto">
          <a:xfrm>
            <a:off x="6096000" y="5181600"/>
            <a:ext cx="685800" cy="609600"/>
            <a:chOff x="3360" y="1200"/>
            <a:chExt cx="432" cy="384"/>
          </a:xfrm>
        </p:grpSpPr>
        <p:sp>
          <p:nvSpPr>
            <p:cNvPr id="83983" name="Oval 15"/>
            <p:cNvSpPr>
              <a:spLocks noChangeArrowheads="1"/>
            </p:cNvSpPr>
            <p:nvPr/>
          </p:nvSpPr>
          <p:spPr bwMode="auto">
            <a:xfrm>
              <a:off x="3360" y="1200"/>
              <a:ext cx="384" cy="384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3984" name="Text Box 16"/>
            <p:cNvSpPr txBox="1">
              <a:spLocks noChangeArrowheads="1"/>
            </p:cNvSpPr>
            <p:nvPr/>
          </p:nvSpPr>
          <p:spPr bwMode="auto">
            <a:xfrm>
              <a:off x="3408" y="1248"/>
              <a:ext cx="384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l">
                <a:spcBef>
                  <a:spcPct val="50000"/>
                </a:spcBef>
              </a:pPr>
              <a:r>
                <a:rPr lang="en-US" b="1">
                  <a:latin typeface="Verdana" pitchFamily="34" charset="0"/>
                </a:rPr>
                <a:t>w</a:t>
              </a:r>
              <a:r>
                <a:rPr lang="en-US" b="1" baseline="-25000">
                  <a:latin typeface="Verdana" pitchFamily="34" charset="0"/>
                </a:rPr>
                <a:t>1</a:t>
              </a:r>
            </a:p>
          </p:txBody>
        </p:sp>
      </p:grpSp>
      <p:grpSp>
        <p:nvGrpSpPr>
          <p:cNvPr id="83985" name="Group 17"/>
          <p:cNvGrpSpPr>
            <a:grpSpLocks/>
          </p:cNvGrpSpPr>
          <p:nvPr/>
        </p:nvGrpSpPr>
        <p:grpSpPr bwMode="auto">
          <a:xfrm>
            <a:off x="1905000" y="5257800"/>
            <a:ext cx="685800" cy="609600"/>
            <a:chOff x="3360" y="1200"/>
            <a:chExt cx="432" cy="384"/>
          </a:xfrm>
        </p:grpSpPr>
        <p:sp>
          <p:nvSpPr>
            <p:cNvPr id="83986" name="Oval 18"/>
            <p:cNvSpPr>
              <a:spLocks noChangeArrowheads="1"/>
            </p:cNvSpPr>
            <p:nvPr/>
          </p:nvSpPr>
          <p:spPr bwMode="auto">
            <a:xfrm>
              <a:off x="3360" y="1200"/>
              <a:ext cx="384" cy="384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3987" name="Text Box 19"/>
            <p:cNvSpPr txBox="1">
              <a:spLocks noChangeArrowheads="1"/>
            </p:cNvSpPr>
            <p:nvPr/>
          </p:nvSpPr>
          <p:spPr bwMode="auto">
            <a:xfrm>
              <a:off x="3408" y="1248"/>
              <a:ext cx="384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l">
                <a:spcBef>
                  <a:spcPct val="50000"/>
                </a:spcBef>
              </a:pPr>
              <a:r>
                <a:rPr lang="en-US" b="1">
                  <a:latin typeface="Verdana" pitchFamily="34" charset="0"/>
                </a:rPr>
                <a:t>w</a:t>
              </a:r>
              <a:r>
                <a:rPr lang="en-US" b="1" baseline="-25000">
                  <a:latin typeface="Verdana" pitchFamily="34" charset="0"/>
                </a:rPr>
                <a:t>1</a:t>
              </a:r>
            </a:p>
          </p:txBody>
        </p:sp>
      </p:grpSp>
      <p:grpSp>
        <p:nvGrpSpPr>
          <p:cNvPr id="83988" name="Group 20"/>
          <p:cNvGrpSpPr>
            <a:grpSpLocks/>
          </p:cNvGrpSpPr>
          <p:nvPr/>
        </p:nvGrpSpPr>
        <p:grpSpPr bwMode="auto">
          <a:xfrm>
            <a:off x="3886200" y="1981200"/>
            <a:ext cx="685800" cy="609600"/>
            <a:chOff x="3360" y="1200"/>
            <a:chExt cx="432" cy="384"/>
          </a:xfrm>
        </p:grpSpPr>
        <p:sp>
          <p:nvSpPr>
            <p:cNvPr id="83989" name="Oval 21"/>
            <p:cNvSpPr>
              <a:spLocks noChangeArrowheads="1"/>
            </p:cNvSpPr>
            <p:nvPr/>
          </p:nvSpPr>
          <p:spPr bwMode="auto">
            <a:xfrm>
              <a:off x="3360" y="1200"/>
              <a:ext cx="384" cy="384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3990" name="Text Box 22"/>
            <p:cNvSpPr txBox="1">
              <a:spLocks noChangeArrowheads="1"/>
            </p:cNvSpPr>
            <p:nvPr/>
          </p:nvSpPr>
          <p:spPr bwMode="auto">
            <a:xfrm>
              <a:off x="3408" y="1248"/>
              <a:ext cx="384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l">
                <a:spcBef>
                  <a:spcPct val="50000"/>
                </a:spcBef>
              </a:pPr>
              <a:r>
                <a:rPr lang="en-US" b="1">
                  <a:latin typeface="Verdana" pitchFamily="34" charset="0"/>
                </a:rPr>
                <a:t>w</a:t>
              </a:r>
              <a:r>
                <a:rPr lang="en-US" b="1" baseline="-25000">
                  <a:latin typeface="Verdana" pitchFamily="34" charset="0"/>
                </a:rPr>
                <a:t>1</a:t>
              </a:r>
            </a:p>
          </p:txBody>
        </p:sp>
      </p:grpSp>
      <p:grpSp>
        <p:nvGrpSpPr>
          <p:cNvPr id="83991" name="Group 23"/>
          <p:cNvGrpSpPr>
            <a:grpSpLocks/>
          </p:cNvGrpSpPr>
          <p:nvPr/>
        </p:nvGrpSpPr>
        <p:grpSpPr bwMode="auto">
          <a:xfrm>
            <a:off x="5791200" y="4114800"/>
            <a:ext cx="685800" cy="609600"/>
            <a:chOff x="3936" y="1296"/>
            <a:chExt cx="432" cy="384"/>
          </a:xfrm>
        </p:grpSpPr>
        <p:sp>
          <p:nvSpPr>
            <p:cNvPr id="83992" name="Oval 24"/>
            <p:cNvSpPr>
              <a:spLocks noChangeArrowheads="1"/>
            </p:cNvSpPr>
            <p:nvPr/>
          </p:nvSpPr>
          <p:spPr bwMode="auto">
            <a:xfrm>
              <a:off x="3936" y="1296"/>
              <a:ext cx="384" cy="384"/>
            </a:xfrm>
            <a:prstGeom prst="ellipse">
              <a:avLst/>
            </a:prstGeom>
            <a:solidFill>
              <a:srgbClr val="FF7C8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3993" name="Text Box 25"/>
            <p:cNvSpPr txBox="1">
              <a:spLocks noChangeArrowheads="1"/>
            </p:cNvSpPr>
            <p:nvPr/>
          </p:nvSpPr>
          <p:spPr bwMode="auto">
            <a:xfrm>
              <a:off x="3984" y="1344"/>
              <a:ext cx="384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l">
                <a:spcBef>
                  <a:spcPct val="50000"/>
                </a:spcBef>
              </a:pPr>
              <a:r>
                <a:rPr lang="en-US" b="1">
                  <a:latin typeface="Verdana" pitchFamily="34" charset="0"/>
                </a:rPr>
                <a:t>w</a:t>
              </a:r>
              <a:r>
                <a:rPr lang="en-US" b="1" baseline="-25000">
                  <a:latin typeface="Verdana" pitchFamily="34" charset="0"/>
                </a:rPr>
                <a:t>3</a:t>
              </a:r>
            </a:p>
          </p:txBody>
        </p:sp>
      </p:grpSp>
      <p:grpSp>
        <p:nvGrpSpPr>
          <p:cNvPr id="83994" name="Group 26"/>
          <p:cNvGrpSpPr>
            <a:grpSpLocks/>
          </p:cNvGrpSpPr>
          <p:nvPr/>
        </p:nvGrpSpPr>
        <p:grpSpPr bwMode="auto">
          <a:xfrm>
            <a:off x="2971800" y="1981200"/>
            <a:ext cx="685800" cy="609600"/>
            <a:chOff x="3360" y="1200"/>
            <a:chExt cx="432" cy="384"/>
          </a:xfrm>
        </p:grpSpPr>
        <p:sp>
          <p:nvSpPr>
            <p:cNvPr id="83995" name="Oval 27"/>
            <p:cNvSpPr>
              <a:spLocks noChangeArrowheads="1"/>
            </p:cNvSpPr>
            <p:nvPr/>
          </p:nvSpPr>
          <p:spPr bwMode="auto">
            <a:xfrm>
              <a:off x="3360" y="1200"/>
              <a:ext cx="384" cy="384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3996" name="Text Box 28"/>
            <p:cNvSpPr txBox="1">
              <a:spLocks noChangeArrowheads="1"/>
            </p:cNvSpPr>
            <p:nvPr/>
          </p:nvSpPr>
          <p:spPr bwMode="auto">
            <a:xfrm>
              <a:off x="3408" y="1248"/>
              <a:ext cx="384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l">
                <a:spcBef>
                  <a:spcPct val="50000"/>
                </a:spcBef>
              </a:pPr>
              <a:r>
                <a:rPr lang="en-US" b="1">
                  <a:latin typeface="Verdana" pitchFamily="34" charset="0"/>
                </a:rPr>
                <a:t>w</a:t>
              </a:r>
              <a:r>
                <a:rPr lang="en-US" b="1" baseline="-25000">
                  <a:latin typeface="Verdana" pitchFamily="34" charset="0"/>
                </a:rPr>
                <a:t>1</a:t>
              </a:r>
            </a:p>
          </p:txBody>
        </p:sp>
      </p:grpSp>
      <p:grpSp>
        <p:nvGrpSpPr>
          <p:cNvPr id="83997" name="Group 29"/>
          <p:cNvGrpSpPr>
            <a:grpSpLocks/>
          </p:cNvGrpSpPr>
          <p:nvPr/>
        </p:nvGrpSpPr>
        <p:grpSpPr bwMode="auto">
          <a:xfrm>
            <a:off x="3429000" y="5410200"/>
            <a:ext cx="685800" cy="609600"/>
            <a:chOff x="3360" y="1200"/>
            <a:chExt cx="432" cy="384"/>
          </a:xfrm>
        </p:grpSpPr>
        <p:sp>
          <p:nvSpPr>
            <p:cNvPr id="83998" name="Oval 30"/>
            <p:cNvSpPr>
              <a:spLocks noChangeArrowheads="1"/>
            </p:cNvSpPr>
            <p:nvPr/>
          </p:nvSpPr>
          <p:spPr bwMode="auto">
            <a:xfrm>
              <a:off x="3360" y="1200"/>
              <a:ext cx="384" cy="384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3999" name="Text Box 31"/>
            <p:cNvSpPr txBox="1">
              <a:spLocks noChangeArrowheads="1"/>
            </p:cNvSpPr>
            <p:nvPr/>
          </p:nvSpPr>
          <p:spPr bwMode="auto">
            <a:xfrm>
              <a:off x="3408" y="1248"/>
              <a:ext cx="384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l">
                <a:spcBef>
                  <a:spcPct val="50000"/>
                </a:spcBef>
              </a:pPr>
              <a:r>
                <a:rPr lang="en-US" b="1">
                  <a:latin typeface="Verdana" pitchFamily="34" charset="0"/>
                </a:rPr>
                <a:t>w</a:t>
              </a:r>
              <a:r>
                <a:rPr lang="en-US" b="1" baseline="-25000">
                  <a:latin typeface="Verdana" pitchFamily="34" charset="0"/>
                </a:rPr>
                <a:t>1</a:t>
              </a:r>
            </a:p>
          </p:txBody>
        </p:sp>
      </p:grpSp>
      <p:sp>
        <p:nvSpPr>
          <p:cNvPr id="84000" name="Text Box 32"/>
          <p:cNvSpPr txBox="1">
            <a:spLocks noChangeArrowheads="1"/>
          </p:cNvSpPr>
          <p:nvPr/>
        </p:nvSpPr>
        <p:spPr bwMode="auto">
          <a:xfrm rot="16200000">
            <a:off x="-1607343" y="4426743"/>
            <a:ext cx="35814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US">
                <a:solidFill>
                  <a:srgbClr val="FF0000"/>
                </a:solidFill>
                <a:latin typeface="Verdana" pitchFamily="34" charset="0"/>
              </a:rPr>
              <a:t>sampling with replacement</a:t>
            </a:r>
          </a:p>
        </p:txBody>
      </p:sp>
      <p:sp>
        <p:nvSpPr>
          <p:cNvPr id="84001" name="Text Box 33"/>
          <p:cNvSpPr txBox="1">
            <a:spLocks noChangeArrowheads="1"/>
          </p:cNvSpPr>
          <p:nvPr/>
        </p:nvSpPr>
        <p:spPr bwMode="auto">
          <a:xfrm>
            <a:off x="1295400" y="2667000"/>
            <a:ext cx="35814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US">
                <a:solidFill>
                  <a:srgbClr val="FF0000"/>
                </a:solidFill>
                <a:latin typeface="Verdana" pitchFamily="34" charset="0"/>
              </a:rPr>
              <a:t>Put a copy of w</a:t>
            </a:r>
            <a:r>
              <a:rPr lang="en-US" baseline="-25000">
                <a:solidFill>
                  <a:srgbClr val="FF0000"/>
                </a:solidFill>
                <a:latin typeface="Verdana" pitchFamily="34" charset="0"/>
              </a:rPr>
              <a:t>1</a:t>
            </a:r>
            <a:r>
              <a:rPr lang="en-US">
                <a:solidFill>
                  <a:srgbClr val="FF0000"/>
                </a:solidFill>
                <a:latin typeface="Verdana" pitchFamily="34" charset="0"/>
              </a:rPr>
              <a:t> back</a:t>
            </a:r>
          </a:p>
        </p:txBody>
      </p:sp>
    </p:spTree>
    <p:extLst>
      <p:ext uri="{BB962C8B-B14F-4D97-AF65-F5344CB8AC3E}">
        <p14:creationId xmlns:p14="http://schemas.microsoft.com/office/powerpoint/2010/main" val="99934535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994" name="Picture 2" descr="MCj02327590000[1]"/>
          <p:cNvPicPr>
            <a:picLocks noChangeAspect="1" noChangeArrowheads="1"/>
          </p:cNvPicPr>
          <p:nvPr/>
        </p:nvPicPr>
        <p:blipFill>
          <a:blip r:embed="rId2">
            <a:lum bright="42000" contrast="-70000"/>
          </a:blip>
          <a:srcRect/>
          <a:stretch>
            <a:fillRect/>
          </a:stretch>
        </p:blipFill>
        <p:spPr bwMode="auto">
          <a:xfrm>
            <a:off x="381000" y="3048000"/>
            <a:ext cx="9448800" cy="3525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4995" name="Rectangle 3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Draw words from a fixed distribution</a:t>
            </a:r>
          </a:p>
        </p:txBody>
      </p:sp>
      <p:sp>
        <p:nvSpPr>
          <p:cNvPr id="84996" name="Text Box 4"/>
          <p:cNvSpPr txBox="1">
            <a:spLocks noChangeArrowheads="1"/>
          </p:cNvSpPr>
          <p:nvPr/>
        </p:nvSpPr>
        <p:spPr bwMode="auto">
          <a:xfrm>
            <a:off x="1143000" y="2057400"/>
            <a:ext cx="1981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US" sz="2400">
                <a:latin typeface="Verdana" pitchFamily="34" charset="0"/>
              </a:rPr>
              <a:t>Selected:</a:t>
            </a:r>
          </a:p>
        </p:txBody>
      </p:sp>
      <p:grpSp>
        <p:nvGrpSpPr>
          <p:cNvPr id="84997" name="Group 5"/>
          <p:cNvGrpSpPr>
            <a:grpSpLocks/>
          </p:cNvGrpSpPr>
          <p:nvPr/>
        </p:nvGrpSpPr>
        <p:grpSpPr bwMode="auto">
          <a:xfrm>
            <a:off x="3505200" y="3962400"/>
            <a:ext cx="685800" cy="609600"/>
            <a:chOff x="3360" y="1200"/>
            <a:chExt cx="432" cy="384"/>
          </a:xfrm>
        </p:grpSpPr>
        <p:sp>
          <p:nvSpPr>
            <p:cNvPr id="84998" name="Oval 6"/>
            <p:cNvSpPr>
              <a:spLocks noChangeArrowheads="1"/>
            </p:cNvSpPr>
            <p:nvPr/>
          </p:nvSpPr>
          <p:spPr bwMode="auto">
            <a:xfrm>
              <a:off x="3360" y="1200"/>
              <a:ext cx="384" cy="384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4999" name="Text Box 7"/>
            <p:cNvSpPr txBox="1">
              <a:spLocks noChangeArrowheads="1"/>
            </p:cNvSpPr>
            <p:nvPr/>
          </p:nvSpPr>
          <p:spPr bwMode="auto">
            <a:xfrm>
              <a:off x="3408" y="1248"/>
              <a:ext cx="384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l">
                <a:spcBef>
                  <a:spcPct val="50000"/>
                </a:spcBef>
              </a:pPr>
              <a:r>
                <a:rPr lang="en-US" b="1">
                  <a:latin typeface="Verdana" pitchFamily="34" charset="0"/>
                </a:rPr>
                <a:t>w</a:t>
              </a:r>
              <a:r>
                <a:rPr lang="en-US" b="1" baseline="-25000">
                  <a:latin typeface="Verdana" pitchFamily="34" charset="0"/>
                </a:rPr>
                <a:t>1</a:t>
              </a:r>
            </a:p>
          </p:txBody>
        </p:sp>
      </p:grpSp>
      <p:grpSp>
        <p:nvGrpSpPr>
          <p:cNvPr id="85000" name="Group 8"/>
          <p:cNvGrpSpPr>
            <a:grpSpLocks/>
          </p:cNvGrpSpPr>
          <p:nvPr/>
        </p:nvGrpSpPr>
        <p:grpSpPr bwMode="auto">
          <a:xfrm>
            <a:off x="5105400" y="5486400"/>
            <a:ext cx="685800" cy="609600"/>
            <a:chOff x="3936" y="1296"/>
            <a:chExt cx="432" cy="384"/>
          </a:xfrm>
        </p:grpSpPr>
        <p:sp>
          <p:nvSpPr>
            <p:cNvPr id="85001" name="Oval 9"/>
            <p:cNvSpPr>
              <a:spLocks noChangeArrowheads="1"/>
            </p:cNvSpPr>
            <p:nvPr/>
          </p:nvSpPr>
          <p:spPr bwMode="auto">
            <a:xfrm>
              <a:off x="3936" y="1296"/>
              <a:ext cx="384" cy="384"/>
            </a:xfrm>
            <a:prstGeom prst="ellipse">
              <a:avLst/>
            </a:prstGeom>
            <a:solidFill>
              <a:srgbClr val="FF7C8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5002" name="Text Box 10"/>
            <p:cNvSpPr txBox="1">
              <a:spLocks noChangeArrowheads="1"/>
            </p:cNvSpPr>
            <p:nvPr/>
          </p:nvSpPr>
          <p:spPr bwMode="auto">
            <a:xfrm>
              <a:off x="3984" y="1344"/>
              <a:ext cx="384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l">
                <a:spcBef>
                  <a:spcPct val="50000"/>
                </a:spcBef>
              </a:pPr>
              <a:r>
                <a:rPr lang="en-US" b="1">
                  <a:latin typeface="Verdana" pitchFamily="34" charset="0"/>
                </a:rPr>
                <a:t>w</a:t>
              </a:r>
              <a:r>
                <a:rPr lang="en-US" b="1" baseline="-25000">
                  <a:latin typeface="Verdana" pitchFamily="34" charset="0"/>
                </a:rPr>
                <a:t>3</a:t>
              </a:r>
            </a:p>
          </p:txBody>
        </p:sp>
      </p:grpSp>
      <p:grpSp>
        <p:nvGrpSpPr>
          <p:cNvPr id="85003" name="Group 11"/>
          <p:cNvGrpSpPr>
            <a:grpSpLocks/>
          </p:cNvGrpSpPr>
          <p:nvPr/>
        </p:nvGrpSpPr>
        <p:grpSpPr bwMode="auto">
          <a:xfrm>
            <a:off x="4800600" y="1981200"/>
            <a:ext cx="685800" cy="609600"/>
            <a:chOff x="2928" y="1152"/>
            <a:chExt cx="432" cy="384"/>
          </a:xfrm>
        </p:grpSpPr>
        <p:sp>
          <p:nvSpPr>
            <p:cNvPr id="85004" name="Oval 12"/>
            <p:cNvSpPr>
              <a:spLocks noChangeArrowheads="1"/>
            </p:cNvSpPr>
            <p:nvPr/>
          </p:nvSpPr>
          <p:spPr bwMode="auto">
            <a:xfrm>
              <a:off x="2928" y="1152"/>
              <a:ext cx="384" cy="384"/>
            </a:xfrm>
            <a:prstGeom prst="ellipse">
              <a:avLst/>
            </a:prstGeom>
            <a:solidFill>
              <a:srgbClr val="9999FF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5005" name="Text Box 13"/>
            <p:cNvSpPr txBox="1">
              <a:spLocks noChangeArrowheads="1"/>
            </p:cNvSpPr>
            <p:nvPr/>
          </p:nvSpPr>
          <p:spPr bwMode="auto">
            <a:xfrm>
              <a:off x="2976" y="1200"/>
              <a:ext cx="384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l">
                <a:spcBef>
                  <a:spcPct val="50000"/>
                </a:spcBef>
              </a:pPr>
              <a:r>
                <a:rPr lang="en-US" b="1">
                  <a:latin typeface="Verdana" pitchFamily="34" charset="0"/>
                </a:rPr>
                <a:t>w</a:t>
              </a:r>
              <a:r>
                <a:rPr lang="en-US" b="1" baseline="-25000">
                  <a:latin typeface="Verdana" pitchFamily="34" charset="0"/>
                </a:rPr>
                <a:t>2</a:t>
              </a:r>
            </a:p>
          </p:txBody>
        </p:sp>
      </p:grpSp>
      <p:grpSp>
        <p:nvGrpSpPr>
          <p:cNvPr id="85006" name="Group 14"/>
          <p:cNvGrpSpPr>
            <a:grpSpLocks/>
          </p:cNvGrpSpPr>
          <p:nvPr/>
        </p:nvGrpSpPr>
        <p:grpSpPr bwMode="auto">
          <a:xfrm>
            <a:off x="6096000" y="5181600"/>
            <a:ext cx="685800" cy="609600"/>
            <a:chOff x="3360" y="1200"/>
            <a:chExt cx="432" cy="384"/>
          </a:xfrm>
        </p:grpSpPr>
        <p:sp>
          <p:nvSpPr>
            <p:cNvPr id="85007" name="Oval 15"/>
            <p:cNvSpPr>
              <a:spLocks noChangeArrowheads="1"/>
            </p:cNvSpPr>
            <p:nvPr/>
          </p:nvSpPr>
          <p:spPr bwMode="auto">
            <a:xfrm>
              <a:off x="3360" y="1200"/>
              <a:ext cx="384" cy="384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5008" name="Text Box 16"/>
            <p:cNvSpPr txBox="1">
              <a:spLocks noChangeArrowheads="1"/>
            </p:cNvSpPr>
            <p:nvPr/>
          </p:nvSpPr>
          <p:spPr bwMode="auto">
            <a:xfrm>
              <a:off x="3408" y="1248"/>
              <a:ext cx="384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l">
                <a:spcBef>
                  <a:spcPct val="50000"/>
                </a:spcBef>
              </a:pPr>
              <a:r>
                <a:rPr lang="en-US" b="1">
                  <a:latin typeface="Verdana" pitchFamily="34" charset="0"/>
                </a:rPr>
                <a:t>w</a:t>
              </a:r>
              <a:r>
                <a:rPr lang="en-US" b="1" baseline="-25000">
                  <a:latin typeface="Verdana" pitchFamily="34" charset="0"/>
                </a:rPr>
                <a:t>1</a:t>
              </a:r>
            </a:p>
          </p:txBody>
        </p:sp>
      </p:grpSp>
      <p:grpSp>
        <p:nvGrpSpPr>
          <p:cNvPr id="85009" name="Group 17"/>
          <p:cNvGrpSpPr>
            <a:grpSpLocks/>
          </p:cNvGrpSpPr>
          <p:nvPr/>
        </p:nvGrpSpPr>
        <p:grpSpPr bwMode="auto">
          <a:xfrm>
            <a:off x="1905000" y="5257800"/>
            <a:ext cx="685800" cy="609600"/>
            <a:chOff x="3360" y="1200"/>
            <a:chExt cx="432" cy="384"/>
          </a:xfrm>
        </p:grpSpPr>
        <p:sp>
          <p:nvSpPr>
            <p:cNvPr id="85010" name="Oval 18"/>
            <p:cNvSpPr>
              <a:spLocks noChangeArrowheads="1"/>
            </p:cNvSpPr>
            <p:nvPr/>
          </p:nvSpPr>
          <p:spPr bwMode="auto">
            <a:xfrm>
              <a:off x="3360" y="1200"/>
              <a:ext cx="384" cy="384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5011" name="Text Box 19"/>
            <p:cNvSpPr txBox="1">
              <a:spLocks noChangeArrowheads="1"/>
            </p:cNvSpPr>
            <p:nvPr/>
          </p:nvSpPr>
          <p:spPr bwMode="auto">
            <a:xfrm>
              <a:off x="3408" y="1248"/>
              <a:ext cx="384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l">
                <a:spcBef>
                  <a:spcPct val="50000"/>
                </a:spcBef>
              </a:pPr>
              <a:r>
                <a:rPr lang="en-US" b="1">
                  <a:latin typeface="Verdana" pitchFamily="34" charset="0"/>
                </a:rPr>
                <a:t>w</a:t>
              </a:r>
              <a:r>
                <a:rPr lang="en-US" b="1" baseline="-25000">
                  <a:latin typeface="Verdana" pitchFamily="34" charset="0"/>
                </a:rPr>
                <a:t>1</a:t>
              </a:r>
            </a:p>
          </p:txBody>
        </p:sp>
      </p:grpSp>
      <p:grpSp>
        <p:nvGrpSpPr>
          <p:cNvPr id="85012" name="Group 20"/>
          <p:cNvGrpSpPr>
            <a:grpSpLocks/>
          </p:cNvGrpSpPr>
          <p:nvPr/>
        </p:nvGrpSpPr>
        <p:grpSpPr bwMode="auto">
          <a:xfrm>
            <a:off x="3886200" y="1981200"/>
            <a:ext cx="685800" cy="609600"/>
            <a:chOff x="3360" y="1200"/>
            <a:chExt cx="432" cy="384"/>
          </a:xfrm>
        </p:grpSpPr>
        <p:sp>
          <p:nvSpPr>
            <p:cNvPr id="85013" name="Oval 21"/>
            <p:cNvSpPr>
              <a:spLocks noChangeArrowheads="1"/>
            </p:cNvSpPr>
            <p:nvPr/>
          </p:nvSpPr>
          <p:spPr bwMode="auto">
            <a:xfrm>
              <a:off x="3360" y="1200"/>
              <a:ext cx="384" cy="384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5014" name="Text Box 22"/>
            <p:cNvSpPr txBox="1">
              <a:spLocks noChangeArrowheads="1"/>
            </p:cNvSpPr>
            <p:nvPr/>
          </p:nvSpPr>
          <p:spPr bwMode="auto">
            <a:xfrm>
              <a:off x="3408" y="1248"/>
              <a:ext cx="384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l">
                <a:spcBef>
                  <a:spcPct val="50000"/>
                </a:spcBef>
              </a:pPr>
              <a:r>
                <a:rPr lang="en-US" b="1">
                  <a:latin typeface="Verdana" pitchFamily="34" charset="0"/>
                </a:rPr>
                <a:t>w</a:t>
              </a:r>
              <a:r>
                <a:rPr lang="en-US" b="1" baseline="-25000">
                  <a:latin typeface="Verdana" pitchFamily="34" charset="0"/>
                </a:rPr>
                <a:t>1</a:t>
              </a:r>
            </a:p>
          </p:txBody>
        </p:sp>
      </p:grpSp>
      <p:grpSp>
        <p:nvGrpSpPr>
          <p:cNvPr id="85015" name="Group 23"/>
          <p:cNvGrpSpPr>
            <a:grpSpLocks/>
          </p:cNvGrpSpPr>
          <p:nvPr/>
        </p:nvGrpSpPr>
        <p:grpSpPr bwMode="auto">
          <a:xfrm>
            <a:off x="5791200" y="4114800"/>
            <a:ext cx="685800" cy="609600"/>
            <a:chOff x="3936" y="1296"/>
            <a:chExt cx="432" cy="384"/>
          </a:xfrm>
        </p:grpSpPr>
        <p:sp>
          <p:nvSpPr>
            <p:cNvPr id="85016" name="Oval 24"/>
            <p:cNvSpPr>
              <a:spLocks noChangeArrowheads="1"/>
            </p:cNvSpPr>
            <p:nvPr/>
          </p:nvSpPr>
          <p:spPr bwMode="auto">
            <a:xfrm>
              <a:off x="3936" y="1296"/>
              <a:ext cx="384" cy="384"/>
            </a:xfrm>
            <a:prstGeom prst="ellipse">
              <a:avLst/>
            </a:prstGeom>
            <a:solidFill>
              <a:srgbClr val="FF7C8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5017" name="Text Box 25"/>
            <p:cNvSpPr txBox="1">
              <a:spLocks noChangeArrowheads="1"/>
            </p:cNvSpPr>
            <p:nvPr/>
          </p:nvSpPr>
          <p:spPr bwMode="auto">
            <a:xfrm>
              <a:off x="3984" y="1344"/>
              <a:ext cx="384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l">
                <a:spcBef>
                  <a:spcPct val="50000"/>
                </a:spcBef>
              </a:pPr>
              <a:r>
                <a:rPr lang="en-US" b="1">
                  <a:latin typeface="Verdana" pitchFamily="34" charset="0"/>
                </a:rPr>
                <a:t>w</a:t>
              </a:r>
              <a:r>
                <a:rPr lang="en-US" b="1" baseline="-25000">
                  <a:latin typeface="Verdana" pitchFamily="34" charset="0"/>
                </a:rPr>
                <a:t>3</a:t>
              </a:r>
            </a:p>
          </p:txBody>
        </p:sp>
      </p:grpSp>
      <p:grpSp>
        <p:nvGrpSpPr>
          <p:cNvPr id="85018" name="Group 26"/>
          <p:cNvGrpSpPr>
            <a:grpSpLocks/>
          </p:cNvGrpSpPr>
          <p:nvPr/>
        </p:nvGrpSpPr>
        <p:grpSpPr bwMode="auto">
          <a:xfrm>
            <a:off x="2971800" y="1981200"/>
            <a:ext cx="685800" cy="609600"/>
            <a:chOff x="3360" y="1200"/>
            <a:chExt cx="432" cy="384"/>
          </a:xfrm>
        </p:grpSpPr>
        <p:sp>
          <p:nvSpPr>
            <p:cNvPr id="85019" name="Oval 27"/>
            <p:cNvSpPr>
              <a:spLocks noChangeArrowheads="1"/>
            </p:cNvSpPr>
            <p:nvPr/>
          </p:nvSpPr>
          <p:spPr bwMode="auto">
            <a:xfrm>
              <a:off x="3360" y="1200"/>
              <a:ext cx="384" cy="384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5020" name="Text Box 28"/>
            <p:cNvSpPr txBox="1">
              <a:spLocks noChangeArrowheads="1"/>
            </p:cNvSpPr>
            <p:nvPr/>
          </p:nvSpPr>
          <p:spPr bwMode="auto">
            <a:xfrm>
              <a:off x="3408" y="1248"/>
              <a:ext cx="384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l">
                <a:spcBef>
                  <a:spcPct val="50000"/>
                </a:spcBef>
              </a:pPr>
              <a:r>
                <a:rPr lang="en-US" b="1">
                  <a:latin typeface="Verdana" pitchFamily="34" charset="0"/>
                </a:rPr>
                <a:t>w</a:t>
              </a:r>
              <a:r>
                <a:rPr lang="en-US" b="1" baseline="-25000">
                  <a:latin typeface="Verdana" pitchFamily="34" charset="0"/>
                </a:rPr>
                <a:t>1</a:t>
              </a:r>
            </a:p>
          </p:txBody>
        </p:sp>
      </p:grpSp>
      <p:grpSp>
        <p:nvGrpSpPr>
          <p:cNvPr id="85021" name="Group 29"/>
          <p:cNvGrpSpPr>
            <a:grpSpLocks/>
          </p:cNvGrpSpPr>
          <p:nvPr/>
        </p:nvGrpSpPr>
        <p:grpSpPr bwMode="auto">
          <a:xfrm>
            <a:off x="3429000" y="5410200"/>
            <a:ext cx="685800" cy="609600"/>
            <a:chOff x="3360" y="1200"/>
            <a:chExt cx="432" cy="384"/>
          </a:xfrm>
        </p:grpSpPr>
        <p:sp>
          <p:nvSpPr>
            <p:cNvPr id="85022" name="Oval 30"/>
            <p:cNvSpPr>
              <a:spLocks noChangeArrowheads="1"/>
            </p:cNvSpPr>
            <p:nvPr/>
          </p:nvSpPr>
          <p:spPr bwMode="auto">
            <a:xfrm>
              <a:off x="3360" y="1200"/>
              <a:ext cx="384" cy="384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5023" name="Text Box 31"/>
            <p:cNvSpPr txBox="1">
              <a:spLocks noChangeArrowheads="1"/>
            </p:cNvSpPr>
            <p:nvPr/>
          </p:nvSpPr>
          <p:spPr bwMode="auto">
            <a:xfrm>
              <a:off x="3408" y="1248"/>
              <a:ext cx="384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l">
                <a:spcBef>
                  <a:spcPct val="50000"/>
                </a:spcBef>
              </a:pPr>
              <a:r>
                <a:rPr lang="en-US" b="1">
                  <a:latin typeface="Verdana" pitchFamily="34" charset="0"/>
                </a:rPr>
                <a:t>w</a:t>
              </a:r>
              <a:r>
                <a:rPr lang="en-US" b="1" baseline="-25000">
                  <a:latin typeface="Verdana" pitchFamily="34" charset="0"/>
                </a:rPr>
                <a:t>1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28961756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6018" name="Picture 2" descr="MCj02327590000[1]"/>
          <p:cNvPicPr>
            <a:picLocks noChangeAspect="1" noChangeArrowheads="1"/>
          </p:cNvPicPr>
          <p:nvPr/>
        </p:nvPicPr>
        <p:blipFill>
          <a:blip r:embed="rId2">
            <a:lum bright="42000" contrast="-70000"/>
          </a:blip>
          <a:srcRect/>
          <a:stretch>
            <a:fillRect/>
          </a:stretch>
        </p:blipFill>
        <p:spPr bwMode="auto">
          <a:xfrm>
            <a:off x="381000" y="3048000"/>
            <a:ext cx="9448800" cy="3525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6019" name="Rectangle 3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Draw words from a fixed distribution</a:t>
            </a:r>
          </a:p>
        </p:txBody>
      </p:sp>
      <p:sp>
        <p:nvSpPr>
          <p:cNvPr id="86020" name="Text Box 4"/>
          <p:cNvSpPr txBox="1">
            <a:spLocks noChangeArrowheads="1"/>
          </p:cNvSpPr>
          <p:nvPr/>
        </p:nvSpPr>
        <p:spPr bwMode="auto">
          <a:xfrm>
            <a:off x="1143000" y="2057400"/>
            <a:ext cx="1981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US" sz="2400">
                <a:latin typeface="Verdana" pitchFamily="34" charset="0"/>
              </a:rPr>
              <a:t>Selected:</a:t>
            </a:r>
          </a:p>
        </p:txBody>
      </p:sp>
      <p:grpSp>
        <p:nvGrpSpPr>
          <p:cNvPr id="86021" name="Group 5"/>
          <p:cNvGrpSpPr>
            <a:grpSpLocks/>
          </p:cNvGrpSpPr>
          <p:nvPr/>
        </p:nvGrpSpPr>
        <p:grpSpPr bwMode="auto">
          <a:xfrm>
            <a:off x="3505200" y="3962400"/>
            <a:ext cx="685800" cy="609600"/>
            <a:chOff x="3360" y="1200"/>
            <a:chExt cx="432" cy="384"/>
          </a:xfrm>
        </p:grpSpPr>
        <p:sp>
          <p:nvSpPr>
            <p:cNvPr id="86022" name="Oval 6"/>
            <p:cNvSpPr>
              <a:spLocks noChangeArrowheads="1"/>
            </p:cNvSpPr>
            <p:nvPr/>
          </p:nvSpPr>
          <p:spPr bwMode="auto">
            <a:xfrm>
              <a:off x="3360" y="1200"/>
              <a:ext cx="384" cy="384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6023" name="Text Box 7"/>
            <p:cNvSpPr txBox="1">
              <a:spLocks noChangeArrowheads="1"/>
            </p:cNvSpPr>
            <p:nvPr/>
          </p:nvSpPr>
          <p:spPr bwMode="auto">
            <a:xfrm>
              <a:off x="3408" y="1248"/>
              <a:ext cx="384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l">
                <a:spcBef>
                  <a:spcPct val="50000"/>
                </a:spcBef>
              </a:pPr>
              <a:r>
                <a:rPr lang="en-US" b="1">
                  <a:latin typeface="Verdana" pitchFamily="34" charset="0"/>
                </a:rPr>
                <a:t>w</a:t>
              </a:r>
              <a:r>
                <a:rPr lang="en-US" b="1" baseline="-25000">
                  <a:latin typeface="Verdana" pitchFamily="34" charset="0"/>
                </a:rPr>
                <a:t>1</a:t>
              </a:r>
            </a:p>
          </p:txBody>
        </p:sp>
      </p:grpSp>
      <p:grpSp>
        <p:nvGrpSpPr>
          <p:cNvPr id="86024" name="Group 8"/>
          <p:cNvGrpSpPr>
            <a:grpSpLocks/>
          </p:cNvGrpSpPr>
          <p:nvPr/>
        </p:nvGrpSpPr>
        <p:grpSpPr bwMode="auto">
          <a:xfrm>
            <a:off x="5105400" y="5486400"/>
            <a:ext cx="685800" cy="609600"/>
            <a:chOff x="3936" y="1296"/>
            <a:chExt cx="432" cy="384"/>
          </a:xfrm>
        </p:grpSpPr>
        <p:sp>
          <p:nvSpPr>
            <p:cNvPr id="86025" name="Oval 9"/>
            <p:cNvSpPr>
              <a:spLocks noChangeArrowheads="1"/>
            </p:cNvSpPr>
            <p:nvPr/>
          </p:nvSpPr>
          <p:spPr bwMode="auto">
            <a:xfrm>
              <a:off x="3936" y="1296"/>
              <a:ext cx="384" cy="384"/>
            </a:xfrm>
            <a:prstGeom prst="ellipse">
              <a:avLst/>
            </a:prstGeom>
            <a:solidFill>
              <a:srgbClr val="FF7C8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6026" name="Text Box 10"/>
            <p:cNvSpPr txBox="1">
              <a:spLocks noChangeArrowheads="1"/>
            </p:cNvSpPr>
            <p:nvPr/>
          </p:nvSpPr>
          <p:spPr bwMode="auto">
            <a:xfrm>
              <a:off x="3984" y="1344"/>
              <a:ext cx="384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l">
                <a:spcBef>
                  <a:spcPct val="50000"/>
                </a:spcBef>
              </a:pPr>
              <a:r>
                <a:rPr lang="en-US" b="1">
                  <a:latin typeface="Verdana" pitchFamily="34" charset="0"/>
                </a:rPr>
                <a:t>w</a:t>
              </a:r>
              <a:r>
                <a:rPr lang="en-US" b="1" baseline="-25000">
                  <a:latin typeface="Verdana" pitchFamily="34" charset="0"/>
                </a:rPr>
                <a:t>3</a:t>
              </a:r>
            </a:p>
          </p:txBody>
        </p:sp>
      </p:grpSp>
      <p:grpSp>
        <p:nvGrpSpPr>
          <p:cNvPr id="86027" name="Group 11"/>
          <p:cNvGrpSpPr>
            <a:grpSpLocks/>
          </p:cNvGrpSpPr>
          <p:nvPr/>
        </p:nvGrpSpPr>
        <p:grpSpPr bwMode="auto">
          <a:xfrm>
            <a:off x="4495800" y="4648200"/>
            <a:ext cx="685800" cy="609600"/>
            <a:chOff x="2928" y="1152"/>
            <a:chExt cx="432" cy="384"/>
          </a:xfrm>
        </p:grpSpPr>
        <p:sp>
          <p:nvSpPr>
            <p:cNvPr id="86028" name="Oval 12"/>
            <p:cNvSpPr>
              <a:spLocks noChangeArrowheads="1"/>
            </p:cNvSpPr>
            <p:nvPr/>
          </p:nvSpPr>
          <p:spPr bwMode="auto">
            <a:xfrm>
              <a:off x="2928" y="1152"/>
              <a:ext cx="384" cy="384"/>
            </a:xfrm>
            <a:prstGeom prst="ellipse">
              <a:avLst/>
            </a:prstGeom>
            <a:solidFill>
              <a:srgbClr val="9999FF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6029" name="Text Box 13"/>
            <p:cNvSpPr txBox="1">
              <a:spLocks noChangeArrowheads="1"/>
            </p:cNvSpPr>
            <p:nvPr/>
          </p:nvSpPr>
          <p:spPr bwMode="auto">
            <a:xfrm>
              <a:off x="2976" y="1200"/>
              <a:ext cx="384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l">
                <a:spcBef>
                  <a:spcPct val="50000"/>
                </a:spcBef>
              </a:pPr>
              <a:r>
                <a:rPr lang="en-US" b="1">
                  <a:latin typeface="Verdana" pitchFamily="34" charset="0"/>
                </a:rPr>
                <a:t>w</a:t>
              </a:r>
              <a:r>
                <a:rPr lang="en-US" b="1" baseline="-25000">
                  <a:latin typeface="Verdana" pitchFamily="34" charset="0"/>
                </a:rPr>
                <a:t>2</a:t>
              </a:r>
            </a:p>
          </p:txBody>
        </p:sp>
      </p:grpSp>
      <p:grpSp>
        <p:nvGrpSpPr>
          <p:cNvPr id="86030" name="Group 14"/>
          <p:cNvGrpSpPr>
            <a:grpSpLocks/>
          </p:cNvGrpSpPr>
          <p:nvPr/>
        </p:nvGrpSpPr>
        <p:grpSpPr bwMode="auto">
          <a:xfrm>
            <a:off x="6096000" y="5181600"/>
            <a:ext cx="685800" cy="609600"/>
            <a:chOff x="3360" y="1200"/>
            <a:chExt cx="432" cy="384"/>
          </a:xfrm>
        </p:grpSpPr>
        <p:sp>
          <p:nvSpPr>
            <p:cNvPr id="86031" name="Oval 15"/>
            <p:cNvSpPr>
              <a:spLocks noChangeArrowheads="1"/>
            </p:cNvSpPr>
            <p:nvPr/>
          </p:nvSpPr>
          <p:spPr bwMode="auto">
            <a:xfrm>
              <a:off x="3360" y="1200"/>
              <a:ext cx="384" cy="384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6032" name="Text Box 16"/>
            <p:cNvSpPr txBox="1">
              <a:spLocks noChangeArrowheads="1"/>
            </p:cNvSpPr>
            <p:nvPr/>
          </p:nvSpPr>
          <p:spPr bwMode="auto">
            <a:xfrm>
              <a:off x="3408" y="1248"/>
              <a:ext cx="384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l">
                <a:spcBef>
                  <a:spcPct val="50000"/>
                </a:spcBef>
              </a:pPr>
              <a:r>
                <a:rPr lang="en-US" b="1">
                  <a:latin typeface="Verdana" pitchFamily="34" charset="0"/>
                </a:rPr>
                <a:t>w</a:t>
              </a:r>
              <a:r>
                <a:rPr lang="en-US" b="1" baseline="-25000">
                  <a:latin typeface="Verdana" pitchFamily="34" charset="0"/>
                </a:rPr>
                <a:t>1</a:t>
              </a:r>
            </a:p>
          </p:txBody>
        </p:sp>
      </p:grpSp>
      <p:grpSp>
        <p:nvGrpSpPr>
          <p:cNvPr id="86033" name="Group 17"/>
          <p:cNvGrpSpPr>
            <a:grpSpLocks/>
          </p:cNvGrpSpPr>
          <p:nvPr/>
        </p:nvGrpSpPr>
        <p:grpSpPr bwMode="auto">
          <a:xfrm>
            <a:off x="1905000" y="5257800"/>
            <a:ext cx="685800" cy="609600"/>
            <a:chOff x="3360" y="1200"/>
            <a:chExt cx="432" cy="384"/>
          </a:xfrm>
        </p:grpSpPr>
        <p:sp>
          <p:nvSpPr>
            <p:cNvPr id="86034" name="Oval 18"/>
            <p:cNvSpPr>
              <a:spLocks noChangeArrowheads="1"/>
            </p:cNvSpPr>
            <p:nvPr/>
          </p:nvSpPr>
          <p:spPr bwMode="auto">
            <a:xfrm>
              <a:off x="3360" y="1200"/>
              <a:ext cx="384" cy="384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6035" name="Text Box 19"/>
            <p:cNvSpPr txBox="1">
              <a:spLocks noChangeArrowheads="1"/>
            </p:cNvSpPr>
            <p:nvPr/>
          </p:nvSpPr>
          <p:spPr bwMode="auto">
            <a:xfrm>
              <a:off x="3408" y="1248"/>
              <a:ext cx="384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l">
                <a:spcBef>
                  <a:spcPct val="50000"/>
                </a:spcBef>
              </a:pPr>
              <a:r>
                <a:rPr lang="en-US" b="1">
                  <a:latin typeface="Verdana" pitchFamily="34" charset="0"/>
                </a:rPr>
                <a:t>w</a:t>
              </a:r>
              <a:r>
                <a:rPr lang="en-US" b="1" baseline="-25000">
                  <a:latin typeface="Verdana" pitchFamily="34" charset="0"/>
                </a:rPr>
                <a:t>1</a:t>
              </a:r>
            </a:p>
          </p:txBody>
        </p:sp>
      </p:grpSp>
      <p:grpSp>
        <p:nvGrpSpPr>
          <p:cNvPr id="86036" name="Group 20"/>
          <p:cNvGrpSpPr>
            <a:grpSpLocks/>
          </p:cNvGrpSpPr>
          <p:nvPr/>
        </p:nvGrpSpPr>
        <p:grpSpPr bwMode="auto">
          <a:xfrm>
            <a:off x="3886200" y="1981200"/>
            <a:ext cx="685800" cy="609600"/>
            <a:chOff x="3360" y="1200"/>
            <a:chExt cx="432" cy="384"/>
          </a:xfrm>
        </p:grpSpPr>
        <p:sp>
          <p:nvSpPr>
            <p:cNvPr id="86037" name="Oval 21"/>
            <p:cNvSpPr>
              <a:spLocks noChangeArrowheads="1"/>
            </p:cNvSpPr>
            <p:nvPr/>
          </p:nvSpPr>
          <p:spPr bwMode="auto">
            <a:xfrm>
              <a:off x="3360" y="1200"/>
              <a:ext cx="384" cy="384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6038" name="Text Box 22"/>
            <p:cNvSpPr txBox="1">
              <a:spLocks noChangeArrowheads="1"/>
            </p:cNvSpPr>
            <p:nvPr/>
          </p:nvSpPr>
          <p:spPr bwMode="auto">
            <a:xfrm>
              <a:off x="3408" y="1248"/>
              <a:ext cx="384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l">
                <a:spcBef>
                  <a:spcPct val="50000"/>
                </a:spcBef>
              </a:pPr>
              <a:r>
                <a:rPr lang="en-US" b="1">
                  <a:latin typeface="Verdana" pitchFamily="34" charset="0"/>
                </a:rPr>
                <a:t>w</a:t>
              </a:r>
              <a:r>
                <a:rPr lang="en-US" b="1" baseline="-25000">
                  <a:latin typeface="Verdana" pitchFamily="34" charset="0"/>
                </a:rPr>
                <a:t>1</a:t>
              </a:r>
            </a:p>
          </p:txBody>
        </p:sp>
      </p:grpSp>
      <p:grpSp>
        <p:nvGrpSpPr>
          <p:cNvPr id="86039" name="Group 23"/>
          <p:cNvGrpSpPr>
            <a:grpSpLocks/>
          </p:cNvGrpSpPr>
          <p:nvPr/>
        </p:nvGrpSpPr>
        <p:grpSpPr bwMode="auto">
          <a:xfrm>
            <a:off x="5791200" y="4114800"/>
            <a:ext cx="685800" cy="609600"/>
            <a:chOff x="3936" y="1296"/>
            <a:chExt cx="432" cy="384"/>
          </a:xfrm>
        </p:grpSpPr>
        <p:sp>
          <p:nvSpPr>
            <p:cNvPr id="86040" name="Oval 24"/>
            <p:cNvSpPr>
              <a:spLocks noChangeArrowheads="1"/>
            </p:cNvSpPr>
            <p:nvPr/>
          </p:nvSpPr>
          <p:spPr bwMode="auto">
            <a:xfrm>
              <a:off x="3936" y="1296"/>
              <a:ext cx="384" cy="384"/>
            </a:xfrm>
            <a:prstGeom prst="ellipse">
              <a:avLst/>
            </a:prstGeom>
            <a:solidFill>
              <a:srgbClr val="FF7C8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6041" name="Text Box 25"/>
            <p:cNvSpPr txBox="1">
              <a:spLocks noChangeArrowheads="1"/>
            </p:cNvSpPr>
            <p:nvPr/>
          </p:nvSpPr>
          <p:spPr bwMode="auto">
            <a:xfrm>
              <a:off x="3984" y="1344"/>
              <a:ext cx="384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l">
                <a:spcBef>
                  <a:spcPct val="50000"/>
                </a:spcBef>
              </a:pPr>
              <a:r>
                <a:rPr lang="en-US" b="1">
                  <a:latin typeface="Verdana" pitchFamily="34" charset="0"/>
                </a:rPr>
                <a:t>w</a:t>
              </a:r>
              <a:r>
                <a:rPr lang="en-US" b="1" baseline="-25000">
                  <a:latin typeface="Verdana" pitchFamily="34" charset="0"/>
                </a:rPr>
                <a:t>3</a:t>
              </a:r>
            </a:p>
          </p:txBody>
        </p:sp>
      </p:grpSp>
      <p:grpSp>
        <p:nvGrpSpPr>
          <p:cNvPr id="86042" name="Group 26"/>
          <p:cNvGrpSpPr>
            <a:grpSpLocks/>
          </p:cNvGrpSpPr>
          <p:nvPr/>
        </p:nvGrpSpPr>
        <p:grpSpPr bwMode="auto">
          <a:xfrm>
            <a:off x="2971800" y="1981200"/>
            <a:ext cx="685800" cy="609600"/>
            <a:chOff x="3360" y="1200"/>
            <a:chExt cx="432" cy="384"/>
          </a:xfrm>
        </p:grpSpPr>
        <p:sp>
          <p:nvSpPr>
            <p:cNvPr id="86043" name="Oval 27"/>
            <p:cNvSpPr>
              <a:spLocks noChangeArrowheads="1"/>
            </p:cNvSpPr>
            <p:nvPr/>
          </p:nvSpPr>
          <p:spPr bwMode="auto">
            <a:xfrm>
              <a:off x="3360" y="1200"/>
              <a:ext cx="384" cy="384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6044" name="Text Box 28"/>
            <p:cNvSpPr txBox="1">
              <a:spLocks noChangeArrowheads="1"/>
            </p:cNvSpPr>
            <p:nvPr/>
          </p:nvSpPr>
          <p:spPr bwMode="auto">
            <a:xfrm>
              <a:off x="3408" y="1248"/>
              <a:ext cx="384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l">
                <a:spcBef>
                  <a:spcPct val="50000"/>
                </a:spcBef>
              </a:pPr>
              <a:r>
                <a:rPr lang="en-US" b="1">
                  <a:latin typeface="Verdana" pitchFamily="34" charset="0"/>
                </a:rPr>
                <a:t>w</a:t>
              </a:r>
              <a:r>
                <a:rPr lang="en-US" b="1" baseline="-25000">
                  <a:latin typeface="Verdana" pitchFamily="34" charset="0"/>
                </a:rPr>
                <a:t>1</a:t>
              </a:r>
            </a:p>
          </p:txBody>
        </p:sp>
      </p:grpSp>
      <p:grpSp>
        <p:nvGrpSpPr>
          <p:cNvPr id="86045" name="Group 29"/>
          <p:cNvGrpSpPr>
            <a:grpSpLocks/>
          </p:cNvGrpSpPr>
          <p:nvPr/>
        </p:nvGrpSpPr>
        <p:grpSpPr bwMode="auto">
          <a:xfrm>
            <a:off x="3429000" y="5410200"/>
            <a:ext cx="685800" cy="609600"/>
            <a:chOff x="3360" y="1200"/>
            <a:chExt cx="432" cy="384"/>
          </a:xfrm>
        </p:grpSpPr>
        <p:sp>
          <p:nvSpPr>
            <p:cNvPr id="86046" name="Oval 30"/>
            <p:cNvSpPr>
              <a:spLocks noChangeArrowheads="1"/>
            </p:cNvSpPr>
            <p:nvPr/>
          </p:nvSpPr>
          <p:spPr bwMode="auto">
            <a:xfrm>
              <a:off x="3360" y="1200"/>
              <a:ext cx="384" cy="384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6047" name="Text Box 31"/>
            <p:cNvSpPr txBox="1">
              <a:spLocks noChangeArrowheads="1"/>
            </p:cNvSpPr>
            <p:nvPr/>
          </p:nvSpPr>
          <p:spPr bwMode="auto">
            <a:xfrm>
              <a:off x="3408" y="1248"/>
              <a:ext cx="384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l">
                <a:spcBef>
                  <a:spcPct val="50000"/>
                </a:spcBef>
              </a:pPr>
              <a:r>
                <a:rPr lang="en-US" b="1">
                  <a:latin typeface="Verdana" pitchFamily="34" charset="0"/>
                </a:rPr>
                <a:t>w</a:t>
              </a:r>
              <a:r>
                <a:rPr lang="en-US" b="1" baseline="-25000">
                  <a:latin typeface="Verdana" pitchFamily="34" charset="0"/>
                </a:rPr>
                <a:t>1</a:t>
              </a:r>
            </a:p>
          </p:txBody>
        </p:sp>
      </p:grpSp>
      <p:sp>
        <p:nvSpPr>
          <p:cNvPr id="86048" name="Text Box 32"/>
          <p:cNvSpPr txBox="1">
            <a:spLocks noChangeArrowheads="1"/>
          </p:cNvSpPr>
          <p:nvPr/>
        </p:nvSpPr>
        <p:spPr bwMode="auto">
          <a:xfrm rot="16200000">
            <a:off x="-1607343" y="4426743"/>
            <a:ext cx="35814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US">
                <a:solidFill>
                  <a:srgbClr val="FF0000"/>
                </a:solidFill>
                <a:latin typeface="Verdana" pitchFamily="34" charset="0"/>
              </a:rPr>
              <a:t>sampling with replacement</a:t>
            </a:r>
          </a:p>
        </p:txBody>
      </p:sp>
      <p:sp>
        <p:nvSpPr>
          <p:cNvPr id="86049" name="Text Box 33"/>
          <p:cNvSpPr txBox="1">
            <a:spLocks noChangeArrowheads="1"/>
          </p:cNvSpPr>
          <p:nvPr/>
        </p:nvSpPr>
        <p:spPr bwMode="auto">
          <a:xfrm>
            <a:off x="1295400" y="2667000"/>
            <a:ext cx="35814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US">
                <a:solidFill>
                  <a:srgbClr val="FF0000"/>
                </a:solidFill>
                <a:latin typeface="Verdana" pitchFamily="34" charset="0"/>
              </a:rPr>
              <a:t>Put a copy of w</a:t>
            </a:r>
            <a:r>
              <a:rPr lang="en-US" baseline="-25000">
                <a:solidFill>
                  <a:srgbClr val="FF0000"/>
                </a:solidFill>
                <a:latin typeface="Verdana" pitchFamily="34" charset="0"/>
              </a:rPr>
              <a:t>2</a:t>
            </a:r>
            <a:r>
              <a:rPr lang="en-US">
                <a:solidFill>
                  <a:srgbClr val="FF0000"/>
                </a:solidFill>
                <a:latin typeface="Verdana" pitchFamily="34" charset="0"/>
              </a:rPr>
              <a:t> back</a:t>
            </a:r>
          </a:p>
        </p:txBody>
      </p:sp>
      <p:grpSp>
        <p:nvGrpSpPr>
          <p:cNvPr id="86050" name="Group 34"/>
          <p:cNvGrpSpPr>
            <a:grpSpLocks/>
          </p:cNvGrpSpPr>
          <p:nvPr/>
        </p:nvGrpSpPr>
        <p:grpSpPr bwMode="auto">
          <a:xfrm>
            <a:off x="4800600" y="1981200"/>
            <a:ext cx="685800" cy="609600"/>
            <a:chOff x="2928" y="1152"/>
            <a:chExt cx="432" cy="384"/>
          </a:xfrm>
        </p:grpSpPr>
        <p:sp>
          <p:nvSpPr>
            <p:cNvPr id="86051" name="Oval 35"/>
            <p:cNvSpPr>
              <a:spLocks noChangeArrowheads="1"/>
            </p:cNvSpPr>
            <p:nvPr/>
          </p:nvSpPr>
          <p:spPr bwMode="auto">
            <a:xfrm>
              <a:off x="2928" y="1152"/>
              <a:ext cx="384" cy="384"/>
            </a:xfrm>
            <a:prstGeom prst="ellipse">
              <a:avLst/>
            </a:prstGeom>
            <a:solidFill>
              <a:srgbClr val="9999FF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6052" name="Text Box 36"/>
            <p:cNvSpPr txBox="1">
              <a:spLocks noChangeArrowheads="1"/>
            </p:cNvSpPr>
            <p:nvPr/>
          </p:nvSpPr>
          <p:spPr bwMode="auto">
            <a:xfrm>
              <a:off x="2976" y="1200"/>
              <a:ext cx="384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l">
                <a:spcBef>
                  <a:spcPct val="50000"/>
                </a:spcBef>
              </a:pPr>
              <a:r>
                <a:rPr lang="en-US" b="1">
                  <a:latin typeface="Verdana" pitchFamily="34" charset="0"/>
                </a:rPr>
                <a:t>w</a:t>
              </a:r>
              <a:r>
                <a:rPr lang="en-US" b="1" baseline="-25000">
                  <a:latin typeface="Verdana" pitchFamily="34" charset="0"/>
                </a:rPr>
                <a:t>2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55983489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7042" name="Picture 2" descr="MCj02327590000[1]"/>
          <p:cNvPicPr>
            <a:picLocks noChangeAspect="1" noChangeArrowheads="1"/>
          </p:cNvPicPr>
          <p:nvPr/>
        </p:nvPicPr>
        <p:blipFill>
          <a:blip r:embed="rId2">
            <a:lum bright="42000" contrast="-70000"/>
          </a:blip>
          <a:srcRect/>
          <a:stretch>
            <a:fillRect/>
          </a:stretch>
        </p:blipFill>
        <p:spPr bwMode="auto">
          <a:xfrm>
            <a:off x="381000" y="3048000"/>
            <a:ext cx="9448800" cy="3525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7043" name="Rectangle 3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Draw words from a fixed distribution</a:t>
            </a:r>
          </a:p>
        </p:txBody>
      </p:sp>
      <p:sp>
        <p:nvSpPr>
          <p:cNvPr id="87044" name="Text Box 4"/>
          <p:cNvSpPr txBox="1">
            <a:spLocks noChangeArrowheads="1"/>
          </p:cNvSpPr>
          <p:nvPr/>
        </p:nvSpPr>
        <p:spPr bwMode="auto">
          <a:xfrm>
            <a:off x="1143000" y="2057400"/>
            <a:ext cx="1981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US" sz="2400">
                <a:latin typeface="Verdana" pitchFamily="34" charset="0"/>
              </a:rPr>
              <a:t>Selected:</a:t>
            </a:r>
          </a:p>
        </p:txBody>
      </p:sp>
      <p:grpSp>
        <p:nvGrpSpPr>
          <p:cNvPr id="87045" name="Group 5"/>
          <p:cNvGrpSpPr>
            <a:grpSpLocks/>
          </p:cNvGrpSpPr>
          <p:nvPr/>
        </p:nvGrpSpPr>
        <p:grpSpPr bwMode="auto">
          <a:xfrm>
            <a:off x="3505200" y="3962400"/>
            <a:ext cx="685800" cy="609600"/>
            <a:chOff x="3360" y="1200"/>
            <a:chExt cx="432" cy="384"/>
          </a:xfrm>
        </p:grpSpPr>
        <p:sp>
          <p:nvSpPr>
            <p:cNvPr id="87046" name="Oval 6"/>
            <p:cNvSpPr>
              <a:spLocks noChangeArrowheads="1"/>
            </p:cNvSpPr>
            <p:nvPr/>
          </p:nvSpPr>
          <p:spPr bwMode="auto">
            <a:xfrm>
              <a:off x="3360" y="1200"/>
              <a:ext cx="384" cy="384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7047" name="Text Box 7"/>
            <p:cNvSpPr txBox="1">
              <a:spLocks noChangeArrowheads="1"/>
            </p:cNvSpPr>
            <p:nvPr/>
          </p:nvSpPr>
          <p:spPr bwMode="auto">
            <a:xfrm>
              <a:off x="3408" y="1248"/>
              <a:ext cx="384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l">
                <a:spcBef>
                  <a:spcPct val="50000"/>
                </a:spcBef>
              </a:pPr>
              <a:r>
                <a:rPr lang="en-US" b="1">
                  <a:latin typeface="Verdana" pitchFamily="34" charset="0"/>
                </a:rPr>
                <a:t>w</a:t>
              </a:r>
              <a:r>
                <a:rPr lang="en-US" b="1" baseline="-25000">
                  <a:latin typeface="Verdana" pitchFamily="34" charset="0"/>
                </a:rPr>
                <a:t>1</a:t>
              </a:r>
            </a:p>
          </p:txBody>
        </p:sp>
      </p:grpSp>
      <p:grpSp>
        <p:nvGrpSpPr>
          <p:cNvPr id="87048" name="Group 8"/>
          <p:cNvGrpSpPr>
            <a:grpSpLocks/>
          </p:cNvGrpSpPr>
          <p:nvPr/>
        </p:nvGrpSpPr>
        <p:grpSpPr bwMode="auto">
          <a:xfrm>
            <a:off x="5105400" y="5486400"/>
            <a:ext cx="685800" cy="609600"/>
            <a:chOff x="3936" y="1296"/>
            <a:chExt cx="432" cy="384"/>
          </a:xfrm>
        </p:grpSpPr>
        <p:sp>
          <p:nvSpPr>
            <p:cNvPr id="87049" name="Oval 9"/>
            <p:cNvSpPr>
              <a:spLocks noChangeArrowheads="1"/>
            </p:cNvSpPr>
            <p:nvPr/>
          </p:nvSpPr>
          <p:spPr bwMode="auto">
            <a:xfrm>
              <a:off x="3936" y="1296"/>
              <a:ext cx="384" cy="384"/>
            </a:xfrm>
            <a:prstGeom prst="ellipse">
              <a:avLst/>
            </a:prstGeom>
            <a:solidFill>
              <a:srgbClr val="FF7C8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7050" name="Text Box 10"/>
            <p:cNvSpPr txBox="1">
              <a:spLocks noChangeArrowheads="1"/>
            </p:cNvSpPr>
            <p:nvPr/>
          </p:nvSpPr>
          <p:spPr bwMode="auto">
            <a:xfrm>
              <a:off x="3984" y="1344"/>
              <a:ext cx="384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l">
                <a:spcBef>
                  <a:spcPct val="50000"/>
                </a:spcBef>
              </a:pPr>
              <a:r>
                <a:rPr lang="en-US" b="1">
                  <a:latin typeface="Verdana" pitchFamily="34" charset="0"/>
                </a:rPr>
                <a:t>w</a:t>
              </a:r>
              <a:r>
                <a:rPr lang="en-US" b="1" baseline="-25000">
                  <a:latin typeface="Verdana" pitchFamily="34" charset="0"/>
                </a:rPr>
                <a:t>3</a:t>
              </a:r>
            </a:p>
          </p:txBody>
        </p:sp>
      </p:grpSp>
      <p:grpSp>
        <p:nvGrpSpPr>
          <p:cNvPr id="87051" name="Group 11"/>
          <p:cNvGrpSpPr>
            <a:grpSpLocks/>
          </p:cNvGrpSpPr>
          <p:nvPr/>
        </p:nvGrpSpPr>
        <p:grpSpPr bwMode="auto">
          <a:xfrm>
            <a:off x="4495800" y="4648200"/>
            <a:ext cx="685800" cy="609600"/>
            <a:chOff x="2928" y="1152"/>
            <a:chExt cx="432" cy="384"/>
          </a:xfrm>
        </p:grpSpPr>
        <p:sp>
          <p:nvSpPr>
            <p:cNvPr id="87052" name="Oval 12"/>
            <p:cNvSpPr>
              <a:spLocks noChangeArrowheads="1"/>
            </p:cNvSpPr>
            <p:nvPr/>
          </p:nvSpPr>
          <p:spPr bwMode="auto">
            <a:xfrm>
              <a:off x="2928" y="1152"/>
              <a:ext cx="384" cy="384"/>
            </a:xfrm>
            <a:prstGeom prst="ellipse">
              <a:avLst/>
            </a:prstGeom>
            <a:solidFill>
              <a:srgbClr val="9999FF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7053" name="Text Box 13"/>
            <p:cNvSpPr txBox="1">
              <a:spLocks noChangeArrowheads="1"/>
            </p:cNvSpPr>
            <p:nvPr/>
          </p:nvSpPr>
          <p:spPr bwMode="auto">
            <a:xfrm>
              <a:off x="2976" y="1200"/>
              <a:ext cx="384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l">
                <a:spcBef>
                  <a:spcPct val="50000"/>
                </a:spcBef>
              </a:pPr>
              <a:r>
                <a:rPr lang="en-US" b="1">
                  <a:latin typeface="Verdana" pitchFamily="34" charset="0"/>
                </a:rPr>
                <a:t>w</a:t>
              </a:r>
              <a:r>
                <a:rPr lang="en-US" b="1" baseline="-25000">
                  <a:latin typeface="Verdana" pitchFamily="34" charset="0"/>
                </a:rPr>
                <a:t>2</a:t>
              </a:r>
            </a:p>
          </p:txBody>
        </p:sp>
      </p:grpSp>
      <p:grpSp>
        <p:nvGrpSpPr>
          <p:cNvPr id="87054" name="Group 14"/>
          <p:cNvGrpSpPr>
            <a:grpSpLocks/>
          </p:cNvGrpSpPr>
          <p:nvPr/>
        </p:nvGrpSpPr>
        <p:grpSpPr bwMode="auto">
          <a:xfrm>
            <a:off x="6096000" y="5181600"/>
            <a:ext cx="685800" cy="609600"/>
            <a:chOff x="3360" y="1200"/>
            <a:chExt cx="432" cy="384"/>
          </a:xfrm>
        </p:grpSpPr>
        <p:sp>
          <p:nvSpPr>
            <p:cNvPr id="87055" name="Oval 15"/>
            <p:cNvSpPr>
              <a:spLocks noChangeArrowheads="1"/>
            </p:cNvSpPr>
            <p:nvPr/>
          </p:nvSpPr>
          <p:spPr bwMode="auto">
            <a:xfrm>
              <a:off x="3360" y="1200"/>
              <a:ext cx="384" cy="384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7056" name="Text Box 16"/>
            <p:cNvSpPr txBox="1">
              <a:spLocks noChangeArrowheads="1"/>
            </p:cNvSpPr>
            <p:nvPr/>
          </p:nvSpPr>
          <p:spPr bwMode="auto">
            <a:xfrm>
              <a:off x="3408" y="1248"/>
              <a:ext cx="384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l">
                <a:spcBef>
                  <a:spcPct val="50000"/>
                </a:spcBef>
              </a:pPr>
              <a:r>
                <a:rPr lang="en-US" b="1">
                  <a:latin typeface="Verdana" pitchFamily="34" charset="0"/>
                </a:rPr>
                <a:t>w</a:t>
              </a:r>
              <a:r>
                <a:rPr lang="en-US" b="1" baseline="-25000">
                  <a:latin typeface="Verdana" pitchFamily="34" charset="0"/>
                </a:rPr>
                <a:t>1</a:t>
              </a:r>
            </a:p>
          </p:txBody>
        </p:sp>
      </p:grpSp>
      <p:grpSp>
        <p:nvGrpSpPr>
          <p:cNvPr id="87057" name="Group 17"/>
          <p:cNvGrpSpPr>
            <a:grpSpLocks/>
          </p:cNvGrpSpPr>
          <p:nvPr/>
        </p:nvGrpSpPr>
        <p:grpSpPr bwMode="auto">
          <a:xfrm>
            <a:off x="1905000" y="5257800"/>
            <a:ext cx="685800" cy="609600"/>
            <a:chOff x="3360" y="1200"/>
            <a:chExt cx="432" cy="384"/>
          </a:xfrm>
        </p:grpSpPr>
        <p:sp>
          <p:nvSpPr>
            <p:cNvPr id="87058" name="Oval 18"/>
            <p:cNvSpPr>
              <a:spLocks noChangeArrowheads="1"/>
            </p:cNvSpPr>
            <p:nvPr/>
          </p:nvSpPr>
          <p:spPr bwMode="auto">
            <a:xfrm>
              <a:off x="3360" y="1200"/>
              <a:ext cx="384" cy="384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7059" name="Text Box 19"/>
            <p:cNvSpPr txBox="1">
              <a:spLocks noChangeArrowheads="1"/>
            </p:cNvSpPr>
            <p:nvPr/>
          </p:nvSpPr>
          <p:spPr bwMode="auto">
            <a:xfrm>
              <a:off x="3408" y="1248"/>
              <a:ext cx="384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l">
                <a:spcBef>
                  <a:spcPct val="50000"/>
                </a:spcBef>
              </a:pPr>
              <a:r>
                <a:rPr lang="en-US" b="1">
                  <a:latin typeface="Verdana" pitchFamily="34" charset="0"/>
                </a:rPr>
                <a:t>w</a:t>
              </a:r>
              <a:r>
                <a:rPr lang="en-US" b="1" baseline="-25000">
                  <a:latin typeface="Verdana" pitchFamily="34" charset="0"/>
                </a:rPr>
                <a:t>1</a:t>
              </a:r>
            </a:p>
          </p:txBody>
        </p:sp>
      </p:grpSp>
      <p:grpSp>
        <p:nvGrpSpPr>
          <p:cNvPr id="87060" name="Group 20"/>
          <p:cNvGrpSpPr>
            <a:grpSpLocks/>
          </p:cNvGrpSpPr>
          <p:nvPr/>
        </p:nvGrpSpPr>
        <p:grpSpPr bwMode="auto">
          <a:xfrm>
            <a:off x="3886200" y="1981200"/>
            <a:ext cx="685800" cy="609600"/>
            <a:chOff x="3360" y="1200"/>
            <a:chExt cx="432" cy="384"/>
          </a:xfrm>
        </p:grpSpPr>
        <p:sp>
          <p:nvSpPr>
            <p:cNvPr id="87061" name="Oval 21"/>
            <p:cNvSpPr>
              <a:spLocks noChangeArrowheads="1"/>
            </p:cNvSpPr>
            <p:nvPr/>
          </p:nvSpPr>
          <p:spPr bwMode="auto">
            <a:xfrm>
              <a:off x="3360" y="1200"/>
              <a:ext cx="384" cy="384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7062" name="Text Box 22"/>
            <p:cNvSpPr txBox="1">
              <a:spLocks noChangeArrowheads="1"/>
            </p:cNvSpPr>
            <p:nvPr/>
          </p:nvSpPr>
          <p:spPr bwMode="auto">
            <a:xfrm>
              <a:off x="3408" y="1248"/>
              <a:ext cx="384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l">
                <a:spcBef>
                  <a:spcPct val="50000"/>
                </a:spcBef>
              </a:pPr>
              <a:r>
                <a:rPr lang="en-US" b="1">
                  <a:latin typeface="Verdana" pitchFamily="34" charset="0"/>
                </a:rPr>
                <a:t>w</a:t>
              </a:r>
              <a:r>
                <a:rPr lang="en-US" b="1" baseline="-25000">
                  <a:latin typeface="Verdana" pitchFamily="34" charset="0"/>
                </a:rPr>
                <a:t>1</a:t>
              </a:r>
            </a:p>
          </p:txBody>
        </p:sp>
      </p:grpSp>
      <p:grpSp>
        <p:nvGrpSpPr>
          <p:cNvPr id="87063" name="Group 23"/>
          <p:cNvGrpSpPr>
            <a:grpSpLocks/>
          </p:cNvGrpSpPr>
          <p:nvPr/>
        </p:nvGrpSpPr>
        <p:grpSpPr bwMode="auto">
          <a:xfrm>
            <a:off x="5791200" y="4114800"/>
            <a:ext cx="685800" cy="609600"/>
            <a:chOff x="3936" y="1296"/>
            <a:chExt cx="432" cy="384"/>
          </a:xfrm>
        </p:grpSpPr>
        <p:sp>
          <p:nvSpPr>
            <p:cNvPr id="87064" name="Oval 24"/>
            <p:cNvSpPr>
              <a:spLocks noChangeArrowheads="1"/>
            </p:cNvSpPr>
            <p:nvPr/>
          </p:nvSpPr>
          <p:spPr bwMode="auto">
            <a:xfrm>
              <a:off x="3936" y="1296"/>
              <a:ext cx="384" cy="384"/>
            </a:xfrm>
            <a:prstGeom prst="ellipse">
              <a:avLst/>
            </a:prstGeom>
            <a:solidFill>
              <a:srgbClr val="FF7C8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7065" name="Text Box 25"/>
            <p:cNvSpPr txBox="1">
              <a:spLocks noChangeArrowheads="1"/>
            </p:cNvSpPr>
            <p:nvPr/>
          </p:nvSpPr>
          <p:spPr bwMode="auto">
            <a:xfrm>
              <a:off x="3984" y="1344"/>
              <a:ext cx="384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l">
                <a:spcBef>
                  <a:spcPct val="50000"/>
                </a:spcBef>
              </a:pPr>
              <a:r>
                <a:rPr lang="en-US" b="1">
                  <a:latin typeface="Verdana" pitchFamily="34" charset="0"/>
                </a:rPr>
                <a:t>w</a:t>
              </a:r>
              <a:r>
                <a:rPr lang="en-US" b="1" baseline="-25000">
                  <a:latin typeface="Verdana" pitchFamily="34" charset="0"/>
                </a:rPr>
                <a:t>3</a:t>
              </a:r>
            </a:p>
          </p:txBody>
        </p:sp>
      </p:grpSp>
      <p:grpSp>
        <p:nvGrpSpPr>
          <p:cNvPr id="87066" name="Group 26"/>
          <p:cNvGrpSpPr>
            <a:grpSpLocks/>
          </p:cNvGrpSpPr>
          <p:nvPr/>
        </p:nvGrpSpPr>
        <p:grpSpPr bwMode="auto">
          <a:xfrm>
            <a:off x="2971800" y="1981200"/>
            <a:ext cx="685800" cy="609600"/>
            <a:chOff x="3360" y="1200"/>
            <a:chExt cx="432" cy="384"/>
          </a:xfrm>
        </p:grpSpPr>
        <p:sp>
          <p:nvSpPr>
            <p:cNvPr id="87067" name="Oval 27"/>
            <p:cNvSpPr>
              <a:spLocks noChangeArrowheads="1"/>
            </p:cNvSpPr>
            <p:nvPr/>
          </p:nvSpPr>
          <p:spPr bwMode="auto">
            <a:xfrm>
              <a:off x="3360" y="1200"/>
              <a:ext cx="384" cy="384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7068" name="Text Box 28"/>
            <p:cNvSpPr txBox="1">
              <a:spLocks noChangeArrowheads="1"/>
            </p:cNvSpPr>
            <p:nvPr/>
          </p:nvSpPr>
          <p:spPr bwMode="auto">
            <a:xfrm>
              <a:off x="3408" y="1248"/>
              <a:ext cx="384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l">
                <a:spcBef>
                  <a:spcPct val="50000"/>
                </a:spcBef>
              </a:pPr>
              <a:r>
                <a:rPr lang="en-US" b="1">
                  <a:latin typeface="Verdana" pitchFamily="34" charset="0"/>
                </a:rPr>
                <a:t>w</a:t>
              </a:r>
              <a:r>
                <a:rPr lang="en-US" b="1" baseline="-25000">
                  <a:latin typeface="Verdana" pitchFamily="34" charset="0"/>
                </a:rPr>
                <a:t>1</a:t>
              </a:r>
            </a:p>
          </p:txBody>
        </p:sp>
      </p:grpSp>
      <p:grpSp>
        <p:nvGrpSpPr>
          <p:cNvPr id="87069" name="Group 29"/>
          <p:cNvGrpSpPr>
            <a:grpSpLocks/>
          </p:cNvGrpSpPr>
          <p:nvPr/>
        </p:nvGrpSpPr>
        <p:grpSpPr bwMode="auto">
          <a:xfrm>
            <a:off x="3429000" y="5410200"/>
            <a:ext cx="685800" cy="609600"/>
            <a:chOff x="3360" y="1200"/>
            <a:chExt cx="432" cy="384"/>
          </a:xfrm>
        </p:grpSpPr>
        <p:sp>
          <p:nvSpPr>
            <p:cNvPr id="87070" name="Oval 30"/>
            <p:cNvSpPr>
              <a:spLocks noChangeArrowheads="1"/>
            </p:cNvSpPr>
            <p:nvPr/>
          </p:nvSpPr>
          <p:spPr bwMode="auto">
            <a:xfrm>
              <a:off x="3360" y="1200"/>
              <a:ext cx="384" cy="384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7071" name="Text Box 31"/>
            <p:cNvSpPr txBox="1">
              <a:spLocks noChangeArrowheads="1"/>
            </p:cNvSpPr>
            <p:nvPr/>
          </p:nvSpPr>
          <p:spPr bwMode="auto">
            <a:xfrm>
              <a:off x="3408" y="1248"/>
              <a:ext cx="384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l">
                <a:spcBef>
                  <a:spcPct val="50000"/>
                </a:spcBef>
              </a:pPr>
              <a:r>
                <a:rPr lang="en-US" b="1">
                  <a:latin typeface="Verdana" pitchFamily="34" charset="0"/>
                </a:rPr>
                <a:t>w</a:t>
              </a:r>
              <a:r>
                <a:rPr lang="en-US" b="1" baseline="-25000">
                  <a:latin typeface="Verdana" pitchFamily="34" charset="0"/>
                </a:rPr>
                <a:t>1</a:t>
              </a:r>
            </a:p>
          </p:txBody>
        </p:sp>
      </p:grpSp>
      <p:grpSp>
        <p:nvGrpSpPr>
          <p:cNvPr id="87074" name="Group 34"/>
          <p:cNvGrpSpPr>
            <a:grpSpLocks/>
          </p:cNvGrpSpPr>
          <p:nvPr/>
        </p:nvGrpSpPr>
        <p:grpSpPr bwMode="auto">
          <a:xfrm>
            <a:off x="4800600" y="1981200"/>
            <a:ext cx="685800" cy="609600"/>
            <a:chOff x="2928" y="1152"/>
            <a:chExt cx="432" cy="384"/>
          </a:xfrm>
        </p:grpSpPr>
        <p:sp>
          <p:nvSpPr>
            <p:cNvPr id="87075" name="Oval 35"/>
            <p:cNvSpPr>
              <a:spLocks noChangeArrowheads="1"/>
            </p:cNvSpPr>
            <p:nvPr/>
          </p:nvSpPr>
          <p:spPr bwMode="auto">
            <a:xfrm>
              <a:off x="2928" y="1152"/>
              <a:ext cx="384" cy="384"/>
            </a:xfrm>
            <a:prstGeom prst="ellipse">
              <a:avLst/>
            </a:prstGeom>
            <a:solidFill>
              <a:srgbClr val="9999FF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7076" name="Text Box 36"/>
            <p:cNvSpPr txBox="1">
              <a:spLocks noChangeArrowheads="1"/>
            </p:cNvSpPr>
            <p:nvPr/>
          </p:nvSpPr>
          <p:spPr bwMode="auto">
            <a:xfrm>
              <a:off x="2976" y="1200"/>
              <a:ext cx="384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l">
                <a:spcBef>
                  <a:spcPct val="50000"/>
                </a:spcBef>
              </a:pPr>
              <a:r>
                <a:rPr lang="en-US" b="1">
                  <a:latin typeface="Verdana" pitchFamily="34" charset="0"/>
                </a:rPr>
                <a:t>w</a:t>
              </a:r>
              <a:r>
                <a:rPr lang="en-US" b="1" baseline="-25000">
                  <a:latin typeface="Verdana" pitchFamily="34" charset="0"/>
                </a:rPr>
                <a:t>2</a:t>
              </a:r>
            </a:p>
          </p:txBody>
        </p:sp>
      </p:grpSp>
      <p:sp>
        <p:nvSpPr>
          <p:cNvPr id="87077" name="Text Box 37"/>
          <p:cNvSpPr txBox="1">
            <a:spLocks noChangeArrowheads="1"/>
          </p:cNvSpPr>
          <p:nvPr/>
        </p:nvSpPr>
        <p:spPr bwMode="auto">
          <a:xfrm>
            <a:off x="5638800" y="2133600"/>
            <a:ext cx="16002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US" b="1">
                <a:latin typeface="Verdana" pitchFamily="34" charset="0"/>
              </a:rPr>
              <a:t>…</a:t>
            </a:r>
          </a:p>
        </p:txBody>
      </p:sp>
    </p:spTree>
    <p:extLst>
      <p:ext uri="{BB962C8B-B14F-4D97-AF65-F5344CB8AC3E}">
        <p14:creationId xmlns:p14="http://schemas.microsoft.com/office/powerpoint/2010/main" val="172006573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7042" name="Picture 2" descr="MCj02327590000[1]"/>
          <p:cNvPicPr>
            <a:picLocks noChangeAspect="1" noChangeArrowheads="1"/>
          </p:cNvPicPr>
          <p:nvPr/>
        </p:nvPicPr>
        <p:blipFill>
          <a:blip r:embed="rId2">
            <a:lum bright="42000" contrast="-70000"/>
          </a:blip>
          <a:srcRect/>
          <a:stretch>
            <a:fillRect/>
          </a:stretch>
        </p:blipFill>
        <p:spPr bwMode="auto">
          <a:xfrm>
            <a:off x="381000" y="3048000"/>
            <a:ext cx="9448800" cy="3525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7043" name="Rectangle 3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Draw words from a fixed distribution</a:t>
            </a:r>
          </a:p>
        </p:txBody>
      </p:sp>
      <p:grpSp>
        <p:nvGrpSpPr>
          <p:cNvPr id="87045" name="Group 5"/>
          <p:cNvGrpSpPr>
            <a:grpSpLocks/>
          </p:cNvGrpSpPr>
          <p:nvPr/>
        </p:nvGrpSpPr>
        <p:grpSpPr bwMode="auto">
          <a:xfrm>
            <a:off x="3505200" y="3962400"/>
            <a:ext cx="685800" cy="609600"/>
            <a:chOff x="3360" y="1200"/>
            <a:chExt cx="432" cy="384"/>
          </a:xfrm>
        </p:grpSpPr>
        <p:sp>
          <p:nvSpPr>
            <p:cNvPr id="87046" name="Oval 6"/>
            <p:cNvSpPr>
              <a:spLocks noChangeArrowheads="1"/>
            </p:cNvSpPr>
            <p:nvPr/>
          </p:nvSpPr>
          <p:spPr bwMode="auto">
            <a:xfrm>
              <a:off x="3360" y="1200"/>
              <a:ext cx="384" cy="384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7047" name="Text Box 7"/>
            <p:cNvSpPr txBox="1">
              <a:spLocks noChangeArrowheads="1"/>
            </p:cNvSpPr>
            <p:nvPr/>
          </p:nvSpPr>
          <p:spPr bwMode="auto">
            <a:xfrm>
              <a:off x="3408" y="1248"/>
              <a:ext cx="384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l">
                <a:spcBef>
                  <a:spcPct val="50000"/>
                </a:spcBef>
              </a:pPr>
              <a:r>
                <a:rPr lang="en-US" b="1">
                  <a:latin typeface="Verdana" pitchFamily="34" charset="0"/>
                </a:rPr>
                <a:t>w</a:t>
              </a:r>
              <a:r>
                <a:rPr lang="en-US" b="1" baseline="-25000">
                  <a:latin typeface="Verdana" pitchFamily="34" charset="0"/>
                </a:rPr>
                <a:t>1</a:t>
              </a:r>
            </a:p>
          </p:txBody>
        </p:sp>
      </p:grpSp>
      <p:grpSp>
        <p:nvGrpSpPr>
          <p:cNvPr id="87048" name="Group 8"/>
          <p:cNvGrpSpPr>
            <a:grpSpLocks/>
          </p:cNvGrpSpPr>
          <p:nvPr/>
        </p:nvGrpSpPr>
        <p:grpSpPr bwMode="auto">
          <a:xfrm>
            <a:off x="5105400" y="5486400"/>
            <a:ext cx="685800" cy="609600"/>
            <a:chOff x="3936" y="1296"/>
            <a:chExt cx="432" cy="384"/>
          </a:xfrm>
        </p:grpSpPr>
        <p:sp>
          <p:nvSpPr>
            <p:cNvPr id="87049" name="Oval 9"/>
            <p:cNvSpPr>
              <a:spLocks noChangeArrowheads="1"/>
            </p:cNvSpPr>
            <p:nvPr/>
          </p:nvSpPr>
          <p:spPr bwMode="auto">
            <a:xfrm>
              <a:off x="3936" y="1296"/>
              <a:ext cx="384" cy="384"/>
            </a:xfrm>
            <a:prstGeom prst="ellipse">
              <a:avLst/>
            </a:prstGeom>
            <a:solidFill>
              <a:srgbClr val="FF7C8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7050" name="Text Box 10"/>
            <p:cNvSpPr txBox="1">
              <a:spLocks noChangeArrowheads="1"/>
            </p:cNvSpPr>
            <p:nvPr/>
          </p:nvSpPr>
          <p:spPr bwMode="auto">
            <a:xfrm>
              <a:off x="3984" y="1344"/>
              <a:ext cx="384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l">
                <a:spcBef>
                  <a:spcPct val="50000"/>
                </a:spcBef>
              </a:pPr>
              <a:r>
                <a:rPr lang="en-US" b="1">
                  <a:latin typeface="Verdana" pitchFamily="34" charset="0"/>
                </a:rPr>
                <a:t>w</a:t>
              </a:r>
              <a:r>
                <a:rPr lang="en-US" b="1" baseline="-25000">
                  <a:latin typeface="Verdana" pitchFamily="34" charset="0"/>
                </a:rPr>
                <a:t>3</a:t>
              </a:r>
            </a:p>
          </p:txBody>
        </p:sp>
      </p:grpSp>
      <p:grpSp>
        <p:nvGrpSpPr>
          <p:cNvPr id="87051" name="Group 11"/>
          <p:cNvGrpSpPr>
            <a:grpSpLocks/>
          </p:cNvGrpSpPr>
          <p:nvPr/>
        </p:nvGrpSpPr>
        <p:grpSpPr bwMode="auto">
          <a:xfrm>
            <a:off x="4495800" y="4648200"/>
            <a:ext cx="685800" cy="609600"/>
            <a:chOff x="2928" y="1152"/>
            <a:chExt cx="432" cy="384"/>
          </a:xfrm>
        </p:grpSpPr>
        <p:sp>
          <p:nvSpPr>
            <p:cNvPr id="87052" name="Oval 12"/>
            <p:cNvSpPr>
              <a:spLocks noChangeArrowheads="1"/>
            </p:cNvSpPr>
            <p:nvPr/>
          </p:nvSpPr>
          <p:spPr bwMode="auto">
            <a:xfrm>
              <a:off x="2928" y="1152"/>
              <a:ext cx="384" cy="384"/>
            </a:xfrm>
            <a:prstGeom prst="ellipse">
              <a:avLst/>
            </a:prstGeom>
            <a:solidFill>
              <a:srgbClr val="9999FF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7053" name="Text Box 13"/>
            <p:cNvSpPr txBox="1">
              <a:spLocks noChangeArrowheads="1"/>
            </p:cNvSpPr>
            <p:nvPr/>
          </p:nvSpPr>
          <p:spPr bwMode="auto">
            <a:xfrm>
              <a:off x="2976" y="1200"/>
              <a:ext cx="384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l">
                <a:spcBef>
                  <a:spcPct val="50000"/>
                </a:spcBef>
              </a:pPr>
              <a:r>
                <a:rPr lang="en-US" b="1">
                  <a:latin typeface="Verdana" pitchFamily="34" charset="0"/>
                </a:rPr>
                <a:t>w</a:t>
              </a:r>
              <a:r>
                <a:rPr lang="en-US" b="1" baseline="-25000">
                  <a:latin typeface="Verdana" pitchFamily="34" charset="0"/>
                </a:rPr>
                <a:t>2</a:t>
              </a:r>
            </a:p>
          </p:txBody>
        </p:sp>
      </p:grpSp>
      <p:grpSp>
        <p:nvGrpSpPr>
          <p:cNvPr id="87054" name="Group 14"/>
          <p:cNvGrpSpPr>
            <a:grpSpLocks/>
          </p:cNvGrpSpPr>
          <p:nvPr/>
        </p:nvGrpSpPr>
        <p:grpSpPr bwMode="auto">
          <a:xfrm>
            <a:off x="6096000" y="5181600"/>
            <a:ext cx="685800" cy="609600"/>
            <a:chOff x="3360" y="1200"/>
            <a:chExt cx="432" cy="384"/>
          </a:xfrm>
        </p:grpSpPr>
        <p:sp>
          <p:nvSpPr>
            <p:cNvPr id="87055" name="Oval 15"/>
            <p:cNvSpPr>
              <a:spLocks noChangeArrowheads="1"/>
            </p:cNvSpPr>
            <p:nvPr/>
          </p:nvSpPr>
          <p:spPr bwMode="auto">
            <a:xfrm>
              <a:off x="3360" y="1200"/>
              <a:ext cx="384" cy="384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7056" name="Text Box 16"/>
            <p:cNvSpPr txBox="1">
              <a:spLocks noChangeArrowheads="1"/>
            </p:cNvSpPr>
            <p:nvPr/>
          </p:nvSpPr>
          <p:spPr bwMode="auto">
            <a:xfrm>
              <a:off x="3408" y="1248"/>
              <a:ext cx="384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l">
                <a:spcBef>
                  <a:spcPct val="50000"/>
                </a:spcBef>
              </a:pPr>
              <a:r>
                <a:rPr lang="en-US" b="1">
                  <a:latin typeface="Verdana" pitchFamily="34" charset="0"/>
                </a:rPr>
                <a:t>w</a:t>
              </a:r>
              <a:r>
                <a:rPr lang="en-US" b="1" baseline="-25000">
                  <a:latin typeface="Verdana" pitchFamily="34" charset="0"/>
                </a:rPr>
                <a:t>1</a:t>
              </a:r>
            </a:p>
          </p:txBody>
        </p:sp>
      </p:grpSp>
      <p:grpSp>
        <p:nvGrpSpPr>
          <p:cNvPr id="87057" name="Group 17"/>
          <p:cNvGrpSpPr>
            <a:grpSpLocks/>
          </p:cNvGrpSpPr>
          <p:nvPr/>
        </p:nvGrpSpPr>
        <p:grpSpPr bwMode="auto">
          <a:xfrm>
            <a:off x="1905000" y="5257800"/>
            <a:ext cx="685800" cy="609600"/>
            <a:chOff x="3360" y="1200"/>
            <a:chExt cx="432" cy="384"/>
          </a:xfrm>
        </p:grpSpPr>
        <p:sp>
          <p:nvSpPr>
            <p:cNvPr id="87058" name="Oval 18"/>
            <p:cNvSpPr>
              <a:spLocks noChangeArrowheads="1"/>
            </p:cNvSpPr>
            <p:nvPr/>
          </p:nvSpPr>
          <p:spPr bwMode="auto">
            <a:xfrm>
              <a:off x="3360" y="1200"/>
              <a:ext cx="384" cy="384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7059" name="Text Box 19"/>
            <p:cNvSpPr txBox="1">
              <a:spLocks noChangeArrowheads="1"/>
            </p:cNvSpPr>
            <p:nvPr/>
          </p:nvSpPr>
          <p:spPr bwMode="auto">
            <a:xfrm>
              <a:off x="3408" y="1248"/>
              <a:ext cx="384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l">
                <a:spcBef>
                  <a:spcPct val="50000"/>
                </a:spcBef>
              </a:pPr>
              <a:r>
                <a:rPr lang="en-US" b="1">
                  <a:latin typeface="Verdana" pitchFamily="34" charset="0"/>
                </a:rPr>
                <a:t>w</a:t>
              </a:r>
              <a:r>
                <a:rPr lang="en-US" b="1" baseline="-25000">
                  <a:latin typeface="Verdana" pitchFamily="34" charset="0"/>
                </a:rPr>
                <a:t>1</a:t>
              </a:r>
            </a:p>
          </p:txBody>
        </p:sp>
      </p:grpSp>
      <p:grpSp>
        <p:nvGrpSpPr>
          <p:cNvPr id="87063" name="Group 23"/>
          <p:cNvGrpSpPr>
            <a:grpSpLocks/>
          </p:cNvGrpSpPr>
          <p:nvPr/>
        </p:nvGrpSpPr>
        <p:grpSpPr bwMode="auto">
          <a:xfrm>
            <a:off x="5791200" y="4114800"/>
            <a:ext cx="685800" cy="609600"/>
            <a:chOff x="3936" y="1296"/>
            <a:chExt cx="432" cy="384"/>
          </a:xfrm>
        </p:grpSpPr>
        <p:sp>
          <p:nvSpPr>
            <p:cNvPr id="87064" name="Oval 24"/>
            <p:cNvSpPr>
              <a:spLocks noChangeArrowheads="1"/>
            </p:cNvSpPr>
            <p:nvPr/>
          </p:nvSpPr>
          <p:spPr bwMode="auto">
            <a:xfrm>
              <a:off x="3936" y="1296"/>
              <a:ext cx="384" cy="384"/>
            </a:xfrm>
            <a:prstGeom prst="ellipse">
              <a:avLst/>
            </a:prstGeom>
            <a:solidFill>
              <a:srgbClr val="FF7C8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7065" name="Text Box 25"/>
            <p:cNvSpPr txBox="1">
              <a:spLocks noChangeArrowheads="1"/>
            </p:cNvSpPr>
            <p:nvPr/>
          </p:nvSpPr>
          <p:spPr bwMode="auto">
            <a:xfrm>
              <a:off x="3984" y="1344"/>
              <a:ext cx="384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l">
                <a:spcBef>
                  <a:spcPct val="50000"/>
                </a:spcBef>
              </a:pPr>
              <a:r>
                <a:rPr lang="en-US" b="1">
                  <a:latin typeface="Verdana" pitchFamily="34" charset="0"/>
                </a:rPr>
                <a:t>w</a:t>
              </a:r>
              <a:r>
                <a:rPr lang="en-US" b="1" baseline="-25000">
                  <a:latin typeface="Verdana" pitchFamily="34" charset="0"/>
                </a:rPr>
                <a:t>3</a:t>
              </a:r>
            </a:p>
          </p:txBody>
        </p:sp>
      </p:grpSp>
      <p:grpSp>
        <p:nvGrpSpPr>
          <p:cNvPr id="87069" name="Group 29"/>
          <p:cNvGrpSpPr>
            <a:grpSpLocks/>
          </p:cNvGrpSpPr>
          <p:nvPr/>
        </p:nvGrpSpPr>
        <p:grpSpPr bwMode="auto">
          <a:xfrm>
            <a:off x="3429000" y="5410200"/>
            <a:ext cx="685800" cy="609600"/>
            <a:chOff x="3360" y="1200"/>
            <a:chExt cx="432" cy="384"/>
          </a:xfrm>
        </p:grpSpPr>
        <p:sp>
          <p:nvSpPr>
            <p:cNvPr id="87070" name="Oval 30"/>
            <p:cNvSpPr>
              <a:spLocks noChangeArrowheads="1"/>
            </p:cNvSpPr>
            <p:nvPr/>
          </p:nvSpPr>
          <p:spPr bwMode="auto">
            <a:xfrm>
              <a:off x="3360" y="1200"/>
              <a:ext cx="384" cy="384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7071" name="Text Box 31"/>
            <p:cNvSpPr txBox="1">
              <a:spLocks noChangeArrowheads="1"/>
            </p:cNvSpPr>
            <p:nvPr/>
          </p:nvSpPr>
          <p:spPr bwMode="auto">
            <a:xfrm>
              <a:off x="3408" y="1248"/>
              <a:ext cx="384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l">
                <a:spcBef>
                  <a:spcPct val="50000"/>
                </a:spcBef>
              </a:pPr>
              <a:r>
                <a:rPr lang="en-US" b="1">
                  <a:latin typeface="Verdana" pitchFamily="34" charset="0"/>
                </a:rPr>
                <a:t>w</a:t>
              </a:r>
              <a:r>
                <a:rPr lang="en-US" b="1" baseline="-25000">
                  <a:latin typeface="Verdana" pitchFamily="34" charset="0"/>
                </a:rPr>
                <a:t>1</a:t>
              </a:r>
            </a:p>
          </p:txBody>
        </p:sp>
      </p:grpSp>
      <p:sp>
        <p:nvSpPr>
          <p:cNvPr id="2" name="TextBox 1"/>
          <p:cNvSpPr txBox="1"/>
          <p:nvPr/>
        </p:nvSpPr>
        <p:spPr>
          <a:xfrm>
            <a:off x="1386047" y="1751735"/>
            <a:ext cx="637190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Is this a NB model, i.e. does it assume each individual word occurrence is independent?</a:t>
            </a:r>
            <a:endParaRPr lang="en-US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3498625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7042" name="Picture 2" descr="MCj02327590000[1]"/>
          <p:cNvPicPr>
            <a:picLocks noChangeAspect="1" noChangeArrowheads="1"/>
          </p:cNvPicPr>
          <p:nvPr/>
        </p:nvPicPr>
        <p:blipFill>
          <a:blip r:embed="rId2">
            <a:lum bright="42000" contrast="-70000"/>
          </a:blip>
          <a:srcRect/>
          <a:stretch>
            <a:fillRect/>
          </a:stretch>
        </p:blipFill>
        <p:spPr bwMode="auto">
          <a:xfrm>
            <a:off x="381000" y="3048000"/>
            <a:ext cx="9448800" cy="3525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7043" name="Rectangle 3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Draw words from a fixed distribution</a:t>
            </a:r>
          </a:p>
        </p:txBody>
      </p:sp>
      <p:grpSp>
        <p:nvGrpSpPr>
          <p:cNvPr id="87045" name="Group 5"/>
          <p:cNvGrpSpPr>
            <a:grpSpLocks/>
          </p:cNvGrpSpPr>
          <p:nvPr/>
        </p:nvGrpSpPr>
        <p:grpSpPr bwMode="auto">
          <a:xfrm>
            <a:off x="3505200" y="3962400"/>
            <a:ext cx="685800" cy="609600"/>
            <a:chOff x="3360" y="1200"/>
            <a:chExt cx="432" cy="384"/>
          </a:xfrm>
        </p:grpSpPr>
        <p:sp>
          <p:nvSpPr>
            <p:cNvPr id="87046" name="Oval 6"/>
            <p:cNvSpPr>
              <a:spLocks noChangeArrowheads="1"/>
            </p:cNvSpPr>
            <p:nvPr/>
          </p:nvSpPr>
          <p:spPr bwMode="auto">
            <a:xfrm>
              <a:off x="3360" y="1200"/>
              <a:ext cx="384" cy="384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7047" name="Text Box 7"/>
            <p:cNvSpPr txBox="1">
              <a:spLocks noChangeArrowheads="1"/>
            </p:cNvSpPr>
            <p:nvPr/>
          </p:nvSpPr>
          <p:spPr bwMode="auto">
            <a:xfrm>
              <a:off x="3408" y="1248"/>
              <a:ext cx="384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l">
                <a:spcBef>
                  <a:spcPct val="50000"/>
                </a:spcBef>
              </a:pPr>
              <a:r>
                <a:rPr lang="en-US" b="1">
                  <a:latin typeface="Verdana" pitchFamily="34" charset="0"/>
                </a:rPr>
                <a:t>w</a:t>
              </a:r>
              <a:r>
                <a:rPr lang="en-US" b="1" baseline="-25000">
                  <a:latin typeface="Verdana" pitchFamily="34" charset="0"/>
                </a:rPr>
                <a:t>1</a:t>
              </a:r>
            </a:p>
          </p:txBody>
        </p:sp>
      </p:grpSp>
      <p:grpSp>
        <p:nvGrpSpPr>
          <p:cNvPr id="87048" name="Group 8"/>
          <p:cNvGrpSpPr>
            <a:grpSpLocks/>
          </p:cNvGrpSpPr>
          <p:nvPr/>
        </p:nvGrpSpPr>
        <p:grpSpPr bwMode="auto">
          <a:xfrm>
            <a:off x="5105400" y="5486400"/>
            <a:ext cx="685800" cy="609600"/>
            <a:chOff x="3936" y="1296"/>
            <a:chExt cx="432" cy="384"/>
          </a:xfrm>
        </p:grpSpPr>
        <p:sp>
          <p:nvSpPr>
            <p:cNvPr id="87049" name="Oval 9"/>
            <p:cNvSpPr>
              <a:spLocks noChangeArrowheads="1"/>
            </p:cNvSpPr>
            <p:nvPr/>
          </p:nvSpPr>
          <p:spPr bwMode="auto">
            <a:xfrm>
              <a:off x="3936" y="1296"/>
              <a:ext cx="384" cy="384"/>
            </a:xfrm>
            <a:prstGeom prst="ellipse">
              <a:avLst/>
            </a:prstGeom>
            <a:solidFill>
              <a:srgbClr val="FF7C8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7050" name="Text Box 10"/>
            <p:cNvSpPr txBox="1">
              <a:spLocks noChangeArrowheads="1"/>
            </p:cNvSpPr>
            <p:nvPr/>
          </p:nvSpPr>
          <p:spPr bwMode="auto">
            <a:xfrm>
              <a:off x="3984" y="1344"/>
              <a:ext cx="384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l">
                <a:spcBef>
                  <a:spcPct val="50000"/>
                </a:spcBef>
              </a:pPr>
              <a:r>
                <a:rPr lang="en-US" b="1">
                  <a:latin typeface="Verdana" pitchFamily="34" charset="0"/>
                </a:rPr>
                <a:t>w</a:t>
              </a:r>
              <a:r>
                <a:rPr lang="en-US" b="1" baseline="-25000">
                  <a:latin typeface="Verdana" pitchFamily="34" charset="0"/>
                </a:rPr>
                <a:t>3</a:t>
              </a:r>
            </a:p>
          </p:txBody>
        </p:sp>
      </p:grpSp>
      <p:grpSp>
        <p:nvGrpSpPr>
          <p:cNvPr id="87051" name="Group 11"/>
          <p:cNvGrpSpPr>
            <a:grpSpLocks/>
          </p:cNvGrpSpPr>
          <p:nvPr/>
        </p:nvGrpSpPr>
        <p:grpSpPr bwMode="auto">
          <a:xfrm>
            <a:off x="4495800" y="4648200"/>
            <a:ext cx="685800" cy="609600"/>
            <a:chOff x="2928" y="1152"/>
            <a:chExt cx="432" cy="384"/>
          </a:xfrm>
        </p:grpSpPr>
        <p:sp>
          <p:nvSpPr>
            <p:cNvPr id="87052" name="Oval 12"/>
            <p:cNvSpPr>
              <a:spLocks noChangeArrowheads="1"/>
            </p:cNvSpPr>
            <p:nvPr/>
          </p:nvSpPr>
          <p:spPr bwMode="auto">
            <a:xfrm>
              <a:off x="2928" y="1152"/>
              <a:ext cx="384" cy="384"/>
            </a:xfrm>
            <a:prstGeom prst="ellipse">
              <a:avLst/>
            </a:prstGeom>
            <a:solidFill>
              <a:srgbClr val="9999FF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7053" name="Text Box 13"/>
            <p:cNvSpPr txBox="1">
              <a:spLocks noChangeArrowheads="1"/>
            </p:cNvSpPr>
            <p:nvPr/>
          </p:nvSpPr>
          <p:spPr bwMode="auto">
            <a:xfrm>
              <a:off x="2976" y="1200"/>
              <a:ext cx="384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l">
                <a:spcBef>
                  <a:spcPct val="50000"/>
                </a:spcBef>
              </a:pPr>
              <a:r>
                <a:rPr lang="en-US" b="1">
                  <a:latin typeface="Verdana" pitchFamily="34" charset="0"/>
                </a:rPr>
                <a:t>w</a:t>
              </a:r>
              <a:r>
                <a:rPr lang="en-US" b="1" baseline="-25000">
                  <a:latin typeface="Verdana" pitchFamily="34" charset="0"/>
                </a:rPr>
                <a:t>2</a:t>
              </a:r>
            </a:p>
          </p:txBody>
        </p:sp>
      </p:grpSp>
      <p:grpSp>
        <p:nvGrpSpPr>
          <p:cNvPr id="87054" name="Group 14"/>
          <p:cNvGrpSpPr>
            <a:grpSpLocks/>
          </p:cNvGrpSpPr>
          <p:nvPr/>
        </p:nvGrpSpPr>
        <p:grpSpPr bwMode="auto">
          <a:xfrm>
            <a:off x="6096000" y="5181600"/>
            <a:ext cx="685800" cy="609600"/>
            <a:chOff x="3360" y="1200"/>
            <a:chExt cx="432" cy="384"/>
          </a:xfrm>
        </p:grpSpPr>
        <p:sp>
          <p:nvSpPr>
            <p:cNvPr id="87055" name="Oval 15"/>
            <p:cNvSpPr>
              <a:spLocks noChangeArrowheads="1"/>
            </p:cNvSpPr>
            <p:nvPr/>
          </p:nvSpPr>
          <p:spPr bwMode="auto">
            <a:xfrm>
              <a:off x="3360" y="1200"/>
              <a:ext cx="384" cy="384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7056" name="Text Box 16"/>
            <p:cNvSpPr txBox="1">
              <a:spLocks noChangeArrowheads="1"/>
            </p:cNvSpPr>
            <p:nvPr/>
          </p:nvSpPr>
          <p:spPr bwMode="auto">
            <a:xfrm>
              <a:off x="3408" y="1248"/>
              <a:ext cx="384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l">
                <a:spcBef>
                  <a:spcPct val="50000"/>
                </a:spcBef>
              </a:pPr>
              <a:r>
                <a:rPr lang="en-US" b="1">
                  <a:latin typeface="Verdana" pitchFamily="34" charset="0"/>
                </a:rPr>
                <a:t>w</a:t>
              </a:r>
              <a:r>
                <a:rPr lang="en-US" b="1" baseline="-25000">
                  <a:latin typeface="Verdana" pitchFamily="34" charset="0"/>
                </a:rPr>
                <a:t>1</a:t>
              </a:r>
            </a:p>
          </p:txBody>
        </p:sp>
      </p:grpSp>
      <p:grpSp>
        <p:nvGrpSpPr>
          <p:cNvPr id="87057" name="Group 17"/>
          <p:cNvGrpSpPr>
            <a:grpSpLocks/>
          </p:cNvGrpSpPr>
          <p:nvPr/>
        </p:nvGrpSpPr>
        <p:grpSpPr bwMode="auto">
          <a:xfrm>
            <a:off x="1905000" y="5257800"/>
            <a:ext cx="685800" cy="609600"/>
            <a:chOff x="3360" y="1200"/>
            <a:chExt cx="432" cy="384"/>
          </a:xfrm>
        </p:grpSpPr>
        <p:sp>
          <p:nvSpPr>
            <p:cNvPr id="87058" name="Oval 18"/>
            <p:cNvSpPr>
              <a:spLocks noChangeArrowheads="1"/>
            </p:cNvSpPr>
            <p:nvPr/>
          </p:nvSpPr>
          <p:spPr bwMode="auto">
            <a:xfrm>
              <a:off x="3360" y="1200"/>
              <a:ext cx="384" cy="384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7059" name="Text Box 19"/>
            <p:cNvSpPr txBox="1">
              <a:spLocks noChangeArrowheads="1"/>
            </p:cNvSpPr>
            <p:nvPr/>
          </p:nvSpPr>
          <p:spPr bwMode="auto">
            <a:xfrm>
              <a:off x="3408" y="1248"/>
              <a:ext cx="384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l">
                <a:spcBef>
                  <a:spcPct val="50000"/>
                </a:spcBef>
              </a:pPr>
              <a:r>
                <a:rPr lang="en-US" b="1">
                  <a:latin typeface="Verdana" pitchFamily="34" charset="0"/>
                </a:rPr>
                <a:t>w</a:t>
              </a:r>
              <a:r>
                <a:rPr lang="en-US" b="1" baseline="-25000">
                  <a:latin typeface="Verdana" pitchFamily="34" charset="0"/>
                </a:rPr>
                <a:t>1</a:t>
              </a:r>
            </a:p>
          </p:txBody>
        </p:sp>
      </p:grpSp>
      <p:grpSp>
        <p:nvGrpSpPr>
          <p:cNvPr id="87063" name="Group 23"/>
          <p:cNvGrpSpPr>
            <a:grpSpLocks/>
          </p:cNvGrpSpPr>
          <p:nvPr/>
        </p:nvGrpSpPr>
        <p:grpSpPr bwMode="auto">
          <a:xfrm>
            <a:off x="5791200" y="4114800"/>
            <a:ext cx="685800" cy="609600"/>
            <a:chOff x="3936" y="1296"/>
            <a:chExt cx="432" cy="384"/>
          </a:xfrm>
        </p:grpSpPr>
        <p:sp>
          <p:nvSpPr>
            <p:cNvPr id="87064" name="Oval 24"/>
            <p:cNvSpPr>
              <a:spLocks noChangeArrowheads="1"/>
            </p:cNvSpPr>
            <p:nvPr/>
          </p:nvSpPr>
          <p:spPr bwMode="auto">
            <a:xfrm>
              <a:off x="3936" y="1296"/>
              <a:ext cx="384" cy="384"/>
            </a:xfrm>
            <a:prstGeom prst="ellipse">
              <a:avLst/>
            </a:prstGeom>
            <a:solidFill>
              <a:srgbClr val="FF7C8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7065" name="Text Box 25"/>
            <p:cNvSpPr txBox="1">
              <a:spLocks noChangeArrowheads="1"/>
            </p:cNvSpPr>
            <p:nvPr/>
          </p:nvSpPr>
          <p:spPr bwMode="auto">
            <a:xfrm>
              <a:off x="3984" y="1344"/>
              <a:ext cx="384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l">
                <a:spcBef>
                  <a:spcPct val="50000"/>
                </a:spcBef>
              </a:pPr>
              <a:r>
                <a:rPr lang="en-US" b="1">
                  <a:latin typeface="Verdana" pitchFamily="34" charset="0"/>
                </a:rPr>
                <a:t>w</a:t>
              </a:r>
              <a:r>
                <a:rPr lang="en-US" b="1" baseline="-25000">
                  <a:latin typeface="Verdana" pitchFamily="34" charset="0"/>
                </a:rPr>
                <a:t>3</a:t>
              </a:r>
            </a:p>
          </p:txBody>
        </p:sp>
      </p:grpSp>
      <p:grpSp>
        <p:nvGrpSpPr>
          <p:cNvPr id="87069" name="Group 29"/>
          <p:cNvGrpSpPr>
            <a:grpSpLocks/>
          </p:cNvGrpSpPr>
          <p:nvPr/>
        </p:nvGrpSpPr>
        <p:grpSpPr bwMode="auto">
          <a:xfrm>
            <a:off x="3429000" y="5410200"/>
            <a:ext cx="685800" cy="609600"/>
            <a:chOff x="3360" y="1200"/>
            <a:chExt cx="432" cy="384"/>
          </a:xfrm>
        </p:grpSpPr>
        <p:sp>
          <p:nvSpPr>
            <p:cNvPr id="87070" name="Oval 30"/>
            <p:cNvSpPr>
              <a:spLocks noChangeArrowheads="1"/>
            </p:cNvSpPr>
            <p:nvPr/>
          </p:nvSpPr>
          <p:spPr bwMode="auto">
            <a:xfrm>
              <a:off x="3360" y="1200"/>
              <a:ext cx="384" cy="384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7071" name="Text Box 31"/>
            <p:cNvSpPr txBox="1">
              <a:spLocks noChangeArrowheads="1"/>
            </p:cNvSpPr>
            <p:nvPr/>
          </p:nvSpPr>
          <p:spPr bwMode="auto">
            <a:xfrm>
              <a:off x="3408" y="1248"/>
              <a:ext cx="384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l">
                <a:spcBef>
                  <a:spcPct val="50000"/>
                </a:spcBef>
              </a:pPr>
              <a:r>
                <a:rPr lang="en-US" b="1">
                  <a:latin typeface="Verdana" pitchFamily="34" charset="0"/>
                </a:rPr>
                <a:t>w</a:t>
              </a:r>
              <a:r>
                <a:rPr lang="en-US" b="1" baseline="-25000">
                  <a:latin typeface="Verdana" pitchFamily="34" charset="0"/>
                </a:rPr>
                <a:t>1</a:t>
              </a:r>
            </a:p>
          </p:txBody>
        </p:sp>
      </p:grpSp>
      <p:sp>
        <p:nvSpPr>
          <p:cNvPr id="2" name="TextBox 1"/>
          <p:cNvSpPr txBox="1"/>
          <p:nvPr/>
        </p:nvSpPr>
        <p:spPr>
          <a:xfrm>
            <a:off x="1309847" y="1630145"/>
            <a:ext cx="6371906" cy="1200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Yes!  Doesn’t matter what words were drawn previously, still the same probability of getting any particular word</a:t>
            </a:r>
            <a:endParaRPr lang="en-US" sz="24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0544080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7042" name="Picture 2" descr="MCj02327590000[1]"/>
          <p:cNvPicPr>
            <a:picLocks noChangeAspect="1" noChangeArrowheads="1"/>
          </p:cNvPicPr>
          <p:nvPr/>
        </p:nvPicPr>
        <p:blipFill>
          <a:blip r:embed="rId2">
            <a:lum bright="42000" contrast="-70000"/>
          </a:blip>
          <a:srcRect/>
          <a:stretch>
            <a:fillRect/>
          </a:stretch>
        </p:blipFill>
        <p:spPr bwMode="auto">
          <a:xfrm>
            <a:off x="381000" y="3048000"/>
            <a:ext cx="9448800" cy="3525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7043" name="Rectangle 3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Draw words from a fixed distribution</a:t>
            </a:r>
          </a:p>
        </p:txBody>
      </p:sp>
      <p:grpSp>
        <p:nvGrpSpPr>
          <p:cNvPr id="87045" name="Group 5"/>
          <p:cNvGrpSpPr>
            <a:grpSpLocks/>
          </p:cNvGrpSpPr>
          <p:nvPr/>
        </p:nvGrpSpPr>
        <p:grpSpPr bwMode="auto">
          <a:xfrm>
            <a:off x="3505200" y="3962400"/>
            <a:ext cx="685800" cy="609600"/>
            <a:chOff x="3360" y="1200"/>
            <a:chExt cx="432" cy="384"/>
          </a:xfrm>
        </p:grpSpPr>
        <p:sp>
          <p:nvSpPr>
            <p:cNvPr id="87046" name="Oval 6"/>
            <p:cNvSpPr>
              <a:spLocks noChangeArrowheads="1"/>
            </p:cNvSpPr>
            <p:nvPr/>
          </p:nvSpPr>
          <p:spPr bwMode="auto">
            <a:xfrm>
              <a:off x="3360" y="1200"/>
              <a:ext cx="384" cy="384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7047" name="Text Box 7"/>
            <p:cNvSpPr txBox="1">
              <a:spLocks noChangeArrowheads="1"/>
            </p:cNvSpPr>
            <p:nvPr/>
          </p:nvSpPr>
          <p:spPr bwMode="auto">
            <a:xfrm>
              <a:off x="3408" y="1248"/>
              <a:ext cx="384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l">
                <a:spcBef>
                  <a:spcPct val="50000"/>
                </a:spcBef>
              </a:pPr>
              <a:r>
                <a:rPr lang="en-US" b="1">
                  <a:latin typeface="Verdana" pitchFamily="34" charset="0"/>
                </a:rPr>
                <a:t>w</a:t>
              </a:r>
              <a:r>
                <a:rPr lang="en-US" b="1" baseline="-25000">
                  <a:latin typeface="Verdana" pitchFamily="34" charset="0"/>
                </a:rPr>
                <a:t>1</a:t>
              </a:r>
            </a:p>
          </p:txBody>
        </p:sp>
      </p:grpSp>
      <p:grpSp>
        <p:nvGrpSpPr>
          <p:cNvPr id="87048" name="Group 8"/>
          <p:cNvGrpSpPr>
            <a:grpSpLocks/>
          </p:cNvGrpSpPr>
          <p:nvPr/>
        </p:nvGrpSpPr>
        <p:grpSpPr bwMode="auto">
          <a:xfrm>
            <a:off x="5105400" y="5486400"/>
            <a:ext cx="685800" cy="609600"/>
            <a:chOff x="3936" y="1296"/>
            <a:chExt cx="432" cy="384"/>
          </a:xfrm>
        </p:grpSpPr>
        <p:sp>
          <p:nvSpPr>
            <p:cNvPr id="87049" name="Oval 9"/>
            <p:cNvSpPr>
              <a:spLocks noChangeArrowheads="1"/>
            </p:cNvSpPr>
            <p:nvPr/>
          </p:nvSpPr>
          <p:spPr bwMode="auto">
            <a:xfrm>
              <a:off x="3936" y="1296"/>
              <a:ext cx="384" cy="384"/>
            </a:xfrm>
            <a:prstGeom prst="ellipse">
              <a:avLst/>
            </a:prstGeom>
            <a:solidFill>
              <a:srgbClr val="FF7C8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7050" name="Text Box 10"/>
            <p:cNvSpPr txBox="1">
              <a:spLocks noChangeArrowheads="1"/>
            </p:cNvSpPr>
            <p:nvPr/>
          </p:nvSpPr>
          <p:spPr bwMode="auto">
            <a:xfrm>
              <a:off x="3984" y="1344"/>
              <a:ext cx="384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l">
                <a:spcBef>
                  <a:spcPct val="50000"/>
                </a:spcBef>
              </a:pPr>
              <a:r>
                <a:rPr lang="en-US" b="1">
                  <a:latin typeface="Verdana" pitchFamily="34" charset="0"/>
                </a:rPr>
                <a:t>w</a:t>
              </a:r>
              <a:r>
                <a:rPr lang="en-US" b="1" baseline="-25000">
                  <a:latin typeface="Verdana" pitchFamily="34" charset="0"/>
                </a:rPr>
                <a:t>3</a:t>
              </a:r>
            </a:p>
          </p:txBody>
        </p:sp>
      </p:grpSp>
      <p:grpSp>
        <p:nvGrpSpPr>
          <p:cNvPr id="87051" name="Group 11"/>
          <p:cNvGrpSpPr>
            <a:grpSpLocks/>
          </p:cNvGrpSpPr>
          <p:nvPr/>
        </p:nvGrpSpPr>
        <p:grpSpPr bwMode="auto">
          <a:xfrm>
            <a:off x="4495800" y="4648200"/>
            <a:ext cx="685800" cy="609600"/>
            <a:chOff x="2928" y="1152"/>
            <a:chExt cx="432" cy="384"/>
          </a:xfrm>
        </p:grpSpPr>
        <p:sp>
          <p:nvSpPr>
            <p:cNvPr id="87052" name="Oval 12"/>
            <p:cNvSpPr>
              <a:spLocks noChangeArrowheads="1"/>
            </p:cNvSpPr>
            <p:nvPr/>
          </p:nvSpPr>
          <p:spPr bwMode="auto">
            <a:xfrm>
              <a:off x="2928" y="1152"/>
              <a:ext cx="384" cy="384"/>
            </a:xfrm>
            <a:prstGeom prst="ellipse">
              <a:avLst/>
            </a:prstGeom>
            <a:solidFill>
              <a:srgbClr val="9999FF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7053" name="Text Box 13"/>
            <p:cNvSpPr txBox="1">
              <a:spLocks noChangeArrowheads="1"/>
            </p:cNvSpPr>
            <p:nvPr/>
          </p:nvSpPr>
          <p:spPr bwMode="auto">
            <a:xfrm>
              <a:off x="2976" y="1200"/>
              <a:ext cx="384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l">
                <a:spcBef>
                  <a:spcPct val="50000"/>
                </a:spcBef>
              </a:pPr>
              <a:r>
                <a:rPr lang="en-US" b="1">
                  <a:latin typeface="Verdana" pitchFamily="34" charset="0"/>
                </a:rPr>
                <a:t>w</a:t>
              </a:r>
              <a:r>
                <a:rPr lang="en-US" b="1" baseline="-25000">
                  <a:latin typeface="Verdana" pitchFamily="34" charset="0"/>
                </a:rPr>
                <a:t>2</a:t>
              </a:r>
            </a:p>
          </p:txBody>
        </p:sp>
      </p:grpSp>
      <p:grpSp>
        <p:nvGrpSpPr>
          <p:cNvPr id="87054" name="Group 14"/>
          <p:cNvGrpSpPr>
            <a:grpSpLocks/>
          </p:cNvGrpSpPr>
          <p:nvPr/>
        </p:nvGrpSpPr>
        <p:grpSpPr bwMode="auto">
          <a:xfrm>
            <a:off x="6096000" y="5181600"/>
            <a:ext cx="685800" cy="609600"/>
            <a:chOff x="3360" y="1200"/>
            <a:chExt cx="432" cy="384"/>
          </a:xfrm>
        </p:grpSpPr>
        <p:sp>
          <p:nvSpPr>
            <p:cNvPr id="87055" name="Oval 15"/>
            <p:cNvSpPr>
              <a:spLocks noChangeArrowheads="1"/>
            </p:cNvSpPr>
            <p:nvPr/>
          </p:nvSpPr>
          <p:spPr bwMode="auto">
            <a:xfrm>
              <a:off x="3360" y="1200"/>
              <a:ext cx="384" cy="384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7056" name="Text Box 16"/>
            <p:cNvSpPr txBox="1">
              <a:spLocks noChangeArrowheads="1"/>
            </p:cNvSpPr>
            <p:nvPr/>
          </p:nvSpPr>
          <p:spPr bwMode="auto">
            <a:xfrm>
              <a:off x="3408" y="1248"/>
              <a:ext cx="384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l">
                <a:spcBef>
                  <a:spcPct val="50000"/>
                </a:spcBef>
              </a:pPr>
              <a:r>
                <a:rPr lang="en-US" b="1">
                  <a:latin typeface="Verdana" pitchFamily="34" charset="0"/>
                </a:rPr>
                <a:t>w</a:t>
              </a:r>
              <a:r>
                <a:rPr lang="en-US" b="1" baseline="-25000">
                  <a:latin typeface="Verdana" pitchFamily="34" charset="0"/>
                </a:rPr>
                <a:t>1</a:t>
              </a:r>
            </a:p>
          </p:txBody>
        </p:sp>
      </p:grpSp>
      <p:grpSp>
        <p:nvGrpSpPr>
          <p:cNvPr id="87057" name="Group 17"/>
          <p:cNvGrpSpPr>
            <a:grpSpLocks/>
          </p:cNvGrpSpPr>
          <p:nvPr/>
        </p:nvGrpSpPr>
        <p:grpSpPr bwMode="auto">
          <a:xfrm>
            <a:off x="1905000" y="5257800"/>
            <a:ext cx="685800" cy="609600"/>
            <a:chOff x="3360" y="1200"/>
            <a:chExt cx="432" cy="384"/>
          </a:xfrm>
        </p:grpSpPr>
        <p:sp>
          <p:nvSpPr>
            <p:cNvPr id="87058" name="Oval 18"/>
            <p:cNvSpPr>
              <a:spLocks noChangeArrowheads="1"/>
            </p:cNvSpPr>
            <p:nvPr/>
          </p:nvSpPr>
          <p:spPr bwMode="auto">
            <a:xfrm>
              <a:off x="3360" y="1200"/>
              <a:ext cx="384" cy="384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7059" name="Text Box 19"/>
            <p:cNvSpPr txBox="1">
              <a:spLocks noChangeArrowheads="1"/>
            </p:cNvSpPr>
            <p:nvPr/>
          </p:nvSpPr>
          <p:spPr bwMode="auto">
            <a:xfrm>
              <a:off x="3408" y="1248"/>
              <a:ext cx="384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l">
                <a:spcBef>
                  <a:spcPct val="50000"/>
                </a:spcBef>
              </a:pPr>
              <a:r>
                <a:rPr lang="en-US" b="1">
                  <a:latin typeface="Verdana" pitchFamily="34" charset="0"/>
                </a:rPr>
                <a:t>w</a:t>
              </a:r>
              <a:r>
                <a:rPr lang="en-US" b="1" baseline="-25000">
                  <a:latin typeface="Verdana" pitchFamily="34" charset="0"/>
                </a:rPr>
                <a:t>1</a:t>
              </a:r>
            </a:p>
          </p:txBody>
        </p:sp>
      </p:grpSp>
      <p:grpSp>
        <p:nvGrpSpPr>
          <p:cNvPr id="87063" name="Group 23"/>
          <p:cNvGrpSpPr>
            <a:grpSpLocks/>
          </p:cNvGrpSpPr>
          <p:nvPr/>
        </p:nvGrpSpPr>
        <p:grpSpPr bwMode="auto">
          <a:xfrm>
            <a:off x="5791200" y="4114800"/>
            <a:ext cx="685800" cy="609600"/>
            <a:chOff x="3936" y="1296"/>
            <a:chExt cx="432" cy="384"/>
          </a:xfrm>
        </p:grpSpPr>
        <p:sp>
          <p:nvSpPr>
            <p:cNvPr id="87064" name="Oval 24"/>
            <p:cNvSpPr>
              <a:spLocks noChangeArrowheads="1"/>
            </p:cNvSpPr>
            <p:nvPr/>
          </p:nvSpPr>
          <p:spPr bwMode="auto">
            <a:xfrm>
              <a:off x="3936" y="1296"/>
              <a:ext cx="384" cy="384"/>
            </a:xfrm>
            <a:prstGeom prst="ellipse">
              <a:avLst/>
            </a:prstGeom>
            <a:solidFill>
              <a:srgbClr val="FF7C8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7065" name="Text Box 25"/>
            <p:cNvSpPr txBox="1">
              <a:spLocks noChangeArrowheads="1"/>
            </p:cNvSpPr>
            <p:nvPr/>
          </p:nvSpPr>
          <p:spPr bwMode="auto">
            <a:xfrm>
              <a:off x="3984" y="1344"/>
              <a:ext cx="384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l">
                <a:spcBef>
                  <a:spcPct val="50000"/>
                </a:spcBef>
              </a:pPr>
              <a:r>
                <a:rPr lang="en-US" b="1">
                  <a:latin typeface="Verdana" pitchFamily="34" charset="0"/>
                </a:rPr>
                <a:t>w</a:t>
              </a:r>
              <a:r>
                <a:rPr lang="en-US" b="1" baseline="-25000">
                  <a:latin typeface="Verdana" pitchFamily="34" charset="0"/>
                </a:rPr>
                <a:t>3</a:t>
              </a:r>
            </a:p>
          </p:txBody>
        </p:sp>
      </p:grpSp>
      <p:grpSp>
        <p:nvGrpSpPr>
          <p:cNvPr id="87069" name="Group 29"/>
          <p:cNvGrpSpPr>
            <a:grpSpLocks/>
          </p:cNvGrpSpPr>
          <p:nvPr/>
        </p:nvGrpSpPr>
        <p:grpSpPr bwMode="auto">
          <a:xfrm>
            <a:off x="3429000" y="5410200"/>
            <a:ext cx="685800" cy="609600"/>
            <a:chOff x="3360" y="1200"/>
            <a:chExt cx="432" cy="384"/>
          </a:xfrm>
        </p:grpSpPr>
        <p:sp>
          <p:nvSpPr>
            <p:cNvPr id="87070" name="Oval 30"/>
            <p:cNvSpPr>
              <a:spLocks noChangeArrowheads="1"/>
            </p:cNvSpPr>
            <p:nvPr/>
          </p:nvSpPr>
          <p:spPr bwMode="auto">
            <a:xfrm>
              <a:off x="3360" y="1200"/>
              <a:ext cx="384" cy="384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7071" name="Text Box 31"/>
            <p:cNvSpPr txBox="1">
              <a:spLocks noChangeArrowheads="1"/>
            </p:cNvSpPr>
            <p:nvPr/>
          </p:nvSpPr>
          <p:spPr bwMode="auto">
            <a:xfrm>
              <a:off x="3408" y="1248"/>
              <a:ext cx="384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l">
                <a:spcBef>
                  <a:spcPct val="50000"/>
                </a:spcBef>
              </a:pPr>
              <a:r>
                <a:rPr lang="en-US" b="1">
                  <a:latin typeface="Verdana" pitchFamily="34" charset="0"/>
                </a:rPr>
                <a:t>w</a:t>
              </a:r>
              <a:r>
                <a:rPr lang="en-US" b="1" baseline="-25000">
                  <a:latin typeface="Verdana" pitchFamily="34" charset="0"/>
                </a:rPr>
                <a:t>1</a:t>
              </a:r>
            </a:p>
          </p:txBody>
        </p:sp>
      </p:grpSp>
      <p:sp>
        <p:nvSpPr>
          <p:cNvPr id="2" name="TextBox 1"/>
          <p:cNvSpPr txBox="1"/>
          <p:nvPr/>
        </p:nvSpPr>
        <p:spPr>
          <a:xfrm>
            <a:off x="1309847" y="1630145"/>
            <a:ext cx="637190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Does this model handle multiple word occurrences?</a:t>
            </a:r>
            <a:endParaRPr lang="en-US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7669465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7042" name="Picture 2" descr="MCj02327590000[1]"/>
          <p:cNvPicPr>
            <a:picLocks noChangeAspect="1" noChangeArrowheads="1"/>
          </p:cNvPicPr>
          <p:nvPr/>
        </p:nvPicPr>
        <p:blipFill>
          <a:blip r:embed="rId2">
            <a:lum bright="42000" contrast="-70000"/>
          </a:blip>
          <a:srcRect/>
          <a:stretch>
            <a:fillRect/>
          </a:stretch>
        </p:blipFill>
        <p:spPr bwMode="auto">
          <a:xfrm>
            <a:off x="381000" y="3048000"/>
            <a:ext cx="9448800" cy="3525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7043" name="Rectangle 3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Draw words from a fixed distribution</a:t>
            </a:r>
          </a:p>
        </p:txBody>
      </p:sp>
      <p:grpSp>
        <p:nvGrpSpPr>
          <p:cNvPr id="87045" name="Group 5"/>
          <p:cNvGrpSpPr>
            <a:grpSpLocks/>
          </p:cNvGrpSpPr>
          <p:nvPr/>
        </p:nvGrpSpPr>
        <p:grpSpPr bwMode="auto">
          <a:xfrm>
            <a:off x="3505200" y="3962400"/>
            <a:ext cx="685800" cy="609600"/>
            <a:chOff x="3360" y="1200"/>
            <a:chExt cx="432" cy="384"/>
          </a:xfrm>
        </p:grpSpPr>
        <p:sp>
          <p:nvSpPr>
            <p:cNvPr id="87046" name="Oval 6"/>
            <p:cNvSpPr>
              <a:spLocks noChangeArrowheads="1"/>
            </p:cNvSpPr>
            <p:nvPr/>
          </p:nvSpPr>
          <p:spPr bwMode="auto">
            <a:xfrm>
              <a:off x="3360" y="1200"/>
              <a:ext cx="384" cy="384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7047" name="Text Box 7"/>
            <p:cNvSpPr txBox="1">
              <a:spLocks noChangeArrowheads="1"/>
            </p:cNvSpPr>
            <p:nvPr/>
          </p:nvSpPr>
          <p:spPr bwMode="auto">
            <a:xfrm>
              <a:off x="3408" y="1248"/>
              <a:ext cx="384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l">
                <a:spcBef>
                  <a:spcPct val="50000"/>
                </a:spcBef>
              </a:pPr>
              <a:r>
                <a:rPr lang="en-US" b="1">
                  <a:latin typeface="Verdana" pitchFamily="34" charset="0"/>
                </a:rPr>
                <a:t>w</a:t>
              </a:r>
              <a:r>
                <a:rPr lang="en-US" b="1" baseline="-25000">
                  <a:latin typeface="Verdana" pitchFamily="34" charset="0"/>
                </a:rPr>
                <a:t>1</a:t>
              </a:r>
            </a:p>
          </p:txBody>
        </p:sp>
      </p:grpSp>
      <p:grpSp>
        <p:nvGrpSpPr>
          <p:cNvPr id="87048" name="Group 8"/>
          <p:cNvGrpSpPr>
            <a:grpSpLocks/>
          </p:cNvGrpSpPr>
          <p:nvPr/>
        </p:nvGrpSpPr>
        <p:grpSpPr bwMode="auto">
          <a:xfrm>
            <a:off x="5105400" y="5486400"/>
            <a:ext cx="685800" cy="609600"/>
            <a:chOff x="3936" y="1296"/>
            <a:chExt cx="432" cy="384"/>
          </a:xfrm>
        </p:grpSpPr>
        <p:sp>
          <p:nvSpPr>
            <p:cNvPr id="87049" name="Oval 9"/>
            <p:cNvSpPr>
              <a:spLocks noChangeArrowheads="1"/>
            </p:cNvSpPr>
            <p:nvPr/>
          </p:nvSpPr>
          <p:spPr bwMode="auto">
            <a:xfrm>
              <a:off x="3936" y="1296"/>
              <a:ext cx="384" cy="384"/>
            </a:xfrm>
            <a:prstGeom prst="ellipse">
              <a:avLst/>
            </a:prstGeom>
            <a:solidFill>
              <a:srgbClr val="FF7C8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7050" name="Text Box 10"/>
            <p:cNvSpPr txBox="1">
              <a:spLocks noChangeArrowheads="1"/>
            </p:cNvSpPr>
            <p:nvPr/>
          </p:nvSpPr>
          <p:spPr bwMode="auto">
            <a:xfrm>
              <a:off x="3984" y="1344"/>
              <a:ext cx="384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l">
                <a:spcBef>
                  <a:spcPct val="50000"/>
                </a:spcBef>
              </a:pPr>
              <a:r>
                <a:rPr lang="en-US" b="1">
                  <a:latin typeface="Verdana" pitchFamily="34" charset="0"/>
                </a:rPr>
                <a:t>w</a:t>
              </a:r>
              <a:r>
                <a:rPr lang="en-US" b="1" baseline="-25000">
                  <a:latin typeface="Verdana" pitchFamily="34" charset="0"/>
                </a:rPr>
                <a:t>3</a:t>
              </a:r>
            </a:p>
          </p:txBody>
        </p:sp>
      </p:grpSp>
      <p:grpSp>
        <p:nvGrpSpPr>
          <p:cNvPr id="87051" name="Group 11"/>
          <p:cNvGrpSpPr>
            <a:grpSpLocks/>
          </p:cNvGrpSpPr>
          <p:nvPr/>
        </p:nvGrpSpPr>
        <p:grpSpPr bwMode="auto">
          <a:xfrm>
            <a:off x="4495800" y="4648200"/>
            <a:ext cx="685800" cy="609600"/>
            <a:chOff x="2928" y="1152"/>
            <a:chExt cx="432" cy="384"/>
          </a:xfrm>
        </p:grpSpPr>
        <p:sp>
          <p:nvSpPr>
            <p:cNvPr id="87052" name="Oval 12"/>
            <p:cNvSpPr>
              <a:spLocks noChangeArrowheads="1"/>
            </p:cNvSpPr>
            <p:nvPr/>
          </p:nvSpPr>
          <p:spPr bwMode="auto">
            <a:xfrm>
              <a:off x="2928" y="1152"/>
              <a:ext cx="384" cy="384"/>
            </a:xfrm>
            <a:prstGeom prst="ellipse">
              <a:avLst/>
            </a:prstGeom>
            <a:solidFill>
              <a:srgbClr val="9999FF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7053" name="Text Box 13"/>
            <p:cNvSpPr txBox="1">
              <a:spLocks noChangeArrowheads="1"/>
            </p:cNvSpPr>
            <p:nvPr/>
          </p:nvSpPr>
          <p:spPr bwMode="auto">
            <a:xfrm>
              <a:off x="2976" y="1200"/>
              <a:ext cx="384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l">
                <a:spcBef>
                  <a:spcPct val="50000"/>
                </a:spcBef>
              </a:pPr>
              <a:r>
                <a:rPr lang="en-US" b="1">
                  <a:latin typeface="Verdana" pitchFamily="34" charset="0"/>
                </a:rPr>
                <a:t>w</a:t>
              </a:r>
              <a:r>
                <a:rPr lang="en-US" b="1" baseline="-25000">
                  <a:latin typeface="Verdana" pitchFamily="34" charset="0"/>
                </a:rPr>
                <a:t>2</a:t>
              </a:r>
            </a:p>
          </p:txBody>
        </p:sp>
      </p:grpSp>
      <p:grpSp>
        <p:nvGrpSpPr>
          <p:cNvPr id="87054" name="Group 14"/>
          <p:cNvGrpSpPr>
            <a:grpSpLocks/>
          </p:cNvGrpSpPr>
          <p:nvPr/>
        </p:nvGrpSpPr>
        <p:grpSpPr bwMode="auto">
          <a:xfrm>
            <a:off x="6096000" y="5181600"/>
            <a:ext cx="685800" cy="609600"/>
            <a:chOff x="3360" y="1200"/>
            <a:chExt cx="432" cy="384"/>
          </a:xfrm>
        </p:grpSpPr>
        <p:sp>
          <p:nvSpPr>
            <p:cNvPr id="87055" name="Oval 15"/>
            <p:cNvSpPr>
              <a:spLocks noChangeArrowheads="1"/>
            </p:cNvSpPr>
            <p:nvPr/>
          </p:nvSpPr>
          <p:spPr bwMode="auto">
            <a:xfrm>
              <a:off x="3360" y="1200"/>
              <a:ext cx="384" cy="384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7056" name="Text Box 16"/>
            <p:cNvSpPr txBox="1">
              <a:spLocks noChangeArrowheads="1"/>
            </p:cNvSpPr>
            <p:nvPr/>
          </p:nvSpPr>
          <p:spPr bwMode="auto">
            <a:xfrm>
              <a:off x="3408" y="1248"/>
              <a:ext cx="384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l">
                <a:spcBef>
                  <a:spcPct val="50000"/>
                </a:spcBef>
              </a:pPr>
              <a:r>
                <a:rPr lang="en-US" b="1">
                  <a:latin typeface="Verdana" pitchFamily="34" charset="0"/>
                </a:rPr>
                <a:t>w</a:t>
              </a:r>
              <a:r>
                <a:rPr lang="en-US" b="1" baseline="-25000">
                  <a:latin typeface="Verdana" pitchFamily="34" charset="0"/>
                </a:rPr>
                <a:t>1</a:t>
              </a:r>
            </a:p>
          </p:txBody>
        </p:sp>
      </p:grpSp>
      <p:grpSp>
        <p:nvGrpSpPr>
          <p:cNvPr id="87057" name="Group 17"/>
          <p:cNvGrpSpPr>
            <a:grpSpLocks/>
          </p:cNvGrpSpPr>
          <p:nvPr/>
        </p:nvGrpSpPr>
        <p:grpSpPr bwMode="auto">
          <a:xfrm>
            <a:off x="1905000" y="5257800"/>
            <a:ext cx="685800" cy="609600"/>
            <a:chOff x="3360" y="1200"/>
            <a:chExt cx="432" cy="384"/>
          </a:xfrm>
        </p:grpSpPr>
        <p:sp>
          <p:nvSpPr>
            <p:cNvPr id="87058" name="Oval 18"/>
            <p:cNvSpPr>
              <a:spLocks noChangeArrowheads="1"/>
            </p:cNvSpPr>
            <p:nvPr/>
          </p:nvSpPr>
          <p:spPr bwMode="auto">
            <a:xfrm>
              <a:off x="3360" y="1200"/>
              <a:ext cx="384" cy="384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7059" name="Text Box 19"/>
            <p:cNvSpPr txBox="1">
              <a:spLocks noChangeArrowheads="1"/>
            </p:cNvSpPr>
            <p:nvPr/>
          </p:nvSpPr>
          <p:spPr bwMode="auto">
            <a:xfrm>
              <a:off x="3408" y="1248"/>
              <a:ext cx="384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l">
                <a:spcBef>
                  <a:spcPct val="50000"/>
                </a:spcBef>
              </a:pPr>
              <a:r>
                <a:rPr lang="en-US" b="1">
                  <a:latin typeface="Verdana" pitchFamily="34" charset="0"/>
                </a:rPr>
                <a:t>w</a:t>
              </a:r>
              <a:r>
                <a:rPr lang="en-US" b="1" baseline="-25000">
                  <a:latin typeface="Verdana" pitchFamily="34" charset="0"/>
                </a:rPr>
                <a:t>1</a:t>
              </a:r>
            </a:p>
          </p:txBody>
        </p:sp>
      </p:grpSp>
      <p:grpSp>
        <p:nvGrpSpPr>
          <p:cNvPr id="87063" name="Group 23"/>
          <p:cNvGrpSpPr>
            <a:grpSpLocks/>
          </p:cNvGrpSpPr>
          <p:nvPr/>
        </p:nvGrpSpPr>
        <p:grpSpPr bwMode="auto">
          <a:xfrm>
            <a:off x="5791200" y="4114800"/>
            <a:ext cx="685800" cy="609600"/>
            <a:chOff x="3936" y="1296"/>
            <a:chExt cx="432" cy="384"/>
          </a:xfrm>
        </p:grpSpPr>
        <p:sp>
          <p:nvSpPr>
            <p:cNvPr id="87064" name="Oval 24"/>
            <p:cNvSpPr>
              <a:spLocks noChangeArrowheads="1"/>
            </p:cNvSpPr>
            <p:nvPr/>
          </p:nvSpPr>
          <p:spPr bwMode="auto">
            <a:xfrm>
              <a:off x="3936" y="1296"/>
              <a:ext cx="384" cy="384"/>
            </a:xfrm>
            <a:prstGeom prst="ellipse">
              <a:avLst/>
            </a:prstGeom>
            <a:solidFill>
              <a:srgbClr val="FF7C8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7065" name="Text Box 25"/>
            <p:cNvSpPr txBox="1">
              <a:spLocks noChangeArrowheads="1"/>
            </p:cNvSpPr>
            <p:nvPr/>
          </p:nvSpPr>
          <p:spPr bwMode="auto">
            <a:xfrm>
              <a:off x="3984" y="1344"/>
              <a:ext cx="384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l">
                <a:spcBef>
                  <a:spcPct val="50000"/>
                </a:spcBef>
              </a:pPr>
              <a:r>
                <a:rPr lang="en-US" b="1">
                  <a:latin typeface="Verdana" pitchFamily="34" charset="0"/>
                </a:rPr>
                <a:t>w</a:t>
              </a:r>
              <a:r>
                <a:rPr lang="en-US" b="1" baseline="-25000">
                  <a:latin typeface="Verdana" pitchFamily="34" charset="0"/>
                </a:rPr>
                <a:t>3</a:t>
              </a:r>
            </a:p>
          </p:txBody>
        </p:sp>
      </p:grpSp>
      <p:grpSp>
        <p:nvGrpSpPr>
          <p:cNvPr id="87069" name="Group 29"/>
          <p:cNvGrpSpPr>
            <a:grpSpLocks/>
          </p:cNvGrpSpPr>
          <p:nvPr/>
        </p:nvGrpSpPr>
        <p:grpSpPr bwMode="auto">
          <a:xfrm>
            <a:off x="3429000" y="5410200"/>
            <a:ext cx="685800" cy="609600"/>
            <a:chOff x="3360" y="1200"/>
            <a:chExt cx="432" cy="384"/>
          </a:xfrm>
        </p:grpSpPr>
        <p:sp>
          <p:nvSpPr>
            <p:cNvPr id="87070" name="Oval 30"/>
            <p:cNvSpPr>
              <a:spLocks noChangeArrowheads="1"/>
            </p:cNvSpPr>
            <p:nvPr/>
          </p:nvSpPr>
          <p:spPr bwMode="auto">
            <a:xfrm>
              <a:off x="3360" y="1200"/>
              <a:ext cx="384" cy="384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7071" name="Text Box 31"/>
            <p:cNvSpPr txBox="1">
              <a:spLocks noChangeArrowheads="1"/>
            </p:cNvSpPr>
            <p:nvPr/>
          </p:nvSpPr>
          <p:spPr bwMode="auto">
            <a:xfrm>
              <a:off x="3408" y="1248"/>
              <a:ext cx="384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l">
                <a:spcBef>
                  <a:spcPct val="50000"/>
                </a:spcBef>
              </a:pPr>
              <a:r>
                <a:rPr lang="en-US" b="1">
                  <a:latin typeface="Verdana" pitchFamily="34" charset="0"/>
                </a:rPr>
                <a:t>w</a:t>
              </a:r>
              <a:r>
                <a:rPr lang="en-US" b="1" baseline="-25000">
                  <a:latin typeface="Verdana" pitchFamily="34" charset="0"/>
                </a:rPr>
                <a:t>1</a:t>
              </a:r>
            </a:p>
          </p:txBody>
        </p:sp>
      </p:grpSp>
      <p:sp>
        <p:nvSpPr>
          <p:cNvPr id="26" name="Text Box 4"/>
          <p:cNvSpPr txBox="1">
            <a:spLocks noChangeArrowheads="1"/>
          </p:cNvSpPr>
          <p:nvPr/>
        </p:nvSpPr>
        <p:spPr bwMode="auto">
          <a:xfrm>
            <a:off x="1143000" y="2057400"/>
            <a:ext cx="1981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US" sz="2400">
                <a:latin typeface="Verdana" pitchFamily="34" charset="0"/>
              </a:rPr>
              <a:t>Selected:</a:t>
            </a:r>
          </a:p>
        </p:txBody>
      </p:sp>
      <p:grpSp>
        <p:nvGrpSpPr>
          <p:cNvPr id="27" name="Group 20"/>
          <p:cNvGrpSpPr>
            <a:grpSpLocks/>
          </p:cNvGrpSpPr>
          <p:nvPr/>
        </p:nvGrpSpPr>
        <p:grpSpPr bwMode="auto">
          <a:xfrm>
            <a:off x="3886200" y="1981200"/>
            <a:ext cx="685800" cy="609600"/>
            <a:chOff x="3360" y="1200"/>
            <a:chExt cx="432" cy="384"/>
          </a:xfrm>
        </p:grpSpPr>
        <p:sp>
          <p:nvSpPr>
            <p:cNvPr id="28" name="Oval 21"/>
            <p:cNvSpPr>
              <a:spLocks noChangeArrowheads="1"/>
            </p:cNvSpPr>
            <p:nvPr/>
          </p:nvSpPr>
          <p:spPr bwMode="auto">
            <a:xfrm>
              <a:off x="3360" y="1200"/>
              <a:ext cx="384" cy="384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9" name="Text Box 22"/>
            <p:cNvSpPr txBox="1">
              <a:spLocks noChangeArrowheads="1"/>
            </p:cNvSpPr>
            <p:nvPr/>
          </p:nvSpPr>
          <p:spPr bwMode="auto">
            <a:xfrm>
              <a:off x="3408" y="1248"/>
              <a:ext cx="384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l">
                <a:spcBef>
                  <a:spcPct val="50000"/>
                </a:spcBef>
              </a:pPr>
              <a:r>
                <a:rPr lang="en-US" b="1">
                  <a:latin typeface="Verdana" pitchFamily="34" charset="0"/>
                </a:rPr>
                <a:t>w</a:t>
              </a:r>
              <a:r>
                <a:rPr lang="en-US" b="1" baseline="-25000">
                  <a:latin typeface="Verdana" pitchFamily="34" charset="0"/>
                </a:rPr>
                <a:t>1</a:t>
              </a:r>
            </a:p>
          </p:txBody>
        </p:sp>
      </p:grpSp>
      <p:grpSp>
        <p:nvGrpSpPr>
          <p:cNvPr id="30" name="Group 26"/>
          <p:cNvGrpSpPr>
            <a:grpSpLocks/>
          </p:cNvGrpSpPr>
          <p:nvPr/>
        </p:nvGrpSpPr>
        <p:grpSpPr bwMode="auto">
          <a:xfrm>
            <a:off x="2971800" y="1981200"/>
            <a:ext cx="685800" cy="609600"/>
            <a:chOff x="3360" y="1200"/>
            <a:chExt cx="432" cy="384"/>
          </a:xfrm>
        </p:grpSpPr>
        <p:sp>
          <p:nvSpPr>
            <p:cNvPr id="31" name="Oval 27"/>
            <p:cNvSpPr>
              <a:spLocks noChangeArrowheads="1"/>
            </p:cNvSpPr>
            <p:nvPr/>
          </p:nvSpPr>
          <p:spPr bwMode="auto">
            <a:xfrm>
              <a:off x="3360" y="1200"/>
              <a:ext cx="384" cy="384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2" name="Text Box 28"/>
            <p:cNvSpPr txBox="1">
              <a:spLocks noChangeArrowheads="1"/>
            </p:cNvSpPr>
            <p:nvPr/>
          </p:nvSpPr>
          <p:spPr bwMode="auto">
            <a:xfrm>
              <a:off x="3408" y="1248"/>
              <a:ext cx="384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l">
                <a:spcBef>
                  <a:spcPct val="50000"/>
                </a:spcBef>
              </a:pPr>
              <a:r>
                <a:rPr lang="en-US" b="1">
                  <a:latin typeface="Verdana" pitchFamily="34" charset="0"/>
                </a:rPr>
                <a:t>w</a:t>
              </a:r>
              <a:r>
                <a:rPr lang="en-US" b="1" baseline="-25000">
                  <a:latin typeface="Verdana" pitchFamily="34" charset="0"/>
                </a:rPr>
                <a:t>1</a:t>
              </a:r>
            </a:p>
          </p:txBody>
        </p:sp>
      </p:grpSp>
      <p:grpSp>
        <p:nvGrpSpPr>
          <p:cNvPr id="33" name="Group 34"/>
          <p:cNvGrpSpPr>
            <a:grpSpLocks/>
          </p:cNvGrpSpPr>
          <p:nvPr/>
        </p:nvGrpSpPr>
        <p:grpSpPr bwMode="auto">
          <a:xfrm>
            <a:off x="4800600" y="1981200"/>
            <a:ext cx="685800" cy="609600"/>
            <a:chOff x="2928" y="1152"/>
            <a:chExt cx="432" cy="384"/>
          </a:xfrm>
        </p:grpSpPr>
        <p:sp>
          <p:nvSpPr>
            <p:cNvPr id="34" name="Oval 35"/>
            <p:cNvSpPr>
              <a:spLocks noChangeArrowheads="1"/>
            </p:cNvSpPr>
            <p:nvPr/>
          </p:nvSpPr>
          <p:spPr bwMode="auto">
            <a:xfrm>
              <a:off x="2928" y="1152"/>
              <a:ext cx="384" cy="384"/>
            </a:xfrm>
            <a:prstGeom prst="ellipse">
              <a:avLst/>
            </a:prstGeom>
            <a:solidFill>
              <a:srgbClr val="9999FF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5" name="Text Box 36"/>
            <p:cNvSpPr txBox="1">
              <a:spLocks noChangeArrowheads="1"/>
            </p:cNvSpPr>
            <p:nvPr/>
          </p:nvSpPr>
          <p:spPr bwMode="auto">
            <a:xfrm>
              <a:off x="2976" y="1200"/>
              <a:ext cx="384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l">
                <a:spcBef>
                  <a:spcPct val="50000"/>
                </a:spcBef>
              </a:pPr>
              <a:r>
                <a:rPr lang="en-US" b="1">
                  <a:latin typeface="Verdana" pitchFamily="34" charset="0"/>
                </a:rPr>
                <a:t>w</a:t>
              </a:r>
              <a:r>
                <a:rPr lang="en-US" b="1" baseline="-25000">
                  <a:latin typeface="Verdana" pitchFamily="34" charset="0"/>
                </a:rPr>
                <a:t>2</a:t>
              </a:r>
            </a:p>
          </p:txBody>
        </p:sp>
      </p:grpSp>
      <p:sp>
        <p:nvSpPr>
          <p:cNvPr id="36" name="Text Box 37"/>
          <p:cNvSpPr txBox="1">
            <a:spLocks noChangeArrowheads="1"/>
          </p:cNvSpPr>
          <p:nvPr/>
        </p:nvSpPr>
        <p:spPr bwMode="auto">
          <a:xfrm>
            <a:off x="5638800" y="2133600"/>
            <a:ext cx="16002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US" b="1">
                <a:latin typeface="Verdana" pitchFamily="34" charset="0"/>
              </a:rPr>
              <a:t>…</a:t>
            </a:r>
          </a:p>
        </p:txBody>
      </p:sp>
    </p:spTree>
    <p:extLst>
      <p:ext uri="{BB962C8B-B14F-4D97-AF65-F5344CB8AC3E}">
        <p14:creationId xmlns:p14="http://schemas.microsoft.com/office/powerpoint/2010/main" val="75111573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NB generative story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153253" y="2888694"/>
            <a:ext cx="4224518" cy="2895600"/>
          </a:xfrm>
        </p:spPr>
        <p:txBody>
          <a:bodyPr>
            <a:normAutofit/>
          </a:bodyPr>
          <a:lstStyle/>
          <a:p>
            <a:pPr marL="514350" indent="-514350">
              <a:buAutoNum type="arabicPeriod"/>
            </a:pPr>
            <a:r>
              <a:rPr lang="en-US" sz="2000" dirty="0" smtClean="0"/>
              <a:t>Pick a label according to p(y)</a:t>
            </a:r>
          </a:p>
          <a:p>
            <a:pPr marL="777240" lvl="1" indent="-457200">
              <a:buFontTx/>
              <a:buChar char="-"/>
            </a:pPr>
            <a:r>
              <a:rPr lang="en-US" sz="1800" dirty="0" smtClean="0"/>
              <a:t>roll </a:t>
            </a:r>
            <a:r>
              <a:rPr lang="en-US" sz="1800" dirty="0"/>
              <a:t>a </a:t>
            </a:r>
            <a:r>
              <a:rPr lang="en-US" sz="1800" dirty="0" smtClean="0"/>
              <a:t>biased, </a:t>
            </a:r>
            <a:r>
              <a:rPr lang="en-US" sz="1800" dirty="0" err="1" smtClean="0"/>
              <a:t>num_labels</a:t>
            </a:r>
            <a:r>
              <a:rPr lang="en-US" sz="1800" dirty="0"/>
              <a:t>-sided </a:t>
            </a:r>
            <a:r>
              <a:rPr lang="en-US" sz="1800" dirty="0" smtClean="0"/>
              <a:t>die</a:t>
            </a:r>
          </a:p>
          <a:p>
            <a:pPr marL="777240" lvl="1" indent="-457200">
              <a:buFontTx/>
              <a:buChar char="-"/>
            </a:pPr>
            <a:endParaRPr lang="en-US" sz="1800" dirty="0" smtClean="0"/>
          </a:p>
          <a:p>
            <a:pPr marL="514350" indent="-514350">
              <a:buAutoNum type="arabicPeriod"/>
            </a:pPr>
            <a:r>
              <a:rPr lang="en-US" sz="2000" dirty="0" smtClean="0"/>
              <a:t>For each word in your vocabulary:</a:t>
            </a:r>
          </a:p>
          <a:p>
            <a:pPr marL="777240" lvl="1" indent="-457200">
              <a:buFontTx/>
              <a:buChar char="-"/>
            </a:pPr>
            <a:r>
              <a:rPr lang="en-US" sz="1800" dirty="0" smtClean="0"/>
              <a:t>Flip a biased coin:</a:t>
            </a:r>
          </a:p>
          <a:p>
            <a:pPr marL="1051560" lvl="2" indent="-457200">
              <a:buFontTx/>
              <a:buChar char="-"/>
            </a:pPr>
            <a:r>
              <a:rPr lang="en-US" sz="1600" dirty="0" smtClean="0"/>
              <a:t>if heads, include the word in the text</a:t>
            </a:r>
          </a:p>
          <a:p>
            <a:pPr marL="1051560" lvl="2" indent="-457200">
              <a:buFontTx/>
              <a:buChar char="-"/>
            </a:pPr>
            <a:r>
              <a:rPr lang="en-US" sz="1600" dirty="0" smtClean="0"/>
              <a:t>if tails, don’t include the word</a:t>
            </a:r>
            <a:endParaRPr lang="en-US" sz="16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39000" y="-5641"/>
            <a:ext cx="1591346" cy="1148641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959326" y="1918416"/>
            <a:ext cx="191884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0000FF"/>
                </a:solidFill>
              </a:rPr>
              <a:t>Bernoulli NB</a:t>
            </a:r>
            <a:endParaRPr lang="en-US" sz="2800" dirty="0">
              <a:solidFill>
                <a:srgbClr val="0000FF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124544" y="1918416"/>
            <a:ext cx="232349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0000FF"/>
                </a:solidFill>
              </a:rPr>
              <a:t>Multinomial NB</a:t>
            </a:r>
            <a:endParaRPr lang="en-US" sz="2800" dirty="0">
              <a:solidFill>
                <a:srgbClr val="0000FF"/>
              </a:solidFill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>
          <a:xfrm>
            <a:off x="4811389" y="2888694"/>
            <a:ext cx="4224518" cy="2285626"/>
          </a:xfrm>
          <a:prstGeom prst="rect">
            <a:avLst/>
          </a:prstGeom>
        </p:spPr>
        <p:txBody>
          <a:bodyPr vert="horz">
            <a:normAutofit/>
          </a:bodyPr>
          <a:lstStyle>
            <a:lvl1pPr marL="320040" indent="-320040" algn="l" rtl="0" eaLnBrk="1" latinLnBrk="0" hangingPunct="1">
              <a:spcBef>
                <a:spcPts val="700"/>
              </a:spcBef>
              <a:buClr>
                <a:schemeClr val="accent2"/>
              </a:buClr>
              <a:buSzPct val="60000"/>
              <a:buFont typeface="Wingdings"/>
              <a:buChar char=""/>
              <a:defRPr kumimoji="0"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74320" algn="l" rtl="0" eaLnBrk="1" latinLnBrk="0" hangingPunct="1">
              <a:spcBef>
                <a:spcPts val="550"/>
              </a:spcBef>
              <a:buClr>
                <a:schemeClr val="accent1"/>
              </a:buClr>
              <a:buSzPct val="70000"/>
              <a:buFont typeface="Wingdings 2"/>
              <a:buChar char="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rtl="0" eaLnBrk="1" latinLnBrk="0" hangingPunct="1">
              <a:spcBef>
                <a:spcPts val="500"/>
              </a:spcBef>
              <a:buClr>
                <a:schemeClr val="accent2"/>
              </a:buClr>
              <a:buSzPct val="75000"/>
              <a:buFont typeface="Wingdings"/>
              <a:buChar char=""/>
              <a:defRPr kumimoji="0"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-228600" algn="l" rtl="0" eaLnBrk="1" latinLnBrk="0" hangingPunct="1">
              <a:spcBef>
                <a:spcPts val="400"/>
              </a:spcBef>
              <a:buClr>
                <a:schemeClr val="accent3"/>
              </a:buClr>
              <a:buSzPct val="7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-228600" algn="l" rtl="0" eaLnBrk="1" latinLnBrk="0" hangingPunct="1">
              <a:spcBef>
                <a:spcPts val="400"/>
              </a:spcBef>
              <a:buClr>
                <a:schemeClr val="accent4"/>
              </a:buClr>
              <a:buSzPct val="6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10312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77440" indent="-228600" algn="l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51760" indent="-228600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26080" indent="-22860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14350" indent="-514350">
              <a:buFont typeface="Wingdings"/>
              <a:buAutoNum type="arabicPeriod"/>
            </a:pPr>
            <a:r>
              <a:rPr lang="en-US" sz="2000" dirty="0" smtClean="0"/>
              <a:t>Pick a label according to p(y)</a:t>
            </a:r>
          </a:p>
          <a:p>
            <a:pPr marL="777240" lvl="1" indent="-457200">
              <a:buFontTx/>
              <a:buChar char="-"/>
            </a:pPr>
            <a:r>
              <a:rPr lang="en-US" sz="1800" dirty="0" smtClean="0"/>
              <a:t>roll a biased, </a:t>
            </a:r>
            <a:r>
              <a:rPr lang="en-US" sz="1800" dirty="0" err="1" smtClean="0"/>
              <a:t>num_labels</a:t>
            </a:r>
            <a:r>
              <a:rPr lang="en-US" sz="1800" dirty="0" smtClean="0"/>
              <a:t>-sided die</a:t>
            </a:r>
          </a:p>
          <a:p>
            <a:pPr marL="777240" lvl="1" indent="-457200">
              <a:buFontTx/>
              <a:buChar char="-"/>
            </a:pPr>
            <a:endParaRPr lang="en-US" sz="1800" dirty="0" smtClean="0"/>
          </a:p>
          <a:p>
            <a:pPr marL="514350" indent="-514350">
              <a:buFont typeface="Wingdings"/>
              <a:buAutoNum type="arabicPeriod"/>
            </a:pPr>
            <a:r>
              <a:rPr lang="en-US" sz="2000" dirty="0" smtClean="0"/>
              <a:t>Keep drawing words from </a:t>
            </a:r>
            <a:r>
              <a:rPr lang="en-US" sz="2000" i="1" dirty="0" smtClean="0"/>
              <a:t>p(</a:t>
            </a:r>
            <a:r>
              <a:rPr lang="en-US" sz="2000" i="1" dirty="0" err="1" smtClean="0"/>
              <a:t>words|y</a:t>
            </a:r>
            <a:r>
              <a:rPr lang="en-US" sz="2000" i="1" dirty="0" smtClean="0"/>
              <a:t>)</a:t>
            </a:r>
            <a:r>
              <a:rPr lang="en-US" sz="2000" dirty="0" smtClean="0"/>
              <a:t> until text length has been reached.</a:t>
            </a:r>
          </a:p>
        </p:txBody>
      </p:sp>
    </p:spTree>
    <p:extLst>
      <p:ext uri="{BB962C8B-B14F-4D97-AF65-F5344CB8AC3E}">
        <p14:creationId xmlns:p14="http://schemas.microsoft.com/office/powerpoint/2010/main" val="423146455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Probabilities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153253" y="2551216"/>
            <a:ext cx="4224518" cy="2457411"/>
          </a:xfrm>
        </p:spPr>
        <p:txBody>
          <a:bodyPr>
            <a:normAutofit/>
          </a:bodyPr>
          <a:lstStyle/>
          <a:p>
            <a:pPr marL="514350" indent="-514350">
              <a:buAutoNum type="arabicPeriod"/>
            </a:pPr>
            <a:r>
              <a:rPr lang="en-US" sz="2000" dirty="0" smtClean="0"/>
              <a:t>Pick a label according to p(y)</a:t>
            </a:r>
          </a:p>
          <a:p>
            <a:pPr marL="777240" lvl="1" indent="-457200">
              <a:buFontTx/>
              <a:buChar char="-"/>
            </a:pPr>
            <a:r>
              <a:rPr lang="en-US" sz="1800" dirty="0" smtClean="0"/>
              <a:t>roll </a:t>
            </a:r>
            <a:r>
              <a:rPr lang="en-US" sz="1800" dirty="0"/>
              <a:t>a </a:t>
            </a:r>
            <a:r>
              <a:rPr lang="en-US" sz="1800" dirty="0" smtClean="0"/>
              <a:t>biased, </a:t>
            </a:r>
            <a:r>
              <a:rPr lang="en-US" sz="1800" dirty="0" err="1" smtClean="0"/>
              <a:t>num_labels</a:t>
            </a:r>
            <a:r>
              <a:rPr lang="en-US" sz="1800" dirty="0"/>
              <a:t>-sided </a:t>
            </a:r>
            <a:r>
              <a:rPr lang="en-US" sz="1800" dirty="0" smtClean="0"/>
              <a:t>die</a:t>
            </a:r>
          </a:p>
          <a:p>
            <a:pPr marL="777240" lvl="1" indent="-457200">
              <a:buFontTx/>
              <a:buChar char="-"/>
            </a:pPr>
            <a:endParaRPr lang="en-US" sz="1800" dirty="0" smtClean="0"/>
          </a:p>
          <a:p>
            <a:pPr marL="514350" indent="-514350">
              <a:buAutoNum type="arabicPeriod"/>
            </a:pPr>
            <a:r>
              <a:rPr lang="en-US" sz="2000" dirty="0" smtClean="0"/>
              <a:t>For each word in your vocabulary:</a:t>
            </a:r>
          </a:p>
          <a:p>
            <a:pPr marL="777240" lvl="1" indent="-457200">
              <a:buFontTx/>
              <a:buChar char="-"/>
            </a:pPr>
            <a:r>
              <a:rPr lang="en-US" sz="1800" dirty="0" smtClean="0"/>
              <a:t>Flip a biased coin:</a:t>
            </a:r>
          </a:p>
          <a:p>
            <a:pPr marL="1051560" lvl="2" indent="-457200">
              <a:buFontTx/>
              <a:buChar char="-"/>
            </a:pPr>
            <a:r>
              <a:rPr lang="en-US" sz="1600" dirty="0" smtClean="0"/>
              <a:t>if heads, include the word in the text</a:t>
            </a:r>
          </a:p>
          <a:p>
            <a:pPr marL="1051560" lvl="2" indent="-457200">
              <a:buFontTx/>
              <a:buChar char="-"/>
            </a:pPr>
            <a:r>
              <a:rPr lang="en-US" sz="1600" dirty="0" smtClean="0"/>
              <a:t>if tails, don’t include the word</a:t>
            </a:r>
            <a:endParaRPr lang="en-US" sz="1600" dirty="0"/>
          </a:p>
        </p:txBody>
      </p:sp>
      <p:sp>
        <p:nvSpPr>
          <p:cNvPr id="6" name="TextBox 5"/>
          <p:cNvSpPr txBox="1"/>
          <p:nvPr/>
        </p:nvSpPr>
        <p:spPr>
          <a:xfrm>
            <a:off x="959326" y="1580938"/>
            <a:ext cx="191884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0000FF"/>
                </a:solidFill>
              </a:rPr>
              <a:t>Bernoulli NB</a:t>
            </a:r>
            <a:endParaRPr lang="en-US" sz="2800" dirty="0">
              <a:solidFill>
                <a:srgbClr val="0000FF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124544" y="1580938"/>
            <a:ext cx="232349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0000FF"/>
                </a:solidFill>
              </a:rPr>
              <a:t>Multinomial NB</a:t>
            </a:r>
            <a:endParaRPr lang="en-US" sz="2800" dirty="0">
              <a:solidFill>
                <a:srgbClr val="0000FF"/>
              </a:solidFill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>
          <a:xfrm>
            <a:off x="4811389" y="2551216"/>
            <a:ext cx="4224518" cy="2164353"/>
          </a:xfrm>
          <a:prstGeom prst="rect">
            <a:avLst/>
          </a:prstGeom>
        </p:spPr>
        <p:txBody>
          <a:bodyPr vert="horz">
            <a:normAutofit/>
          </a:bodyPr>
          <a:lstStyle>
            <a:lvl1pPr marL="320040" indent="-320040" algn="l" rtl="0" eaLnBrk="1" latinLnBrk="0" hangingPunct="1">
              <a:spcBef>
                <a:spcPts val="700"/>
              </a:spcBef>
              <a:buClr>
                <a:schemeClr val="accent2"/>
              </a:buClr>
              <a:buSzPct val="60000"/>
              <a:buFont typeface="Wingdings"/>
              <a:buChar char=""/>
              <a:defRPr kumimoji="0"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74320" algn="l" rtl="0" eaLnBrk="1" latinLnBrk="0" hangingPunct="1">
              <a:spcBef>
                <a:spcPts val="550"/>
              </a:spcBef>
              <a:buClr>
                <a:schemeClr val="accent1"/>
              </a:buClr>
              <a:buSzPct val="70000"/>
              <a:buFont typeface="Wingdings 2"/>
              <a:buChar char="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rtl="0" eaLnBrk="1" latinLnBrk="0" hangingPunct="1">
              <a:spcBef>
                <a:spcPts val="500"/>
              </a:spcBef>
              <a:buClr>
                <a:schemeClr val="accent2"/>
              </a:buClr>
              <a:buSzPct val="75000"/>
              <a:buFont typeface="Wingdings"/>
              <a:buChar char=""/>
              <a:defRPr kumimoji="0"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-228600" algn="l" rtl="0" eaLnBrk="1" latinLnBrk="0" hangingPunct="1">
              <a:spcBef>
                <a:spcPts val="400"/>
              </a:spcBef>
              <a:buClr>
                <a:schemeClr val="accent3"/>
              </a:buClr>
              <a:buSzPct val="7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-228600" algn="l" rtl="0" eaLnBrk="1" latinLnBrk="0" hangingPunct="1">
              <a:spcBef>
                <a:spcPts val="400"/>
              </a:spcBef>
              <a:buClr>
                <a:schemeClr val="accent4"/>
              </a:buClr>
              <a:buSzPct val="6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10312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77440" indent="-228600" algn="l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51760" indent="-228600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26080" indent="-22860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14350" indent="-514350">
              <a:buFont typeface="Wingdings"/>
              <a:buAutoNum type="arabicPeriod"/>
            </a:pPr>
            <a:r>
              <a:rPr lang="en-US" sz="2000" dirty="0" smtClean="0"/>
              <a:t>Pick a label according to p(y)</a:t>
            </a:r>
          </a:p>
          <a:p>
            <a:pPr marL="777240" lvl="1" indent="-457200">
              <a:buFontTx/>
              <a:buChar char="-"/>
            </a:pPr>
            <a:r>
              <a:rPr lang="en-US" sz="1800" dirty="0" smtClean="0"/>
              <a:t>roll a biased, </a:t>
            </a:r>
            <a:r>
              <a:rPr lang="en-US" sz="1800" dirty="0" err="1" smtClean="0"/>
              <a:t>num_labels</a:t>
            </a:r>
            <a:r>
              <a:rPr lang="en-US" sz="1800" dirty="0" smtClean="0"/>
              <a:t>-sided die</a:t>
            </a:r>
          </a:p>
          <a:p>
            <a:pPr marL="777240" lvl="1" indent="-457200">
              <a:buFontTx/>
              <a:buChar char="-"/>
            </a:pPr>
            <a:endParaRPr lang="en-US" sz="1800" dirty="0" smtClean="0"/>
          </a:p>
          <a:p>
            <a:pPr marL="514350" indent="-514350">
              <a:buFont typeface="Wingdings"/>
              <a:buAutoNum type="arabicPeriod"/>
            </a:pPr>
            <a:r>
              <a:rPr lang="en-US" sz="2000" dirty="0" smtClean="0"/>
              <a:t>Keep drawing words from </a:t>
            </a:r>
            <a:r>
              <a:rPr lang="en-US" sz="2000" i="1" dirty="0" smtClean="0"/>
              <a:t>p(</a:t>
            </a:r>
            <a:r>
              <a:rPr lang="en-US" sz="2000" i="1" dirty="0" err="1" smtClean="0"/>
              <a:t>words|y</a:t>
            </a:r>
            <a:r>
              <a:rPr lang="en-US" sz="2000" i="1" dirty="0" smtClean="0"/>
              <a:t>)</a:t>
            </a:r>
            <a:r>
              <a:rPr lang="en-US" sz="2000" dirty="0" smtClean="0"/>
              <a:t> until document length has been reached</a:t>
            </a:r>
          </a:p>
        </p:txBody>
      </p:sp>
      <p:graphicFrame>
        <p:nvGraphicFramePr>
          <p:cNvPr id="8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04523484"/>
              </p:ext>
            </p:extLst>
          </p:nvPr>
        </p:nvGraphicFramePr>
        <p:xfrm>
          <a:off x="1317443" y="5008627"/>
          <a:ext cx="1916113" cy="9223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31" name="Equation" r:id="rId3" imgW="1003300" imgH="482600" progId="Equation.3">
                  <p:embed/>
                </p:oleObj>
              </mc:Choice>
              <mc:Fallback>
                <p:oleObj name="Equation" r:id="rId3" imgW="1003300" imgH="4826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317443" y="5008627"/>
                        <a:ext cx="1916113" cy="92233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11" name="Group 10"/>
          <p:cNvGrpSpPr/>
          <p:nvPr/>
        </p:nvGrpSpPr>
        <p:grpSpPr>
          <a:xfrm>
            <a:off x="720608" y="5983723"/>
            <a:ext cx="3108629" cy="693904"/>
            <a:chOff x="2359651" y="2494659"/>
            <a:chExt cx="3605732" cy="971300"/>
          </a:xfrm>
        </p:grpSpPr>
        <p:sp>
          <p:nvSpPr>
            <p:cNvPr id="12" name="Text Box 14"/>
            <p:cNvSpPr txBox="1">
              <a:spLocks noChangeArrowheads="1"/>
            </p:cNvSpPr>
            <p:nvPr/>
          </p:nvSpPr>
          <p:spPr bwMode="auto">
            <a:xfrm>
              <a:off x="2383983" y="2494659"/>
              <a:ext cx="3581400" cy="3077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l">
                <a:spcBef>
                  <a:spcPct val="50000"/>
                </a:spcBef>
              </a:pPr>
              <a:r>
                <a:rPr lang="en-US" sz="1400" dirty="0" smtClean="0">
                  <a:latin typeface="Verdana" pitchFamily="34" charset="0"/>
                </a:rPr>
                <a:t>(</a:t>
              </a:r>
              <a:r>
                <a:rPr lang="en-US" sz="1400" dirty="0">
                  <a:latin typeface="Verdana" pitchFamily="34" charset="0"/>
                </a:rPr>
                <a:t>1</a:t>
              </a:r>
              <a:r>
                <a:rPr lang="en-US" sz="1400" dirty="0" smtClean="0">
                  <a:latin typeface="Verdana" pitchFamily="34" charset="0"/>
                </a:rPr>
                <a:t>, </a:t>
              </a:r>
              <a:r>
                <a:rPr lang="en-US" sz="1400" dirty="0">
                  <a:latin typeface="Verdana" pitchFamily="34" charset="0"/>
                </a:rPr>
                <a:t>1, 1, 0, 0, 1, 0, 0, …)</a:t>
              </a:r>
            </a:p>
          </p:txBody>
        </p:sp>
        <p:sp>
          <p:nvSpPr>
            <p:cNvPr id="13" name="Text Box 16"/>
            <p:cNvSpPr txBox="1">
              <a:spLocks noChangeArrowheads="1"/>
            </p:cNvSpPr>
            <p:nvPr/>
          </p:nvSpPr>
          <p:spPr bwMode="auto">
            <a:xfrm rot="17992015">
              <a:off x="2574134" y="2905723"/>
              <a:ext cx="471821" cy="2769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 algn="r">
                <a:spcBef>
                  <a:spcPct val="50000"/>
                </a:spcBef>
              </a:pPr>
              <a:r>
                <a:rPr lang="en-US" sz="1200" dirty="0" smtClean="0"/>
                <a:t>w</a:t>
              </a:r>
              <a:r>
                <a:rPr lang="en-US" sz="1200" baseline="-25000" dirty="0" smtClean="0"/>
                <a:t>2</a:t>
              </a:r>
              <a:endParaRPr lang="en-US" sz="1200" baseline="-25000" dirty="0"/>
            </a:p>
          </p:txBody>
        </p:sp>
        <p:sp>
          <p:nvSpPr>
            <p:cNvPr id="14" name="Text Box 17"/>
            <p:cNvSpPr txBox="1">
              <a:spLocks noChangeArrowheads="1"/>
            </p:cNvSpPr>
            <p:nvPr/>
          </p:nvSpPr>
          <p:spPr bwMode="auto">
            <a:xfrm rot="17992015">
              <a:off x="2729852" y="2992027"/>
              <a:ext cx="670865" cy="2769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 algn="r">
                <a:spcBef>
                  <a:spcPct val="50000"/>
                </a:spcBef>
              </a:pPr>
              <a:r>
                <a:rPr lang="en-US" sz="1200" dirty="0" smtClean="0"/>
                <a:t>w</a:t>
              </a:r>
              <a:r>
                <a:rPr lang="en-US" sz="1200" baseline="-25000" dirty="0" smtClean="0"/>
                <a:t>3</a:t>
              </a:r>
              <a:endParaRPr lang="en-US" sz="1200" baseline="-25000" dirty="0"/>
            </a:p>
          </p:txBody>
        </p:sp>
        <p:sp>
          <p:nvSpPr>
            <p:cNvPr id="15" name="Text Box 18"/>
            <p:cNvSpPr txBox="1">
              <a:spLocks noChangeArrowheads="1"/>
            </p:cNvSpPr>
            <p:nvPr/>
          </p:nvSpPr>
          <p:spPr bwMode="auto">
            <a:xfrm rot="17992015">
              <a:off x="3122464" y="2935658"/>
              <a:ext cx="540862" cy="2769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 algn="r">
                <a:spcBef>
                  <a:spcPct val="50000"/>
                </a:spcBef>
              </a:pPr>
              <a:r>
                <a:rPr lang="en-US" sz="1200" dirty="0" smtClean="0"/>
                <a:t>w</a:t>
              </a:r>
              <a:r>
                <a:rPr lang="en-US" sz="1200" baseline="-25000" dirty="0" smtClean="0"/>
                <a:t>4</a:t>
              </a:r>
              <a:endParaRPr lang="en-US" sz="1200" baseline="-25000" dirty="0"/>
            </a:p>
          </p:txBody>
        </p:sp>
        <p:sp>
          <p:nvSpPr>
            <p:cNvPr id="16" name="Text Box 19"/>
            <p:cNvSpPr txBox="1">
              <a:spLocks noChangeArrowheads="1"/>
            </p:cNvSpPr>
            <p:nvPr/>
          </p:nvSpPr>
          <p:spPr bwMode="auto">
            <a:xfrm rot="17992015">
              <a:off x="3324889" y="2978883"/>
              <a:ext cx="640549" cy="2769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 algn="r">
                <a:spcBef>
                  <a:spcPct val="50000"/>
                </a:spcBef>
              </a:pPr>
              <a:r>
                <a:rPr lang="en-US" sz="1200" dirty="0" smtClean="0"/>
                <a:t>w</a:t>
              </a:r>
              <a:r>
                <a:rPr lang="en-US" sz="1200" baseline="-25000" dirty="0" smtClean="0"/>
                <a:t>5</a:t>
              </a:r>
              <a:endParaRPr lang="en-US" sz="1200" baseline="-25000" dirty="0"/>
            </a:p>
          </p:txBody>
        </p:sp>
        <p:sp>
          <p:nvSpPr>
            <p:cNvPr id="17" name="Text Box 20"/>
            <p:cNvSpPr txBox="1">
              <a:spLocks noChangeArrowheads="1"/>
            </p:cNvSpPr>
            <p:nvPr/>
          </p:nvSpPr>
          <p:spPr bwMode="auto">
            <a:xfrm rot="17992015">
              <a:off x="3638199" y="2964026"/>
              <a:ext cx="606288" cy="2769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 algn="r">
                <a:spcBef>
                  <a:spcPct val="50000"/>
                </a:spcBef>
              </a:pPr>
              <a:r>
                <a:rPr lang="en-US" sz="1200" dirty="0" smtClean="0"/>
                <a:t>w</a:t>
              </a:r>
              <a:r>
                <a:rPr lang="en-US" sz="1200" baseline="-25000" dirty="0" smtClean="0"/>
                <a:t>6</a:t>
              </a:r>
              <a:endParaRPr lang="en-US" sz="1200" baseline="-25000" dirty="0"/>
            </a:p>
          </p:txBody>
        </p:sp>
        <p:sp>
          <p:nvSpPr>
            <p:cNvPr id="18" name="Text Box 21"/>
            <p:cNvSpPr txBox="1">
              <a:spLocks noChangeArrowheads="1"/>
            </p:cNvSpPr>
            <p:nvPr/>
          </p:nvSpPr>
          <p:spPr bwMode="auto">
            <a:xfrm rot="17992015">
              <a:off x="3891834" y="2956711"/>
              <a:ext cx="589416" cy="2769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 algn="r">
                <a:spcBef>
                  <a:spcPct val="50000"/>
                </a:spcBef>
              </a:pPr>
              <a:r>
                <a:rPr lang="en-US" sz="1200" dirty="0" smtClean="0"/>
                <a:t>w</a:t>
              </a:r>
              <a:r>
                <a:rPr lang="en-US" sz="1200" baseline="-25000" dirty="0" smtClean="0"/>
                <a:t>7</a:t>
              </a:r>
              <a:endParaRPr lang="en-US" sz="1200" baseline="-25000" dirty="0"/>
            </a:p>
          </p:txBody>
        </p:sp>
        <p:sp>
          <p:nvSpPr>
            <p:cNvPr id="19" name="Text Box 22"/>
            <p:cNvSpPr txBox="1">
              <a:spLocks noChangeArrowheads="1"/>
            </p:cNvSpPr>
            <p:nvPr/>
          </p:nvSpPr>
          <p:spPr bwMode="auto">
            <a:xfrm rot="17992015">
              <a:off x="4185374" y="2933897"/>
              <a:ext cx="587886" cy="32129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 algn="r">
                <a:spcBef>
                  <a:spcPct val="50000"/>
                </a:spcBef>
              </a:pPr>
              <a:r>
                <a:rPr lang="en-US" sz="1200" dirty="0" smtClean="0"/>
                <a:t>w</a:t>
              </a:r>
              <a:r>
                <a:rPr lang="en-US" sz="1200" baseline="-25000" dirty="0" smtClean="0"/>
                <a:t>8</a:t>
              </a:r>
              <a:endParaRPr lang="en-US" sz="1200" baseline="-25000" dirty="0"/>
            </a:p>
          </p:txBody>
        </p:sp>
        <p:sp>
          <p:nvSpPr>
            <p:cNvPr id="20" name="Text Box 23"/>
            <p:cNvSpPr txBox="1">
              <a:spLocks noChangeArrowheads="1"/>
            </p:cNvSpPr>
            <p:nvPr/>
          </p:nvSpPr>
          <p:spPr bwMode="auto">
            <a:xfrm rot="17992015">
              <a:off x="2219304" y="2942957"/>
              <a:ext cx="557693" cy="2769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 algn="r">
                <a:spcBef>
                  <a:spcPct val="50000"/>
                </a:spcBef>
              </a:pPr>
              <a:r>
                <a:rPr lang="en-US" sz="1200" dirty="0" smtClean="0"/>
                <a:t>w</a:t>
              </a:r>
              <a:r>
                <a:rPr lang="en-US" sz="1200" baseline="-25000" dirty="0" smtClean="0"/>
                <a:t>1</a:t>
              </a:r>
              <a:endParaRPr lang="en-US" sz="1200" baseline="-25000" dirty="0"/>
            </a:p>
          </p:txBody>
        </p:sp>
      </p:grpSp>
      <p:grpSp>
        <p:nvGrpSpPr>
          <p:cNvPr id="21" name="Group 20"/>
          <p:cNvGrpSpPr/>
          <p:nvPr/>
        </p:nvGrpSpPr>
        <p:grpSpPr>
          <a:xfrm>
            <a:off x="5748624" y="5930819"/>
            <a:ext cx="3108629" cy="693904"/>
            <a:chOff x="2359651" y="2494659"/>
            <a:chExt cx="3605732" cy="971300"/>
          </a:xfrm>
        </p:grpSpPr>
        <p:sp>
          <p:nvSpPr>
            <p:cNvPr id="22" name="Text Box 14"/>
            <p:cNvSpPr txBox="1">
              <a:spLocks noChangeArrowheads="1"/>
            </p:cNvSpPr>
            <p:nvPr/>
          </p:nvSpPr>
          <p:spPr bwMode="auto">
            <a:xfrm>
              <a:off x="2383982" y="2494659"/>
              <a:ext cx="3581401" cy="43081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l">
                <a:spcBef>
                  <a:spcPct val="50000"/>
                </a:spcBef>
              </a:pPr>
              <a:r>
                <a:rPr lang="en-US" sz="1400" dirty="0" smtClean="0">
                  <a:latin typeface="Verdana" pitchFamily="34" charset="0"/>
                </a:rPr>
                <a:t>(</a:t>
              </a:r>
              <a:r>
                <a:rPr lang="en-US" sz="1400" dirty="0">
                  <a:latin typeface="Verdana" pitchFamily="34" charset="0"/>
                </a:rPr>
                <a:t>4</a:t>
              </a:r>
              <a:r>
                <a:rPr lang="en-US" sz="1400" dirty="0" smtClean="0">
                  <a:latin typeface="Verdana" pitchFamily="34" charset="0"/>
                </a:rPr>
                <a:t>, </a:t>
              </a:r>
              <a:r>
                <a:rPr lang="en-US" sz="1400" dirty="0">
                  <a:latin typeface="Verdana" pitchFamily="34" charset="0"/>
                </a:rPr>
                <a:t>1, </a:t>
              </a:r>
              <a:r>
                <a:rPr lang="en-US" sz="1400" dirty="0" smtClean="0">
                  <a:latin typeface="Verdana" pitchFamily="34" charset="0"/>
                </a:rPr>
                <a:t>2, </a:t>
              </a:r>
              <a:r>
                <a:rPr lang="en-US" sz="1400" dirty="0">
                  <a:latin typeface="Verdana" pitchFamily="34" charset="0"/>
                </a:rPr>
                <a:t>0, 0, </a:t>
              </a:r>
              <a:r>
                <a:rPr lang="en-US" sz="1400" dirty="0" smtClean="0">
                  <a:latin typeface="Verdana" pitchFamily="34" charset="0"/>
                </a:rPr>
                <a:t>7, </a:t>
              </a:r>
              <a:r>
                <a:rPr lang="en-US" sz="1400" dirty="0">
                  <a:latin typeface="Verdana" pitchFamily="34" charset="0"/>
                </a:rPr>
                <a:t>0, 0, …)</a:t>
              </a:r>
            </a:p>
          </p:txBody>
        </p:sp>
        <p:sp>
          <p:nvSpPr>
            <p:cNvPr id="23" name="Text Box 16"/>
            <p:cNvSpPr txBox="1">
              <a:spLocks noChangeArrowheads="1"/>
            </p:cNvSpPr>
            <p:nvPr/>
          </p:nvSpPr>
          <p:spPr bwMode="auto">
            <a:xfrm rot="17992015">
              <a:off x="2574134" y="2905723"/>
              <a:ext cx="471821" cy="2769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 algn="r">
                <a:spcBef>
                  <a:spcPct val="50000"/>
                </a:spcBef>
              </a:pPr>
              <a:r>
                <a:rPr lang="en-US" sz="1200" dirty="0" smtClean="0"/>
                <a:t>w</a:t>
              </a:r>
              <a:r>
                <a:rPr lang="en-US" sz="1200" baseline="-25000" dirty="0" smtClean="0"/>
                <a:t>2</a:t>
              </a:r>
              <a:endParaRPr lang="en-US" sz="1200" baseline="-25000" dirty="0"/>
            </a:p>
          </p:txBody>
        </p:sp>
        <p:sp>
          <p:nvSpPr>
            <p:cNvPr id="24" name="Text Box 17"/>
            <p:cNvSpPr txBox="1">
              <a:spLocks noChangeArrowheads="1"/>
            </p:cNvSpPr>
            <p:nvPr/>
          </p:nvSpPr>
          <p:spPr bwMode="auto">
            <a:xfrm rot="17992015">
              <a:off x="2729852" y="2992027"/>
              <a:ext cx="670865" cy="2769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 algn="r">
                <a:spcBef>
                  <a:spcPct val="50000"/>
                </a:spcBef>
              </a:pPr>
              <a:r>
                <a:rPr lang="en-US" sz="1200" dirty="0" smtClean="0"/>
                <a:t>w</a:t>
              </a:r>
              <a:r>
                <a:rPr lang="en-US" sz="1200" baseline="-25000" dirty="0" smtClean="0"/>
                <a:t>3</a:t>
              </a:r>
              <a:endParaRPr lang="en-US" sz="1200" baseline="-25000" dirty="0"/>
            </a:p>
          </p:txBody>
        </p:sp>
        <p:sp>
          <p:nvSpPr>
            <p:cNvPr id="25" name="Text Box 18"/>
            <p:cNvSpPr txBox="1">
              <a:spLocks noChangeArrowheads="1"/>
            </p:cNvSpPr>
            <p:nvPr/>
          </p:nvSpPr>
          <p:spPr bwMode="auto">
            <a:xfrm rot="17992015">
              <a:off x="3122464" y="2935658"/>
              <a:ext cx="540862" cy="2769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 algn="r">
                <a:spcBef>
                  <a:spcPct val="50000"/>
                </a:spcBef>
              </a:pPr>
              <a:r>
                <a:rPr lang="en-US" sz="1200" dirty="0" smtClean="0"/>
                <a:t>w</a:t>
              </a:r>
              <a:r>
                <a:rPr lang="en-US" sz="1200" baseline="-25000" dirty="0" smtClean="0"/>
                <a:t>4</a:t>
              </a:r>
              <a:endParaRPr lang="en-US" sz="1200" baseline="-25000" dirty="0"/>
            </a:p>
          </p:txBody>
        </p:sp>
        <p:sp>
          <p:nvSpPr>
            <p:cNvPr id="26" name="Text Box 19"/>
            <p:cNvSpPr txBox="1">
              <a:spLocks noChangeArrowheads="1"/>
            </p:cNvSpPr>
            <p:nvPr/>
          </p:nvSpPr>
          <p:spPr bwMode="auto">
            <a:xfrm rot="17992015">
              <a:off x="3324889" y="2978883"/>
              <a:ext cx="640549" cy="2769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 algn="r">
                <a:spcBef>
                  <a:spcPct val="50000"/>
                </a:spcBef>
              </a:pPr>
              <a:r>
                <a:rPr lang="en-US" sz="1200" dirty="0" smtClean="0"/>
                <a:t>w</a:t>
              </a:r>
              <a:r>
                <a:rPr lang="en-US" sz="1200" baseline="-25000" dirty="0" smtClean="0"/>
                <a:t>5</a:t>
              </a:r>
              <a:endParaRPr lang="en-US" sz="1200" baseline="-25000" dirty="0"/>
            </a:p>
          </p:txBody>
        </p:sp>
        <p:sp>
          <p:nvSpPr>
            <p:cNvPr id="27" name="Text Box 20"/>
            <p:cNvSpPr txBox="1">
              <a:spLocks noChangeArrowheads="1"/>
            </p:cNvSpPr>
            <p:nvPr/>
          </p:nvSpPr>
          <p:spPr bwMode="auto">
            <a:xfrm rot="17992015">
              <a:off x="3638199" y="2964026"/>
              <a:ext cx="606288" cy="2769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 algn="r">
                <a:spcBef>
                  <a:spcPct val="50000"/>
                </a:spcBef>
              </a:pPr>
              <a:r>
                <a:rPr lang="en-US" sz="1200" dirty="0" smtClean="0"/>
                <a:t>w</a:t>
              </a:r>
              <a:r>
                <a:rPr lang="en-US" sz="1200" baseline="-25000" dirty="0" smtClean="0"/>
                <a:t>6</a:t>
              </a:r>
              <a:endParaRPr lang="en-US" sz="1200" baseline="-25000" dirty="0"/>
            </a:p>
          </p:txBody>
        </p:sp>
        <p:sp>
          <p:nvSpPr>
            <p:cNvPr id="28" name="Text Box 21"/>
            <p:cNvSpPr txBox="1">
              <a:spLocks noChangeArrowheads="1"/>
            </p:cNvSpPr>
            <p:nvPr/>
          </p:nvSpPr>
          <p:spPr bwMode="auto">
            <a:xfrm rot="17992015">
              <a:off x="3891834" y="2956711"/>
              <a:ext cx="589416" cy="2769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 algn="r">
                <a:spcBef>
                  <a:spcPct val="50000"/>
                </a:spcBef>
              </a:pPr>
              <a:r>
                <a:rPr lang="en-US" sz="1200" dirty="0" smtClean="0"/>
                <a:t>w</a:t>
              </a:r>
              <a:r>
                <a:rPr lang="en-US" sz="1200" baseline="-25000" dirty="0" smtClean="0"/>
                <a:t>7</a:t>
              </a:r>
              <a:endParaRPr lang="en-US" sz="1200" baseline="-25000" dirty="0"/>
            </a:p>
          </p:txBody>
        </p:sp>
        <p:sp>
          <p:nvSpPr>
            <p:cNvPr id="29" name="Text Box 22"/>
            <p:cNvSpPr txBox="1">
              <a:spLocks noChangeArrowheads="1"/>
            </p:cNvSpPr>
            <p:nvPr/>
          </p:nvSpPr>
          <p:spPr bwMode="auto">
            <a:xfrm rot="17992015">
              <a:off x="4185374" y="2933897"/>
              <a:ext cx="587886" cy="32129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 algn="r">
                <a:spcBef>
                  <a:spcPct val="50000"/>
                </a:spcBef>
              </a:pPr>
              <a:r>
                <a:rPr lang="en-US" sz="1200" dirty="0" smtClean="0"/>
                <a:t>w</a:t>
              </a:r>
              <a:r>
                <a:rPr lang="en-US" sz="1200" baseline="-25000" dirty="0" smtClean="0"/>
                <a:t>8</a:t>
              </a:r>
              <a:endParaRPr lang="en-US" sz="1200" baseline="-25000" dirty="0"/>
            </a:p>
          </p:txBody>
        </p:sp>
        <p:sp>
          <p:nvSpPr>
            <p:cNvPr id="30" name="Text Box 23"/>
            <p:cNvSpPr txBox="1">
              <a:spLocks noChangeArrowheads="1"/>
            </p:cNvSpPr>
            <p:nvPr/>
          </p:nvSpPr>
          <p:spPr bwMode="auto">
            <a:xfrm rot="17992015">
              <a:off x="2219304" y="2942957"/>
              <a:ext cx="557693" cy="2769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 algn="r">
                <a:spcBef>
                  <a:spcPct val="50000"/>
                </a:spcBef>
              </a:pPr>
              <a:r>
                <a:rPr lang="en-US" sz="1200" dirty="0" smtClean="0"/>
                <a:t>w</a:t>
              </a:r>
              <a:r>
                <a:rPr lang="en-US" sz="1200" baseline="-25000" dirty="0" smtClean="0"/>
                <a:t>1</a:t>
              </a:r>
              <a:endParaRPr lang="en-US" sz="1200" baseline="-25000" dirty="0"/>
            </a:p>
          </p:txBody>
        </p:sp>
      </p:grpSp>
      <p:sp>
        <p:nvSpPr>
          <p:cNvPr id="5" name="Right Arrow 4"/>
          <p:cNvSpPr/>
          <p:nvPr/>
        </p:nvSpPr>
        <p:spPr>
          <a:xfrm>
            <a:off x="4049692" y="5337207"/>
            <a:ext cx="912672" cy="646516"/>
          </a:xfrm>
          <a:prstGeom prst="rightArrow">
            <a:avLst/>
          </a:prstGeom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TextBox 30"/>
          <p:cNvSpPr txBox="1"/>
          <p:nvPr/>
        </p:nvSpPr>
        <p:spPr>
          <a:xfrm>
            <a:off x="6598511" y="4981976"/>
            <a:ext cx="421510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800" dirty="0" smtClean="0">
                <a:solidFill>
                  <a:srgbClr val="FF0000"/>
                </a:solidFill>
              </a:rPr>
              <a:t>?</a:t>
            </a:r>
            <a:endParaRPr lang="en-US" sz="4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579337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 digression: rolling dice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4465" y="1897185"/>
            <a:ext cx="2711767" cy="2036048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612648" y="4491977"/>
            <a:ext cx="823645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What’s the probability of getting a 3 for a single roll of this dice?</a:t>
            </a:r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792145" y="5381609"/>
            <a:ext cx="76044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0000FF"/>
                </a:solidFill>
              </a:rPr>
              <a:t>1/6</a:t>
            </a:r>
            <a:endParaRPr lang="en-US" sz="28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9256230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 digression: rolling dice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4465" y="1897185"/>
            <a:ext cx="2711767" cy="2036048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612648" y="4491977"/>
            <a:ext cx="763667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What is the probability distribution over possible single rolls?</a:t>
            </a:r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332135" y="5399370"/>
            <a:ext cx="59593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0000FF"/>
                </a:solidFill>
              </a:rPr>
              <a:t>1/6</a:t>
            </a:r>
            <a:endParaRPr lang="en-US" sz="2000" dirty="0">
              <a:solidFill>
                <a:srgbClr val="0000FF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416497" y="5399370"/>
            <a:ext cx="59593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0000FF"/>
                </a:solidFill>
              </a:rPr>
              <a:t>1/6</a:t>
            </a:r>
            <a:endParaRPr lang="en-US" sz="2000" dirty="0">
              <a:solidFill>
                <a:srgbClr val="0000FF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465869" y="5399370"/>
            <a:ext cx="59593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0000FF"/>
                </a:solidFill>
              </a:rPr>
              <a:t>1/6</a:t>
            </a:r>
            <a:endParaRPr lang="en-US" sz="2000" dirty="0">
              <a:solidFill>
                <a:srgbClr val="0000FF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30685" y="5399370"/>
            <a:ext cx="59593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0000FF"/>
                </a:solidFill>
              </a:rPr>
              <a:t>1/6</a:t>
            </a:r>
            <a:endParaRPr lang="en-US" sz="2000" dirty="0">
              <a:solidFill>
                <a:srgbClr val="0000FF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615047" y="5399370"/>
            <a:ext cx="59593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0000FF"/>
                </a:solidFill>
              </a:rPr>
              <a:t>1/6</a:t>
            </a:r>
            <a:endParaRPr lang="en-US" sz="2000" dirty="0">
              <a:solidFill>
                <a:srgbClr val="0000FF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6664419" y="5399370"/>
            <a:ext cx="59593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0000FF"/>
                </a:solidFill>
              </a:rPr>
              <a:t>1/6</a:t>
            </a:r>
            <a:endParaRPr lang="en-US" sz="2000" dirty="0">
              <a:solidFill>
                <a:srgbClr val="0000FF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483111" y="5932202"/>
            <a:ext cx="312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1</a:t>
            </a:r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2558450" y="5933631"/>
            <a:ext cx="312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2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563417" y="5933631"/>
            <a:ext cx="312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3</a:t>
            </a:r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4690542" y="5933631"/>
            <a:ext cx="3248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4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765881" y="5935060"/>
            <a:ext cx="312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5</a:t>
            </a:r>
            <a:endParaRPr lang="en-US" dirty="0"/>
          </a:p>
        </p:txBody>
      </p:sp>
      <p:sp>
        <p:nvSpPr>
          <p:cNvPr id="16" name="TextBox 15"/>
          <p:cNvSpPr txBox="1"/>
          <p:nvPr/>
        </p:nvSpPr>
        <p:spPr>
          <a:xfrm>
            <a:off x="6770848" y="5935060"/>
            <a:ext cx="312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6</a:t>
            </a:r>
          </a:p>
        </p:txBody>
      </p:sp>
    </p:spTree>
    <p:extLst>
      <p:ext uri="{BB962C8B-B14F-4D97-AF65-F5344CB8AC3E}">
        <p14:creationId xmlns:p14="http://schemas.microsoft.com/office/powerpoint/2010/main" val="326303336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9" grpId="0"/>
      <p:bldP spid="10" grpId="0"/>
      <p:bldP spid="11" grpId="0"/>
      <p:bldP spid="3" grpId="0"/>
      <p:bldP spid="12" grpId="0"/>
      <p:bldP spid="13" grpId="0"/>
      <p:bldP spid="14" grpId="0"/>
      <p:bldP spid="15" grpId="0"/>
      <p:bldP spid="16" grpId="0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 digression: rolling dice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4465" y="1897185"/>
            <a:ext cx="2711767" cy="2036048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700548" y="4491977"/>
            <a:ext cx="672251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What if I told you 1 was twice as likely as the others?</a:t>
            </a:r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332135" y="5399370"/>
            <a:ext cx="59593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0000FF"/>
                </a:solidFill>
              </a:rPr>
              <a:t>2</a:t>
            </a:r>
            <a:r>
              <a:rPr lang="en-US" sz="2000" dirty="0" smtClean="0">
                <a:solidFill>
                  <a:srgbClr val="0000FF"/>
                </a:solidFill>
              </a:rPr>
              <a:t>/</a:t>
            </a:r>
            <a:r>
              <a:rPr lang="en-US" sz="2000" dirty="0">
                <a:solidFill>
                  <a:srgbClr val="0000FF"/>
                </a:solidFill>
              </a:rPr>
              <a:t>7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416497" y="5399370"/>
            <a:ext cx="59593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0000FF"/>
                </a:solidFill>
              </a:rPr>
              <a:t>1/7</a:t>
            </a:r>
            <a:endParaRPr lang="en-US" sz="2000" dirty="0">
              <a:solidFill>
                <a:srgbClr val="0000FF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465869" y="5399370"/>
            <a:ext cx="59593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0000FF"/>
                </a:solidFill>
              </a:rPr>
              <a:t>1/7</a:t>
            </a:r>
            <a:endParaRPr lang="en-US" sz="2000" dirty="0">
              <a:solidFill>
                <a:srgbClr val="0000FF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30685" y="5399370"/>
            <a:ext cx="59593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0000FF"/>
                </a:solidFill>
              </a:rPr>
              <a:t>1/7</a:t>
            </a:r>
            <a:endParaRPr lang="en-US" sz="2000" dirty="0">
              <a:solidFill>
                <a:srgbClr val="0000FF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615047" y="5399370"/>
            <a:ext cx="59593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0000FF"/>
                </a:solidFill>
              </a:rPr>
              <a:t>1/7</a:t>
            </a:r>
            <a:endParaRPr lang="en-US" sz="2000" dirty="0">
              <a:solidFill>
                <a:srgbClr val="0000FF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6664419" y="5399370"/>
            <a:ext cx="59593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0000FF"/>
                </a:solidFill>
              </a:rPr>
              <a:t>1/7</a:t>
            </a:r>
            <a:endParaRPr lang="en-US" sz="2000" dirty="0">
              <a:solidFill>
                <a:srgbClr val="0000FF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483111" y="5932202"/>
            <a:ext cx="312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1</a:t>
            </a:r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2558450" y="5933631"/>
            <a:ext cx="312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2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563417" y="5933631"/>
            <a:ext cx="312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3</a:t>
            </a:r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4690542" y="5933631"/>
            <a:ext cx="3248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4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765881" y="5935060"/>
            <a:ext cx="312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5</a:t>
            </a:r>
            <a:endParaRPr lang="en-US" dirty="0"/>
          </a:p>
        </p:txBody>
      </p:sp>
      <p:sp>
        <p:nvSpPr>
          <p:cNvPr id="16" name="TextBox 15"/>
          <p:cNvSpPr txBox="1"/>
          <p:nvPr/>
        </p:nvSpPr>
        <p:spPr>
          <a:xfrm>
            <a:off x="6770848" y="5935060"/>
            <a:ext cx="312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6</a:t>
            </a:r>
          </a:p>
        </p:txBody>
      </p:sp>
    </p:spTree>
    <p:extLst>
      <p:ext uri="{BB962C8B-B14F-4D97-AF65-F5344CB8AC3E}">
        <p14:creationId xmlns:p14="http://schemas.microsoft.com/office/powerpoint/2010/main" val="48352901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9" grpId="0"/>
      <p:bldP spid="10" grpId="0"/>
      <p:bldP spid="11" grpId="0"/>
      <p:bldP spid="3" grpId="0"/>
      <p:bldP spid="12" grpId="0"/>
      <p:bldP spid="13" grpId="0"/>
      <p:bldP spid="14" grpId="0"/>
      <p:bldP spid="15" grpId="0"/>
      <p:bldP spid="16" grpId="0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 digression: rolling dice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77944" y="129957"/>
            <a:ext cx="1294437" cy="971889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116841" y="1783411"/>
            <a:ext cx="7187484" cy="30469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What if I rolled 400 times and got the following number? </a:t>
            </a:r>
          </a:p>
          <a:p>
            <a:endParaRPr lang="en-US" sz="2400" dirty="0" smtClean="0">
              <a:solidFill>
                <a:srgbClr val="FF0000"/>
              </a:solidFill>
            </a:endParaRPr>
          </a:p>
          <a:p>
            <a:r>
              <a:rPr lang="en-US" sz="2400" dirty="0" smtClean="0">
                <a:solidFill>
                  <a:srgbClr val="FF0000"/>
                </a:solidFill>
              </a:rPr>
              <a:t>1: 100</a:t>
            </a:r>
          </a:p>
          <a:p>
            <a:r>
              <a:rPr lang="en-US" sz="2400" dirty="0" smtClean="0">
                <a:solidFill>
                  <a:srgbClr val="FF0000"/>
                </a:solidFill>
              </a:rPr>
              <a:t>2: 50</a:t>
            </a:r>
          </a:p>
          <a:p>
            <a:r>
              <a:rPr lang="en-US" sz="2400" dirty="0" smtClean="0">
                <a:solidFill>
                  <a:srgbClr val="FF0000"/>
                </a:solidFill>
              </a:rPr>
              <a:t>3: 50</a:t>
            </a:r>
          </a:p>
          <a:p>
            <a:r>
              <a:rPr lang="en-US" sz="2400" dirty="0" smtClean="0">
                <a:solidFill>
                  <a:srgbClr val="FF0000"/>
                </a:solidFill>
              </a:rPr>
              <a:t>4: 100</a:t>
            </a:r>
          </a:p>
          <a:p>
            <a:r>
              <a:rPr lang="en-US" sz="2400" dirty="0" smtClean="0">
                <a:solidFill>
                  <a:srgbClr val="FF0000"/>
                </a:solidFill>
              </a:rPr>
              <a:t>5: 50</a:t>
            </a:r>
          </a:p>
          <a:p>
            <a:r>
              <a:rPr lang="en-US" sz="2400" dirty="0" smtClean="0">
                <a:solidFill>
                  <a:srgbClr val="FF0000"/>
                </a:solidFill>
              </a:rPr>
              <a:t>6: 50</a:t>
            </a:r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332135" y="5399370"/>
            <a:ext cx="59593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0000FF"/>
                </a:solidFill>
              </a:rPr>
              <a:t>1/4</a:t>
            </a:r>
            <a:endParaRPr lang="en-US" sz="2000" dirty="0">
              <a:solidFill>
                <a:srgbClr val="0000FF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416497" y="5399370"/>
            <a:ext cx="59593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0000FF"/>
                </a:solidFill>
              </a:rPr>
              <a:t>1/8</a:t>
            </a:r>
            <a:endParaRPr lang="en-US" sz="2000" dirty="0">
              <a:solidFill>
                <a:srgbClr val="0000FF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465869" y="5399370"/>
            <a:ext cx="59593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0000FF"/>
                </a:solidFill>
              </a:rPr>
              <a:t>1/8</a:t>
            </a:r>
            <a:endParaRPr lang="en-US" sz="2000" dirty="0">
              <a:solidFill>
                <a:srgbClr val="0000FF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30685" y="5399370"/>
            <a:ext cx="59593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0000FF"/>
                </a:solidFill>
              </a:rPr>
              <a:t>1/4</a:t>
            </a:r>
            <a:endParaRPr lang="en-US" sz="2000" dirty="0">
              <a:solidFill>
                <a:srgbClr val="0000FF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615047" y="5399370"/>
            <a:ext cx="59593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0000FF"/>
                </a:solidFill>
              </a:rPr>
              <a:t>1/8</a:t>
            </a:r>
            <a:endParaRPr lang="en-US" sz="2000" dirty="0">
              <a:solidFill>
                <a:srgbClr val="0000FF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6664419" y="5399370"/>
            <a:ext cx="59593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0000FF"/>
                </a:solidFill>
              </a:rPr>
              <a:t>1/8</a:t>
            </a:r>
            <a:endParaRPr lang="en-US" sz="2000" dirty="0">
              <a:solidFill>
                <a:srgbClr val="0000FF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483111" y="5932202"/>
            <a:ext cx="312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1</a:t>
            </a:r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2558450" y="5933631"/>
            <a:ext cx="312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2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563417" y="5933631"/>
            <a:ext cx="312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3</a:t>
            </a:r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4690542" y="5933631"/>
            <a:ext cx="3248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4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765881" y="5935060"/>
            <a:ext cx="312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5</a:t>
            </a:r>
            <a:endParaRPr lang="en-US" dirty="0"/>
          </a:p>
        </p:txBody>
      </p:sp>
      <p:sp>
        <p:nvSpPr>
          <p:cNvPr id="16" name="TextBox 15"/>
          <p:cNvSpPr txBox="1"/>
          <p:nvPr/>
        </p:nvSpPr>
        <p:spPr>
          <a:xfrm>
            <a:off x="6770848" y="5935060"/>
            <a:ext cx="312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6</a:t>
            </a:r>
          </a:p>
        </p:txBody>
      </p:sp>
    </p:spTree>
    <p:extLst>
      <p:ext uri="{BB962C8B-B14F-4D97-AF65-F5344CB8AC3E}">
        <p14:creationId xmlns:p14="http://schemas.microsoft.com/office/powerpoint/2010/main" val="124957421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9" grpId="0"/>
      <p:bldP spid="10" grpId="0"/>
      <p:bldP spid="11" grpId="0"/>
      <p:bldP spid="3" grpId="0"/>
      <p:bldP spid="12" grpId="0"/>
      <p:bldP spid="13" grpId="0"/>
      <p:bldP spid="14" grpId="0"/>
      <p:bldP spid="15" grpId="0"/>
      <p:bldP spid="16" grpId="0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 digression: rolling dice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77944" y="129957"/>
            <a:ext cx="1294437" cy="971889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77734" y="1934381"/>
            <a:ext cx="8122736" cy="19389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457200" indent="-457200">
              <a:buAutoNum type="arabicPeriod"/>
            </a:pPr>
            <a:r>
              <a:rPr lang="en-US" sz="2400" dirty="0" smtClean="0">
                <a:solidFill>
                  <a:srgbClr val="FF0000"/>
                </a:solidFill>
              </a:rPr>
              <a:t>What it the probability of rolling a 1 and a 5 (in any order)?</a:t>
            </a:r>
            <a:endParaRPr lang="en-US" sz="2400" dirty="0">
              <a:solidFill>
                <a:srgbClr val="FF0000"/>
              </a:solidFill>
            </a:endParaRPr>
          </a:p>
          <a:p>
            <a:pPr marL="457200" indent="-457200">
              <a:buAutoNum type="arabicPeriod"/>
            </a:pPr>
            <a:endParaRPr lang="en-US" sz="2400" dirty="0" smtClean="0">
              <a:solidFill>
                <a:srgbClr val="FF0000"/>
              </a:solidFill>
            </a:endParaRPr>
          </a:p>
          <a:p>
            <a:pPr marL="457200" indent="-457200">
              <a:buAutoNum type="arabicPeriod"/>
            </a:pPr>
            <a:r>
              <a:rPr lang="en-US" sz="2400" dirty="0" smtClean="0">
                <a:solidFill>
                  <a:srgbClr val="FF0000"/>
                </a:solidFill>
              </a:rPr>
              <a:t>Two 1s and a 5 (in any order)?</a:t>
            </a:r>
          </a:p>
          <a:p>
            <a:pPr marL="457200" indent="-457200">
              <a:buAutoNum type="arabicPeriod"/>
            </a:pPr>
            <a:endParaRPr lang="en-US" sz="2400" dirty="0">
              <a:solidFill>
                <a:srgbClr val="FF0000"/>
              </a:solidFill>
            </a:endParaRPr>
          </a:p>
          <a:p>
            <a:pPr marL="457200" indent="-457200">
              <a:buAutoNum type="arabicPeriod"/>
            </a:pPr>
            <a:r>
              <a:rPr lang="en-US" sz="2400" dirty="0" smtClean="0">
                <a:solidFill>
                  <a:srgbClr val="FF0000"/>
                </a:solidFill>
              </a:rPr>
              <a:t>Five 1s and two 5s (in any order)?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332135" y="5732147"/>
            <a:ext cx="59593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0000FF"/>
                </a:solidFill>
              </a:rPr>
              <a:t>1/4</a:t>
            </a:r>
            <a:endParaRPr lang="en-US" sz="2000" dirty="0">
              <a:solidFill>
                <a:srgbClr val="0000FF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416497" y="5732147"/>
            <a:ext cx="59593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0000FF"/>
                </a:solidFill>
              </a:rPr>
              <a:t>1/8</a:t>
            </a:r>
            <a:endParaRPr lang="en-US" sz="2000" dirty="0">
              <a:solidFill>
                <a:srgbClr val="0000FF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465869" y="5732147"/>
            <a:ext cx="59593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0000FF"/>
                </a:solidFill>
              </a:rPr>
              <a:t>1/8</a:t>
            </a:r>
            <a:endParaRPr lang="en-US" sz="2000" dirty="0">
              <a:solidFill>
                <a:srgbClr val="0000FF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30685" y="5732147"/>
            <a:ext cx="59593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0000FF"/>
                </a:solidFill>
              </a:rPr>
              <a:t>1/4</a:t>
            </a:r>
            <a:endParaRPr lang="en-US" sz="2000" dirty="0">
              <a:solidFill>
                <a:srgbClr val="0000FF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615047" y="5732147"/>
            <a:ext cx="59593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0000FF"/>
                </a:solidFill>
              </a:rPr>
              <a:t>1/8</a:t>
            </a:r>
            <a:endParaRPr lang="en-US" sz="2000" dirty="0">
              <a:solidFill>
                <a:srgbClr val="0000FF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6664419" y="5732147"/>
            <a:ext cx="59593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0000FF"/>
                </a:solidFill>
              </a:rPr>
              <a:t>1/8</a:t>
            </a:r>
            <a:endParaRPr lang="en-US" sz="2000" dirty="0">
              <a:solidFill>
                <a:srgbClr val="0000FF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483111" y="6264979"/>
            <a:ext cx="312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1</a:t>
            </a:r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2558450" y="6266408"/>
            <a:ext cx="312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2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563417" y="6266408"/>
            <a:ext cx="312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3</a:t>
            </a:r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4690542" y="6266408"/>
            <a:ext cx="3248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4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765881" y="6267837"/>
            <a:ext cx="312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5</a:t>
            </a:r>
            <a:endParaRPr lang="en-US" dirty="0"/>
          </a:p>
        </p:txBody>
      </p:sp>
      <p:sp>
        <p:nvSpPr>
          <p:cNvPr id="16" name="TextBox 15"/>
          <p:cNvSpPr txBox="1"/>
          <p:nvPr/>
        </p:nvSpPr>
        <p:spPr>
          <a:xfrm>
            <a:off x="6770848" y="6267837"/>
            <a:ext cx="312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6</a:t>
            </a:r>
          </a:p>
        </p:txBody>
      </p:sp>
    </p:spTree>
    <p:extLst>
      <p:ext uri="{BB962C8B-B14F-4D97-AF65-F5344CB8AC3E}">
        <p14:creationId xmlns:p14="http://schemas.microsoft.com/office/powerpoint/2010/main" val="221602683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 digression: rolling dice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77944" y="129957"/>
            <a:ext cx="1294437" cy="971889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77734" y="1934381"/>
            <a:ext cx="8122736" cy="30469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457200" indent="-457200">
              <a:buAutoNum type="arabicPeriod"/>
            </a:pPr>
            <a:r>
              <a:rPr lang="en-US" sz="2400" dirty="0" smtClean="0">
                <a:solidFill>
                  <a:srgbClr val="FF0000"/>
                </a:solidFill>
              </a:rPr>
              <a:t>What it the probability of rolling a 1 and a 5 (in any order)?</a:t>
            </a:r>
          </a:p>
          <a:p>
            <a:endParaRPr lang="en-US" sz="2400" dirty="0" smtClean="0">
              <a:solidFill>
                <a:srgbClr val="FF0000"/>
              </a:solidFill>
            </a:endParaRPr>
          </a:p>
          <a:p>
            <a:pPr marL="457200" indent="-457200">
              <a:buAutoNum type="arabicPeriod"/>
            </a:pPr>
            <a:endParaRPr lang="en-US" sz="2400" dirty="0" smtClean="0">
              <a:solidFill>
                <a:srgbClr val="FF0000"/>
              </a:solidFill>
            </a:endParaRPr>
          </a:p>
          <a:p>
            <a:pPr marL="457200" indent="-457200">
              <a:buAutoNum type="arabicPeriod"/>
            </a:pPr>
            <a:endParaRPr lang="en-US" sz="2400" dirty="0">
              <a:solidFill>
                <a:srgbClr val="FF0000"/>
              </a:solidFill>
            </a:endParaRPr>
          </a:p>
          <a:p>
            <a:pPr marL="457200" indent="-457200">
              <a:buAutoNum type="arabicPeriod"/>
            </a:pPr>
            <a:endParaRPr lang="en-US" sz="2400" dirty="0" smtClean="0">
              <a:solidFill>
                <a:srgbClr val="FF0000"/>
              </a:solidFill>
            </a:endParaRPr>
          </a:p>
          <a:p>
            <a:pPr marL="457200" indent="-457200">
              <a:buAutoNum type="arabicPeriod"/>
            </a:pPr>
            <a:r>
              <a:rPr lang="en-US" sz="2400" dirty="0" smtClean="0">
                <a:solidFill>
                  <a:srgbClr val="FF0000"/>
                </a:solidFill>
              </a:rPr>
              <a:t>Two 1s and a 5 (in any order)?</a:t>
            </a:r>
          </a:p>
          <a:p>
            <a:pPr marL="457200" indent="-457200">
              <a:buAutoNum type="arabicPeriod"/>
            </a:pPr>
            <a:endParaRPr lang="en-US" sz="2400" dirty="0">
              <a:solidFill>
                <a:srgbClr val="FF0000"/>
              </a:solidFill>
            </a:endParaRPr>
          </a:p>
          <a:p>
            <a:pPr marL="457200" indent="-457200">
              <a:buAutoNum type="arabicPeriod"/>
            </a:pPr>
            <a:r>
              <a:rPr lang="en-US" sz="2400" dirty="0" smtClean="0">
                <a:solidFill>
                  <a:srgbClr val="FF0000"/>
                </a:solidFill>
              </a:rPr>
              <a:t>Five 1s and two 5s (in any order)?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332135" y="5732147"/>
            <a:ext cx="59593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0000FF"/>
                </a:solidFill>
              </a:rPr>
              <a:t>1/4</a:t>
            </a:r>
            <a:endParaRPr lang="en-US" sz="2000" dirty="0">
              <a:solidFill>
                <a:srgbClr val="0000FF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416497" y="5732147"/>
            <a:ext cx="59593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0000FF"/>
                </a:solidFill>
              </a:rPr>
              <a:t>1/8</a:t>
            </a:r>
            <a:endParaRPr lang="en-US" sz="2000" dirty="0">
              <a:solidFill>
                <a:srgbClr val="0000FF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465869" y="5732147"/>
            <a:ext cx="59593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0000FF"/>
                </a:solidFill>
              </a:rPr>
              <a:t>1/8</a:t>
            </a:r>
            <a:endParaRPr lang="en-US" sz="2000" dirty="0">
              <a:solidFill>
                <a:srgbClr val="0000FF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30685" y="5732147"/>
            <a:ext cx="59593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0000FF"/>
                </a:solidFill>
              </a:rPr>
              <a:t>1/4</a:t>
            </a:r>
            <a:endParaRPr lang="en-US" sz="2000" dirty="0">
              <a:solidFill>
                <a:srgbClr val="0000FF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615047" y="5732147"/>
            <a:ext cx="59593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0000FF"/>
                </a:solidFill>
              </a:rPr>
              <a:t>1/8</a:t>
            </a:r>
            <a:endParaRPr lang="en-US" sz="2000" dirty="0">
              <a:solidFill>
                <a:srgbClr val="0000FF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6664419" y="5732147"/>
            <a:ext cx="59593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0000FF"/>
                </a:solidFill>
              </a:rPr>
              <a:t>1/8</a:t>
            </a:r>
            <a:endParaRPr lang="en-US" sz="2000" dirty="0">
              <a:solidFill>
                <a:srgbClr val="0000FF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483111" y="6264979"/>
            <a:ext cx="312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1</a:t>
            </a:r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2558450" y="6266408"/>
            <a:ext cx="312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2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563417" y="6266408"/>
            <a:ext cx="312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3</a:t>
            </a:r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4690542" y="6266408"/>
            <a:ext cx="3248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4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765881" y="6267837"/>
            <a:ext cx="312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5</a:t>
            </a:r>
            <a:endParaRPr lang="en-US" dirty="0"/>
          </a:p>
        </p:txBody>
      </p:sp>
      <p:sp>
        <p:nvSpPr>
          <p:cNvPr id="16" name="TextBox 15"/>
          <p:cNvSpPr txBox="1"/>
          <p:nvPr/>
        </p:nvSpPr>
        <p:spPr>
          <a:xfrm>
            <a:off x="6770848" y="6267837"/>
            <a:ext cx="312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6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110892" y="2415508"/>
            <a:ext cx="24131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00FF"/>
                </a:solidFill>
              </a:rPr>
              <a:t>(1/4 * 1/8) * 2 = 1/16</a:t>
            </a:r>
            <a:endParaRPr lang="en-US" dirty="0">
              <a:solidFill>
                <a:srgbClr val="0000FF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186460" y="3054907"/>
            <a:ext cx="22913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00FF"/>
                </a:solidFill>
              </a:rPr>
              <a:t>prob. of those two rolls</a:t>
            </a:r>
            <a:endParaRPr lang="en-US" dirty="0">
              <a:solidFill>
                <a:srgbClr val="0000FF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3199223" y="2895057"/>
            <a:ext cx="320836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00FF"/>
                </a:solidFill>
              </a:rPr>
              <a:t>number of ways that can happen</a:t>
            </a:r>
            <a:br>
              <a:rPr lang="en-US" dirty="0" smtClean="0">
                <a:solidFill>
                  <a:srgbClr val="0000FF"/>
                </a:solidFill>
              </a:rPr>
            </a:br>
            <a:r>
              <a:rPr lang="en-US" dirty="0" smtClean="0">
                <a:solidFill>
                  <a:srgbClr val="0000FF"/>
                </a:solidFill>
              </a:rPr>
              <a:t>(1,5 and 5,1)</a:t>
            </a:r>
            <a:endParaRPr lang="en-US" dirty="0">
              <a:solidFill>
                <a:srgbClr val="0000FF"/>
              </a:solidFill>
            </a:endParaRPr>
          </a:p>
        </p:txBody>
      </p:sp>
      <p:cxnSp>
        <p:nvCxnSpPr>
          <p:cNvPr id="21" name="Straight Arrow Connector 20"/>
          <p:cNvCxnSpPr/>
          <p:nvPr/>
        </p:nvCxnSpPr>
        <p:spPr>
          <a:xfrm flipH="1" flipV="1">
            <a:off x="2664271" y="2699685"/>
            <a:ext cx="1397534" cy="293058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/>
          <p:cNvCxnSpPr/>
          <p:nvPr/>
        </p:nvCxnSpPr>
        <p:spPr>
          <a:xfrm flipV="1">
            <a:off x="1545277" y="2699685"/>
            <a:ext cx="186499" cy="355222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5" name="TextBox 24"/>
          <p:cNvSpPr txBox="1"/>
          <p:nvPr/>
        </p:nvSpPr>
        <p:spPr>
          <a:xfrm>
            <a:off x="1110892" y="4148645"/>
            <a:ext cx="275057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00FF"/>
                </a:solidFill>
              </a:rPr>
              <a:t>((1/4)</a:t>
            </a:r>
            <a:r>
              <a:rPr lang="en-US" baseline="30000" dirty="0" smtClean="0">
                <a:solidFill>
                  <a:srgbClr val="0000FF"/>
                </a:solidFill>
              </a:rPr>
              <a:t>2</a:t>
            </a:r>
            <a:r>
              <a:rPr lang="en-US" dirty="0" smtClean="0">
                <a:solidFill>
                  <a:srgbClr val="0000FF"/>
                </a:solidFill>
              </a:rPr>
              <a:t> * 1/8) * 3 = 3/128 </a:t>
            </a:r>
            <a:endParaRPr lang="en-US" dirty="0">
              <a:solidFill>
                <a:srgbClr val="0000FF"/>
              </a:solidFill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1147639" y="4928083"/>
            <a:ext cx="47441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00FF"/>
                </a:solidFill>
              </a:rPr>
              <a:t>((1/4)</a:t>
            </a:r>
            <a:r>
              <a:rPr lang="en-US" baseline="30000" dirty="0">
                <a:solidFill>
                  <a:srgbClr val="0000FF"/>
                </a:solidFill>
              </a:rPr>
              <a:t>5</a:t>
            </a:r>
            <a:r>
              <a:rPr lang="en-US" dirty="0" smtClean="0">
                <a:solidFill>
                  <a:srgbClr val="0000FF"/>
                </a:solidFill>
              </a:rPr>
              <a:t> * (1/8)</a:t>
            </a:r>
            <a:r>
              <a:rPr lang="en-US" baseline="30000" dirty="0" smtClean="0">
                <a:solidFill>
                  <a:srgbClr val="0000FF"/>
                </a:solidFill>
              </a:rPr>
              <a:t>3</a:t>
            </a:r>
            <a:r>
              <a:rPr lang="en-US" dirty="0" smtClean="0">
                <a:solidFill>
                  <a:srgbClr val="0000FF"/>
                </a:solidFill>
              </a:rPr>
              <a:t>) * 21 = 21/524,288 = 0.00004</a:t>
            </a:r>
            <a:endParaRPr lang="en-US" dirty="0">
              <a:solidFill>
                <a:srgbClr val="0000FF"/>
              </a:solidFill>
            </a:endParaRPr>
          </a:p>
        </p:txBody>
      </p:sp>
      <p:sp>
        <p:nvSpPr>
          <p:cNvPr id="28" name="Rectangle 27"/>
          <p:cNvSpPr/>
          <p:nvPr/>
        </p:nvSpPr>
        <p:spPr>
          <a:xfrm>
            <a:off x="6253403" y="4969576"/>
            <a:ext cx="234706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General formula?</a:t>
            </a:r>
          </a:p>
        </p:txBody>
      </p:sp>
    </p:spTree>
    <p:extLst>
      <p:ext uri="{BB962C8B-B14F-4D97-AF65-F5344CB8AC3E}">
        <p14:creationId xmlns:p14="http://schemas.microsoft.com/office/powerpoint/2010/main" val="353357619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  <p:bldP spid="26" grpId="0"/>
      <p:bldP spid="28" grpId="0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Multinomial distribution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77944" y="129957"/>
            <a:ext cx="1294437" cy="971889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332135" y="5732147"/>
            <a:ext cx="53549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0000FF"/>
                </a:solidFill>
              </a:rPr>
              <a:t>θ</a:t>
            </a:r>
            <a:r>
              <a:rPr lang="en-US" sz="2000" baseline="-25000" dirty="0" smtClean="0">
                <a:solidFill>
                  <a:srgbClr val="0000FF"/>
                </a:solidFill>
              </a:rPr>
              <a:t>1</a:t>
            </a:r>
            <a:endParaRPr lang="en-US" sz="2000" baseline="-25000" dirty="0">
              <a:solidFill>
                <a:srgbClr val="0000FF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416497" y="5732147"/>
            <a:ext cx="53549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0000FF"/>
                </a:solidFill>
              </a:rPr>
              <a:t>θ</a:t>
            </a:r>
            <a:r>
              <a:rPr lang="en-US" sz="2000" baseline="-25000" dirty="0" smtClean="0">
                <a:solidFill>
                  <a:srgbClr val="0000FF"/>
                </a:solidFill>
              </a:rPr>
              <a:t>2</a:t>
            </a:r>
            <a:endParaRPr lang="en-US" sz="2000" baseline="-25000" dirty="0">
              <a:solidFill>
                <a:srgbClr val="0000FF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465869" y="5732147"/>
            <a:ext cx="53549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0000FF"/>
                </a:solidFill>
              </a:rPr>
              <a:t>θ</a:t>
            </a:r>
            <a:r>
              <a:rPr lang="en-US" sz="2000" baseline="-25000" dirty="0" smtClean="0">
                <a:solidFill>
                  <a:srgbClr val="0000FF"/>
                </a:solidFill>
              </a:rPr>
              <a:t>3</a:t>
            </a:r>
            <a:endParaRPr lang="en-US" sz="2000" baseline="-25000" dirty="0">
              <a:solidFill>
                <a:srgbClr val="0000FF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530685" y="5732147"/>
            <a:ext cx="53549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0000FF"/>
                </a:solidFill>
              </a:rPr>
              <a:t>θ</a:t>
            </a:r>
            <a:r>
              <a:rPr lang="en-US" sz="2000" baseline="-25000" dirty="0" smtClean="0">
                <a:solidFill>
                  <a:srgbClr val="0000FF"/>
                </a:solidFill>
              </a:rPr>
              <a:t>4</a:t>
            </a:r>
            <a:endParaRPr lang="en-US" sz="2000" baseline="-25000" dirty="0">
              <a:solidFill>
                <a:srgbClr val="0000FF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615047" y="5732147"/>
            <a:ext cx="53549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0000FF"/>
                </a:solidFill>
              </a:rPr>
              <a:t>θ</a:t>
            </a:r>
            <a:r>
              <a:rPr lang="en-US" sz="2000" baseline="-25000" dirty="0" smtClean="0">
                <a:solidFill>
                  <a:srgbClr val="0000FF"/>
                </a:solidFill>
              </a:rPr>
              <a:t>5</a:t>
            </a:r>
            <a:endParaRPr lang="en-US" sz="2000" baseline="-25000" dirty="0">
              <a:solidFill>
                <a:srgbClr val="0000FF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664419" y="5732147"/>
            <a:ext cx="53549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0000FF"/>
                </a:solidFill>
              </a:rPr>
              <a:t>θ</a:t>
            </a:r>
            <a:r>
              <a:rPr lang="en-US" sz="2000" baseline="-25000" dirty="0" smtClean="0">
                <a:solidFill>
                  <a:srgbClr val="0000FF"/>
                </a:solidFill>
              </a:rPr>
              <a:t>6</a:t>
            </a:r>
            <a:endParaRPr lang="en-US" sz="2000" baseline="-25000" dirty="0">
              <a:solidFill>
                <a:srgbClr val="0000FF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483111" y="6264979"/>
            <a:ext cx="312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1</a:t>
            </a:r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2558450" y="6266408"/>
            <a:ext cx="312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2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563417" y="6266408"/>
            <a:ext cx="312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3</a:t>
            </a:r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4690542" y="6266408"/>
            <a:ext cx="3248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4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765881" y="6267837"/>
            <a:ext cx="312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5</a:t>
            </a:r>
            <a:endParaRPr lang="en-US" dirty="0"/>
          </a:p>
        </p:txBody>
      </p:sp>
      <p:sp>
        <p:nvSpPr>
          <p:cNvPr id="16" name="TextBox 15"/>
          <p:cNvSpPr txBox="1"/>
          <p:nvPr/>
        </p:nvSpPr>
        <p:spPr>
          <a:xfrm>
            <a:off x="6770848" y="6267837"/>
            <a:ext cx="312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6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566530" y="6056531"/>
            <a:ext cx="415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…</a:t>
            </a:r>
            <a:endParaRPr lang="en-US" dirty="0"/>
          </a:p>
        </p:txBody>
      </p:sp>
      <p:sp>
        <p:nvSpPr>
          <p:cNvPr id="18" name="Content Placeholder 17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1479550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en-US" dirty="0" smtClean="0"/>
              <a:t>Multinomial distribution: independent draws over </a:t>
            </a:r>
            <a:r>
              <a:rPr lang="en-US" i="1" dirty="0" smtClean="0"/>
              <a:t>m</a:t>
            </a:r>
            <a:r>
              <a:rPr lang="en-US" dirty="0" smtClean="0"/>
              <a:t> possible categories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If we have frequency counts x1, x2, …, </a:t>
            </a:r>
            <a:r>
              <a:rPr lang="en-US" dirty="0" err="1" smtClean="0"/>
              <a:t>xm</a:t>
            </a:r>
            <a:r>
              <a:rPr lang="en-US" dirty="0" smtClean="0"/>
              <a:t> over each of the categories, the probability is:</a:t>
            </a:r>
            <a:endParaRPr lang="en-US" dirty="0"/>
          </a:p>
        </p:txBody>
      </p:sp>
      <p:graphicFrame>
        <p:nvGraphicFramePr>
          <p:cNvPr id="19" name="Object 1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06560401"/>
              </p:ext>
            </p:extLst>
          </p:nvPr>
        </p:nvGraphicFramePr>
        <p:xfrm>
          <a:off x="1674813" y="3328988"/>
          <a:ext cx="4651375" cy="12541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5138" name="Equation" r:id="rId4" imgW="2590800" imgH="698500" progId="Equation.3">
                  <p:embed/>
                </p:oleObj>
              </mc:Choice>
              <mc:Fallback>
                <p:oleObj name="Equation" r:id="rId4" imgW="2590800" imgH="6985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674813" y="3328988"/>
                        <a:ext cx="4651375" cy="12541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" name="Left Brace 19"/>
          <p:cNvSpPr/>
          <p:nvPr/>
        </p:nvSpPr>
        <p:spPr>
          <a:xfrm rot="16200000">
            <a:off x="5098612" y="4230224"/>
            <a:ext cx="164298" cy="868572"/>
          </a:xfrm>
          <a:prstGeom prst="leftBrac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Left Brace 20"/>
          <p:cNvSpPr/>
          <p:nvPr/>
        </p:nvSpPr>
        <p:spPr>
          <a:xfrm rot="16200000">
            <a:off x="5995762" y="4230224"/>
            <a:ext cx="164298" cy="868572"/>
          </a:xfrm>
          <a:prstGeom prst="leftBrac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TextBox 21"/>
          <p:cNvSpPr txBox="1"/>
          <p:nvPr/>
        </p:nvSpPr>
        <p:spPr>
          <a:xfrm>
            <a:off x="5765881" y="4902060"/>
            <a:ext cx="304178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probability of particular counts</a:t>
            </a:r>
            <a:endParaRPr lang="en-US" dirty="0"/>
          </a:p>
        </p:txBody>
      </p:sp>
      <p:sp>
        <p:nvSpPr>
          <p:cNvPr id="23" name="TextBox 22"/>
          <p:cNvSpPr txBox="1"/>
          <p:nvPr/>
        </p:nvSpPr>
        <p:spPr>
          <a:xfrm>
            <a:off x="2864663" y="4893179"/>
            <a:ext cx="275038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number of different ways to get those counts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618280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Multinomial distribution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77944" y="129957"/>
            <a:ext cx="1294437" cy="971889"/>
          </a:xfrm>
          <a:prstGeom prst="rect">
            <a:avLst/>
          </a:prstGeom>
        </p:spPr>
      </p:pic>
      <p:graphicFrame>
        <p:nvGraphicFramePr>
          <p:cNvPr id="19" name="Object 1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70730437"/>
              </p:ext>
            </p:extLst>
          </p:nvPr>
        </p:nvGraphicFramePr>
        <p:xfrm>
          <a:off x="1674813" y="1819275"/>
          <a:ext cx="4651375" cy="12541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6157" name="Equation" r:id="rId4" imgW="2590800" imgH="698500" progId="Equation.3">
                  <p:embed/>
                </p:oleObj>
              </mc:Choice>
              <mc:Fallback>
                <p:oleObj name="Equation" r:id="rId4" imgW="2590800" imgH="6985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674813" y="1819275"/>
                        <a:ext cx="4651375" cy="12541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4" name="TextBox 23"/>
          <p:cNvSpPr txBox="1"/>
          <p:nvPr/>
        </p:nvSpPr>
        <p:spPr>
          <a:xfrm>
            <a:off x="1332135" y="5732147"/>
            <a:ext cx="53549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0000FF"/>
                </a:solidFill>
              </a:rPr>
              <a:t>θ</a:t>
            </a:r>
            <a:r>
              <a:rPr lang="en-US" sz="2000" baseline="-25000" dirty="0" smtClean="0">
                <a:solidFill>
                  <a:srgbClr val="0000FF"/>
                </a:solidFill>
              </a:rPr>
              <a:t>1</a:t>
            </a:r>
            <a:endParaRPr lang="en-US" sz="2000" baseline="-25000" dirty="0">
              <a:solidFill>
                <a:srgbClr val="0000FF"/>
              </a:solidFill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2416497" y="5732147"/>
            <a:ext cx="53549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0000FF"/>
                </a:solidFill>
              </a:rPr>
              <a:t>θ</a:t>
            </a:r>
            <a:r>
              <a:rPr lang="en-US" sz="2000" baseline="-25000" dirty="0" smtClean="0">
                <a:solidFill>
                  <a:srgbClr val="0000FF"/>
                </a:solidFill>
              </a:rPr>
              <a:t>2</a:t>
            </a:r>
            <a:endParaRPr lang="en-US" sz="2000" baseline="-25000" dirty="0">
              <a:solidFill>
                <a:srgbClr val="0000FF"/>
              </a:solidFill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3465869" y="5732147"/>
            <a:ext cx="53549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0000FF"/>
                </a:solidFill>
              </a:rPr>
              <a:t>θ</a:t>
            </a:r>
            <a:r>
              <a:rPr lang="en-US" sz="2000" baseline="-25000" dirty="0" smtClean="0">
                <a:solidFill>
                  <a:srgbClr val="0000FF"/>
                </a:solidFill>
              </a:rPr>
              <a:t>3</a:t>
            </a:r>
            <a:endParaRPr lang="en-US" sz="2000" baseline="-25000" dirty="0">
              <a:solidFill>
                <a:srgbClr val="0000FF"/>
              </a:solidFill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4530685" y="5732147"/>
            <a:ext cx="53549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0000FF"/>
                </a:solidFill>
              </a:rPr>
              <a:t>θ</a:t>
            </a:r>
            <a:r>
              <a:rPr lang="en-US" sz="2000" baseline="-25000" dirty="0" smtClean="0">
                <a:solidFill>
                  <a:srgbClr val="0000FF"/>
                </a:solidFill>
              </a:rPr>
              <a:t>4</a:t>
            </a:r>
            <a:endParaRPr lang="en-US" sz="2000" baseline="-25000" dirty="0">
              <a:solidFill>
                <a:srgbClr val="0000FF"/>
              </a:solidFill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5615047" y="5732147"/>
            <a:ext cx="53549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0000FF"/>
                </a:solidFill>
              </a:rPr>
              <a:t>θ</a:t>
            </a:r>
            <a:r>
              <a:rPr lang="en-US" sz="2000" baseline="-25000" dirty="0" smtClean="0">
                <a:solidFill>
                  <a:srgbClr val="0000FF"/>
                </a:solidFill>
              </a:rPr>
              <a:t>5</a:t>
            </a:r>
            <a:endParaRPr lang="en-US" sz="2000" baseline="-25000" dirty="0">
              <a:solidFill>
                <a:srgbClr val="0000FF"/>
              </a:solidFill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6664419" y="5732147"/>
            <a:ext cx="53549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0000FF"/>
                </a:solidFill>
              </a:rPr>
              <a:t>θ</a:t>
            </a:r>
            <a:r>
              <a:rPr lang="en-US" sz="2000" baseline="-25000" dirty="0" smtClean="0">
                <a:solidFill>
                  <a:srgbClr val="0000FF"/>
                </a:solidFill>
              </a:rPr>
              <a:t>6</a:t>
            </a:r>
            <a:endParaRPr lang="en-US" sz="2000" baseline="-25000" dirty="0">
              <a:solidFill>
                <a:srgbClr val="0000FF"/>
              </a:solidFill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1483111" y="6264979"/>
            <a:ext cx="312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1</a:t>
            </a:r>
            <a:endParaRPr lang="en-US" dirty="0"/>
          </a:p>
        </p:txBody>
      </p:sp>
      <p:sp>
        <p:nvSpPr>
          <p:cNvPr id="31" name="TextBox 30"/>
          <p:cNvSpPr txBox="1"/>
          <p:nvPr/>
        </p:nvSpPr>
        <p:spPr>
          <a:xfrm>
            <a:off x="2558450" y="6266408"/>
            <a:ext cx="312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2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3563417" y="6266408"/>
            <a:ext cx="312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3</a:t>
            </a:r>
            <a:endParaRPr lang="en-US" dirty="0"/>
          </a:p>
        </p:txBody>
      </p:sp>
      <p:sp>
        <p:nvSpPr>
          <p:cNvPr id="33" name="TextBox 32"/>
          <p:cNvSpPr txBox="1"/>
          <p:nvPr/>
        </p:nvSpPr>
        <p:spPr>
          <a:xfrm>
            <a:off x="4690542" y="6266408"/>
            <a:ext cx="3248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4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5765881" y="6267837"/>
            <a:ext cx="312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5</a:t>
            </a:r>
            <a:endParaRPr lang="en-US" dirty="0"/>
          </a:p>
        </p:txBody>
      </p:sp>
      <p:sp>
        <p:nvSpPr>
          <p:cNvPr id="35" name="TextBox 34"/>
          <p:cNvSpPr txBox="1"/>
          <p:nvPr/>
        </p:nvSpPr>
        <p:spPr>
          <a:xfrm>
            <a:off x="6770848" y="6267837"/>
            <a:ext cx="312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6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7566530" y="6056531"/>
            <a:ext cx="415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…</a:t>
            </a:r>
            <a:endParaRPr lang="en-US" dirty="0"/>
          </a:p>
        </p:txBody>
      </p:sp>
      <p:sp>
        <p:nvSpPr>
          <p:cNvPr id="37" name="TextBox 36"/>
          <p:cNvSpPr txBox="1"/>
          <p:nvPr/>
        </p:nvSpPr>
        <p:spPr>
          <a:xfrm>
            <a:off x="1003542" y="3410129"/>
            <a:ext cx="7566194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  <a:latin typeface="Calibri"/>
                <a:cs typeface="Calibri"/>
              </a:rPr>
              <a:t>What are </a:t>
            </a:r>
            <a:r>
              <a:rPr lang="en-US" sz="2400" dirty="0" err="1" smtClean="0">
                <a:solidFill>
                  <a:srgbClr val="FF0000"/>
                </a:solidFill>
                <a:latin typeface="Calibri"/>
                <a:cs typeface="Calibri"/>
              </a:rPr>
              <a:t>θ</a:t>
            </a:r>
            <a:r>
              <a:rPr lang="en-US" sz="2400" baseline="-25000" dirty="0" err="1" smtClean="0">
                <a:solidFill>
                  <a:srgbClr val="FF0000"/>
                </a:solidFill>
                <a:latin typeface="Calibri"/>
                <a:cs typeface="Calibri"/>
              </a:rPr>
              <a:t>j</a:t>
            </a:r>
            <a:r>
              <a:rPr lang="en-US" sz="2400" dirty="0" smtClean="0">
                <a:solidFill>
                  <a:srgbClr val="FF0000"/>
                </a:solidFill>
                <a:latin typeface="Calibri"/>
                <a:cs typeface="Calibri"/>
              </a:rPr>
              <a:t>?</a:t>
            </a:r>
          </a:p>
          <a:p>
            <a:endParaRPr lang="en-US" sz="2400" baseline="-25000" dirty="0">
              <a:solidFill>
                <a:srgbClr val="FF0000"/>
              </a:solidFill>
              <a:latin typeface="Calibri"/>
              <a:cs typeface="Calibri"/>
            </a:endParaRPr>
          </a:p>
          <a:p>
            <a:r>
              <a:rPr lang="en-US" sz="2400" dirty="0" smtClean="0">
                <a:solidFill>
                  <a:srgbClr val="FF0000"/>
                </a:solidFill>
                <a:latin typeface="Calibri"/>
                <a:cs typeface="Calibri"/>
              </a:rPr>
              <a:t>Are there any constraints on the values that they can take?</a:t>
            </a:r>
            <a:endParaRPr lang="en-US" sz="2400" dirty="0">
              <a:solidFill>
                <a:srgbClr val="FF0000"/>
              </a:solidFill>
              <a:latin typeface="Calibri"/>
              <a:cs typeface="Calibri"/>
            </a:endParaRPr>
          </a:p>
          <a:p>
            <a:r>
              <a:rPr lang="en-US" sz="2400" dirty="0" smtClean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endParaRPr lang="en-US" sz="2400" dirty="0">
              <a:solidFill>
                <a:srgbClr val="FF0000"/>
              </a:solidFill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478411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Multinomial distribution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77944" y="129957"/>
            <a:ext cx="1294437" cy="971889"/>
          </a:xfrm>
          <a:prstGeom prst="rect">
            <a:avLst/>
          </a:prstGeom>
        </p:spPr>
      </p:pic>
      <p:graphicFrame>
        <p:nvGraphicFramePr>
          <p:cNvPr id="19" name="Object 1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32513503"/>
              </p:ext>
            </p:extLst>
          </p:nvPr>
        </p:nvGraphicFramePr>
        <p:xfrm>
          <a:off x="1674813" y="1819275"/>
          <a:ext cx="4651375" cy="12541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7256" name="Equation" r:id="rId4" imgW="2590800" imgH="698500" progId="Equation.3">
                  <p:embed/>
                </p:oleObj>
              </mc:Choice>
              <mc:Fallback>
                <p:oleObj name="Equation" r:id="rId4" imgW="2590800" imgH="6985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674813" y="1819275"/>
                        <a:ext cx="4651375" cy="12541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4" name="TextBox 23"/>
          <p:cNvSpPr txBox="1"/>
          <p:nvPr/>
        </p:nvSpPr>
        <p:spPr>
          <a:xfrm>
            <a:off x="1332135" y="5732147"/>
            <a:ext cx="53549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0000FF"/>
                </a:solidFill>
              </a:rPr>
              <a:t>θ</a:t>
            </a:r>
            <a:r>
              <a:rPr lang="en-US" sz="2000" baseline="-25000" dirty="0" smtClean="0">
                <a:solidFill>
                  <a:srgbClr val="0000FF"/>
                </a:solidFill>
              </a:rPr>
              <a:t>1</a:t>
            </a:r>
            <a:endParaRPr lang="en-US" sz="2000" baseline="-25000" dirty="0">
              <a:solidFill>
                <a:srgbClr val="0000FF"/>
              </a:solidFill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2416497" y="5732147"/>
            <a:ext cx="53549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0000FF"/>
                </a:solidFill>
              </a:rPr>
              <a:t>θ</a:t>
            </a:r>
            <a:r>
              <a:rPr lang="en-US" sz="2000" baseline="-25000" dirty="0" smtClean="0">
                <a:solidFill>
                  <a:srgbClr val="0000FF"/>
                </a:solidFill>
              </a:rPr>
              <a:t>2</a:t>
            </a:r>
            <a:endParaRPr lang="en-US" sz="2000" baseline="-25000" dirty="0">
              <a:solidFill>
                <a:srgbClr val="0000FF"/>
              </a:solidFill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3465869" y="5732147"/>
            <a:ext cx="53549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0000FF"/>
                </a:solidFill>
              </a:rPr>
              <a:t>θ</a:t>
            </a:r>
            <a:r>
              <a:rPr lang="en-US" sz="2000" baseline="-25000" dirty="0" smtClean="0">
                <a:solidFill>
                  <a:srgbClr val="0000FF"/>
                </a:solidFill>
              </a:rPr>
              <a:t>3</a:t>
            </a:r>
            <a:endParaRPr lang="en-US" sz="2000" baseline="-25000" dirty="0">
              <a:solidFill>
                <a:srgbClr val="0000FF"/>
              </a:solidFill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4530685" y="5732147"/>
            <a:ext cx="53549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0000FF"/>
                </a:solidFill>
              </a:rPr>
              <a:t>θ</a:t>
            </a:r>
            <a:r>
              <a:rPr lang="en-US" sz="2000" baseline="-25000" dirty="0" smtClean="0">
                <a:solidFill>
                  <a:srgbClr val="0000FF"/>
                </a:solidFill>
              </a:rPr>
              <a:t>4</a:t>
            </a:r>
            <a:endParaRPr lang="en-US" sz="2000" baseline="-25000" dirty="0">
              <a:solidFill>
                <a:srgbClr val="0000FF"/>
              </a:solidFill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5615047" y="5732147"/>
            <a:ext cx="53549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0000FF"/>
                </a:solidFill>
              </a:rPr>
              <a:t>θ</a:t>
            </a:r>
            <a:r>
              <a:rPr lang="en-US" sz="2000" baseline="-25000" dirty="0" smtClean="0">
                <a:solidFill>
                  <a:srgbClr val="0000FF"/>
                </a:solidFill>
              </a:rPr>
              <a:t>5</a:t>
            </a:r>
            <a:endParaRPr lang="en-US" sz="2000" baseline="-25000" dirty="0">
              <a:solidFill>
                <a:srgbClr val="0000FF"/>
              </a:solidFill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6664419" y="5732147"/>
            <a:ext cx="53549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0000FF"/>
                </a:solidFill>
              </a:rPr>
              <a:t>θ</a:t>
            </a:r>
            <a:r>
              <a:rPr lang="en-US" sz="2000" baseline="-25000" dirty="0" smtClean="0">
                <a:solidFill>
                  <a:srgbClr val="0000FF"/>
                </a:solidFill>
              </a:rPr>
              <a:t>6</a:t>
            </a:r>
            <a:endParaRPr lang="en-US" sz="2000" baseline="-25000" dirty="0">
              <a:solidFill>
                <a:srgbClr val="0000FF"/>
              </a:solidFill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1483111" y="6264979"/>
            <a:ext cx="312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1</a:t>
            </a:r>
            <a:endParaRPr lang="en-US" dirty="0"/>
          </a:p>
        </p:txBody>
      </p:sp>
      <p:sp>
        <p:nvSpPr>
          <p:cNvPr id="31" name="TextBox 30"/>
          <p:cNvSpPr txBox="1"/>
          <p:nvPr/>
        </p:nvSpPr>
        <p:spPr>
          <a:xfrm>
            <a:off x="2558450" y="6266408"/>
            <a:ext cx="312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2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3563417" y="6266408"/>
            <a:ext cx="312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3</a:t>
            </a:r>
            <a:endParaRPr lang="en-US" dirty="0"/>
          </a:p>
        </p:txBody>
      </p:sp>
      <p:sp>
        <p:nvSpPr>
          <p:cNvPr id="33" name="TextBox 32"/>
          <p:cNvSpPr txBox="1"/>
          <p:nvPr/>
        </p:nvSpPr>
        <p:spPr>
          <a:xfrm>
            <a:off x="4690542" y="6266408"/>
            <a:ext cx="3248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4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5765881" y="6267837"/>
            <a:ext cx="312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5</a:t>
            </a:r>
            <a:endParaRPr lang="en-US" dirty="0"/>
          </a:p>
        </p:txBody>
      </p:sp>
      <p:sp>
        <p:nvSpPr>
          <p:cNvPr id="35" name="TextBox 34"/>
          <p:cNvSpPr txBox="1"/>
          <p:nvPr/>
        </p:nvSpPr>
        <p:spPr>
          <a:xfrm>
            <a:off x="6770848" y="6267837"/>
            <a:ext cx="312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6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7566530" y="6056531"/>
            <a:ext cx="415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…</a:t>
            </a:r>
            <a:endParaRPr lang="en-US" dirty="0"/>
          </a:p>
        </p:txBody>
      </p:sp>
      <p:sp>
        <p:nvSpPr>
          <p:cNvPr id="37" name="TextBox 36"/>
          <p:cNvSpPr txBox="1"/>
          <p:nvPr/>
        </p:nvSpPr>
        <p:spPr>
          <a:xfrm>
            <a:off x="2193583" y="3347965"/>
            <a:ext cx="349005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 smtClean="0">
                <a:solidFill>
                  <a:srgbClr val="0000FF"/>
                </a:solidFill>
                <a:latin typeface="Calibri"/>
                <a:cs typeface="Calibri"/>
              </a:rPr>
              <a:t>θ</a:t>
            </a:r>
            <a:r>
              <a:rPr lang="en-US" sz="2400" baseline="-25000" dirty="0" err="1" smtClean="0">
                <a:solidFill>
                  <a:srgbClr val="0000FF"/>
                </a:solidFill>
                <a:latin typeface="Calibri"/>
                <a:cs typeface="Calibri"/>
              </a:rPr>
              <a:t>j</a:t>
            </a:r>
            <a:r>
              <a:rPr lang="en-US" sz="2400" dirty="0" smtClean="0">
                <a:solidFill>
                  <a:srgbClr val="0000FF"/>
                </a:solidFill>
                <a:latin typeface="Calibri"/>
                <a:cs typeface="Calibri"/>
              </a:rPr>
              <a:t>: probability of rolling “j”</a:t>
            </a:r>
          </a:p>
          <a:p>
            <a:r>
              <a:rPr lang="en-US" sz="2400" dirty="0" smtClean="0">
                <a:solidFill>
                  <a:srgbClr val="0000FF"/>
                </a:solidFill>
                <a:latin typeface="Calibri"/>
                <a:cs typeface="Calibri"/>
              </a:rPr>
              <a:t> </a:t>
            </a:r>
            <a:endParaRPr lang="en-US" sz="2400" dirty="0">
              <a:solidFill>
                <a:srgbClr val="0000FF"/>
              </a:solidFill>
              <a:latin typeface="Calibri"/>
              <a:cs typeface="Calibri"/>
            </a:endParaRPr>
          </a:p>
        </p:txBody>
      </p:sp>
      <p:graphicFrame>
        <p:nvGraphicFramePr>
          <p:cNvPr id="20" name="Object 1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26761769"/>
              </p:ext>
            </p:extLst>
          </p:nvPr>
        </p:nvGraphicFramePr>
        <p:xfrm>
          <a:off x="3298295" y="3973381"/>
          <a:ext cx="706437" cy="4111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7257" name="Equation" r:id="rId6" imgW="393700" imgH="228600" progId="Equation.3">
                  <p:embed/>
                </p:oleObj>
              </mc:Choice>
              <mc:Fallback>
                <p:oleObj name="Equation" r:id="rId6" imgW="393700" imgH="2286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3298295" y="3973381"/>
                        <a:ext cx="706437" cy="41116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1" name="Object 2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29022540"/>
              </p:ext>
            </p:extLst>
          </p:nvPr>
        </p:nvGraphicFramePr>
        <p:xfrm>
          <a:off x="3142751" y="4498441"/>
          <a:ext cx="1208087" cy="593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7258" name="Equation" r:id="rId8" imgW="673100" imgH="330200" progId="Equation.3">
                  <p:embed/>
                </p:oleObj>
              </mc:Choice>
              <mc:Fallback>
                <p:oleObj name="Equation" r:id="rId8" imgW="673100" imgH="3302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3142751" y="4498441"/>
                        <a:ext cx="1208087" cy="5937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40108780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Back to words…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2436606" y="1735111"/>
            <a:ext cx="3641305" cy="762026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>
                <a:solidFill>
                  <a:srgbClr val="FF0000"/>
                </a:solidFill>
              </a:rPr>
              <a:t>Why the digression?</a:t>
            </a:r>
            <a:endParaRPr lang="en-US" dirty="0">
              <a:solidFill>
                <a:srgbClr val="FF0000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77944" y="129957"/>
            <a:ext cx="1294437" cy="971889"/>
          </a:xfrm>
          <a:prstGeom prst="rect">
            <a:avLst/>
          </a:prstGeom>
        </p:spPr>
      </p:pic>
      <p:sp>
        <p:nvSpPr>
          <p:cNvPr id="25" name="TextBox 24"/>
          <p:cNvSpPr txBox="1"/>
          <p:nvPr/>
        </p:nvSpPr>
        <p:spPr>
          <a:xfrm>
            <a:off x="990283" y="4749512"/>
            <a:ext cx="6947936" cy="1200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Drawing words from a bag is the same as rolling a die!</a:t>
            </a:r>
          </a:p>
          <a:p>
            <a:endParaRPr lang="en-US" sz="2400" dirty="0">
              <a:solidFill>
                <a:srgbClr val="0000FF"/>
              </a:solidFill>
            </a:endParaRPr>
          </a:p>
          <a:p>
            <a:r>
              <a:rPr lang="en-US" sz="2400" dirty="0" smtClean="0">
                <a:solidFill>
                  <a:srgbClr val="0000FF"/>
                </a:solidFill>
              </a:rPr>
              <a:t>number of sides = number of words in the vocabulary</a:t>
            </a:r>
          </a:p>
        </p:txBody>
      </p:sp>
      <p:graphicFrame>
        <p:nvGraphicFramePr>
          <p:cNvPr id="26" name="Object 2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19899393"/>
              </p:ext>
            </p:extLst>
          </p:nvPr>
        </p:nvGraphicFramePr>
        <p:xfrm>
          <a:off x="1674813" y="2697163"/>
          <a:ext cx="4651375" cy="12541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8201" name="Equation" r:id="rId4" imgW="2590800" imgH="698500" progId="Equation.3">
                  <p:embed/>
                </p:oleObj>
              </mc:Choice>
              <mc:Fallback>
                <p:oleObj name="Equation" r:id="rId4" imgW="2590800" imgH="6985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674813" y="2697163"/>
                        <a:ext cx="4651375" cy="12541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69935711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Back to words…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2436606" y="1735111"/>
            <a:ext cx="3641305" cy="762026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>
                <a:solidFill>
                  <a:srgbClr val="FF0000"/>
                </a:solidFill>
              </a:rPr>
              <a:t>Why the digression?</a:t>
            </a:r>
            <a:endParaRPr lang="en-US" dirty="0">
              <a:solidFill>
                <a:srgbClr val="FF0000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77944" y="129957"/>
            <a:ext cx="1294437" cy="971889"/>
          </a:xfrm>
          <a:prstGeom prst="rect">
            <a:avLst/>
          </a:prstGeom>
        </p:spPr>
      </p:pic>
      <p:graphicFrame>
        <p:nvGraphicFramePr>
          <p:cNvPr id="26" name="Object 2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92482839"/>
              </p:ext>
            </p:extLst>
          </p:nvPr>
        </p:nvGraphicFramePr>
        <p:xfrm>
          <a:off x="1674813" y="2697163"/>
          <a:ext cx="4651375" cy="12541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50284" name="Equation" r:id="rId4" imgW="2590800" imgH="698500" progId="Equation.3">
                  <p:embed/>
                </p:oleObj>
              </mc:Choice>
              <mc:Fallback>
                <p:oleObj name="Equation" r:id="rId4" imgW="2590800" imgH="6985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674813" y="2697163"/>
                        <a:ext cx="4651375" cy="12541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78642367"/>
              </p:ext>
            </p:extLst>
          </p:nvPr>
        </p:nvGraphicFramePr>
        <p:xfrm>
          <a:off x="1674813" y="4383088"/>
          <a:ext cx="4548187" cy="12811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50285" name="Equation" r:id="rId6" imgW="2489200" imgH="698500" progId="Equation.3">
                  <p:embed/>
                </p:oleObj>
              </mc:Choice>
              <mc:Fallback>
                <p:oleObj name="Equation" r:id="rId6" imgW="2489200" imgH="6985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674813" y="4383088"/>
                        <a:ext cx="4548187" cy="128111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Rectangle 7"/>
          <p:cNvSpPr/>
          <p:nvPr/>
        </p:nvSpPr>
        <p:spPr>
          <a:xfrm>
            <a:off x="5312786" y="6074292"/>
            <a:ext cx="131963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err="1" smtClean="0">
                <a:solidFill>
                  <a:srgbClr val="0000FF"/>
                </a:solidFill>
                <a:latin typeface="Calibri"/>
                <a:cs typeface="Calibri"/>
              </a:rPr>
              <a:t>θ</a:t>
            </a:r>
            <a:r>
              <a:rPr lang="en-US" baseline="-25000" dirty="0" err="1" smtClean="0">
                <a:solidFill>
                  <a:srgbClr val="0000FF"/>
                </a:solidFill>
                <a:latin typeface="Calibri"/>
                <a:cs typeface="Calibri"/>
              </a:rPr>
              <a:t>j</a:t>
            </a:r>
            <a:r>
              <a:rPr lang="en-US" dirty="0">
                <a:solidFill>
                  <a:srgbClr val="0000FF"/>
                </a:solidFill>
                <a:latin typeface="Calibri"/>
                <a:cs typeface="Calibri"/>
              </a:rPr>
              <a:t> </a:t>
            </a:r>
            <a:r>
              <a:rPr lang="en-US" dirty="0" smtClean="0">
                <a:solidFill>
                  <a:srgbClr val="0000FF"/>
                </a:solidFill>
                <a:latin typeface="Calibri"/>
                <a:cs typeface="Calibri"/>
              </a:rPr>
              <a:t>for class y</a:t>
            </a:r>
            <a:endParaRPr lang="en-US" dirty="0"/>
          </a:p>
        </p:txBody>
      </p:sp>
      <p:cxnSp>
        <p:nvCxnSpPr>
          <p:cNvPr id="10" name="Straight Arrow Connector 9"/>
          <p:cNvCxnSpPr>
            <a:stCxn id="8" idx="0"/>
          </p:cNvCxnSpPr>
          <p:nvPr/>
        </p:nvCxnSpPr>
        <p:spPr>
          <a:xfrm flipH="1" flipV="1">
            <a:off x="5799230" y="4999746"/>
            <a:ext cx="173371" cy="1074546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8043122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648" y="76200"/>
            <a:ext cx="8153400" cy="9906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Basic steps for probabilistic modeling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485645" y="3649302"/>
            <a:ext cx="812883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Step 2: figure out how to estimate the probabilities for the model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85645" y="1724651"/>
            <a:ext cx="441449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Model each class as a multinomial:</a:t>
            </a:r>
            <a:endParaRPr lang="en-US" sz="2400" dirty="0"/>
          </a:p>
        </p:txBody>
      </p:sp>
      <p:graphicFrame>
        <p:nvGraphicFramePr>
          <p:cNvPr id="11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54539868"/>
              </p:ext>
            </p:extLst>
          </p:nvPr>
        </p:nvGraphicFramePr>
        <p:xfrm>
          <a:off x="2052638" y="2117725"/>
          <a:ext cx="4548187" cy="12811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9224" name="Equation" r:id="rId3" imgW="2489200" imgH="698500" progId="Equation.3">
                  <p:embed/>
                </p:oleObj>
              </mc:Choice>
              <mc:Fallback>
                <p:oleObj name="Equation" r:id="rId3" imgW="2489200" imgH="6985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052638" y="2117725"/>
                        <a:ext cx="4548187" cy="128111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14" name="Group 12"/>
          <p:cNvGrpSpPr/>
          <p:nvPr/>
        </p:nvGrpSpPr>
        <p:grpSpPr>
          <a:xfrm>
            <a:off x="802990" y="4312397"/>
            <a:ext cx="458098" cy="649887"/>
            <a:chOff x="612648" y="2370667"/>
            <a:chExt cx="960348" cy="1100666"/>
          </a:xfrm>
        </p:grpSpPr>
        <p:sp>
          <p:nvSpPr>
            <p:cNvPr id="15" name="Rectangle 14"/>
            <p:cNvSpPr/>
            <p:nvPr/>
          </p:nvSpPr>
          <p:spPr>
            <a:xfrm>
              <a:off x="612648" y="2370667"/>
              <a:ext cx="960348" cy="1100666"/>
            </a:xfrm>
            <a:prstGeom prst="rect">
              <a:avLst/>
            </a:prstGeom>
            <a:noFill/>
            <a:ln>
              <a:solidFill>
                <a:schemeClr val="tx1">
                  <a:lumMod val="95000"/>
                  <a:lumOff val="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7" name="Straight Connector 16"/>
            <p:cNvCxnSpPr/>
            <p:nvPr/>
          </p:nvCxnSpPr>
          <p:spPr>
            <a:xfrm>
              <a:off x="798286" y="2576286"/>
              <a:ext cx="604762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805546" y="2740781"/>
              <a:ext cx="604762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>
              <a:off x="812806" y="2893181"/>
              <a:ext cx="604762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>
              <a:off x="805546" y="3018966"/>
              <a:ext cx="604762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>
              <a:off x="812806" y="3183461"/>
              <a:ext cx="604762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/>
            <p:cNvCxnSpPr/>
            <p:nvPr/>
          </p:nvCxnSpPr>
          <p:spPr>
            <a:xfrm>
              <a:off x="820066" y="3335861"/>
              <a:ext cx="604762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3" name="Group 12"/>
          <p:cNvGrpSpPr/>
          <p:nvPr/>
        </p:nvGrpSpPr>
        <p:grpSpPr>
          <a:xfrm>
            <a:off x="814893" y="5131252"/>
            <a:ext cx="458098" cy="649887"/>
            <a:chOff x="612648" y="2370667"/>
            <a:chExt cx="960348" cy="1100666"/>
          </a:xfrm>
        </p:grpSpPr>
        <p:sp>
          <p:nvSpPr>
            <p:cNvPr id="24" name="Rectangle 23"/>
            <p:cNvSpPr/>
            <p:nvPr/>
          </p:nvSpPr>
          <p:spPr>
            <a:xfrm>
              <a:off x="612648" y="2370667"/>
              <a:ext cx="960348" cy="1100666"/>
            </a:xfrm>
            <a:prstGeom prst="rect">
              <a:avLst/>
            </a:prstGeom>
            <a:noFill/>
            <a:ln>
              <a:solidFill>
                <a:schemeClr val="tx1">
                  <a:lumMod val="95000"/>
                  <a:lumOff val="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25" name="Straight Connector 24"/>
            <p:cNvCxnSpPr/>
            <p:nvPr/>
          </p:nvCxnSpPr>
          <p:spPr>
            <a:xfrm>
              <a:off x="798286" y="2576286"/>
              <a:ext cx="604762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/>
            <p:cNvCxnSpPr/>
            <p:nvPr/>
          </p:nvCxnSpPr>
          <p:spPr>
            <a:xfrm>
              <a:off x="805546" y="2740781"/>
              <a:ext cx="604762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/>
            <p:cNvCxnSpPr/>
            <p:nvPr/>
          </p:nvCxnSpPr>
          <p:spPr>
            <a:xfrm>
              <a:off x="812806" y="2893181"/>
              <a:ext cx="604762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/>
            <p:cNvCxnSpPr/>
            <p:nvPr/>
          </p:nvCxnSpPr>
          <p:spPr>
            <a:xfrm>
              <a:off x="805546" y="3018966"/>
              <a:ext cx="604762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/>
            <p:cNvCxnSpPr/>
            <p:nvPr/>
          </p:nvCxnSpPr>
          <p:spPr>
            <a:xfrm>
              <a:off x="812806" y="3183461"/>
              <a:ext cx="604762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/>
            <p:cNvCxnSpPr/>
            <p:nvPr/>
          </p:nvCxnSpPr>
          <p:spPr>
            <a:xfrm>
              <a:off x="820066" y="3335861"/>
              <a:ext cx="604762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1" name="Group 12"/>
          <p:cNvGrpSpPr/>
          <p:nvPr/>
        </p:nvGrpSpPr>
        <p:grpSpPr>
          <a:xfrm>
            <a:off x="1371336" y="5781139"/>
            <a:ext cx="458098" cy="649887"/>
            <a:chOff x="612648" y="2370667"/>
            <a:chExt cx="960348" cy="1100666"/>
          </a:xfrm>
        </p:grpSpPr>
        <p:sp>
          <p:nvSpPr>
            <p:cNvPr id="32" name="Rectangle 31"/>
            <p:cNvSpPr/>
            <p:nvPr/>
          </p:nvSpPr>
          <p:spPr>
            <a:xfrm>
              <a:off x="612648" y="2370667"/>
              <a:ext cx="960348" cy="1100666"/>
            </a:xfrm>
            <a:prstGeom prst="rect">
              <a:avLst/>
            </a:prstGeom>
            <a:noFill/>
            <a:ln>
              <a:solidFill>
                <a:schemeClr val="tx1">
                  <a:lumMod val="95000"/>
                  <a:lumOff val="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33" name="Straight Connector 32"/>
            <p:cNvCxnSpPr/>
            <p:nvPr/>
          </p:nvCxnSpPr>
          <p:spPr>
            <a:xfrm>
              <a:off x="798286" y="2576286"/>
              <a:ext cx="604762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/>
            <p:cNvCxnSpPr/>
            <p:nvPr/>
          </p:nvCxnSpPr>
          <p:spPr>
            <a:xfrm>
              <a:off x="805546" y="2740781"/>
              <a:ext cx="604762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/>
            <p:cNvCxnSpPr/>
            <p:nvPr/>
          </p:nvCxnSpPr>
          <p:spPr>
            <a:xfrm>
              <a:off x="812806" y="2893181"/>
              <a:ext cx="604762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/>
            <p:cNvCxnSpPr/>
            <p:nvPr/>
          </p:nvCxnSpPr>
          <p:spPr>
            <a:xfrm>
              <a:off x="805546" y="3018966"/>
              <a:ext cx="604762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/>
            <p:cNvCxnSpPr/>
            <p:nvPr/>
          </p:nvCxnSpPr>
          <p:spPr>
            <a:xfrm>
              <a:off x="812806" y="3183461"/>
              <a:ext cx="604762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/>
            <p:cNvCxnSpPr/>
            <p:nvPr/>
          </p:nvCxnSpPr>
          <p:spPr>
            <a:xfrm>
              <a:off x="820066" y="3335861"/>
              <a:ext cx="604762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9" name="Group 12"/>
          <p:cNvGrpSpPr/>
          <p:nvPr/>
        </p:nvGrpSpPr>
        <p:grpSpPr>
          <a:xfrm>
            <a:off x="1461364" y="4531868"/>
            <a:ext cx="458098" cy="649887"/>
            <a:chOff x="612648" y="2370667"/>
            <a:chExt cx="960348" cy="1100666"/>
          </a:xfrm>
        </p:grpSpPr>
        <p:sp>
          <p:nvSpPr>
            <p:cNvPr id="40" name="Rectangle 39"/>
            <p:cNvSpPr/>
            <p:nvPr/>
          </p:nvSpPr>
          <p:spPr>
            <a:xfrm>
              <a:off x="612648" y="2370667"/>
              <a:ext cx="960348" cy="1100666"/>
            </a:xfrm>
            <a:prstGeom prst="rect">
              <a:avLst/>
            </a:prstGeom>
            <a:noFill/>
            <a:ln>
              <a:solidFill>
                <a:schemeClr val="tx1">
                  <a:lumMod val="95000"/>
                  <a:lumOff val="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41" name="Straight Connector 40"/>
            <p:cNvCxnSpPr/>
            <p:nvPr/>
          </p:nvCxnSpPr>
          <p:spPr>
            <a:xfrm>
              <a:off x="798286" y="2576286"/>
              <a:ext cx="604762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/>
            <p:cNvCxnSpPr/>
            <p:nvPr/>
          </p:nvCxnSpPr>
          <p:spPr>
            <a:xfrm>
              <a:off x="805546" y="2740781"/>
              <a:ext cx="604762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/>
            <p:cNvCxnSpPr/>
            <p:nvPr/>
          </p:nvCxnSpPr>
          <p:spPr>
            <a:xfrm>
              <a:off x="812806" y="2893181"/>
              <a:ext cx="604762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/>
            <p:cNvCxnSpPr/>
            <p:nvPr/>
          </p:nvCxnSpPr>
          <p:spPr>
            <a:xfrm>
              <a:off x="805546" y="3018966"/>
              <a:ext cx="604762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/>
            <p:cNvCxnSpPr/>
            <p:nvPr/>
          </p:nvCxnSpPr>
          <p:spPr>
            <a:xfrm>
              <a:off x="812806" y="3183461"/>
              <a:ext cx="604762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/>
            <p:cNvCxnSpPr/>
            <p:nvPr/>
          </p:nvCxnSpPr>
          <p:spPr>
            <a:xfrm>
              <a:off x="820066" y="3335861"/>
              <a:ext cx="604762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7" name="Group 12"/>
          <p:cNvGrpSpPr/>
          <p:nvPr/>
        </p:nvGrpSpPr>
        <p:grpSpPr>
          <a:xfrm>
            <a:off x="2080711" y="5131252"/>
            <a:ext cx="458098" cy="649887"/>
            <a:chOff x="612648" y="2370667"/>
            <a:chExt cx="960348" cy="1100666"/>
          </a:xfrm>
        </p:grpSpPr>
        <p:sp>
          <p:nvSpPr>
            <p:cNvPr id="48" name="Rectangle 47"/>
            <p:cNvSpPr/>
            <p:nvPr/>
          </p:nvSpPr>
          <p:spPr>
            <a:xfrm>
              <a:off x="612648" y="2370667"/>
              <a:ext cx="960348" cy="1100666"/>
            </a:xfrm>
            <a:prstGeom prst="rect">
              <a:avLst/>
            </a:prstGeom>
            <a:noFill/>
            <a:ln>
              <a:solidFill>
                <a:schemeClr val="tx1">
                  <a:lumMod val="95000"/>
                  <a:lumOff val="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49" name="Straight Connector 48"/>
            <p:cNvCxnSpPr/>
            <p:nvPr/>
          </p:nvCxnSpPr>
          <p:spPr>
            <a:xfrm>
              <a:off x="798286" y="2576286"/>
              <a:ext cx="604762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/>
            <p:cNvCxnSpPr/>
            <p:nvPr/>
          </p:nvCxnSpPr>
          <p:spPr>
            <a:xfrm>
              <a:off x="805546" y="2740781"/>
              <a:ext cx="604762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/>
            <p:cNvCxnSpPr/>
            <p:nvPr/>
          </p:nvCxnSpPr>
          <p:spPr>
            <a:xfrm>
              <a:off x="812806" y="2893181"/>
              <a:ext cx="604762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/>
            <p:cNvCxnSpPr/>
            <p:nvPr/>
          </p:nvCxnSpPr>
          <p:spPr>
            <a:xfrm>
              <a:off x="805546" y="3018966"/>
              <a:ext cx="604762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/>
            <p:cNvCxnSpPr/>
            <p:nvPr/>
          </p:nvCxnSpPr>
          <p:spPr>
            <a:xfrm>
              <a:off x="812806" y="3183461"/>
              <a:ext cx="604762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/>
            <p:cNvCxnSpPr/>
            <p:nvPr/>
          </p:nvCxnSpPr>
          <p:spPr>
            <a:xfrm>
              <a:off x="820066" y="3335861"/>
              <a:ext cx="604762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" name="TextBox 6"/>
          <p:cNvSpPr txBox="1"/>
          <p:nvPr/>
        </p:nvSpPr>
        <p:spPr>
          <a:xfrm>
            <a:off x="2824126" y="4981391"/>
            <a:ext cx="611698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FF0000"/>
                </a:solidFill>
              </a:rPr>
              <a:t>How do we train the model, i.e. estimate </a:t>
            </a:r>
            <a:r>
              <a:rPr lang="en-US" sz="2000" dirty="0" err="1" smtClean="0">
                <a:solidFill>
                  <a:srgbClr val="FF0000"/>
                </a:solidFill>
                <a:latin typeface="Calibri"/>
                <a:cs typeface="Calibri"/>
              </a:rPr>
              <a:t>θ</a:t>
            </a:r>
            <a:r>
              <a:rPr lang="en-US" sz="2000" baseline="-25000" dirty="0" err="1" smtClean="0">
                <a:solidFill>
                  <a:srgbClr val="FF0000"/>
                </a:solidFill>
                <a:latin typeface="Calibri"/>
                <a:cs typeface="Calibri"/>
              </a:rPr>
              <a:t>j</a:t>
            </a:r>
            <a:r>
              <a:rPr lang="en-US" sz="2000" dirty="0" smtClean="0">
                <a:solidFill>
                  <a:srgbClr val="FF0000"/>
                </a:solidFill>
                <a:latin typeface="Calibri"/>
                <a:cs typeface="Calibri"/>
              </a:rPr>
              <a:t> for each class?</a:t>
            </a:r>
            <a:r>
              <a:rPr lang="en-US" sz="2000" dirty="0" smtClean="0">
                <a:solidFill>
                  <a:srgbClr val="FF0000"/>
                </a:solidFill>
              </a:rPr>
              <a:t> </a:t>
            </a:r>
            <a:endParaRPr lang="en-US" sz="20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1102219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 digression: rolling dice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77944" y="129957"/>
            <a:ext cx="1294437" cy="971889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116841" y="1783411"/>
            <a:ext cx="7187484" cy="30469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What if I rolled 400 times and got the following number? </a:t>
            </a:r>
          </a:p>
          <a:p>
            <a:endParaRPr lang="en-US" sz="2400" dirty="0" smtClean="0">
              <a:solidFill>
                <a:srgbClr val="FF0000"/>
              </a:solidFill>
            </a:endParaRPr>
          </a:p>
          <a:p>
            <a:r>
              <a:rPr lang="en-US" sz="2400" dirty="0" smtClean="0">
                <a:solidFill>
                  <a:srgbClr val="FF0000"/>
                </a:solidFill>
              </a:rPr>
              <a:t>1: 100</a:t>
            </a:r>
          </a:p>
          <a:p>
            <a:r>
              <a:rPr lang="en-US" sz="2400" dirty="0" smtClean="0">
                <a:solidFill>
                  <a:srgbClr val="FF0000"/>
                </a:solidFill>
              </a:rPr>
              <a:t>2: 50</a:t>
            </a:r>
          </a:p>
          <a:p>
            <a:r>
              <a:rPr lang="en-US" sz="2400" dirty="0" smtClean="0">
                <a:solidFill>
                  <a:srgbClr val="FF0000"/>
                </a:solidFill>
              </a:rPr>
              <a:t>3: 50</a:t>
            </a:r>
          </a:p>
          <a:p>
            <a:r>
              <a:rPr lang="en-US" sz="2400" dirty="0" smtClean="0">
                <a:solidFill>
                  <a:srgbClr val="FF0000"/>
                </a:solidFill>
              </a:rPr>
              <a:t>4: 100</a:t>
            </a:r>
          </a:p>
          <a:p>
            <a:r>
              <a:rPr lang="en-US" sz="2400" dirty="0" smtClean="0">
                <a:solidFill>
                  <a:srgbClr val="FF0000"/>
                </a:solidFill>
              </a:rPr>
              <a:t>5: 50</a:t>
            </a:r>
          </a:p>
          <a:p>
            <a:r>
              <a:rPr lang="en-US" sz="2400" dirty="0" smtClean="0">
                <a:solidFill>
                  <a:srgbClr val="FF0000"/>
                </a:solidFill>
              </a:rPr>
              <a:t>6: 50</a:t>
            </a:r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332135" y="5532585"/>
            <a:ext cx="59593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0000FF"/>
                </a:solidFill>
              </a:rPr>
              <a:t>1/4</a:t>
            </a:r>
            <a:endParaRPr lang="en-US" sz="2000" dirty="0">
              <a:solidFill>
                <a:srgbClr val="0000FF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416497" y="5532585"/>
            <a:ext cx="59593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0000FF"/>
                </a:solidFill>
              </a:rPr>
              <a:t>1/8</a:t>
            </a:r>
            <a:endParaRPr lang="en-US" sz="2000" dirty="0">
              <a:solidFill>
                <a:srgbClr val="0000FF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465869" y="5532585"/>
            <a:ext cx="59593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0000FF"/>
                </a:solidFill>
              </a:rPr>
              <a:t>1/8</a:t>
            </a:r>
            <a:endParaRPr lang="en-US" sz="2000" dirty="0">
              <a:solidFill>
                <a:srgbClr val="0000FF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30685" y="5532585"/>
            <a:ext cx="59593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0000FF"/>
                </a:solidFill>
              </a:rPr>
              <a:t>1/4</a:t>
            </a:r>
            <a:endParaRPr lang="en-US" sz="2000" dirty="0">
              <a:solidFill>
                <a:srgbClr val="0000FF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615047" y="5532585"/>
            <a:ext cx="59593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0000FF"/>
                </a:solidFill>
              </a:rPr>
              <a:t>1/8</a:t>
            </a:r>
            <a:endParaRPr lang="en-US" sz="2000" dirty="0">
              <a:solidFill>
                <a:srgbClr val="0000FF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6664419" y="5532585"/>
            <a:ext cx="59593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0000FF"/>
                </a:solidFill>
              </a:rPr>
              <a:t>1/8</a:t>
            </a:r>
            <a:endParaRPr lang="en-US" sz="2000" dirty="0">
              <a:solidFill>
                <a:srgbClr val="0000FF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483111" y="6065417"/>
            <a:ext cx="312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1</a:t>
            </a:r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2558450" y="6066846"/>
            <a:ext cx="312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2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563417" y="6066846"/>
            <a:ext cx="312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3</a:t>
            </a:r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4690542" y="6066846"/>
            <a:ext cx="3248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4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765881" y="6068275"/>
            <a:ext cx="312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5</a:t>
            </a:r>
            <a:endParaRPr lang="en-US" dirty="0"/>
          </a:p>
        </p:txBody>
      </p:sp>
      <p:sp>
        <p:nvSpPr>
          <p:cNvPr id="16" name="TextBox 15"/>
          <p:cNvSpPr txBox="1"/>
          <p:nvPr/>
        </p:nvSpPr>
        <p:spPr>
          <a:xfrm>
            <a:off x="6770848" y="6068275"/>
            <a:ext cx="312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6</a:t>
            </a:r>
          </a:p>
        </p:txBody>
      </p:sp>
    </p:spTree>
    <p:extLst>
      <p:ext uri="{BB962C8B-B14F-4D97-AF65-F5344CB8AC3E}">
        <p14:creationId xmlns:p14="http://schemas.microsoft.com/office/powerpoint/2010/main" val="299161358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Training a multinomial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77944" y="129957"/>
            <a:ext cx="1294437" cy="971889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332135" y="5532585"/>
            <a:ext cx="59593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0000FF"/>
                </a:solidFill>
              </a:rPr>
              <a:t>1/4</a:t>
            </a:r>
            <a:endParaRPr lang="en-US" sz="2000" dirty="0">
              <a:solidFill>
                <a:srgbClr val="0000FF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416497" y="5532585"/>
            <a:ext cx="59593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0000FF"/>
                </a:solidFill>
              </a:rPr>
              <a:t>1/8</a:t>
            </a:r>
            <a:endParaRPr lang="en-US" sz="2000" dirty="0">
              <a:solidFill>
                <a:srgbClr val="0000FF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465869" y="5532585"/>
            <a:ext cx="59593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0000FF"/>
                </a:solidFill>
              </a:rPr>
              <a:t>1/8</a:t>
            </a:r>
            <a:endParaRPr lang="en-US" sz="2000" dirty="0">
              <a:solidFill>
                <a:srgbClr val="0000FF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30685" y="5532585"/>
            <a:ext cx="59593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0000FF"/>
                </a:solidFill>
              </a:rPr>
              <a:t>1/4</a:t>
            </a:r>
            <a:endParaRPr lang="en-US" sz="2000" dirty="0">
              <a:solidFill>
                <a:srgbClr val="0000FF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615047" y="5532585"/>
            <a:ext cx="59593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0000FF"/>
                </a:solidFill>
              </a:rPr>
              <a:t>1/8</a:t>
            </a:r>
            <a:endParaRPr lang="en-US" sz="2000" dirty="0">
              <a:solidFill>
                <a:srgbClr val="0000FF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6664419" y="5532585"/>
            <a:ext cx="59593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0000FF"/>
                </a:solidFill>
              </a:rPr>
              <a:t>1/8</a:t>
            </a:r>
            <a:endParaRPr lang="en-US" sz="2000" dirty="0">
              <a:solidFill>
                <a:srgbClr val="0000FF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483111" y="6065417"/>
            <a:ext cx="312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1</a:t>
            </a:r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2558450" y="6066846"/>
            <a:ext cx="312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2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563417" y="6066846"/>
            <a:ext cx="312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3</a:t>
            </a:r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4690542" y="6066846"/>
            <a:ext cx="3248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4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765881" y="6068275"/>
            <a:ext cx="312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5</a:t>
            </a:r>
            <a:endParaRPr lang="en-US" dirty="0"/>
          </a:p>
        </p:txBody>
      </p:sp>
      <p:sp>
        <p:nvSpPr>
          <p:cNvPr id="16" name="TextBox 15"/>
          <p:cNvSpPr txBox="1"/>
          <p:nvPr/>
        </p:nvSpPr>
        <p:spPr>
          <a:xfrm>
            <a:off x="6770848" y="6068275"/>
            <a:ext cx="312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6</a:t>
            </a:r>
          </a:p>
        </p:txBody>
      </p:sp>
      <p:grpSp>
        <p:nvGrpSpPr>
          <p:cNvPr id="57" name="Group 12"/>
          <p:cNvGrpSpPr/>
          <p:nvPr/>
        </p:nvGrpSpPr>
        <p:grpSpPr>
          <a:xfrm>
            <a:off x="1508615" y="1658925"/>
            <a:ext cx="458098" cy="649887"/>
            <a:chOff x="612648" y="2370667"/>
            <a:chExt cx="960348" cy="1100666"/>
          </a:xfrm>
        </p:grpSpPr>
        <p:sp>
          <p:nvSpPr>
            <p:cNvPr id="58" name="Rectangle 57"/>
            <p:cNvSpPr/>
            <p:nvPr/>
          </p:nvSpPr>
          <p:spPr>
            <a:xfrm>
              <a:off x="612648" y="2370667"/>
              <a:ext cx="960348" cy="1100666"/>
            </a:xfrm>
            <a:prstGeom prst="rect">
              <a:avLst/>
            </a:prstGeom>
            <a:noFill/>
            <a:ln>
              <a:solidFill>
                <a:schemeClr val="tx1">
                  <a:lumMod val="95000"/>
                  <a:lumOff val="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59" name="Straight Connector 58"/>
            <p:cNvCxnSpPr/>
            <p:nvPr/>
          </p:nvCxnSpPr>
          <p:spPr>
            <a:xfrm>
              <a:off x="798286" y="2576286"/>
              <a:ext cx="604762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/>
            <p:cNvCxnSpPr/>
            <p:nvPr/>
          </p:nvCxnSpPr>
          <p:spPr>
            <a:xfrm>
              <a:off x="805546" y="2740781"/>
              <a:ext cx="604762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/>
            <p:cNvCxnSpPr/>
            <p:nvPr/>
          </p:nvCxnSpPr>
          <p:spPr>
            <a:xfrm>
              <a:off x="812806" y="2893181"/>
              <a:ext cx="604762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/>
            <p:cNvCxnSpPr/>
            <p:nvPr/>
          </p:nvCxnSpPr>
          <p:spPr>
            <a:xfrm>
              <a:off x="805546" y="3018966"/>
              <a:ext cx="604762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Straight Connector 62"/>
            <p:cNvCxnSpPr/>
            <p:nvPr/>
          </p:nvCxnSpPr>
          <p:spPr>
            <a:xfrm>
              <a:off x="812806" y="3183461"/>
              <a:ext cx="604762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Straight Connector 63"/>
            <p:cNvCxnSpPr/>
            <p:nvPr/>
          </p:nvCxnSpPr>
          <p:spPr>
            <a:xfrm>
              <a:off x="820066" y="3335861"/>
              <a:ext cx="604762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5" name="Group 12"/>
          <p:cNvGrpSpPr/>
          <p:nvPr/>
        </p:nvGrpSpPr>
        <p:grpSpPr>
          <a:xfrm>
            <a:off x="3002282" y="1658925"/>
            <a:ext cx="458098" cy="649887"/>
            <a:chOff x="612648" y="2370667"/>
            <a:chExt cx="960348" cy="1100666"/>
          </a:xfrm>
        </p:grpSpPr>
        <p:sp>
          <p:nvSpPr>
            <p:cNvPr id="66" name="Rectangle 65"/>
            <p:cNvSpPr/>
            <p:nvPr/>
          </p:nvSpPr>
          <p:spPr>
            <a:xfrm>
              <a:off x="612648" y="2370667"/>
              <a:ext cx="960348" cy="1100666"/>
            </a:xfrm>
            <a:prstGeom prst="rect">
              <a:avLst/>
            </a:prstGeom>
            <a:noFill/>
            <a:ln>
              <a:solidFill>
                <a:schemeClr val="tx1">
                  <a:lumMod val="95000"/>
                  <a:lumOff val="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67" name="Straight Connector 66"/>
            <p:cNvCxnSpPr/>
            <p:nvPr/>
          </p:nvCxnSpPr>
          <p:spPr>
            <a:xfrm>
              <a:off x="798286" y="2576286"/>
              <a:ext cx="604762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Straight Connector 67"/>
            <p:cNvCxnSpPr/>
            <p:nvPr/>
          </p:nvCxnSpPr>
          <p:spPr>
            <a:xfrm>
              <a:off x="805546" y="2740781"/>
              <a:ext cx="604762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Connector 68"/>
            <p:cNvCxnSpPr/>
            <p:nvPr/>
          </p:nvCxnSpPr>
          <p:spPr>
            <a:xfrm>
              <a:off x="812806" y="2893181"/>
              <a:ext cx="604762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Connector 69"/>
            <p:cNvCxnSpPr/>
            <p:nvPr/>
          </p:nvCxnSpPr>
          <p:spPr>
            <a:xfrm>
              <a:off x="805546" y="3018966"/>
              <a:ext cx="604762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Straight Connector 70"/>
            <p:cNvCxnSpPr/>
            <p:nvPr/>
          </p:nvCxnSpPr>
          <p:spPr>
            <a:xfrm>
              <a:off x="812806" y="3183461"/>
              <a:ext cx="604762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Connector 71"/>
            <p:cNvCxnSpPr/>
            <p:nvPr/>
          </p:nvCxnSpPr>
          <p:spPr>
            <a:xfrm>
              <a:off x="820066" y="3335861"/>
              <a:ext cx="604762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3" name="Group 12"/>
          <p:cNvGrpSpPr/>
          <p:nvPr/>
        </p:nvGrpSpPr>
        <p:grpSpPr>
          <a:xfrm>
            <a:off x="3724776" y="1659863"/>
            <a:ext cx="458098" cy="649887"/>
            <a:chOff x="612648" y="2370667"/>
            <a:chExt cx="960348" cy="1100666"/>
          </a:xfrm>
        </p:grpSpPr>
        <p:sp>
          <p:nvSpPr>
            <p:cNvPr id="74" name="Rectangle 73"/>
            <p:cNvSpPr/>
            <p:nvPr/>
          </p:nvSpPr>
          <p:spPr>
            <a:xfrm>
              <a:off x="612648" y="2370667"/>
              <a:ext cx="960348" cy="1100666"/>
            </a:xfrm>
            <a:prstGeom prst="rect">
              <a:avLst/>
            </a:prstGeom>
            <a:noFill/>
            <a:ln>
              <a:solidFill>
                <a:schemeClr val="tx1">
                  <a:lumMod val="95000"/>
                  <a:lumOff val="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75" name="Straight Connector 74"/>
            <p:cNvCxnSpPr/>
            <p:nvPr/>
          </p:nvCxnSpPr>
          <p:spPr>
            <a:xfrm>
              <a:off x="798286" y="2576286"/>
              <a:ext cx="604762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Connector 75"/>
            <p:cNvCxnSpPr/>
            <p:nvPr/>
          </p:nvCxnSpPr>
          <p:spPr>
            <a:xfrm>
              <a:off x="805546" y="2740781"/>
              <a:ext cx="604762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Straight Connector 76"/>
            <p:cNvCxnSpPr/>
            <p:nvPr/>
          </p:nvCxnSpPr>
          <p:spPr>
            <a:xfrm>
              <a:off x="812806" y="2893181"/>
              <a:ext cx="604762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Straight Connector 77"/>
            <p:cNvCxnSpPr/>
            <p:nvPr/>
          </p:nvCxnSpPr>
          <p:spPr>
            <a:xfrm>
              <a:off x="805546" y="3018966"/>
              <a:ext cx="604762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Straight Connector 78"/>
            <p:cNvCxnSpPr/>
            <p:nvPr/>
          </p:nvCxnSpPr>
          <p:spPr>
            <a:xfrm>
              <a:off x="812806" y="3183461"/>
              <a:ext cx="604762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Straight Connector 79"/>
            <p:cNvCxnSpPr/>
            <p:nvPr/>
          </p:nvCxnSpPr>
          <p:spPr>
            <a:xfrm>
              <a:off x="820066" y="3335861"/>
              <a:ext cx="604762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1" name="Group 12"/>
          <p:cNvGrpSpPr/>
          <p:nvPr/>
        </p:nvGrpSpPr>
        <p:grpSpPr>
          <a:xfrm>
            <a:off x="2264108" y="2478440"/>
            <a:ext cx="458098" cy="649887"/>
            <a:chOff x="612648" y="2370667"/>
            <a:chExt cx="960348" cy="1100666"/>
          </a:xfrm>
        </p:grpSpPr>
        <p:sp>
          <p:nvSpPr>
            <p:cNvPr id="82" name="Rectangle 81"/>
            <p:cNvSpPr/>
            <p:nvPr/>
          </p:nvSpPr>
          <p:spPr>
            <a:xfrm>
              <a:off x="612648" y="2370667"/>
              <a:ext cx="960348" cy="1100666"/>
            </a:xfrm>
            <a:prstGeom prst="rect">
              <a:avLst/>
            </a:prstGeom>
            <a:noFill/>
            <a:ln>
              <a:solidFill>
                <a:schemeClr val="tx1">
                  <a:lumMod val="95000"/>
                  <a:lumOff val="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83" name="Straight Connector 82"/>
            <p:cNvCxnSpPr/>
            <p:nvPr/>
          </p:nvCxnSpPr>
          <p:spPr>
            <a:xfrm>
              <a:off x="798286" y="2576286"/>
              <a:ext cx="604762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4" name="Straight Connector 83"/>
            <p:cNvCxnSpPr/>
            <p:nvPr/>
          </p:nvCxnSpPr>
          <p:spPr>
            <a:xfrm>
              <a:off x="805546" y="2740781"/>
              <a:ext cx="604762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5" name="Straight Connector 84"/>
            <p:cNvCxnSpPr/>
            <p:nvPr/>
          </p:nvCxnSpPr>
          <p:spPr>
            <a:xfrm>
              <a:off x="812806" y="2893181"/>
              <a:ext cx="604762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6" name="Straight Connector 85"/>
            <p:cNvCxnSpPr/>
            <p:nvPr/>
          </p:nvCxnSpPr>
          <p:spPr>
            <a:xfrm>
              <a:off x="805546" y="3018966"/>
              <a:ext cx="604762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7" name="Straight Connector 86"/>
            <p:cNvCxnSpPr/>
            <p:nvPr/>
          </p:nvCxnSpPr>
          <p:spPr>
            <a:xfrm>
              <a:off x="812806" y="3183461"/>
              <a:ext cx="604762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8" name="Straight Connector 87"/>
            <p:cNvCxnSpPr/>
            <p:nvPr/>
          </p:nvCxnSpPr>
          <p:spPr>
            <a:xfrm>
              <a:off x="820066" y="3335861"/>
              <a:ext cx="604762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9" name="Group 12"/>
          <p:cNvGrpSpPr/>
          <p:nvPr/>
        </p:nvGrpSpPr>
        <p:grpSpPr>
          <a:xfrm>
            <a:off x="1502050" y="2471296"/>
            <a:ext cx="458098" cy="649887"/>
            <a:chOff x="612648" y="2370667"/>
            <a:chExt cx="960348" cy="1100666"/>
          </a:xfrm>
        </p:grpSpPr>
        <p:sp>
          <p:nvSpPr>
            <p:cNvPr id="90" name="Rectangle 89"/>
            <p:cNvSpPr/>
            <p:nvPr/>
          </p:nvSpPr>
          <p:spPr>
            <a:xfrm>
              <a:off x="612648" y="2370667"/>
              <a:ext cx="960348" cy="1100666"/>
            </a:xfrm>
            <a:prstGeom prst="rect">
              <a:avLst/>
            </a:prstGeom>
            <a:noFill/>
            <a:ln>
              <a:solidFill>
                <a:schemeClr val="tx1">
                  <a:lumMod val="95000"/>
                  <a:lumOff val="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91" name="Straight Connector 90"/>
            <p:cNvCxnSpPr/>
            <p:nvPr/>
          </p:nvCxnSpPr>
          <p:spPr>
            <a:xfrm>
              <a:off x="798286" y="2576286"/>
              <a:ext cx="604762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2" name="Straight Connector 91"/>
            <p:cNvCxnSpPr/>
            <p:nvPr/>
          </p:nvCxnSpPr>
          <p:spPr>
            <a:xfrm>
              <a:off x="805546" y="2740781"/>
              <a:ext cx="604762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3" name="Straight Connector 92"/>
            <p:cNvCxnSpPr/>
            <p:nvPr/>
          </p:nvCxnSpPr>
          <p:spPr>
            <a:xfrm>
              <a:off x="812806" y="2893181"/>
              <a:ext cx="604762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4" name="Straight Connector 93"/>
            <p:cNvCxnSpPr/>
            <p:nvPr/>
          </p:nvCxnSpPr>
          <p:spPr>
            <a:xfrm>
              <a:off x="805546" y="3018966"/>
              <a:ext cx="604762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5" name="Straight Connector 94"/>
            <p:cNvCxnSpPr/>
            <p:nvPr/>
          </p:nvCxnSpPr>
          <p:spPr>
            <a:xfrm>
              <a:off x="812806" y="3183461"/>
              <a:ext cx="604762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6" name="Straight Connector 95"/>
            <p:cNvCxnSpPr/>
            <p:nvPr/>
          </p:nvCxnSpPr>
          <p:spPr>
            <a:xfrm>
              <a:off x="820066" y="3335861"/>
              <a:ext cx="604762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97" name="Group 12"/>
          <p:cNvGrpSpPr/>
          <p:nvPr/>
        </p:nvGrpSpPr>
        <p:grpSpPr>
          <a:xfrm>
            <a:off x="2264108" y="1670943"/>
            <a:ext cx="458098" cy="649887"/>
            <a:chOff x="612648" y="2370667"/>
            <a:chExt cx="960348" cy="1100666"/>
          </a:xfrm>
        </p:grpSpPr>
        <p:sp>
          <p:nvSpPr>
            <p:cNvPr id="98" name="Rectangle 97"/>
            <p:cNvSpPr/>
            <p:nvPr/>
          </p:nvSpPr>
          <p:spPr>
            <a:xfrm>
              <a:off x="612648" y="2370667"/>
              <a:ext cx="960348" cy="1100666"/>
            </a:xfrm>
            <a:prstGeom prst="rect">
              <a:avLst/>
            </a:prstGeom>
            <a:noFill/>
            <a:ln>
              <a:solidFill>
                <a:schemeClr val="tx1">
                  <a:lumMod val="95000"/>
                  <a:lumOff val="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99" name="Straight Connector 98"/>
            <p:cNvCxnSpPr/>
            <p:nvPr/>
          </p:nvCxnSpPr>
          <p:spPr>
            <a:xfrm>
              <a:off x="798286" y="2576286"/>
              <a:ext cx="604762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0" name="Straight Connector 99"/>
            <p:cNvCxnSpPr/>
            <p:nvPr/>
          </p:nvCxnSpPr>
          <p:spPr>
            <a:xfrm>
              <a:off x="805546" y="2740781"/>
              <a:ext cx="604762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1" name="Straight Connector 100"/>
            <p:cNvCxnSpPr/>
            <p:nvPr/>
          </p:nvCxnSpPr>
          <p:spPr>
            <a:xfrm>
              <a:off x="812806" y="2893181"/>
              <a:ext cx="604762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2" name="Straight Connector 101"/>
            <p:cNvCxnSpPr/>
            <p:nvPr/>
          </p:nvCxnSpPr>
          <p:spPr>
            <a:xfrm>
              <a:off x="805546" y="3018966"/>
              <a:ext cx="604762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3" name="Straight Connector 102"/>
            <p:cNvCxnSpPr/>
            <p:nvPr/>
          </p:nvCxnSpPr>
          <p:spPr>
            <a:xfrm>
              <a:off x="812806" y="3183461"/>
              <a:ext cx="604762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4" name="Straight Connector 103"/>
            <p:cNvCxnSpPr/>
            <p:nvPr/>
          </p:nvCxnSpPr>
          <p:spPr>
            <a:xfrm>
              <a:off x="820066" y="3335861"/>
              <a:ext cx="604762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05" name="TextBox 104"/>
          <p:cNvSpPr txBox="1"/>
          <p:nvPr/>
        </p:nvSpPr>
        <p:spPr>
          <a:xfrm>
            <a:off x="546046" y="1784653"/>
            <a:ext cx="74093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label</a:t>
            </a:r>
            <a:r>
              <a:rPr lang="en-US" baseline="-25000" dirty="0" smtClean="0"/>
              <a:t>1</a:t>
            </a:r>
            <a:endParaRPr lang="en-US" baseline="-25000" dirty="0"/>
          </a:p>
        </p:txBody>
      </p:sp>
      <p:sp>
        <p:nvSpPr>
          <p:cNvPr id="106" name="TextBox 105"/>
          <p:cNvSpPr txBox="1"/>
          <p:nvPr/>
        </p:nvSpPr>
        <p:spPr>
          <a:xfrm>
            <a:off x="591202" y="2615991"/>
            <a:ext cx="74093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label</a:t>
            </a:r>
            <a:r>
              <a:rPr lang="en-US" baseline="-25000" dirty="0"/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106396720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Training a multinomial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77944" y="129957"/>
            <a:ext cx="1294437" cy="971889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332135" y="5532585"/>
            <a:ext cx="59593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0000FF"/>
                </a:solidFill>
              </a:rPr>
              <a:t>1/4</a:t>
            </a:r>
            <a:endParaRPr lang="en-US" sz="2000" dirty="0">
              <a:solidFill>
                <a:srgbClr val="0000FF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416497" y="5532585"/>
            <a:ext cx="59593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0000FF"/>
                </a:solidFill>
              </a:rPr>
              <a:t>1/8</a:t>
            </a:r>
            <a:endParaRPr lang="en-US" sz="2000" dirty="0">
              <a:solidFill>
                <a:srgbClr val="0000FF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465869" y="5532585"/>
            <a:ext cx="59593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0000FF"/>
                </a:solidFill>
              </a:rPr>
              <a:t>1/8</a:t>
            </a:r>
            <a:endParaRPr lang="en-US" sz="2000" dirty="0">
              <a:solidFill>
                <a:srgbClr val="0000FF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30685" y="5532585"/>
            <a:ext cx="59593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0000FF"/>
                </a:solidFill>
              </a:rPr>
              <a:t>1/4</a:t>
            </a:r>
            <a:endParaRPr lang="en-US" sz="2000" dirty="0">
              <a:solidFill>
                <a:srgbClr val="0000FF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615047" y="5532585"/>
            <a:ext cx="59593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0000FF"/>
                </a:solidFill>
              </a:rPr>
              <a:t>1/8</a:t>
            </a:r>
            <a:endParaRPr lang="en-US" sz="2000" dirty="0">
              <a:solidFill>
                <a:srgbClr val="0000FF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6664419" y="5532585"/>
            <a:ext cx="59593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0000FF"/>
                </a:solidFill>
              </a:rPr>
              <a:t>1/8</a:t>
            </a:r>
            <a:endParaRPr lang="en-US" sz="2000" dirty="0">
              <a:solidFill>
                <a:srgbClr val="0000FF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483111" y="6065417"/>
            <a:ext cx="312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1</a:t>
            </a:r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2558450" y="6066846"/>
            <a:ext cx="312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2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563417" y="6066846"/>
            <a:ext cx="312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3</a:t>
            </a:r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4690542" y="6066846"/>
            <a:ext cx="3248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4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765881" y="6068275"/>
            <a:ext cx="312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5</a:t>
            </a:r>
            <a:endParaRPr lang="en-US" dirty="0"/>
          </a:p>
        </p:txBody>
      </p:sp>
      <p:sp>
        <p:nvSpPr>
          <p:cNvPr id="16" name="TextBox 15"/>
          <p:cNvSpPr txBox="1"/>
          <p:nvPr/>
        </p:nvSpPr>
        <p:spPr>
          <a:xfrm>
            <a:off x="6770848" y="6068275"/>
            <a:ext cx="312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6</a:t>
            </a:r>
          </a:p>
        </p:txBody>
      </p:sp>
      <p:grpSp>
        <p:nvGrpSpPr>
          <p:cNvPr id="57" name="Group 12"/>
          <p:cNvGrpSpPr/>
          <p:nvPr/>
        </p:nvGrpSpPr>
        <p:grpSpPr>
          <a:xfrm>
            <a:off x="1508615" y="1658925"/>
            <a:ext cx="458098" cy="649887"/>
            <a:chOff x="612648" y="2370667"/>
            <a:chExt cx="960348" cy="1100666"/>
          </a:xfrm>
        </p:grpSpPr>
        <p:sp>
          <p:nvSpPr>
            <p:cNvPr id="58" name="Rectangle 57"/>
            <p:cNvSpPr/>
            <p:nvPr/>
          </p:nvSpPr>
          <p:spPr>
            <a:xfrm>
              <a:off x="612648" y="2370667"/>
              <a:ext cx="960348" cy="1100666"/>
            </a:xfrm>
            <a:prstGeom prst="rect">
              <a:avLst/>
            </a:prstGeom>
            <a:noFill/>
            <a:ln>
              <a:solidFill>
                <a:schemeClr val="tx1">
                  <a:lumMod val="95000"/>
                  <a:lumOff val="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59" name="Straight Connector 58"/>
            <p:cNvCxnSpPr/>
            <p:nvPr/>
          </p:nvCxnSpPr>
          <p:spPr>
            <a:xfrm>
              <a:off x="798286" y="2576286"/>
              <a:ext cx="604762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/>
            <p:cNvCxnSpPr/>
            <p:nvPr/>
          </p:nvCxnSpPr>
          <p:spPr>
            <a:xfrm>
              <a:off x="805546" y="2740781"/>
              <a:ext cx="604762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/>
            <p:cNvCxnSpPr/>
            <p:nvPr/>
          </p:nvCxnSpPr>
          <p:spPr>
            <a:xfrm>
              <a:off x="812806" y="2893181"/>
              <a:ext cx="604762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/>
            <p:cNvCxnSpPr/>
            <p:nvPr/>
          </p:nvCxnSpPr>
          <p:spPr>
            <a:xfrm>
              <a:off x="805546" y="3018966"/>
              <a:ext cx="604762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Straight Connector 62"/>
            <p:cNvCxnSpPr/>
            <p:nvPr/>
          </p:nvCxnSpPr>
          <p:spPr>
            <a:xfrm>
              <a:off x="812806" y="3183461"/>
              <a:ext cx="604762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Straight Connector 63"/>
            <p:cNvCxnSpPr/>
            <p:nvPr/>
          </p:nvCxnSpPr>
          <p:spPr>
            <a:xfrm>
              <a:off x="820066" y="3335861"/>
              <a:ext cx="604762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5" name="Group 12"/>
          <p:cNvGrpSpPr/>
          <p:nvPr/>
        </p:nvGrpSpPr>
        <p:grpSpPr>
          <a:xfrm>
            <a:off x="3002282" y="1658925"/>
            <a:ext cx="458098" cy="649887"/>
            <a:chOff x="612648" y="2370667"/>
            <a:chExt cx="960348" cy="1100666"/>
          </a:xfrm>
        </p:grpSpPr>
        <p:sp>
          <p:nvSpPr>
            <p:cNvPr id="66" name="Rectangle 65"/>
            <p:cNvSpPr/>
            <p:nvPr/>
          </p:nvSpPr>
          <p:spPr>
            <a:xfrm>
              <a:off x="612648" y="2370667"/>
              <a:ext cx="960348" cy="1100666"/>
            </a:xfrm>
            <a:prstGeom prst="rect">
              <a:avLst/>
            </a:prstGeom>
            <a:noFill/>
            <a:ln>
              <a:solidFill>
                <a:schemeClr val="tx1">
                  <a:lumMod val="95000"/>
                  <a:lumOff val="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67" name="Straight Connector 66"/>
            <p:cNvCxnSpPr/>
            <p:nvPr/>
          </p:nvCxnSpPr>
          <p:spPr>
            <a:xfrm>
              <a:off x="798286" y="2576286"/>
              <a:ext cx="604762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Straight Connector 67"/>
            <p:cNvCxnSpPr/>
            <p:nvPr/>
          </p:nvCxnSpPr>
          <p:spPr>
            <a:xfrm>
              <a:off x="805546" y="2740781"/>
              <a:ext cx="604762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Connector 68"/>
            <p:cNvCxnSpPr/>
            <p:nvPr/>
          </p:nvCxnSpPr>
          <p:spPr>
            <a:xfrm>
              <a:off x="812806" y="2893181"/>
              <a:ext cx="604762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Connector 69"/>
            <p:cNvCxnSpPr/>
            <p:nvPr/>
          </p:nvCxnSpPr>
          <p:spPr>
            <a:xfrm>
              <a:off x="805546" y="3018966"/>
              <a:ext cx="604762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Straight Connector 70"/>
            <p:cNvCxnSpPr/>
            <p:nvPr/>
          </p:nvCxnSpPr>
          <p:spPr>
            <a:xfrm>
              <a:off x="812806" y="3183461"/>
              <a:ext cx="604762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Connector 71"/>
            <p:cNvCxnSpPr/>
            <p:nvPr/>
          </p:nvCxnSpPr>
          <p:spPr>
            <a:xfrm>
              <a:off x="820066" y="3335861"/>
              <a:ext cx="604762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3" name="Group 12"/>
          <p:cNvGrpSpPr/>
          <p:nvPr/>
        </p:nvGrpSpPr>
        <p:grpSpPr>
          <a:xfrm>
            <a:off x="3724776" y="1659863"/>
            <a:ext cx="458098" cy="649887"/>
            <a:chOff x="612648" y="2370667"/>
            <a:chExt cx="960348" cy="1100666"/>
          </a:xfrm>
        </p:grpSpPr>
        <p:sp>
          <p:nvSpPr>
            <p:cNvPr id="74" name="Rectangle 73"/>
            <p:cNvSpPr/>
            <p:nvPr/>
          </p:nvSpPr>
          <p:spPr>
            <a:xfrm>
              <a:off x="612648" y="2370667"/>
              <a:ext cx="960348" cy="1100666"/>
            </a:xfrm>
            <a:prstGeom prst="rect">
              <a:avLst/>
            </a:prstGeom>
            <a:noFill/>
            <a:ln>
              <a:solidFill>
                <a:schemeClr val="tx1">
                  <a:lumMod val="95000"/>
                  <a:lumOff val="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75" name="Straight Connector 74"/>
            <p:cNvCxnSpPr/>
            <p:nvPr/>
          </p:nvCxnSpPr>
          <p:spPr>
            <a:xfrm>
              <a:off x="798286" y="2576286"/>
              <a:ext cx="604762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Connector 75"/>
            <p:cNvCxnSpPr/>
            <p:nvPr/>
          </p:nvCxnSpPr>
          <p:spPr>
            <a:xfrm>
              <a:off x="805546" y="2740781"/>
              <a:ext cx="604762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Straight Connector 76"/>
            <p:cNvCxnSpPr/>
            <p:nvPr/>
          </p:nvCxnSpPr>
          <p:spPr>
            <a:xfrm>
              <a:off x="812806" y="2893181"/>
              <a:ext cx="604762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Straight Connector 77"/>
            <p:cNvCxnSpPr/>
            <p:nvPr/>
          </p:nvCxnSpPr>
          <p:spPr>
            <a:xfrm>
              <a:off x="805546" y="3018966"/>
              <a:ext cx="604762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Straight Connector 78"/>
            <p:cNvCxnSpPr/>
            <p:nvPr/>
          </p:nvCxnSpPr>
          <p:spPr>
            <a:xfrm>
              <a:off x="812806" y="3183461"/>
              <a:ext cx="604762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Straight Connector 79"/>
            <p:cNvCxnSpPr/>
            <p:nvPr/>
          </p:nvCxnSpPr>
          <p:spPr>
            <a:xfrm>
              <a:off x="820066" y="3335861"/>
              <a:ext cx="604762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97" name="Group 12"/>
          <p:cNvGrpSpPr/>
          <p:nvPr/>
        </p:nvGrpSpPr>
        <p:grpSpPr>
          <a:xfrm>
            <a:off x="2264108" y="1670943"/>
            <a:ext cx="458098" cy="649887"/>
            <a:chOff x="612648" y="2370667"/>
            <a:chExt cx="960348" cy="1100666"/>
          </a:xfrm>
        </p:grpSpPr>
        <p:sp>
          <p:nvSpPr>
            <p:cNvPr id="98" name="Rectangle 97"/>
            <p:cNvSpPr/>
            <p:nvPr/>
          </p:nvSpPr>
          <p:spPr>
            <a:xfrm>
              <a:off x="612648" y="2370667"/>
              <a:ext cx="960348" cy="1100666"/>
            </a:xfrm>
            <a:prstGeom prst="rect">
              <a:avLst/>
            </a:prstGeom>
            <a:noFill/>
            <a:ln>
              <a:solidFill>
                <a:schemeClr val="tx1">
                  <a:lumMod val="95000"/>
                  <a:lumOff val="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99" name="Straight Connector 98"/>
            <p:cNvCxnSpPr/>
            <p:nvPr/>
          </p:nvCxnSpPr>
          <p:spPr>
            <a:xfrm>
              <a:off x="798286" y="2576286"/>
              <a:ext cx="604762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0" name="Straight Connector 99"/>
            <p:cNvCxnSpPr/>
            <p:nvPr/>
          </p:nvCxnSpPr>
          <p:spPr>
            <a:xfrm>
              <a:off x="805546" y="2740781"/>
              <a:ext cx="604762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1" name="Straight Connector 100"/>
            <p:cNvCxnSpPr/>
            <p:nvPr/>
          </p:nvCxnSpPr>
          <p:spPr>
            <a:xfrm>
              <a:off x="812806" y="2893181"/>
              <a:ext cx="604762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2" name="Straight Connector 101"/>
            <p:cNvCxnSpPr/>
            <p:nvPr/>
          </p:nvCxnSpPr>
          <p:spPr>
            <a:xfrm>
              <a:off x="805546" y="3018966"/>
              <a:ext cx="604762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3" name="Straight Connector 102"/>
            <p:cNvCxnSpPr/>
            <p:nvPr/>
          </p:nvCxnSpPr>
          <p:spPr>
            <a:xfrm>
              <a:off x="812806" y="3183461"/>
              <a:ext cx="604762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4" name="Straight Connector 103"/>
            <p:cNvCxnSpPr/>
            <p:nvPr/>
          </p:nvCxnSpPr>
          <p:spPr>
            <a:xfrm>
              <a:off x="820066" y="3335861"/>
              <a:ext cx="604762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05" name="TextBox 104"/>
          <p:cNvSpPr txBox="1"/>
          <p:nvPr/>
        </p:nvSpPr>
        <p:spPr>
          <a:xfrm>
            <a:off x="546046" y="1784653"/>
            <a:ext cx="74093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label</a:t>
            </a:r>
            <a:r>
              <a:rPr lang="en-US" baseline="-25000" dirty="0" smtClean="0"/>
              <a:t>1</a:t>
            </a:r>
            <a:endParaRPr lang="en-US" baseline="-25000" dirty="0"/>
          </a:p>
        </p:txBody>
      </p:sp>
      <p:sp>
        <p:nvSpPr>
          <p:cNvPr id="5" name="TextBox 4"/>
          <p:cNvSpPr txBox="1"/>
          <p:nvPr/>
        </p:nvSpPr>
        <p:spPr>
          <a:xfrm>
            <a:off x="697040" y="2612705"/>
            <a:ext cx="179677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For each label, y:</a:t>
            </a:r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1052408" y="3090429"/>
            <a:ext cx="1629999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w1: 100 times</a:t>
            </a:r>
          </a:p>
          <a:p>
            <a:r>
              <a:rPr lang="en-US" sz="2000" dirty="0" smtClean="0"/>
              <a:t>w2: 50 times</a:t>
            </a:r>
          </a:p>
          <a:p>
            <a:r>
              <a:rPr lang="en-US" sz="2000" dirty="0" smtClean="0"/>
              <a:t>w3: 10 times</a:t>
            </a:r>
          </a:p>
          <a:p>
            <a:r>
              <a:rPr lang="en-US" sz="2000" dirty="0" smtClean="0"/>
              <a:t>w4: …</a:t>
            </a:r>
            <a:endParaRPr lang="en-US" sz="2000" dirty="0"/>
          </a:p>
        </p:txBody>
      </p:sp>
      <p:sp>
        <p:nvSpPr>
          <p:cNvPr id="18" name="Right Arrow 17"/>
          <p:cNvSpPr/>
          <p:nvPr/>
        </p:nvSpPr>
        <p:spPr>
          <a:xfrm>
            <a:off x="3051854" y="3401248"/>
            <a:ext cx="601425" cy="603877"/>
          </a:xfrm>
          <a:prstGeom prst="rightArrow">
            <a:avLst/>
          </a:prstGeom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107" name="Object 10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89311647"/>
              </p:ext>
            </p:extLst>
          </p:nvPr>
        </p:nvGraphicFramePr>
        <p:xfrm>
          <a:off x="4101807" y="3066913"/>
          <a:ext cx="2482850" cy="9382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52310" name="Equation" r:id="rId4" imgW="1384300" imgH="520700" progId="Equation.3">
                  <p:embed/>
                </p:oleObj>
              </mc:Choice>
              <mc:Fallback>
                <p:oleObj name="Equation" r:id="rId4" imgW="1384300" imgH="5207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4101807" y="3066913"/>
                        <a:ext cx="2482850" cy="93821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9" name="TextBox 18"/>
          <p:cNvSpPr txBox="1"/>
          <p:nvPr/>
        </p:nvSpPr>
        <p:spPr>
          <a:xfrm>
            <a:off x="4823755" y="4253472"/>
            <a:ext cx="408316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>
                <a:latin typeface="Calibri"/>
                <a:cs typeface="Calibri"/>
              </a:rPr>
              <a:t>number of times word </a:t>
            </a:r>
            <a:r>
              <a:rPr lang="en-US" sz="1600" dirty="0" err="1" smtClean="0">
                <a:latin typeface="Calibri"/>
                <a:cs typeface="Calibri"/>
              </a:rPr>
              <a:t>w</a:t>
            </a:r>
            <a:r>
              <a:rPr lang="en-US" sz="1600" baseline="-25000" dirty="0" err="1" smtClean="0">
                <a:latin typeface="Calibri"/>
                <a:cs typeface="Calibri"/>
              </a:rPr>
              <a:t>j</a:t>
            </a:r>
            <a:r>
              <a:rPr lang="en-US" sz="1600" dirty="0" smtClean="0">
                <a:latin typeface="Calibri"/>
                <a:cs typeface="Calibri"/>
              </a:rPr>
              <a:t> occurs in label y docs</a:t>
            </a:r>
            <a:endParaRPr lang="en-US" sz="1600" dirty="0">
              <a:latin typeface="Calibri"/>
              <a:cs typeface="Calibri"/>
            </a:endParaRPr>
          </a:p>
        </p:txBody>
      </p:sp>
      <p:graphicFrame>
        <p:nvGraphicFramePr>
          <p:cNvPr id="108" name="Object 10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85406527"/>
              </p:ext>
            </p:extLst>
          </p:nvPr>
        </p:nvGraphicFramePr>
        <p:xfrm>
          <a:off x="4389963" y="4562475"/>
          <a:ext cx="228600" cy="1825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52311" name="Equation" r:id="rId6" imgW="127000" imgH="101600" progId="Equation.3">
                  <p:embed/>
                </p:oleObj>
              </mc:Choice>
              <mc:Fallback>
                <p:oleObj name="Equation" r:id="rId6" imgW="127000" imgH="1016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4389963" y="4562475"/>
                        <a:ext cx="228600" cy="18256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9" name="TextBox 108"/>
          <p:cNvSpPr txBox="1"/>
          <p:nvPr/>
        </p:nvSpPr>
        <p:spPr>
          <a:xfrm>
            <a:off x="5192617" y="4717783"/>
            <a:ext cx="327976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>
                <a:latin typeface="Calibri"/>
                <a:cs typeface="Calibri"/>
              </a:rPr>
              <a:t>total number of words in label y docs</a:t>
            </a:r>
            <a:endParaRPr lang="en-US" sz="1600" dirty="0">
              <a:latin typeface="Calibri"/>
              <a:cs typeface="Calibri"/>
            </a:endParaRPr>
          </a:p>
        </p:txBody>
      </p:sp>
      <p:cxnSp>
        <p:nvCxnSpPr>
          <p:cNvPr id="22" name="Straight Connector 21"/>
          <p:cNvCxnSpPr/>
          <p:nvPr/>
        </p:nvCxnSpPr>
        <p:spPr>
          <a:xfrm>
            <a:off x="4976155" y="4682259"/>
            <a:ext cx="3930769" cy="0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8987553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Classifying with a multinomial</a:t>
            </a:r>
            <a:endParaRPr lang="en-US" dirty="0"/>
          </a:p>
        </p:txBody>
      </p:sp>
      <p:sp>
        <p:nvSpPr>
          <p:cNvPr id="4" name="Rounded Rectangle 3"/>
          <p:cNvSpPr/>
          <p:nvPr/>
        </p:nvSpPr>
        <p:spPr bwMode="auto">
          <a:xfrm>
            <a:off x="1371259" y="3619192"/>
            <a:ext cx="6266883" cy="954288"/>
          </a:xfrm>
          <a:prstGeom prst="roundRect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grpSp>
        <p:nvGrpSpPr>
          <p:cNvPr id="5" name="Group 12"/>
          <p:cNvGrpSpPr/>
          <p:nvPr/>
        </p:nvGrpSpPr>
        <p:grpSpPr>
          <a:xfrm>
            <a:off x="1831181" y="1729888"/>
            <a:ext cx="960348" cy="1100666"/>
            <a:chOff x="612648" y="2370667"/>
            <a:chExt cx="960348" cy="1100666"/>
          </a:xfrm>
        </p:grpSpPr>
        <p:sp>
          <p:nvSpPr>
            <p:cNvPr id="6" name="Rectangle 5"/>
            <p:cNvSpPr/>
            <p:nvPr/>
          </p:nvSpPr>
          <p:spPr>
            <a:xfrm>
              <a:off x="612648" y="2370667"/>
              <a:ext cx="960348" cy="1100666"/>
            </a:xfrm>
            <a:prstGeom prst="rect">
              <a:avLst/>
            </a:prstGeom>
            <a:noFill/>
            <a:ln>
              <a:solidFill>
                <a:schemeClr val="tx1">
                  <a:lumMod val="95000"/>
                  <a:lumOff val="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7" name="Straight Connector 6"/>
            <p:cNvCxnSpPr/>
            <p:nvPr/>
          </p:nvCxnSpPr>
          <p:spPr>
            <a:xfrm>
              <a:off x="798286" y="2576286"/>
              <a:ext cx="604762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Connector 7"/>
            <p:cNvCxnSpPr/>
            <p:nvPr/>
          </p:nvCxnSpPr>
          <p:spPr>
            <a:xfrm>
              <a:off x="805546" y="2740781"/>
              <a:ext cx="604762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>
              <a:off x="812806" y="2893181"/>
              <a:ext cx="604762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>
              <a:off x="805546" y="3018966"/>
              <a:ext cx="604762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>
              <a:off x="812806" y="3183461"/>
              <a:ext cx="604762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>
              <a:off x="820066" y="3335861"/>
              <a:ext cx="604762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3" name="Group 12"/>
          <p:cNvGrpSpPr/>
          <p:nvPr/>
        </p:nvGrpSpPr>
        <p:grpSpPr>
          <a:xfrm>
            <a:off x="3155237" y="1812494"/>
            <a:ext cx="3650588" cy="971301"/>
            <a:chOff x="2314795" y="2494659"/>
            <a:chExt cx="3650588" cy="971301"/>
          </a:xfrm>
        </p:grpSpPr>
        <p:sp>
          <p:nvSpPr>
            <p:cNvPr id="14" name="Text Box 14"/>
            <p:cNvSpPr txBox="1">
              <a:spLocks noChangeArrowheads="1"/>
            </p:cNvSpPr>
            <p:nvPr/>
          </p:nvSpPr>
          <p:spPr bwMode="auto">
            <a:xfrm>
              <a:off x="2383983" y="2494659"/>
              <a:ext cx="3581400" cy="4001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l">
                <a:spcBef>
                  <a:spcPct val="50000"/>
                </a:spcBef>
              </a:pPr>
              <a:r>
                <a:rPr lang="en-US" sz="2000" dirty="0" smtClean="0">
                  <a:latin typeface="Verdana" pitchFamily="34" charset="0"/>
                </a:rPr>
                <a:t>(10, </a:t>
              </a:r>
              <a:r>
                <a:rPr lang="en-US" sz="2000" dirty="0">
                  <a:latin typeface="Verdana" pitchFamily="34" charset="0"/>
                </a:rPr>
                <a:t>2</a:t>
              </a:r>
              <a:r>
                <a:rPr lang="en-US" sz="2000" dirty="0" smtClean="0">
                  <a:latin typeface="Verdana" pitchFamily="34" charset="0"/>
                </a:rPr>
                <a:t>, </a:t>
              </a:r>
              <a:r>
                <a:rPr lang="en-US" sz="2000" dirty="0">
                  <a:latin typeface="Verdana" pitchFamily="34" charset="0"/>
                </a:rPr>
                <a:t>6</a:t>
              </a:r>
              <a:r>
                <a:rPr lang="en-US" sz="2000" dirty="0" smtClean="0">
                  <a:latin typeface="Verdana" pitchFamily="34" charset="0"/>
                </a:rPr>
                <a:t>, </a:t>
              </a:r>
              <a:r>
                <a:rPr lang="en-US" sz="2000" dirty="0">
                  <a:latin typeface="Verdana" pitchFamily="34" charset="0"/>
                </a:rPr>
                <a:t>0, 0, 1, 0, 0, …)</a:t>
              </a:r>
            </a:p>
          </p:txBody>
        </p:sp>
        <p:sp>
          <p:nvSpPr>
            <p:cNvPr id="15" name="Text Box 16"/>
            <p:cNvSpPr txBox="1">
              <a:spLocks noChangeArrowheads="1"/>
            </p:cNvSpPr>
            <p:nvPr/>
          </p:nvSpPr>
          <p:spPr bwMode="auto">
            <a:xfrm rot="17992015">
              <a:off x="2574134" y="2860867"/>
              <a:ext cx="471821" cy="3667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 algn="r">
                <a:spcBef>
                  <a:spcPct val="50000"/>
                </a:spcBef>
              </a:pPr>
              <a:r>
                <a:rPr lang="en-US" dirty="0" smtClean="0"/>
                <a:t>w</a:t>
              </a:r>
              <a:r>
                <a:rPr lang="en-US" baseline="-25000" dirty="0" smtClean="0"/>
                <a:t>2</a:t>
              </a:r>
              <a:endParaRPr lang="en-US" baseline="-25000" dirty="0"/>
            </a:p>
          </p:txBody>
        </p:sp>
        <p:sp>
          <p:nvSpPr>
            <p:cNvPr id="16" name="Text Box 17"/>
            <p:cNvSpPr txBox="1">
              <a:spLocks noChangeArrowheads="1"/>
            </p:cNvSpPr>
            <p:nvPr/>
          </p:nvSpPr>
          <p:spPr bwMode="auto">
            <a:xfrm rot="17992015">
              <a:off x="2729852" y="2947171"/>
              <a:ext cx="670865" cy="3667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 algn="r">
                <a:spcBef>
                  <a:spcPct val="50000"/>
                </a:spcBef>
              </a:pPr>
              <a:r>
                <a:rPr lang="en-US" dirty="0" smtClean="0"/>
                <a:t>w</a:t>
              </a:r>
              <a:r>
                <a:rPr lang="en-US" baseline="-25000" dirty="0" smtClean="0"/>
                <a:t>3</a:t>
              </a:r>
              <a:endParaRPr lang="en-US" baseline="-25000" dirty="0"/>
            </a:p>
          </p:txBody>
        </p:sp>
        <p:sp>
          <p:nvSpPr>
            <p:cNvPr id="17" name="Text Box 18"/>
            <p:cNvSpPr txBox="1">
              <a:spLocks noChangeArrowheads="1"/>
            </p:cNvSpPr>
            <p:nvPr/>
          </p:nvSpPr>
          <p:spPr bwMode="auto">
            <a:xfrm rot="17992015">
              <a:off x="3208224" y="2890802"/>
              <a:ext cx="540862" cy="3667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 algn="r">
                <a:spcBef>
                  <a:spcPct val="50000"/>
                </a:spcBef>
              </a:pPr>
              <a:r>
                <a:rPr lang="en-US" dirty="0" smtClean="0"/>
                <a:t>w</a:t>
              </a:r>
              <a:r>
                <a:rPr lang="en-US" baseline="-25000" dirty="0" smtClean="0"/>
                <a:t>4</a:t>
              </a:r>
              <a:endParaRPr lang="en-US" baseline="-25000" dirty="0"/>
            </a:p>
          </p:txBody>
        </p:sp>
        <p:sp>
          <p:nvSpPr>
            <p:cNvPr id="18" name="Text Box 19"/>
            <p:cNvSpPr txBox="1">
              <a:spLocks noChangeArrowheads="1"/>
            </p:cNvSpPr>
            <p:nvPr/>
          </p:nvSpPr>
          <p:spPr bwMode="auto">
            <a:xfrm rot="17992015">
              <a:off x="3438358" y="2934026"/>
              <a:ext cx="640549" cy="3667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 algn="r">
                <a:spcBef>
                  <a:spcPct val="50000"/>
                </a:spcBef>
              </a:pPr>
              <a:r>
                <a:rPr lang="en-US" dirty="0" smtClean="0"/>
                <a:t>w</a:t>
              </a:r>
              <a:r>
                <a:rPr lang="en-US" baseline="-25000" dirty="0" smtClean="0"/>
                <a:t>5</a:t>
              </a:r>
              <a:endParaRPr lang="en-US" baseline="-25000" dirty="0"/>
            </a:p>
          </p:txBody>
        </p:sp>
        <p:sp>
          <p:nvSpPr>
            <p:cNvPr id="19" name="Text Box 20"/>
            <p:cNvSpPr txBox="1">
              <a:spLocks noChangeArrowheads="1"/>
            </p:cNvSpPr>
            <p:nvPr/>
          </p:nvSpPr>
          <p:spPr bwMode="auto">
            <a:xfrm rot="17992015">
              <a:off x="3768820" y="2919170"/>
              <a:ext cx="606288" cy="3667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 algn="r">
                <a:spcBef>
                  <a:spcPct val="50000"/>
                </a:spcBef>
              </a:pPr>
              <a:r>
                <a:rPr lang="en-US" dirty="0" smtClean="0"/>
                <a:t>w</a:t>
              </a:r>
              <a:r>
                <a:rPr lang="en-US" baseline="-25000" dirty="0" smtClean="0"/>
                <a:t>6</a:t>
              </a:r>
              <a:endParaRPr lang="en-US" baseline="-25000" dirty="0"/>
            </a:p>
          </p:txBody>
        </p:sp>
        <p:sp>
          <p:nvSpPr>
            <p:cNvPr id="20" name="Text Box 21"/>
            <p:cNvSpPr txBox="1">
              <a:spLocks noChangeArrowheads="1"/>
            </p:cNvSpPr>
            <p:nvPr/>
          </p:nvSpPr>
          <p:spPr bwMode="auto">
            <a:xfrm rot="17992015">
              <a:off x="4086258" y="2910546"/>
              <a:ext cx="589416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 algn="r">
                <a:spcBef>
                  <a:spcPct val="50000"/>
                </a:spcBef>
              </a:pPr>
              <a:r>
                <a:rPr lang="en-US" dirty="0" smtClean="0"/>
                <a:t>w</a:t>
              </a:r>
              <a:r>
                <a:rPr lang="en-US" baseline="-25000" dirty="0" smtClean="0"/>
                <a:t>7</a:t>
              </a:r>
              <a:endParaRPr lang="en-US" baseline="-25000" dirty="0"/>
            </a:p>
          </p:txBody>
        </p:sp>
        <p:sp>
          <p:nvSpPr>
            <p:cNvPr id="21" name="Text Box 22"/>
            <p:cNvSpPr txBox="1">
              <a:spLocks noChangeArrowheads="1"/>
            </p:cNvSpPr>
            <p:nvPr/>
          </p:nvSpPr>
          <p:spPr bwMode="auto">
            <a:xfrm rot="17992015">
              <a:off x="4587212" y="2842413"/>
              <a:ext cx="429261" cy="3667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 algn="r">
                <a:spcBef>
                  <a:spcPct val="50000"/>
                </a:spcBef>
              </a:pPr>
              <a:r>
                <a:rPr lang="en-US" dirty="0" smtClean="0"/>
                <a:t>w</a:t>
              </a:r>
              <a:r>
                <a:rPr lang="en-US" baseline="-25000" dirty="0" smtClean="0"/>
                <a:t>8</a:t>
              </a:r>
              <a:endParaRPr lang="en-US" baseline="-25000" dirty="0"/>
            </a:p>
          </p:txBody>
        </p:sp>
        <p:sp>
          <p:nvSpPr>
            <p:cNvPr id="22" name="Text Box 23"/>
            <p:cNvSpPr txBox="1">
              <a:spLocks noChangeArrowheads="1"/>
            </p:cNvSpPr>
            <p:nvPr/>
          </p:nvSpPr>
          <p:spPr bwMode="auto">
            <a:xfrm rot="17992015">
              <a:off x="2219304" y="2898101"/>
              <a:ext cx="557693" cy="3667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 algn="r">
                <a:spcBef>
                  <a:spcPct val="50000"/>
                </a:spcBef>
              </a:pPr>
              <a:r>
                <a:rPr lang="en-US" dirty="0" smtClean="0"/>
                <a:t>w</a:t>
              </a:r>
              <a:r>
                <a:rPr lang="en-US" baseline="-25000" dirty="0" smtClean="0"/>
                <a:t>1</a:t>
              </a:r>
              <a:endParaRPr lang="en-US" baseline="-25000" dirty="0"/>
            </a:p>
          </p:txBody>
        </p:sp>
      </p:grpSp>
      <p:graphicFrame>
        <p:nvGraphicFramePr>
          <p:cNvPr id="23" name="Object 2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83240715"/>
              </p:ext>
            </p:extLst>
          </p:nvPr>
        </p:nvGraphicFramePr>
        <p:xfrm>
          <a:off x="1566863" y="3560763"/>
          <a:ext cx="2124075" cy="1017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53326" name="Equation" r:id="rId3" imgW="1460500" imgH="698500" progId="Equation.3">
                  <p:embed/>
                </p:oleObj>
              </mc:Choice>
              <mc:Fallback>
                <p:oleObj name="Equation" r:id="rId3" imgW="1460500" imgH="6985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66863" y="3560763"/>
                        <a:ext cx="2124075" cy="1017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5" name="TextBox 24"/>
          <p:cNvSpPr txBox="1"/>
          <p:nvPr/>
        </p:nvSpPr>
        <p:spPr>
          <a:xfrm>
            <a:off x="3656367" y="6039304"/>
            <a:ext cx="160948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pick largest</a:t>
            </a:r>
            <a:endParaRPr lang="en-US" sz="2400" dirty="0">
              <a:solidFill>
                <a:srgbClr val="0000FF"/>
              </a:solidFill>
            </a:endParaRPr>
          </a:p>
        </p:txBody>
      </p:sp>
      <p:sp>
        <p:nvSpPr>
          <p:cNvPr id="26" name="Right Arrow 25"/>
          <p:cNvSpPr/>
          <p:nvPr/>
        </p:nvSpPr>
        <p:spPr bwMode="auto">
          <a:xfrm rot="7158053">
            <a:off x="2826686" y="2939892"/>
            <a:ext cx="942314" cy="360444"/>
          </a:xfrm>
          <a:prstGeom prst="rightArrow">
            <a:avLst/>
          </a:prstGeom>
          <a:solidFill>
            <a:srgbClr val="0000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27" name="Right Arrow 26"/>
          <p:cNvSpPr/>
          <p:nvPr/>
        </p:nvSpPr>
        <p:spPr bwMode="auto">
          <a:xfrm rot="14441947" flipH="1">
            <a:off x="5162533" y="2939893"/>
            <a:ext cx="942314" cy="360444"/>
          </a:xfrm>
          <a:prstGeom prst="rightArrow">
            <a:avLst/>
          </a:prstGeom>
          <a:solidFill>
            <a:srgbClr val="0000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28" name="Right Arrow 27"/>
          <p:cNvSpPr/>
          <p:nvPr/>
        </p:nvSpPr>
        <p:spPr bwMode="auto">
          <a:xfrm rot="7158053">
            <a:off x="4809628" y="5360005"/>
            <a:ext cx="942314" cy="360444"/>
          </a:xfrm>
          <a:prstGeom prst="rightArrow">
            <a:avLst/>
          </a:prstGeom>
          <a:solidFill>
            <a:srgbClr val="0000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29" name="Right Arrow 28"/>
          <p:cNvSpPr/>
          <p:nvPr/>
        </p:nvSpPr>
        <p:spPr bwMode="auto">
          <a:xfrm rot="14441947" flipH="1">
            <a:off x="2922754" y="5360005"/>
            <a:ext cx="942314" cy="360444"/>
          </a:xfrm>
          <a:prstGeom prst="rightArrow">
            <a:avLst/>
          </a:prstGeom>
          <a:solidFill>
            <a:srgbClr val="0000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graphicFrame>
        <p:nvGraphicFramePr>
          <p:cNvPr id="30" name="Object 2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94193291"/>
              </p:ext>
            </p:extLst>
          </p:nvPr>
        </p:nvGraphicFramePr>
        <p:xfrm>
          <a:off x="4883150" y="3619500"/>
          <a:ext cx="2179638" cy="1017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53327" name="Equation" r:id="rId5" imgW="1498600" imgH="698500" progId="Equation.3">
                  <p:embed/>
                </p:oleObj>
              </mc:Choice>
              <mc:Fallback>
                <p:oleObj name="Equation" r:id="rId5" imgW="1498600" imgH="6985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4883150" y="3619500"/>
                        <a:ext cx="2179638" cy="1017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1" name="TextBox 30"/>
          <p:cNvSpPr txBox="1"/>
          <p:nvPr/>
        </p:nvSpPr>
        <p:spPr>
          <a:xfrm>
            <a:off x="2219935" y="4557163"/>
            <a:ext cx="486190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FF0000"/>
                </a:solidFill>
              </a:rPr>
              <a:t>Any way I can make this simpler?</a:t>
            </a:r>
            <a:endParaRPr lang="en-US" sz="2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080218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/>
    </p:bld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Classifying with a multinomial</a:t>
            </a:r>
            <a:endParaRPr lang="en-US" dirty="0"/>
          </a:p>
        </p:txBody>
      </p:sp>
      <p:sp>
        <p:nvSpPr>
          <p:cNvPr id="4" name="Rounded Rectangle 3"/>
          <p:cNvSpPr/>
          <p:nvPr/>
        </p:nvSpPr>
        <p:spPr bwMode="auto">
          <a:xfrm>
            <a:off x="90983" y="3619192"/>
            <a:ext cx="6266883" cy="954288"/>
          </a:xfrm>
          <a:prstGeom prst="roundRect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grpSp>
        <p:nvGrpSpPr>
          <p:cNvPr id="5" name="Group 12"/>
          <p:cNvGrpSpPr/>
          <p:nvPr/>
        </p:nvGrpSpPr>
        <p:grpSpPr>
          <a:xfrm>
            <a:off x="550905" y="1729888"/>
            <a:ext cx="960348" cy="1100666"/>
            <a:chOff x="612648" y="2370667"/>
            <a:chExt cx="960348" cy="1100666"/>
          </a:xfrm>
        </p:grpSpPr>
        <p:sp>
          <p:nvSpPr>
            <p:cNvPr id="6" name="Rectangle 5"/>
            <p:cNvSpPr/>
            <p:nvPr/>
          </p:nvSpPr>
          <p:spPr>
            <a:xfrm>
              <a:off x="612648" y="2370667"/>
              <a:ext cx="960348" cy="1100666"/>
            </a:xfrm>
            <a:prstGeom prst="rect">
              <a:avLst/>
            </a:prstGeom>
            <a:noFill/>
            <a:ln>
              <a:solidFill>
                <a:schemeClr val="tx1">
                  <a:lumMod val="95000"/>
                  <a:lumOff val="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7" name="Straight Connector 6"/>
            <p:cNvCxnSpPr/>
            <p:nvPr/>
          </p:nvCxnSpPr>
          <p:spPr>
            <a:xfrm>
              <a:off x="798286" y="2576286"/>
              <a:ext cx="604762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Connector 7"/>
            <p:cNvCxnSpPr/>
            <p:nvPr/>
          </p:nvCxnSpPr>
          <p:spPr>
            <a:xfrm>
              <a:off x="805546" y="2740781"/>
              <a:ext cx="604762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>
              <a:off x="812806" y="2893181"/>
              <a:ext cx="604762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>
              <a:off x="805546" y="3018966"/>
              <a:ext cx="604762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>
              <a:off x="812806" y="3183461"/>
              <a:ext cx="604762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>
              <a:off x="820066" y="3335861"/>
              <a:ext cx="604762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3" name="Group 12"/>
          <p:cNvGrpSpPr/>
          <p:nvPr/>
        </p:nvGrpSpPr>
        <p:grpSpPr>
          <a:xfrm>
            <a:off x="1874961" y="1812494"/>
            <a:ext cx="3650588" cy="971301"/>
            <a:chOff x="2314795" y="2494659"/>
            <a:chExt cx="3650588" cy="971301"/>
          </a:xfrm>
        </p:grpSpPr>
        <p:sp>
          <p:nvSpPr>
            <p:cNvPr id="14" name="Text Box 14"/>
            <p:cNvSpPr txBox="1">
              <a:spLocks noChangeArrowheads="1"/>
            </p:cNvSpPr>
            <p:nvPr/>
          </p:nvSpPr>
          <p:spPr bwMode="auto">
            <a:xfrm>
              <a:off x="2383983" y="2494659"/>
              <a:ext cx="3581400" cy="4001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l">
                <a:spcBef>
                  <a:spcPct val="50000"/>
                </a:spcBef>
              </a:pPr>
              <a:r>
                <a:rPr lang="en-US" sz="2000" dirty="0" smtClean="0">
                  <a:latin typeface="Verdana" pitchFamily="34" charset="0"/>
                </a:rPr>
                <a:t>(10, </a:t>
              </a:r>
              <a:r>
                <a:rPr lang="en-US" sz="2000" dirty="0">
                  <a:latin typeface="Verdana" pitchFamily="34" charset="0"/>
                </a:rPr>
                <a:t>2</a:t>
              </a:r>
              <a:r>
                <a:rPr lang="en-US" sz="2000" dirty="0" smtClean="0">
                  <a:latin typeface="Verdana" pitchFamily="34" charset="0"/>
                </a:rPr>
                <a:t>, </a:t>
              </a:r>
              <a:r>
                <a:rPr lang="en-US" sz="2000" dirty="0">
                  <a:latin typeface="Verdana" pitchFamily="34" charset="0"/>
                </a:rPr>
                <a:t>6</a:t>
              </a:r>
              <a:r>
                <a:rPr lang="en-US" sz="2000" dirty="0" smtClean="0">
                  <a:latin typeface="Verdana" pitchFamily="34" charset="0"/>
                </a:rPr>
                <a:t>, </a:t>
              </a:r>
              <a:r>
                <a:rPr lang="en-US" sz="2000" dirty="0">
                  <a:latin typeface="Verdana" pitchFamily="34" charset="0"/>
                </a:rPr>
                <a:t>0, 0, 1, 0, 0, …)</a:t>
              </a:r>
            </a:p>
          </p:txBody>
        </p:sp>
        <p:sp>
          <p:nvSpPr>
            <p:cNvPr id="15" name="Text Box 16"/>
            <p:cNvSpPr txBox="1">
              <a:spLocks noChangeArrowheads="1"/>
            </p:cNvSpPr>
            <p:nvPr/>
          </p:nvSpPr>
          <p:spPr bwMode="auto">
            <a:xfrm rot="17992015">
              <a:off x="2574134" y="2860867"/>
              <a:ext cx="471821" cy="3667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 algn="r">
                <a:spcBef>
                  <a:spcPct val="50000"/>
                </a:spcBef>
              </a:pPr>
              <a:r>
                <a:rPr lang="en-US" dirty="0" smtClean="0"/>
                <a:t>w</a:t>
              </a:r>
              <a:r>
                <a:rPr lang="en-US" baseline="-25000" dirty="0" smtClean="0"/>
                <a:t>2</a:t>
              </a:r>
              <a:endParaRPr lang="en-US" baseline="-25000" dirty="0"/>
            </a:p>
          </p:txBody>
        </p:sp>
        <p:sp>
          <p:nvSpPr>
            <p:cNvPr id="16" name="Text Box 17"/>
            <p:cNvSpPr txBox="1">
              <a:spLocks noChangeArrowheads="1"/>
            </p:cNvSpPr>
            <p:nvPr/>
          </p:nvSpPr>
          <p:spPr bwMode="auto">
            <a:xfrm rot="17992015">
              <a:off x="2729852" y="2947171"/>
              <a:ext cx="670865" cy="3667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 algn="r">
                <a:spcBef>
                  <a:spcPct val="50000"/>
                </a:spcBef>
              </a:pPr>
              <a:r>
                <a:rPr lang="en-US" dirty="0" smtClean="0"/>
                <a:t>w</a:t>
              </a:r>
              <a:r>
                <a:rPr lang="en-US" baseline="-25000" dirty="0" smtClean="0"/>
                <a:t>3</a:t>
              </a:r>
              <a:endParaRPr lang="en-US" baseline="-25000" dirty="0"/>
            </a:p>
          </p:txBody>
        </p:sp>
        <p:sp>
          <p:nvSpPr>
            <p:cNvPr id="17" name="Text Box 18"/>
            <p:cNvSpPr txBox="1">
              <a:spLocks noChangeArrowheads="1"/>
            </p:cNvSpPr>
            <p:nvPr/>
          </p:nvSpPr>
          <p:spPr bwMode="auto">
            <a:xfrm rot="17992015">
              <a:off x="3208224" y="2890802"/>
              <a:ext cx="540862" cy="3667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 algn="r">
                <a:spcBef>
                  <a:spcPct val="50000"/>
                </a:spcBef>
              </a:pPr>
              <a:r>
                <a:rPr lang="en-US" dirty="0" smtClean="0"/>
                <a:t>w</a:t>
              </a:r>
              <a:r>
                <a:rPr lang="en-US" baseline="-25000" dirty="0" smtClean="0"/>
                <a:t>4</a:t>
              </a:r>
              <a:endParaRPr lang="en-US" baseline="-25000" dirty="0"/>
            </a:p>
          </p:txBody>
        </p:sp>
        <p:sp>
          <p:nvSpPr>
            <p:cNvPr id="18" name="Text Box 19"/>
            <p:cNvSpPr txBox="1">
              <a:spLocks noChangeArrowheads="1"/>
            </p:cNvSpPr>
            <p:nvPr/>
          </p:nvSpPr>
          <p:spPr bwMode="auto">
            <a:xfrm rot="17992015">
              <a:off x="3438358" y="2934026"/>
              <a:ext cx="640549" cy="3667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 algn="r">
                <a:spcBef>
                  <a:spcPct val="50000"/>
                </a:spcBef>
              </a:pPr>
              <a:r>
                <a:rPr lang="en-US" dirty="0" smtClean="0"/>
                <a:t>w</a:t>
              </a:r>
              <a:r>
                <a:rPr lang="en-US" baseline="-25000" dirty="0" smtClean="0"/>
                <a:t>5</a:t>
              </a:r>
              <a:endParaRPr lang="en-US" baseline="-25000" dirty="0"/>
            </a:p>
          </p:txBody>
        </p:sp>
        <p:sp>
          <p:nvSpPr>
            <p:cNvPr id="19" name="Text Box 20"/>
            <p:cNvSpPr txBox="1">
              <a:spLocks noChangeArrowheads="1"/>
            </p:cNvSpPr>
            <p:nvPr/>
          </p:nvSpPr>
          <p:spPr bwMode="auto">
            <a:xfrm rot="17992015">
              <a:off x="3768820" y="2919170"/>
              <a:ext cx="606288" cy="3667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 algn="r">
                <a:spcBef>
                  <a:spcPct val="50000"/>
                </a:spcBef>
              </a:pPr>
              <a:r>
                <a:rPr lang="en-US" dirty="0" smtClean="0"/>
                <a:t>w</a:t>
              </a:r>
              <a:r>
                <a:rPr lang="en-US" baseline="-25000" dirty="0" smtClean="0"/>
                <a:t>6</a:t>
              </a:r>
              <a:endParaRPr lang="en-US" baseline="-25000" dirty="0"/>
            </a:p>
          </p:txBody>
        </p:sp>
        <p:sp>
          <p:nvSpPr>
            <p:cNvPr id="20" name="Text Box 21"/>
            <p:cNvSpPr txBox="1">
              <a:spLocks noChangeArrowheads="1"/>
            </p:cNvSpPr>
            <p:nvPr/>
          </p:nvSpPr>
          <p:spPr bwMode="auto">
            <a:xfrm rot="17992015">
              <a:off x="4086258" y="2910546"/>
              <a:ext cx="589416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 algn="r">
                <a:spcBef>
                  <a:spcPct val="50000"/>
                </a:spcBef>
              </a:pPr>
              <a:r>
                <a:rPr lang="en-US" dirty="0" smtClean="0"/>
                <a:t>w</a:t>
              </a:r>
              <a:r>
                <a:rPr lang="en-US" baseline="-25000" dirty="0" smtClean="0"/>
                <a:t>7</a:t>
              </a:r>
              <a:endParaRPr lang="en-US" baseline="-25000" dirty="0"/>
            </a:p>
          </p:txBody>
        </p:sp>
        <p:sp>
          <p:nvSpPr>
            <p:cNvPr id="21" name="Text Box 22"/>
            <p:cNvSpPr txBox="1">
              <a:spLocks noChangeArrowheads="1"/>
            </p:cNvSpPr>
            <p:nvPr/>
          </p:nvSpPr>
          <p:spPr bwMode="auto">
            <a:xfrm rot="17992015">
              <a:off x="4587212" y="2842413"/>
              <a:ext cx="429261" cy="3667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 algn="r">
                <a:spcBef>
                  <a:spcPct val="50000"/>
                </a:spcBef>
              </a:pPr>
              <a:r>
                <a:rPr lang="en-US" dirty="0" smtClean="0"/>
                <a:t>w</a:t>
              </a:r>
              <a:r>
                <a:rPr lang="en-US" baseline="-25000" dirty="0" smtClean="0"/>
                <a:t>8</a:t>
              </a:r>
              <a:endParaRPr lang="en-US" baseline="-25000" dirty="0"/>
            </a:p>
          </p:txBody>
        </p:sp>
        <p:sp>
          <p:nvSpPr>
            <p:cNvPr id="22" name="Text Box 23"/>
            <p:cNvSpPr txBox="1">
              <a:spLocks noChangeArrowheads="1"/>
            </p:cNvSpPr>
            <p:nvPr/>
          </p:nvSpPr>
          <p:spPr bwMode="auto">
            <a:xfrm rot="17992015">
              <a:off x="2219304" y="2898101"/>
              <a:ext cx="557693" cy="3667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 algn="r">
                <a:spcBef>
                  <a:spcPct val="50000"/>
                </a:spcBef>
              </a:pPr>
              <a:r>
                <a:rPr lang="en-US" dirty="0" smtClean="0"/>
                <a:t>w</a:t>
              </a:r>
              <a:r>
                <a:rPr lang="en-US" baseline="-25000" dirty="0" smtClean="0"/>
                <a:t>1</a:t>
              </a:r>
              <a:endParaRPr lang="en-US" baseline="-25000" dirty="0"/>
            </a:p>
          </p:txBody>
        </p:sp>
      </p:grpSp>
      <p:graphicFrame>
        <p:nvGraphicFramePr>
          <p:cNvPr id="23" name="Object 2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42378190"/>
              </p:ext>
            </p:extLst>
          </p:nvPr>
        </p:nvGraphicFramePr>
        <p:xfrm>
          <a:off x="600912" y="3717925"/>
          <a:ext cx="1495425" cy="7032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54366" name="Equation" r:id="rId3" imgW="1028700" imgH="482600" progId="Equation.3">
                  <p:embed/>
                </p:oleObj>
              </mc:Choice>
              <mc:Fallback>
                <p:oleObj name="Equation" r:id="rId3" imgW="1028700" imgH="4826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600912" y="3717925"/>
                        <a:ext cx="1495425" cy="70326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5" name="TextBox 24"/>
          <p:cNvSpPr txBox="1"/>
          <p:nvPr/>
        </p:nvSpPr>
        <p:spPr>
          <a:xfrm>
            <a:off x="2376091" y="6039304"/>
            <a:ext cx="160948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pick largest</a:t>
            </a:r>
            <a:endParaRPr lang="en-US" sz="2400" dirty="0">
              <a:solidFill>
                <a:srgbClr val="0000FF"/>
              </a:solidFill>
            </a:endParaRPr>
          </a:p>
        </p:txBody>
      </p:sp>
      <p:sp>
        <p:nvSpPr>
          <p:cNvPr id="26" name="Right Arrow 25"/>
          <p:cNvSpPr/>
          <p:nvPr/>
        </p:nvSpPr>
        <p:spPr bwMode="auto">
          <a:xfrm rot="7158053">
            <a:off x="1546410" y="2939892"/>
            <a:ext cx="942314" cy="360444"/>
          </a:xfrm>
          <a:prstGeom prst="rightArrow">
            <a:avLst/>
          </a:prstGeom>
          <a:solidFill>
            <a:srgbClr val="0000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27" name="Right Arrow 26"/>
          <p:cNvSpPr/>
          <p:nvPr/>
        </p:nvSpPr>
        <p:spPr bwMode="auto">
          <a:xfrm rot="14441947" flipH="1">
            <a:off x="3882257" y="2939893"/>
            <a:ext cx="942314" cy="360444"/>
          </a:xfrm>
          <a:prstGeom prst="rightArrow">
            <a:avLst/>
          </a:prstGeom>
          <a:solidFill>
            <a:srgbClr val="0000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28" name="Right Arrow 27"/>
          <p:cNvSpPr/>
          <p:nvPr/>
        </p:nvSpPr>
        <p:spPr bwMode="auto">
          <a:xfrm rot="7158053">
            <a:off x="3529352" y="5360005"/>
            <a:ext cx="942314" cy="360444"/>
          </a:xfrm>
          <a:prstGeom prst="rightArrow">
            <a:avLst/>
          </a:prstGeom>
          <a:solidFill>
            <a:srgbClr val="0000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29" name="Right Arrow 28"/>
          <p:cNvSpPr/>
          <p:nvPr/>
        </p:nvSpPr>
        <p:spPr bwMode="auto">
          <a:xfrm rot="14441947" flipH="1">
            <a:off x="1642478" y="5360005"/>
            <a:ext cx="942314" cy="360444"/>
          </a:xfrm>
          <a:prstGeom prst="rightArrow">
            <a:avLst/>
          </a:prstGeom>
          <a:solidFill>
            <a:srgbClr val="0000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graphicFrame>
        <p:nvGraphicFramePr>
          <p:cNvPr id="30" name="Object 2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50747959"/>
              </p:ext>
            </p:extLst>
          </p:nvPr>
        </p:nvGraphicFramePr>
        <p:xfrm>
          <a:off x="3907674" y="3776663"/>
          <a:ext cx="1570038" cy="7032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54367" name="Equation" r:id="rId5" imgW="1079500" imgH="482600" progId="Equation.3">
                  <p:embed/>
                </p:oleObj>
              </mc:Choice>
              <mc:Fallback>
                <p:oleObj name="Equation" r:id="rId5" imgW="1079500" imgH="4826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3907674" y="3776663"/>
                        <a:ext cx="1570038" cy="70326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33373572"/>
              </p:ext>
            </p:extLst>
          </p:nvPr>
        </p:nvGraphicFramePr>
        <p:xfrm>
          <a:off x="6105154" y="5136501"/>
          <a:ext cx="679856" cy="97384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54368" name="Equation" r:id="rId7" imgW="469900" imgH="673100" progId="Equation.3">
                  <p:embed/>
                </p:oleObj>
              </mc:Choice>
              <mc:Fallback>
                <p:oleObj name="Equation" r:id="rId7" imgW="469900" imgH="6731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6105154" y="5136501"/>
                        <a:ext cx="679856" cy="97384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4" name="TextBox 23"/>
          <p:cNvSpPr txBox="1"/>
          <p:nvPr/>
        </p:nvSpPr>
        <p:spPr>
          <a:xfrm>
            <a:off x="6873820" y="5332382"/>
            <a:ext cx="174278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Is a constant!</a:t>
            </a:r>
          </a:p>
        </p:txBody>
      </p:sp>
    </p:spTree>
    <p:extLst>
      <p:ext uri="{BB962C8B-B14F-4D97-AF65-F5344CB8AC3E}">
        <p14:creationId xmlns:p14="http://schemas.microsoft.com/office/powerpoint/2010/main" val="71837308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Multinomial finalized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498028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800" dirty="0" smtClean="0"/>
              <a:t>Training:</a:t>
            </a:r>
          </a:p>
          <a:p>
            <a:pPr lvl="1"/>
            <a:r>
              <a:rPr lang="en-US" sz="2400" dirty="0" smtClean="0"/>
              <a:t>Calculate p(label)</a:t>
            </a:r>
          </a:p>
          <a:p>
            <a:pPr lvl="1"/>
            <a:r>
              <a:rPr lang="en-US" sz="2400" dirty="0" smtClean="0"/>
              <a:t>For each label, calculate </a:t>
            </a:r>
            <a:r>
              <a:rPr lang="en-US" sz="2400" dirty="0" err="1" smtClean="0"/>
              <a:t>θs</a:t>
            </a:r>
            <a:endParaRPr lang="en-US" sz="2400" dirty="0" smtClean="0"/>
          </a:p>
          <a:p>
            <a:pPr lvl="1"/>
            <a:endParaRPr lang="en-US" sz="2400" dirty="0"/>
          </a:p>
          <a:p>
            <a:pPr lvl="1"/>
            <a:endParaRPr lang="en-US" sz="2400" dirty="0" smtClean="0"/>
          </a:p>
          <a:p>
            <a:pPr lvl="1"/>
            <a:endParaRPr lang="en-US" sz="2400" dirty="0"/>
          </a:p>
          <a:p>
            <a:pPr marL="0" indent="0">
              <a:buNone/>
            </a:pPr>
            <a:r>
              <a:rPr lang="en-US" sz="2800" dirty="0" smtClean="0"/>
              <a:t>Classification:</a:t>
            </a:r>
          </a:p>
          <a:p>
            <a:pPr marL="777240" lvl="1" indent="-457200"/>
            <a:r>
              <a:rPr lang="en-US" sz="2400" dirty="0" smtClean="0"/>
              <a:t>Get word counts</a:t>
            </a:r>
          </a:p>
          <a:p>
            <a:pPr marL="777240" lvl="1" indent="-457200"/>
            <a:r>
              <a:rPr lang="en-US" sz="2400" dirty="0" smtClean="0"/>
              <a:t>For each label you had in training, calculate:</a:t>
            </a:r>
          </a:p>
          <a:p>
            <a:pPr marL="777240" lvl="1" indent="-457200"/>
            <a:endParaRPr lang="en-US" sz="2400" dirty="0"/>
          </a:p>
          <a:p>
            <a:pPr marL="320040" lvl="1" indent="0">
              <a:buNone/>
            </a:pPr>
            <a:r>
              <a:rPr lang="en-US" sz="2400" dirty="0" smtClean="0"/>
              <a:t>	and pick the largest</a:t>
            </a:r>
            <a:endParaRPr lang="en-US" sz="2400" dirty="0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42888606"/>
              </p:ext>
            </p:extLst>
          </p:nvPr>
        </p:nvGraphicFramePr>
        <p:xfrm>
          <a:off x="2860382" y="3137958"/>
          <a:ext cx="2482850" cy="9382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55359" name="Equation" r:id="rId3" imgW="1384300" imgH="520700" progId="Equation.3">
                  <p:embed/>
                </p:oleObj>
              </mc:Choice>
              <mc:Fallback>
                <p:oleObj name="Equation" r:id="rId3" imgW="1384300" imgH="5207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860382" y="3137958"/>
                        <a:ext cx="2482850" cy="93821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81915274"/>
              </p:ext>
            </p:extLst>
          </p:nvPr>
        </p:nvGraphicFramePr>
        <p:xfrm>
          <a:off x="1999314" y="5568157"/>
          <a:ext cx="1016000" cy="7032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55360" name="Equation" r:id="rId5" imgW="698500" imgH="482600" progId="Equation.3">
                  <p:embed/>
                </p:oleObj>
              </mc:Choice>
              <mc:Fallback>
                <p:oleObj name="Equation" r:id="rId5" imgW="698500" imgH="4826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999314" y="5568157"/>
                        <a:ext cx="1016000" cy="70326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09688049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Multinomial vs. Bernoulli?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475872"/>
            <a:ext cx="8153400" cy="1126127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en-US" sz="2800" dirty="0" smtClean="0"/>
              <a:t>Handles word frequency</a:t>
            </a:r>
          </a:p>
          <a:p>
            <a:pPr marL="0" indent="0">
              <a:buNone/>
            </a:pPr>
            <a:endParaRPr lang="en-US" sz="2800" dirty="0" smtClean="0"/>
          </a:p>
          <a:p>
            <a:pPr marL="0" indent="0">
              <a:buNone/>
            </a:pPr>
            <a:r>
              <a:rPr lang="en-US" sz="2800" dirty="0" smtClean="0"/>
              <a:t>Given enough data, tends to performs better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53220" y="2779604"/>
            <a:ext cx="5468257" cy="3703187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2348165" y="6545995"/>
            <a:ext cx="4063848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100" dirty="0"/>
              <a:t>http://</a:t>
            </a:r>
            <a:r>
              <a:rPr lang="en-US" sz="1100" dirty="0" err="1"/>
              <a:t>www.cs.cmu.edu</a:t>
            </a:r>
            <a:r>
              <a:rPr lang="en-US" sz="1100" dirty="0"/>
              <a:t>/~</a:t>
            </a:r>
            <a:r>
              <a:rPr lang="en-US" sz="1100" dirty="0" err="1"/>
              <a:t>knigam</a:t>
            </a:r>
            <a:r>
              <a:rPr lang="en-US" sz="1100" dirty="0"/>
              <a:t>/papers/multinomial-aaaiws98.pdf</a:t>
            </a:r>
          </a:p>
        </p:txBody>
      </p:sp>
    </p:spTree>
    <p:extLst>
      <p:ext uri="{BB962C8B-B14F-4D97-AF65-F5344CB8AC3E}">
        <p14:creationId xmlns:p14="http://schemas.microsoft.com/office/powerpoint/2010/main" val="225939462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Multinomial vs. Bernoulli?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475872"/>
            <a:ext cx="8153400" cy="1126127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en-US" sz="2800" dirty="0" smtClean="0"/>
              <a:t>Handles word frequency</a:t>
            </a:r>
          </a:p>
          <a:p>
            <a:pPr marL="0" indent="0">
              <a:buNone/>
            </a:pPr>
            <a:endParaRPr lang="en-US" sz="2800" dirty="0" smtClean="0"/>
          </a:p>
          <a:p>
            <a:pPr marL="0" indent="0">
              <a:buNone/>
            </a:pPr>
            <a:r>
              <a:rPr lang="en-US" sz="2800" dirty="0" smtClean="0"/>
              <a:t>Given enough data, tends to performs better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63876" y="2601999"/>
            <a:ext cx="5242484" cy="3667489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2348165" y="6545995"/>
            <a:ext cx="4063848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100" dirty="0"/>
              <a:t>http://</a:t>
            </a:r>
            <a:r>
              <a:rPr lang="en-US" sz="1100" dirty="0" err="1"/>
              <a:t>www.cs.cmu.edu</a:t>
            </a:r>
            <a:r>
              <a:rPr lang="en-US" sz="1100" dirty="0"/>
              <a:t>/~</a:t>
            </a:r>
            <a:r>
              <a:rPr lang="en-US" sz="1100" dirty="0" err="1"/>
              <a:t>knigam</a:t>
            </a:r>
            <a:r>
              <a:rPr lang="en-US" sz="1100" dirty="0"/>
              <a:t>/papers/multinomial-aaaiws98.pdf</a:t>
            </a:r>
          </a:p>
        </p:txBody>
      </p:sp>
    </p:spTree>
    <p:extLst>
      <p:ext uri="{BB962C8B-B14F-4D97-AF65-F5344CB8AC3E}">
        <p14:creationId xmlns:p14="http://schemas.microsoft.com/office/powerpoint/2010/main" val="328984890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Multinomial vs. Bernoulli?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475872"/>
            <a:ext cx="8153400" cy="1126127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en-US" sz="2800" dirty="0" smtClean="0"/>
              <a:t>Handles word frequency</a:t>
            </a:r>
          </a:p>
          <a:p>
            <a:pPr marL="0" indent="0">
              <a:buNone/>
            </a:pPr>
            <a:endParaRPr lang="en-US" sz="2800" dirty="0" smtClean="0"/>
          </a:p>
          <a:p>
            <a:pPr marL="0" indent="0">
              <a:buNone/>
            </a:pPr>
            <a:r>
              <a:rPr lang="en-US" sz="2800" dirty="0" smtClean="0"/>
              <a:t>Given enough data, tends to performs better</a:t>
            </a:r>
          </a:p>
        </p:txBody>
      </p:sp>
      <p:sp>
        <p:nvSpPr>
          <p:cNvPr id="6" name="Rectangle 5"/>
          <p:cNvSpPr/>
          <p:nvPr/>
        </p:nvSpPr>
        <p:spPr>
          <a:xfrm>
            <a:off x="2348165" y="6545995"/>
            <a:ext cx="4063848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100" dirty="0"/>
              <a:t>http://</a:t>
            </a:r>
            <a:r>
              <a:rPr lang="en-US" sz="1100" dirty="0" err="1"/>
              <a:t>www.cs.cmu.edu</a:t>
            </a:r>
            <a:r>
              <a:rPr lang="en-US" sz="1100" dirty="0"/>
              <a:t>/~</a:t>
            </a:r>
            <a:r>
              <a:rPr lang="en-US" sz="1100" dirty="0" err="1"/>
              <a:t>knigam</a:t>
            </a:r>
            <a:r>
              <a:rPr lang="en-US" sz="1100" dirty="0"/>
              <a:t>/papers/multinomial-aaaiws98.pdf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70446" y="2601999"/>
            <a:ext cx="5056659" cy="3512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051338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image" Target="../media/image2.jpeg"/></Relationships>
</file>

<file path=ppt/theme/theme1.xml><?xml version="1.0" encoding="utf-8"?>
<a:theme xmlns:a="http://schemas.openxmlformats.org/drawingml/2006/main" name="Median">
  <a:themeElements>
    <a:clrScheme name="Median">
      <a:dk1>
        <a:sysClr val="windowText" lastClr="000000"/>
      </a:dk1>
      <a:lt1>
        <a:sysClr val="window" lastClr="FFFFFF"/>
      </a:lt1>
      <a:dk2>
        <a:srgbClr val="775F55"/>
      </a:dk2>
      <a:lt2>
        <a:srgbClr val="EBDDC3"/>
      </a:lt2>
      <a:accent1>
        <a:srgbClr val="94B6D2"/>
      </a:accent1>
      <a:accent2>
        <a:srgbClr val="DD8047"/>
      </a:accent2>
      <a:accent3>
        <a:srgbClr val="A5AB81"/>
      </a:accent3>
      <a:accent4>
        <a:srgbClr val="D8B25C"/>
      </a:accent4>
      <a:accent5>
        <a:srgbClr val="7BA79D"/>
      </a:accent5>
      <a:accent6>
        <a:srgbClr val="968C8C"/>
      </a:accent6>
      <a:hlink>
        <a:srgbClr val="F7B615"/>
      </a:hlink>
      <a:folHlink>
        <a:srgbClr val="704404"/>
      </a:folHlink>
    </a:clrScheme>
    <a:fontScheme name="Median">
      <a:majorFont>
        <a:latin typeface="Tw Cen MT"/>
        <a:ea typeface=""/>
        <a:cs typeface=""/>
        <a:font script="Grek" typeface="Calibri"/>
        <a:font script="Cyrl" typeface="Calibri"/>
        <a:font script="Jpan" typeface="ＭＳ Ｐゴシック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w Cen MT"/>
        <a:ea typeface=""/>
        <a:cs typeface=""/>
        <a:font script="Grek" typeface="Calibri"/>
        <a:font script="Cyrl" typeface="Calibri"/>
        <a:font script="Jpan" typeface="ＭＳ Ｐゴシック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Median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/>
        </a:soli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  <a:scene3d>
            <a:camera prst="isometricTopDown" fov="0">
              <a:rot lat="0" lon="0" rev="0"/>
            </a:camera>
            <a:lightRig rig="balanced" dir="t">
              <a:rot lat="0" lon="0" rev="13800000"/>
            </a:lightRig>
          </a:scene3d>
          <a:sp3d extrusionH="12700" prstMaterial="plastic">
            <a:bevelT w="38100" h="25400" prst="softRound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  <a:blipFill>
          <a:blip xmlns:r="http://schemas.openxmlformats.org/officeDocument/2006/relationships" r:embed="rId2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</a:bgFillStyleLst>
    </a:fmtScheme>
  </a:themeElements>
  <a:objectDefaults>
    <a:spDef>
      <a:spPr>
        <a:effectLst/>
      </a:spPr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>
        <a:effectLst/>
      </a:spPr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Median.thmx</Template>
  <TotalTime>2585</TotalTime>
  <Words>2578</Words>
  <Application>Microsoft Macintosh PowerPoint</Application>
  <PresentationFormat>On-screen Show (4:3)</PresentationFormat>
  <Paragraphs>663</Paragraphs>
  <Slides>61</Slides>
  <Notes>7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61</vt:i4>
      </vt:variant>
    </vt:vector>
  </HeadingPairs>
  <TitlesOfParts>
    <vt:vector size="64" baseType="lpstr">
      <vt:lpstr>Median</vt:lpstr>
      <vt:lpstr>Equation</vt:lpstr>
      <vt:lpstr>Microsoft Equation</vt:lpstr>
      <vt:lpstr>Naïve bayes</vt:lpstr>
      <vt:lpstr>Admin</vt:lpstr>
      <vt:lpstr>Probabilistic Modeling</vt:lpstr>
      <vt:lpstr>Basic steps for probabilistic modeling</vt:lpstr>
      <vt:lpstr>Naïve Bayes assumption</vt:lpstr>
      <vt:lpstr>Naïve Bayes assumption</vt:lpstr>
      <vt:lpstr>Naïve Bayes model</vt:lpstr>
      <vt:lpstr>p(x|y)</vt:lpstr>
      <vt:lpstr>Basic steps for probabilistic modeling</vt:lpstr>
      <vt:lpstr>Obtaining probabilities</vt:lpstr>
      <vt:lpstr>MLE estimation for NB</vt:lpstr>
      <vt:lpstr>Maximum likelihood estimates</vt:lpstr>
      <vt:lpstr>Text classification</vt:lpstr>
      <vt:lpstr>text classification</vt:lpstr>
      <vt:lpstr>Naïve Bayes classification</vt:lpstr>
      <vt:lpstr>NB classification</vt:lpstr>
      <vt:lpstr>NB classification</vt:lpstr>
      <vt:lpstr>Bernoulli NB for text classification</vt:lpstr>
      <vt:lpstr>Bernoulli NB for text classification</vt:lpstr>
      <vt:lpstr>Bernoulli NB for text classification</vt:lpstr>
      <vt:lpstr>Generative Story</vt:lpstr>
      <vt:lpstr>Bernoulli NB generative story</vt:lpstr>
      <vt:lpstr>Bernoulli NB generative story</vt:lpstr>
      <vt:lpstr>Bernoulli NB generative story</vt:lpstr>
      <vt:lpstr>Bernoulli NB</vt:lpstr>
      <vt:lpstr>Bernoulli NB</vt:lpstr>
      <vt:lpstr>Another generative story</vt:lpstr>
      <vt:lpstr>Draw words from a fixed distribution</vt:lpstr>
      <vt:lpstr>Draw words from a fixed distribution</vt:lpstr>
      <vt:lpstr>Draw words from a fixed distribution</vt:lpstr>
      <vt:lpstr>Draw words from a fixed distribution</vt:lpstr>
      <vt:lpstr>Draw words from a fixed distribution</vt:lpstr>
      <vt:lpstr>Draw words from a fixed distribution</vt:lpstr>
      <vt:lpstr>Draw words from a fixed distribution</vt:lpstr>
      <vt:lpstr>Draw words from a fixed distribution</vt:lpstr>
      <vt:lpstr>Draw words from a fixed distribution</vt:lpstr>
      <vt:lpstr>Draw words from a fixed distribution</vt:lpstr>
      <vt:lpstr>Draw words from a fixed distribution</vt:lpstr>
      <vt:lpstr>NB generative story</vt:lpstr>
      <vt:lpstr>Probabilities</vt:lpstr>
      <vt:lpstr>A digression: rolling dice</vt:lpstr>
      <vt:lpstr>A digression: rolling dice</vt:lpstr>
      <vt:lpstr>A digression: rolling dice</vt:lpstr>
      <vt:lpstr>A digression: rolling dice</vt:lpstr>
      <vt:lpstr>A digression: rolling dice</vt:lpstr>
      <vt:lpstr>A digression: rolling dice</vt:lpstr>
      <vt:lpstr>Multinomial distribution</vt:lpstr>
      <vt:lpstr>Multinomial distribution</vt:lpstr>
      <vt:lpstr>Multinomial distribution</vt:lpstr>
      <vt:lpstr>Back to words…</vt:lpstr>
      <vt:lpstr>Back to words…</vt:lpstr>
      <vt:lpstr>Basic steps for probabilistic modeling</vt:lpstr>
      <vt:lpstr>A digression: rolling dice</vt:lpstr>
      <vt:lpstr>Training a multinomial</vt:lpstr>
      <vt:lpstr>Training a multinomial</vt:lpstr>
      <vt:lpstr>Classifying with a multinomial</vt:lpstr>
      <vt:lpstr>Classifying with a multinomial</vt:lpstr>
      <vt:lpstr>Multinomial finalized</vt:lpstr>
      <vt:lpstr>Multinomial vs. Bernoulli?</vt:lpstr>
      <vt:lpstr>Multinomial vs. Bernoulli?</vt:lpstr>
      <vt:lpstr>Multinomial vs. Bernoulli?</vt:lpstr>
    </vt:vector>
  </TitlesOfParts>
  <Company>Pomona College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Lexical Semantics</dc:title>
  <dc:creator>Dave Kauchak</dc:creator>
  <cp:lastModifiedBy>David Kauchak</cp:lastModifiedBy>
  <cp:revision>367</cp:revision>
  <dcterms:created xsi:type="dcterms:W3CDTF">2011-03-21T22:01:10Z</dcterms:created>
  <dcterms:modified xsi:type="dcterms:W3CDTF">2014-12-08T22:13:08Z</dcterms:modified>
</cp:coreProperties>
</file>