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1.xml" ContentType="application/vnd.openxmlformats-officedocument.presentationml.notesSlide+xml"/>
  <Override PartName="/ppt/embeddings/oleObject6.bin" ContentType="application/vnd.openxmlformats-officedocument.oleObject"/>
  <Override PartName="/ppt/notesSlides/notesSlide2.xml" ContentType="application/vnd.openxmlformats-officedocument.presentationml.notesSlide+xml"/>
  <Override PartName="/ppt/embeddings/oleObject7.bin" ContentType="application/vnd.openxmlformats-officedocument.oleObject"/>
  <Override PartName="/ppt/notesSlides/notesSlide3.xml" ContentType="application/vnd.openxmlformats-officedocument.presentationml.notesSlide+xml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4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notesSlides/notesSlide5.xml" ContentType="application/vnd.openxmlformats-officedocument.presentationml.notesSlide+xml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0"/>
  </p:notesMasterIdLst>
  <p:sldIdLst>
    <p:sldId id="256" r:id="rId2"/>
    <p:sldId id="391" r:id="rId3"/>
    <p:sldId id="569" r:id="rId4"/>
    <p:sldId id="570" r:id="rId5"/>
    <p:sldId id="571" r:id="rId6"/>
    <p:sldId id="572" r:id="rId7"/>
    <p:sldId id="573" r:id="rId8"/>
    <p:sldId id="574" r:id="rId9"/>
    <p:sldId id="575" r:id="rId10"/>
    <p:sldId id="576" r:id="rId11"/>
    <p:sldId id="577" r:id="rId12"/>
    <p:sldId id="578" r:id="rId13"/>
    <p:sldId id="579" r:id="rId14"/>
    <p:sldId id="580" r:id="rId15"/>
    <p:sldId id="582" r:id="rId16"/>
    <p:sldId id="583" r:id="rId17"/>
    <p:sldId id="584" r:id="rId18"/>
    <p:sldId id="58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6" d="100"/>
          <a:sy n="136" d="100"/>
        </p:scale>
        <p:origin x="-37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Relationship Id="rId2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Relationship Id="rId2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Relationship Id="rId2" Type="http://schemas.openxmlformats.org/officeDocument/2006/relationships/image" Target="../media/image12.emf"/><Relationship Id="rId3" Type="http://schemas.openxmlformats.org/officeDocument/2006/relationships/image" Target="../media/image1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3036D-6C87-C144-9F20-632B6105FC1E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31B958-A927-EA46-82E8-92FF4B0E5C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03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 smtClean="0"/>
              <a:t>no,</a:t>
            </a:r>
            <a:r>
              <a:rPr lang="en-US" baseline="0" dirty="0" smtClean="0"/>
              <a:t> it doesn’t very as theta changes.  It’s a constant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8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8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6382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as lambda gets larger we bias more and more towards</a:t>
            </a:r>
            <a:r>
              <a:rPr lang="en-US" baseline="0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331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Goes to 0!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E9A50-EED1-FA4E-868B-D30F9FDBA6F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980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46ACE8-63DF-9F4D-BC2B-A77DBA62BA53}" type="datetimeFigureOut">
              <a:rPr lang="en-US" smtClean="0"/>
              <a:pPr/>
              <a:t>11/18/14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8EC7BC-B940-C347-9B22-3DB5DE10D6C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3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4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5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4" Type="http://schemas.openxmlformats.org/officeDocument/2006/relationships/oleObject" Target="../embeddings/oleObject6.bin"/><Relationship Id="rId5" Type="http://schemas.openxmlformats.org/officeDocument/2006/relationships/image" Target="../media/image7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oleObject" Target="../embeddings/oleObject7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oleObject" Target="../embeddings/oleObject8.bin"/><Relationship Id="rId5" Type="http://schemas.openxmlformats.org/officeDocument/2006/relationships/image" Target="../media/image8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8.emf"/><Relationship Id="rId5" Type="http://schemas.openxmlformats.org/officeDocument/2006/relationships/oleObject" Target="../embeddings/oleObject10.bin"/><Relationship Id="rId6" Type="http://schemas.openxmlformats.org/officeDocument/2006/relationships/image" Target="../media/image9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10.emf"/><Relationship Id="rId5" Type="http://schemas.openxmlformats.org/officeDocument/2006/relationships/oleObject" Target="../embeddings/oleObject12.bin"/><Relationship Id="rId6" Type="http://schemas.openxmlformats.org/officeDocument/2006/relationships/image" Target="../media/image11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5.bin"/><Relationship Id="rId12" Type="http://schemas.openxmlformats.org/officeDocument/2006/relationships/image" Target="../media/image13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Relationship Id="rId4" Type="http://schemas.openxmlformats.org/officeDocument/2006/relationships/oleObject" Target="../embeddings/oleObject13.bin"/><Relationship Id="rId5" Type="http://schemas.openxmlformats.org/officeDocument/2006/relationships/image" Target="../media/image10.emf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oleObject" Target="../embeddings/oleObject14.bin"/><Relationship Id="rId10" Type="http://schemas.openxmlformats.org/officeDocument/2006/relationships/image" Target="../media/image1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oleObject" Target="../embeddings/oleObject16.bin"/><Relationship Id="rId5" Type="http://schemas.openxmlformats.org/officeDocument/2006/relationships/image" Target="../media/image12.emf"/><Relationship Id="rId6" Type="http://schemas.openxmlformats.org/officeDocument/2006/relationships/oleObject" Target="../embeddings/oleObject17.bin"/><Relationship Id="rId7" Type="http://schemas.openxmlformats.org/officeDocument/2006/relationships/image" Target="../media/image17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4" Type="http://schemas.openxmlformats.org/officeDocument/2006/relationships/image" Target="../media/image12.emf"/><Relationship Id="rId5" Type="http://schemas.openxmlformats.org/officeDocument/2006/relationships/oleObject" Target="../embeddings/oleObject19.bin"/><Relationship Id="rId6" Type="http://schemas.openxmlformats.org/officeDocument/2006/relationships/image" Target="../media/image18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12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8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90932" y="4038600"/>
            <a:ext cx="6648268" cy="1828800"/>
          </a:xfrm>
        </p:spPr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CS159 Fall 2014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2912" y="1848987"/>
            <a:ext cx="8343136" cy="467184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dirty="0" smtClean="0"/>
              <a:t>Assignment 7 </a:t>
            </a:r>
            <a:r>
              <a:rPr lang="en-US" dirty="0" smtClean="0"/>
              <a:t>due Friday </a:t>
            </a:r>
            <a:r>
              <a:rPr lang="en-US" dirty="0" smtClean="0"/>
              <a:t>at </a:t>
            </a:r>
            <a:r>
              <a:rPr lang="en-US" dirty="0" smtClean="0"/>
              <a:t>5pm</a:t>
            </a:r>
            <a:endParaRPr lang="en-US" dirty="0" smtClean="0"/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Project proposals due Thursday at 11:59pm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r>
              <a:rPr lang="en-US" dirty="0" smtClean="0"/>
              <a:t>Grading update</a:t>
            </a:r>
          </a:p>
          <a:p>
            <a:pPr marL="45720" indent="0">
              <a:buNone/>
            </a:pPr>
            <a:endParaRPr lang="en-US" dirty="0"/>
          </a:p>
          <a:p>
            <a:pPr marL="4572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715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Maximum likelihood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153400" cy="4876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Intuitive</a:t>
            </a:r>
          </a:p>
          <a:p>
            <a:pPr marL="0" indent="0">
              <a:buNone/>
            </a:pPr>
            <a:endParaRPr lang="en-US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775F55"/>
                </a:solidFill>
              </a:rPr>
              <a:t>Sets the probabilities so as to maximize the probability of the training data</a:t>
            </a:r>
          </a:p>
          <a:p>
            <a:endParaRPr lang="en-US" dirty="0" smtClean="0">
              <a:solidFill>
                <a:srgbClr val="775F55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Problems?</a:t>
            </a:r>
            <a:endParaRPr lang="en-US" dirty="0" smtClean="0">
              <a:solidFill>
                <a:srgbClr val="775F55"/>
              </a:solidFill>
            </a:endParaRPr>
          </a:p>
          <a:p>
            <a:pPr lvl="1"/>
            <a:r>
              <a:rPr lang="en-US" dirty="0" err="1" smtClean="0">
                <a:solidFill>
                  <a:srgbClr val="775F55"/>
                </a:solidFill>
              </a:rPr>
              <a:t>Overfitting</a:t>
            </a:r>
            <a:r>
              <a:rPr lang="en-US" dirty="0" smtClean="0">
                <a:solidFill>
                  <a:srgbClr val="775F55"/>
                </a:solidFill>
              </a:rPr>
              <a:t>!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Amount of data</a:t>
            </a:r>
          </a:p>
          <a:p>
            <a:pPr lvl="2"/>
            <a:r>
              <a:rPr lang="en-US" dirty="0" smtClean="0">
                <a:solidFill>
                  <a:srgbClr val="775F55"/>
                </a:solidFill>
              </a:rPr>
              <a:t>particularly problematic for rare events</a:t>
            </a:r>
          </a:p>
          <a:p>
            <a:pPr lvl="1"/>
            <a:r>
              <a:rPr lang="en-US" dirty="0" smtClean="0">
                <a:solidFill>
                  <a:srgbClr val="775F55"/>
                </a:solidFill>
              </a:rPr>
              <a:t>Is our training data representative</a:t>
            </a:r>
          </a:p>
          <a:p>
            <a:pPr lvl="1"/>
            <a:endParaRPr lang="en-US" dirty="0">
              <a:solidFill>
                <a:srgbClr val="775F5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0958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76200"/>
            <a:ext cx="8153400" cy="990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Basic steps for probabilistic modeling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5281221" y="2514600"/>
            <a:ext cx="3461611" cy="41148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Which model do we use, i.e. how do we calculate p(</a:t>
            </a:r>
            <a:r>
              <a:rPr lang="en-US" i="1" dirty="0" smtClean="0"/>
              <a:t>feature, label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train the model, i.e. how to we we </a:t>
            </a:r>
            <a:r>
              <a:rPr lang="en-US" dirty="0" smtClean="0">
                <a:solidFill>
                  <a:srgbClr val="FF6600"/>
                </a:solidFill>
              </a:rPr>
              <a:t>estimate the probabilities</a:t>
            </a:r>
            <a:r>
              <a:rPr lang="en-US" dirty="0" smtClean="0"/>
              <a:t> for the model?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How do we deal with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313464" y="1738595"/>
            <a:ext cx="30144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Probabilistic models</a:t>
            </a:r>
            <a:endParaRPr lang="en-US" sz="2800" dirty="0">
              <a:solidFill>
                <a:srgbClr val="0000FF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4572000" y="1738595"/>
            <a:ext cx="0" cy="51194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280387" y="2536521"/>
            <a:ext cx="393395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Step 1: pick a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2: figure out how to estimate the probabilities for the model</a:t>
            </a:r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en-US" sz="2400" dirty="0" smtClean="0"/>
              <a:t>Step 3 (optional): deal with </a:t>
            </a:r>
            <a:r>
              <a:rPr lang="en-US" sz="2400" dirty="0" err="1" smtClean="0"/>
              <a:t>overfitting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76200" y="5343845"/>
            <a:ext cx="4343400" cy="12954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123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Coin1 data: 3 Heads and 1 Tail</a:t>
            </a:r>
          </a:p>
          <a:p>
            <a:pPr marL="0" indent="0">
              <a:buNone/>
            </a:pPr>
            <a:r>
              <a:rPr lang="en-US" dirty="0" smtClean="0"/>
              <a:t>Coin2 data: 30 Heads and 10 tails</a:t>
            </a:r>
          </a:p>
          <a:p>
            <a:pPr marL="0" indent="0">
              <a:buNone/>
            </a:pPr>
            <a:r>
              <a:rPr lang="en-US" dirty="0" smtClean="0"/>
              <a:t>Coin3 data: 2 Tails</a:t>
            </a:r>
          </a:p>
          <a:p>
            <a:pPr marL="0" indent="0">
              <a:buNone/>
            </a:pPr>
            <a:r>
              <a:rPr lang="en-US" dirty="0" smtClean="0"/>
              <a:t>Coin4 data:  497 Heads and 503 tails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If someone asked you what the probability of heads was for each of these coins, what would you say?</a:t>
            </a:r>
          </a:p>
        </p:txBody>
      </p:sp>
    </p:spTree>
    <p:extLst>
      <p:ext uri="{BB962C8B-B14F-4D97-AF65-F5344CB8AC3E}">
        <p14:creationId xmlns:p14="http://schemas.microsoft.com/office/powerpoint/2010/main" val="38220640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524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From a probability standpoint, </a:t>
            </a:r>
            <a:r>
              <a:rPr lang="en-US" dirty="0" smtClean="0"/>
              <a:t>MLE training is </a:t>
            </a:r>
            <a:r>
              <a:rPr lang="en-US" dirty="0" smtClean="0"/>
              <a:t>selecting the </a:t>
            </a:r>
            <a:r>
              <a:rPr lang="en-US" dirty="0" err="1" smtClean="0"/>
              <a:t>Θ</a:t>
            </a:r>
            <a:r>
              <a:rPr lang="en-US" dirty="0" smtClean="0"/>
              <a:t> that maximizes: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4693079"/>
              </p:ext>
            </p:extLst>
          </p:nvPr>
        </p:nvGraphicFramePr>
        <p:xfrm>
          <a:off x="3252788" y="2954684"/>
          <a:ext cx="1570037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89" name="Equation" r:id="rId3" imgW="673100" imgH="203200" progId="Equation.3">
                  <p:embed/>
                </p:oleObj>
              </mc:Choice>
              <mc:Fallback>
                <p:oleObj name="Equation" r:id="rId3" imgW="6731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52788" y="2954684"/>
                        <a:ext cx="1570037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4859" y="4921596"/>
            <a:ext cx="7218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 pick </a:t>
            </a:r>
            <a:r>
              <a:rPr lang="en-US" sz="2400" dirty="0" smtClean="0"/>
              <a:t>the most likely model parameters given the data</a:t>
            </a:r>
            <a:endParaRPr lang="en-US" sz="2400" dirty="0"/>
          </a:p>
        </p:txBody>
      </p:sp>
      <p:graphicFrame>
        <p:nvGraphicFramePr>
          <p:cNvPr id="6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1985611"/>
              </p:ext>
            </p:extLst>
          </p:nvPr>
        </p:nvGraphicFramePr>
        <p:xfrm>
          <a:off x="2597150" y="4113559"/>
          <a:ext cx="284480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990" name="Equation" r:id="rId5" imgW="1219200" imgH="215900" progId="Equation.3">
                  <p:embed/>
                </p:oleObj>
              </mc:Choice>
              <mc:Fallback>
                <p:oleObj name="Equation" r:id="rId5" imgW="1219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97150" y="4113559"/>
                        <a:ext cx="2844800" cy="5032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62000" y="3549996"/>
            <a:ext cx="5379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i.e.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75753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revisited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6247081"/>
              </p:ext>
            </p:extLst>
          </p:nvPr>
        </p:nvGraphicFramePr>
        <p:xfrm>
          <a:off x="3152775" y="3962400"/>
          <a:ext cx="2074863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805" name="Equation" r:id="rId3" imgW="889000" imgH="203200" progId="Equation.3">
                  <p:embed/>
                </p:oleObj>
              </mc:Choice>
              <mc:Fallback>
                <p:oleObj name="Equation" r:id="rId3" imgW="889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52775" y="3962400"/>
                        <a:ext cx="2074863" cy="473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743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We can incorporate a prior belief in what the probabilities might </a:t>
            </a:r>
            <a:r>
              <a:rPr lang="en-US" dirty="0" smtClean="0"/>
              <a:t>be!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To do this, we need to break down our probability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55166" y="4788128"/>
            <a:ext cx="17193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(Hint: Bayes rule)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47753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Estimating revisited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981200" y="2362200"/>
            <a:ext cx="4872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are each of these probabilities?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9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275146"/>
              </p:ext>
            </p:extLst>
          </p:nvPr>
        </p:nvGraphicFramePr>
        <p:xfrm>
          <a:off x="2246463" y="3645932"/>
          <a:ext cx="40894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829" name="Equation" r:id="rId3" imgW="1752600" imgH="431800" progId="Equation.3">
                  <p:embed/>
                </p:oleObj>
              </mc:Choice>
              <mc:Fallback>
                <p:oleObj name="Equation" r:id="rId3" imgW="17526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6463" y="3645932"/>
                        <a:ext cx="408940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39483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7596439"/>
              </p:ext>
            </p:extLst>
          </p:nvPr>
        </p:nvGraphicFramePr>
        <p:xfrm>
          <a:off x="2246463" y="3645932"/>
          <a:ext cx="408940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0853" name="Equation" r:id="rId3" imgW="1752600" imgH="431800" progId="Equation.3">
                  <p:embed/>
                </p:oleObj>
              </mc:Choice>
              <mc:Fallback>
                <p:oleObj name="Equation" r:id="rId3" imgW="17526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46463" y="3645932"/>
                        <a:ext cx="408940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07899" y="1846335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likelihood of the data under the model</a:t>
            </a:r>
            <a:endParaRPr lang="en-US" sz="2000" dirty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084299" y="2643664"/>
            <a:ext cx="1600200" cy="10022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0562" y="1846335"/>
            <a:ext cx="3877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probability of different parameters,</a:t>
            </a:r>
          </a:p>
          <a:p>
            <a:r>
              <a:rPr lang="en-US" sz="2000" dirty="0" smtClean="0"/>
              <a:t>call the </a:t>
            </a:r>
            <a:r>
              <a:rPr lang="en-US" sz="2000" dirty="0" smtClean="0">
                <a:solidFill>
                  <a:srgbClr val="FF6600"/>
                </a:solidFill>
              </a:rPr>
              <a:t>prior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056099" y="2489776"/>
            <a:ext cx="762000" cy="11561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467760" y="5819745"/>
            <a:ext cx="39998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probability of seeing the data (regardless of model)</a:t>
            </a:r>
            <a:endParaRPr lang="en-US" sz="2000" dirty="0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4684499" y="4652407"/>
            <a:ext cx="419100" cy="116733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01165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0232133"/>
              </p:ext>
            </p:extLst>
          </p:nvPr>
        </p:nvGraphicFramePr>
        <p:xfrm>
          <a:off x="1828800" y="1905000"/>
          <a:ext cx="406082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877" name="Equation" r:id="rId4" imgW="1739900" imgH="431800" progId="Equation.3">
                  <p:embed/>
                </p:oleObj>
              </mc:Choice>
              <mc:Fallback>
                <p:oleObj name="Equation" r:id="rId4" imgW="1739900" imgH="431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28800" y="1905000"/>
                        <a:ext cx="4060825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0" name="Straight Arrow Connector 9"/>
          <p:cNvCxnSpPr/>
          <p:nvPr/>
        </p:nvCxnSpPr>
        <p:spPr>
          <a:xfrm flipV="1">
            <a:off x="4265399" y="2921833"/>
            <a:ext cx="419100" cy="116733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362200" y="4415135"/>
            <a:ext cx="4747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Does p(data) matter for the </a:t>
            </a:r>
            <a:r>
              <a:rPr lang="en-US" sz="2400" dirty="0" err="1" smtClean="0">
                <a:solidFill>
                  <a:srgbClr val="FF0000"/>
                </a:solidFill>
              </a:rPr>
              <a:t>argmax</a:t>
            </a:r>
            <a:r>
              <a:rPr lang="en-US" sz="2400" dirty="0" smtClean="0">
                <a:solidFill>
                  <a:srgbClr val="FF0000"/>
                </a:solidFill>
              </a:rPr>
              <a:t>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194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5245998"/>
              </p:ext>
            </p:extLst>
          </p:nvPr>
        </p:nvGraphicFramePr>
        <p:xfrm>
          <a:off x="2302455" y="3694124"/>
          <a:ext cx="40020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901" name="Equation" r:id="rId4" imgW="1714500" imgH="215900" progId="Equation.3">
                  <p:embed/>
                </p:oleObj>
              </mc:Choice>
              <mc:Fallback>
                <p:oleObj name="Equation" r:id="rId4" imgW="1714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02455" y="3694124"/>
                        <a:ext cx="4002088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7899" y="1846335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likelihood of the data under the model</a:t>
            </a:r>
            <a:endParaRPr lang="en-US" sz="2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084299" y="2643664"/>
            <a:ext cx="1411501" cy="10022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0562" y="1846335"/>
            <a:ext cx="3877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probability of different parameters,</a:t>
            </a:r>
          </a:p>
          <a:p>
            <a:r>
              <a:rPr lang="en-US" sz="2000" dirty="0" smtClean="0"/>
              <a:t>call the </a:t>
            </a:r>
            <a:r>
              <a:rPr lang="en-US" sz="2000" dirty="0" smtClean="0">
                <a:solidFill>
                  <a:srgbClr val="FF6600"/>
                </a:solidFill>
              </a:rPr>
              <a:t>prior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056099" y="2489776"/>
            <a:ext cx="762000" cy="11561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07899" y="4917824"/>
            <a:ext cx="65826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does MLE assume for a prior on the model parameters?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001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Priors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7067716"/>
              </p:ext>
            </p:extLst>
          </p:nvPr>
        </p:nvGraphicFramePr>
        <p:xfrm>
          <a:off x="2302455" y="3694124"/>
          <a:ext cx="40020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925" name="Equation" r:id="rId4" imgW="1714500" imgH="215900" progId="Equation.3">
                  <p:embed/>
                </p:oleObj>
              </mc:Choice>
              <mc:Fallback>
                <p:oleObj name="Equation" r:id="rId4" imgW="1714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302455" y="3694124"/>
                        <a:ext cx="4002088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07899" y="1846335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likelihood of the data under the model</a:t>
            </a:r>
            <a:endParaRPr lang="en-US" sz="2000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3084299" y="2643664"/>
            <a:ext cx="1411501" cy="1002268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00562" y="1846335"/>
            <a:ext cx="38779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probability of different parameters,</a:t>
            </a:r>
          </a:p>
          <a:p>
            <a:r>
              <a:rPr lang="en-US" sz="2000" dirty="0" smtClean="0"/>
              <a:t>call the </a:t>
            </a:r>
            <a:r>
              <a:rPr lang="en-US" sz="2000" dirty="0" smtClean="0">
                <a:solidFill>
                  <a:srgbClr val="FF6600"/>
                </a:solidFill>
              </a:rPr>
              <a:t>prior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6056099" y="2489776"/>
            <a:ext cx="762000" cy="1156156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3298" y="4917824"/>
            <a:ext cx="839204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Assumes a </a:t>
            </a:r>
            <a:r>
              <a:rPr lang="en-US" sz="2800" dirty="0" smtClean="0">
                <a:solidFill>
                  <a:srgbClr val="FF6600"/>
                </a:solidFill>
              </a:rPr>
              <a:t>uniform prior</a:t>
            </a:r>
            <a:r>
              <a:rPr lang="en-US" sz="2800" dirty="0" smtClean="0">
                <a:solidFill>
                  <a:srgbClr val="0000FF"/>
                </a:solidFill>
              </a:rPr>
              <a:t>, i.e. all </a:t>
            </a:r>
            <a:r>
              <a:rPr lang="en-US" sz="2800" dirty="0" err="1" smtClean="0">
                <a:solidFill>
                  <a:srgbClr val="0000FF"/>
                </a:solidFill>
              </a:rPr>
              <a:t>Θ</a:t>
            </a:r>
            <a:r>
              <a:rPr lang="en-US" sz="2800" dirty="0" smtClean="0">
                <a:solidFill>
                  <a:srgbClr val="0000FF"/>
                </a:solidFill>
              </a:rPr>
              <a:t> are equally likely!</a:t>
            </a:r>
          </a:p>
          <a:p>
            <a:pPr marL="457200" indent="-457200">
              <a:buFontTx/>
              <a:buChar char="-"/>
            </a:pPr>
            <a:r>
              <a:rPr lang="en-US" sz="2800" dirty="0" smtClean="0">
                <a:solidFill>
                  <a:srgbClr val="0000FF"/>
                </a:solidFill>
              </a:rPr>
              <a:t>Relies solely on the likelihood</a:t>
            </a:r>
          </a:p>
        </p:txBody>
      </p:sp>
    </p:spTree>
    <p:extLst>
      <p:ext uri="{BB962C8B-B14F-4D97-AF65-F5344CB8AC3E}">
        <p14:creationId xmlns:p14="http://schemas.microsoft.com/office/powerpoint/2010/main" val="17680714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approach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90893157"/>
              </p:ext>
            </p:extLst>
          </p:nvPr>
        </p:nvGraphicFramePr>
        <p:xfrm>
          <a:off x="2057400" y="2057400"/>
          <a:ext cx="4002088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157" name="Equation" r:id="rId3" imgW="1714500" imgH="215900" progId="Equation.3">
                  <p:embed/>
                </p:oleObj>
              </mc:Choice>
              <mc:Fallback>
                <p:oleObj name="Equation" r:id="rId3" imgW="1714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7400" y="2057400"/>
                        <a:ext cx="4002088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793521"/>
              </p:ext>
            </p:extLst>
          </p:nvPr>
        </p:nvGraphicFramePr>
        <p:xfrm>
          <a:off x="304800" y="3733800"/>
          <a:ext cx="32575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158" name="Equation" r:id="rId5" imgW="1752600" imgH="457200" progId="Equation.3">
                  <p:embed/>
                </p:oleObj>
              </mc:Choice>
              <mc:Fallback>
                <p:oleObj name="Equation" r:id="rId5" imgW="1752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733800"/>
                        <a:ext cx="32575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Arrow Connector 6"/>
          <p:cNvCxnSpPr/>
          <p:nvPr/>
        </p:nvCxnSpPr>
        <p:spPr>
          <a:xfrm flipV="1">
            <a:off x="2286000" y="2560638"/>
            <a:ext cx="2209800" cy="11731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 flipV="1">
            <a:off x="5600700" y="2560638"/>
            <a:ext cx="190500" cy="1173162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756437" y="4071840"/>
            <a:ext cx="3777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can use any distribution we’d like</a:t>
            </a:r>
          </a:p>
          <a:p>
            <a:r>
              <a:rPr lang="en-US" dirty="0" smtClean="0"/>
              <a:t>This allows us to impart addition </a:t>
            </a:r>
            <a:r>
              <a:rPr lang="en-US" dirty="0" smtClean="0">
                <a:solidFill>
                  <a:srgbClr val="FF6600"/>
                </a:solidFill>
              </a:rPr>
              <a:t>bias</a:t>
            </a:r>
            <a:r>
              <a:rPr lang="en-US" dirty="0" smtClean="0"/>
              <a:t> into the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048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view on the prior</a:t>
            </a:r>
            <a:endParaRPr lang="en-US" dirty="0"/>
          </a:p>
        </p:txBody>
      </p:sp>
      <p:graphicFrame>
        <p:nvGraphicFramePr>
          <p:cNvPr id="5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9207377"/>
              </p:ext>
            </p:extLst>
          </p:nvPr>
        </p:nvGraphicFramePr>
        <p:xfrm>
          <a:off x="1295400" y="2560638"/>
          <a:ext cx="56927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81" name="Equation" r:id="rId3" imgW="2438400" imgH="215900" progId="Equation.3">
                  <p:embed/>
                </p:oleObj>
              </mc:Choice>
              <mc:Fallback>
                <p:oleObj name="Equation" r:id="rId3" imgW="2438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95400" y="2560638"/>
                        <a:ext cx="5692775" cy="5032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22959" y="1780652"/>
            <a:ext cx="6342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Remember, the max is the same if we take the log:</a:t>
            </a:r>
            <a:endParaRPr lang="en-US" sz="2400" dirty="0"/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7404755"/>
              </p:ext>
            </p:extLst>
          </p:nvPr>
        </p:nvGraphicFramePr>
        <p:xfrm>
          <a:off x="622505" y="4052093"/>
          <a:ext cx="3651250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82" name="Equation" r:id="rId5" imgW="1879600" imgH="457200" progId="Equation.3">
                  <p:embed/>
                </p:oleObj>
              </mc:Choice>
              <mc:Fallback>
                <p:oleObj name="Equation" r:id="rId5" imgW="18796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505" y="4052093"/>
                        <a:ext cx="3651250" cy="8874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Arrow Connector 7"/>
          <p:cNvCxnSpPr/>
          <p:nvPr/>
        </p:nvCxnSpPr>
        <p:spPr>
          <a:xfrm flipV="1">
            <a:off x="2895600" y="3147220"/>
            <a:ext cx="1278609" cy="8151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6258528" y="3147220"/>
            <a:ext cx="370872" cy="81518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988084" y="4052093"/>
            <a:ext cx="37779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We can use any distribution we’d like</a:t>
            </a:r>
          </a:p>
          <a:p>
            <a:r>
              <a:rPr lang="en-US" dirty="0" smtClean="0"/>
              <a:t>This allows us to impart addition </a:t>
            </a:r>
            <a:r>
              <a:rPr lang="en-US" dirty="0" smtClean="0">
                <a:solidFill>
                  <a:srgbClr val="FF6600"/>
                </a:solidFill>
              </a:rPr>
              <a:t>bias</a:t>
            </a:r>
            <a:r>
              <a:rPr lang="en-US" dirty="0" smtClean="0"/>
              <a:t> into the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7957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571" y="163230"/>
            <a:ext cx="2975268" cy="990600"/>
          </a:xfrm>
        </p:spPr>
        <p:txBody>
          <a:bodyPr/>
          <a:lstStyle/>
          <a:p>
            <a:r>
              <a:rPr lang="en-US" dirty="0" smtClean="0"/>
              <a:t>Prior for NB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72738"/>
              </p:ext>
            </p:extLst>
          </p:nvPr>
        </p:nvGraphicFramePr>
        <p:xfrm>
          <a:off x="2057400" y="1660249"/>
          <a:ext cx="4495800" cy="397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46" name="Equation" r:id="rId4" imgW="2438400" imgH="215900" progId="Equation.3">
                  <p:embed/>
                </p:oleObj>
              </mc:Choice>
              <mc:Fallback>
                <p:oleObj name="Equation" r:id="rId4" imgW="24384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57400" y="1660249"/>
                        <a:ext cx="4495800" cy="3974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990600" y="2319412"/>
            <a:ext cx="14157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Uniform prior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832490" y="2347786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Dirichlet</a:t>
            </a:r>
            <a:r>
              <a:rPr lang="en-US" dirty="0" smtClean="0"/>
              <a:t> prior</a:t>
            </a:r>
            <a:endParaRPr lang="en-US" dirty="0"/>
          </a:p>
        </p:txBody>
      </p:sp>
      <p:cxnSp>
        <p:nvCxnSpPr>
          <p:cNvPr id="12" name="Straight Connector 11"/>
          <p:cNvCxnSpPr/>
          <p:nvPr/>
        </p:nvCxnSpPr>
        <p:spPr>
          <a:xfrm>
            <a:off x="3352800" y="2209800"/>
            <a:ext cx="0" cy="441960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8800" y="3057835"/>
            <a:ext cx="1558910" cy="13139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9747" y="3057835"/>
            <a:ext cx="1582698" cy="13139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33800" y="3057836"/>
            <a:ext cx="1548569" cy="131393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75436" y="4520819"/>
            <a:ext cx="760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λ</a:t>
            </a:r>
            <a:r>
              <a:rPr lang="en-US" dirty="0" smtClean="0"/>
              <a:t>= 0</a:t>
            </a:r>
            <a:endParaRPr lang="en-US" dirty="0"/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4835943" y="4736068"/>
            <a:ext cx="3774657" cy="0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29200" y="4659868"/>
            <a:ext cx="1100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increasing</a:t>
            </a:r>
            <a:endParaRPr lang="en-US" dirty="0">
              <a:solidFill>
                <a:srgbClr val="FF6600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6593" y="3029462"/>
            <a:ext cx="1548569" cy="1313938"/>
          </a:xfrm>
          <a:prstGeom prst="rect">
            <a:avLst/>
          </a:prstGeom>
        </p:spPr>
      </p:pic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4067156"/>
              </p:ext>
            </p:extLst>
          </p:nvPr>
        </p:nvGraphicFramePr>
        <p:xfrm>
          <a:off x="377532" y="5573898"/>
          <a:ext cx="248285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47" name="Equation" r:id="rId9" imgW="1384300" imgH="520700" progId="Equation.3">
                  <p:embed/>
                </p:oleObj>
              </mc:Choice>
              <mc:Fallback>
                <p:oleObj name="Equation" r:id="rId9" imgW="13843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7532" y="5573898"/>
                        <a:ext cx="2482850" cy="938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684573"/>
              </p:ext>
            </p:extLst>
          </p:nvPr>
        </p:nvGraphicFramePr>
        <p:xfrm>
          <a:off x="3881843" y="5573898"/>
          <a:ext cx="4697412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448" name="Equation" r:id="rId11" imgW="3238500" imgH="520700" progId="Equation.3">
                  <p:embed/>
                </p:oleObj>
              </mc:Choice>
              <mc:Fallback>
                <p:oleObj name="Equation" r:id="rId11" imgW="32385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881843" y="5573898"/>
                        <a:ext cx="4697412" cy="758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597396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Prior: another view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443250" y="4731603"/>
            <a:ext cx="6710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happens to our likelihood if, for one of the labels, we never saw a particular feature?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00539" y="3500735"/>
            <a:ext cx="742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MLE: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352800" y="5927205"/>
            <a:ext cx="1476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Goes to 0!</a:t>
            </a:r>
            <a:endParaRPr lang="en-US" sz="2400" dirty="0">
              <a:solidFill>
                <a:srgbClr val="0000FF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9447123"/>
              </p:ext>
            </p:extLst>
          </p:nvPr>
        </p:nvGraphicFramePr>
        <p:xfrm>
          <a:off x="2952994" y="3362643"/>
          <a:ext cx="248285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253" name="Equation" r:id="rId4" imgW="1384300" imgH="520700" progId="Equation.3">
                  <p:embed/>
                </p:oleObj>
              </mc:Choice>
              <mc:Fallback>
                <p:oleObj name="Equation" r:id="rId4" imgW="13843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52994" y="3362643"/>
                        <a:ext cx="2482850" cy="938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7778953"/>
              </p:ext>
            </p:extLst>
          </p:nvPr>
        </p:nvGraphicFramePr>
        <p:xfrm>
          <a:off x="2000539" y="2221706"/>
          <a:ext cx="3121025" cy="703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254" name="Equation" r:id="rId6" imgW="2146300" imgH="482600" progId="Equation.3">
                  <p:embed/>
                </p:oleObj>
              </mc:Choice>
              <mc:Fallback>
                <p:oleObj name="Equation" r:id="rId6" imgW="21463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00539" y="2221706"/>
                        <a:ext cx="3121025" cy="703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757337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Prior: another view</a:t>
            </a:r>
            <a:endParaRPr lang="en-US" dirty="0"/>
          </a:p>
        </p:txBody>
      </p:sp>
      <p:sp>
        <p:nvSpPr>
          <p:cNvPr id="17" name="Down Arrow 16"/>
          <p:cNvSpPr/>
          <p:nvPr/>
        </p:nvSpPr>
        <p:spPr>
          <a:xfrm>
            <a:off x="3962400" y="3352800"/>
            <a:ext cx="685800" cy="6858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032325" y="5848290"/>
            <a:ext cx="28938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Adding a prior avoids this!</a:t>
            </a:r>
            <a:endParaRPr lang="en-US" sz="2000" dirty="0">
              <a:solidFill>
                <a:srgbClr val="0000FF"/>
              </a:solidFill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363686"/>
              </p:ext>
            </p:extLst>
          </p:nvPr>
        </p:nvGraphicFramePr>
        <p:xfrm>
          <a:off x="3071336" y="2064415"/>
          <a:ext cx="248285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277" name="Equation" r:id="rId3" imgW="1384300" imgH="520700" progId="Equation.3">
                  <p:embed/>
                </p:oleObj>
              </mc:Choice>
              <mc:Fallback>
                <p:oleObj name="Equation" r:id="rId3" imgW="13843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71336" y="2064415"/>
                        <a:ext cx="2482850" cy="938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5508524"/>
              </p:ext>
            </p:extLst>
          </p:nvPr>
        </p:nvGraphicFramePr>
        <p:xfrm>
          <a:off x="3218871" y="4525963"/>
          <a:ext cx="2487612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0278" name="Equation" r:id="rId5" imgW="1714500" imgH="520700" progId="Equation.3">
                  <p:embed/>
                </p:oleObj>
              </mc:Choice>
              <mc:Fallback>
                <p:oleObj name="Equation" r:id="rId5" imgW="17145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18871" y="4525963"/>
                        <a:ext cx="2487612" cy="758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6100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Smoothing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1705463"/>
            <a:ext cx="1143000" cy="2455863"/>
          </a:xfrm>
          <a:prstGeom prst="rect">
            <a:avLst/>
          </a:prstGeom>
          <a:solidFill>
            <a:srgbClr val="FFFF00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16200000">
            <a:off x="277232" y="2772110"/>
            <a:ext cx="15220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training data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4372463"/>
            <a:ext cx="1143000" cy="95994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5279" y="5638800"/>
            <a:ext cx="31675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 each label, pretend like we’ve seen each feature/word occur </a:t>
            </a:r>
            <a:r>
              <a:rPr lang="en-US" dirty="0" err="1" smtClean="0"/>
              <a:t>inλadditional</a:t>
            </a:r>
            <a:r>
              <a:rPr lang="en-US" dirty="0" smtClean="0"/>
              <a:t> examples</a:t>
            </a:r>
            <a:endParaRPr lang="en-US" dirty="0"/>
          </a:p>
        </p:txBody>
      </p:sp>
      <p:cxnSp>
        <p:nvCxnSpPr>
          <p:cNvPr id="15" name="Straight Arrow Connector 14"/>
          <p:cNvCxnSpPr/>
          <p:nvPr/>
        </p:nvCxnSpPr>
        <p:spPr>
          <a:xfrm flipH="1" flipV="1">
            <a:off x="1066800" y="4953000"/>
            <a:ext cx="381000" cy="68580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05200" y="5562600"/>
            <a:ext cx="4953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Sometimes this is also called </a:t>
            </a:r>
            <a:r>
              <a:rPr lang="en-US" sz="2000" dirty="0" smtClean="0">
                <a:solidFill>
                  <a:srgbClr val="FF6600"/>
                </a:solidFill>
              </a:rPr>
              <a:t>smoothing </a:t>
            </a:r>
            <a:r>
              <a:rPr lang="en-US" sz="2000" dirty="0" smtClean="0">
                <a:solidFill>
                  <a:srgbClr val="0000FF"/>
                </a:solidFill>
              </a:rPr>
              <a:t>because it is seen as smoothing or interpolating between the MLE and some other distribution</a:t>
            </a:r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18" name="Down Arrow 17"/>
          <p:cNvSpPr/>
          <p:nvPr/>
        </p:nvSpPr>
        <p:spPr>
          <a:xfrm>
            <a:off x="5203825" y="3175189"/>
            <a:ext cx="685800" cy="685800"/>
          </a:xfrm>
          <a:prstGeom prst="down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0174073"/>
              </p:ext>
            </p:extLst>
          </p:nvPr>
        </p:nvGraphicFramePr>
        <p:xfrm>
          <a:off x="4312761" y="1886804"/>
          <a:ext cx="2482850" cy="93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301" name="Equation" r:id="rId3" imgW="1384300" imgH="520700" progId="Equation.3">
                  <p:embed/>
                </p:oleObj>
              </mc:Choice>
              <mc:Fallback>
                <p:oleObj name="Equation" r:id="rId3" imgW="13843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12761" y="1886804"/>
                        <a:ext cx="2482850" cy="9382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9355571"/>
              </p:ext>
            </p:extLst>
          </p:nvPr>
        </p:nvGraphicFramePr>
        <p:xfrm>
          <a:off x="4460296" y="4348352"/>
          <a:ext cx="2487612" cy="75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302" name="Equation" r:id="rId5" imgW="1714500" imgH="520700" progId="Equation.3">
                  <p:embed/>
                </p:oleObj>
              </mc:Choice>
              <mc:Fallback>
                <p:oleObj name="Equation" r:id="rId5" imgW="1714500" imgH="520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60296" y="4348352"/>
                        <a:ext cx="2487612" cy="758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863186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1472</TotalTime>
  <Words>531</Words>
  <Application>Microsoft Macintosh PowerPoint</Application>
  <PresentationFormat>On-screen Show (4:3)</PresentationFormat>
  <Paragraphs>98</Paragraphs>
  <Slides>18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Median</vt:lpstr>
      <vt:lpstr>Equation</vt:lpstr>
      <vt:lpstr>priors</vt:lpstr>
      <vt:lpstr>Admin</vt:lpstr>
      <vt:lpstr>Maximum likelihood estimation</vt:lpstr>
      <vt:lpstr>Basic steps for probabilistic modeling</vt:lpstr>
      <vt:lpstr>Priors</vt:lpstr>
      <vt:lpstr>Training revisited</vt:lpstr>
      <vt:lpstr>Estimating revisited</vt:lpstr>
      <vt:lpstr>Estimating revisited</vt:lpstr>
      <vt:lpstr>Priors</vt:lpstr>
      <vt:lpstr>Priors</vt:lpstr>
      <vt:lpstr>Priors</vt:lpstr>
      <vt:lpstr>Priors</vt:lpstr>
      <vt:lpstr>A better approach</vt:lpstr>
      <vt:lpstr>Another view on the prior</vt:lpstr>
      <vt:lpstr>Prior for NB</vt:lpstr>
      <vt:lpstr>Prior: another view</vt:lpstr>
      <vt:lpstr>Prior: another view</vt:lpstr>
      <vt:lpstr>Smoothing</vt:lpstr>
    </vt:vector>
  </TitlesOfParts>
  <Company>Pomona College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Lexical Semantics</dc:title>
  <dc:creator>Dave Kauchak</dc:creator>
  <cp:lastModifiedBy>David Kauchak</cp:lastModifiedBy>
  <cp:revision>373</cp:revision>
  <dcterms:created xsi:type="dcterms:W3CDTF">2011-03-21T22:01:10Z</dcterms:created>
  <dcterms:modified xsi:type="dcterms:W3CDTF">2014-11-18T21:23:40Z</dcterms:modified>
</cp:coreProperties>
</file>