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embeddings/Microsoft_Equation3.bin" ContentType="application/vnd.openxmlformats-officedocument.oleObject"/>
  <Override PartName="/ppt/embeddings/oleObject3.bin" ContentType="application/vnd.openxmlformats-officedocument.oleObject"/>
  <Override PartName="/ppt/embeddings/Microsoft_Equation4.bin" ContentType="application/vnd.openxmlformats-officedocument.oleObject"/>
  <Override PartName="/ppt/embeddings/oleObject4.bin" ContentType="application/vnd.openxmlformats-officedocument.oleObject"/>
  <Override PartName="/ppt/embeddings/Microsoft_Equation5.bin" ContentType="application/vnd.openxmlformats-officedocument.oleObject"/>
  <Override PartName="/ppt/embeddings/oleObject5.bin" ContentType="application/vnd.openxmlformats-officedocument.oleObject"/>
  <Override PartName="/ppt/embeddings/Microsoft_Equation6.bin" ContentType="application/vnd.openxmlformats-officedocument.oleObject"/>
  <Override PartName="/ppt/embeddings/oleObject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Microsoft_Equation9.bin" ContentType="application/vnd.openxmlformats-officedocument.oleObject"/>
  <Override PartName="/ppt/embeddings/oleObject9.bin" ContentType="application/vnd.openxmlformats-officedocument.oleObject"/>
  <Override PartName="/ppt/embeddings/Microsoft_Equation10.bin" ContentType="application/vnd.openxmlformats-officedocument.oleObject"/>
  <Override PartName="/ppt/embeddings/oleObject10.bin" ContentType="application/vnd.openxmlformats-officedocument.oleObject"/>
  <Override PartName="/ppt/embeddings/Microsoft_Equation11.bin" ContentType="application/vnd.openxmlformats-officedocument.oleObject"/>
  <Override PartName="/ppt/embeddings/oleObject11.bin" ContentType="application/vnd.openxmlformats-officedocument.oleObject"/>
  <Override PartName="/ppt/embeddings/Microsoft_Equation12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notesSlides/notesSlide2.xml" ContentType="application/vnd.openxmlformats-officedocument.presentationml.notesSlide+xml"/>
  <Override PartName="/ppt/embeddings/oleObject14.bin" ContentType="application/vnd.openxmlformats-officedocument.oleObject"/>
  <Override PartName="/ppt/embeddings/Microsoft_Equation16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Microsoft_Equation17.bin" ContentType="application/vnd.openxmlformats-officedocument.oleObject"/>
  <Override PartName="/ppt/notesSlides/notesSlide3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Microsoft_Equation18.bin" ContentType="application/vnd.openxmlformats-officedocument.oleObject"/>
  <Override PartName="/ppt/notesSlides/notesSlide4.xml" ContentType="application/vnd.openxmlformats-officedocument.presentationml.notesSlide+xml"/>
  <Override PartName="/ppt/embeddings/oleObject23.bin" ContentType="application/vnd.openxmlformats-officedocument.oleObject"/>
  <Override PartName="/ppt/embeddings/Microsoft_Equation19.bin" ContentType="application/vnd.openxmlformats-officedocument.oleObject"/>
  <Override PartName="/ppt/notesSlides/notesSlide5.xml" ContentType="application/vnd.openxmlformats-officedocument.presentationml.notesSlide+xml"/>
  <Override PartName="/ppt/embeddings/Microsoft_Equation20.bin" ContentType="application/vnd.openxmlformats-officedocument.oleObject"/>
  <Override PartName="/ppt/embeddings/Microsoft_Equation21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Microsoft_Equation22.bin" ContentType="application/vnd.openxmlformats-officedocument.oleObject"/>
  <Override PartName="/ppt/embeddings/Microsoft_Equation23.bin" ContentType="application/vnd.openxmlformats-officedocument.oleObject"/>
  <Override PartName="/ppt/embeddings/Microsoft_Equation24.bin" ContentType="application/vnd.openxmlformats-officedocument.oleObject"/>
  <Override PartName="/ppt/embeddings/Microsoft_Equation25.bin" ContentType="application/vnd.openxmlformats-officedocument.oleObject"/>
  <Override PartName="/ppt/embeddings/Microsoft_Equation26.bin" ContentType="application/vnd.openxmlformats-officedocument.oleObject"/>
  <Override PartName="/ppt/embeddings/Microsoft_Equation27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Microsoft_Equation28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Microsoft_Equation29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Microsoft_Equation30.bin" ContentType="application/vnd.openxmlformats-officedocument.oleObject"/>
  <Override PartName="/ppt/embeddings/oleObject37.bin" ContentType="application/vnd.openxmlformats-officedocument.oleObject"/>
  <Override PartName="/ppt/embeddings/Microsoft_Equation31.bin" ContentType="application/vnd.openxmlformats-officedocument.oleObject"/>
  <Override PartName="/ppt/embeddings/oleObject38.bin" ContentType="application/vnd.openxmlformats-officedocument.oleObject"/>
  <Override PartName="/ppt/embeddings/Microsoft_Equation32.bin" ContentType="application/vnd.openxmlformats-officedocument.oleObject"/>
  <Override PartName="/ppt/embeddings/oleObject39.bin" ContentType="application/vnd.openxmlformats-officedocument.oleObject"/>
  <Override PartName="/ppt/embeddings/Microsoft_Equation33.bin" ContentType="application/vnd.openxmlformats-officedocument.oleObject"/>
  <Override PartName="/ppt/embeddings/oleObject40.bin" ContentType="application/vnd.openxmlformats-officedocument.oleObject"/>
  <Override PartName="/ppt/embeddings/Microsoft_Equation34.bin" ContentType="application/vnd.openxmlformats-officedocument.oleObject"/>
  <Override PartName="/ppt/embeddings/oleObject41.bin" ContentType="application/vnd.openxmlformats-officedocument.oleObject"/>
  <Override PartName="/ppt/embeddings/Microsoft_Equation35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Microsoft_Equation36.bin" ContentType="application/vnd.openxmlformats-officedocument.oleObject"/>
  <Override PartName="/ppt/embeddings/oleObject45.bin" ContentType="application/vnd.openxmlformats-officedocument.oleObject"/>
  <Override PartName="/ppt/embeddings/Microsoft_Equation3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2"/>
  </p:notesMasterIdLst>
  <p:handoutMasterIdLst>
    <p:handoutMasterId r:id="rId93"/>
  </p:handoutMasterIdLst>
  <p:sldIdLst>
    <p:sldId id="256" r:id="rId2"/>
    <p:sldId id="258" r:id="rId3"/>
    <p:sldId id="531" r:id="rId4"/>
    <p:sldId id="419" r:id="rId5"/>
    <p:sldId id="421" r:id="rId6"/>
    <p:sldId id="422" r:id="rId7"/>
    <p:sldId id="423" r:id="rId8"/>
    <p:sldId id="427" r:id="rId9"/>
    <p:sldId id="426" r:id="rId10"/>
    <p:sldId id="429" r:id="rId11"/>
    <p:sldId id="430" r:id="rId12"/>
    <p:sldId id="431" r:id="rId13"/>
    <p:sldId id="432" r:id="rId14"/>
    <p:sldId id="433" r:id="rId15"/>
    <p:sldId id="435" r:id="rId16"/>
    <p:sldId id="459" r:id="rId17"/>
    <p:sldId id="449" r:id="rId18"/>
    <p:sldId id="450" r:id="rId19"/>
    <p:sldId id="451" r:id="rId20"/>
    <p:sldId id="452" r:id="rId21"/>
    <p:sldId id="460" r:id="rId22"/>
    <p:sldId id="461" r:id="rId23"/>
    <p:sldId id="462" r:id="rId24"/>
    <p:sldId id="463" r:id="rId25"/>
    <p:sldId id="464" r:id="rId26"/>
    <p:sldId id="465" r:id="rId27"/>
    <p:sldId id="466" r:id="rId28"/>
    <p:sldId id="467" r:id="rId29"/>
    <p:sldId id="468" r:id="rId30"/>
    <p:sldId id="469" r:id="rId31"/>
    <p:sldId id="470" r:id="rId32"/>
    <p:sldId id="471" r:id="rId33"/>
    <p:sldId id="472" r:id="rId34"/>
    <p:sldId id="473" r:id="rId35"/>
    <p:sldId id="474" r:id="rId36"/>
    <p:sldId id="475" r:id="rId37"/>
    <p:sldId id="476" r:id="rId38"/>
    <p:sldId id="477" r:id="rId39"/>
    <p:sldId id="478" r:id="rId40"/>
    <p:sldId id="479" r:id="rId41"/>
    <p:sldId id="480" r:id="rId42"/>
    <p:sldId id="481" r:id="rId43"/>
    <p:sldId id="482" r:id="rId44"/>
    <p:sldId id="532" r:id="rId45"/>
    <p:sldId id="483" r:id="rId46"/>
    <p:sldId id="484" r:id="rId47"/>
    <p:sldId id="485" r:id="rId48"/>
    <p:sldId id="486" r:id="rId49"/>
    <p:sldId id="487" r:id="rId50"/>
    <p:sldId id="488" r:id="rId51"/>
    <p:sldId id="489" r:id="rId52"/>
    <p:sldId id="490" r:id="rId53"/>
    <p:sldId id="491" r:id="rId54"/>
    <p:sldId id="492" r:id="rId55"/>
    <p:sldId id="493" r:id="rId56"/>
    <p:sldId id="497" r:id="rId57"/>
    <p:sldId id="498" r:id="rId58"/>
    <p:sldId id="499" r:id="rId59"/>
    <p:sldId id="500" r:id="rId60"/>
    <p:sldId id="501" r:id="rId61"/>
    <p:sldId id="502" r:id="rId62"/>
    <p:sldId id="503" r:id="rId63"/>
    <p:sldId id="504" r:id="rId64"/>
    <p:sldId id="505" r:id="rId65"/>
    <p:sldId id="506" r:id="rId66"/>
    <p:sldId id="507" r:id="rId67"/>
    <p:sldId id="508" r:id="rId68"/>
    <p:sldId id="509" r:id="rId69"/>
    <p:sldId id="510" r:id="rId70"/>
    <p:sldId id="511" r:id="rId71"/>
    <p:sldId id="512" r:id="rId72"/>
    <p:sldId id="513" r:id="rId73"/>
    <p:sldId id="514" r:id="rId74"/>
    <p:sldId id="515" r:id="rId75"/>
    <p:sldId id="516" r:id="rId76"/>
    <p:sldId id="517" r:id="rId77"/>
    <p:sldId id="518" r:id="rId78"/>
    <p:sldId id="519" r:id="rId79"/>
    <p:sldId id="520" r:id="rId80"/>
    <p:sldId id="521" r:id="rId81"/>
    <p:sldId id="522" r:id="rId82"/>
    <p:sldId id="523" r:id="rId83"/>
    <p:sldId id="533" r:id="rId84"/>
    <p:sldId id="524" r:id="rId85"/>
    <p:sldId id="525" r:id="rId86"/>
    <p:sldId id="526" r:id="rId87"/>
    <p:sldId id="527" r:id="rId88"/>
    <p:sldId id="528" r:id="rId89"/>
    <p:sldId id="529" r:id="rId90"/>
    <p:sldId id="530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-10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notesMaster" Target="notesMasters/notesMaster1.xml"/><Relationship Id="rId93" Type="http://schemas.openxmlformats.org/officeDocument/2006/relationships/handoutMaster" Target="handoutMasters/handoutMaster1.xml"/><Relationship Id="rId94" Type="http://schemas.openxmlformats.org/officeDocument/2006/relationships/printerSettings" Target="printerSettings/printerSettings1.bin"/><Relationship Id="rId95" Type="http://schemas.openxmlformats.org/officeDocument/2006/relationships/presProps" Target="presProps.xml"/><Relationship Id="rId96" Type="http://schemas.openxmlformats.org/officeDocument/2006/relationships/viewProps" Target="viewProps.xml"/><Relationship Id="rId97" Type="http://schemas.openxmlformats.org/officeDocument/2006/relationships/theme" Target="theme/theme1.xml"/><Relationship Id="rId9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6.emf"/><Relationship Id="rId1" Type="http://schemas.openxmlformats.org/officeDocument/2006/relationships/image" Target="../media/image33.emf"/><Relationship Id="rId2" Type="http://schemas.openxmlformats.org/officeDocument/2006/relationships/image" Target="../media/image35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6.emf"/><Relationship Id="rId1" Type="http://schemas.openxmlformats.org/officeDocument/2006/relationships/image" Target="../media/image33.emf"/><Relationship Id="rId2" Type="http://schemas.openxmlformats.org/officeDocument/2006/relationships/image" Target="../media/image3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42.emf"/><Relationship Id="rId1" Type="http://schemas.openxmlformats.org/officeDocument/2006/relationships/image" Target="../media/image39.emf"/><Relationship Id="rId2" Type="http://schemas.openxmlformats.org/officeDocument/2006/relationships/image" Target="../media/image40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37.emf"/><Relationship Id="rId5" Type="http://schemas.openxmlformats.org/officeDocument/2006/relationships/image" Target="../media/image33.emf"/><Relationship Id="rId1" Type="http://schemas.openxmlformats.org/officeDocument/2006/relationships/image" Target="../media/image39.emf"/><Relationship Id="rId2" Type="http://schemas.openxmlformats.org/officeDocument/2006/relationships/image" Target="../media/image4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7.emf"/><Relationship Id="rId3" Type="http://schemas.openxmlformats.org/officeDocument/2006/relationships/image" Target="../media/image45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1" Type="http://schemas.openxmlformats.org/officeDocument/2006/relationships/image" Target="../media/image39.emf"/><Relationship Id="rId2" Type="http://schemas.openxmlformats.org/officeDocument/2006/relationships/image" Target="../media/image4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image" Target="../media/image37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Relationship Id="rId2" Type="http://schemas.openxmlformats.org/officeDocument/2006/relationships/image" Target="../media/image37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Relationship Id="rId2" Type="http://schemas.openxmlformats.org/officeDocument/2006/relationships/image" Target="../media/image37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50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50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51.emf"/><Relationship Id="rId3" Type="http://schemas.openxmlformats.org/officeDocument/2006/relationships/image" Target="../media/image5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CF61A-0B16-D146-877E-74689C474697}" type="datetimeFigureOut">
              <a:rPr lang="en-US" smtClean="0"/>
              <a:t>11/20/14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7C93F-D858-7E40-9C27-B9AFE7CF0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24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11/20/14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09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That each</a:t>
            </a:r>
            <a:r>
              <a:rPr lang="en-US" baseline="0" dirty="0" smtClean="0"/>
              <a:t> example is classified correctly!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50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we</a:t>
            </a:r>
            <a:r>
              <a:rPr lang="en-US" baseline="0" dirty="0" smtClean="0"/>
              <a:t> can always scale w by a constant factor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69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we</a:t>
            </a:r>
            <a:r>
              <a:rPr lang="en-US" baseline="0" dirty="0" smtClean="0"/>
              <a:t> can always scale w by a </a:t>
            </a:r>
            <a:r>
              <a:rPr lang="en-US" baseline="0" smtClean="0"/>
              <a:t>constant factor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69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they are vectors (i.e. points) and they support/define</a:t>
            </a:r>
            <a:r>
              <a:rPr lang="en-US" baseline="0" dirty="0" smtClean="0"/>
              <a:t> the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27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11/20/14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C12E44-21C8-A94C-BB3D-BAFA06C528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3461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11/20/14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3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2.e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2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4.emf"/><Relationship Id="rId5" Type="http://schemas.openxmlformats.org/officeDocument/2006/relationships/oleObject" Target="../embeddings/Microsoft_Equation6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6.emf"/><Relationship Id="rId5" Type="http://schemas.openxmlformats.org/officeDocument/2006/relationships/oleObject" Target="../embeddings/Microsoft_Equation7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20.emf"/><Relationship Id="rId7" Type="http://schemas.openxmlformats.org/officeDocument/2006/relationships/oleObject" Target="../embeddings/Microsoft_Equation9.bin"/><Relationship Id="rId8" Type="http://schemas.openxmlformats.org/officeDocument/2006/relationships/image" Target="../media/image2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22.emf"/><Relationship Id="rId5" Type="http://schemas.openxmlformats.org/officeDocument/2006/relationships/oleObject" Target="../embeddings/Microsoft_Equation10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24.emf"/><Relationship Id="rId5" Type="http://schemas.openxmlformats.org/officeDocument/2006/relationships/oleObject" Target="../embeddings/Microsoft_Equation11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26.emf"/><Relationship Id="rId5" Type="http://schemas.openxmlformats.org/officeDocument/2006/relationships/oleObject" Target="../embeddings/Microsoft_Equation12.bin"/><Relationship Id="rId6" Type="http://schemas.openxmlformats.org/officeDocument/2006/relationships/image" Target="../media/image2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29.emf"/><Relationship Id="rId7" Type="http://schemas.openxmlformats.org/officeDocument/2006/relationships/oleObject" Target="../embeddings/Microsoft_Equation13.bin"/><Relationship Id="rId8" Type="http://schemas.openxmlformats.org/officeDocument/2006/relationships/image" Target="../media/image30.emf"/><Relationship Id="rId9" Type="http://schemas.openxmlformats.org/officeDocument/2006/relationships/image" Target="../media/image10.pn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4.bin"/><Relationship Id="rId4" Type="http://schemas.openxmlformats.org/officeDocument/2006/relationships/image" Target="../media/image31.emf"/><Relationship Id="rId5" Type="http://schemas.openxmlformats.org/officeDocument/2006/relationships/oleObject" Target="../embeddings/Microsoft_Equation15.bin"/><Relationship Id="rId6" Type="http://schemas.openxmlformats.org/officeDocument/2006/relationships/image" Target="../media/image32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33.emf"/><Relationship Id="rId6" Type="http://schemas.openxmlformats.org/officeDocument/2006/relationships/oleObject" Target="../embeddings/Microsoft_Equation16.bin"/><Relationship Id="rId7" Type="http://schemas.openxmlformats.org/officeDocument/2006/relationships/image" Target="../media/image34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35.emf"/><Relationship Id="rId7" Type="http://schemas.openxmlformats.org/officeDocument/2006/relationships/oleObject" Target="../embeddings/oleObject17.bin"/><Relationship Id="rId8" Type="http://schemas.openxmlformats.org/officeDocument/2006/relationships/oleObject" Target="../embeddings/oleObject18.bin"/><Relationship Id="rId9" Type="http://schemas.openxmlformats.org/officeDocument/2006/relationships/image" Target="../media/image34.emf"/><Relationship Id="rId10" Type="http://schemas.openxmlformats.org/officeDocument/2006/relationships/oleObject" Target="../embeddings/Microsoft_Equation17.bin"/><Relationship Id="rId11" Type="http://schemas.openxmlformats.org/officeDocument/2006/relationships/image" Target="../media/image36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18.bin"/><Relationship Id="rId12" Type="http://schemas.openxmlformats.org/officeDocument/2006/relationships/image" Target="../media/image36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33.emf"/><Relationship Id="rId6" Type="http://schemas.openxmlformats.org/officeDocument/2006/relationships/oleObject" Target="../embeddings/oleObject20.bin"/><Relationship Id="rId7" Type="http://schemas.openxmlformats.org/officeDocument/2006/relationships/image" Target="../media/image35.emf"/><Relationship Id="rId8" Type="http://schemas.openxmlformats.org/officeDocument/2006/relationships/oleObject" Target="../embeddings/oleObject21.bin"/><Relationship Id="rId9" Type="http://schemas.openxmlformats.org/officeDocument/2006/relationships/oleObject" Target="../embeddings/oleObject22.bin"/><Relationship Id="rId10" Type="http://schemas.openxmlformats.org/officeDocument/2006/relationships/image" Target="../media/image34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23.bin"/><Relationship Id="rId5" Type="http://schemas.openxmlformats.org/officeDocument/2006/relationships/image" Target="../media/image33.emf"/><Relationship Id="rId6" Type="http://schemas.openxmlformats.org/officeDocument/2006/relationships/oleObject" Target="../embeddings/Microsoft_Equation19.bin"/><Relationship Id="rId7" Type="http://schemas.openxmlformats.org/officeDocument/2006/relationships/image" Target="../media/image3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0.bin"/><Relationship Id="rId4" Type="http://schemas.openxmlformats.org/officeDocument/2006/relationships/image" Target="../media/image38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1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39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40.emf"/><Relationship Id="rId7" Type="http://schemas.openxmlformats.org/officeDocument/2006/relationships/oleObject" Target="../embeddings/oleObject26.bin"/><Relationship Id="rId8" Type="http://schemas.openxmlformats.org/officeDocument/2006/relationships/image" Target="../media/image41.emf"/><Relationship Id="rId9" Type="http://schemas.openxmlformats.org/officeDocument/2006/relationships/oleObject" Target="../embeddings/Microsoft_Equation22.bin"/><Relationship Id="rId10" Type="http://schemas.openxmlformats.org/officeDocument/2006/relationships/image" Target="../media/image42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3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4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5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6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7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28.bin"/><Relationship Id="rId12" Type="http://schemas.openxmlformats.org/officeDocument/2006/relationships/image" Target="../media/image33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oleObject27.bin"/><Relationship Id="rId4" Type="http://schemas.openxmlformats.org/officeDocument/2006/relationships/image" Target="../media/image39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43.emf"/><Relationship Id="rId7" Type="http://schemas.openxmlformats.org/officeDocument/2006/relationships/oleObject" Target="../embeddings/oleObject29.bin"/><Relationship Id="rId8" Type="http://schemas.openxmlformats.org/officeDocument/2006/relationships/image" Target="../media/image44.emf"/><Relationship Id="rId9" Type="http://schemas.openxmlformats.org/officeDocument/2006/relationships/oleObject" Target="../embeddings/oleObject30.bin"/><Relationship Id="rId10" Type="http://schemas.openxmlformats.org/officeDocument/2006/relationships/image" Target="../media/image37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32.bin"/><Relationship Id="rId6" Type="http://schemas.openxmlformats.org/officeDocument/2006/relationships/image" Target="../media/image37.emf"/><Relationship Id="rId7" Type="http://schemas.openxmlformats.org/officeDocument/2006/relationships/oleObject" Target="../embeddings/Microsoft_Equation29.bin"/><Relationship Id="rId8" Type="http://schemas.openxmlformats.org/officeDocument/2006/relationships/image" Target="../media/image45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30.bin"/><Relationship Id="rId12" Type="http://schemas.openxmlformats.org/officeDocument/2006/relationships/image" Target="../media/image47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oleObject33.bin"/><Relationship Id="rId4" Type="http://schemas.openxmlformats.org/officeDocument/2006/relationships/image" Target="../media/image39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43.emf"/><Relationship Id="rId7" Type="http://schemas.openxmlformats.org/officeDocument/2006/relationships/oleObject" Target="../embeddings/oleObject35.bin"/><Relationship Id="rId8" Type="http://schemas.openxmlformats.org/officeDocument/2006/relationships/image" Target="../media/image44.emf"/><Relationship Id="rId9" Type="http://schemas.openxmlformats.org/officeDocument/2006/relationships/oleObject" Target="../embeddings/oleObject36.bin"/><Relationship Id="rId10" Type="http://schemas.openxmlformats.org/officeDocument/2006/relationships/image" Target="../media/image46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48.emf"/><Relationship Id="rId5" Type="http://schemas.openxmlformats.org/officeDocument/2006/relationships/oleObject" Target="../embeddings/Microsoft_Equation31.bin"/><Relationship Id="rId6" Type="http://schemas.openxmlformats.org/officeDocument/2006/relationships/image" Target="../media/image37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49.emf"/><Relationship Id="rId5" Type="http://schemas.openxmlformats.org/officeDocument/2006/relationships/oleObject" Target="../embeddings/Microsoft_Equation32.bin"/><Relationship Id="rId6" Type="http://schemas.openxmlformats.org/officeDocument/2006/relationships/image" Target="../media/image37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49.emf"/><Relationship Id="rId5" Type="http://schemas.openxmlformats.org/officeDocument/2006/relationships/oleObject" Target="../embeddings/Microsoft_Equation33.bin"/><Relationship Id="rId6" Type="http://schemas.openxmlformats.org/officeDocument/2006/relationships/image" Target="../media/image37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37.emf"/><Relationship Id="rId5" Type="http://schemas.openxmlformats.org/officeDocument/2006/relationships/oleObject" Target="../embeddings/Microsoft_Equation34.bin"/><Relationship Id="rId6" Type="http://schemas.openxmlformats.org/officeDocument/2006/relationships/image" Target="../media/image50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37.emf"/><Relationship Id="rId5" Type="http://schemas.openxmlformats.org/officeDocument/2006/relationships/oleObject" Target="../embeddings/Microsoft_Equation35.bin"/><Relationship Id="rId6" Type="http://schemas.openxmlformats.org/officeDocument/2006/relationships/image" Target="../media/image50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image" Target="../media/image37.emf"/><Relationship Id="rId5" Type="http://schemas.openxmlformats.org/officeDocument/2006/relationships/oleObject" Target="../embeddings/oleObject43.bin"/><Relationship Id="rId6" Type="http://schemas.openxmlformats.org/officeDocument/2006/relationships/image" Target="../media/image51.emf"/><Relationship Id="rId7" Type="http://schemas.openxmlformats.org/officeDocument/2006/relationships/oleObject" Target="../embeddings/oleObject44.bin"/><Relationship Id="rId8" Type="http://schemas.openxmlformats.org/officeDocument/2006/relationships/oleObject" Target="../embeddings/Microsoft_Equation36.bin"/><Relationship Id="rId9" Type="http://schemas.openxmlformats.org/officeDocument/2006/relationships/image" Target="../media/image52.e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image" Target="../media/image37.emf"/><Relationship Id="rId5" Type="http://schemas.openxmlformats.org/officeDocument/2006/relationships/oleObject" Target="../embeddings/Microsoft_Equation37.bin"/><Relationship Id="rId6" Type="http://schemas.openxmlformats.org/officeDocument/2006/relationships/image" Target="../media/image50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://nlp.stanford.edu/software/classifier.shtml" TargetMode="External"/><Relationship Id="rId4" Type="http://schemas.openxmlformats.org/officeDocument/2006/relationships/hyperlink" Target="http://www.cs.waikato.ac.nz/ml/weka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vmlight.joachim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Advanced Classification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</a:t>
            </a:r>
            <a:r>
              <a:rPr lang="en-US" dirty="0" smtClean="0"/>
              <a:t>159</a:t>
            </a:r>
            <a:r>
              <a:rPr lang="en-US" dirty="0" smtClean="0"/>
              <a:t> </a:t>
            </a:r>
            <a:r>
              <a:rPr lang="en-US" dirty="0" smtClean="0"/>
              <a:t>– Fall </a:t>
            </a:r>
            <a:r>
              <a:rPr lang="en-US" dirty="0" smtClean="0"/>
              <a:t>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7772400" cy="5096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Quiz #</a:t>
            </a:r>
            <a:r>
              <a:rPr lang="en-US" sz="3200" dirty="0" smtClean="0"/>
              <a:t>3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ean: 25.25 (87%)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edian: 26 (90%)</a:t>
            </a:r>
            <a:endParaRPr lang="en-US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5 graded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ML lab next Tue (there will be candy to be won </a:t>
            </a:r>
            <a:r>
              <a:rPr lang="en-US" sz="3200" dirty="0">
                <a:sym typeface="Wingdings"/>
              </a:rPr>
              <a:t></a:t>
            </a:r>
            <a:r>
              <a:rPr lang="en-US" sz="3200" dirty="0" smtClean="0">
                <a:sym typeface="Wingdings"/>
              </a:rPr>
              <a:t>)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6480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Project proposal: tonight at 11:</a:t>
            </a:r>
            <a:r>
              <a:rPr lang="en-US" sz="3200" dirty="0" smtClean="0"/>
              <a:t>59pm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</a:t>
            </a:r>
            <a:r>
              <a:rPr lang="en-US" sz="3200" dirty="0"/>
              <a:t>7: Friday at 5pm</a:t>
            </a:r>
          </a:p>
          <a:p>
            <a:pPr lvl="1"/>
            <a:r>
              <a:rPr lang="en-US" dirty="0"/>
              <a:t>See my e-mail (Wednesday)</a:t>
            </a:r>
          </a:p>
          <a:p>
            <a:pPr lvl="1"/>
            <a:r>
              <a:rPr lang="en-US" dirty="0"/>
              <a:t>Both p(*|positive) and p(*|negative) should use exactly the same set of </a:t>
            </a:r>
            <a:r>
              <a:rPr lang="en-US" dirty="0" smtClean="0"/>
              <a:t>features</a:t>
            </a:r>
          </a:p>
          <a:p>
            <a:pPr lvl="2"/>
            <a:r>
              <a:rPr lang="en-US" dirty="0" smtClean="0"/>
              <a:t>specifically, all the words that were seen during training (with </a:t>
            </a:r>
            <a:r>
              <a:rPr lang="en-US" b="1" dirty="0" smtClean="0"/>
              <a:t>either</a:t>
            </a:r>
            <a:r>
              <a:rPr lang="en-US" dirty="0" smtClean="0"/>
              <a:t> label)</a:t>
            </a:r>
            <a:endParaRPr lang="en-US" dirty="0"/>
          </a:p>
          <a:p>
            <a:pPr lvl="2"/>
            <a:r>
              <a:rPr lang="en-US" dirty="0" smtClean="0"/>
              <a:t>this </a:t>
            </a:r>
            <a:r>
              <a:rPr lang="en-US" dirty="0"/>
              <a:t>is one of the main reasons we need smoothing!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050020"/>
              </p:ext>
            </p:extLst>
          </p:nvPr>
        </p:nvGraphicFramePr>
        <p:xfrm>
          <a:off x="725514" y="5425757"/>
          <a:ext cx="3519484" cy="875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7" name="Equation" r:id="rId3" imgW="1943100" imgH="482600" progId="Equation.3">
                  <p:embed/>
                </p:oleObj>
              </mc:Choice>
              <mc:Fallback>
                <p:oleObj name="Equation" r:id="rId3" imgW="19431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5514" y="5425757"/>
                        <a:ext cx="3519484" cy="8759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743733"/>
              </p:ext>
            </p:extLst>
          </p:nvPr>
        </p:nvGraphicFramePr>
        <p:xfrm>
          <a:off x="5201337" y="5425757"/>
          <a:ext cx="3634163" cy="875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8" name="Equation" r:id="rId5" imgW="2006600" imgH="482600" progId="Equation.3">
                  <p:embed/>
                </p:oleObj>
              </mc:Choice>
              <mc:Fallback>
                <p:oleObj name="Equation" r:id="rId5" imgW="2006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01337" y="5425757"/>
                        <a:ext cx="3634163" cy="8759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4527442" y="5859619"/>
            <a:ext cx="559469" cy="0"/>
          </a:xfrm>
          <a:prstGeom prst="straightConnector1">
            <a:avLst/>
          </a:prstGeom>
          <a:ln w="28575" cmpd="sng"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070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41099" y="972154"/>
            <a:ext cx="9735832" cy="628046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765" y="476854"/>
            <a:ext cx="772787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Machine Learning: A Geometric View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07" y="1447612"/>
            <a:ext cx="7102060" cy="532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76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Apples vs. Bananas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205879"/>
              </p:ext>
            </p:extLst>
          </p:nvPr>
        </p:nvGraphicFramePr>
        <p:xfrm>
          <a:off x="612648" y="2660999"/>
          <a:ext cx="2663985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664"/>
                <a:gridCol w="724973"/>
                <a:gridCol w="1156348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50334" y="3576728"/>
            <a:ext cx="3500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visualize this data?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743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Apples vs. Bananas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542061"/>
              </p:ext>
            </p:extLst>
          </p:nvPr>
        </p:nvGraphicFramePr>
        <p:xfrm>
          <a:off x="612648" y="2660999"/>
          <a:ext cx="2663985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664"/>
                <a:gridCol w="724973"/>
                <a:gridCol w="1156348"/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Label</a:t>
                      </a:r>
                      <a:endParaRPr lang="en-US" sz="1400" dirty="0"/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Banana</a:t>
                      </a:r>
                    </a:p>
                  </a:txBody>
                  <a:tcPr/>
                </a:tc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Apple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7619" y="1706218"/>
            <a:ext cx="4379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Turn features into numerical </a:t>
            </a:r>
            <a:r>
              <a:rPr lang="en-US" sz="2400" dirty="0" smtClean="0">
                <a:solidFill>
                  <a:srgbClr val="0000FF"/>
                </a:solidFill>
              </a:rPr>
              <a:t>values</a:t>
            </a:r>
            <a:endParaRPr lang="en-US" sz="2400" dirty="0" smtClean="0">
              <a:solidFill>
                <a:srgbClr val="0000FF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841501" y="2624071"/>
            <a:ext cx="4765539" cy="2868824"/>
            <a:chOff x="3841501" y="2624071"/>
            <a:chExt cx="4765539" cy="2868824"/>
          </a:xfrm>
        </p:grpSpPr>
        <p:sp>
          <p:nvSpPr>
            <p:cNvPr id="7" name="Rectangle 6"/>
            <p:cNvSpPr/>
            <p:nvPr/>
          </p:nvSpPr>
          <p:spPr>
            <a:xfrm>
              <a:off x="4515168" y="2624071"/>
              <a:ext cx="4091872" cy="2288156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37728" y="5092785"/>
              <a:ext cx="9412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Weight</a:t>
              </a:r>
              <a:endParaRPr lang="en-US" sz="2000" dirty="0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3672705" y="3481052"/>
              <a:ext cx="737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Color</a:t>
              </a:r>
              <a:endParaRPr lang="en-US" sz="20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189308" y="4712975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7959879" y="4703989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032532" y="5104972"/>
              <a:ext cx="312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741152" y="5115159"/>
              <a:ext cx="439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5400000">
              <a:off x="4515168" y="4260927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4515168" y="2753036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976614" y="4253940"/>
              <a:ext cx="312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28705" y="2741107"/>
              <a:ext cx="312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128779" y="275678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B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189172" y="4195834"/>
              <a:ext cx="34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</a:rPr>
                <a:t>A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50676" y="2758258"/>
              <a:ext cx="34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</a:rPr>
                <a:t>A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66105" y="267987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B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638092" y="4681615"/>
              <a:ext cx="0" cy="41117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857867" y="4206900"/>
              <a:ext cx="34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</a:rPr>
                <a:t>A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406276" y="276089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B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51213" y="2847938"/>
              <a:ext cx="34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6600"/>
                  </a:solidFill>
                </a:rPr>
                <a:t>A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58588" y="5914817"/>
            <a:ext cx="8346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can view examples as points in an </a:t>
            </a:r>
            <a:r>
              <a:rPr lang="en-US" sz="2400" i="1" dirty="0" smtClean="0"/>
              <a:t>n</a:t>
            </a:r>
            <a:r>
              <a:rPr lang="en-US" sz="2400" dirty="0" smtClean="0"/>
              <a:t>-dimensional space where </a:t>
            </a:r>
            <a:r>
              <a:rPr lang="en-US" sz="2400" i="1" dirty="0" smtClean="0"/>
              <a:t>n</a:t>
            </a:r>
            <a:r>
              <a:rPr lang="en-US" sz="2400" dirty="0" smtClean="0"/>
              <a:t> is the number of features </a:t>
            </a:r>
            <a:r>
              <a:rPr lang="en-US" sz="2400" dirty="0" smtClean="0"/>
              <a:t>called the </a:t>
            </a:r>
            <a:r>
              <a:rPr lang="en-US" sz="2400" dirty="0" smtClean="0">
                <a:solidFill>
                  <a:srgbClr val="FF6600"/>
                </a:solidFill>
              </a:rPr>
              <a:t>feature space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7367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Examples in a feature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pace</a:t>
            </a:r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>
            <a:off x="2362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8"/>
          <p:cNvSpPr>
            <a:spLocks noChangeArrowheads="1"/>
          </p:cNvSpPr>
          <p:nvPr/>
        </p:nvSpPr>
        <p:spPr bwMode="auto">
          <a:xfrm>
            <a:off x="3543483" y="260569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0"/>
          <p:cNvSpPr>
            <a:spLocks noChangeArrowheads="1"/>
          </p:cNvSpPr>
          <p:nvPr/>
        </p:nvSpPr>
        <p:spPr bwMode="auto">
          <a:xfrm>
            <a:off x="3025682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889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Test example: </a:t>
            </a:r>
            <a:r>
              <a:rPr lang="en-US" dirty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what class?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>
            <a:off x="2362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8"/>
          <p:cNvSpPr>
            <a:spLocks noChangeArrowheads="1"/>
          </p:cNvSpPr>
          <p:nvPr/>
        </p:nvSpPr>
        <p:spPr bwMode="auto">
          <a:xfrm>
            <a:off x="3543483" y="260569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0"/>
          <p:cNvSpPr>
            <a:spLocks noChangeArrowheads="1"/>
          </p:cNvSpPr>
          <p:nvPr/>
        </p:nvSpPr>
        <p:spPr bwMode="auto">
          <a:xfrm>
            <a:off x="3025682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32"/>
          <p:cNvSpPr>
            <a:spLocks noChangeArrowheads="1"/>
          </p:cNvSpPr>
          <p:nvPr/>
        </p:nvSpPr>
        <p:spPr bwMode="auto">
          <a:xfrm>
            <a:off x="3430345" y="3975997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629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Test example: </a:t>
            </a:r>
            <a:r>
              <a:rPr lang="en-US" dirty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what class?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2362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543483" y="260569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3025682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2" name="Rectangle 32"/>
          <p:cNvSpPr>
            <a:spLocks noChangeArrowheads="1"/>
          </p:cNvSpPr>
          <p:nvPr/>
        </p:nvSpPr>
        <p:spPr bwMode="auto">
          <a:xfrm>
            <a:off x="3430345" y="3975997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4" name="Straight Connector 53"/>
          <p:cNvCxnSpPr>
            <a:stCxn id="24589" idx="7"/>
            <a:endCxn id="52" idx="1"/>
          </p:cNvCxnSpPr>
          <p:nvPr/>
        </p:nvCxnSpPr>
        <p:spPr bwMode="auto">
          <a:xfrm flipV="1">
            <a:off x="3101882" y="4052197"/>
            <a:ext cx="328463" cy="23732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701086" y="522479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closest to red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351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classification algorithm?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marL="365760" lvl="1" indent="0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Label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with the label of the closest example to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in the training set</a:t>
            </a:r>
            <a:endParaRPr lang="en-US" sz="2800" b="1" i="1" dirty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114800" y="50261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2853269" y="41879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2962970" y="47142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3657600" y="46451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4267200" y="39593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4"/>
          <p:cNvSpPr>
            <a:spLocks noChangeArrowheads="1"/>
          </p:cNvSpPr>
          <p:nvPr/>
        </p:nvSpPr>
        <p:spPr bwMode="auto">
          <a:xfrm>
            <a:off x="4232154" y="558434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5"/>
          <p:cNvSpPr>
            <a:spLocks noChangeArrowheads="1"/>
          </p:cNvSpPr>
          <p:nvPr/>
        </p:nvSpPr>
        <p:spPr bwMode="auto">
          <a:xfrm>
            <a:off x="4519088" y="45618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6"/>
          <p:cNvSpPr>
            <a:spLocks noChangeArrowheads="1"/>
          </p:cNvSpPr>
          <p:nvPr/>
        </p:nvSpPr>
        <p:spPr bwMode="auto">
          <a:xfrm>
            <a:off x="4351729" y="427905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4004180" y="458693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3886548" y="404904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4"/>
          <p:cNvSpPr>
            <a:spLocks noChangeArrowheads="1"/>
          </p:cNvSpPr>
          <p:nvPr/>
        </p:nvSpPr>
        <p:spPr bwMode="auto">
          <a:xfrm>
            <a:off x="3781182" y="513152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5" name="Straight Connector 14"/>
          <p:cNvCxnSpPr>
            <a:stCxn id="7" idx="6"/>
          </p:cNvCxnSpPr>
          <p:nvPr/>
        </p:nvCxnSpPr>
        <p:spPr bwMode="auto">
          <a:xfrm flipV="1">
            <a:off x="3810000" y="4674271"/>
            <a:ext cx="194180" cy="470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94061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</a:t>
            </a:r>
            <a:r>
              <a:rPr lang="en-US" dirty="0" smtClean="0"/>
              <a:t>this </a:t>
            </a:r>
            <a:r>
              <a:rPr lang="en-US" dirty="0" smtClean="0"/>
              <a:t>example?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0409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7580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0659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8477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5280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028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105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9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</a:t>
            </a:r>
            <a:r>
              <a:rPr lang="en-US" dirty="0" smtClean="0"/>
              <a:t>this </a:t>
            </a:r>
            <a:r>
              <a:rPr lang="en-US" dirty="0" smtClean="0"/>
              <a:t>example?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0409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7580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0659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8477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5280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028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105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4" name="Straight Connector 63"/>
          <p:cNvCxnSpPr>
            <a:stCxn id="36" idx="6"/>
          </p:cNvCxnSpPr>
          <p:nvPr/>
        </p:nvCxnSpPr>
        <p:spPr bwMode="auto">
          <a:xfrm flipV="1">
            <a:off x="3810000" y="3153311"/>
            <a:ext cx="194180" cy="470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TextBox 65"/>
          <p:cNvSpPr txBox="1"/>
          <p:nvPr/>
        </p:nvSpPr>
        <p:spPr>
          <a:xfrm>
            <a:off x="701086" y="5224790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closest to red, but…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6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</a:t>
            </a:r>
            <a:r>
              <a:rPr lang="en-US" dirty="0" smtClean="0"/>
              <a:t>this </a:t>
            </a:r>
            <a:r>
              <a:rPr lang="en-US" dirty="0" smtClean="0"/>
              <a:t>example?</a:t>
            </a:r>
            <a:endParaRPr lang="en-US" dirty="0"/>
          </a:p>
        </p:txBody>
      </p:sp>
      <p:sp>
        <p:nvSpPr>
          <p:cNvPr id="28" name="Oval 3"/>
          <p:cNvSpPr>
            <a:spLocks noChangeArrowheads="1"/>
          </p:cNvSpPr>
          <p:nvPr/>
        </p:nvSpPr>
        <p:spPr bwMode="auto">
          <a:xfrm>
            <a:off x="2299488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6"/>
          <p:cNvSpPr>
            <a:spLocks noChangeArrowheads="1"/>
          </p:cNvSpPr>
          <p:nvPr/>
        </p:nvSpPr>
        <p:spPr bwMode="auto">
          <a:xfrm>
            <a:off x="1994688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2853269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10"/>
          <p:cNvSpPr>
            <a:spLocks noChangeArrowheads="1"/>
          </p:cNvSpPr>
          <p:nvPr/>
        </p:nvSpPr>
        <p:spPr bwMode="auto">
          <a:xfrm>
            <a:off x="2962970" y="31933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3657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232154" y="4063387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4519088" y="30409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>
            <a:off x="4351729" y="275809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2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048000" y="6248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900" y="32743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feature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58" name="Oval 17"/>
          <p:cNvSpPr>
            <a:spLocks noChangeArrowheads="1"/>
          </p:cNvSpPr>
          <p:nvPr/>
        </p:nvSpPr>
        <p:spPr bwMode="auto">
          <a:xfrm>
            <a:off x="50292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16"/>
          <p:cNvSpPr>
            <a:spLocks noChangeArrowheads="1"/>
          </p:cNvSpPr>
          <p:nvPr/>
        </p:nvSpPr>
        <p:spPr bwMode="auto">
          <a:xfrm>
            <a:off x="4802011" y="284777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13"/>
          <p:cNvSpPr>
            <a:spLocks noChangeArrowheads="1"/>
          </p:cNvSpPr>
          <p:nvPr/>
        </p:nvSpPr>
        <p:spPr bwMode="auto">
          <a:xfrm>
            <a:off x="3886548" y="252808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629553" y="2502816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4"/>
          <p:cNvSpPr>
            <a:spLocks noChangeArrowheads="1"/>
          </p:cNvSpPr>
          <p:nvPr/>
        </p:nvSpPr>
        <p:spPr bwMode="auto">
          <a:xfrm>
            <a:off x="3781182" y="36105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6" name="Straight Connector 55"/>
          <p:cNvCxnSpPr/>
          <p:nvPr/>
        </p:nvCxnSpPr>
        <p:spPr bwMode="auto">
          <a:xfrm flipV="1">
            <a:off x="3810000" y="3153311"/>
            <a:ext cx="194180" cy="470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3"/>
          <p:cNvCxnSpPr>
            <a:stCxn id="55" idx="0"/>
            <a:endCxn id="41" idx="3"/>
          </p:cNvCxnSpPr>
          <p:nvPr/>
        </p:nvCxnSpPr>
        <p:spPr>
          <a:xfrm flipV="1">
            <a:off x="4080380" y="2888178"/>
            <a:ext cx="293667" cy="17779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55" idx="3"/>
            <a:endCxn id="40" idx="2"/>
          </p:cNvCxnSpPr>
          <p:nvPr/>
        </p:nvCxnSpPr>
        <p:spPr>
          <a:xfrm flipV="1">
            <a:off x="4156580" y="3117100"/>
            <a:ext cx="362508" cy="2507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5" idx="2"/>
            <a:endCxn id="29" idx="0"/>
          </p:cNvCxnSpPr>
          <p:nvPr/>
        </p:nvCxnSpPr>
        <p:spPr>
          <a:xfrm>
            <a:off x="4080380" y="3218371"/>
            <a:ext cx="110620" cy="286829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endCxn id="63" idx="7"/>
          </p:cNvCxnSpPr>
          <p:nvPr/>
        </p:nvCxnSpPr>
        <p:spPr>
          <a:xfrm flipH="1">
            <a:off x="3911264" y="3227356"/>
            <a:ext cx="92916" cy="405522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55" idx="0"/>
            <a:endCxn id="61" idx="4"/>
          </p:cNvCxnSpPr>
          <p:nvPr/>
        </p:nvCxnSpPr>
        <p:spPr>
          <a:xfrm flipH="1" flipV="1">
            <a:off x="3962748" y="2680480"/>
            <a:ext cx="117632" cy="3854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4004180" y="3065971"/>
            <a:ext cx="152400" cy="1524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664603" y="4780746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Most of the next closest are blue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83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6" y="1897268"/>
            <a:ext cx="8153400" cy="346397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8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Choose as the label the</a:t>
            </a:r>
            <a:r>
              <a:rPr lang="en-US" sz="28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majority label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within the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</a:t>
            </a: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40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08077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6" y="1897269"/>
            <a:ext cx="8153400" cy="216382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i="1" dirty="0" smtClean="0">
                <a:solidFill>
                  <a:srgbClr val="FF0000"/>
                </a:solidFill>
                <a:ea typeface="ＭＳ Ｐゴシック" pitchFamily="-110" charset="-128"/>
                <a:cs typeface="ＭＳ Ｐゴシック" pitchFamily="-110" charset="-128"/>
              </a:rPr>
              <a:t>nearest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neighbors of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8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Choose as the label the</a:t>
            </a:r>
            <a:r>
              <a:rPr lang="en-US" sz="2800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majority label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within the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</a:t>
            </a: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40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4543" y="4789358"/>
            <a:ext cx="4654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measure “nearest”?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3612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Euclidean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9498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Euclidean distance! (or L1 or …)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2969052" y="3582476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7"/>
          <p:cNvSpPr>
            <a:spLocks noChangeArrowheads="1"/>
          </p:cNvSpPr>
          <p:nvPr/>
        </p:nvSpPr>
        <p:spPr bwMode="auto">
          <a:xfrm>
            <a:off x="4308027" y="269864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38007" y="3785626"/>
            <a:ext cx="16260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(a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, …, a</a:t>
            </a:r>
            <a:r>
              <a:rPr lang="en-US" sz="2000" baseline="-25000" dirty="0"/>
              <a:t>n</a:t>
            </a:r>
            <a:r>
              <a:rPr lang="en-US" sz="2000" baseline="-25000" dirty="0" smtClean="0"/>
              <a:t>)</a:t>
            </a:r>
            <a:endParaRPr lang="en-US" sz="20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4007295" y="2946340"/>
            <a:ext cx="1507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(b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 b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,…,</a:t>
            </a:r>
            <a:r>
              <a:rPr lang="en-US" sz="2000" dirty="0" err="1" smtClean="0"/>
              <a:t>b</a:t>
            </a:r>
            <a:r>
              <a:rPr lang="en-US" sz="2000" baseline="-25000" dirty="0" err="1"/>
              <a:t>n</a:t>
            </a:r>
            <a:r>
              <a:rPr lang="en-US" sz="2000" dirty="0" smtClean="0"/>
              <a:t>)</a:t>
            </a:r>
            <a:endParaRPr lang="en-US" sz="2000" baseline="-25000" dirty="0"/>
          </a:p>
        </p:txBody>
      </p:sp>
      <p:cxnSp>
        <p:nvCxnSpPr>
          <p:cNvPr id="9" name="Straight Connector 8"/>
          <p:cNvCxnSpPr>
            <a:stCxn id="5" idx="3"/>
            <a:endCxn id="4" idx="7"/>
          </p:cNvCxnSpPr>
          <p:nvPr/>
        </p:nvCxnSpPr>
        <p:spPr>
          <a:xfrm flipH="1">
            <a:off x="3099134" y="2828725"/>
            <a:ext cx="1231211" cy="776069"/>
          </a:xfrm>
          <a:prstGeom prst="line">
            <a:avLst/>
          </a:prstGeom>
          <a:ln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9666380"/>
              </p:ext>
            </p:extLst>
          </p:nvPr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7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439077"/>
              </p:ext>
            </p:extLst>
          </p:nvPr>
        </p:nvGraphicFramePr>
        <p:xfrm>
          <a:off x="446088" y="5164138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8" name="Equation" r:id="rId5" imgW="2857500" imgH="279400" progId="Equation.3">
                  <p:embed/>
                </p:oleObj>
              </mc:Choice>
              <mc:Fallback>
                <p:oleObj name="Equation" r:id="rId5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6088" y="5164138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2412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boundaries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5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66776" y="1411101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/>
              <a:t>The </a:t>
            </a:r>
            <a:r>
              <a:rPr lang="en-US" sz="2400" b="1" dirty="0" smtClean="0">
                <a:solidFill>
                  <a:srgbClr val="FF6600"/>
                </a:solidFill>
              </a:rPr>
              <a:t>decision boundaries</a:t>
            </a:r>
            <a:r>
              <a:rPr lang="en-US" sz="2400" dirty="0" smtClean="0">
                <a:solidFill>
                  <a:srgbClr val="FF6600"/>
                </a:solidFill>
              </a:rPr>
              <a:t> </a:t>
            </a:r>
            <a:r>
              <a:rPr lang="en-US" sz="2400" dirty="0" smtClean="0"/>
              <a:t>are places in the features space where the classification of a point/example changes</a:t>
            </a:r>
            <a:endParaRPr lang="en-US" sz="2400" b="0" dirty="0" smtClean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304800" y="6262750"/>
            <a:ext cx="73896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0" dirty="0" smtClean="0">
                <a:solidFill>
                  <a:srgbClr val="FF0000"/>
                </a:solidFill>
              </a:rPr>
              <a:t>Where are the decision boundaries for k-NN?</a:t>
            </a:r>
          </a:p>
        </p:txBody>
      </p:sp>
    </p:spTree>
    <p:extLst>
      <p:ext uri="{BB962C8B-B14F-4D97-AF65-F5344CB8AC3E}">
        <p14:creationId xmlns:p14="http://schemas.microsoft.com/office/powerpoint/2010/main" val="26546907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decision boundaries</a:t>
            </a: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1" name="Freeform 32"/>
          <p:cNvSpPr>
            <a:spLocks/>
          </p:cNvSpPr>
          <p:nvPr/>
        </p:nvSpPr>
        <p:spPr bwMode="auto">
          <a:xfrm>
            <a:off x="2022475" y="2241550"/>
            <a:ext cx="1766888" cy="3992563"/>
          </a:xfrm>
          <a:custGeom>
            <a:avLst/>
            <a:gdLst>
              <a:gd name="T0" fmla="*/ 1390650 w 1113"/>
              <a:gd name="T1" fmla="*/ 0 h 2515"/>
              <a:gd name="T2" fmla="*/ 1441450 w 1113"/>
              <a:gd name="T3" fmla="*/ 76200 h 2515"/>
              <a:gd name="T4" fmla="*/ 1468438 w 1113"/>
              <a:gd name="T5" fmla="*/ 115888 h 2515"/>
              <a:gd name="T6" fmla="*/ 1544638 w 1113"/>
              <a:gd name="T7" fmla="*/ 231775 h 2515"/>
              <a:gd name="T8" fmla="*/ 1700213 w 1113"/>
              <a:gd name="T9" fmla="*/ 450850 h 2515"/>
              <a:gd name="T10" fmla="*/ 1725613 w 1113"/>
              <a:gd name="T11" fmla="*/ 527050 h 2515"/>
              <a:gd name="T12" fmla="*/ 1738313 w 1113"/>
              <a:gd name="T13" fmla="*/ 566738 h 2515"/>
              <a:gd name="T14" fmla="*/ 1751013 w 1113"/>
              <a:gd name="T15" fmla="*/ 604838 h 2515"/>
              <a:gd name="T16" fmla="*/ 1763713 w 1113"/>
              <a:gd name="T17" fmla="*/ 798513 h 2515"/>
              <a:gd name="T18" fmla="*/ 1685925 w 1113"/>
              <a:gd name="T19" fmla="*/ 1119188 h 2515"/>
              <a:gd name="T20" fmla="*/ 1647825 w 1113"/>
              <a:gd name="T21" fmla="*/ 1196975 h 2515"/>
              <a:gd name="T22" fmla="*/ 1622425 w 1113"/>
              <a:gd name="T23" fmla="*/ 1274763 h 2515"/>
              <a:gd name="T24" fmla="*/ 1673225 w 1113"/>
              <a:gd name="T25" fmla="*/ 1635125 h 2515"/>
              <a:gd name="T26" fmla="*/ 1700213 w 1113"/>
              <a:gd name="T27" fmla="*/ 1751013 h 2515"/>
              <a:gd name="T28" fmla="*/ 1725613 w 1113"/>
              <a:gd name="T29" fmla="*/ 1828800 h 2515"/>
              <a:gd name="T30" fmla="*/ 1763713 w 1113"/>
              <a:gd name="T31" fmla="*/ 2008188 h 2515"/>
              <a:gd name="T32" fmla="*/ 1738313 w 1113"/>
              <a:gd name="T33" fmla="*/ 2149475 h 2515"/>
              <a:gd name="T34" fmla="*/ 1609725 w 1113"/>
              <a:gd name="T35" fmla="*/ 2279650 h 2515"/>
              <a:gd name="T36" fmla="*/ 1506538 w 1113"/>
              <a:gd name="T37" fmla="*/ 2408238 h 2515"/>
              <a:gd name="T38" fmla="*/ 1236663 w 1113"/>
              <a:gd name="T39" fmla="*/ 2703513 h 2515"/>
              <a:gd name="T40" fmla="*/ 1133475 w 1113"/>
              <a:gd name="T41" fmla="*/ 2846388 h 2515"/>
              <a:gd name="T42" fmla="*/ 887413 w 1113"/>
              <a:gd name="T43" fmla="*/ 3116263 h 2515"/>
              <a:gd name="T44" fmla="*/ 771525 w 1113"/>
              <a:gd name="T45" fmla="*/ 3219450 h 2515"/>
              <a:gd name="T46" fmla="*/ 655638 w 1113"/>
              <a:gd name="T47" fmla="*/ 3348038 h 2515"/>
              <a:gd name="T48" fmla="*/ 527050 w 1113"/>
              <a:gd name="T49" fmla="*/ 3489325 h 2515"/>
              <a:gd name="T50" fmla="*/ 307975 w 1113"/>
              <a:gd name="T51" fmla="*/ 3683000 h 2515"/>
              <a:gd name="T52" fmla="*/ 204788 w 1113"/>
              <a:gd name="T53" fmla="*/ 3786188 h 2515"/>
              <a:gd name="T54" fmla="*/ 50800 w 1113"/>
              <a:gd name="T55" fmla="*/ 3927475 h 2515"/>
              <a:gd name="T56" fmla="*/ 25400 w 1113"/>
              <a:gd name="T57" fmla="*/ 3965575 h 2515"/>
              <a:gd name="T58" fmla="*/ 0 w 1113"/>
              <a:gd name="T59" fmla="*/ 3992563 h 251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113"/>
              <a:gd name="T91" fmla="*/ 0 h 2515"/>
              <a:gd name="T92" fmla="*/ 1113 w 1113"/>
              <a:gd name="T93" fmla="*/ 2515 h 251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113" h="2515">
                <a:moveTo>
                  <a:pt x="876" y="0"/>
                </a:moveTo>
                <a:cubicBezTo>
                  <a:pt x="887" y="16"/>
                  <a:pt x="897" y="32"/>
                  <a:pt x="908" y="48"/>
                </a:cubicBezTo>
                <a:cubicBezTo>
                  <a:pt x="914" y="56"/>
                  <a:pt x="925" y="73"/>
                  <a:pt x="925" y="73"/>
                </a:cubicBezTo>
                <a:cubicBezTo>
                  <a:pt x="935" y="104"/>
                  <a:pt x="959" y="117"/>
                  <a:pt x="973" y="146"/>
                </a:cubicBezTo>
                <a:cubicBezTo>
                  <a:pt x="997" y="195"/>
                  <a:pt x="1031" y="244"/>
                  <a:pt x="1071" y="284"/>
                </a:cubicBezTo>
                <a:cubicBezTo>
                  <a:pt x="1076" y="300"/>
                  <a:pt x="1082" y="316"/>
                  <a:pt x="1087" y="332"/>
                </a:cubicBezTo>
                <a:cubicBezTo>
                  <a:pt x="1090" y="340"/>
                  <a:pt x="1092" y="349"/>
                  <a:pt x="1095" y="357"/>
                </a:cubicBezTo>
                <a:cubicBezTo>
                  <a:pt x="1098" y="365"/>
                  <a:pt x="1103" y="381"/>
                  <a:pt x="1103" y="381"/>
                </a:cubicBezTo>
                <a:cubicBezTo>
                  <a:pt x="1109" y="426"/>
                  <a:pt x="1101" y="461"/>
                  <a:pt x="1111" y="503"/>
                </a:cubicBezTo>
                <a:cubicBezTo>
                  <a:pt x="1098" y="567"/>
                  <a:pt x="1113" y="657"/>
                  <a:pt x="1062" y="705"/>
                </a:cubicBezTo>
                <a:cubicBezTo>
                  <a:pt x="1033" y="794"/>
                  <a:pt x="1078" y="662"/>
                  <a:pt x="1038" y="754"/>
                </a:cubicBezTo>
                <a:cubicBezTo>
                  <a:pt x="1031" y="770"/>
                  <a:pt x="1022" y="803"/>
                  <a:pt x="1022" y="803"/>
                </a:cubicBezTo>
                <a:cubicBezTo>
                  <a:pt x="1030" y="879"/>
                  <a:pt x="1043" y="954"/>
                  <a:pt x="1054" y="1030"/>
                </a:cubicBezTo>
                <a:cubicBezTo>
                  <a:pt x="1064" y="1097"/>
                  <a:pt x="1056" y="1059"/>
                  <a:pt x="1071" y="1103"/>
                </a:cubicBezTo>
                <a:cubicBezTo>
                  <a:pt x="1077" y="1119"/>
                  <a:pt x="1087" y="1152"/>
                  <a:pt x="1087" y="1152"/>
                </a:cubicBezTo>
                <a:cubicBezTo>
                  <a:pt x="1093" y="1193"/>
                  <a:pt x="1101" y="1226"/>
                  <a:pt x="1111" y="1265"/>
                </a:cubicBezTo>
                <a:cubicBezTo>
                  <a:pt x="1110" y="1275"/>
                  <a:pt x="1107" y="1334"/>
                  <a:pt x="1095" y="1354"/>
                </a:cubicBezTo>
                <a:cubicBezTo>
                  <a:pt x="1075" y="1389"/>
                  <a:pt x="1039" y="1406"/>
                  <a:pt x="1014" y="1436"/>
                </a:cubicBezTo>
                <a:cubicBezTo>
                  <a:pt x="992" y="1463"/>
                  <a:pt x="973" y="1492"/>
                  <a:pt x="949" y="1517"/>
                </a:cubicBezTo>
                <a:cubicBezTo>
                  <a:pt x="930" y="1575"/>
                  <a:pt x="834" y="1667"/>
                  <a:pt x="779" y="1703"/>
                </a:cubicBezTo>
                <a:cubicBezTo>
                  <a:pt x="758" y="1734"/>
                  <a:pt x="740" y="1766"/>
                  <a:pt x="714" y="1793"/>
                </a:cubicBezTo>
                <a:cubicBezTo>
                  <a:pt x="688" y="1862"/>
                  <a:pt x="613" y="1915"/>
                  <a:pt x="559" y="1963"/>
                </a:cubicBezTo>
                <a:cubicBezTo>
                  <a:pt x="475" y="2037"/>
                  <a:pt x="543" y="1992"/>
                  <a:pt x="486" y="2028"/>
                </a:cubicBezTo>
                <a:cubicBezTo>
                  <a:pt x="459" y="2068"/>
                  <a:pt x="452" y="2084"/>
                  <a:pt x="413" y="2109"/>
                </a:cubicBezTo>
                <a:cubicBezTo>
                  <a:pt x="391" y="2142"/>
                  <a:pt x="365" y="2177"/>
                  <a:pt x="332" y="2198"/>
                </a:cubicBezTo>
                <a:cubicBezTo>
                  <a:pt x="299" y="2247"/>
                  <a:pt x="243" y="2288"/>
                  <a:pt x="194" y="2320"/>
                </a:cubicBezTo>
                <a:cubicBezTo>
                  <a:pt x="175" y="2348"/>
                  <a:pt x="158" y="2367"/>
                  <a:pt x="129" y="2385"/>
                </a:cubicBezTo>
                <a:cubicBezTo>
                  <a:pt x="106" y="2419"/>
                  <a:pt x="67" y="2451"/>
                  <a:pt x="32" y="2474"/>
                </a:cubicBezTo>
                <a:cubicBezTo>
                  <a:pt x="27" y="2482"/>
                  <a:pt x="22" y="2490"/>
                  <a:pt x="16" y="2498"/>
                </a:cubicBezTo>
                <a:cubicBezTo>
                  <a:pt x="11" y="2504"/>
                  <a:pt x="0" y="2515"/>
                  <a:pt x="0" y="2515"/>
                </a:cubicBezTo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Freeform 33"/>
          <p:cNvSpPr>
            <a:spLocks/>
          </p:cNvSpPr>
          <p:nvPr/>
        </p:nvSpPr>
        <p:spPr bwMode="auto">
          <a:xfrm>
            <a:off x="3760788" y="4121150"/>
            <a:ext cx="2549525" cy="385763"/>
          </a:xfrm>
          <a:custGeom>
            <a:avLst/>
            <a:gdLst>
              <a:gd name="T0" fmla="*/ 0 w 1606"/>
              <a:gd name="T1" fmla="*/ 269875 h 243"/>
              <a:gd name="T2" fmla="*/ 50800 w 1606"/>
              <a:gd name="T3" fmla="*/ 284163 h 243"/>
              <a:gd name="T4" fmla="*/ 231775 w 1606"/>
              <a:gd name="T5" fmla="*/ 296863 h 243"/>
              <a:gd name="T6" fmla="*/ 269875 w 1606"/>
              <a:gd name="T7" fmla="*/ 322263 h 243"/>
              <a:gd name="T8" fmla="*/ 450850 w 1606"/>
              <a:gd name="T9" fmla="*/ 385763 h 243"/>
              <a:gd name="T10" fmla="*/ 1017588 w 1606"/>
              <a:gd name="T11" fmla="*/ 334963 h 243"/>
              <a:gd name="T12" fmla="*/ 1184275 w 1606"/>
              <a:gd name="T13" fmla="*/ 284163 h 243"/>
              <a:gd name="T14" fmla="*/ 1377950 w 1606"/>
              <a:gd name="T15" fmla="*/ 193675 h 243"/>
              <a:gd name="T16" fmla="*/ 1455738 w 1606"/>
              <a:gd name="T17" fmla="*/ 168275 h 243"/>
              <a:gd name="T18" fmla="*/ 1892300 w 1606"/>
              <a:gd name="T19" fmla="*/ 231775 h 243"/>
              <a:gd name="T20" fmla="*/ 2138363 w 1606"/>
              <a:gd name="T21" fmla="*/ 115888 h 243"/>
              <a:gd name="T22" fmla="*/ 2408238 w 1606"/>
              <a:gd name="T23" fmla="*/ 38100 h 243"/>
              <a:gd name="T24" fmla="*/ 2486025 w 1606"/>
              <a:gd name="T25" fmla="*/ 12700 h 243"/>
              <a:gd name="T26" fmla="*/ 2549525 w 1606"/>
              <a:gd name="T27" fmla="*/ 0 h 2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06"/>
              <a:gd name="T43" fmla="*/ 0 h 243"/>
              <a:gd name="T44" fmla="*/ 1606 w 1606"/>
              <a:gd name="T45" fmla="*/ 243 h 24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06" h="243">
                <a:moveTo>
                  <a:pt x="0" y="170"/>
                </a:moveTo>
                <a:cubicBezTo>
                  <a:pt x="11" y="173"/>
                  <a:pt x="21" y="178"/>
                  <a:pt x="32" y="179"/>
                </a:cubicBezTo>
                <a:cubicBezTo>
                  <a:pt x="70" y="183"/>
                  <a:pt x="108" y="180"/>
                  <a:pt x="146" y="187"/>
                </a:cubicBezTo>
                <a:cubicBezTo>
                  <a:pt x="155" y="189"/>
                  <a:pt x="161" y="199"/>
                  <a:pt x="170" y="203"/>
                </a:cubicBezTo>
                <a:cubicBezTo>
                  <a:pt x="204" y="218"/>
                  <a:pt x="248" y="234"/>
                  <a:pt x="284" y="243"/>
                </a:cubicBezTo>
                <a:cubicBezTo>
                  <a:pt x="405" y="237"/>
                  <a:pt x="521" y="226"/>
                  <a:pt x="641" y="211"/>
                </a:cubicBezTo>
                <a:cubicBezTo>
                  <a:pt x="676" y="199"/>
                  <a:pt x="711" y="191"/>
                  <a:pt x="746" y="179"/>
                </a:cubicBezTo>
                <a:cubicBezTo>
                  <a:pt x="783" y="154"/>
                  <a:pt x="825" y="136"/>
                  <a:pt x="868" y="122"/>
                </a:cubicBezTo>
                <a:cubicBezTo>
                  <a:pt x="884" y="117"/>
                  <a:pt x="917" y="106"/>
                  <a:pt x="917" y="106"/>
                </a:cubicBezTo>
                <a:cubicBezTo>
                  <a:pt x="1013" y="112"/>
                  <a:pt x="1098" y="127"/>
                  <a:pt x="1192" y="146"/>
                </a:cubicBezTo>
                <a:cubicBezTo>
                  <a:pt x="1254" y="134"/>
                  <a:pt x="1288" y="92"/>
                  <a:pt x="1347" y="73"/>
                </a:cubicBezTo>
                <a:cubicBezTo>
                  <a:pt x="1395" y="41"/>
                  <a:pt x="1462" y="43"/>
                  <a:pt x="1517" y="24"/>
                </a:cubicBezTo>
                <a:cubicBezTo>
                  <a:pt x="1533" y="18"/>
                  <a:pt x="1549" y="11"/>
                  <a:pt x="1566" y="8"/>
                </a:cubicBezTo>
                <a:cubicBezTo>
                  <a:pt x="1579" y="5"/>
                  <a:pt x="1606" y="0"/>
                  <a:pt x="1606" y="0"/>
                </a:cubicBezTo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4" name="TextBox 31"/>
          <p:cNvSpPr txBox="1">
            <a:spLocks noChangeArrowheads="1"/>
          </p:cNvSpPr>
          <p:nvPr/>
        </p:nvSpPr>
        <p:spPr bwMode="auto">
          <a:xfrm>
            <a:off x="381000" y="6324600"/>
            <a:ext cx="7848600" cy="400110"/>
          </a:xfrm>
          <a:prstGeom prst="rect">
            <a:avLst/>
          </a:prstGeom>
          <a:solidFill>
            <a:srgbClr val="FFCF0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k-NN </a:t>
            </a:r>
            <a:r>
              <a:rPr lang="en-US" sz="2000" dirty="0">
                <a:solidFill>
                  <a:srgbClr val="0000FF"/>
                </a:solidFill>
              </a:rPr>
              <a:t>gives locally defined decision boundaries </a:t>
            </a:r>
            <a:r>
              <a:rPr lang="en-US" sz="2000" dirty="0" smtClean="0">
                <a:solidFill>
                  <a:srgbClr val="0000FF"/>
                </a:solidFill>
              </a:rPr>
              <a:t>between classes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8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label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9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9062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label</a:t>
            </a:r>
            <a:r>
              <a:rPr lang="en-US" sz="1800" dirty="0" smtClean="0">
                <a:latin typeface="Rockwell" pitchFamily="-110" charset="0"/>
              </a:rPr>
              <a:t> 3</a:t>
            </a:r>
            <a:endParaRPr lang="en-US" sz="1400" dirty="0">
              <a:latin typeface="Rockwel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7650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446" y="1638160"/>
            <a:ext cx="4800600" cy="41021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MMI10" pitchFamily="34" charset="2"/>
              </a:rPr>
              <a:t>K</a:t>
            </a:r>
            <a:r>
              <a:rPr lang="en-GB" dirty="0" smtClean="0"/>
              <a:t> Nearest Neighbour (</a:t>
            </a:r>
            <a:r>
              <a:rPr lang="en-GB" i="1" dirty="0" err="1" smtClean="0"/>
              <a:t>k</a:t>
            </a:r>
            <a:r>
              <a:rPr lang="en-GB" dirty="0" err="1" smtClean="0"/>
              <a:t>NN</a:t>
            </a:r>
            <a:r>
              <a:rPr lang="en-GB" dirty="0" smtClean="0"/>
              <a:t>) Classifier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132868" y="5505697"/>
            <a:ext cx="1495744" cy="423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MMI10" pitchFamily="34" charset="2"/>
              </a:rPr>
              <a:t>K</a:t>
            </a:r>
            <a:r>
              <a:rPr lang="en-GB" dirty="0" smtClean="0">
                <a:latin typeface="CMR12" pitchFamily="34" charset="2"/>
              </a:rPr>
              <a:t> = 1</a:t>
            </a:r>
            <a:endParaRPr lang="en-GB" dirty="0">
              <a:latin typeface="CMR12" pitchFamily="34" charset="2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04800" y="6262750"/>
            <a:ext cx="77237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0" dirty="0" smtClean="0">
                <a:solidFill>
                  <a:srgbClr val="FF0000"/>
                </a:solidFill>
              </a:rPr>
              <a:t>What is the decision boundary for k-NN for this one?</a:t>
            </a:r>
            <a:endParaRPr lang="en-US" sz="2800" b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30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MMI10" pitchFamily="34" charset="2"/>
              </a:rPr>
              <a:t>K</a:t>
            </a:r>
            <a:r>
              <a:rPr lang="en-GB" dirty="0" smtClean="0"/>
              <a:t> Nearest Neighbour (</a:t>
            </a:r>
            <a:r>
              <a:rPr lang="en-GB" i="1" dirty="0" err="1" smtClean="0"/>
              <a:t>k</a:t>
            </a:r>
            <a:r>
              <a:rPr lang="en-GB" dirty="0" err="1" smtClean="0"/>
              <a:t>NN</a:t>
            </a:r>
            <a:r>
              <a:rPr lang="en-GB" dirty="0" smtClean="0"/>
              <a:t>) Classifier</a:t>
            </a:r>
            <a:endParaRPr lang="en-GB" dirty="0"/>
          </a:p>
        </p:txBody>
      </p:sp>
      <p:grpSp>
        <p:nvGrpSpPr>
          <p:cNvPr id="2" name="Group 14"/>
          <p:cNvGrpSpPr/>
          <p:nvPr/>
        </p:nvGrpSpPr>
        <p:grpSpPr>
          <a:xfrm>
            <a:off x="2285984" y="1643051"/>
            <a:ext cx="4786346" cy="4286280"/>
            <a:chOff x="4895050" y="1980362"/>
            <a:chExt cx="3657600" cy="3736857"/>
          </a:xfrm>
        </p:grpSpPr>
        <p:pic>
          <p:nvPicPr>
            <p:cNvPr id="11" name="Picture 10" descr="Figure2.27b.jpg"/>
            <p:cNvPicPr>
              <a:picLocks noChangeAspect="1"/>
            </p:cNvPicPr>
            <p:nvPr/>
          </p:nvPicPr>
          <p:blipFill>
            <a:blip r:embed="rId2" cstate="print"/>
            <a:srcRect b="7434"/>
            <a:stretch>
              <a:fillRect/>
            </a:stretch>
          </p:blipFill>
          <p:spPr>
            <a:xfrm>
              <a:off x="4895050" y="1980362"/>
              <a:ext cx="3657600" cy="35719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306390" y="5347887"/>
              <a:ext cx="11430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MMI10" pitchFamily="34" charset="2"/>
                </a:rPr>
                <a:t>K</a:t>
              </a:r>
              <a:r>
                <a:rPr lang="en-GB" dirty="0" smtClean="0">
                  <a:latin typeface="CMR12" pitchFamily="34" charset="2"/>
                </a:rPr>
                <a:t> = 1</a:t>
              </a:r>
              <a:endParaRPr lang="en-GB" dirty="0">
                <a:latin typeface="CMR12" pitchFamily="34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366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Some machine learning approaches make strong assumptions about the data </a:t>
            </a:r>
          </a:p>
          <a:p>
            <a:pPr lvl="1"/>
            <a:r>
              <a:rPr lang="en-US" dirty="0" smtClean="0"/>
              <a:t>If the assumptions are true this can often lead to better performance</a:t>
            </a:r>
          </a:p>
          <a:p>
            <a:pPr lvl="1"/>
            <a:r>
              <a:rPr lang="en-US" dirty="0" smtClean="0"/>
              <a:t>If the assumptions aren’t true, they can fail miserably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 approaches don’t make many assumptions about the data</a:t>
            </a:r>
          </a:p>
          <a:p>
            <a:pPr lvl="1"/>
            <a:r>
              <a:rPr lang="en-US" dirty="0" smtClean="0"/>
              <a:t>This can allow us to learn from more varied data</a:t>
            </a:r>
          </a:p>
          <a:p>
            <a:pPr lvl="1"/>
            <a:r>
              <a:rPr lang="en-US" dirty="0" smtClean="0"/>
              <a:t>But, they are more prone to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pPr lvl="1"/>
            <a:r>
              <a:rPr lang="en-US" dirty="0" smtClean="0"/>
              <a:t>and generally require more training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98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60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27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95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9717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20490" y="603234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398980" y="361828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096601" y="156909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35002" y="267336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9717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660354" y="24996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36414" y="529887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20490" y="603234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919533" y="52699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292826" y="269314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398980" y="361828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096601" y="156909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633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162049" y="249852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35002" y="267336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9717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721564" y="379312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660354" y="24996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81530" y="42119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573680" y="58196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218796" y="54699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391298" y="56485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36414" y="529887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20490" y="603234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1090341" y="488615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919533" y="52699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292826" y="269314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398980" y="361828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096601" y="156909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786441" y="17122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05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model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162049" y="249852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14449" y="34055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35002" y="267336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089717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71478" y="214479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692031" y="313460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721564" y="379312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812305" y="1918777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586946" y="301027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748326" y="2113405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660354" y="24996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544768" y="361828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977972" y="290863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81530" y="42119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865606" y="49454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97392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881468" y="529509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416141" y="497613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573680" y="58196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218796" y="54699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391298" y="56485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36414" y="529887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20490" y="603234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1090341" y="488615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1735457" y="453646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919533" y="52699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767133" y="608658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95368" y="570796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149456" y="418678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25291" y="46248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292826" y="269314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398980" y="361828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208518" y="246820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096601" y="156909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89485" y="318511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285140" y="15598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786441" y="17122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69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you don’t have strong assumptions about the model, it can take you a longer to learn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Assume now that our model of the blue class is two circles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19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54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26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742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83057" y="435405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389603" y="353975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503042" y="232924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088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83057" y="435405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2486" y="400032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63666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389603" y="353975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517609" y="3424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285140" y="15598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3149852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503042" y="232924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5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Actual model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583057" y="435405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35457" y="526103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56010" y="452889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2486" y="400032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42572" y="564865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33313" y="3774306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586946" y="301027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748326" y="2113405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81362" y="435517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636664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81530" y="601695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97392" y="456162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881468" y="529509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416141" y="497613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25291" y="462480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128454" y="234346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851491" y="32865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208518" y="246820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389603" y="353975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517609" y="3424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89485" y="318511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285140" y="15598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786441" y="171228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3149852" y="180471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503042" y="232924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504736" y="289165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735457" y="232684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149456" y="1977158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27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467925" y="1202172"/>
            <a:ext cx="2448217" cy="2448217"/>
          </a:xfrm>
          <a:prstGeom prst="ellipse">
            <a:avLst/>
          </a:prstGeom>
          <a:noFill/>
          <a:ln w="38100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497012" y="3894814"/>
            <a:ext cx="2448217" cy="2448217"/>
          </a:xfrm>
          <a:prstGeom prst="ellipse">
            <a:avLst/>
          </a:prstGeom>
          <a:noFill/>
          <a:ln w="38100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33313" y="3774306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748326" y="2113405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65970" y="4785185"/>
            <a:ext cx="47491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Knowing the model beforehand can drastically improve the learning and the number of examples required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77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586946" y="301027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itle 1"/>
          <p:cNvSpPr>
            <a:spLocks noGrp="1"/>
          </p:cNvSpPr>
          <p:nvPr>
            <p:ph type="title"/>
          </p:nvPr>
        </p:nvSpPr>
        <p:spPr>
          <a:xfrm>
            <a:off x="483792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data generating distribution?</a:t>
            </a:r>
            <a:endParaRPr lang="en-US" dirty="0"/>
          </a:p>
        </p:txBody>
      </p:sp>
      <p:sp>
        <p:nvSpPr>
          <p:cNvPr id="85" name="Oval 84"/>
          <p:cNvSpPr/>
          <p:nvPr/>
        </p:nvSpPr>
        <p:spPr>
          <a:xfrm>
            <a:off x="3149852" y="180471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697392" y="456162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901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214" y="228600"/>
            <a:ext cx="8802786" cy="990600"/>
          </a:xfrm>
        </p:spPr>
        <p:txBody>
          <a:bodyPr>
            <a:normAutofit/>
          </a:bodyPr>
          <a:lstStyle/>
          <a:p>
            <a:r>
              <a:rPr lang="en-US" sz="3600" dirty="0"/>
              <a:t>Make sure your assumption is correct, though!</a:t>
            </a:r>
          </a:p>
        </p:txBody>
      </p:sp>
      <p:sp>
        <p:nvSpPr>
          <p:cNvPr id="4" name="Oval 3"/>
          <p:cNvSpPr/>
          <p:nvPr/>
        </p:nvSpPr>
        <p:spPr>
          <a:xfrm>
            <a:off x="1583057" y="435405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35457" y="526103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56010" y="452889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10725" y="49901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2486" y="400032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13039" y="499013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42572" y="564865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33313" y="3774306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098070" y="2693149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50470" y="3600136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586946" y="301027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6738" y="297954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7499" y="233942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28052" y="3329231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57585" y="3987755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748326" y="2113405"/>
            <a:ext cx="2448217" cy="2448217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081362" y="435517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95700" y="3678917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473508" y="2200470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13993" y="3185114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65776" y="5473813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398980" y="4764162"/>
            <a:ext cx="368153" cy="349686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36414" y="636664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681530" y="601695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52276" y="49113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97392" y="456162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881468" y="529509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392595" y="558823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37711" y="523855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221787" y="597202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586949" y="459234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232065" y="424266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416141" y="497613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402872" y="620340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955102" y="518573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66176" y="532418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25291" y="462480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66176" y="387206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613488" y="578552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7258604" y="543583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42680" y="616930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288984" y="368903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128454" y="234346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312530" y="307693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851491" y="328653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184972" y="3080307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024442" y="173473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208518" y="246820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747479" y="267780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40365" y="365713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389603" y="353975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517609" y="342462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93444" y="224126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89485" y="318511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06205" y="287039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341214" y="180471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285140" y="155988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786441" y="171228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156738" y="1619602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8184125" y="3774979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52958" y="2168620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3149852" y="1804716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857926" y="2678931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3503042" y="232924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320660" y="2158183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2504736" y="2891655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735457" y="2326844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149456" y="1977158"/>
            <a:ext cx="368153" cy="349686"/>
          </a:xfrm>
          <a:prstGeom prst="ellipse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94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88149"/>
            <a:ext cx="8153400" cy="40141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were the </a:t>
            </a:r>
            <a:r>
              <a:rPr lang="en-US" i="1" dirty="0" smtClean="0">
                <a:solidFill>
                  <a:srgbClr val="FF0000"/>
                </a:solidFill>
              </a:rPr>
              <a:t>model</a:t>
            </a:r>
            <a:r>
              <a:rPr lang="en-US" dirty="0" smtClean="0">
                <a:solidFill>
                  <a:srgbClr val="FF0000"/>
                </a:solidFill>
              </a:rPr>
              <a:t> assumptions (if any) that </a:t>
            </a:r>
            <a:r>
              <a:rPr lang="en-US" i="1" dirty="0" smtClean="0">
                <a:solidFill>
                  <a:srgbClr val="FF0000"/>
                </a:solidFill>
              </a:rPr>
              <a:t>k-</a:t>
            </a:r>
            <a:r>
              <a:rPr lang="en-US" dirty="0" smtClean="0">
                <a:solidFill>
                  <a:srgbClr val="FF0000"/>
                </a:solidFill>
              </a:rPr>
              <a:t>NN and NB </a:t>
            </a:r>
            <a:r>
              <a:rPr lang="en-US" dirty="0" smtClean="0">
                <a:solidFill>
                  <a:srgbClr val="FF0000"/>
                </a:solidFill>
              </a:rPr>
              <a:t>made </a:t>
            </a:r>
            <a:r>
              <a:rPr lang="en-US" dirty="0" smtClean="0">
                <a:solidFill>
                  <a:srgbClr val="FF0000"/>
                </a:solidFill>
              </a:rPr>
              <a:t>about the data?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Are there </a:t>
            </a:r>
            <a:r>
              <a:rPr lang="en-US" dirty="0" smtClean="0">
                <a:solidFill>
                  <a:srgbClr val="FF0000"/>
                </a:solidFill>
              </a:rPr>
              <a:t>training data </a:t>
            </a:r>
            <a:r>
              <a:rPr lang="en-US" dirty="0" smtClean="0">
                <a:solidFill>
                  <a:srgbClr val="FF0000"/>
                </a:solidFill>
              </a:rPr>
              <a:t>sets that could never be learned </a:t>
            </a:r>
            <a:r>
              <a:rPr lang="en-US" dirty="0" smtClean="0">
                <a:solidFill>
                  <a:srgbClr val="FF0000"/>
                </a:solidFill>
              </a:rPr>
              <a:t>correctly by these algorithms?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920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CMMI10" pitchFamily="34" charset="2"/>
              </a:rPr>
              <a:t>k-NN model</a:t>
            </a:r>
            <a:endParaRPr lang="en-GB" dirty="0"/>
          </a:p>
        </p:txBody>
      </p:sp>
      <p:grpSp>
        <p:nvGrpSpPr>
          <p:cNvPr id="2" name="Group 14"/>
          <p:cNvGrpSpPr/>
          <p:nvPr/>
        </p:nvGrpSpPr>
        <p:grpSpPr>
          <a:xfrm>
            <a:off x="2285984" y="1643051"/>
            <a:ext cx="4786346" cy="4286280"/>
            <a:chOff x="4895050" y="1980362"/>
            <a:chExt cx="3657600" cy="3736857"/>
          </a:xfrm>
        </p:grpSpPr>
        <p:pic>
          <p:nvPicPr>
            <p:cNvPr id="11" name="Picture 10" descr="Figure2.27b.jpg"/>
            <p:cNvPicPr>
              <a:picLocks noChangeAspect="1"/>
            </p:cNvPicPr>
            <p:nvPr/>
          </p:nvPicPr>
          <p:blipFill>
            <a:blip r:embed="rId3" cstate="print"/>
            <a:srcRect b="7434"/>
            <a:stretch>
              <a:fillRect/>
            </a:stretch>
          </p:blipFill>
          <p:spPr>
            <a:xfrm>
              <a:off x="4895050" y="1980362"/>
              <a:ext cx="3657600" cy="35719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306390" y="5347887"/>
              <a:ext cx="11430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MMI10" pitchFamily="34" charset="2"/>
                </a:rPr>
                <a:t>K</a:t>
              </a:r>
              <a:r>
                <a:rPr lang="en-GB" dirty="0" smtClean="0">
                  <a:latin typeface="CMR12" pitchFamily="34" charset="2"/>
                </a:rPr>
                <a:t> = 1</a:t>
              </a:r>
              <a:endParaRPr lang="en-GB" dirty="0">
                <a:latin typeface="CMR12" pitchFamily="34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4361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Linear models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84160"/>
            <a:ext cx="8153400" cy="16002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 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strong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assumption is </a:t>
            </a:r>
            <a:r>
              <a:rPr lang="en-US" sz="2400" i="1" dirty="0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linear </a:t>
            </a:r>
            <a:r>
              <a:rPr lang="en-US" sz="2400" i="1" dirty="0" err="1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separability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400" dirty="0"/>
              <a:t>in 2 dimensions, </a:t>
            </a:r>
            <a:r>
              <a:rPr lang="en-US" sz="2400" dirty="0" smtClean="0"/>
              <a:t>you can </a:t>
            </a:r>
            <a:r>
              <a:rPr lang="en-US" sz="2400" dirty="0"/>
              <a:t>separate </a:t>
            </a:r>
            <a:r>
              <a:rPr lang="en-US" sz="2400" dirty="0" smtClean="0"/>
              <a:t>labels/</a:t>
            </a:r>
            <a:r>
              <a:rPr lang="en-US" sz="2400" dirty="0" smtClean="0"/>
              <a:t>classes </a:t>
            </a:r>
            <a:r>
              <a:rPr lang="en-US" sz="2400" dirty="0"/>
              <a:t>by a line</a:t>
            </a:r>
          </a:p>
          <a:p>
            <a:pPr lvl="1" eaLnBrk="1" hangingPunct="1"/>
            <a:r>
              <a:rPr lang="en-US" sz="2400" dirty="0"/>
              <a:t>in higher dimensions, need </a:t>
            </a:r>
            <a:r>
              <a:rPr lang="en-US" sz="2400" dirty="0" err="1" smtClean="0"/>
              <a:t>hyperplanes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800" dirty="0"/>
          </a:p>
          <a:p>
            <a:pPr marL="45720" indent="0">
              <a:buNone/>
            </a:pPr>
            <a:r>
              <a:rPr lang="en-US" sz="2400" dirty="0" smtClean="0"/>
              <a:t>A </a:t>
            </a:r>
            <a:r>
              <a:rPr lang="en-US" sz="2400" i="1" dirty="0" smtClean="0">
                <a:solidFill>
                  <a:srgbClr val="FF6600"/>
                </a:solidFill>
              </a:rPr>
              <a:t>linear model </a:t>
            </a:r>
            <a:r>
              <a:rPr lang="en-US" sz="2400" dirty="0" smtClean="0"/>
              <a:t>is a model that assumes the data is linearly separable</a:t>
            </a:r>
            <a:endParaRPr lang="en-US" sz="2400" dirty="0"/>
          </a:p>
        </p:txBody>
      </p:sp>
      <p:sp>
        <p:nvSpPr>
          <p:cNvPr id="43015" name="Oval 28"/>
          <p:cNvSpPr>
            <a:spLocks noChangeArrowheads="1"/>
          </p:cNvSpPr>
          <p:nvPr/>
        </p:nvSpPr>
        <p:spPr bwMode="auto">
          <a:xfrm>
            <a:off x="3018905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Oval 29"/>
          <p:cNvSpPr>
            <a:spLocks noChangeArrowheads="1"/>
          </p:cNvSpPr>
          <p:nvPr/>
        </p:nvSpPr>
        <p:spPr bwMode="auto">
          <a:xfrm>
            <a:off x="4465320" y="49354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Oval 31"/>
          <p:cNvSpPr>
            <a:spLocks noChangeArrowheads="1"/>
          </p:cNvSpPr>
          <p:nvPr/>
        </p:nvSpPr>
        <p:spPr bwMode="auto">
          <a:xfrm>
            <a:off x="3118658" y="484335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9" name="Oval 32"/>
          <p:cNvSpPr>
            <a:spLocks noChangeArrowheads="1"/>
          </p:cNvSpPr>
          <p:nvPr/>
        </p:nvSpPr>
        <p:spPr bwMode="auto">
          <a:xfrm>
            <a:off x="3218411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0" name="Oval 33"/>
          <p:cNvSpPr>
            <a:spLocks noChangeArrowheads="1"/>
          </p:cNvSpPr>
          <p:nvPr/>
        </p:nvSpPr>
        <p:spPr bwMode="auto">
          <a:xfrm>
            <a:off x="3816927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Oval 34"/>
          <p:cNvSpPr>
            <a:spLocks noChangeArrowheads="1"/>
          </p:cNvSpPr>
          <p:nvPr/>
        </p:nvSpPr>
        <p:spPr bwMode="auto">
          <a:xfrm>
            <a:off x="2819400" y="51195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Oval 35"/>
          <p:cNvSpPr>
            <a:spLocks noChangeArrowheads="1"/>
          </p:cNvSpPr>
          <p:nvPr/>
        </p:nvSpPr>
        <p:spPr bwMode="auto">
          <a:xfrm>
            <a:off x="3517669" y="4981472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Oval 36"/>
          <p:cNvSpPr>
            <a:spLocks noChangeArrowheads="1"/>
          </p:cNvSpPr>
          <p:nvPr/>
        </p:nvSpPr>
        <p:spPr bwMode="auto">
          <a:xfrm>
            <a:off x="3966556" y="47512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Oval 37"/>
          <p:cNvSpPr>
            <a:spLocks noChangeArrowheads="1"/>
          </p:cNvSpPr>
          <p:nvPr/>
        </p:nvSpPr>
        <p:spPr bwMode="auto">
          <a:xfrm>
            <a:off x="3717175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Oval 38"/>
          <p:cNvSpPr>
            <a:spLocks noChangeArrowheads="1"/>
          </p:cNvSpPr>
          <p:nvPr/>
        </p:nvSpPr>
        <p:spPr bwMode="auto">
          <a:xfrm>
            <a:off x="4565073" y="43829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Oval 39"/>
          <p:cNvSpPr>
            <a:spLocks noChangeArrowheads="1"/>
          </p:cNvSpPr>
          <p:nvPr/>
        </p:nvSpPr>
        <p:spPr bwMode="auto">
          <a:xfrm>
            <a:off x="4664825" y="53037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Oval 40"/>
          <p:cNvSpPr>
            <a:spLocks noChangeArrowheads="1"/>
          </p:cNvSpPr>
          <p:nvPr/>
        </p:nvSpPr>
        <p:spPr bwMode="auto">
          <a:xfrm>
            <a:off x="4764578" y="45671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Oval 41"/>
          <p:cNvSpPr>
            <a:spLocks noChangeArrowheads="1"/>
          </p:cNvSpPr>
          <p:nvPr/>
        </p:nvSpPr>
        <p:spPr bwMode="auto">
          <a:xfrm>
            <a:off x="5462847" y="465920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Oval 42"/>
          <p:cNvSpPr>
            <a:spLocks noChangeArrowheads="1"/>
          </p:cNvSpPr>
          <p:nvPr/>
        </p:nvSpPr>
        <p:spPr bwMode="auto">
          <a:xfrm>
            <a:off x="4964084" y="47512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Line 47"/>
          <p:cNvSpPr>
            <a:spLocks noChangeShapeType="1"/>
          </p:cNvSpPr>
          <p:nvPr/>
        </p:nvSpPr>
        <p:spPr bwMode="auto">
          <a:xfrm flipH="1">
            <a:off x="4191000" y="4154384"/>
            <a:ext cx="76200" cy="2514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Oval 29"/>
          <p:cNvSpPr>
            <a:spLocks noChangeArrowheads="1"/>
          </p:cNvSpPr>
          <p:nvPr/>
        </p:nvSpPr>
        <p:spPr bwMode="auto">
          <a:xfrm>
            <a:off x="4672944" y="55663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38"/>
          <p:cNvSpPr>
            <a:spLocks noChangeArrowheads="1"/>
          </p:cNvSpPr>
          <p:nvPr/>
        </p:nvSpPr>
        <p:spPr bwMode="auto">
          <a:xfrm>
            <a:off x="4772697" y="50139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39"/>
          <p:cNvSpPr>
            <a:spLocks noChangeArrowheads="1"/>
          </p:cNvSpPr>
          <p:nvPr/>
        </p:nvSpPr>
        <p:spPr bwMode="auto">
          <a:xfrm>
            <a:off x="4467473" y="59346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40"/>
          <p:cNvSpPr>
            <a:spLocks noChangeArrowheads="1"/>
          </p:cNvSpPr>
          <p:nvPr/>
        </p:nvSpPr>
        <p:spPr bwMode="auto">
          <a:xfrm>
            <a:off x="5009018" y="50692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41"/>
          <p:cNvSpPr>
            <a:spLocks noChangeArrowheads="1"/>
          </p:cNvSpPr>
          <p:nvPr/>
        </p:nvSpPr>
        <p:spPr bwMode="auto">
          <a:xfrm>
            <a:off x="5578431" y="52533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2"/>
          <p:cNvSpPr>
            <a:spLocks noChangeArrowheads="1"/>
          </p:cNvSpPr>
          <p:nvPr/>
        </p:nvSpPr>
        <p:spPr bwMode="auto">
          <a:xfrm>
            <a:off x="5171708" y="53822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40"/>
          <p:cNvSpPr>
            <a:spLocks noChangeArrowheads="1"/>
          </p:cNvSpPr>
          <p:nvPr/>
        </p:nvSpPr>
        <p:spPr bwMode="auto">
          <a:xfrm>
            <a:off x="4977338" y="56633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41"/>
          <p:cNvSpPr>
            <a:spLocks noChangeArrowheads="1"/>
          </p:cNvSpPr>
          <p:nvPr/>
        </p:nvSpPr>
        <p:spPr bwMode="auto">
          <a:xfrm>
            <a:off x="5546751" y="58474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2"/>
          <p:cNvSpPr>
            <a:spLocks noChangeArrowheads="1"/>
          </p:cNvSpPr>
          <p:nvPr/>
        </p:nvSpPr>
        <p:spPr bwMode="auto">
          <a:xfrm>
            <a:off x="5140028" y="59763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2976530" y="556631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076283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2677272" y="58425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3375541" y="570442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3575047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3980023" y="571390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3638389" y="593044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86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Hyperplanes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8353"/>
            <a:ext cx="8564978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err="1" smtClean="0"/>
              <a:t>hyperplane</a:t>
            </a:r>
            <a:r>
              <a:rPr lang="en-US" dirty="0" smtClean="0"/>
              <a:t> is line/plane in a high dimensional space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438400"/>
            <a:ext cx="2133600" cy="22493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1042" y="5181600"/>
            <a:ext cx="62135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0" dirty="0" smtClean="0">
                <a:solidFill>
                  <a:srgbClr val="FF0000"/>
                </a:solidFill>
              </a:rPr>
              <a:t>What defines a line?</a:t>
            </a:r>
          </a:p>
          <a:p>
            <a:pPr algn="l"/>
            <a:r>
              <a:rPr lang="en-US" sz="3600" dirty="0" smtClean="0">
                <a:solidFill>
                  <a:srgbClr val="FF0000"/>
                </a:solidFill>
              </a:rPr>
              <a:t>What defines a </a:t>
            </a:r>
            <a:r>
              <a:rPr lang="en-US" sz="3600" dirty="0" err="1" smtClean="0">
                <a:solidFill>
                  <a:srgbClr val="FF0000"/>
                </a:solidFill>
              </a:rPr>
              <a:t>hyperplane</a:t>
            </a:r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444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396538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77639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146953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1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243948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2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4277" y="5178672"/>
            <a:ext cx="3162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this line look like?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59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207544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5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1393" y="4516917"/>
            <a:ext cx="456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87687" y="4477333"/>
            <a:ext cx="6942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1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-1</a:t>
            </a: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214006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6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2975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699401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9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1393" y="4516917"/>
            <a:ext cx="456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87687" y="4477333"/>
            <a:ext cx="6942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1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-1</a:t>
            </a: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264951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0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>
          <a:xfrm>
            <a:off x="4563637" y="3928351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144251" y="4257967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665801" y="4543279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187351" y="4813823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753199" y="5128671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71118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759027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3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425511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4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2957" y="5326000"/>
            <a:ext cx="39677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 can also view it as the line perpendicular to the </a:t>
            </a:r>
            <a:r>
              <a:rPr lang="en-US" sz="2800" i="1" dirty="0" smtClean="0"/>
              <a:t>weight vector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284664" y="4529132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5785375" y="3534453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39398" y="3108651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(1,2)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61000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with a line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017654"/>
              </p:ext>
            </p:extLst>
          </p:nvPr>
        </p:nvGraphicFramePr>
        <p:xfrm>
          <a:off x="628650" y="2566988"/>
          <a:ext cx="190341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6" name="Equation" r:id="rId3" imgW="762000" imgH="203200" progId="Equation.3">
                  <p:embed/>
                </p:oleObj>
              </mc:Choice>
              <mc:Fallback>
                <p:oleObj name="Equation" r:id="rId3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2566988"/>
                        <a:ext cx="190341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96888" y="573591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w=(1,2)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113" y="1772189"/>
            <a:ext cx="8720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Mathematically, how can we classify points based on a line?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6164506" y="4004692"/>
            <a:ext cx="184077" cy="174843"/>
          </a:xfrm>
          <a:prstGeom prst="ellipse">
            <a:avLst/>
          </a:prstGeom>
          <a:solidFill>
            <a:srgbClr val="80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290421" y="3160403"/>
            <a:ext cx="928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BLUE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20705" y="5148909"/>
            <a:ext cx="793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RED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02915" y="3849562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6164506" y="5061487"/>
            <a:ext cx="184077" cy="174843"/>
          </a:xfrm>
          <a:prstGeom prst="ellipse">
            <a:avLst/>
          </a:prstGeom>
          <a:solidFill>
            <a:srgbClr val="80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012398" y="5258263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(1,-1)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39697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with a line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017095"/>
              </p:ext>
            </p:extLst>
          </p:nvPr>
        </p:nvGraphicFramePr>
        <p:xfrm>
          <a:off x="628650" y="2566988"/>
          <a:ext cx="190341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2" name="Equation" r:id="rId3" imgW="762000" imgH="203200" progId="Equation.3">
                  <p:embed/>
                </p:oleObj>
              </mc:Choice>
              <mc:Fallback>
                <p:oleObj name="Equation" r:id="rId3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2566988"/>
                        <a:ext cx="190341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96888" y="573591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w=(1,2)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113" y="1772189"/>
            <a:ext cx="8720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Mathematically, how can we classify points based on a line?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6164506" y="4004692"/>
            <a:ext cx="184077" cy="174843"/>
          </a:xfrm>
          <a:prstGeom prst="ellipse">
            <a:avLst/>
          </a:prstGeom>
          <a:solidFill>
            <a:srgbClr val="80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290421" y="3160403"/>
            <a:ext cx="928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BLUE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20705" y="5148909"/>
            <a:ext cx="793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RED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02915" y="3849562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6164506" y="5061487"/>
            <a:ext cx="184077" cy="174843"/>
          </a:xfrm>
          <a:prstGeom prst="ellipse">
            <a:avLst/>
          </a:prstGeom>
          <a:solidFill>
            <a:srgbClr val="80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012398" y="5258263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(1,-1)</a:t>
            </a:r>
            <a:endParaRPr lang="en-US" dirty="0"/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468715"/>
              </p:ext>
            </p:extLst>
          </p:nvPr>
        </p:nvGraphicFramePr>
        <p:xfrm>
          <a:off x="1020210" y="3504917"/>
          <a:ext cx="2125662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3" name="Equation" r:id="rId5" imgW="850900" imgH="177800" progId="Equation.3">
                  <p:embed/>
                </p:oleObj>
              </mc:Choice>
              <mc:Fallback>
                <p:oleObj name="Equation" r:id="rId5" imgW="8509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0210" y="3504917"/>
                        <a:ext cx="2125662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72932" y="3460354"/>
            <a:ext cx="826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(1,1):</a:t>
            </a:r>
            <a:endParaRPr lang="en-US" sz="2400" dirty="0"/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2924244"/>
              </p:ext>
            </p:extLst>
          </p:nvPr>
        </p:nvGraphicFramePr>
        <p:xfrm>
          <a:off x="1020210" y="4430280"/>
          <a:ext cx="2538412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84" name="Equation" r:id="rId7" imgW="1016000" imgH="165100" progId="Equation.3">
                  <p:embed/>
                </p:oleObj>
              </mc:Choice>
              <mc:Fallback>
                <p:oleObj name="Equation" r:id="rId7" imgW="10160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20210" y="4430280"/>
                        <a:ext cx="2538412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-898" y="4385975"/>
            <a:ext cx="928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(1,-1):</a:t>
            </a:r>
            <a:endParaRPr lang="en-US" sz="2400" dirty="0"/>
          </a:p>
        </p:txBody>
      </p:sp>
      <p:sp>
        <p:nvSpPr>
          <p:cNvPr id="3" name="Oval 2"/>
          <p:cNvSpPr/>
          <p:nvPr/>
        </p:nvSpPr>
        <p:spPr>
          <a:xfrm>
            <a:off x="2702223" y="3416050"/>
            <a:ext cx="605416" cy="630573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004931" y="4385975"/>
            <a:ext cx="605416" cy="630573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1593" y="6143587"/>
            <a:ext cx="5770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sign indicates which side of the line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52623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754807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5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642343"/>
              </p:ext>
            </p:extLst>
          </p:nvPr>
        </p:nvGraphicFramePr>
        <p:xfrm>
          <a:off x="912813" y="3835400"/>
          <a:ext cx="19034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6" name="Equation" r:id="rId5" imgW="762000" imgH="203200" progId="Equation.3">
                  <p:embed/>
                </p:oleObj>
              </mc:Choice>
              <mc:Fallback>
                <p:oleObj name="Equation" r:id="rId5" imgW="762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2813" y="3835400"/>
                        <a:ext cx="190341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3780160" y="354922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20088" y="6271243"/>
            <a:ext cx="5418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move the line off of the origin?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57138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764569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9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1393" y="4516917"/>
            <a:ext cx="456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097295"/>
              </p:ext>
            </p:extLst>
          </p:nvPr>
        </p:nvGraphicFramePr>
        <p:xfrm>
          <a:off x="833438" y="3835400"/>
          <a:ext cx="206216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00" name="Equation" r:id="rId5" imgW="825500" imgH="203200" progId="Equation.3">
                  <p:embed/>
                </p:oleObj>
              </mc:Choice>
              <mc:Fallback>
                <p:oleObj name="Equation" r:id="rId5" imgW="825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3438" y="3835400"/>
                        <a:ext cx="206216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487132" y="2357455"/>
            <a:ext cx="605416" cy="630573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86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line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2648" y="1733343"/>
            <a:ext cx="7533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Any pair of values (</a:t>
            </a:r>
            <a:r>
              <a:rPr lang="en-US" sz="2400" i="1" dirty="0" smtClean="0"/>
              <a:t>w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,w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)</a:t>
            </a:r>
            <a:r>
              <a:rPr lang="en-US" sz="2400" dirty="0" smtClean="0"/>
              <a:t> defines a line through the origin:  </a:t>
            </a:r>
            <a:endParaRPr lang="en-US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23256"/>
              </p:ext>
            </p:extLst>
          </p:nvPr>
        </p:nvGraphicFramePr>
        <p:xfrm>
          <a:off x="630238" y="2414588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3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238" y="2414588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/>
          <p:cNvGrpSpPr/>
          <p:nvPr/>
        </p:nvGrpSpPr>
        <p:grpSpPr>
          <a:xfrm>
            <a:off x="4179721" y="2953647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491393" y="4516917"/>
            <a:ext cx="456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</a:t>
            </a:r>
            <a:endParaRPr 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87687" y="4477333"/>
            <a:ext cx="6876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0.5</a:t>
            </a:r>
          </a:p>
          <a:p>
            <a:r>
              <a:rPr lang="en-US" sz="2400" b="1" dirty="0">
                <a:solidFill>
                  <a:srgbClr val="0000FF"/>
                </a:solidFill>
              </a:rPr>
              <a:t>0</a:t>
            </a:r>
            <a:endParaRPr lang="en-US" sz="2400" b="1" dirty="0" smtClean="0">
              <a:solidFill>
                <a:srgbClr val="0000FF"/>
              </a:solidFill>
            </a:endParaRPr>
          </a:p>
          <a:p>
            <a:r>
              <a:rPr lang="en-US" sz="2400" b="1" dirty="0" smtClean="0">
                <a:solidFill>
                  <a:srgbClr val="0000FF"/>
                </a:solidFill>
              </a:rPr>
              <a:t>-0.5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-1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-1.5</a:t>
            </a:r>
          </a:p>
        </p:txBody>
      </p: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1195524"/>
              </p:ext>
            </p:extLst>
          </p:nvPr>
        </p:nvGraphicFramePr>
        <p:xfrm>
          <a:off x="833438" y="3835400"/>
          <a:ext cx="206216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4" name="Equation" r:id="rId5" imgW="825500" imgH="203200" progId="Equation.3">
                  <p:embed/>
                </p:oleObj>
              </mc:Choice>
              <mc:Fallback>
                <p:oleObj name="Equation" r:id="rId5" imgW="825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3438" y="3835400"/>
                        <a:ext cx="2062162" cy="50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>
          <a:xfrm>
            <a:off x="4578403" y="4223711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159017" y="4553327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680567" y="4838639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202117" y="5109183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767965" y="5424031"/>
            <a:ext cx="205855" cy="2058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794926" y="3844581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883523" y="443047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5563" y="255166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478279" y="3835400"/>
            <a:ext cx="1831015" cy="6419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77426" y="3376721"/>
            <a:ext cx="2216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Now intersects at -1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298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linear model in </a:t>
            </a:r>
            <a:r>
              <a:rPr lang="en-US" i="1" dirty="0" smtClean="0"/>
              <a:t>n</a:t>
            </a:r>
            <a:r>
              <a:rPr lang="en-US" dirty="0" smtClean="0"/>
              <a:t>-dimensional space (i.e. </a:t>
            </a:r>
            <a:r>
              <a:rPr lang="en-US" i="1" dirty="0" smtClean="0"/>
              <a:t>n</a:t>
            </a:r>
            <a:r>
              <a:rPr lang="en-US" dirty="0" smtClean="0"/>
              <a:t> features) is define by </a:t>
            </a:r>
            <a:r>
              <a:rPr lang="en-US" i="1" dirty="0" smtClean="0"/>
              <a:t>n+</a:t>
            </a:r>
            <a:r>
              <a:rPr lang="en-US" dirty="0" smtClean="0"/>
              <a:t>1 weights: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two dimensions, a line: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three dimensions, a plane: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i="1" dirty="0" smtClean="0"/>
              <a:t>n</a:t>
            </a:r>
            <a:r>
              <a:rPr lang="en-US" dirty="0" smtClean="0"/>
              <a:t>-dimensions, a </a:t>
            </a:r>
            <a:r>
              <a:rPr lang="en-US" i="1" dirty="0" err="1" smtClean="0"/>
              <a:t>hyperplane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268437"/>
              </p:ext>
            </p:extLst>
          </p:nvPr>
        </p:nvGraphicFramePr>
        <p:xfrm>
          <a:off x="1547664" y="3581212"/>
          <a:ext cx="28209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8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3581212"/>
                        <a:ext cx="2820987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72863" y="3603277"/>
            <a:ext cx="170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b = -a)</a:t>
            </a: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7630156"/>
              </p:ext>
            </p:extLst>
          </p:nvPr>
        </p:nvGraphicFramePr>
        <p:xfrm>
          <a:off x="1547664" y="4678174"/>
          <a:ext cx="38036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79" name="Equation" r:id="rId5" imgW="1524000" imgH="215900" progId="Equation.3">
                  <p:embed/>
                </p:oleObj>
              </mc:Choice>
              <mc:Fallback>
                <p:oleObj name="Equation" r:id="rId5" imgW="1524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4678174"/>
                        <a:ext cx="380365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357067"/>
              </p:ext>
            </p:extLst>
          </p:nvPr>
        </p:nvGraphicFramePr>
        <p:xfrm>
          <a:off x="1547664" y="5716734"/>
          <a:ext cx="24733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0" name="Equation" r:id="rId7" imgW="990600" imgH="317500" progId="Equation.3">
                  <p:embed/>
                </p:oleObj>
              </mc:Choice>
              <mc:Fallback>
                <p:oleObj name="Equation" r:id="rId7" imgW="9906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7664" y="5716734"/>
                        <a:ext cx="2473325" cy="790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7211" y="5912548"/>
            <a:ext cx="896789" cy="94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40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with a linear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0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can classify with a linear model by checking the sign: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90666" y="4234777"/>
            <a:ext cx="2460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Negative example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1990376"/>
              </p:ext>
            </p:extLst>
          </p:nvPr>
        </p:nvGraphicFramePr>
        <p:xfrm>
          <a:off x="4525963" y="3071813"/>
          <a:ext cx="220345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3" name="Equation" r:id="rId3" imgW="1041400" imgH="330200" progId="Equation.3">
                  <p:embed/>
                </p:oleObj>
              </mc:Choice>
              <mc:Fallback>
                <p:oleObj name="Equation" r:id="rId3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25963" y="3071813"/>
                        <a:ext cx="2203450" cy="696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90666" y="3129744"/>
            <a:ext cx="223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Positive example</a:t>
            </a:r>
            <a:endParaRPr lang="en-US" sz="2400" dirty="0">
              <a:solidFill>
                <a:srgbClr val="008000"/>
              </a:solidFill>
            </a:endParaRPr>
          </a:p>
        </p:txBody>
      </p:sp>
      <p:grpSp>
        <p:nvGrpSpPr>
          <p:cNvPr id="8" name="Group 37"/>
          <p:cNvGrpSpPr/>
          <p:nvPr/>
        </p:nvGrpSpPr>
        <p:grpSpPr>
          <a:xfrm>
            <a:off x="3061246" y="3249252"/>
            <a:ext cx="1371600" cy="1371600"/>
            <a:chOff x="7391400" y="3505200"/>
            <a:chExt cx="1371600" cy="137160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74309" y="3687342"/>
            <a:ext cx="1728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/>
                <a:cs typeface="Arial"/>
              </a:rPr>
              <a:t>f</a:t>
            </a:r>
            <a:r>
              <a:rPr lang="en-US" sz="2400" i="1" baseline="-25000" dirty="0" smtClean="0">
                <a:latin typeface="Arial"/>
                <a:cs typeface="Arial"/>
              </a:rPr>
              <a:t>1</a:t>
            </a:r>
            <a:r>
              <a:rPr lang="en-US" sz="2400" i="1" dirty="0" smtClean="0">
                <a:latin typeface="Arial"/>
                <a:cs typeface="Arial"/>
              </a:rPr>
              <a:t>,</a:t>
            </a:r>
            <a:r>
              <a:rPr lang="en-US" sz="2400" i="1" dirty="0">
                <a:latin typeface="Arial"/>
                <a:cs typeface="Arial"/>
              </a:rPr>
              <a:t> </a:t>
            </a:r>
            <a:r>
              <a:rPr lang="en-US" sz="2400" i="1" dirty="0" smtClean="0">
                <a:latin typeface="Arial"/>
                <a:cs typeface="Arial"/>
              </a:rPr>
              <a:t>f</a:t>
            </a:r>
            <a:r>
              <a:rPr lang="en-US" sz="2400" i="1" baseline="-25000" dirty="0" smtClean="0">
                <a:latin typeface="Arial"/>
                <a:cs typeface="Arial"/>
              </a:rPr>
              <a:t>2</a:t>
            </a:r>
            <a:r>
              <a:rPr lang="en-US" sz="2400" i="1" dirty="0" smtClean="0">
                <a:latin typeface="Arial"/>
                <a:cs typeface="Arial"/>
              </a:rPr>
              <a:t>, …, </a:t>
            </a:r>
            <a:r>
              <a:rPr lang="en-US" sz="2400" i="1" dirty="0" err="1" smtClean="0">
                <a:latin typeface="Arial"/>
                <a:cs typeface="Arial"/>
              </a:rPr>
              <a:t>f</a:t>
            </a:r>
            <a:r>
              <a:rPr lang="en-US" sz="2400" i="1" baseline="-25000" dirty="0" err="1">
                <a:latin typeface="Arial"/>
                <a:cs typeface="Arial"/>
              </a:rPr>
              <a:t>m</a:t>
            </a:r>
            <a:r>
              <a:rPr lang="en-US" sz="2400" i="1" dirty="0" smtClean="0">
                <a:latin typeface="Arial"/>
                <a:cs typeface="Arial"/>
              </a:rPr>
              <a:t> </a:t>
            </a:r>
            <a:endParaRPr lang="en-US" sz="2400" i="1" baseline="-25000" dirty="0">
              <a:latin typeface="Arial"/>
              <a:cs typeface="Arial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2236292" y="356639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9102975"/>
              </p:ext>
            </p:extLst>
          </p:nvPr>
        </p:nvGraphicFramePr>
        <p:xfrm>
          <a:off x="4525963" y="4140200"/>
          <a:ext cx="220345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4" name="Equation" r:id="rId5" imgW="1041400" imgH="330200" progId="Equation.3">
                  <p:embed/>
                </p:oleObj>
              </mc:Choice>
              <mc:Fallback>
                <p:oleObj name="Equation" r:id="rId5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25963" y="4140200"/>
                        <a:ext cx="2203450" cy="696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7733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287295" cy="2091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Geometrically, we know what a linear model represents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Given a linear model (i.e. a set of weights and b) we can classify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6016" y="393717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15309" y="4429839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3313248" y="4247616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579465" y="462644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635896" y="4574164"/>
            <a:ext cx="946851" cy="622943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1303" y="6119728"/>
            <a:ext cx="179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(data with labels)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9287826">
            <a:off x="2641715" y="3897398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699772" y="4429839"/>
            <a:ext cx="2805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learn a linear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597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</a:t>
            </a:r>
            <a:r>
              <a:rPr lang="en-US" dirty="0" err="1" smtClean="0">
                <a:solidFill>
                  <a:srgbClr val="FF0000"/>
                </a:solidFill>
              </a:rPr>
              <a:t>hyperplane</a:t>
            </a:r>
            <a:r>
              <a:rPr lang="en-US" dirty="0" smtClean="0">
                <a:solidFill>
                  <a:srgbClr val="FF0000"/>
                </a:solidFill>
              </a:rPr>
              <a:t> would you choose?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486819" y="193816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48707" y="492742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23457" y="27573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48782" y="31144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01182" y="36605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201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53582" y="25175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20182" y="34319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872582" y="35843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34582" y="32033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36282" y="31906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679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585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50482" y="46384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472782" y="35081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04457" y="400191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48982" y="43463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34782" y="34319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20307" y="19191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29907" y="19953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396707" y="275731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7"/>
          <p:cNvSpPr>
            <a:spLocks noChangeShapeType="1"/>
          </p:cNvSpPr>
          <p:nvPr/>
        </p:nvSpPr>
        <p:spPr bwMode="auto">
          <a:xfrm flipV="1">
            <a:off x="3523457" y="1805516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V="1">
            <a:off x="2486818" y="2299404"/>
            <a:ext cx="3229329" cy="23390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 flipV="1">
            <a:off x="2809081" y="2008011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76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538956" y="214224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400844" y="513150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575594" y="29613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000919" y="3318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153319" y="38646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7723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305719" y="27216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772319" y="36360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924719" y="37884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686719" y="34074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588419" y="33947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2201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2107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902619" y="4842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524919" y="37122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1956594" y="420599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601119" y="45504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286919" y="36360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772444" y="21231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382044" y="21993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448844" y="296139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281906" y="1837444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977106" y="1837444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510506" y="1913644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4991894" y="213589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853782" y="512515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028532" y="29550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453857" y="33122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606257" y="38583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2252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758657" y="27153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225257" y="3629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377657" y="37821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139657" y="34011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041357" y="33884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6730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6636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355557" y="48362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6977857" y="3705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409532" y="419964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054057" y="45441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739857" y="36297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225382" y="21168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834982" y="21930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7901782" y="295504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5963444" y="1602494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811044" y="1831094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039644" y="1831094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31774" y="5897223"/>
            <a:ext cx="6321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Choose the line where the distance to the nearest point(s) is as large as possible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6" name="Right Brace 25"/>
          <p:cNvSpPr/>
          <p:nvPr/>
        </p:nvSpPr>
        <p:spPr>
          <a:xfrm rot="6677477">
            <a:off x="1217104" y="5196864"/>
            <a:ext cx="157484" cy="244562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616439" y="5490638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5" name="Right Brace 54"/>
          <p:cNvSpPr/>
          <p:nvPr/>
        </p:nvSpPr>
        <p:spPr>
          <a:xfrm rot="6677477">
            <a:off x="5820219" y="5198363"/>
            <a:ext cx="224007" cy="87298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377657" y="5350237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6734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648494" y="187078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10382" y="486004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68513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110457" y="30471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262857" y="3593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8818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415257" y="2450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8818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034257" y="3517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796257" y="3136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697957" y="31233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3296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3202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2012157" y="45711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634457" y="34408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2066132" y="3934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710657" y="42790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3964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881982" y="1851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491582" y="1927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55838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391444" y="1565982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1086644" y="15659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620044" y="16421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5101432" y="186443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963320" y="485369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13807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563395" y="30407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715795" y="3586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3347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868195" y="2443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3347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487195" y="3510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249195" y="3129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150895" y="31169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7825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7731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465095" y="45647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7087395" y="34344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519070" y="39281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163595" y="42726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8493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334920" y="18453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944520" y="1921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801132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6072982" y="1331032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920582" y="1559632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149182" y="1559632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81857" y="5619286"/>
            <a:ext cx="8001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The </a:t>
            </a:r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r>
              <a:rPr lang="en-US" sz="2000" dirty="0" smtClean="0">
                <a:solidFill>
                  <a:srgbClr val="0000FF"/>
                </a:solidFill>
              </a:rPr>
              <a:t> of a classifier is the distance to the closest points of either class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6600"/>
                </a:solidFill>
              </a:rPr>
              <a:t>L</a:t>
            </a:r>
            <a:r>
              <a:rPr lang="en-US" sz="2000" dirty="0" smtClean="0">
                <a:solidFill>
                  <a:srgbClr val="FF6600"/>
                </a:solidFill>
              </a:rPr>
              <a:t>arge margin </a:t>
            </a:r>
            <a:r>
              <a:rPr lang="en-US" sz="2000" dirty="0" smtClean="0">
                <a:solidFill>
                  <a:srgbClr val="0000FF"/>
                </a:solidFill>
              </a:rPr>
              <a:t>classifiers attempt to maximize this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5977" y="5219176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487195" y="5078775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7" name="Right Brace 56"/>
          <p:cNvSpPr/>
          <p:nvPr/>
        </p:nvSpPr>
        <p:spPr>
          <a:xfrm rot="6677477">
            <a:off x="1344103" y="4900533"/>
            <a:ext cx="157484" cy="244562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Brace 57"/>
          <p:cNvSpPr/>
          <p:nvPr/>
        </p:nvSpPr>
        <p:spPr>
          <a:xfrm rot="6677477">
            <a:off x="5947218" y="4902032"/>
            <a:ext cx="224007" cy="87298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767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9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Select the </a:t>
            </a:r>
            <a:r>
              <a:rPr lang="en-US" sz="2800" dirty="0" err="1" smtClean="0"/>
              <a:t>hyperplane</a:t>
            </a:r>
            <a:r>
              <a:rPr lang="en-US" sz="2800" dirty="0" smtClean="0"/>
              <a:t> with the largest margin where the points are classified correctly!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Setup as a </a:t>
            </a:r>
            <a:r>
              <a:rPr lang="en-US" sz="2800" dirty="0" smtClean="0">
                <a:solidFill>
                  <a:srgbClr val="FF6600"/>
                </a:solidFill>
              </a:rPr>
              <a:t>constrained optimization problem</a:t>
            </a:r>
            <a:r>
              <a:rPr lang="en-US" sz="2800" dirty="0" smtClean="0"/>
              <a:t>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868468"/>
              </p:ext>
            </p:extLst>
          </p:nvPr>
        </p:nvGraphicFramePr>
        <p:xfrm>
          <a:off x="2447357" y="3890515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5" name="Equation" r:id="rId4" imgW="1320800" imgH="215900" progId="Equation.3">
                  <p:embed/>
                </p:oleObj>
              </mc:Choice>
              <mc:Fallback>
                <p:oleObj name="Equation" r:id="rId4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47357" y="3890515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3081352"/>
              </p:ext>
            </p:extLst>
          </p:nvPr>
        </p:nvGraphicFramePr>
        <p:xfrm>
          <a:off x="2494632" y="4862760"/>
          <a:ext cx="3064689" cy="543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6" name="Equation" r:id="rId6" imgW="1219200" imgH="215900" progId="Equation.3">
                  <p:embed/>
                </p:oleObj>
              </mc:Choice>
              <mc:Fallback>
                <p:oleObj name="Equation" r:id="rId6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94632" y="4862760"/>
                        <a:ext cx="3064689" cy="543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84640" y="4306627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996064" y="4860625"/>
            <a:ext cx="2539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say?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7456" y="5893167"/>
            <a:ext cx="60207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 smtClean="0"/>
              <a:t>y</a:t>
            </a:r>
            <a:r>
              <a:rPr lang="en-US" sz="2000" i="1" baseline="-25000" dirty="0" err="1" smtClean="0"/>
              <a:t>i</a:t>
            </a:r>
            <a:r>
              <a:rPr lang="en-US" sz="2000" dirty="0" smtClean="0"/>
              <a:t>: label for example </a:t>
            </a:r>
            <a:r>
              <a:rPr lang="en-US" sz="2000" dirty="0" err="1" smtClean="0"/>
              <a:t>i</a:t>
            </a:r>
            <a:r>
              <a:rPr lang="en-US" sz="2000" dirty="0" smtClean="0"/>
              <a:t>, either 1 (positive) or -1 (negative)</a:t>
            </a:r>
          </a:p>
          <a:p>
            <a:r>
              <a:rPr lang="en-US" sz="2000" i="1" dirty="0" smtClean="0"/>
              <a:t>x</a:t>
            </a:r>
            <a:r>
              <a:rPr lang="en-US" sz="2000" i="1" baseline="-25000" dirty="0" smtClean="0"/>
              <a:t>i</a:t>
            </a:r>
            <a:r>
              <a:rPr lang="en-US" sz="2000" dirty="0" smtClean="0"/>
              <a:t>: our feature </a:t>
            </a:r>
            <a:r>
              <a:rPr lang="en-US" sz="2000" dirty="0" smtClean="0">
                <a:solidFill>
                  <a:srgbClr val="0000FF"/>
                </a:solidFill>
              </a:rPr>
              <a:t>vector</a:t>
            </a:r>
            <a:r>
              <a:rPr lang="en-US" sz="2000" dirty="0" smtClean="0"/>
              <a:t> for example </a:t>
            </a:r>
            <a:r>
              <a:rPr lang="en-US" sz="2000" dirty="0" err="1" smtClean="0"/>
              <a:t>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985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365816"/>
              </p:ext>
            </p:extLst>
          </p:nvPr>
        </p:nvGraphicFramePr>
        <p:xfrm>
          <a:off x="5885671" y="1970927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2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5671" y="1970927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361826"/>
              </p:ext>
            </p:extLst>
          </p:nvPr>
        </p:nvGraphicFramePr>
        <p:xfrm>
          <a:off x="5948202" y="3201863"/>
          <a:ext cx="30337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3" name="Equation" r:id="rId5" imgW="1206500" imgH="215900" progId="Equation.3">
                  <p:embed/>
                </p:oleObj>
              </mc:Choice>
              <mc:Fallback>
                <p:oleObj name="Equation" r:id="rId5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48202" y="3201863"/>
                        <a:ext cx="303371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22954" y="257544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121805"/>
              </p:ext>
            </p:extLst>
          </p:nvPr>
        </p:nvGraphicFramePr>
        <p:xfrm>
          <a:off x="927329" y="2042832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4" name="Equation" r:id="rId7" imgW="1320800" imgH="215900" progId="Equation.3">
                  <p:embed/>
                </p:oleObj>
              </mc:Choice>
              <mc:Fallback>
                <p:oleObj name="Equation" r:id="rId7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329" y="2042832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114149"/>
              </p:ext>
            </p:extLst>
          </p:nvPr>
        </p:nvGraphicFramePr>
        <p:xfrm>
          <a:off x="974604" y="3274036"/>
          <a:ext cx="3064689" cy="543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5" name="Equation" r:id="rId8" imgW="1219200" imgH="215900" progId="Equation.3">
                  <p:embed/>
                </p:oleObj>
              </mc:Choice>
              <mc:Fallback>
                <p:oleObj name="Equation" r:id="rId8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74604" y="3274036"/>
                        <a:ext cx="3064689" cy="543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4612" y="264734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783667" y="1681484"/>
            <a:ext cx="0" cy="26528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09695" y="5080000"/>
            <a:ext cx="3244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Are these equivalent?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328564"/>
              </p:ext>
            </p:extLst>
          </p:nvPr>
        </p:nvGraphicFramePr>
        <p:xfrm>
          <a:off x="7583310" y="3688344"/>
          <a:ext cx="862012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6" name="Equation" r:id="rId10" imgW="342900" imgH="165100" progId="Equation.3">
                  <p:embed/>
                </p:oleObj>
              </mc:Choice>
              <mc:Fallback>
                <p:oleObj name="Equation" r:id="rId10" imgW="3429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83310" y="3688344"/>
                        <a:ext cx="862012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369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503221"/>
              </p:ext>
            </p:extLst>
          </p:nvPr>
        </p:nvGraphicFramePr>
        <p:xfrm>
          <a:off x="5885671" y="1970927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26" name="Equation" r:id="rId4" imgW="1320800" imgH="215900" progId="Equation.3">
                  <p:embed/>
                </p:oleObj>
              </mc:Choice>
              <mc:Fallback>
                <p:oleObj name="Equation" r:id="rId4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85671" y="1970927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6197848"/>
              </p:ext>
            </p:extLst>
          </p:nvPr>
        </p:nvGraphicFramePr>
        <p:xfrm>
          <a:off x="5948202" y="3201863"/>
          <a:ext cx="30337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27" name="Equation" r:id="rId6" imgW="1206500" imgH="215900" progId="Equation.3">
                  <p:embed/>
                </p:oleObj>
              </mc:Choice>
              <mc:Fallback>
                <p:oleObj name="Equation" r:id="rId6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48202" y="3201863"/>
                        <a:ext cx="303371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22954" y="257544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063597"/>
              </p:ext>
            </p:extLst>
          </p:nvPr>
        </p:nvGraphicFramePr>
        <p:xfrm>
          <a:off x="927329" y="2042832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28" name="Equation" r:id="rId8" imgW="1320800" imgH="215900" progId="Equation.3">
                  <p:embed/>
                </p:oleObj>
              </mc:Choice>
              <mc:Fallback>
                <p:oleObj name="Equation" r:id="rId8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7329" y="2042832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8337141"/>
              </p:ext>
            </p:extLst>
          </p:nvPr>
        </p:nvGraphicFramePr>
        <p:xfrm>
          <a:off x="974604" y="3274036"/>
          <a:ext cx="3064689" cy="543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29" name="Equation" r:id="rId9" imgW="1219200" imgH="215900" progId="Equation.3">
                  <p:embed/>
                </p:oleObj>
              </mc:Choice>
              <mc:Fallback>
                <p:oleObj name="Equation" r:id="rId9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4604" y="3274036"/>
                        <a:ext cx="3064689" cy="543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4612" y="264734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783667" y="1681484"/>
            <a:ext cx="0" cy="26528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4612" y="5541397"/>
            <a:ext cx="2211950" cy="1190363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282050" y="5541397"/>
            <a:ext cx="206735" cy="54170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55222" y="5710837"/>
            <a:ext cx="1406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w=(0.5,1)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2840629" y="5514351"/>
            <a:ext cx="2211950" cy="1190363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858067" y="4989685"/>
            <a:ext cx="444780" cy="106637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137200" y="5779775"/>
            <a:ext cx="1085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w=1,2)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5331087" y="5438740"/>
            <a:ext cx="2211950" cy="1190363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348525" y="4301121"/>
            <a:ext cx="664697" cy="167932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555260" y="5665697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w=(2,4)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97333" y="585611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788905"/>
              </p:ext>
            </p:extLst>
          </p:nvPr>
        </p:nvGraphicFramePr>
        <p:xfrm>
          <a:off x="7583310" y="3688344"/>
          <a:ext cx="862012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30" name="Equation" r:id="rId11" imgW="342900" imgH="165100" progId="Equation.3">
                  <p:embed/>
                </p:oleObj>
              </mc:Choice>
              <mc:Fallback>
                <p:oleObj name="Equation" r:id="rId11" imgW="3429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83310" y="3688344"/>
                        <a:ext cx="862012" cy="41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 margin classifier setup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268779"/>
              </p:ext>
            </p:extLst>
          </p:nvPr>
        </p:nvGraphicFramePr>
        <p:xfrm>
          <a:off x="2851782" y="2825823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3" name="Equation" r:id="rId4" imgW="1320800" imgH="215900" progId="Equation.3">
                  <p:embed/>
                </p:oleObj>
              </mc:Choice>
              <mc:Fallback>
                <p:oleObj name="Equation" r:id="rId4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51782" y="2825823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7997994"/>
              </p:ext>
            </p:extLst>
          </p:nvPr>
        </p:nvGraphicFramePr>
        <p:xfrm>
          <a:off x="2930525" y="366487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4" name="Equation" r:id="rId6" imgW="1193800" imgH="215900" progId="Equation.3">
                  <p:embed/>
                </p:oleObj>
              </mc:Choice>
              <mc:Fallback>
                <p:oleObj name="Equation" r:id="rId6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30525" y="366487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327376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428649" y="5246778"/>
            <a:ext cx="5723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We’ll assume c =1, however, any c &gt; 0 works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895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990029" y="1865489"/>
            <a:ext cx="4922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calculate the margin?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2357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vectors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7422" y="328207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9310" y="627133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406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9385" y="44584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31785" y="5004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507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4185" y="3861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507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3185" y="4928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5185" y="4547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6885" y="45346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85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91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81085" y="59824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3385" y="48521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5060" y="53458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9585" y="56903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53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50910" y="32630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60510" y="3339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731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9371" y="326302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590572" y="448222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63622" y="527755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497035" y="446475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211667" y="1697930"/>
            <a:ext cx="872472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any separating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, there exist some set of “closest points”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These are called the support vectors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3481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986729" y="1603879"/>
            <a:ext cx="70707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margin is the distance to the support vectors, i.e. the “closest points”, on either side of the </a:t>
            </a:r>
            <a:r>
              <a:rPr lang="en-US" sz="2800" dirty="0" err="1" smtClean="0">
                <a:solidFill>
                  <a:srgbClr val="0000FF"/>
                </a:solidFill>
              </a:rPr>
              <a:t>hyperplane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28207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27133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4584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004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3861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4928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547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5346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59824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48521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3458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56903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2630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339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26302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36792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48222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27755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46475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18230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462033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44399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08204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56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2028290" y="565607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31276" y="5813843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(-1,-2)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17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2028290" y="565607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31276" y="5813843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(-1,-2)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744135"/>
              </p:ext>
            </p:extLst>
          </p:nvPr>
        </p:nvGraphicFramePr>
        <p:xfrm>
          <a:off x="5390896" y="3903423"/>
          <a:ext cx="2594606" cy="56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9" name="Equation" r:id="rId3" imgW="1104900" imgH="241300" progId="Equation.3">
                  <p:embed/>
                </p:oleObj>
              </mc:Choice>
              <mc:Fallback>
                <p:oleObj name="Equation" r:id="rId3" imgW="1104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0896" y="3903423"/>
                        <a:ext cx="2594606" cy="566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922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712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817452"/>
              </p:ext>
            </p:extLst>
          </p:nvPr>
        </p:nvGraphicFramePr>
        <p:xfrm>
          <a:off x="5535789" y="3627438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2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789" y="3627438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length normalized weight vectors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702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887865"/>
              </p:ext>
            </p:extLst>
          </p:nvPr>
        </p:nvGraphicFramePr>
        <p:xfrm>
          <a:off x="4858455" y="3301843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3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58455" y="3301843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678071"/>
              </p:ext>
            </p:extLst>
          </p:nvPr>
        </p:nvGraphicFramePr>
        <p:xfrm>
          <a:off x="5600700" y="4315181"/>
          <a:ext cx="30257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4" name="Equation" r:id="rId5" imgW="1371600" imgH="419100" progId="Equation.3">
                  <p:embed/>
                </p:oleObj>
              </mc:Choice>
              <mc:Fallback>
                <p:oleObj name="Equation" r:id="rId5" imgW="13716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00700" y="4315181"/>
                        <a:ext cx="3025775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789568"/>
              </p:ext>
            </p:extLst>
          </p:nvPr>
        </p:nvGraphicFramePr>
        <p:xfrm>
          <a:off x="5626983" y="5187950"/>
          <a:ext cx="283051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5" name="Equation" r:id="rId7" imgW="1282700" imgH="419100" progId="Equation.3">
                  <p:embed/>
                </p:oleObj>
              </mc:Choice>
              <mc:Fallback>
                <p:oleObj name="Equation" r:id="rId7" imgW="1282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26983" y="5187950"/>
                        <a:ext cx="2830512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134577"/>
              </p:ext>
            </p:extLst>
          </p:nvPr>
        </p:nvGraphicFramePr>
        <p:xfrm>
          <a:off x="5629275" y="6242127"/>
          <a:ext cx="9239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96" name="Equation" r:id="rId9" imgW="419100" imgH="165100" progId="Equation.3">
                  <p:embed/>
                </p:oleObj>
              </mc:Choice>
              <mc:Fallback>
                <p:oleObj name="Equation" r:id="rId9" imgW="4191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29275" y="6242127"/>
                        <a:ext cx="923925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5587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317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length normalized?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w=(1,2)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333728"/>
              </p:ext>
            </p:extLst>
          </p:nvPr>
        </p:nvGraphicFramePr>
        <p:xfrm>
          <a:off x="5535789" y="3627438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0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789" y="3627438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length normalized weight vectors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037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2370667"/>
            <a:ext cx="1075292" cy="225712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317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length normalized?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6324" y="2993235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w=(2,4)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815284"/>
              </p:ext>
            </p:extLst>
          </p:nvPr>
        </p:nvGraphicFramePr>
        <p:xfrm>
          <a:off x="5535789" y="3627438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789" y="3627438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length normalized weight vectors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291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from the </a:t>
            </a:r>
            <a:r>
              <a:rPr lang="en-US" dirty="0" err="1" smtClean="0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4130515"/>
            <a:ext cx="206735" cy="49727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3173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length normalized?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406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w=(0.5,1)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705657"/>
              </p:ext>
            </p:extLst>
          </p:nvPr>
        </p:nvGraphicFramePr>
        <p:xfrm>
          <a:off x="5535789" y="3627438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8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5789" y="3627438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length normalized weight vectors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7354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482688" y="32956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344576" y="62849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51932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944651" y="4471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1097051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160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249451" y="387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7160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868451" y="4941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630451" y="4560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532151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21638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31544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846351" y="5995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468651" y="4865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900326" y="5359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544851" y="57038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32306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716176" y="32766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325776" y="3352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39257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555838" y="44958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828888" y="52911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462301" y="44783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382801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735101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ight Brace 35"/>
          <p:cNvSpPr/>
          <p:nvPr/>
        </p:nvSpPr>
        <p:spPr>
          <a:xfrm rot="18012209">
            <a:off x="3258925" y="3013234"/>
            <a:ext cx="190358" cy="34723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3230651" y="2583233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853545" y="3279952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725333" y="5448300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9421" y="3457575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252751" y="4379913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628864" y="5194301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681251" y="4632326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26038" y="2226117"/>
            <a:ext cx="2653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Thought experiment: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08222" y="2765778"/>
            <a:ext cx="36406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Someone gives you the optimal support vectors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Where is the max margin </a:t>
            </a:r>
            <a:r>
              <a:rPr lang="en-US" sz="2400" dirty="0" err="1" smtClean="0">
                <a:solidFill>
                  <a:srgbClr val="FF0000"/>
                </a:solidFill>
              </a:rPr>
              <a:t>hyperplane</a:t>
            </a:r>
            <a:r>
              <a:rPr lang="en-US" sz="2400" dirty="0" smtClean="0">
                <a:solidFill>
                  <a:srgbClr val="FF0000"/>
                </a:solidFill>
              </a:rPr>
              <a:t>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413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915963" y="2321623"/>
            <a:ext cx="3074365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Margin =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-d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)/2 </a:t>
            </a:r>
            <a:endParaRPr lang="en-US" sz="2800" b="1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482688" y="32956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344576" y="62849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51932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944651" y="4471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1097051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160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249451" y="387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7160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868451" y="4941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630451" y="4560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532151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21638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31544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846351" y="5995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468651" y="4865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900326" y="5359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544851" y="57038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32306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716176" y="32766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325776" y="3352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39257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555838" y="44958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828888" y="52911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462301" y="44783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382801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735101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0182884"/>
              </p:ext>
            </p:extLst>
          </p:nvPr>
        </p:nvGraphicFramePr>
        <p:xfrm>
          <a:off x="635881" y="1594927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2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881" y="1594927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3230651" y="2583233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853545" y="3279952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725333" y="5448300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9421" y="3457575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41333" y="3203222"/>
            <a:ext cx="4106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Max margin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r>
              <a:rPr lang="en-US" sz="2400" dirty="0" smtClean="0">
                <a:solidFill>
                  <a:srgbClr val="0000FF"/>
                </a:solidFill>
              </a:rPr>
              <a:t> is halfway in between the positive support vectors and the negative support vectors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1333" y="5700889"/>
            <a:ext cx="101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252751" y="4379913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628864" y="5194301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681251" y="4632326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ight Brace 57"/>
          <p:cNvSpPr/>
          <p:nvPr/>
        </p:nvSpPr>
        <p:spPr>
          <a:xfrm rot="18012209">
            <a:off x="3258925" y="3013234"/>
            <a:ext cx="190358" cy="34723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121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915963" y="2321623"/>
            <a:ext cx="3074365" cy="52322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Margin =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-d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)/2 </a:t>
            </a:r>
            <a:endParaRPr lang="en-US" sz="2800" b="1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482688" y="32956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344576" y="62849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51932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944651" y="44719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1097051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160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249451" y="3875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7160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868451" y="4941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630451" y="4560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532151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21638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3154451" y="5475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846351" y="5995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468651" y="4865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900326" y="53594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544851" y="57038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3230651" y="4789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716176" y="32766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325776" y="33528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392576" y="41148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555838" y="4495800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828888" y="5291138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462301" y="4478338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382801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735101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562534"/>
              </p:ext>
            </p:extLst>
          </p:nvPr>
        </p:nvGraphicFramePr>
        <p:xfrm>
          <a:off x="635881" y="1594927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6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881" y="1594927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3230651" y="2583233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margin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853545" y="3279952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725333" y="5448300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9421" y="3457575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41333" y="3203222"/>
            <a:ext cx="4106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Max margin </a:t>
            </a:r>
            <a:r>
              <a:rPr lang="en-US" sz="2400" dirty="0" err="1" smtClean="0"/>
              <a:t>hyperplane</a:t>
            </a:r>
            <a:r>
              <a:rPr lang="en-US" sz="2400" dirty="0" smtClean="0"/>
              <a:t> is halfway in between the positive support vectors and the negative support vectors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15963" y="4825524"/>
            <a:ext cx="36793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All support vectors are the same distance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To maximize, </a:t>
            </a:r>
            <a:r>
              <a:rPr lang="en-US" sz="2000" dirty="0" err="1" smtClean="0">
                <a:solidFill>
                  <a:srgbClr val="0000FF"/>
                </a:solidFill>
              </a:rPr>
              <a:t>hyperplane</a:t>
            </a:r>
            <a:r>
              <a:rPr lang="en-US" sz="2000" dirty="0" smtClean="0">
                <a:solidFill>
                  <a:srgbClr val="0000FF"/>
                </a:solidFill>
              </a:rPr>
              <a:t> should be directly in between</a:t>
            </a:r>
          </a:p>
          <a:p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252751" y="4379913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628864" y="5194301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681251" y="4632326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ight Brace 57"/>
          <p:cNvSpPr/>
          <p:nvPr/>
        </p:nvSpPr>
        <p:spPr>
          <a:xfrm rot="18012209">
            <a:off x="3258925" y="3013234"/>
            <a:ext cx="190358" cy="34723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7583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059863" y="1536793"/>
            <a:ext cx="3074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Margin =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-d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)/2 </a:t>
            </a:r>
            <a:endParaRPr lang="en-US" sz="2800" b="1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42801" y="3295650"/>
            <a:ext cx="0" cy="3041650"/>
          </a:xfrm>
          <a:prstGeom prst="line">
            <a:avLst/>
          </a:prstGeom>
          <a:noFill/>
          <a:ln w="25400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104689" y="6284913"/>
            <a:ext cx="4081462" cy="0"/>
          </a:xfrm>
          <a:prstGeom prst="line">
            <a:avLst/>
          </a:prstGeom>
          <a:noFill/>
          <a:ln w="25400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279439" y="4114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704764" y="44719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857164" y="50180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4761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009564" y="38750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476164" y="47894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628564" y="4941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390564" y="4560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292264" y="45481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19239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9145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606464" y="59959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228764" y="48656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660439" y="53594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304964" y="5703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2990764" y="47894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476289" y="32766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085889" y="3352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152689" y="4114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315951" y="4495800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589001" y="5291138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222414" y="4478338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142914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495214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866537"/>
              </p:ext>
            </p:extLst>
          </p:nvPr>
        </p:nvGraphicFramePr>
        <p:xfrm>
          <a:off x="635881" y="1594927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66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881" y="1594927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613658" y="3279952"/>
            <a:ext cx="2243139" cy="299085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485446" y="5448300"/>
            <a:ext cx="398060" cy="417513"/>
          </a:xfrm>
          <a:prstGeom prst="plus">
            <a:avLst>
              <a:gd name="adj" fmla="val 3788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9534" y="3457575"/>
            <a:ext cx="398060" cy="184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012864" y="4379913"/>
            <a:ext cx="254000" cy="18415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388977" y="5194301"/>
            <a:ext cx="244475" cy="174625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441364" y="4632326"/>
            <a:ext cx="234950" cy="179387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578599" y="2071687"/>
            <a:ext cx="5523068" cy="1204913"/>
            <a:chOff x="3578599" y="2071687"/>
            <a:chExt cx="5523068" cy="1204913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56509347"/>
                </p:ext>
              </p:extLst>
            </p:nvPr>
          </p:nvGraphicFramePr>
          <p:xfrm>
            <a:off x="3578599" y="2444381"/>
            <a:ext cx="1087967" cy="4580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67" name="Equation" r:id="rId5" imgW="482600" imgH="203200" progId="Equation.3">
                    <p:embed/>
                  </p:oleObj>
                </mc:Choice>
                <mc:Fallback>
                  <p:oleObj name="Equation" r:id="rId5" imgW="4826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78599" y="2444381"/>
                          <a:ext cx="1087967" cy="4580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15748817"/>
                </p:ext>
              </p:extLst>
            </p:nvPr>
          </p:nvGraphicFramePr>
          <p:xfrm>
            <a:off x="4716992" y="2071687"/>
            <a:ext cx="4384675" cy="1204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68" name="Equation" r:id="rId7" imgW="1943100" imgH="533400" progId="Equation.3">
                    <p:embed/>
                  </p:oleObj>
                </mc:Choice>
                <mc:Fallback>
                  <p:oleObj name="Equation" r:id="rId7" imgW="1943100" imgH="533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716992" y="2071687"/>
                          <a:ext cx="4384675" cy="12049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4389255" y="3481503"/>
            <a:ext cx="4411184" cy="2412766"/>
            <a:chOff x="4666566" y="4418955"/>
            <a:chExt cx="4411184" cy="2412766"/>
          </a:xfrm>
        </p:grpSpPr>
        <p:grpSp>
          <p:nvGrpSpPr>
            <p:cNvPr id="9" name="Group 8"/>
            <p:cNvGrpSpPr/>
            <p:nvPr/>
          </p:nvGrpSpPr>
          <p:grpSpPr>
            <a:xfrm>
              <a:off x="4666566" y="4418955"/>
              <a:ext cx="4411184" cy="2412766"/>
              <a:chOff x="4666566" y="4418955"/>
              <a:chExt cx="4411184" cy="2412766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4666566" y="4418955"/>
                <a:ext cx="44111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What is </a:t>
                </a:r>
                <a:r>
                  <a:rPr lang="en-US" sz="2400" i="1" dirty="0" err="1" smtClean="0">
                    <a:solidFill>
                      <a:srgbClr val="FF0000"/>
                    </a:solidFill>
                  </a:rPr>
                  <a:t>wx+b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for support vectors?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721627" y="5192832"/>
                <a:ext cx="7237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Hint:</a:t>
                </a:r>
                <a:endParaRPr lang="en-US" sz="2400" dirty="0"/>
              </a:p>
            </p:txBody>
          </p:sp>
          <p:graphicFrame>
            <p:nvGraphicFramePr>
              <p:cNvPr id="61" name="Object 6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1099710"/>
                  </p:ext>
                </p:extLst>
              </p:nvPr>
            </p:nvGraphicFramePr>
            <p:xfrm>
              <a:off x="5374950" y="6374951"/>
              <a:ext cx="2525591" cy="4567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6469" name="Equation" r:id="rId9" imgW="1193800" imgH="215900" progId="Equation.3">
                      <p:embed/>
                    </p:oleObj>
                  </mc:Choice>
                  <mc:Fallback>
                    <p:oleObj name="Equation" r:id="rId9" imgW="1193800" imgH="2159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5374950" y="6374951"/>
                            <a:ext cx="2525591" cy="45677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4" name="TextBox 63"/>
              <p:cNvSpPr txBox="1"/>
              <p:nvPr/>
            </p:nvSpPr>
            <p:spPr>
              <a:xfrm>
                <a:off x="5059863" y="5932508"/>
                <a:ext cx="12013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subject to:</a:t>
                </a:r>
                <a:endParaRPr lang="en-US" sz="2000" dirty="0"/>
              </a:p>
            </p:txBody>
          </p:sp>
        </p:grpSp>
        <p:graphicFrame>
          <p:nvGraphicFramePr>
            <p:cNvPr id="65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79358552"/>
                </p:ext>
              </p:extLst>
            </p:nvPr>
          </p:nvGraphicFramePr>
          <p:xfrm>
            <a:off x="5356627" y="5604162"/>
            <a:ext cx="2326996" cy="3803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70" name="Equation" r:id="rId11" imgW="1320800" imgH="215900" progId="Equation.3">
                    <p:embed/>
                  </p:oleObj>
                </mc:Choice>
                <mc:Fallback>
                  <p:oleObj name="Equation" r:id="rId11" imgW="1320800" imgH="2159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356627" y="5604162"/>
                          <a:ext cx="2326996" cy="38037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032834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102006"/>
              </p:ext>
            </p:extLst>
          </p:nvPr>
        </p:nvGraphicFramePr>
        <p:xfrm>
          <a:off x="2851782" y="2117112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2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1782" y="2117112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1529415"/>
              </p:ext>
            </p:extLst>
          </p:nvPr>
        </p:nvGraphicFramePr>
        <p:xfrm>
          <a:off x="2930525" y="2838802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3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0525" y="2838802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45532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142998" y="4148667"/>
            <a:ext cx="3721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support vectors have 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358516"/>
              </p:ext>
            </p:extLst>
          </p:nvPr>
        </p:nvGraphicFramePr>
        <p:xfrm>
          <a:off x="4923587" y="4220810"/>
          <a:ext cx="2019077" cy="451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4" name="Equation" r:id="rId7" imgW="965200" imgH="215900" progId="Equation.3">
                  <p:embed/>
                </p:oleObj>
              </mc:Choice>
              <mc:Fallback>
                <p:oleObj name="Equation" r:id="rId7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23587" y="4220810"/>
                        <a:ext cx="2019077" cy="451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230973" y="5069568"/>
            <a:ext cx="6612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Otherwise, we could make the margin larger!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31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the margin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059863" y="1536793"/>
            <a:ext cx="3074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Margin = (d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-d</a:t>
            </a:r>
            <a:r>
              <a:rPr lang="en-US" sz="2800" baseline="30000" dirty="0" smtClean="0"/>
              <a:t>-</a:t>
            </a:r>
            <a:r>
              <a:rPr lang="en-US" sz="2800" dirty="0" smtClean="0"/>
              <a:t>)/2 </a:t>
            </a:r>
            <a:endParaRPr lang="en-US" sz="2800" b="1" dirty="0"/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42801" y="3295650"/>
            <a:ext cx="0" cy="3041650"/>
          </a:xfrm>
          <a:prstGeom prst="line">
            <a:avLst/>
          </a:prstGeom>
          <a:noFill/>
          <a:ln w="25400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104689" y="6284913"/>
            <a:ext cx="4081462" cy="0"/>
          </a:xfrm>
          <a:prstGeom prst="line">
            <a:avLst/>
          </a:prstGeom>
          <a:noFill/>
          <a:ln w="25400">
            <a:solidFill>
              <a:schemeClr val="bg1">
                <a:lumMod val="75000"/>
              </a:schemeClr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279439" y="4114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704764" y="44719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857164" y="50180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4761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1009564" y="38750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476164" y="47894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628564" y="4941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1390564" y="4560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2292264" y="45481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19239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2914564" y="54752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1606464" y="59959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2228764" y="48656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1660439" y="53594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2304964" y="57038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2990764" y="4789488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1476289" y="32766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2085889" y="3352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3152689" y="4114800"/>
            <a:ext cx="88900" cy="88900"/>
          </a:xfrm>
          <a:prstGeom prst="octagon">
            <a:avLst>
              <a:gd name="adj" fmla="val 2928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1315951" y="4495800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1589001" y="5291138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2222414" y="4478338"/>
            <a:ext cx="228600" cy="2190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1142914" y="3457575"/>
            <a:ext cx="2009775" cy="2693988"/>
          </a:xfrm>
          <a:prstGeom prst="lin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495214" y="3095625"/>
            <a:ext cx="2066925" cy="2770188"/>
          </a:xfrm>
          <a:prstGeom prst="line">
            <a:avLst/>
          </a:prstGeom>
          <a:noFill/>
          <a:ln w="19050" cap="rnd">
            <a:solidFill>
              <a:schemeClr val="bg1">
                <a:lumMod val="75000"/>
              </a:schemeClr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735913"/>
              </p:ext>
            </p:extLst>
          </p:nvPr>
        </p:nvGraphicFramePr>
        <p:xfrm>
          <a:off x="635881" y="1594927"/>
          <a:ext cx="229711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4" name="Equation" r:id="rId3" imgW="1041400" imgH="444500" progId="Equation.3">
                  <p:embed/>
                </p:oleObj>
              </mc:Choice>
              <mc:Fallback>
                <p:oleObj name="Equation" r:id="rId3" imgW="1041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5881" y="1594927"/>
                        <a:ext cx="229711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Line 25"/>
          <p:cNvSpPr>
            <a:spLocks noChangeShapeType="1"/>
          </p:cNvSpPr>
          <p:nvPr/>
        </p:nvSpPr>
        <p:spPr bwMode="auto">
          <a:xfrm flipV="1">
            <a:off x="613658" y="3279952"/>
            <a:ext cx="2243139" cy="299085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3485446" y="5448300"/>
            <a:ext cx="398060" cy="417513"/>
          </a:xfrm>
          <a:prstGeom prst="plus">
            <a:avLst>
              <a:gd name="adj" fmla="val 3788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9534" y="3457575"/>
            <a:ext cx="398060" cy="184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 flipH="1" flipV="1">
            <a:off x="2012864" y="4379913"/>
            <a:ext cx="254000" cy="184150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33"/>
          <p:cNvSpPr>
            <a:spLocks noChangeShapeType="1"/>
          </p:cNvSpPr>
          <p:nvPr/>
        </p:nvSpPr>
        <p:spPr bwMode="auto">
          <a:xfrm flipH="1" flipV="1">
            <a:off x="1388977" y="5194301"/>
            <a:ext cx="244475" cy="174625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1441364" y="4632326"/>
            <a:ext cx="234950" cy="179387"/>
          </a:xfrm>
          <a:prstGeom prst="line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578599" y="2071687"/>
            <a:ext cx="5523068" cy="1204913"/>
            <a:chOff x="3578599" y="2071687"/>
            <a:chExt cx="5523068" cy="1204913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6378902"/>
                </p:ext>
              </p:extLst>
            </p:nvPr>
          </p:nvGraphicFramePr>
          <p:xfrm>
            <a:off x="3578599" y="2444381"/>
            <a:ext cx="1087967" cy="4580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15" name="Equation" r:id="rId5" imgW="482600" imgH="203200" progId="Equation.3">
                    <p:embed/>
                  </p:oleObj>
                </mc:Choice>
                <mc:Fallback>
                  <p:oleObj name="Equation" r:id="rId5" imgW="4826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78599" y="2444381"/>
                          <a:ext cx="1087967" cy="4580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24206377"/>
                </p:ext>
              </p:extLst>
            </p:nvPr>
          </p:nvGraphicFramePr>
          <p:xfrm>
            <a:off x="4716992" y="2071687"/>
            <a:ext cx="4384675" cy="1204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16" name="Equation" r:id="rId7" imgW="1943100" imgH="533400" progId="Equation.3">
                    <p:embed/>
                  </p:oleObj>
                </mc:Choice>
                <mc:Fallback>
                  <p:oleObj name="Equation" r:id="rId7" imgW="1943100" imgH="533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716992" y="2071687"/>
                          <a:ext cx="4384675" cy="12049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086756"/>
              </p:ext>
            </p:extLst>
          </p:nvPr>
        </p:nvGraphicFramePr>
        <p:xfrm>
          <a:off x="4716992" y="3352800"/>
          <a:ext cx="217805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7" name="Equation" r:id="rId9" imgW="965200" imgH="508000" progId="Equation.3">
                  <p:embed/>
                </p:oleObj>
              </mc:Choice>
              <mc:Fallback>
                <p:oleObj name="Equation" r:id="rId9" imgW="9652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16992" y="3352800"/>
                        <a:ext cx="2178050" cy="1147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83778" y="3745468"/>
            <a:ext cx="202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negative example</a:t>
            </a:r>
            <a:endParaRPr lang="en-US" sz="2000" dirty="0"/>
          </a:p>
        </p:txBody>
      </p:sp>
      <p:cxnSp>
        <p:nvCxnSpPr>
          <p:cNvPr id="13" name="Straight Arrow Connector 12"/>
          <p:cNvCxnSpPr>
            <a:stCxn id="11" idx="1"/>
          </p:cNvCxnSpPr>
          <p:nvPr/>
        </p:nvCxnSpPr>
        <p:spPr>
          <a:xfrm flipH="1" flipV="1">
            <a:off x="6674556" y="3745468"/>
            <a:ext cx="409222" cy="20005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445353"/>
              </p:ext>
            </p:extLst>
          </p:nvPr>
        </p:nvGraphicFramePr>
        <p:xfrm>
          <a:off x="4716992" y="4738689"/>
          <a:ext cx="85883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8" name="Equation" r:id="rId11" imgW="381000" imgH="444500" progId="Equation.3">
                  <p:embed/>
                </p:oleObj>
              </mc:Choice>
              <mc:Fallback>
                <p:oleObj name="Equation" r:id="rId11" imgW="3810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16992" y="4738689"/>
                        <a:ext cx="858837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83939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9789970"/>
              </p:ext>
            </p:extLst>
          </p:nvPr>
        </p:nvGraphicFramePr>
        <p:xfrm>
          <a:off x="2817957" y="1941911"/>
          <a:ext cx="1974850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51" name="Equation" r:id="rId3" imgW="800100" imgH="444500" progId="Equation.3">
                  <p:embed/>
                </p:oleObj>
              </mc:Choice>
              <mc:Fallback>
                <p:oleObj name="Equation" r:id="rId3" imgW="8001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7957" y="1941911"/>
                        <a:ext cx="1974850" cy="109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461257"/>
              </p:ext>
            </p:extLst>
          </p:nvPr>
        </p:nvGraphicFramePr>
        <p:xfrm>
          <a:off x="2930525" y="3384474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52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0525" y="3384474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79778" y="4562944"/>
            <a:ext cx="7867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6600"/>
                </a:solidFill>
              </a:rPr>
              <a:t>Maximizing the margin is equivalent to minimizing ||w||!</a:t>
            </a:r>
          </a:p>
          <a:p>
            <a:r>
              <a:rPr lang="en-US" sz="2400" b="1" dirty="0">
                <a:solidFill>
                  <a:srgbClr val="FF6600"/>
                </a:solidFill>
              </a:rPr>
              <a:t> </a:t>
            </a:r>
            <a:r>
              <a:rPr lang="en-US" sz="2400" b="1" dirty="0" smtClean="0">
                <a:solidFill>
                  <a:srgbClr val="FF6600"/>
                </a:solidFill>
              </a:rPr>
              <a:t>              (subject to the separating constraints)</a:t>
            </a:r>
            <a:endParaRPr lang="en-US" sz="24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9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79778" y="4562944"/>
            <a:ext cx="7867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6600"/>
                </a:solidFill>
              </a:rPr>
              <a:t>Maximizing the margin is equivalent to minimizing ||w||!</a:t>
            </a:r>
          </a:p>
          <a:p>
            <a:r>
              <a:rPr lang="en-US" sz="2400" b="1" dirty="0">
                <a:solidFill>
                  <a:srgbClr val="FF6600"/>
                </a:solidFill>
              </a:rPr>
              <a:t> </a:t>
            </a:r>
            <a:r>
              <a:rPr lang="en-US" sz="2400" b="1" dirty="0" smtClean="0">
                <a:solidFill>
                  <a:srgbClr val="FF6600"/>
                </a:solidFill>
              </a:rPr>
              <a:t>              (subject to the separating constraints)</a:t>
            </a:r>
            <a:endParaRPr lang="en-US" sz="2400" b="1" dirty="0">
              <a:solidFill>
                <a:srgbClr val="FF66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493973"/>
              </p:ext>
            </p:extLst>
          </p:nvPr>
        </p:nvGraphicFramePr>
        <p:xfrm>
          <a:off x="2874080" y="2357306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5" name="Equation" r:id="rId3" imgW="749300" imgH="241300" progId="Equation.3">
                  <p:embed/>
                </p:oleObj>
              </mc:Choice>
              <mc:Fallback>
                <p:oleObj name="Equation" r:id="rId3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4080" y="2357306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908753"/>
              </p:ext>
            </p:extLst>
          </p:nvPr>
        </p:nvGraphicFramePr>
        <p:xfrm>
          <a:off x="2930525" y="3384474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6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0525" y="3384474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69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the margin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2129" y="351050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575104"/>
              </p:ext>
            </p:extLst>
          </p:nvPr>
        </p:nvGraphicFramePr>
        <p:xfrm>
          <a:off x="1167144" y="2945005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9" name="Equation" r:id="rId3" imgW="749300" imgH="241300" progId="Equation.3">
                  <p:embed/>
                </p:oleObj>
              </mc:Choice>
              <mc:Fallback>
                <p:oleObj name="Equation" r:id="rId3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7144" y="2945005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701037"/>
              </p:ext>
            </p:extLst>
          </p:nvPr>
        </p:nvGraphicFramePr>
        <p:xfrm>
          <a:off x="1223589" y="3972173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0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3589" y="3972173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86780" y="4559586"/>
            <a:ext cx="61734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constraints: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make sure the data is separable</a:t>
            </a:r>
          </a:p>
          <a:p>
            <a:pPr marL="342900" indent="-342900">
              <a:buAutoNum type="arabicPeriod"/>
            </a:pPr>
            <a:r>
              <a:rPr lang="en-US" sz="2000" dirty="0" smtClean="0"/>
              <a:t>encourages w to be larger (once the data is separable)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756261" y="2411875"/>
            <a:ext cx="6304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minimization criterion wants w to be as small as possible</a:t>
            </a:r>
          </a:p>
        </p:txBody>
      </p:sp>
    </p:spTree>
    <p:extLst>
      <p:ext uri="{BB962C8B-B14F-4D97-AF65-F5344CB8AC3E}">
        <p14:creationId xmlns:p14="http://schemas.microsoft.com/office/powerpoint/2010/main" val="112399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Maximizing the margin: the real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887321"/>
              </p:ext>
            </p:extLst>
          </p:nvPr>
        </p:nvGraphicFramePr>
        <p:xfrm>
          <a:off x="2930525" y="3549529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1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0525" y="3549529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930525" y="4572077"/>
            <a:ext cx="2964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What’s the difference?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981709"/>
              </p:ext>
            </p:extLst>
          </p:nvPr>
        </p:nvGraphicFramePr>
        <p:xfrm>
          <a:off x="2727325" y="2282825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2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27325" y="2282825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827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Maximizing the margin: the real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402307"/>
              </p:ext>
            </p:extLst>
          </p:nvPr>
        </p:nvGraphicFramePr>
        <p:xfrm>
          <a:off x="2930525" y="3549529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5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0525" y="3549529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930525" y="4572077"/>
            <a:ext cx="2438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the squared?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289619"/>
              </p:ext>
            </p:extLst>
          </p:nvPr>
        </p:nvGraphicFramePr>
        <p:xfrm>
          <a:off x="2727325" y="2282825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6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27325" y="2282825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755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Maximizing the margin: the real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078029"/>
              </p:ext>
            </p:extLst>
          </p:nvPr>
        </p:nvGraphicFramePr>
        <p:xfrm>
          <a:off x="5532936" y="357128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5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2936" y="357128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91476" y="2944560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272260"/>
              </p:ext>
            </p:extLst>
          </p:nvPr>
        </p:nvGraphicFramePr>
        <p:xfrm>
          <a:off x="5182099" y="2259013"/>
          <a:ext cx="33528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6" name="Equation" r:id="rId5" imgW="1358900" imgH="317500" progId="Equation.3">
                  <p:embed/>
                </p:oleObj>
              </mc:Choice>
              <mc:Fallback>
                <p:oleObj name="Equation" r:id="rId5" imgW="13589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82099" y="2259013"/>
                        <a:ext cx="3352800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4247444" y="1707445"/>
            <a:ext cx="0" cy="25309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8190172"/>
              </p:ext>
            </p:extLst>
          </p:nvPr>
        </p:nvGraphicFramePr>
        <p:xfrm>
          <a:off x="658144" y="369545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7" name="Equation" r:id="rId7" imgW="1193800" imgH="215900" progId="Equation.3">
                  <p:embed/>
                </p:oleObj>
              </mc:Choice>
              <mc:Fallback>
                <p:oleObj name="Equation" r:id="rId7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144" y="369545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905" y="3096960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086184"/>
              </p:ext>
            </p:extLst>
          </p:nvPr>
        </p:nvGraphicFramePr>
        <p:xfrm>
          <a:off x="534671" y="2304576"/>
          <a:ext cx="34782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08" name="Equation" r:id="rId8" imgW="1409700" imgH="368300" progId="Equation.3">
                  <p:embed/>
                </p:oleObj>
              </mc:Choice>
              <mc:Fallback>
                <p:oleObj name="Equation" r:id="rId8" imgW="14097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4671" y="2304576"/>
                        <a:ext cx="3478213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83532" y="4769556"/>
            <a:ext cx="6727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Minimizing ||w|| is equivalent to minimizing ||w||</a:t>
            </a:r>
            <a:r>
              <a:rPr lang="en-US" sz="2400" baseline="30000" dirty="0" smtClean="0">
                <a:solidFill>
                  <a:srgbClr val="0000FF"/>
                </a:solidFill>
              </a:rPr>
              <a:t>2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2936" y="5693011"/>
            <a:ext cx="653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sum of the squared weights is a convex function!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89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Support vector machine problem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3454808"/>
              </p:ext>
            </p:extLst>
          </p:nvPr>
        </p:nvGraphicFramePr>
        <p:xfrm>
          <a:off x="2953103" y="2637467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71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3103" y="2637467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7843" y="2175802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subject to: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298248"/>
              </p:ext>
            </p:extLst>
          </p:nvPr>
        </p:nvGraphicFramePr>
        <p:xfrm>
          <a:off x="2826103" y="1535818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72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6103" y="1535818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000" y="3265059"/>
            <a:ext cx="83186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a version of a </a:t>
            </a:r>
            <a:r>
              <a:rPr lang="en-US" sz="2400" dirty="0" smtClean="0">
                <a:solidFill>
                  <a:srgbClr val="FF6600"/>
                </a:solidFill>
              </a:rPr>
              <a:t>quadratic optimization problem</a:t>
            </a:r>
          </a:p>
          <a:p>
            <a:endParaRPr lang="en-US" sz="2400" dirty="0"/>
          </a:p>
          <a:p>
            <a:r>
              <a:rPr lang="en-US" sz="2400" dirty="0" smtClean="0"/>
              <a:t>Maximize/minimize a quadratic function</a:t>
            </a:r>
          </a:p>
          <a:p>
            <a:endParaRPr lang="en-US" sz="2400" dirty="0"/>
          </a:p>
          <a:p>
            <a:r>
              <a:rPr lang="en-US" sz="2400" dirty="0" smtClean="0"/>
              <a:t>Subject to a set of linear constraints</a:t>
            </a:r>
          </a:p>
          <a:p>
            <a:endParaRPr lang="en-US" sz="2400" dirty="0"/>
          </a:p>
          <a:p>
            <a:r>
              <a:rPr lang="en-US" sz="2400" dirty="0" smtClean="0"/>
              <a:t>Many, many variants of solving this problem (we’ll see one in a bit)</a:t>
            </a:r>
          </a:p>
        </p:txBody>
      </p:sp>
    </p:spTree>
    <p:extLst>
      <p:ext uri="{BB962C8B-B14F-4D97-AF65-F5344CB8AC3E}">
        <p14:creationId xmlns:p14="http://schemas.microsoft.com/office/powerpoint/2010/main" val="401561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80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of the most successful (if not the most successful) classification approach: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5799769"/>
            <a:ext cx="2585156" cy="1030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8334" y="3816673"/>
            <a:ext cx="2586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Support vector machine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380067" y="4458020"/>
            <a:ext cx="2094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k nearest neighbor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81667" y="3132667"/>
            <a:ext cx="1473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decision tree</a:t>
            </a:r>
            <a:endParaRPr lang="en-US" sz="2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0" y="3132667"/>
            <a:ext cx="2679700" cy="3683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640" y="3796831"/>
            <a:ext cx="2768600" cy="406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650" y="4458020"/>
            <a:ext cx="2578100" cy="381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250" y="5014388"/>
            <a:ext cx="2552700" cy="3683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08264" y="4982578"/>
            <a:ext cx="1461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Naïve Bayes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03073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over time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47" y="1920802"/>
            <a:ext cx="8187901" cy="453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98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successful classifiers in NLP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485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Perceptron algorithm</a:t>
            </a:r>
          </a:p>
          <a:p>
            <a:pPr lvl="1"/>
            <a:r>
              <a:rPr lang="en-US" dirty="0" smtClean="0"/>
              <a:t>Linear classifier</a:t>
            </a:r>
          </a:p>
          <a:p>
            <a:pPr lvl="1"/>
            <a:r>
              <a:rPr lang="en-US" dirty="0" smtClean="0"/>
              <a:t>Trains “online”</a:t>
            </a:r>
          </a:p>
          <a:p>
            <a:pPr lvl="1"/>
            <a:r>
              <a:rPr lang="en-US" dirty="0" smtClean="0"/>
              <a:t>Fast and easy to implement</a:t>
            </a:r>
          </a:p>
          <a:p>
            <a:pPr lvl="1"/>
            <a:r>
              <a:rPr lang="en-US" dirty="0" smtClean="0"/>
              <a:t>Often used for tuning parameters (not necessarily for classifying)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Logistic regression classifier (aka Maximum entropy classifier)</a:t>
            </a:r>
          </a:p>
          <a:p>
            <a:pPr lvl="1"/>
            <a:r>
              <a:rPr lang="en-US" dirty="0" smtClean="0"/>
              <a:t>Probabilistic classifier</a:t>
            </a:r>
          </a:p>
          <a:p>
            <a:pPr lvl="1"/>
            <a:r>
              <a:rPr lang="en-US" dirty="0" smtClean="0"/>
              <a:t>Doesn’t have the NB constraints</a:t>
            </a:r>
          </a:p>
          <a:p>
            <a:pPr lvl="1"/>
            <a:r>
              <a:rPr lang="en-US" dirty="0" smtClean="0"/>
              <a:t>Performs very well</a:t>
            </a:r>
          </a:p>
          <a:p>
            <a:pPr lvl="1"/>
            <a:r>
              <a:rPr lang="en-US" dirty="0" smtClean="0"/>
              <a:t>More computationally intensive to train than NB</a:t>
            </a:r>
          </a:p>
        </p:txBody>
      </p:sp>
    </p:spTree>
    <p:extLst>
      <p:ext uri="{BB962C8B-B14F-4D97-AF65-F5344CB8AC3E}">
        <p14:creationId xmlns:p14="http://schemas.microsoft.com/office/powerpoint/2010/main" val="4031764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378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SVM</a:t>
            </a:r>
          </a:p>
          <a:p>
            <a:pPr lvl="1"/>
            <a:r>
              <a:rPr lang="en-US" dirty="0"/>
              <a:t>SVM light: </a:t>
            </a:r>
            <a:r>
              <a:rPr lang="en-US" dirty="0">
                <a:hlinkClick r:id="rId2"/>
              </a:rPr>
              <a:t>http://svmlight.joachims.org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Others, but this one is awesome!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Maximum Entropy classifier</a:t>
            </a:r>
          </a:p>
          <a:p>
            <a:pPr lvl="1"/>
            <a:r>
              <a:rPr lang="en-US" dirty="0">
                <a:hlinkClick r:id="rId3"/>
              </a:rPr>
              <a:t>http://nlp.stanford.edu/software/</a:t>
            </a:r>
            <a:r>
              <a:rPr lang="en-US" dirty="0" smtClean="0">
                <a:hlinkClick r:id="rId3"/>
              </a:rPr>
              <a:t>classifier.shtml</a:t>
            </a:r>
            <a:endParaRPr lang="en-US" dirty="0"/>
          </a:p>
          <a:p>
            <a:pPr marL="365760" lvl="1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General ML frameworks:</a:t>
            </a:r>
            <a:endParaRPr lang="en-US" dirty="0"/>
          </a:p>
          <a:p>
            <a:pPr marL="822960" lvl="1" indent="-457200"/>
            <a:r>
              <a:rPr lang="en-US" dirty="0" smtClean="0"/>
              <a:t>Python: </a:t>
            </a:r>
            <a:r>
              <a:rPr lang="en-US" dirty="0" err="1" smtClean="0"/>
              <a:t>scikit</a:t>
            </a:r>
            <a:r>
              <a:rPr lang="en-US" dirty="0" smtClean="0"/>
              <a:t>-learn, </a:t>
            </a:r>
            <a:r>
              <a:rPr lang="en-US" dirty="0" err="1" smtClean="0"/>
              <a:t>MLpy</a:t>
            </a:r>
            <a:endParaRPr lang="en-US" dirty="0" smtClean="0"/>
          </a:p>
          <a:p>
            <a:pPr marL="822960" lvl="1" indent="-457200"/>
            <a:r>
              <a:rPr lang="en-US" dirty="0" smtClean="0"/>
              <a:t>Java: </a:t>
            </a:r>
            <a:r>
              <a:rPr lang="en-US" dirty="0" err="1" smtClean="0"/>
              <a:t>Weka</a:t>
            </a:r>
            <a:r>
              <a:rPr lang="en-US" dirty="0"/>
              <a:t> (</a:t>
            </a:r>
            <a:r>
              <a:rPr lang="en-US" dirty="0">
                <a:hlinkClick r:id="rId4"/>
              </a:rPr>
              <a:t>http://www.cs.waikato.ac.nz/ml/weka</a:t>
            </a:r>
            <a:r>
              <a:rPr lang="en-US" dirty="0" smtClean="0">
                <a:hlinkClick r:id="rId4"/>
              </a:rPr>
              <a:t>/</a:t>
            </a:r>
            <a:r>
              <a:rPr lang="en-US" dirty="0" smtClean="0"/>
              <a:t>)</a:t>
            </a:r>
          </a:p>
          <a:p>
            <a:pPr marL="822960" lvl="1" indent="-457200"/>
            <a:r>
              <a:rPr lang="en-US" dirty="0" smtClean="0"/>
              <a:t>Many others…</a:t>
            </a:r>
          </a:p>
        </p:txBody>
      </p:sp>
    </p:spTree>
    <p:extLst>
      <p:ext uri="{BB962C8B-B14F-4D97-AF65-F5344CB8AC3E}">
        <p14:creationId xmlns:p14="http://schemas.microsoft.com/office/powerpoint/2010/main" val="3855780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4426</TotalTime>
  <Words>2320</Words>
  <Application>Microsoft Macintosh PowerPoint</Application>
  <PresentationFormat>On-screen Show (4:3)</PresentationFormat>
  <Paragraphs>515</Paragraphs>
  <Slides>90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90</vt:i4>
      </vt:variant>
    </vt:vector>
  </HeadingPairs>
  <TitlesOfParts>
    <vt:vector size="93" baseType="lpstr">
      <vt:lpstr>Median</vt:lpstr>
      <vt:lpstr>Equation</vt:lpstr>
      <vt:lpstr>Microsoft Equation</vt:lpstr>
      <vt:lpstr>Advanced Classification techniques</vt:lpstr>
      <vt:lpstr>Admin</vt:lpstr>
      <vt:lpstr>Admin</vt:lpstr>
      <vt:lpstr>Machine Learning: A Geometric View</vt:lpstr>
      <vt:lpstr>Apples vs. Bananas</vt:lpstr>
      <vt:lpstr>Apples vs. Bananas</vt:lpstr>
      <vt:lpstr>Examples in a feature space</vt:lpstr>
      <vt:lpstr>Test example: what class?</vt:lpstr>
      <vt:lpstr>Test example: what class?</vt:lpstr>
      <vt:lpstr>Another classification algorithm?</vt:lpstr>
      <vt:lpstr>What about this example?</vt:lpstr>
      <vt:lpstr>What about this example?</vt:lpstr>
      <vt:lpstr>What about this example?</vt:lpstr>
      <vt:lpstr>k-Nearest Neighbor (k-NN)</vt:lpstr>
      <vt:lpstr>k-Nearest Neighbor (k-NN)</vt:lpstr>
      <vt:lpstr>Euclidean distance</vt:lpstr>
      <vt:lpstr>Decision boundaries</vt:lpstr>
      <vt:lpstr>k-NN decision boundaries</vt:lpstr>
      <vt:lpstr>K Nearest Neighbour (kNN) Classifier</vt:lpstr>
      <vt:lpstr>K Nearest Neighbour (kNN) Classifier</vt:lpstr>
      <vt:lpstr>Machine learning models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Actual model</vt:lpstr>
      <vt:lpstr>Model assumptions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What is the data generating distribution?</vt:lpstr>
      <vt:lpstr>Actual model</vt:lpstr>
      <vt:lpstr>What is the data generating distribution?</vt:lpstr>
      <vt:lpstr>What is the data generating distribution?</vt:lpstr>
      <vt:lpstr>Make sure your assumption is correct, though!</vt:lpstr>
      <vt:lpstr>Machine learning models</vt:lpstr>
      <vt:lpstr>k-NN model</vt:lpstr>
      <vt:lpstr>Linear models</vt:lpstr>
      <vt:lpstr>Hyperplanes</vt:lpstr>
      <vt:lpstr>Defining a line</vt:lpstr>
      <vt:lpstr>Defining a line</vt:lpstr>
      <vt:lpstr>Defining a line</vt:lpstr>
      <vt:lpstr>Defining a line</vt:lpstr>
      <vt:lpstr>Defining a line</vt:lpstr>
      <vt:lpstr>Classifying with a line</vt:lpstr>
      <vt:lpstr>Classifying with a line</vt:lpstr>
      <vt:lpstr>Defining a line</vt:lpstr>
      <vt:lpstr>Defining a line</vt:lpstr>
      <vt:lpstr>Defining a line</vt:lpstr>
      <vt:lpstr>Linear models</vt:lpstr>
      <vt:lpstr>Classifying with a linear model</vt:lpstr>
      <vt:lpstr>Learning a linear model</vt:lpstr>
      <vt:lpstr>Which hyperplane would you choose?</vt:lpstr>
      <vt:lpstr>Large margin classifiers</vt:lpstr>
      <vt:lpstr>Large margin classifiers</vt:lpstr>
      <vt:lpstr>Large margin classifier setup</vt:lpstr>
      <vt:lpstr>Large margin classifier setup</vt:lpstr>
      <vt:lpstr>Large margin classifier setup</vt:lpstr>
      <vt:lpstr>Large margin classifier setup</vt:lpstr>
      <vt:lpstr>Measuring the margin</vt:lpstr>
      <vt:lpstr>Support vectors</vt:lpstr>
      <vt:lpstr>Measuring the margin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Measuring the margin</vt:lpstr>
      <vt:lpstr>Measuring the margin</vt:lpstr>
      <vt:lpstr>Measuring the margin</vt:lpstr>
      <vt:lpstr>Measuring the margin</vt:lpstr>
      <vt:lpstr>Measuring the margin</vt:lpstr>
      <vt:lpstr>Measuring the margin</vt:lpstr>
      <vt:lpstr>Maximizing the margin</vt:lpstr>
      <vt:lpstr>Maximizing the margin</vt:lpstr>
      <vt:lpstr>Maximizing the margin</vt:lpstr>
      <vt:lpstr>Maximizing the margin: the real problem</vt:lpstr>
      <vt:lpstr>Maximizing the margin: the real problem</vt:lpstr>
      <vt:lpstr>Maximizing the margin: the real problem</vt:lpstr>
      <vt:lpstr>Support vector machine problem</vt:lpstr>
      <vt:lpstr>Support vector machines</vt:lpstr>
      <vt:lpstr>Trends over time</vt:lpstr>
      <vt:lpstr>Other successful classifiers in NLP</vt:lpstr>
      <vt:lpstr>Resources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534</cp:revision>
  <cp:lastPrinted>2014-11-21T01:27:52Z</cp:lastPrinted>
  <dcterms:created xsi:type="dcterms:W3CDTF">2013-09-08T20:10:23Z</dcterms:created>
  <dcterms:modified xsi:type="dcterms:W3CDTF">2014-11-21T01:27:55Z</dcterms:modified>
</cp:coreProperties>
</file>