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embeddings/oleObject1.bin" ContentType="application/vnd.openxmlformats-officedocument.oleObjec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embeddings/oleObject2.bin" ContentType="application/vnd.openxmlformats-officedocument.oleObject"/>
  <Override PartName="/ppt/embeddings/Microsoft_Equation1.bin" ContentType="application/vnd.openxmlformats-officedocument.oleObject"/>
  <Override PartName="/ppt/notesSlides/notesSlide11.xml" ContentType="application/vnd.openxmlformats-officedocument.presentationml.notesSlide+xml"/>
  <Override PartName="/ppt/embeddings/Microsoft_Equation2.bin" ContentType="application/vnd.openxmlformats-officedocument.oleObject"/>
  <Override PartName="/ppt/embeddings/Microsoft_Equation3.bin" ContentType="application/vnd.openxmlformats-officedocument.oleObject"/>
  <Override PartName="/ppt/embeddings/Microsoft_Equation4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notesMasterIdLst>
    <p:notesMasterId r:id="rId74"/>
  </p:notesMasterIdLst>
  <p:handoutMasterIdLst>
    <p:handoutMasterId r:id="rId75"/>
  </p:handoutMasterIdLst>
  <p:sldIdLst>
    <p:sldId id="389" r:id="rId2"/>
    <p:sldId id="256" r:id="rId3"/>
    <p:sldId id="442" r:id="rId4"/>
    <p:sldId id="444" r:id="rId5"/>
    <p:sldId id="443" r:id="rId6"/>
    <p:sldId id="400" r:id="rId7"/>
    <p:sldId id="258" r:id="rId8"/>
    <p:sldId id="413" r:id="rId9"/>
    <p:sldId id="370" r:id="rId10"/>
    <p:sldId id="433" r:id="rId11"/>
    <p:sldId id="432" r:id="rId12"/>
    <p:sldId id="339" r:id="rId13"/>
    <p:sldId id="367" r:id="rId14"/>
    <p:sldId id="368" r:id="rId15"/>
    <p:sldId id="342" r:id="rId16"/>
    <p:sldId id="417" r:id="rId17"/>
    <p:sldId id="260" r:id="rId18"/>
    <p:sldId id="296" r:id="rId19"/>
    <p:sldId id="434" r:id="rId20"/>
    <p:sldId id="404" r:id="rId21"/>
    <p:sldId id="312" r:id="rId22"/>
    <p:sldId id="261" r:id="rId23"/>
    <p:sldId id="405" r:id="rId24"/>
    <p:sldId id="362" r:id="rId25"/>
    <p:sldId id="365" r:id="rId26"/>
    <p:sldId id="366" r:id="rId27"/>
    <p:sldId id="376" r:id="rId28"/>
    <p:sldId id="377" r:id="rId29"/>
    <p:sldId id="298" r:id="rId30"/>
    <p:sldId id="313" r:id="rId31"/>
    <p:sldId id="314" r:id="rId32"/>
    <p:sldId id="315" r:id="rId33"/>
    <p:sldId id="316" r:id="rId34"/>
    <p:sldId id="317" r:id="rId35"/>
    <p:sldId id="318" r:id="rId36"/>
    <p:sldId id="319" r:id="rId37"/>
    <p:sldId id="418" r:id="rId38"/>
    <p:sldId id="359" r:id="rId39"/>
    <p:sldId id="277" r:id="rId40"/>
    <p:sldId id="264" r:id="rId41"/>
    <p:sldId id="265" r:id="rId42"/>
    <p:sldId id="267" r:id="rId43"/>
    <p:sldId id="321" r:id="rId44"/>
    <p:sldId id="322" r:id="rId45"/>
    <p:sldId id="323" r:id="rId46"/>
    <p:sldId id="324" r:id="rId47"/>
    <p:sldId id="325" r:id="rId48"/>
    <p:sldId id="326" r:id="rId49"/>
    <p:sldId id="328" r:id="rId50"/>
    <p:sldId id="329" r:id="rId51"/>
    <p:sldId id="276" r:id="rId52"/>
    <p:sldId id="348" r:id="rId53"/>
    <p:sldId id="435" r:id="rId54"/>
    <p:sldId id="282" r:id="rId55"/>
    <p:sldId id="279" r:id="rId56"/>
    <p:sldId id="281" r:id="rId57"/>
    <p:sldId id="436" r:id="rId58"/>
    <p:sldId id="439" r:id="rId59"/>
    <p:sldId id="437" r:id="rId60"/>
    <p:sldId id="440" r:id="rId61"/>
    <p:sldId id="441" r:id="rId62"/>
    <p:sldId id="426" r:id="rId63"/>
    <p:sldId id="419" r:id="rId64"/>
    <p:sldId id="288" r:id="rId65"/>
    <p:sldId id="287" r:id="rId66"/>
    <p:sldId id="431" r:id="rId67"/>
    <p:sldId id="430" r:id="rId68"/>
    <p:sldId id="407" r:id="rId69"/>
    <p:sldId id="408" r:id="rId70"/>
    <p:sldId id="291" r:id="rId71"/>
    <p:sldId id="422" r:id="rId72"/>
    <p:sldId id="354" r:id="rId73"/>
  </p:sldIdLst>
  <p:sldSz cx="9144000" cy="6858000" type="screen4x3"/>
  <p:notesSz cx="6858000" cy="9313863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clrMru>
    <a:srgbClr val="46890C"/>
    <a:srgbClr val="E34AEE"/>
    <a:srgbClr val="E76FF3"/>
    <a:srgbClr val="00CC00"/>
    <a:srgbClr val="3333CC"/>
    <a:srgbClr val="FF0066"/>
    <a:srgbClr val="CC6600"/>
    <a:srgbClr val="9999FF"/>
    <a:srgbClr val="FF7C80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62" autoAdjust="0"/>
    <p:restoredTop sz="83056" autoAdjust="0"/>
  </p:normalViewPr>
  <p:slideViewPr>
    <p:cSldViewPr>
      <p:cViewPr varScale="1">
        <p:scale>
          <a:sx n="78" d="100"/>
          <a:sy n="78" d="100"/>
        </p:scale>
        <p:origin x="-1408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tableStyles" Target="tableStyles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slide" Target="slides/slide72.xml"/><Relationship Id="rId74" Type="http://schemas.openxmlformats.org/officeDocument/2006/relationships/notesMaster" Target="notesMasters/notesMaster1.xml"/><Relationship Id="rId75" Type="http://schemas.openxmlformats.org/officeDocument/2006/relationships/handoutMaster" Target="handoutMasters/handoutMaster1.xml"/><Relationship Id="rId76" Type="http://schemas.openxmlformats.org/officeDocument/2006/relationships/printerSettings" Target="printerSettings/printerSettings1.bin"/><Relationship Id="rId77" Type="http://schemas.openxmlformats.org/officeDocument/2006/relationships/presProps" Target="presProps.xml"/><Relationship Id="rId78" Type="http://schemas.openxmlformats.org/officeDocument/2006/relationships/viewProps" Target="viewProps.xml"/><Relationship Id="rId79" Type="http://schemas.openxmlformats.org/officeDocument/2006/relationships/theme" Target="theme/theme1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Relationship Id="rId2" Type="http://schemas.openxmlformats.org/officeDocument/2006/relationships/image" Target="../media/image3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Relationship Id="rId2" Type="http://schemas.openxmlformats.org/officeDocument/2006/relationships/image" Target="../media/image3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Relationship Id="rId2" Type="http://schemas.openxmlformats.org/officeDocument/2006/relationships/image" Target="../media/image35.wmf"/><Relationship Id="rId3" Type="http://schemas.openxmlformats.org/officeDocument/2006/relationships/image" Target="../media/image3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065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7138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065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847138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fld id="{DCC42D4C-2D4B-4366-981C-A74AC8400F2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8572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566AC1-A719-D44C-89D1-4A6048A4D5C7}" type="datetimeFigureOut">
              <a:rPr lang="en-US" smtClean="0"/>
              <a:pPr/>
              <a:t>12/2/14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698500"/>
            <a:ext cx="4654550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24363"/>
            <a:ext cx="5486400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7138"/>
            <a:ext cx="29718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47138"/>
            <a:ext cx="29718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E6B112-CED4-9448-B5B6-43255090C7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958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dirty="0" smtClean="0"/>
              <a:t> We want to try and create</a:t>
            </a:r>
            <a:r>
              <a:rPr lang="en-US" baseline="0" dirty="0" smtClean="0"/>
              <a:t> computer/mathematical models that can handle questions about these text documents.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 What questions do we want to ask about these texts?</a:t>
            </a:r>
          </a:p>
          <a:p>
            <a:pPr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E6B112-CED4-9448-B5B6-43255090C75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dirty="0" smtClean="0"/>
              <a:t>“Let’s transition…”</a:t>
            </a:r>
          </a:p>
          <a:p>
            <a:pPr>
              <a:buFontTx/>
              <a:buChar char="-"/>
            </a:pPr>
            <a:r>
              <a:rPr lang="en-US" dirty="0" smtClean="0"/>
              <a:t> Use the term “document” to represent any body of text, e.g.</a:t>
            </a:r>
            <a:r>
              <a:rPr lang="en-US" baseline="0" dirty="0" smtClean="0"/>
              <a:t> web page, e-mail, tweet</a:t>
            </a:r>
          </a:p>
          <a:p>
            <a:pPr>
              <a:buFontTx/>
              <a:buChar char="-"/>
            </a:pPr>
            <a:r>
              <a:rPr lang="en-US" baseline="0" dirty="0" smtClean="0"/>
              <a:t> A document model, is one component to tackling some of these applications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E6B112-CED4-9448-B5B6-43255090C75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Just to name a few…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E6B112-CED4-9448-B5B6-43255090C75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aka vector space model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E6B112-CED4-9448-B5B6-43255090C75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 I mentioned many phenomena that occur</a:t>
            </a:r>
            <a:r>
              <a:rPr lang="en-US" baseline="0" dirty="0" smtClean="0"/>
              <a:t> in natural text.  Today, I’d like to focus on one in particular… </a:t>
            </a:r>
            <a:r>
              <a:rPr lang="en-US" baseline="0" dirty="0" err="1" smtClean="0"/>
              <a:t>burstiness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E6B112-CED4-9448-B5B6-43255090C75D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dirty="0" smtClean="0"/>
              <a:t> even</a:t>
            </a:r>
            <a:r>
              <a:rPr lang="en-US" baseline="0" dirty="0" smtClean="0"/>
              <a:t> having Clinton occur 5 times in an article is still fairly probable (once in a few hundred articles)</a:t>
            </a:r>
          </a:p>
          <a:p>
            <a:pPr>
              <a:buFontTx/>
              <a:buChar char="-"/>
            </a:pPr>
            <a:r>
              <a:rPr lang="en-US" baseline="0" dirty="0" smtClean="0"/>
              <a:t> exponential y-axis</a:t>
            </a:r>
          </a:p>
          <a:p>
            <a:pPr>
              <a:buFontTx/>
              <a:buChar char="-"/>
            </a:pPr>
            <a:r>
              <a:rPr lang="en-US" baseline="0" dirty="0" smtClean="0"/>
              <a:t> predicted is something more like 1 in 10,000 articles (orders of magnitude off)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E6B112-CED4-9448-B5B6-43255090C75D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 decreasing</a:t>
            </a:r>
            <a:r>
              <a:rPr lang="en-US" baseline="0" dirty="0" smtClean="0"/>
              <a:t> probability on an exponential scale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E6B112-CED4-9448-B5B6-43255090C75D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 for the multinomial,</a:t>
            </a:r>
            <a:r>
              <a:rPr lang="en-US" baseline="0" dirty="0" smtClean="0"/>
              <a:t> the “learned” parameters are the probabilities of a word occurring (i.e. the probability of a die side coming up)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E6B112-CED4-9448-B5B6-43255090C75D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 although</a:t>
            </a:r>
            <a:r>
              <a:rPr lang="en-US" baseline="0" dirty="0" smtClean="0"/>
              <a:t> we don’t generally “generate” a document from a model, it’s often useful to look at the generative story of a model (i.e. how the model says a document was generate) to help us understand why the model assigns certain probabilities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E6B112-CED4-9448-B5B6-43255090C75D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 model defines the proportion of words in </a:t>
            </a:r>
            <a:r>
              <a:rPr lang="en-US" smtClean="0"/>
              <a:t>the urn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E6B112-CED4-9448-B5B6-43255090C75D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baseline="0" dirty="0" smtClean="0"/>
              <a:t> </a:t>
            </a:r>
            <a:r>
              <a:rPr lang="en-US" dirty="0" smtClean="0"/>
              <a:t>just so you don’t think it’s too</a:t>
            </a:r>
            <a:r>
              <a:rPr lang="en-US" baseline="0" dirty="0" smtClean="0"/>
              <a:t> easy… </a:t>
            </a:r>
            <a:r>
              <a:rPr lang="en-US" baseline="0" dirty="0" err="1" smtClean="0">
                <a:sym typeface="Wingdings"/>
              </a:rPr>
              <a:t></a:t>
            </a:r>
            <a:endParaRPr lang="en-US" baseline="0" dirty="0" smtClean="0">
              <a:sym typeface="Wingdings"/>
            </a:endParaRPr>
          </a:p>
          <a:p>
            <a:pPr>
              <a:buFontTx/>
              <a:buChar char="-"/>
            </a:pPr>
            <a:r>
              <a:rPr lang="en-US" dirty="0" smtClean="0"/>
              <a:t>  there is another nice motivation for why the model handles </a:t>
            </a:r>
            <a:r>
              <a:rPr lang="en-US" dirty="0" err="1" smtClean="0"/>
              <a:t>burstiness</a:t>
            </a:r>
            <a:r>
              <a:rPr lang="en-US" dirty="0" smtClean="0"/>
              <a:t> based on how</a:t>
            </a:r>
            <a:r>
              <a:rPr lang="en-US" baseline="0" dirty="0" smtClean="0"/>
              <a:t> the model is derived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E6B112-CED4-9448-B5B6-43255090C75D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baseline="0" dirty="0" smtClean="0"/>
              <a:t> </a:t>
            </a:r>
            <a:r>
              <a:rPr lang="en-US" dirty="0" smtClean="0"/>
              <a:t>just so you don’t think it’s too</a:t>
            </a:r>
            <a:r>
              <a:rPr lang="en-US" baseline="0" dirty="0" smtClean="0"/>
              <a:t> easy… </a:t>
            </a:r>
            <a:r>
              <a:rPr lang="en-US" baseline="0" dirty="0" err="1" smtClean="0">
                <a:sym typeface="Wingdings"/>
              </a:rPr>
              <a:t></a:t>
            </a:r>
            <a:endParaRPr lang="en-US" baseline="0" dirty="0" smtClean="0">
              <a:sym typeface="Wingdings"/>
            </a:endParaRPr>
          </a:p>
          <a:p>
            <a:pPr>
              <a:buFontTx/>
              <a:buChar char="-"/>
            </a:pPr>
            <a:r>
              <a:rPr lang="en-US" dirty="0" smtClean="0"/>
              <a:t>  there is another nice motivation for why the model handles </a:t>
            </a:r>
            <a:r>
              <a:rPr lang="en-US" dirty="0" err="1" smtClean="0"/>
              <a:t>burstiness</a:t>
            </a:r>
            <a:r>
              <a:rPr lang="en-US" dirty="0" smtClean="0"/>
              <a:t> based on how</a:t>
            </a:r>
            <a:r>
              <a:rPr lang="en-US" baseline="0" dirty="0" smtClean="0"/>
              <a:t> the model is derived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E6B112-CED4-9448-B5B6-43255090C75D}" type="slidenum">
              <a:rPr lang="en-US" smtClean="0"/>
              <a:pPr/>
              <a:t>63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2"/>
          <p:cNvGrpSpPr>
            <a:grpSpLocks/>
          </p:cNvGrpSpPr>
          <p:nvPr/>
        </p:nvGrpSpPr>
        <p:grpSpPr bwMode="auto">
          <a:xfrm>
            <a:off x="-3222625" y="304800"/>
            <a:ext cx="11909425" cy="4724400"/>
            <a:chOff x="-2030" y="192"/>
            <a:chExt cx="7502" cy="2976"/>
          </a:xfrm>
        </p:grpSpPr>
        <p:sp>
          <p:nvSpPr>
            <p:cNvPr id="14339" name="Line 3"/>
            <p:cNvSpPr>
              <a:spLocks noChangeShapeType="1"/>
            </p:cNvSpPr>
            <p:nvPr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340" name="AutoShape 4"/>
            <p:cNvSpPr>
              <a:spLocks noChangeArrowheads="1"/>
            </p:cNvSpPr>
            <p:nvPr/>
          </p:nvSpPr>
          <p:spPr bwMode="auto">
            <a:xfrm>
              <a:off x="-1584" y="864"/>
              <a:ext cx="2304" cy="2304"/>
            </a:xfrm>
            <a:custGeom>
              <a:avLst/>
              <a:gdLst>
                <a:gd name="G0" fmla="+- 12083 0 0"/>
                <a:gd name="G1" fmla="+- -32000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44083" y="2368"/>
                </a:cxn>
                <a:cxn ang="0">
                  <a:pos x="64000" y="32000"/>
                </a:cxn>
                <a:cxn ang="0">
                  <a:pos x="44083" y="61631"/>
                </a:cxn>
                <a:cxn ang="0">
                  <a:pos x="44083" y="61631"/>
                </a:cxn>
                <a:cxn ang="0">
                  <a:pos x="44082" y="61631"/>
                </a:cxn>
                <a:cxn ang="0">
                  <a:pos x="44083" y="61632"/>
                </a:cxn>
                <a:cxn ang="0">
                  <a:pos x="44083" y="2368"/>
                </a:cxn>
                <a:cxn ang="0">
                  <a:pos x="44082" y="2368"/>
                </a:cxn>
                <a:cxn ang="0">
                  <a:pos x="44083" y="2368"/>
                </a:cxn>
              </a:cxnLst>
              <a:rect l="T13" t="T15" r="T17" b="T19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4341" name="AutoShape 5"/>
            <p:cNvSpPr>
              <a:spLocks noChangeArrowheads="1"/>
            </p:cNvSpPr>
            <p:nvPr/>
          </p:nvSpPr>
          <p:spPr bwMode="auto">
            <a:xfrm>
              <a:off x="-2030" y="192"/>
              <a:ext cx="2544" cy="2544"/>
            </a:xfrm>
            <a:custGeom>
              <a:avLst/>
              <a:gdLst>
                <a:gd name="G0" fmla="+- 18994 0 0"/>
                <a:gd name="G1" fmla="+- -30013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50994" y="6246"/>
                </a:cxn>
                <a:cxn ang="0">
                  <a:pos x="64000" y="32000"/>
                </a:cxn>
                <a:cxn ang="0">
                  <a:pos x="50994" y="57753"/>
                </a:cxn>
                <a:cxn ang="0">
                  <a:pos x="50994" y="57753"/>
                </a:cxn>
                <a:cxn ang="0">
                  <a:pos x="50993" y="57753"/>
                </a:cxn>
                <a:cxn ang="0">
                  <a:pos x="50994" y="57754"/>
                </a:cxn>
                <a:cxn ang="0">
                  <a:pos x="50994" y="6246"/>
                </a:cxn>
                <a:cxn ang="0">
                  <a:pos x="50993" y="6246"/>
                </a:cxn>
                <a:cxn ang="0">
                  <a:pos x="50994" y="6246"/>
                </a:cxn>
              </a:cxnLst>
              <a:rect l="T13" t="T15" r="T17" b="T19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chemeClr val="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1" hangingPunct="1"/>
              <a:endParaRPr lang="en-US">
                <a:latin typeface="Arial" charset="0"/>
              </a:endParaRPr>
            </a:p>
          </p:txBody>
        </p:sp>
      </p:grpSp>
      <p:sp>
        <p:nvSpPr>
          <p:cNvPr id="1434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443038" y="985838"/>
            <a:ext cx="7239000" cy="1444625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3427413"/>
            <a:ext cx="7239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344" name="Rectangle 8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4345" name="Rectangle 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4346" name="Rectangle 1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22E190F-1342-47AD-8F3E-8F69FA0B29C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5D840D-303B-4A5E-9721-19DFDD93403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1A04F-A6A0-4801-9A4C-C54A83E481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0AD5E1-210C-44A1-93EB-3CC8B5AAC46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1C427C-5220-40C7-B9A1-4EA0FF66BD3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78A85B-84E9-494E-8A0D-BD4DFE528D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DF12C0-9B0D-4D7B-AB16-D82AC8B21D8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FC9AC4-9F0F-43E2-A160-4AE5419675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02B435-99D6-4FF8-8231-961CA6516BB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CA52F3-10DE-499C-B0C5-9651A91663B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6413" y="301625"/>
            <a:ext cx="1827212" cy="56403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0013" y="301625"/>
            <a:ext cx="5334000" cy="56403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032AE8-CEB0-4986-9D0C-D98AABF3D8F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370013" y="301625"/>
            <a:ext cx="7313612" cy="56403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45EEBE81-D6C9-47F4-B37D-6E81B739268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9740C285-4ACA-4A70-B5F2-D4CAB098FBB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02225" y="1827213"/>
            <a:ext cx="3581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02225" y="3960813"/>
            <a:ext cx="3581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C051B6F4-98ED-4189-9D9E-6F9DE8E7B72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370013" y="1827213"/>
            <a:ext cx="7313612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5F2E6527-EEA9-4DB3-B673-776BC21A599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2"/>
          <p:cNvGrpSpPr>
            <a:grpSpLocks/>
          </p:cNvGrpSpPr>
          <p:nvPr/>
        </p:nvGrpSpPr>
        <p:grpSpPr bwMode="auto">
          <a:xfrm>
            <a:off x="-3238500" y="0"/>
            <a:ext cx="11925300" cy="3810000"/>
            <a:chOff x="-2040" y="0"/>
            <a:chExt cx="7512" cy="2400"/>
          </a:xfrm>
        </p:grpSpPr>
        <p:sp>
          <p:nvSpPr>
            <p:cNvPr id="13315" name="AutoShape 3"/>
            <p:cNvSpPr>
              <a:spLocks noChangeArrowheads="1"/>
            </p:cNvSpPr>
            <p:nvPr/>
          </p:nvSpPr>
          <p:spPr bwMode="auto">
            <a:xfrm>
              <a:off x="-2040" y="432"/>
              <a:ext cx="2592" cy="1968"/>
            </a:xfrm>
            <a:custGeom>
              <a:avLst/>
              <a:gdLst>
                <a:gd name="G0" fmla="+- 18296 0 0"/>
                <a:gd name="G1" fmla="+- -30880 0 0"/>
                <a:gd name="G2" fmla="+- 31512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50296" y="5746"/>
                </a:cxn>
                <a:cxn ang="0">
                  <a:pos x="64000" y="32000"/>
                </a:cxn>
                <a:cxn ang="0">
                  <a:pos x="50296" y="58253"/>
                </a:cxn>
                <a:cxn ang="0">
                  <a:pos x="50296" y="58253"/>
                </a:cxn>
                <a:cxn ang="0">
                  <a:pos x="50295" y="58253"/>
                </a:cxn>
                <a:cxn ang="0">
                  <a:pos x="50296" y="58254"/>
                </a:cxn>
                <a:cxn ang="0">
                  <a:pos x="50296" y="5746"/>
                </a:cxn>
                <a:cxn ang="0">
                  <a:pos x="50295" y="5746"/>
                </a:cxn>
                <a:cxn ang="0">
                  <a:pos x="50296" y="5746"/>
                </a:cxn>
              </a:cxnLst>
              <a:rect l="T13" t="T15" r="T17" b="T19"/>
              <a:pathLst>
                <a:path w="64000" h="6400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3316" name="AutoShape 4"/>
            <p:cNvSpPr>
              <a:spLocks noChangeArrowheads="1"/>
            </p:cNvSpPr>
            <p:nvPr/>
          </p:nvSpPr>
          <p:spPr bwMode="auto">
            <a:xfrm>
              <a:off x="-1528" y="0"/>
              <a:ext cx="1949" cy="1987"/>
            </a:xfrm>
            <a:custGeom>
              <a:avLst/>
              <a:gdLst>
                <a:gd name="G0" fmla="+- 18077 0 0"/>
                <a:gd name="G1" fmla="+- -30880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50077" y="5595"/>
                </a:cxn>
                <a:cxn ang="0">
                  <a:pos x="64000" y="32000"/>
                </a:cxn>
                <a:cxn ang="0">
                  <a:pos x="50077" y="58404"/>
                </a:cxn>
                <a:cxn ang="0">
                  <a:pos x="50077" y="58404"/>
                </a:cxn>
                <a:cxn ang="0">
                  <a:pos x="50076" y="58404"/>
                </a:cxn>
                <a:cxn ang="0">
                  <a:pos x="50077" y="58405"/>
                </a:cxn>
                <a:cxn ang="0">
                  <a:pos x="50077" y="5595"/>
                </a:cxn>
                <a:cxn ang="0">
                  <a:pos x="50076" y="5595"/>
                </a:cxn>
                <a:cxn ang="0">
                  <a:pos x="50077" y="5595"/>
                </a:cxn>
              </a:cxnLst>
              <a:rect l="T13" t="T15" r="T17" b="T19"/>
              <a:pathLst>
                <a:path w="64000" h="6400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chemeClr val="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1" hangingPunct="1"/>
              <a:endParaRPr lang="en-US">
                <a:latin typeface="Arial" charset="0"/>
              </a:endParaRPr>
            </a:p>
          </p:txBody>
        </p:sp>
        <p:sp>
          <p:nvSpPr>
            <p:cNvPr id="13317" name="Line 5"/>
            <p:cNvSpPr>
              <a:spLocks noChangeShapeType="1"/>
            </p:cNvSpPr>
            <p:nvPr/>
          </p:nvSpPr>
          <p:spPr bwMode="auto">
            <a:xfrm>
              <a:off x="864" y="960"/>
              <a:ext cx="4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1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01625"/>
            <a:ext cx="73136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827213"/>
            <a:ext cx="7313612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320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332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332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n-lt"/>
              </a:defRPr>
            </a:lvl1pPr>
          </a:lstStyle>
          <a:p>
            <a:fld id="{1EF89A35-797E-4A48-AD5A-684946E1C96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</p:sldLayoutIdLst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¡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5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¡"/>
        <a:defRPr sz="22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19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hyperlink" Target="http://whatshaute.com/index.php/2011/05/win-this-limited-edition-silk-scarf-and-inside-book-by-best-selling-author-brenda-novak/brenda-novak-scarf-inside-book-giveaway-model-front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0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4.w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4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4.w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w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w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w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w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w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w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w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w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w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1.w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w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w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w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wm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w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wm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wm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wmf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2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wmf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2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17.png"/><Relationship Id="rId5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10.emf"/><Relationship Id="rId5" Type="http://schemas.openxmlformats.org/officeDocument/2006/relationships/oleObject" Target="../embeddings/Microsoft_Equation1.bin"/><Relationship Id="rId6" Type="http://schemas.openxmlformats.org/officeDocument/2006/relationships/image" Target="../media/image30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2.bin"/><Relationship Id="rId4" Type="http://schemas.openxmlformats.org/officeDocument/2006/relationships/image" Target="../media/image32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3.bin"/><Relationship Id="rId4" Type="http://schemas.openxmlformats.org/officeDocument/2006/relationships/image" Target="../media/image33.emf"/><Relationship Id="rId5" Type="http://schemas.openxmlformats.org/officeDocument/2006/relationships/oleObject" Target="../embeddings/Microsoft_Equation4.bin"/><Relationship Id="rId6" Type="http://schemas.openxmlformats.org/officeDocument/2006/relationships/image" Target="../media/image32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34.wmf"/><Relationship Id="rId5" Type="http://schemas.openxmlformats.org/officeDocument/2006/relationships/oleObject" Target="../embeddings/oleObject4.bin"/><Relationship Id="rId6" Type="http://schemas.openxmlformats.org/officeDocument/2006/relationships/image" Target="../media/image35.wmf"/><Relationship Id="rId7" Type="http://schemas.openxmlformats.org/officeDocument/2006/relationships/oleObject" Target="../embeddings/oleObject5.bin"/><Relationship Id="rId8" Type="http://schemas.openxmlformats.org/officeDocument/2006/relationships/image" Target="../media/image36.w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1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74754" name="Picture 2" descr="cartoon"/>
          <p:cNvPicPr>
            <a:picLocks noGrp="1" noChangeAspect="1" noChangeArrowheads="1"/>
          </p:cNvPicPr>
          <p:nvPr>
            <p:ph/>
          </p:nvPr>
        </p:nvPicPr>
        <p:blipFill>
          <a:blip r:embed="rId2">
            <a:lum bright="-6000" contrast="18000"/>
          </a:blip>
          <a:srcRect l="18068"/>
          <a:stretch>
            <a:fillRect/>
          </a:stretch>
        </p:blipFill>
        <p:spPr>
          <a:xfrm>
            <a:off x="2589213" y="404813"/>
            <a:ext cx="4333875" cy="4603750"/>
          </a:xfrm>
          <a:noFill/>
          <a:ln/>
        </p:spPr>
      </p:pic>
      <p:sp>
        <p:nvSpPr>
          <p:cNvPr id="74755" name="Text Box 3"/>
          <p:cNvSpPr txBox="1">
            <a:spLocks noChangeArrowheads="1"/>
          </p:cNvSpPr>
          <p:nvPr/>
        </p:nvSpPr>
        <p:spPr bwMode="auto">
          <a:xfrm>
            <a:off x="1143000" y="5791200"/>
            <a:ext cx="6781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sz="1400">
                <a:latin typeface="Arial" charset="0"/>
              </a:rPr>
              <a:t>Kevin Knight, http://www.isi.edu/natural-language/people/pictures/ieee-expert-1.gif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 smtClean="0"/>
              <a:t>Modeling Natural Text</a:t>
            </a:r>
            <a:endParaRPr lang="en-US" sz="36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2895600"/>
            <a:ext cx="7315200" cy="2438400"/>
          </a:xfrm>
        </p:spPr>
        <p:txBody>
          <a:bodyPr/>
          <a:lstStyle/>
          <a:p>
            <a:pPr algn="ctr"/>
            <a:r>
              <a:rPr lang="en-US" sz="3300" dirty="0"/>
              <a:t>David </a:t>
            </a:r>
            <a:r>
              <a:rPr lang="en-US" sz="3300" dirty="0" smtClean="0"/>
              <a:t>Kauchak</a:t>
            </a:r>
          </a:p>
          <a:p>
            <a:pPr algn="ctr"/>
            <a:r>
              <a:rPr lang="en-US" sz="2400" dirty="0" smtClean="0"/>
              <a:t>CS159 – Fall 2014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1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0013" y="1827212"/>
            <a:ext cx="7313612" cy="449738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Projects</a:t>
            </a:r>
          </a:p>
          <a:p>
            <a:pPr lvl="1"/>
            <a:r>
              <a:rPr lang="en-US" dirty="0" smtClean="0"/>
              <a:t>Status report due today (before class)</a:t>
            </a:r>
          </a:p>
          <a:p>
            <a:pPr lvl="1"/>
            <a:r>
              <a:rPr lang="en-US" dirty="0" smtClean="0"/>
              <a:t>12/10 5pm paper draft</a:t>
            </a:r>
          </a:p>
          <a:p>
            <a:pPr lvl="1"/>
            <a:r>
              <a:rPr lang="en-US" dirty="0" smtClean="0"/>
              <a:t>12/16 2pm final paper, code and presentation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Schedule for the rest of the semester</a:t>
            </a:r>
          </a:p>
          <a:p>
            <a:pPr lvl="1"/>
            <a:r>
              <a:rPr lang="en-US" dirty="0" err="1" smtClean="0"/>
              <a:t>Thurday</a:t>
            </a:r>
            <a:r>
              <a:rPr lang="en-US" dirty="0" smtClean="0"/>
              <a:t>: text simplification</a:t>
            </a:r>
          </a:p>
          <a:p>
            <a:pPr lvl="1"/>
            <a:r>
              <a:rPr lang="en-US" dirty="0" smtClean="0"/>
              <a:t>Tuesday: 1 </a:t>
            </a:r>
            <a:r>
              <a:rPr lang="en-US" dirty="0" err="1" smtClean="0"/>
              <a:t>hr</a:t>
            </a:r>
            <a:r>
              <a:rPr lang="en-US" dirty="0" smtClean="0"/>
              <a:t> quiz + presentation info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236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 Modeling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1752600"/>
            <a:ext cx="4584700" cy="407960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66800" y="6172200"/>
            <a:ext cx="7620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100" dirty="0">
                <a:hlinkClick r:id="rId3"/>
              </a:rPr>
              <a:t>http://whatshaute.com/index.php/2011/05/win-this-limited-edition-silk-scarf-and-inside-book-by-best-selling-author-brenda-novak/brenda-novak-scarf-inside-book-giveaway-model-front</a:t>
            </a:r>
            <a:r>
              <a:rPr lang="en-US" sz="1100" dirty="0" smtClean="0">
                <a:hlinkClick r:id="rId3"/>
              </a:rPr>
              <a:t>/</a:t>
            </a:r>
            <a:endParaRPr lang="en-US" sz="1100" dirty="0" smtClean="0"/>
          </a:p>
        </p:txBody>
      </p:sp>
    </p:spTree>
    <p:extLst>
      <p:ext uri="{BB962C8B-B14F-4D97-AF65-F5344CB8AC3E}">
        <p14:creationId xmlns:p14="http://schemas.microsoft.com/office/powerpoint/2010/main" val="13181510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Modeling natural 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You’re goal is to create a probabilistic model of natural (human) text.</a:t>
            </a:r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are some of the questions you  might want to ask about a text?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are some of the phenomena that occur in natural text that you might need to consider/model?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398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Modeling natural text</a:t>
            </a:r>
            <a:endParaRPr lang="en-US" dirty="0"/>
          </a:p>
        </p:txBody>
      </p:sp>
      <p:pic>
        <p:nvPicPr>
          <p:cNvPr id="8" name="Picture 10" descr="nytim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2990850"/>
            <a:ext cx="2314575" cy="1352550"/>
          </a:xfrm>
          <a:prstGeom prst="rect">
            <a:avLst/>
          </a:prstGeom>
          <a:noFill/>
        </p:spPr>
      </p:pic>
      <p:sp>
        <p:nvSpPr>
          <p:cNvPr id="25" name="TextBox 24"/>
          <p:cNvSpPr txBox="1"/>
          <p:nvPr/>
        </p:nvSpPr>
        <p:spPr>
          <a:xfrm>
            <a:off x="4362745" y="4876800"/>
            <a:ext cx="1199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synonymy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24000" y="5257800"/>
            <a:ext cx="502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sarcasm/hyperbole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19400" y="5638800"/>
            <a:ext cx="579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variety of language (slang), </a:t>
            </a:r>
            <a:r>
              <a:rPr lang="en-US" dirty="0" err="1" smtClean="0">
                <a:solidFill>
                  <a:srgbClr val="0000FF"/>
                </a:solidFill>
              </a:rPr>
              <a:t>mispellings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361443" y="2297668"/>
            <a:ext cx="4085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what are the key topics in the text?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343400" y="2743200"/>
            <a:ext cx="3939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what is the sentiment of the text?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343400" y="3288268"/>
            <a:ext cx="4096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who/what does the article refer to?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943600" y="3886200"/>
            <a:ext cx="5310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0000FF"/>
                </a:solidFill>
              </a:rPr>
              <a:t>…</a:t>
            </a:r>
            <a:endParaRPr lang="en-US" sz="40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52800" y="1905000"/>
            <a:ext cx="1273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200400" y="4507468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Phenomena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343400" y="3810000"/>
            <a:ext cx="3031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what are the key phrases?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43600" y="6096000"/>
            <a:ext cx="5310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0000FF"/>
                </a:solidFill>
              </a:rPr>
              <a:t>…</a:t>
            </a:r>
            <a:endParaRPr lang="en-US" sz="4000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191000" y="6019800"/>
            <a:ext cx="4515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0000FF"/>
                </a:solidFill>
              </a:rPr>
              <a:t>coreference</a:t>
            </a:r>
            <a:r>
              <a:rPr lang="en-US" dirty="0" smtClean="0">
                <a:solidFill>
                  <a:srgbClr val="0000FF"/>
                </a:solidFill>
              </a:rPr>
              <a:t> (e.g. pronouns like he/she)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370012" y="301625"/>
            <a:ext cx="7621588" cy="1143000"/>
          </a:xfrm>
        </p:spPr>
        <p:txBody>
          <a:bodyPr/>
          <a:lstStyle/>
          <a:p>
            <a:r>
              <a:rPr lang="en-US" sz="3200" i="1" dirty="0" smtClean="0"/>
              <a:t>Document modeling</a:t>
            </a:r>
            <a:r>
              <a:rPr lang="en-US" sz="3200" dirty="0" smtClean="0"/>
              <a:t>:</a:t>
            </a:r>
            <a:br>
              <a:rPr lang="en-US" sz="3200" dirty="0" smtClean="0"/>
            </a:br>
            <a:r>
              <a:rPr lang="en-US" sz="3200" dirty="0" smtClean="0"/>
              <a:t>  </a:t>
            </a:r>
            <a:r>
              <a:rPr lang="en-US" sz="2800" dirty="0" smtClean="0"/>
              <a:t>learn </a:t>
            </a:r>
            <a:r>
              <a:rPr lang="en-US" sz="2800" dirty="0"/>
              <a:t>a probabilistic</a:t>
            </a:r>
            <a:r>
              <a:rPr lang="en-US" sz="2800" dirty="0" smtClean="0"/>
              <a:t> model </a:t>
            </a:r>
            <a:r>
              <a:rPr lang="en-US" sz="2800" dirty="0"/>
              <a:t>of documents</a:t>
            </a:r>
            <a:endParaRPr lang="en-US" sz="3200" dirty="0"/>
          </a:p>
        </p:txBody>
      </p:sp>
      <p:grpSp>
        <p:nvGrpSpPr>
          <p:cNvPr id="54" name="Group 5"/>
          <p:cNvGrpSpPr>
            <a:grpSpLocks/>
          </p:cNvGrpSpPr>
          <p:nvPr/>
        </p:nvGrpSpPr>
        <p:grpSpPr bwMode="auto">
          <a:xfrm>
            <a:off x="5791200" y="4191000"/>
            <a:ext cx="533400" cy="762000"/>
            <a:chOff x="1680" y="3024"/>
            <a:chExt cx="336" cy="480"/>
          </a:xfrm>
          <a:solidFill>
            <a:srgbClr val="3366FF"/>
          </a:solidFill>
        </p:grpSpPr>
        <p:sp>
          <p:nvSpPr>
            <p:cNvPr id="55" name="Rectangle 6"/>
            <p:cNvSpPr>
              <a:spLocks noChangeArrowheads="1"/>
            </p:cNvSpPr>
            <p:nvPr/>
          </p:nvSpPr>
          <p:spPr bwMode="auto">
            <a:xfrm>
              <a:off x="1680" y="3024"/>
              <a:ext cx="336" cy="48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Line 7"/>
            <p:cNvSpPr>
              <a:spLocks noChangeShapeType="1"/>
            </p:cNvSpPr>
            <p:nvPr/>
          </p:nvSpPr>
          <p:spPr bwMode="auto">
            <a:xfrm>
              <a:off x="1728" y="3120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7" name="Line 8"/>
            <p:cNvSpPr>
              <a:spLocks noChangeShapeType="1"/>
            </p:cNvSpPr>
            <p:nvPr/>
          </p:nvSpPr>
          <p:spPr bwMode="auto">
            <a:xfrm>
              <a:off x="1728" y="3216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8" name="Line 9"/>
            <p:cNvSpPr>
              <a:spLocks noChangeShapeType="1"/>
            </p:cNvSpPr>
            <p:nvPr/>
          </p:nvSpPr>
          <p:spPr bwMode="auto">
            <a:xfrm>
              <a:off x="1728" y="3312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9" name="Line 10"/>
            <p:cNvSpPr>
              <a:spLocks noChangeShapeType="1"/>
            </p:cNvSpPr>
            <p:nvPr/>
          </p:nvSpPr>
          <p:spPr bwMode="auto">
            <a:xfrm>
              <a:off x="1728" y="3264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0" name="Line 11"/>
            <p:cNvSpPr>
              <a:spLocks noChangeShapeType="1"/>
            </p:cNvSpPr>
            <p:nvPr/>
          </p:nvSpPr>
          <p:spPr bwMode="auto">
            <a:xfrm>
              <a:off x="1728" y="3168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1" name="Line 12"/>
            <p:cNvSpPr>
              <a:spLocks noChangeShapeType="1"/>
            </p:cNvSpPr>
            <p:nvPr/>
          </p:nvSpPr>
          <p:spPr bwMode="auto">
            <a:xfrm>
              <a:off x="1728" y="3360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2" name="Line 13"/>
            <p:cNvSpPr>
              <a:spLocks noChangeShapeType="1"/>
            </p:cNvSpPr>
            <p:nvPr/>
          </p:nvSpPr>
          <p:spPr bwMode="auto">
            <a:xfrm>
              <a:off x="1728" y="3408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63" name="Group 14"/>
          <p:cNvGrpSpPr>
            <a:grpSpLocks/>
          </p:cNvGrpSpPr>
          <p:nvPr/>
        </p:nvGrpSpPr>
        <p:grpSpPr bwMode="auto">
          <a:xfrm>
            <a:off x="5562600" y="3276600"/>
            <a:ext cx="533400" cy="762000"/>
            <a:chOff x="1680" y="3024"/>
            <a:chExt cx="336" cy="480"/>
          </a:xfrm>
          <a:solidFill>
            <a:srgbClr val="3366FF"/>
          </a:solidFill>
        </p:grpSpPr>
        <p:sp>
          <p:nvSpPr>
            <p:cNvPr id="64" name="Rectangle 15"/>
            <p:cNvSpPr>
              <a:spLocks noChangeArrowheads="1"/>
            </p:cNvSpPr>
            <p:nvPr/>
          </p:nvSpPr>
          <p:spPr bwMode="auto">
            <a:xfrm>
              <a:off x="1680" y="3024"/>
              <a:ext cx="336" cy="48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Line 16"/>
            <p:cNvSpPr>
              <a:spLocks noChangeShapeType="1"/>
            </p:cNvSpPr>
            <p:nvPr/>
          </p:nvSpPr>
          <p:spPr bwMode="auto">
            <a:xfrm>
              <a:off x="1728" y="3120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6" name="Line 17"/>
            <p:cNvSpPr>
              <a:spLocks noChangeShapeType="1"/>
            </p:cNvSpPr>
            <p:nvPr/>
          </p:nvSpPr>
          <p:spPr bwMode="auto">
            <a:xfrm>
              <a:off x="1728" y="3216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7" name="Line 18"/>
            <p:cNvSpPr>
              <a:spLocks noChangeShapeType="1"/>
            </p:cNvSpPr>
            <p:nvPr/>
          </p:nvSpPr>
          <p:spPr bwMode="auto">
            <a:xfrm>
              <a:off x="1728" y="3312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8" name="Line 19"/>
            <p:cNvSpPr>
              <a:spLocks noChangeShapeType="1"/>
            </p:cNvSpPr>
            <p:nvPr/>
          </p:nvSpPr>
          <p:spPr bwMode="auto">
            <a:xfrm>
              <a:off x="1728" y="3264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9" name="Line 20"/>
            <p:cNvSpPr>
              <a:spLocks noChangeShapeType="1"/>
            </p:cNvSpPr>
            <p:nvPr/>
          </p:nvSpPr>
          <p:spPr bwMode="auto">
            <a:xfrm>
              <a:off x="1728" y="3168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0" name="Line 21"/>
            <p:cNvSpPr>
              <a:spLocks noChangeShapeType="1"/>
            </p:cNvSpPr>
            <p:nvPr/>
          </p:nvSpPr>
          <p:spPr bwMode="auto">
            <a:xfrm>
              <a:off x="1728" y="3360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1" name="Line 22"/>
            <p:cNvSpPr>
              <a:spLocks noChangeShapeType="1"/>
            </p:cNvSpPr>
            <p:nvPr/>
          </p:nvSpPr>
          <p:spPr bwMode="auto">
            <a:xfrm>
              <a:off x="1728" y="3408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72" name="Group 23"/>
          <p:cNvGrpSpPr>
            <a:grpSpLocks/>
          </p:cNvGrpSpPr>
          <p:nvPr/>
        </p:nvGrpSpPr>
        <p:grpSpPr bwMode="auto">
          <a:xfrm>
            <a:off x="6477000" y="4191000"/>
            <a:ext cx="533400" cy="762000"/>
            <a:chOff x="1680" y="3024"/>
            <a:chExt cx="336" cy="480"/>
          </a:xfrm>
          <a:solidFill>
            <a:srgbClr val="3366FF"/>
          </a:solidFill>
        </p:grpSpPr>
        <p:sp>
          <p:nvSpPr>
            <p:cNvPr id="73" name="Rectangle 24"/>
            <p:cNvSpPr>
              <a:spLocks noChangeArrowheads="1"/>
            </p:cNvSpPr>
            <p:nvPr/>
          </p:nvSpPr>
          <p:spPr bwMode="auto">
            <a:xfrm>
              <a:off x="1680" y="3024"/>
              <a:ext cx="336" cy="48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" name="Line 25"/>
            <p:cNvSpPr>
              <a:spLocks noChangeShapeType="1"/>
            </p:cNvSpPr>
            <p:nvPr/>
          </p:nvSpPr>
          <p:spPr bwMode="auto">
            <a:xfrm>
              <a:off x="1728" y="3120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5" name="Line 26"/>
            <p:cNvSpPr>
              <a:spLocks noChangeShapeType="1"/>
            </p:cNvSpPr>
            <p:nvPr/>
          </p:nvSpPr>
          <p:spPr bwMode="auto">
            <a:xfrm>
              <a:off x="1728" y="3216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6" name="Line 27"/>
            <p:cNvSpPr>
              <a:spLocks noChangeShapeType="1"/>
            </p:cNvSpPr>
            <p:nvPr/>
          </p:nvSpPr>
          <p:spPr bwMode="auto">
            <a:xfrm>
              <a:off x="1728" y="3312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7" name="Line 28"/>
            <p:cNvSpPr>
              <a:spLocks noChangeShapeType="1"/>
            </p:cNvSpPr>
            <p:nvPr/>
          </p:nvSpPr>
          <p:spPr bwMode="auto">
            <a:xfrm>
              <a:off x="1728" y="3264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8" name="Line 29"/>
            <p:cNvSpPr>
              <a:spLocks noChangeShapeType="1"/>
            </p:cNvSpPr>
            <p:nvPr/>
          </p:nvSpPr>
          <p:spPr bwMode="auto">
            <a:xfrm>
              <a:off x="1728" y="3168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9" name="Line 30"/>
            <p:cNvSpPr>
              <a:spLocks noChangeShapeType="1"/>
            </p:cNvSpPr>
            <p:nvPr/>
          </p:nvSpPr>
          <p:spPr bwMode="auto">
            <a:xfrm>
              <a:off x="1728" y="3360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0" name="Line 31"/>
            <p:cNvSpPr>
              <a:spLocks noChangeShapeType="1"/>
            </p:cNvSpPr>
            <p:nvPr/>
          </p:nvSpPr>
          <p:spPr bwMode="auto">
            <a:xfrm>
              <a:off x="1728" y="3408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1" name="Group 32"/>
          <p:cNvGrpSpPr>
            <a:grpSpLocks/>
          </p:cNvGrpSpPr>
          <p:nvPr/>
        </p:nvGrpSpPr>
        <p:grpSpPr bwMode="auto">
          <a:xfrm>
            <a:off x="6248400" y="3276600"/>
            <a:ext cx="533400" cy="762000"/>
            <a:chOff x="1680" y="3024"/>
            <a:chExt cx="336" cy="480"/>
          </a:xfrm>
          <a:solidFill>
            <a:srgbClr val="3366FF"/>
          </a:solidFill>
        </p:grpSpPr>
        <p:sp>
          <p:nvSpPr>
            <p:cNvPr id="82" name="Rectangle 33"/>
            <p:cNvSpPr>
              <a:spLocks noChangeArrowheads="1"/>
            </p:cNvSpPr>
            <p:nvPr/>
          </p:nvSpPr>
          <p:spPr bwMode="auto">
            <a:xfrm>
              <a:off x="1680" y="3024"/>
              <a:ext cx="336" cy="48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" name="Line 34"/>
            <p:cNvSpPr>
              <a:spLocks noChangeShapeType="1"/>
            </p:cNvSpPr>
            <p:nvPr/>
          </p:nvSpPr>
          <p:spPr bwMode="auto">
            <a:xfrm>
              <a:off x="1728" y="3120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4" name="Line 35"/>
            <p:cNvSpPr>
              <a:spLocks noChangeShapeType="1"/>
            </p:cNvSpPr>
            <p:nvPr/>
          </p:nvSpPr>
          <p:spPr bwMode="auto">
            <a:xfrm>
              <a:off x="1728" y="3216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5" name="Line 36"/>
            <p:cNvSpPr>
              <a:spLocks noChangeShapeType="1"/>
            </p:cNvSpPr>
            <p:nvPr/>
          </p:nvSpPr>
          <p:spPr bwMode="auto">
            <a:xfrm>
              <a:off x="1728" y="3312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6" name="Line 37"/>
            <p:cNvSpPr>
              <a:spLocks noChangeShapeType="1"/>
            </p:cNvSpPr>
            <p:nvPr/>
          </p:nvSpPr>
          <p:spPr bwMode="auto">
            <a:xfrm>
              <a:off x="1728" y="3264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7" name="Line 38"/>
            <p:cNvSpPr>
              <a:spLocks noChangeShapeType="1"/>
            </p:cNvSpPr>
            <p:nvPr/>
          </p:nvSpPr>
          <p:spPr bwMode="auto">
            <a:xfrm>
              <a:off x="1728" y="3168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8" name="Line 39"/>
            <p:cNvSpPr>
              <a:spLocks noChangeShapeType="1"/>
            </p:cNvSpPr>
            <p:nvPr/>
          </p:nvSpPr>
          <p:spPr bwMode="auto">
            <a:xfrm>
              <a:off x="1728" y="3360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9" name="Line 40"/>
            <p:cNvSpPr>
              <a:spLocks noChangeShapeType="1"/>
            </p:cNvSpPr>
            <p:nvPr/>
          </p:nvSpPr>
          <p:spPr bwMode="auto">
            <a:xfrm>
              <a:off x="1728" y="3408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91" name="Oval 90"/>
          <p:cNvSpPr/>
          <p:nvPr/>
        </p:nvSpPr>
        <p:spPr bwMode="auto">
          <a:xfrm>
            <a:off x="4648200" y="2667000"/>
            <a:ext cx="3124200" cy="2895600"/>
          </a:xfrm>
          <a:prstGeom prst="ellipse">
            <a:avLst/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grpSp>
        <p:nvGrpSpPr>
          <p:cNvPr id="92" name="Group 12"/>
          <p:cNvGrpSpPr>
            <a:grpSpLocks/>
          </p:cNvGrpSpPr>
          <p:nvPr/>
        </p:nvGrpSpPr>
        <p:grpSpPr bwMode="auto">
          <a:xfrm>
            <a:off x="1828800" y="3657600"/>
            <a:ext cx="533400" cy="762000"/>
            <a:chOff x="1680" y="3024"/>
            <a:chExt cx="336" cy="480"/>
          </a:xfrm>
        </p:grpSpPr>
        <p:sp>
          <p:nvSpPr>
            <p:cNvPr id="93" name="Rectangle 13"/>
            <p:cNvSpPr>
              <a:spLocks noChangeArrowheads="1"/>
            </p:cNvSpPr>
            <p:nvPr/>
          </p:nvSpPr>
          <p:spPr bwMode="auto">
            <a:xfrm>
              <a:off x="1680" y="3024"/>
              <a:ext cx="336" cy="48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" name="Line 14"/>
            <p:cNvSpPr>
              <a:spLocks noChangeShapeType="1"/>
            </p:cNvSpPr>
            <p:nvPr/>
          </p:nvSpPr>
          <p:spPr bwMode="auto">
            <a:xfrm>
              <a:off x="1728" y="3120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95" name="Line 15"/>
            <p:cNvSpPr>
              <a:spLocks noChangeShapeType="1"/>
            </p:cNvSpPr>
            <p:nvPr/>
          </p:nvSpPr>
          <p:spPr bwMode="auto">
            <a:xfrm>
              <a:off x="1728" y="3216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96" name="Line 16"/>
            <p:cNvSpPr>
              <a:spLocks noChangeShapeType="1"/>
            </p:cNvSpPr>
            <p:nvPr/>
          </p:nvSpPr>
          <p:spPr bwMode="auto">
            <a:xfrm>
              <a:off x="1728" y="3312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97" name="Line 17"/>
            <p:cNvSpPr>
              <a:spLocks noChangeShapeType="1"/>
            </p:cNvSpPr>
            <p:nvPr/>
          </p:nvSpPr>
          <p:spPr bwMode="auto">
            <a:xfrm>
              <a:off x="1728" y="3264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98" name="Line 18"/>
            <p:cNvSpPr>
              <a:spLocks noChangeShapeType="1"/>
            </p:cNvSpPr>
            <p:nvPr/>
          </p:nvSpPr>
          <p:spPr bwMode="auto">
            <a:xfrm>
              <a:off x="1728" y="3168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99" name="Line 19"/>
            <p:cNvSpPr>
              <a:spLocks noChangeShapeType="1"/>
            </p:cNvSpPr>
            <p:nvPr/>
          </p:nvSpPr>
          <p:spPr bwMode="auto">
            <a:xfrm>
              <a:off x="1728" y="3360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00" name="Line 20"/>
            <p:cNvSpPr>
              <a:spLocks noChangeShapeType="1"/>
            </p:cNvSpPr>
            <p:nvPr/>
          </p:nvSpPr>
          <p:spPr bwMode="auto">
            <a:xfrm>
              <a:off x="1728" y="3408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01" name="Left Arrow 100"/>
          <p:cNvSpPr/>
          <p:nvPr/>
        </p:nvSpPr>
        <p:spPr bwMode="auto">
          <a:xfrm rot="10800000">
            <a:off x="3048001" y="3581400"/>
            <a:ext cx="1066800" cy="838200"/>
          </a:xfrm>
          <a:prstGeom prst="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3352800" y="2743200"/>
            <a:ext cx="49847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44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685800" y="5955806"/>
            <a:ext cx="7239000" cy="4449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500" dirty="0" smtClean="0">
                <a:solidFill>
                  <a:srgbClr val="0000FF"/>
                </a:solidFill>
              </a:rPr>
              <a:t>Model should capture text characteristics</a:t>
            </a:r>
            <a:endParaRPr lang="en-US" sz="2100" dirty="0" smtClean="0">
              <a:solidFill>
                <a:srgbClr val="0000FF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990600" y="1751314"/>
            <a:ext cx="7010400" cy="763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400" dirty="0" smtClean="0">
                <a:latin typeface="Verdana"/>
                <a:cs typeface="Verdana"/>
              </a:rPr>
              <a:t>Predict the likelihood that an unseen document belongs to a set of documents</a:t>
            </a:r>
            <a:endParaRPr lang="en-US" sz="2400" b="1" dirty="0">
              <a:latin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Training a document model</a:t>
            </a:r>
            <a:endParaRPr lang="en-US" sz="3200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524000" y="3581400"/>
            <a:ext cx="533400" cy="762000"/>
            <a:chOff x="1680" y="3024"/>
            <a:chExt cx="336" cy="480"/>
          </a:xfrm>
          <a:solidFill>
            <a:srgbClr val="3366FF"/>
          </a:solidFill>
        </p:grpSpPr>
        <p:sp>
          <p:nvSpPr>
            <p:cNvPr id="16390" name="Rectangle 6"/>
            <p:cNvSpPr>
              <a:spLocks noChangeArrowheads="1"/>
            </p:cNvSpPr>
            <p:nvPr/>
          </p:nvSpPr>
          <p:spPr bwMode="auto">
            <a:xfrm>
              <a:off x="1680" y="3024"/>
              <a:ext cx="336" cy="48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1" name="Line 7"/>
            <p:cNvSpPr>
              <a:spLocks noChangeShapeType="1"/>
            </p:cNvSpPr>
            <p:nvPr/>
          </p:nvSpPr>
          <p:spPr bwMode="auto">
            <a:xfrm>
              <a:off x="1728" y="3120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392" name="Line 8"/>
            <p:cNvSpPr>
              <a:spLocks noChangeShapeType="1"/>
            </p:cNvSpPr>
            <p:nvPr/>
          </p:nvSpPr>
          <p:spPr bwMode="auto">
            <a:xfrm>
              <a:off x="1728" y="3216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393" name="Line 9"/>
            <p:cNvSpPr>
              <a:spLocks noChangeShapeType="1"/>
            </p:cNvSpPr>
            <p:nvPr/>
          </p:nvSpPr>
          <p:spPr bwMode="auto">
            <a:xfrm>
              <a:off x="1728" y="3312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394" name="Line 10"/>
            <p:cNvSpPr>
              <a:spLocks noChangeShapeType="1"/>
            </p:cNvSpPr>
            <p:nvPr/>
          </p:nvSpPr>
          <p:spPr bwMode="auto">
            <a:xfrm>
              <a:off x="1728" y="3264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395" name="Line 11"/>
            <p:cNvSpPr>
              <a:spLocks noChangeShapeType="1"/>
            </p:cNvSpPr>
            <p:nvPr/>
          </p:nvSpPr>
          <p:spPr bwMode="auto">
            <a:xfrm>
              <a:off x="1728" y="3168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396" name="Line 12"/>
            <p:cNvSpPr>
              <a:spLocks noChangeShapeType="1"/>
            </p:cNvSpPr>
            <p:nvPr/>
          </p:nvSpPr>
          <p:spPr bwMode="auto">
            <a:xfrm>
              <a:off x="1728" y="3360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397" name="Line 13"/>
            <p:cNvSpPr>
              <a:spLocks noChangeShapeType="1"/>
            </p:cNvSpPr>
            <p:nvPr/>
          </p:nvSpPr>
          <p:spPr bwMode="auto">
            <a:xfrm>
              <a:off x="1728" y="3408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1295400" y="2667000"/>
            <a:ext cx="533400" cy="762000"/>
            <a:chOff x="1680" y="3024"/>
            <a:chExt cx="336" cy="480"/>
          </a:xfrm>
          <a:solidFill>
            <a:srgbClr val="3366FF"/>
          </a:solidFill>
        </p:grpSpPr>
        <p:sp>
          <p:nvSpPr>
            <p:cNvPr id="16399" name="Rectangle 15"/>
            <p:cNvSpPr>
              <a:spLocks noChangeArrowheads="1"/>
            </p:cNvSpPr>
            <p:nvPr/>
          </p:nvSpPr>
          <p:spPr bwMode="auto">
            <a:xfrm>
              <a:off x="1680" y="3024"/>
              <a:ext cx="336" cy="48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00" name="Line 16"/>
            <p:cNvSpPr>
              <a:spLocks noChangeShapeType="1"/>
            </p:cNvSpPr>
            <p:nvPr/>
          </p:nvSpPr>
          <p:spPr bwMode="auto">
            <a:xfrm>
              <a:off x="1728" y="3120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401" name="Line 17"/>
            <p:cNvSpPr>
              <a:spLocks noChangeShapeType="1"/>
            </p:cNvSpPr>
            <p:nvPr/>
          </p:nvSpPr>
          <p:spPr bwMode="auto">
            <a:xfrm>
              <a:off x="1728" y="3216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402" name="Line 18"/>
            <p:cNvSpPr>
              <a:spLocks noChangeShapeType="1"/>
            </p:cNvSpPr>
            <p:nvPr/>
          </p:nvSpPr>
          <p:spPr bwMode="auto">
            <a:xfrm>
              <a:off x="1728" y="3312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403" name="Line 19"/>
            <p:cNvSpPr>
              <a:spLocks noChangeShapeType="1"/>
            </p:cNvSpPr>
            <p:nvPr/>
          </p:nvSpPr>
          <p:spPr bwMode="auto">
            <a:xfrm>
              <a:off x="1728" y="3264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404" name="Line 20"/>
            <p:cNvSpPr>
              <a:spLocks noChangeShapeType="1"/>
            </p:cNvSpPr>
            <p:nvPr/>
          </p:nvSpPr>
          <p:spPr bwMode="auto">
            <a:xfrm>
              <a:off x="1728" y="3168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405" name="Line 21"/>
            <p:cNvSpPr>
              <a:spLocks noChangeShapeType="1"/>
            </p:cNvSpPr>
            <p:nvPr/>
          </p:nvSpPr>
          <p:spPr bwMode="auto">
            <a:xfrm>
              <a:off x="1728" y="3360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406" name="Line 22"/>
            <p:cNvSpPr>
              <a:spLocks noChangeShapeType="1"/>
            </p:cNvSpPr>
            <p:nvPr/>
          </p:nvSpPr>
          <p:spPr bwMode="auto">
            <a:xfrm>
              <a:off x="1728" y="3408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2209800" y="3581400"/>
            <a:ext cx="533400" cy="762000"/>
            <a:chOff x="1680" y="3024"/>
            <a:chExt cx="336" cy="480"/>
          </a:xfrm>
          <a:solidFill>
            <a:srgbClr val="3366FF"/>
          </a:solidFill>
        </p:grpSpPr>
        <p:sp>
          <p:nvSpPr>
            <p:cNvPr id="16408" name="Rectangle 24"/>
            <p:cNvSpPr>
              <a:spLocks noChangeArrowheads="1"/>
            </p:cNvSpPr>
            <p:nvPr/>
          </p:nvSpPr>
          <p:spPr bwMode="auto">
            <a:xfrm>
              <a:off x="1680" y="3024"/>
              <a:ext cx="336" cy="48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09" name="Line 25"/>
            <p:cNvSpPr>
              <a:spLocks noChangeShapeType="1"/>
            </p:cNvSpPr>
            <p:nvPr/>
          </p:nvSpPr>
          <p:spPr bwMode="auto">
            <a:xfrm>
              <a:off x="1728" y="3120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410" name="Line 26"/>
            <p:cNvSpPr>
              <a:spLocks noChangeShapeType="1"/>
            </p:cNvSpPr>
            <p:nvPr/>
          </p:nvSpPr>
          <p:spPr bwMode="auto">
            <a:xfrm>
              <a:off x="1728" y="3216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411" name="Line 27"/>
            <p:cNvSpPr>
              <a:spLocks noChangeShapeType="1"/>
            </p:cNvSpPr>
            <p:nvPr/>
          </p:nvSpPr>
          <p:spPr bwMode="auto">
            <a:xfrm>
              <a:off x="1728" y="3312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412" name="Line 28"/>
            <p:cNvSpPr>
              <a:spLocks noChangeShapeType="1"/>
            </p:cNvSpPr>
            <p:nvPr/>
          </p:nvSpPr>
          <p:spPr bwMode="auto">
            <a:xfrm>
              <a:off x="1728" y="3264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413" name="Line 29"/>
            <p:cNvSpPr>
              <a:spLocks noChangeShapeType="1"/>
            </p:cNvSpPr>
            <p:nvPr/>
          </p:nvSpPr>
          <p:spPr bwMode="auto">
            <a:xfrm>
              <a:off x="1728" y="3168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414" name="Line 30"/>
            <p:cNvSpPr>
              <a:spLocks noChangeShapeType="1"/>
            </p:cNvSpPr>
            <p:nvPr/>
          </p:nvSpPr>
          <p:spPr bwMode="auto">
            <a:xfrm>
              <a:off x="1728" y="3360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415" name="Line 31"/>
            <p:cNvSpPr>
              <a:spLocks noChangeShapeType="1"/>
            </p:cNvSpPr>
            <p:nvPr/>
          </p:nvSpPr>
          <p:spPr bwMode="auto">
            <a:xfrm>
              <a:off x="1728" y="3408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5" name="Group 32"/>
          <p:cNvGrpSpPr>
            <a:grpSpLocks/>
          </p:cNvGrpSpPr>
          <p:nvPr/>
        </p:nvGrpSpPr>
        <p:grpSpPr bwMode="auto">
          <a:xfrm>
            <a:off x="1981200" y="2667000"/>
            <a:ext cx="533400" cy="762000"/>
            <a:chOff x="1680" y="3024"/>
            <a:chExt cx="336" cy="480"/>
          </a:xfrm>
          <a:solidFill>
            <a:srgbClr val="3366FF"/>
          </a:solidFill>
        </p:grpSpPr>
        <p:sp>
          <p:nvSpPr>
            <p:cNvPr id="16417" name="Rectangle 33"/>
            <p:cNvSpPr>
              <a:spLocks noChangeArrowheads="1"/>
            </p:cNvSpPr>
            <p:nvPr/>
          </p:nvSpPr>
          <p:spPr bwMode="auto">
            <a:xfrm>
              <a:off x="1680" y="3024"/>
              <a:ext cx="336" cy="48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18" name="Line 34"/>
            <p:cNvSpPr>
              <a:spLocks noChangeShapeType="1"/>
            </p:cNvSpPr>
            <p:nvPr/>
          </p:nvSpPr>
          <p:spPr bwMode="auto">
            <a:xfrm>
              <a:off x="1728" y="3120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419" name="Line 35"/>
            <p:cNvSpPr>
              <a:spLocks noChangeShapeType="1"/>
            </p:cNvSpPr>
            <p:nvPr/>
          </p:nvSpPr>
          <p:spPr bwMode="auto">
            <a:xfrm>
              <a:off x="1728" y="3216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420" name="Line 36"/>
            <p:cNvSpPr>
              <a:spLocks noChangeShapeType="1"/>
            </p:cNvSpPr>
            <p:nvPr/>
          </p:nvSpPr>
          <p:spPr bwMode="auto">
            <a:xfrm>
              <a:off x="1728" y="3312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421" name="Line 37"/>
            <p:cNvSpPr>
              <a:spLocks noChangeShapeType="1"/>
            </p:cNvSpPr>
            <p:nvPr/>
          </p:nvSpPr>
          <p:spPr bwMode="auto">
            <a:xfrm>
              <a:off x="1728" y="3264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422" name="Line 38"/>
            <p:cNvSpPr>
              <a:spLocks noChangeShapeType="1"/>
            </p:cNvSpPr>
            <p:nvPr/>
          </p:nvSpPr>
          <p:spPr bwMode="auto">
            <a:xfrm>
              <a:off x="1728" y="3168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423" name="Line 39"/>
            <p:cNvSpPr>
              <a:spLocks noChangeShapeType="1"/>
            </p:cNvSpPr>
            <p:nvPr/>
          </p:nvSpPr>
          <p:spPr bwMode="auto">
            <a:xfrm>
              <a:off x="1728" y="3360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424" name="Line 40"/>
            <p:cNvSpPr>
              <a:spLocks noChangeShapeType="1"/>
            </p:cNvSpPr>
            <p:nvPr/>
          </p:nvSpPr>
          <p:spPr bwMode="auto">
            <a:xfrm>
              <a:off x="1728" y="3408"/>
              <a:ext cx="24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6425" name="AutoShape 41"/>
          <p:cNvSpPr>
            <a:spLocks noChangeArrowheads="1"/>
          </p:cNvSpPr>
          <p:nvPr/>
        </p:nvSpPr>
        <p:spPr bwMode="auto">
          <a:xfrm>
            <a:off x="3581400" y="2590800"/>
            <a:ext cx="990600" cy="1524000"/>
          </a:xfrm>
          <a:prstGeom prst="rightArrow">
            <a:avLst>
              <a:gd name="adj1" fmla="val 50000"/>
              <a:gd name="adj2" fmla="val 3788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426" name="Text Box 42"/>
          <p:cNvSpPr txBox="1">
            <a:spLocks noChangeArrowheads="1"/>
          </p:cNvSpPr>
          <p:nvPr/>
        </p:nvSpPr>
        <p:spPr bwMode="auto">
          <a:xfrm>
            <a:off x="2895600" y="4343400"/>
            <a:ext cx="2286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/>
              <a:t>model parameter </a:t>
            </a:r>
            <a:r>
              <a:rPr lang="en-US" sz="2000" dirty="0" smtClean="0"/>
              <a:t>estimation</a:t>
            </a:r>
            <a:endParaRPr lang="en-US" sz="2000" dirty="0"/>
          </a:p>
        </p:txBody>
      </p:sp>
      <p:grpSp>
        <p:nvGrpSpPr>
          <p:cNvPr id="6" name="Group 43"/>
          <p:cNvGrpSpPr>
            <a:grpSpLocks/>
          </p:cNvGrpSpPr>
          <p:nvPr/>
        </p:nvGrpSpPr>
        <p:grpSpPr bwMode="auto">
          <a:xfrm>
            <a:off x="5562600" y="2438400"/>
            <a:ext cx="2057400" cy="1600200"/>
            <a:chOff x="4080" y="1920"/>
            <a:chExt cx="1296" cy="1008"/>
          </a:xfrm>
        </p:grpSpPr>
        <p:sp>
          <p:nvSpPr>
            <p:cNvPr id="16428" name="Rectangle 44"/>
            <p:cNvSpPr>
              <a:spLocks noChangeArrowheads="1"/>
            </p:cNvSpPr>
            <p:nvPr/>
          </p:nvSpPr>
          <p:spPr bwMode="auto">
            <a:xfrm>
              <a:off x="4176" y="2496"/>
              <a:ext cx="144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29" name="Rectangle 45"/>
            <p:cNvSpPr>
              <a:spLocks noChangeArrowheads="1"/>
            </p:cNvSpPr>
            <p:nvPr/>
          </p:nvSpPr>
          <p:spPr bwMode="auto">
            <a:xfrm>
              <a:off x="4416" y="2256"/>
              <a:ext cx="144" cy="576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30" name="Rectangle 46"/>
            <p:cNvSpPr>
              <a:spLocks noChangeArrowheads="1"/>
            </p:cNvSpPr>
            <p:nvPr/>
          </p:nvSpPr>
          <p:spPr bwMode="auto">
            <a:xfrm>
              <a:off x="4656" y="2688"/>
              <a:ext cx="144" cy="144"/>
            </a:xfrm>
            <a:prstGeom prst="rect">
              <a:avLst/>
            </a:prstGeom>
            <a:solidFill>
              <a:srgbClr val="00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31" name="Rectangle 47"/>
            <p:cNvSpPr>
              <a:spLocks noChangeArrowheads="1"/>
            </p:cNvSpPr>
            <p:nvPr/>
          </p:nvSpPr>
          <p:spPr bwMode="auto">
            <a:xfrm>
              <a:off x="4896" y="2352"/>
              <a:ext cx="144" cy="48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32" name="Rectangle 48"/>
            <p:cNvSpPr>
              <a:spLocks noChangeArrowheads="1"/>
            </p:cNvSpPr>
            <p:nvPr/>
          </p:nvSpPr>
          <p:spPr bwMode="auto">
            <a:xfrm>
              <a:off x="5136" y="2064"/>
              <a:ext cx="144" cy="768"/>
            </a:xfrm>
            <a:prstGeom prst="rect">
              <a:avLst/>
            </a:prstGeom>
            <a:solidFill>
              <a:srgbClr val="33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33" name="Rectangle 49"/>
            <p:cNvSpPr>
              <a:spLocks noChangeArrowheads="1"/>
            </p:cNvSpPr>
            <p:nvPr/>
          </p:nvSpPr>
          <p:spPr bwMode="auto">
            <a:xfrm>
              <a:off x="4080" y="1920"/>
              <a:ext cx="1296" cy="100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6434" name="Text Box 50"/>
          <p:cNvSpPr txBox="1">
            <a:spLocks noChangeArrowheads="1"/>
          </p:cNvSpPr>
          <p:nvPr/>
        </p:nvSpPr>
        <p:spPr bwMode="auto">
          <a:xfrm>
            <a:off x="5486400" y="4343400"/>
            <a:ext cx="2286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/>
              <a:t>document model</a:t>
            </a:r>
          </a:p>
        </p:txBody>
      </p:sp>
      <p:sp>
        <p:nvSpPr>
          <p:cNvPr id="53" name="Text Box 42"/>
          <p:cNvSpPr txBox="1">
            <a:spLocks noChangeArrowheads="1"/>
          </p:cNvSpPr>
          <p:nvPr/>
        </p:nvSpPr>
        <p:spPr bwMode="auto">
          <a:xfrm>
            <a:off x="762000" y="4343400"/>
            <a:ext cx="2286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 smtClean="0"/>
              <a:t>training</a:t>
            </a:r>
            <a:br>
              <a:rPr lang="en-US" sz="2000" dirty="0" smtClean="0"/>
            </a:br>
            <a:r>
              <a:rPr lang="en-US" sz="2000" dirty="0" smtClean="0"/>
              <a:t>documents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/>
            </a:r>
            <a:br>
              <a:rPr lang="en-US" sz="3200"/>
            </a:br>
            <a:r>
              <a:rPr lang="en-US" sz="3200"/>
              <a:t>Applying a document model</a:t>
            </a:r>
          </a:p>
        </p:txBody>
      </p:sp>
      <p:grpSp>
        <p:nvGrpSpPr>
          <p:cNvPr id="161796" name="Group 4"/>
          <p:cNvGrpSpPr>
            <a:grpSpLocks/>
          </p:cNvGrpSpPr>
          <p:nvPr/>
        </p:nvGrpSpPr>
        <p:grpSpPr bwMode="auto">
          <a:xfrm>
            <a:off x="3657600" y="2971800"/>
            <a:ext cx="2057400" cy="1600200"/>
            <a:chOff x="4080" y="1920"/>
            <a:chExt cx="1296" cy="1008"/>
          </a:xfrm>
        </p:grpSpPr>
        <p:sp>
          <p:nvSpPr>
            <p:cNvPr id="161797" name="Rectangle 5"/>
            <p:cNvSpPr>
              <a:spLocks noChangeArrowheads="1"/>
            </p:cNvSpPr>
            <p:nvPr/>
          </p:nvSpPr>
          <p:spPr bwMode="auto">
            <a:xfrm>
              <a:off x="4176" y="2496"/>
              <a:ext cx="144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798" name="Rectangle 6"/>
            <p:cNvSpPr>
              <a:spLocks noChangeArrowheads="1"/>
            </p:cNvSpPr>
            <p:nvPr/>
          </p:nvSpPr>
          <p:spPr bwMode="auto">
            <a:xfrm>
              <a:off x="4416" y="2256"/>
              <a:ext cx="144" cy="576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799" name="Rectangle 7"/>
            <p:cNvSpPr>
              <a:spLocks noChangeArrowheads="1"/>
            </p:cNvSpPr>
            <p:nvPr/>
          </p:nvSpPr>
          <p:spPr bwMode="auto">
            <a:xfrm>
              <a:off x="4656" y="2688"/>
              <a:ext cx="144" cy="144"/>
            </a:xfrm>
            <a:prstGeom prst="rect">
              <a:avLst/>
            </a:prstGeom>
            <a:solidFill>
              <a:srgbClr val="00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800" name="Rectangle 8"/>
            <p:cNvSpPr>
              <a:spLocks noChangeArrowheads="1"/>
            </p:cNvSpPr>
            <p:nvPr/>
          </p:nvSpPr>
          <p:spPr bwMode="auto">
            <a:xfrm>
              <a:off x="4896" y="2352"/>
              <a:ext cx="144" cy="48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801" name="Rectangle 9"/>
            <p:cNvSpPr>
              <a:spLocks noChangeArrowheads="1"/>
            </p:cNvSpPr>
            <p:nvPr/>
          </p:nvSpPr>
          <p:spPr bwMode="auto">
            <a:xfrm>
              <a:off x="5136" y="2064"/>
              <a:ext cx="144" cy="768"/>
            </a:xfrm>
            <a:prstGeom prst="rect">
              <a:avLst/>
            </a:prstGeom>
            <a:solidFill>
              <a:srgbClr val="33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802" name="Rectangle 10"/>
            <p:cNvSpPr>
              <a:spLocks noChangeArrowheads="1"/>
            </p:cNvSpPr>
            <p:nvPr/>
          </p:nvSpPr>
          <p:spPr bwMode="auto">
            <a:xfrm>
              <a:off x="4080" y="1920"/>
              <a:ext cx="1296" cy="100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61803" name="Text Box 11"/>
          <p:cNvSpPr txBox="1">
            <a:spLocks noChangeArrowheads="1"/>
          </p:cNvSpPr>
          <p:nvPr/>
        </p:nvSpPr>
        <p:spPr bwMode="auto">
          <a:xfrm>
            <a:off x="3581400" y="4876800"/>
            <a:ext cx="2286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/>
              <a:t>document model</a:t>
            </a:r>
          </a:p>
        </p:txBody>
      </p:sp>
      <p:grpSp>
        <p:nvGrpSpPr>
          <p:cNvPr id="161804" name="Group 12"/>
          <p:cNvGrpSpPr>
            <a:grpSpLocks/>
          </p:cNvGrpSpPr>
          <p:nvPr/>
        </p:nvGrpSpPr>
        <p:grpSpPr bwMode="auto">
          <a:xfrm>
            <a:off x="1295400" y="3505200"/>
            <a:ext cx="533400" cy="762000"/>
            <a:chOff x="1680" y="3024"/>
            <a:chExt cx="336" cy="480"/>
          </a:xfrm>
        </p:grpSpPr>
        <p:sp>
          <p:nvSpPr>
            <p:cNvPr id="161805" name="Rectangle 13"/>
            <p:cNvSpPr>
              <a:spLocks noChangeArrowheads="1"/>
            </p:cNvSpPr>
            <p:nvPr/>
          </p:nvSpPr>
          <p:spPr bwMode="auto">
            <a:xfrm>
              <a:off x="1680" y="3024"/>
              <a:ext cx="336" cy="48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806" name="Line 14"/>
            <p:cNvSpPr>
              <a:spLocks noChangeShapeType="1"/>
            </p:cNvSpPr>
            <p:nvPr/>
          </p:nvSpPr>
          <p:spPr bwMode="auto">
            <a:xfrm>
              <a:off x="1728" y="3120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1807" name="Line 15"/>
            <p:cNvSpPr>
              <a:spLocks noChangeShapeType="1"/>
            </p:cNvSpPr>
            <p:nvPr/>
          </p:nvSpPr>
          <p:spPr bwMode="auto">
            <a:xfrm>
              <a:off x="1728" y="3216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1808" name="Line 16"/>
            <p:cNvSpPr>
              <a:spLocks noChangeShapeType="1"/>
            </p:cNvSpPr>
            <p:nvPr/>
          </p:nvSpPr>
          <p:spPr bwMode="auto">
            <a:xfrm>
              <a:off x="1728" y="3312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1809" name="Line 17"/>
            <p:cNvSpPr>
              <a:spLocks noChangeShapeType="1"/>
            </p:cNvSpPr>
            <p:nvPr/>
          </p:nvSpPr>
          <p:spPr bwMode="auto">
            <a:xfrm>
              <a:off x="1728" y="3264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1810" name="Line 18"/>
            <p:cNvSpPr>
              <a:spLocks noChangeShapeType="1"/>
            </p:cNvSpPr>
            <p:nvPr/>
          </p:nvSpPr>
          <p:spPr bwMode="auto">
            <a:xfrm>
              <a:off x="1728" y="3168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1811" name="Line 19"/>
            <p:cNvSpPr>
              <a:spLocks noChangeShapeType="1"/>
            </p:cNvSpPr>
            <p:nvPr/>
          </p:nvSpPr>
          <p:spPr bwMode="auto">
            <a:xfrm>
              <a:off x="1728" y="3360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1812" name="Line 20"/>
            <p:cNvSpPr>
              <a:spLocks noChangeShapeType="1"/>
            </p:cNvSpPr>
            <p:nvPr/>
          </p:nvSpPr>
          <p:spPr bwMode="auto">
            <a:xfrm>
              <a:off x="1728" y="3408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61813" name="AutoShape 21"/>
          <p:cNvSpPr>
            <a:spLocks noChangeArrowheads="1"/>
          </p:cNvSpPr>
          <p:nvPr/>
        </p:nvSpPr>
        <p:spPr bwMode="auto">
          <a:xfrm>
            <a:off x="2362200" y="3429000"/>
            <a:ext cx="762000" cy="9144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1814" name="AutoShape 22"/>
          <p:cNvSpPr>
            <a:spLocks noChangeArrowheads="1"/>
          </p:cNvSpPr>
          <p:nvPr/>
        </p:nvSpPr>
        <p:spPr bwMode="auto">
          <a:xfrm>
            <a:off x="6096000" y="3429000"/>
            <a:ext cx="762000" cy="9144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1815" name="Text Box 23"/>
          <p:cNvSpPr txBox="1">
            <a:spLocks noChangeArrowheads="1"/>
          </p:cNvSpPr>
          <p:nvPr/>
        </p:nvSpPr>
        <p:spPr bwMode="auto">
          <a:xfrm>
            <a:off x="7010400" y="35814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probability</a:t>
            </a:r>
          </a:p>
        </p:txBody>
      </p:sp>
      <p:sp>
        <p:nvSpPr>
          <p:cNvPr id="161816" name="Rectangle 24"/>
          <p:cNvSpPr>
            <a:spLocks noChangeArrowheads="1"/>
          </p:cNvSpPr>
          <p:nvPr/>
        </p:nvSpPr>
        <p:spPr bwMode="auto">
          <a:xfrm>
            <a:off x="1219200" y="1752600"/>
            <a:ext cx="7086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sz="2000" dirty="0"/>
              <a:t>Document model: what is the probability</a:t>
            </a:r>
            <a:r>
              <a:rPr lang="en-US" sz="2000" dirty="0" smtClean="0"/>
              <a:t> the new document is in the same “set” as the training documents?</a:t>
            </a:r>
            <a:endParaRPr lang="en-US" sz="2000" dirty="0"/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457200" y="4552890"/>
            <a:ext cx="2286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 smtClean="0"/>
              <a:t> new document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 model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0" y="2743200"/>
            <a:ext cx="1524000" cy="1905000"/>
          </a:xfrm>
        </p:spPr>
        <p:txBody>
          <a:bodyPr/>
          <a:lstStyle/>
          <a:p>
            <a:pPr marL="0" indent="0">
              <a:buNone/>
            </a:pPr>
            <a:r>
              <a:rPr lang="en-US" sz="11500" dirty="0" smtClean="0">
                <a:solidFill>
                  <a:srgbClr val="FF0000"/>
                </a:solidFill>
              </a:rPr>
              <a:t>?</a:t>
            </a:r>
            <a:endParaRPr lang="en-US" sz="11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152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2297668"/>
            <a:ext cx="1676400" cy="58479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90600" y="1676400"/>
            <a:ext cx="1767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search engines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86200" y="1916668"/>
            <a:ext cx="904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search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886200" y="2373868"/>
            <a:ext cx="138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advertising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924146" y="2831068"/>
            <a:ext cx="2400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corporate databases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14400" y="3352800"/>
            <a:ext cx="2306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language generation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20" name="Picture 56" descr="signal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1264112" y="3886200"/>
            <a:ext cx="1295400" cy="752475"/>
          </a:xfrm>
          <a:noFill/>
          <a:ln/>
        </p:spPr>
      </p:pic>
      <p:sp>
        <p:nvSpPr>
          <p:cNvPr id="21" name="TextBox 20"/>
          <p:cNvSpPr txBox="1"/>
          <p:nvPr/>
        </p:nvSpPr>
        <p:spPr>
          <a:xfrm>
            <a:off x="1081280" y="4648200"/>
            <a:ext cx="2195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speech recognition</a:t>
            </a:r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3581400"/>
            <a:ext cx="838200" cy="1036948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505200" y="4648200"/>
            <a:ext cx="2283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machine translation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909639" y="5117068"/>
            <a:ext cx="3738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text classification and clustering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6"/>
          <a:srcRect r="7216"/>
          <a:stretch>
            <a:fillRect/>
          </a:stretch>
        </p:blipFill>
        <p:spPr>
          <a:xfrm>
            <a:off x="1371600" y="5638800"/>
            <a:ext cx="1143000" cy="9779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590800" y="5867400"/>
            <a:ext cx="837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SPAM</a:t>
            </a:r>
            <a:endParaRPr lang="en-US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6200" y="5638800"/>
            <a:ext cx="2095157" cy="6096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3733800" y="6324600"/>
            <a:ext cx="2504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document hierarchies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934200" y="5334000"/>
            <a:ext cx="5739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sym typeface="Wingdings"/>
              </a:rPr>
              <a:t></a:t>
            </a:r>
            <a:endParaRPr lang="en-US" sz="3600" dirty="0"/>
          </a:p>
        </p:txBody>
      </p:sp>
      <p:sp>
        <p:nvSpPr>
          <p:cNvPr id="19" name="TextBox 18"/>
          <p:cNvSpPr txBox="1"/>
          <p:nvPr/>
        </p:nvSpPr>
        <p:spPr>
          <a:xfrm>
            <a:off x="7467600" y="5334000"/>
            <a:ext cx="5739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sym typeface="Wingdings"/>
              </a:rPr>
              <a:t></a:t>
            </a:r>
            <a:endParaRPr lang="en-US" sz="3600" dirty="0"/>
          </a:p>
        </p:txBody>
      </p:sp>
      <p:sp>
        <p:nvSpPr>
          <p:cNvPr id="29" name="TextBox 28"/>
          <p:cNvSpPr txBox="1"/>
          <p:nvPr/>
        </p:nvSpPr>
        <p:spPr>
          <a:xfrm>
            <a:off x="6839561" y="5943600"/>
            <a:ext cx="1313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sentiment analysis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6019800" y="4648200"/>
            <a:ext cx="2176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text simplification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5410200" y="3505200"/>
            <a:ext cx="3124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Courier"/>
                <a:cs typeface="Courier"/>
              </a:rPr>
              <a:t>I think, therefore I am</a:t>
            </a:r>
            <a:endParaRPr lang="en-US" sz="1400" b="1" dirty="0">
              <a:latin typeface="Courier"/>
              <a:cs typeface="Courier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495800" y="4114800"/>
            <a:ext cx="3124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Courier"/>
                <a:cs typeface="Courier"/>
              </a:rPr>
              <a:t>I am</a:t>
            </a:r>
            <a:endParaRPr lang="en-US" sz="1400" b="1" dirty="0">
              <a:latin typeface="Courier"/>
              <a:cs typeface="Courier"/>
            </a:endParaRPr>
          </a:p>
        </p:txBody>
      </p:sp>
      <p:sp>
        <p:nvSpPr>
          <p:cNvPr id="33" name="Down Arrow 32"/>
          <p:cNvSpPr/>
          <p:nvPr/>
        </p:nvSpPr>
        <p:spPr bwMode="auto">
          <a:xfrm>
            <a:off x="7086600" y="3886200"/>
            <a:ext cx="381000" cy="22860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890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Application: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text </a:t>
            </a:r>
            <a:r>
              <a:rPr lang="en-US" dirty="0"/>
              <a:t>classification</a:t>
            </a:r>
          </a:p>
        </p:txBody>
      </p:sp>
      <p:grpSp>
        <p:nvGrpSpPr>
          <p:cNvPr id="111620" name="Group 4"/>
          <p:cNvGrpSpPr>
            <a:grpSpLocks/>
          </p:cNvGrpSpPr>
          <p:nvPr/>
        </p:nvGrpSpPr>
        <p:grpSpPr bwMode="auto">
          <a:xfrm>
            <a:off x="914400" y="3854450"/>
            <a:ext cx="533400" cy="762000"/>
            <a:chOff x="1680" y="3024"/>
            <a:chExt cx="336" cy="480"/>
          </a:xfrm>
        </p:grpSpPr>
        <p:sp>
          <p:nvSpPr>
            <p:cNvPr id="111621" name="Rectangle 5"/>
            <p:cNvSpPr>
              <a:spLocks noChangeArrowheads="1"/>
            </p:cNvSpPr>
            <p:nvPr/>
          </p:nvSpPr>
          <p:spPr bwMode="auto">
            <a:xfrm>
              <a:off x="1680" y="3024"/>
              <a:ext cx="336" cy="48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622" name="Line 6"/>
            <p:cNvSpPr>
              <a:spLocks noChangeShapeType="1"/>
            </p:cNvSpPr>
            <p:nvPr/>
          </p:nvSpPr>
          <p:spPr bwMode="auto">
            <a:xfrm>
              <a:off x="1728" y="3120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23" name="Line 7"/>
            <p:cNvSpPr>
              <a:spLocks noChangeShapeType="1"/>
            </p:cNvSpPr>
            <p:nvPr/>
          </p:nvSpPr>
          <p:spPr bwMode="auto">
            <a:xfrm>
              <a:off x="1728" y="3216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24" name="Line 8"/>
            <p:cNvSpPr>
              <a:spLocks noChangeShapeType="1"/>
            </p:cNvSpPr>
            <p:nvPr/>
          </p:nvSpPr>
          <p:spPr bwMode="auto">
            <a:xfrm>
              <a:off x="1728" y="3312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25" name="Line 9"/>
            <p:cNvSpPr>
              <a:spLocks noChangeShapeType="1"/>
            </p:cNvSpPr>
            <p:nvPr/>
          </p:nvSpPr>
          <p:spPr bwMode="auto">
            <a:xfrm>
              <a:off x="1728" y="3264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26" name="Line 10"/>
            <p:cNvSpPr>
              <a:spLocks noChangeShapeType="1"/>
            </p:cNvSpPr>
            <p:nvPr/>
          </p:nvSpPr>
          <p:spPr bwMode="auto">
            <a:xfrm>
              <a:off x="1728" y="3168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27" name="Line 11"/>
            <p:cNvSpPr>
              <a:spLocks noChangeShapeType="1"/>
            </p:cNvSpPr>
            <p:nvPr/>
          </p:nvSpPr>
          <p:spPr bwMode="auto">
            <a:xfrm>
              <a:off x="1728" y="3360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28" name="Line 12"/>
            <p:cNvSpPr>
              <a:spLocks noChangeShapeType="1"/>
            </p:cNvSpPr>
            <p:nvPr/>
          </p:nvSpPr>
          <p:spPr bwMode="auto">
            <a:xfrm>
              <a:off x="1728" y="3408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11629" name="AutoShape 13"/>
          <p:cNvSpPr>
            <a:spLocks noChangeArrowheads="1"/>
          </p:cNvSpPr>
          <p:nvPr/>
        </p:nvSpPr>
        <p:spPr bwMode="auto">
          <a:xfrm>
            <a:off x="1752600" y="4006850"/>
            <a:ext cx="1447800" cy="457200"/>
          </a:xfrm>
          <a:prstGeom prst="rightArrow">
            <a:avLst>
              <a:gd name="adj1" fmla="val 50000"/>
              <a:gd name="adj2" fmla="val 791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1631" name="Text Box 15"/>
          <p:cNvSpPr txBox="1">
            <a:spLocks noChangeArrowheads="1"/>
          </p:cNvSpPr>
          <p:nvPr/>
        </p:nvSpPr>
        <p:spPr bwMode="auto">
          <a:xfrm>
            <a:off x="3276600" y="3321050"/>
            <a:ext cx="1066800" cy="170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600" b="1">
                <a:solidFill>
                  <a:srgbClr val="FF0066"/>
                </a:solidFill>
                <a:latin typeface="Verdana" pitchFamily="34" charset="0"/>
              </a:rPr>
              <a:t>?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6248400" y="1828800"/>
            <a:ext cx="2362200" cy="2286000"/>
            <a:chOff x="5638800" y="1524000"/>
            <a:chExt cx="2362200" cy="2286000"/>
          </a:xfrm>
        </p:grpSpPr>
        <p:sp>
          <p:nvSpPr>
            <p:cNvPr id="111632" name="Text Box 16"/>
            <p:cNvSpPr txBox="1">
              <a:spLocks noChangeArrowheads="1"/>
            </p:cNvSpPr>
            <p:nvPr/>
          </p:nvSpPr>
          <p:spPr bwMode="auto">
            <a:xfrm>
              <a:off x="5638800" y="1524000"/>
              <a:ext cx="2057400" cy="2225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/>
                <a:t>sports</a:t>
              </a:r>
            </a:p>
            <a:p>
              <a:pPr>
                <a:spcBef>
                  <a:spcPct val="50000"/>
                </a:spcBef>
              </a:pPr>
              <a:r>
                <a:rPr lang="en-US" sz="2000"/>
                <a:t>politics</a:t>
              </a:r>
            </a:p>
            <a:p>
              <a:pPr>
                <a:spcBef>
                  <a:spcPct val="50000"/>
                </a:spcBef>
              </a:pPr>
              <a:r>
                <a:rPr lang="en-US" sz="2000"/>
                <a:t>entertainment</a:t>
              </a:r>
            </a:p>
            <a:p>
              <a:pPr>
                <a:spcBef>
                  <a:spcPct val="50000"/>
                </a:spcBef>
              </a:pPr>
              <a:r>
                <a:rPr lang="en-US" sz="2000"/>
                <a:t>business</a:t>
              </a:r>
            </a:p>
            <a:p>
              <a:pPr>
                <a:spcBef>
                  <a:spcPct val="50000"/>
                </a:spcBef>
              </a:pPr>
              <a:r>
                <a:rPr lang="en-US" sz="2000"/>
                <a:t>…</a:t>
              </a:r>
            </a:p>
          </p:txBody>
        </p:sp>
        <p:sp>
          <p:nvSpPr>
            <p:cNvPr id="111638" name="Rectangle 22"/>
            <p:cNvSpPr>
              <a:spLocks noChangeArrowheads="1"/>
            </p:cNvSpPr>
            <p:nvPr/>
          </p:nvSpPr>
          <p:spPr bwMode="auto">
            <a:xfrm>
              <a:off x="5791200" y="1600200"/>
              <a:ext cx="2209800" cy="22098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4191000" y="4267200"/>
            <a:ext cx="2209800" cy="914400"/>
            <a:chOff x="5105400" y="4191000"/>
            <a:chExt cx="2209800" cy="914400"/>
          </a:xfrm>
        </p:grpSpPr>
        <p:sp>
          <p:nvSpPr>
            <p:cNvPr id="111633" name="Text Box 17"/>
            <p:cNvSpPr txBox="1">
              <a:spLocks noChangeArrowheads="1"/>
            </p:cNvSpPr>
            <p:nvPr/>
          </p:nvSpPr>
          <p:spPr bwMode="auto">
            <a:xfrm>
              <a:off x="5105400" y="4251325"/>
              <a:ext cx="2057400" cy="701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/>
                <a:t>spam</a:t>
              </a:r>
              <a:br>
                <a:rPr lang="en-US" sz="2000"/>
              </a:br>
              <a:r>
                <a:rPr lang="en-US" sz="2000"/>
                <a:t>not-spam</a:t>
              </a:r>
            </a:p>
          </p:txBody>
        </p:sp>
        <p:sp>
          <p:nvSpPr>
            <p:cNvPr id="111639" name="Rectangle 23"/>
            <p:cNvSpPr>
              <a:spLocks noChangeArrowheads="1"/>
            </p:cNvSpPr>
            <p:nvPr/>
          </p:nvSpPr>
          <p:spPr bwMode="auto">
            <a:xfrm>
              <a:off x="5791200" y="4191000"/>
              <a:ext cx="1524000" cy="9144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019800" y="5334000"/>
            <a:ext cx="2209800" cy="914400"/>
            <a:chOff x="6019800" y="5334000"/>
            <a:chExt cx="2209800" cy="914400"/>
          </a:xfrm>
        </p:grpSpPr>
        <p:sp>
          <p:nvSpPr>
            <p:cNvPr id="111634" name="Text Box 18"/>
            <p:cNvSpPr txBox="1">
              <a:spLocks noChangeArrowheads="1"/>
            </p:cNvSpPr>
            <p:nvPr/>
          </p:nvSpPr>
          <p:spPr bwMode="auto">
            <a:xfrm>
              <a:off x="6019800" y="5394325"/>
              <a:ext cx="2057400" cy="701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/>
                <a:t>positive</a:t>
              </a:r>
              <a:br>
                <a:rPr lang="en-US" sz="2000"/>
              </a:br>
              <a:r>
                <a:rPr lang="en-US" sz="2000"/>
                <a:t>negative</a:t>
              </a:r>
            </a:p>
          </p:txBody>
        </p:sp>
        <p:sp>
          <p:nvSpPr>
            <p:cNvPr id="111640" name="Rectangle 24"/>
            <p:cNvSpPr>
              <a:spLocks noChangeArrowheads="1"/>
            </p:cNvSpPr>
            <p:nvPr/>
          </p:nvSpPr>
          <p:spPr bwMode="auto">
            <a:xfrm>
              <a:off x="6858000" y="5334000"/>
              <a:ext cx="1371600" cy="9144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4572000" y="3897868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Spam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781800" y="4964668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Sentiment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705600" y="1535668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Category</a:t>
            </a:r>
            <a:endParaRPr lang="en-US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</a:t>
            </a:r>
            <a:r>
              <a:rPr lang="en-US" dirty="0"/>
              <a:t>classification: Training</a:t>
            </a:r>
          </a:p>
        </p:txBody>
      </p:sp>
      <p:grpSp>
        <p:nvGrpSpPr>
          <p:cNvPr id="158752" name="Group 32"/>
          <p:cNvGrpSpPr>
            <a:grpSpLocks/>
          </p:cNvGrpSpPr>
          <p:nvPr/>
        </p:nvGrpSpPr>
        <p:grpSpPr bwMode="auto">
          <a:xfrm>
            <a:off x="2514600" y="5334000"/>
            <a:ext cx="533400" cy="762000"/>
            <a:chOff x="1680" y="3024"/>
            <a:chExt cx="336" cy="480"/>
          </a:xfrm>
        </p:grpSpPr>
        <p:sp>
          <p:nvSpPr>
            <p:cNvPr id="158753" name="Rectangle 33"/>
            <p:cNvSpPr>
              <a:spLocks noChangeArrowheads="1"/>
            </p:cNvSpPr>
            <p:nvPr/>
          </p:nvSpPr>
          <p:spPr bwMode="auto">
            <a:xfrm>
              <a:off x="1680" y="3024"/>
              <a:ext cx="336" cy="480"/>
            </a:xfrm>
            <a:prstGeom prst="rect">
              <a:avLst/>
            </a:prstGeom>
            <a:noFill/>
            <a:ln w="9525">
              <a:solidFill>
                <a:srgbClr val="00CC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8754" name="Line 34"/>
            <p:cNvSpPr>
              <a:spLocks noChangeShapeType="1"/>
            </p:cNvSpPr>
            <p:nvPr/>
          </p:nvSpPr>
          <p:spPr bwMode="auto">
            <a:xfrm>
              <a:off x="1728" y="3120"/>
              <a:ext cx="240" cy="0"/>
            </a:xfrm>
            <a:prstGeom prst="line">
              <a:avLst/>
            </a:prstGeom>
            <a:noFill/>
            <a:ln w="9525">
              <a:solidFill>
                <a:srgbClr val="00CC0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755" name="Line 35"/>
            <p:cNvSpPr>
              <a:spLocks noChangeShapeType="1"/>
            </p:cNvSpPr>
            <p:nvPr/>
          </p:nvSpPr>
          <p:spPr bwMode="auto">
            <a:xfrm>
              <a:off x="1728" y="3216"/>
              <a:ext cx="240" cy="0"/>
            </a:xfrm>
            <a:prstGeom prst="line">
              <a:avLst/>
            </a:prstGeom>
            <a:noFill/>
            <a:ln w="9525">
              <a:solidFill>
                <a:srgbClr val="00CC0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756" name="Line 36"/>
            <p:cNvSpPr>
              <a:spLocks noChangeShapeType="1"/>
            </p:cNvSpPr>
            <p:nvPr/>
          </p:nvSpPr>
          <p:spPr bwMode="auto">
            <a:xfrm>
              <a:off x="1728" y="3312"/>
              <a:ext cx="240" cy="0"/>
            </a:xfrm>
            <a:prstGeom prst="line">
              <a:avLst/>
            </a:prstGeom>
            <a:noFill/>
            <a:ln w="9525">
              <a:solidFill>
                <a:srgbClr val="00CC0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757" name="Line 37"/>
            <p:cNvSpPr>
              <a:spLocks noChangeShapeType="1"/>
            </p:cNvSpPr>
            <p:nvPr/>
          </p:nvSpPr>
          <p:spPr bwMode="auto">
            <a:xfrm>
              <a:off x="1728" y="3264"/>
              <a:ext cx="240" cy="0"/>
            </a:xfrm>
            <a:prstGeom prst="line">
              <a:avLst/>
            </a:prstGeom>
            <a:noFill/>
            <a:ln w="9525">
              <a:solidFill>
                <a:srgbClr val="00CC0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758" name="Line 38"/>
            <p:cNvSpPr>
              <a:spLocks noChangeShapeType="1"/>
            </p:cNvSpPr>
            <p:nvPr/>
          </p:nvSpPr>
          <p:spPr bwMode="auto">
            <a:xfrm>
              <a:off x="1728" y="3168"/>
              <a:ext cx="240" cy="0"/>
            </a:xfrm>
            <a:prstGeom prst="line">
              <a:avLst/>
            </a:prstGeom>
            <a:noFill/>
            <a:ln w="9525">
              <a:solidFill>
                <a:srgbClr val="00CC0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759" name="Line 39"/>
            <p:cNvSpPr>
              <a:spLocks noChangeShapeType="1"/>
            </p:cNvSpPr>
            <p:nvPr/>
          </p:nvSpPr>
          <p:spPr bwMode="auto">
            <a:xfrm>
              <a:off x="1728" y="3360"/>
              <a:ext cx="240" cy="0"/>
            </a:xfrm>
            <a:prstGeom prst="line">
              <a:avLst/>
            </a:prstGeom>
            <a:noFill/>
            <a:ln w="9525">
              <a:solidFill>
                <a:srgbClr val="00CC0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760" name="Line 40"/>
            <p:cNvSpPr>
              <a:spLocks noChangeShapeType="1"/>
            </p:cNvSpPr>
            <p:nvPr/>
          </p:nvSpPr>
          <p:spPr bwMode="auto">
            <a:xfrm>
              <a:off x="1728" y="3408"/>
              <a:ext cx="240" cy="0"/>
            </a:xfrm>
            <a:prstGeom prst="line">
              <a:avLst/>
            </a:prstGeom>
            <a:noFill/>
            <a:ln w="9525">
              <a:solidFill>
                <a:srgbClr val="00CC0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158761" name="Group 41"/>
          <p:cNvGrpSpPr>
            <a:grpSpLocks/>
          </p:cNvGrpSpPr>
          <p:nvPr/>
        </p:nvGrpSpPr>
        <p:grpSpPr bwMode="auto">
          <a:xfrm>
            <a:off x="1143000" y="5334000"/>
            <a:ext cx="533400" cy="762000"/>
            <a:chOff x="1680" y="3024"/>
            <a:chExt cx="336" cy="480"/>
          </a:xfrm>
        </p:grpSpPr>
        <p:sp>
          <p:nvSpPr>
            <p:cNvPr id="158762" name="Rectangle 42"/>
            <p:cNvSpPr>
              <a:spLocks noChangeArrowheads="1"/>
            </p:cNvSpPr>
            <p:nvPr/>
          </p:nvSpPr>
          <p:spPr bwMode="auto">
            <a:xfrm>
              <a:off x="1680" y="3024"/>
              <a:ext cx="336" cy="480"/>
            </a:xfrm>
            <a:prstGeom prst="rect">
              <a:avLst/>
            </a:prstGeom>
            <a:noFill/>
            <a:ln w="9525">
              <a:solidFill>
                <a:srgbClr val="00CC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8763" name="Line 43"/>
            <p:cNvSpPr>
              <a:spLocks noChangeShapeType="1"/>
            </p:cNvSpPr>
            <p:nvPr/>
          </p:nvSpPr>
          <p:spPr bwMode="auto">
            <a:xfrm>
              <a:off x="1728" y="3120"/>
              <a:ext cx="240" cy="0"/>
            </a:xfrm>
            <a:prstGeom prst="line">
              <a:avLst/>
            </a:prstGeom>
            <a:noFill/>
            <a:ln w="9525">
              <a:solidFill>
                <a:srgbClr val="00CC0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764" name="Line 44"/>
            <p:cNvSpPr>
              <a:spLocks noChangeShapeType="1"/>
            </p:cNvSpPr>
            <p:nvPr/>
          </p:nvSpPr>
          <p:spPr bwMode="auto">
            <a:xfrm>
              <a:off x="1728" y="3216"/>
              <a:ext cx="240" cy="0"/>
            </a:xfrm>
            <a:prstGeom prst="line">
              <a:avLst/>
            </a:prstGeom>
            <a:noFill/>
            <a:ln w="9525">
              <a:solidFill>
                <a:srgbClr val="00CC0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765" name="Line 45"/>
            <p:cNvSpPr>
              <a:spLocks noChangeShapeType="1"/>
            </p:cNvSpPr>
            <p:nvPr/>
          </p:nvSpPr>
          <p:spPr bwMode="auto">
            <a:xfrm>
              <a:off x="1728" y="3312"/>
              <a:ext cx="240" cy="0"/>
            </a:xfrm>
            <a:prstGeom prst="line">
              <a:avLst/>
            </a:prstGeom>
            <a:noFill/>
            <a:ln w="9525">
              <a:solidFill>
                <a:srgbClr val="00CC0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766" name="Line 46"/>
            <p:cNvSpPr>
              <a:spLocks noChangeShapeType="1"/>
            </p:cNvSpPr>
            <p:nvPr/>
          </p:nvSpPr>
          <p:spPr bwMode="auto">
            <a:xfrm>
              <a:off x="1728" y="3264"/>
              <a:ext cx="240" cy="0"/>
            </a:xfrm>
            <a:prstGeom prst="line">
              <a:avLst/>
            </a:prstGeom>
            <a:noFill/>
            <a:ln w="9525">
              <a:solidFill>
                <a:srgbClr val="00CC0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767" name="Line 47"/>
            <p:cNvSpPr>
              <a:spLocks noChangeShapeType="1"/>
            </p:cNvSpPr>
            <p:nvPr/>
          </p:nvSpPr>
          <p:spPr bwMode="auto">
            <a:xfrm>
              <a:off x="1728" y="3168"/>
              <a:ext cx="240" cy="0"/>
            </a:xfrm>
            <a:prstGeom prst="line">
              <a:avLst/>
            </a:prstGeom>
            <a:noFill/>
            <a:ln w="9525">
              <a:solidFill>
                <a:srgbClr val="00CC0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768" name="Line 48"/>
            <p:cNvSpPr>
              <a:spLocks noChangeShapeType="1"/>
            </p:cNvSpPr>
            <p:nvPr/>
          </p:nvSpPr>
          <p:spPr bwMode="auto">
            <a:xfrm>
              <a:off x="1728" y="3360"/>
              <a:ext cx="240" cy="0"/>
            </a:xfrm>
            <a:prstGeom prst="line">
              <a:avLst/>
            </a:prstGeom>
            <a:noFill/>
            <a:ln w="9525">
              <a:solidFill>
                <a:srgbClr val="00CC0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769" name="Line 49"/>
            <p:cNvSpPr>
              <a:spLocks noChangeShapeType="1"/>
            </p:cNvSpPr>
            <p:nvPr/>
          </p:nvSpPr>
          <p:spPr bwMode="auto">
            <a:xfrm>
              <a:off x="1728" y="3408"/>
              <a:ext cx="240" cy="0"/>
            </a:xfrm>
            <a:prstGeom prst="line">
              <a:avLst/>
            </a:prstGeom>
            <a:noFill/>
            <a:ln w="9525">
              <a:solidFill>
                <a:srgbClr val="00CC0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158770" name="Group 50"/>
          <p:cNvGrpSpPr>
            <a:grpSpLocks/>
          </p:cNvGrpSpPr>
          <p:nvPr/>
        </p:nvGrpSpPr>
        <p:grpSpPr bwMode="auto">
          <a:xfrm>
            <a:off x="3200400" y="5334000"/>
            <a:ext cx="533400" cy="762000"/>
            <a:chOff x="1680" y="3024"/>
            <a:chExt cx="336" cy="480"/>
          </a:xfrm>
        </p:grpSpPr>
        <p:sp>
          <p:nvSpPr>
            <p:cNvPr id="158771" name="Rectangle 51"/>
            <p:cNvSpPr>
              <a:spLocks noChangeArrowheads="1"/>
            </p:cNvSpPr>
            <p:nvPr/>
          </p:nvSpPr>
          <p:spPr bwMode="auto">
            <a:xfrm>
              <a:off x="1680" y="3024"/>
              <a:ext cx="336" cy="480"/>
            </a:xfrm>
            <a:prstGeom prst="rect">
              <a:avLst/>
            </a:prstGeom>
            <a:noFill/>
            <a:ln w="9525">
              <a:solidFill>
                <a:srgbClr val="00CC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8772" name="Line 52"/>
            <p:cNvSpPr>
              <a:spLocks noChangeShapeType="1"/>
            </p:cNvSpPr>
            <p:nvPr/>
          </p:nvSpPr>
          <p:spPr bwMode="auto">
            <a:xfrm>
              <a:off x="1728" y="3120"/>
              <a:ext cx="240" cy="0"/>
            </a:xfrm>
            <a:prstGeom prst="line">
              <a:avLst/>
            </a:prstGeom>
            <a:noFill/>
            <a:ln w="9525">
              <a:solidFill>
                <a:srgbClr val="00CC0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773" name="Line 53"/>
            <p:cNvSpPr>
              <a:spLocks noChangeShapeType="1"/>
            </p:cNvSpPr>
            <p:nvPr/>
          </p:nvSpPr>
          <p:spPr bwMode="auto">
            <a:xfrm>
              <a:off x="1728" y="3216"/>
              <a:ext cx="240" cy="0"/>
            </a:xfrm>
            <a:prstGeom prst="line">
              <a:avLst/>
            </a:prstGeom>
            <a:noFill/>
            <a:ln w="9525">
              <a:solidFill>
                <a:srgbClr val="00CC0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774" name="Line 54"/>
            <p:cNvSpPr>
              <a:spLocks noChangeShapeType="1"/>
            </p:cNvSpPr>
            <p:nvPr/>
          </p:nvSpPr>
          <p:spPr bwMode="auto">
            <a:xfrm>
              <a:off x="1728" y="3312"/>
              <a:ext cx="240" cy="0"/>
            </a:xfrm>
            <a:prstGeom prst="line">
              <a:avLst/>
            </a:prstGeom>
            <a:noFill/>
            <a:ln w="9525">
              <a:solidFill>
                <a:srgbClr val="00CC0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775" name="Line 55"/>
            <p:cNvSpPr>
              <a:spLocks noChangeShapeType="1"/>
            </p:cNvSpPr>
            <p:nvPr/>
          </p:nvSpPr>
          <p:spPr bwMode="auto">
            <a:xfrm>
              <a:off x="1728" y="3264"/>
              <a:ext cx="240" cy="0"/>
            </a:xfrm>
            <a:prstGeom prst="line">
              <a:avLst/>
            </a:prstGeom>
            <a:noFill/>
            <a:ln w="9525">
              <a:solidFill>
                <a:srgbClr val="00CC0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776" name="Line 56"/>
            <p:cNvSpPr>
              <a:spLocks noChangeShapeType="1"/>
            </p:cNvSpPr>
            <p:nvPr/>
          </p:nvSpPr>
          <p:spPr bwMode="auto">
            <a:xfrm>
              <a:off x="1728" y="3168"/>
              <a:ext cx="240" cy="0"/>
            </a:xfrm>
            <a:prstGeom prst="line">
              <a:avLst/>
            </a:prstGeom>
            <a:noFill/>
            <a:ln w="9525">
              <a:solidFill>
                <a:srgbClr val="00CC0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777" name="Line 57"/>
            <p:cNvSpPr>
              <a:spLocks noChangeShapeType="1"/>
            </p:cNvSpPr>
            <p:nvPr/>
          </p:nvSpPr>
          <p:spPr bwMode="auto">
            <a:xfrm>
              <a:off x="1728" y="3360"/>
              <a:ext cx="240" cy="0"/>
            </a:xfrm>
            <a:prstGeom prst="line">
              <a:avLst/>
            </a:prstGeom>
            <a:noFill/>
            <a:ln w="9525">
              <a:solidFill>
                <a:srgbClr val="00CC0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778" name="Line 58"/>
            <p:cNvSpPr>
              <a:spLocks noChangeShapeType="1"/>
            </p:cNvSpPr>
            <p:nvPr/>
          </p:nvSpPr>
          <p:spPr bwMode="auto">
            <a:xfrm>
              <a:off x="1728" y="3408"/>
              <a:ext cx="240" cy="0"/>
            </a:xfrm>
            <a:prstGeom prst="line">
              <a:avLst/>
            </a:prstGeom>
            <a:noFill/>
            <a:ln w="9525">
              <a:solidFill>
                <a:srgbClr val="00CC0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158779" name="Group 59"/>
          <p:cNvGrpSpPr>
            <a:grpSpLocks/>
          </p:cNvGrpSpPr>
          <p:nvPr/>
        </p:nvGrpSpPr>
        <p:grpSpPr bwMode="auto">
          <a:xfrm>
            <a:off x="1828800" y="5334000"/>
            <a:ext cx="533400" cy="762000"/>
            <a:chOff x="1680" y="3024"/>
            <a:chExt cx="336" cy="480"/>
          </a:xfrm>
        </p:grpSpPr>
        <p:sp>
          <p:nvSpPr>
            <p:cNvPr id="158780" name="Rectangle 60"/>
            <p:cNvSpPr>
              <a:spLocks noChangeArrowheads="1"/>
            </p:cNvSpPr>
            <p:nvPr/>
          </p:nvSpPr>
          <p:spPr bwMode="auto">
            <a:xfrm>
              <a:off x="1680" y="3024"/>
              <a:ext cx="336" cy="480"/>
            </a:xfrm>
            <a:prstGeom prst="rect">
              <a:avLst/>
            </a:prstGeom>
            <a:noFill/>
            <a:ln w="9525">
              <a:solidFill>
                <a:srgbClr val="00CC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8781" name="Line 61"/>
            <p:cNvSpPr>
              <a:spLocks noChangeShapeType="1"/>
            </p:cNvSpPr>
            <p:nvPr/>
          </p:nvSpPr>
          <p:spPr bwMode="auto">
            <a:xfrm>
              <a:off x="1728" y="3120"/>
              <a:ext cx="240" cy="0"/>
            </a:xfrm>
            <a:prstGeom prst="line">
              <a:avLst/>
            </a:prstGeom>
            <a:noFill/>
            <a:ln w="9525">
              <a:solidFill>
                <a:srgbClr val="00CC0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782" name="Line 62"/>
            <p:cNvSpPr>
              <a:spLocks noChangeShapeType="1"/>
            </p:cNvSpPr>
            <p:nvPr/>
          </p:nvSpPr>
          <p:spPr bwMode="auto">
            <a:xfrm>
              <a:off x="1728" y="3216"/>
              <a:ext cx="240" cy="0"/>
            </a:xfrm>
            <a:prstGeom prst="line">
              <a:avLst/>
            </a:prstGeom>
            <a:noFill/>
            <a:ln w="9525">
              <a:solidFill>
                <a:srgbClr val="00CC0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783" name="Line 63"/>
            <p:cNvSpPr>
              <a:spLocks noChangeShapeType="1"/>
            </p:cNvSpPr>
            <p:nvPr/>
          </p:nvSpPr>
          <p:spPr bwMode="auto">
            <a:xfrm>
              <a:off x="1728" y="3312"/>
              <a:ext cx="240" cy="0"/>
            </a:xfrm>
            <a:prstGeom prst="line">
              <a:avLst/>
            </a:prstGeom>
            <a:noFill/>
            <a:ln w="9525">
              <a:solidFill>
                <a:srgbClr val="00CC0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784" name="Line 64"/>
            <p:cNvSpPr>
              <a:spLocks noChangeShapeType="1"/>
            </p:cNvSpPr>
            <p:nvPr/>
          </p:nvSpPr>
          <p:spPr bwMode="auto">
            <a:xfrm>
              <a:off x="1728" y="3264"/>
              <a:ext cx="240" cy="0"/>
            </a:xfrm>
            <a:prstGeom prst="line">
              <a:avLst/>
            </a:prstGeom>
            <a:noFill/>
            <a:ln w="9525">
              <a:solidFill>
                <a:srgbClr val="00CC0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785" name="Line 65"/>
            <p:cNvSpPr>
              <a:spLocks noChangeShapeType="1"/>
            </p:cNvSpPr>
            <p:nvPr/>
          </p:nvSpPr>
          <p:spPr bwMode="auto">
            <a:xfrm>
              <a:off x="1728" y="3168"/>
              <a:ext cx="240" cy="0"/>
            </a:xfrm>
            <a:prstGeom prst="line">
              <a:avLst/>
            </a:prstGeom>
            <a:noFill/>
            <a:ln w="9525">
              <a:solidFill>
                <a:srgbClr val="00CC0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786" name="Line 66"/>
            <p:cNvSpPr>
              <a:spLocks noChangeShapeType="1"/>
            </p:cNvSpPr>
            <p:nvPr/>
          </p:nvSpPr>
          <p:spPr bwMode="auto">
            <a:xfrm>
              <a:off x="1728" y="3360"/>
              <a:ext cx="240" cy="0"/>
            </a:xfrm>
            <a:prstGeom prst="line">
              <a:avLst/>
            </a:prstGeom>
            <a:noFill/>
            <a:ln w="9525">
              <a:solidFill>
                <a:srgbClr val="00CC0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787" name="Line 67"/>
            <p:cNvSpPr>
              <a:spLocks noChangeShapeType="1"/>
            </p:cNvSpPr>
            <p:nvPr/>
          </p:nvSpPr>
          <p:spPr bwMode="auto">
            <a:xfrm>
              <a:off x="1728" y="3408"/>
              <a:ext cx="240" cy="0"/>
            </a:xfrm>
            <a:prstGeom prst="line">
              <a:avLst/>
            </a:prstGeom>
            <a:noFill/>
            <a:ln w="9525">
              <a:solidFill>
                <a:srgbClr val="00CC0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158797" name="Group 77"/>
          <p:cNvGrpSpPr>
            <a:grpSpLocks/>
          </p:cNvGrpSpPr>
          <p:nvPr/>
        </p:nvGrpSpPr>
        <p:grpSpPr bwMode="auto">
          <a:xfrm>
            <a:off x="2514600" y="2971800"/>
            <a:ext cx="533400" cy="762000"/>
            <a:chOff x="1680" y="3024"/>
            <a:chExt cx="336" cy="480"/>
          </a:xfrm>
        </p:grpSpPr>
        <p:sp>
          <p:nvSpPr>
            <p:cNvPr id="158798" name="Rectangle 78"/>
            <p:cNvSpPr>
              <a:spLocks noChangeArrowheads="1"/>
            </p:cNvSpPr>
            <p:nvPr/>
          </p:nvSpPr>
          <p:spPr bwMode="auto">
            <a:xfrm>
              <a:off x="1680" y="3024"/>
              <a:ext cx="336" cy="480"/>
            </a:xfrm>
            <a:prstGeom prst="rect">
              <a:avLst/>
            </a:prstGeom>
            <a:noFill/>
            <a:ln w="9525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8799" name="Line 79"/>
            <p:cNvSpPr>
              <a:spLocks noChangeShapeType="1"/>
            </p:cNvSpPr>
            <p:nvPr/>
          </p:nvSpPr>
          <p:spPr bwMode="auto">
            <a:xfrm>
              <a:off x="1728" y="3120"/>
              <a:ext cx="240" cy="0"/>
            </a:xfrm>
            <a:prstGeom prst="line">
              <a:avLst/>
            </a:prstGeom>
            <a:noFill/>
            <a:ln w="9525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800" name="Line 80"/>
            <p:cNvSpPr>
              <a:spLocks noChangeShapeType="1"/>
            </p:cNvSpPr>
            <p:nvPr/>
          </p:nvSpPr>
          <p:spPr bwMode="auto">
            <a:xfrm>
              <a:off x="1728" y="3216"/>
              <a:ext cx="240" cy="0"/>
            </a:xfrm>
            <a:prstGeom prst="line">
              <a:avLst/>
            </a:prstGeom>
            <a:noFill/>
            <a:ln w="9525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801" name="Line 81"/>
            <p:cNvSpPr>
              <a:spLocks noChangeShapeType="1"/>
            </p:cNvSpPr>
            <p:nvPr/>
          </p:nvSpPr>
          <p:spPr bwMode="auto">
            <a:xfrm>
              <a:off x="1728" y="3312"/>
              <a:ext cx="240" cy="0"/>
            </a:xfrm>
            <a:prstGeom prst="line">
              <a:avLst/>
            </a:prstGeom>
            <a:noFill/>
            <a:ln w="9525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802" name="Line 82"/>
            <p:cNvSpPr>
              <a:spLocks noChangeShapeType="1"/>
            </p:cNvSpPr>
            <p:nvPr/>
          </p:nvSpPr>
          <p:spPr bwMode="auto">
            <a:xfrm>
              <a:off x="1728" y="3264"/>
              <a:ext cx="240" cy="0"/>
            </a:xfrm>
            <a:prstGeom prst="line">
              <a:avLst/>
            </a:prstGeom>
            <a:noFill/>
            <a:ln w="9525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803" name="Line 83"/>
            <p:cNvSpPr>
              <a:spLocks noChangeShapeType="1"/>
            </p:cNvSpPr>
            <p:nvPr/>
          </p:nvSpPr>
          <p:spPr bwMode="auto">
            <a:xfrm>
              <a:off x="1728" y="3168"/>
              <a:ext cx="240" cy="0"/>
            </a:xfrm>
            <a:prstGeom prst="line">
              <a:avLst/>
            </a:prstGeom>
            <a:noFill/>
            <a:ln w="9525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804" name="Line 84"/>
            <p:cNvSpPr>
              <a:spLocks noChangeShapeType="1"/>
            </p:cNvSpPr>
            <p:nvPr/>
          </p:nvSpPr>
          <p:spPr bwMode="auto">
            <a:xfrm>
              <a:off x="1728" y="3360"/>
              <a:ext cx="240" cy="0"/>
            </a:xfrm>
            <a:prstGeom prst="line">
              <a:avLst/>
            </a:prstGeom>
            <a:noFill/>
            <a:ln w="9525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805" name="Line 85"/>
            <p:cNvSpPr>
              <a:spLocks noChangeShapeType="1"/>
            </p:cNvSpPr>
            <p:nvPr/>
          </p:nvSpPr>
          <p:spPr bwMode="auto">
            <a:xfrm>
              <a:off x="1728" y="3408"/>
              <a:ext cx="240" cy="0"/>
            </a:xfrm>
            <a:prstGeom prst="line">
              <a:avLst/>
            </a:prstGeom>
            <a:noFill/>
            <a:ln w="9525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158806" name="Group 86"/>
          <p:cNvGrpSpPr>
            <a:grpSpLocks/>
          </p:cNvGrpSpPr>
          <p:nvPr/>
        </p:nvGrpSpPr>
        <p:grpSpPr bwMode="auto">
          <a:xfrm>
            <a:off x="1143000" y="2971800"/>
            <a:ext cx="533400" cy="762000"/>
            <a:chOff x="1680" y="3024"/>
            <a:chExt cx="336" cy="480"/>
          </a:xfrm>
        </p:grpSpPr>
        <p:sp>
          <p:nvSpPr>
            <p:cNvPr id="158807" name="Rectangle 87"/>
            <p:cNvSpPr>
              <a:spLocks noChangeArrowheads="1"/>
            </p:cNvSpPr>
            <p:nvPr/>
          </p:nvSpPr>
          <p:spPr bwMode="auto">
            <a:xfrm>
              <a:off x="1680" y="3024"/>
              <a:ext cx="336" cy="480"/>
            </a:xfrm>
            <a:prstGeom prst="rect">
              <a:avLst/>
            </a:prstGeom>
            <a:noFill/>
            <a:ln w="9525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8808" name="Line 88"/>
            <p:cNvSpPr>
              <a:spLocks noChangeShapeType="1"/>
            </p:cNvSpPr>
            <p:nvPr/>
          </p:nvSpPr>
          <p:spPr bwMode="auto">
            <a:xfrm>
              <a:off x="1728" y="3120"/>
              <a:ext cx="240" cy="0"/>
            </a:xfrm>
            <a:prstGeom prst="line">
              <a:avLst/>
            </a:prstGeom>
            <a:noFill/>
            <a:ln w="9525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809" name="Line 89"/>
            <p:cNvSpPr>
              <a:spLocks noChangeShapeType="1"/>
            </p:cNvSpPr>
            <p:nvPr/>
          </p:nvSpPr>
          <p:spPr bwMode="auto">
            <a:xfrm>
              <a:off x="1728" y="3216"/>
              <a:ext cx="240" cy="0"/>
            </a:xfrm>
            <a:prstGeom prst="line">
              <a:avLst/>
            </a:prstGeom>
            <a:noFill/>
            <a:ln w="9525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810" name="Line 90"/>
            <p:cNvSpPr>
              <a:spLocks noChangeShapeType="1"/>
            </p:cNvSpPr>
            <p:nvPr/>
          </p:nvSpPr>
          <p:spPr bwMode="auto">
            <a:xfrm>
              <a:off x="1728" y="3312"/>
              <a:ext cx="240" cy="0"/>
            </a:xfrm>
            <a:prstGeom prst="line">
              <a:avLst/>
            </a:prstGeom>
            <a:noFill/>
            <a:ln w="9525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811" name="Line 91"/>
            <p:cNvSpPr>
              <a:spLocks noChangeShapeType="1"/>
            </p:cNvSpPr>
            <p:nvPr/>
          </p:nvSpPr>
          <p:spPr bwMode="auto">
            <a:xfrm>
              <a:off x="1728" y="3264"/>
              <a:ext cx="240" cy="0"/>
            </a:xfrm>
            <a:prstGeom prst="line">
              <a:avLst/>
            </a:prstGeom>
            <a:noFill/>
            <a:ln w="9525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812" name="Line 92"/>
            <p:cNvSpPr>
              <a:spLocks noChangeShapeType="1"/>
            </p:cNvSpPr>
            <p:nvPr/>
          </p:nvSpPr>
          <p:spPr bwMode="auto">
            <a:xfrm>
              <a:off x="1728" y="3168"/>
              <a:ext cx="240" cy="0"/>
            </a:xfrm>
            <a:prstGeom prst="line">
              <a:avLst/>
            </a:prstGeom>
            <a:noFill/>
            <a:ln w="9525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813" name="Line 93"/>
            <p:cNvSpPr>
              <a:spLocks noChangeShapeType="1"/>
            </p:cNvSpPr>
            <p:nvPr/>
          </p:nvSpPr>
          <p:spPr bwMode="auto">
            <a:xfrm>
              <a:off x="1728" y="3360"/>
              <a:ext cx="240" cy="0"/>
            </a:xfrm>
            <a:prstGeom prst="line">
              <a:avLst/>
            </a:prstGeom>
            <a:noFill/>
            <a:ln w="9525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814" name="Line 94"/>
            <p:cNvSpPr>
              <a:spLocks noChangeShapeType="1"/>
            </p:cNvSpPr>
            <p:nvPr/>
          </p:nvSpPr>
          <p:spPr bwMode="auto">
            <a:xfrm>
              <a:off x="1728" y="3408"/>
              <a:ext cx="240" cy="0"/>
            </a:xfrm>
            <a:prstGeom prst="line">
              <a:avLst/>
            </a:prstGeom>
            <a:noFill/>
            <a:ln w="9525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158815" name="Group 95"/>
          <p:cNvGrpSpPr>
            <a:grpSpLocks/>
          </p:cNvGrpSpPr>
          <p:nvPr/>
        </p:nvGrpSpPr>
        <p:grpSpPr bwMode="auto">
          <a:xfrm>
            <a:off x="3200400" y="2971800"/>
            <a:ext cx="533400" cy="762000"/>
            <a:chOff x="1680" y="3024"/>
            <a:chExt cx="336" cy="480"/>
          </a:xfrm>
        </p:grpSpPr>
        <p:sp>
          <p:nvSpPr>
            <p:cNvPr id="158816" name="Rectangle 96"/>
            <p:cNvSpPr>
              <a:spLocks noChangeArrowheads="1"/>
            </p:cNvSpPr>
            <p:nvPr/>
          </p:nvSpPr>
          <p:spPr bwMode="auto">
            <a:xfrm>
              <a:off x="1680" y="3024"/>
              <a:ext cx="336" cy="480"/>
            </a:xfrm>
            <a:prstGeom prst="rect">
              <a:avLst/>
            </a:prstGeom>
            <a:noFill/>
            <a:ln w="9525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8817" name="Line 97"/>
            <p:cNvSpPr>
              <a:spLocks noChangeShapeType="1"/>
            </p:cNvSpPr>
            <p:nvPr/>
          </p:nvSpPr>
          <p:spPr bwMode="auto">
            <a:xfrm>
              <a:off x="1728" y="3120"/>
              <a:ext cx="240" cy="0"/>
            </a:xfrm>
            <a:prstGeom prst="line">
              <a:avLst/>
            </a:prstGeom>
            <a:noFill/>
            <a:ln w="9525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818" name="Line 98"/>
            <p:cNvSpPr>
              <a:spLocks noChangeShapeType="1"/>
            </p:cNvSpPr>
            <p:nvPr/>
          </p:nvSpPr>
          <p:spPr bwMode="auto">
            <a:xfrm>
              <a:off x="1728" y="3216"/>
              <a:ext cx="240" cy="0"/>
            </a:xfrm>
            <a:prstGeom prst="line">
              <a:avLst/>
            </a:prstGeom>
            <a:noFill/>
            <a:ln w="9525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819" name="Line 99"/>
            <p:cNvSpPr>
              <a:spLocks noChangeShapeType="1"/>
            </p:cNvSpPr>
            <p:nvPr/>
          </p:nvSpPr>
          <p:spPr bwMode="auto">
            <a:xfrm>
              <a:off x="1728" y="3312"/>
              <a:ext cx="240" cy="0"/>
            </a:xfrm>
            <a:prstGeom prst="line">
              <a:avLst/>
            </a:prstGeom>
            <a:noFill/>
            <a:ln w="9525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820" name="Line 100"/>
            <p:cNvSpPr>
              <a:spLocks noChangeShapeType="1"/>
            </p:cNvSpPr>
            <p:nvPr/>
          </p:nvSpPr>
          <p:spPr bwMode="auto">
            <a:xfrm>
              <a:off x="1728" y="3264"/>
              <a:ext cx="240" cy="0"/>
            </a:xfrm>
            <a:prstGeom prst="line">
              <a:avLst/>
            </a:prstGeom>
            <a:noFill/>
            <a:ln w="9525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821" name="Line 101"/>
            <p:cNvSpPr>
              <a:spLocks noChangeShapeType="1"/>
            </p:cNvSpPr>
            <p:nvPr/>
          </p:nvSpPr>
          <p:spPr bwMode="auto">
            <a:xfrm>
              <a:off x="1728" y="3168"/>
              <a:ext cx="240" cy="0"/>
            </a:xfrm>
            <a:prstGeom prst="line">
              <a:avLst/>
            </a:prstGeom>
            <a:noFill/>
            <a:ln w="9525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822" name="Line 102"/>
            <p:cNvSpPr>
              <a:spLocks noChangeShapeType="1"/>
            </p:cNvSpPr>
            <p:nvPr/>
          </p:nvSpPr>
          <p:spPr bwMode="auto">
            <a:xfrm>
              <a:off x="1728" y="3360"/>
              <a:ext cx="240" cy="0"/>
            </a:xfrm>
            <a:prstGeom prst="line">
              <a:avLst/>
            </a:prstGeom>
            <a:noFill/>
            <a:ln w="9525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823" name="Line 103"/>
            <p:cNvSpPr>
              <a:spLocks noChangeShapeType="1"/>
            </p:cNvSpPr>
            <p:nvPr/>
          </p:nvSpPr>
          <p:spPr bwMode="auto">
            <a:xfrm>
              <a:off x="1728" y="3408"/>
              <a:ext cx="240" cy="0"/>
            </a:xfrm>
            <a:prstGeom prst="line">
              <a:avLst/>
            </a:prstGeom>
            <a:noFill/>
            <a:ln w="9525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158824" name="Group 104"/>
          <p:cNvGrpSpPr>
            <a:grpSpLocks/>
          </p:cNvGrpSpPr>
          <p:nvPr/>
        </p:nvGrpSpPr>
        <p:grpSpPr bwMode="auto">
          <a:xfrm>
            <a:off x="1828800" y="2971800"/>
            <a:ext cx="533400" cy="762000"/>
            <a:chOff x="1680" y="3024"/>
            <a:chExt cx="336" cy="480"/>
          </a:xfrm>
        </p:grpSpPr>
        <p:sp>
          <p:nvSpPr>
            <p:cNvPr id="158825" name="Rectangle 105"/>
            <p:cNvSpPr>
              <a:spLocks noChangeArrowheads="1"/>
            </p:cNvSpPr>
            <p:nvPr/>
          </p:nvSpPr>
          <p:spPr bwMode="auto">
            <a:xfrm>
              <a:off x="1680" y="3024"/>
              <a:ext cx="336" cy="480"/>
            </a:xfrm>
            <a:prstGeom prst="rect">
              <a:avLst/>
            </a:prstGeom>
            <a:noFill/>
            <a:ln w="9525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8826" name="Line 106"/>
            <p:cNvSpPr>
              <a:spLocks noChangeShapeType="1"/>
            </p:cNvSpPr>
            <p:nvPr/>
          </p:nvSpPr>
          <p:spPr bwMode="auto">
            <a:xfrm>
              <a:off x="1728" y="3120"/>
              <a:ext cx="240" cy="0"/>
            </a:xfrm>
            <a:prstGeom prst="line">
              <a:avLst/>
            </a:prstGeom>
            <a:noFill/>
            <a:ln w="9525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827" name="Line 107"/>
            <p:cNvSpPr>
              <a:spLocks noChangeShapeType="1"/>
            </p:cNvSpPr>
            <p:nvPr/>
          </p:nvSpPr>
          <p:spPr bwMode="auto">
            <a:xfrm>
              <a:off x="1728" y="3216"/>
              <a:ext cx="240" cy="0"/>
            </a:xfrm>
            <a:prstGeom prst="line">
              <a:avLst/>
            </a:prstGeom>
            <a:noFill/>
            <a:ln w="9525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828" name="Line 108"/>
            <p:cNvSpPr>
              <a:spLocks noChangeShapeType="1"/>
            </p:cNvSpPr>
            <p:nvPr/>
          </p:nvSpPr>
          <p:spPr bwMode="auto">
            <a:xfrm>
              <a:off x="1728" y="3312"/>
              <a:ext cx="240" cy="0"/>
            </a:xfrm>
            <a:prstGeom prst="line">
              <a:avLst/>
            </a:prstGeom>
            <a:noFill/>
            <a:ln w="9525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829" name="Line 109"/>
            <p:cNvSpPr>
              <a:spLocks noChangeShapeType="1"/>
            </p:cNvSpPr>
            <p:nvPr/>
          </p:nvSpPr>
          <p:spPr bwMode="auto">
            <a:xfrm>
              <a:off x="1728" y="3264"/>
              <a:ext cx="240" cy="0"/>
            </a:xfrm>
            <a:prstGeom prst="line">
              <a:avLst/>
            </a:prstGeom>
            <a:noFill/>
            <a:ln w="9525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830" name="Line 110"/>
            <p:cNvSpPr>
              <a:spLocks noChangeShapeType="1"/>
            </p:cNvSpPr>
            <p:nvPr/>
          </p:nvSpPr>
          <p:spPr bwMode="auto">
            <a:xfrm>
              <a:off x="1728" y="3168"/>
              <a:ext cx="240" cy="0"/>
            </a:xfrm>
            <a:prstGeom prst="line">
              <a:avLst/>
            </a:prstGeom>
            <a:noFill/>
            <a:ln w="9525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831" name="Line 111"/>
            <p:cNvSpPr>
              <a:spLocks noChangeShapeType="1"/>
            </p:cNvSpPr>
            <p:nvPr/>
          </p:nvSpPr>
          <p:spPr bwMode="auto">
            <a:xfrm>
              <a:off x="1728" y="3360"/>
              <a:ext cx="240" cy="0"/>
            </a:xfrm>
            <a:prstGeom prst="line">
              <a:avLst/>
            </a:prstGeom>
            <a:noFill/>
            <a:ln w="9525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8832" name="Line 112"/>
            <p:cNvSpPr>
              <a:spLocks noChangeShapeType="1"/>
            </p:cNvSpPr>
            <p:nvPr/>
          </p:nvSpPr>
          <p:spPr bwMode="auto">
            <a:xfrm>
              <a:off x="1728" y="3408"/>
              <a:ext cx="240" cy="0"/>
            </a:xfrm>
            <a:prstGeom prst="line">
              <a:avLst/>
            </a:prstGeom>
            <a:noFill/>
            <a:ln w="9525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58833" name="Text Box 113"/>
          <p:cNvSpPr txBox="1">
            <a:spLocks noChangeArrowheads="1"/>
          </p:cNvSpPr>
          <p:nvPr/>
        </p:nvSpPr>
        <p:spPr bwMode="auto">
          <a:xfrm>
            <a:off x="1447800" y="4572000"/>
            <a:ext cx="1905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800" dirty="0" smtClean="0"/>
              <a:t>non-SPAM</a:t>
            </a:r>
            <a:endParaRPr lang="en-US" sz="2800" dirty="0"/>
          </a:p>
        </p:txBody>
      </p:sp>
      <p:sp>
        <p:nvSpPr>
          <p:cNvPr id="158834" name="Text Box 114"/>
          <p:cNvSpPr txBox="1">
            <a:spLocks noChangeArrowheads="1"/>
          </p:cNvSpPr>
          <p:nvPr/>
        </p:nvSpPr>
        <p:spPr bwMode="auto">
          <a:xfrm>
            <a:off x="1676400" y="2209800"/>
            <a:ext cx="1524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800" dirty="0" smtClean="0"/>
              <a:t>SPAM</a:t>
            </a:r>
            <a:endParaRPr lang="en-US" sz="2800" dirty="0"/>
          </a:p>
        </p:txBody>
      </p:sp>
      <p:sp>
        <p:nvSpPr>
          <p:cNvPr id="158835" name="AutoShape 115"/>
          <p:cNvSpPr>
            <a:spLocks noChangeArrowheads="1"/>
          </p:cNvSpPr>
          <p:nvPr/>
        </p:nvSpPr>
        <p:spPr bwMode="auto">
          <a:xfrm>
            <a:off x="4648200" y="3200400"/>
            <a:ext cx="1219200" cy="2438400"/>
          </a:xfrm>
          <a:prstGeom prst="rightArrow">
            <a:avLst>
              <a:gd name="adj1" fmla="val 50000"/>
              <a:gd name="adj2" fmla="val 3788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837" name="Text Box 117"/>
          <p:cNvSpPr txBox="1">
            <a:spLocks noChangeArrowheads="1"/>
          </p:cNvSpPr>
          <p:nvPr/>
        </p:nvSpPr>
        <p:spPr bwMode="auto">
          <a:xfrm>
            <a:off x="4114800" y="2209800"/>
            <a:ext cx="2286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/>
              <a:t>model parameter estimation</a:t>
            </a:r>
          </a:p>
        </p:txBody>
      </p:sp>
      <p:sp>
        <p:nvSpPr>
          <p:cNvPr id="158844" name="Text Box 124"/>
          <p:cNvSpPr txBox="1">
            <a:spLocks noChangeArrowheads="1"/>
          </p:cNvSpPr>
          <p:nvPr/>
        </p:nvSpPr>
        <p:spPr bwMode="auto">
          <a:xfrm>
            <a:off x="6705600" y="5334000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grpSp>
        <p:nvGrpSpPr>
          <p:cNvPr id="158846" name="Group 126"/>
          <p:cNvGrpSpPr>
            <a:grpSpLocks/>
          </p:cNvGrpSpPr>
          <p:nvPr/>
        </p:nvGrpSpPr>
        <p:grpSpPr bwMode="auto">
          <a:xfrm>
            <a:off x="6553200" y="2362200"/>
            <a:ext cx="2057400" cy="1600200"/>
            <a:chOff x="4080" y="1920"/>
            <a:chExt cx="1296" cy="1008"/>
          </a:xfrm>
        </p:grpSpPr>
        <p:sp>
          <p:nvSpPr>
            <p:cNvPr id="158838" name="Rectangle 118"/>
            <p:cNvSpPr>
              <a:spLocks noChangeArrowheads="1"/>
            </p:cNvSpPr>
            <p:nvPr/>
          </p:nvSpPr>
          <p:spPr bwMode="auto">
            <a:xfrm>
              <a:off x="4176" y="2496"/>
              <a:ext cx="144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8839" name="Rectangle 119"/>
            <p:cNvSpPr>
              <a:spLocks noChangeArrowheads="1"/>
            </p:cNvSpPr>
            <p:nvPr/>
          </p:nvSpPr>
          <p:spPr bwMode="auto">
            <a:xfrm>
              <a:off x="4416" y="2256"/>
              <a:ext cx="144" cy="576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8840" name="Rectangle 120"/>
            <p:cNvSpPr>
              <a:spLocks noChangeArrowheads="1"/>
            </p:cNvSpPr>
            <p:nvPr/>
          </p:nvSpPr>
          <p:spPr bwMode="auto">
            <a:xfrm>
              <a:off x="4656" y="2688"/>
              <a:ext cx="144" cy="144"/>
            </a:xfrm>
            <a:prstGeom prst="rect">
              <a:avLst/>
            </a:prstGeom>
            <a:solidFill>
              <a:srgbClr val="00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8841" name="Rectangle 121"/>
            <p:cNvSpPr>
              <a:spLocks noChangeArrowheads="1"/>
            </p:cNvSpPr>
            <p:nvPr/>
          </p:nvSpPr>
          <p:spPr bwMode="auto">
            <a:xfrm>
              <a:off x="4896" y="2352"/>
              <a:ext cx="144" cy="48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8842" name="Rectangle 122"/>
            <p:cNvSpPr>
              <a:spLocks noChangeArrowheads="1"/>
            </p:cNvSpPr>
            <p:nvPr/>
          </p:nvSpPr>
          <p:spPr bwMode="auto">
            <a:xfrm>
              <a:off x="5136" y="2064"/>
              <a:ext cx="144" cy="768"/>
            </a:xfrm>
            <a:prstGeom prst="rect">
              <a:avLst/>
            </a:prstGeom>
            <a:solidFill>
              <a:srgbClr val="33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8845" name="Rectangle 125"/>
            <p:cNvSpPr>
              <a:spLocks noChangeArrowheads="1"/>
            </p:cNvSpPr>
            <p:nvPr/>
          </p:nvSpPr>
          <p:spPr bwMode="auto">
            <a:xfrm>
              <a:off x="4080" y="1920"/>
              <a:ext cx="1296" cy="100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58854" name="Group 134"/>
          <p:cNvGrpSpPr>
            <a:grpSpLocks/>
          </p:cNvGrpSpPr>
          <p:nvPr/>
        </p:nvGrpSpPr>
        <p:grpSpPr bwMode="auto">
          <a:xfrm>
            <a:off x="6553200" y="4419600"/>
            <a:ext cx="2057400" cy="1600200"/>
            <a:chOff x="4128" y="2784"/>
            <a:chExt cx="1296" cy="1008"/>
          </a:xfrm>
        </p:grpSpPr>
        <p:sp>
          <p:nvSpPr>
            <p:cNvPr id="158848" name="Rectangle 128"/>
            <p:cNvSpPr>
              <a:spLocks noChangeArrowheads="1"/>
            </p:cNvSpPr>
            <p:nvPr/>
          </p:nvSpPr>
          <p:spPr bwMode="auto">
            <a:xfrm>
              <a:off x="4224" y="3024"/>
              <a:ext cx="144" cy="67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8849" name="Rectangle 129"/>
            <p:cNvSpPr>
              <a:spLocks noChangeArrowheads="1"/>
            </p:cNvSpPr>
            <p:nvPr/>
          </p:nvSpPr>
          <p:spPr bwMode="auto">
            <a:xfrm>
              <a:off x="4464" y="3312"/>
              <a:ext cx="144" cy="38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8850" name="Rectangle 130"/>
            <p:cNvSpPr>
              <a:spLocks noChangeArrowheads="1"/>
            </p:cNvSpPr>
            <p:nvPr/>
          </p:nvSpPr>
          <p:spPr bwMode="auto">
            <a:xfrm>
              <a:off x="4704" y="3264"/>
              <a:ext cx="144" cy="432"/>
            </a:xfrm>
            <a:prstGeom prst="rect">
              <a:avLst/>
            </a:prstGeom>
            <a:solidFill>
              <a:srgbClr val="00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8851" name="Rectangle 131"/>
            <p:cNvSpPr>
              <a:spLocks noChangeArrowheads="1"/>
            </p:cNvSpPr>
            <p:nvPr/>
          </p:nvSpPr>
          <p:spPr bwMode="auto">
            <a:xfrm>
              <a:off x="4944" y="2928"/>
              <a:ext cx="144" cy="768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8852" name="Rectangle 132"/>
            <p:cNvSpPr>
              <a:spLocks noChangeArrowheads="1"/>
            </p:cNvSpPr>
            <p:nvPr/>
          </p:nvSpPr>
          <p:spPr bwMode="auto">
            <a:xfrm>
              <a:off x="5184" y="3216"/>
              <a:ext cx="144" cy="480"/>
            </a:xfrm>
            <a:prstGeom prst="rect">
              <a:avLst/>
            </a:prstGeom>
            <a:solidFill>
              <a:srgbClr val="33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8853" name="Rectangle 133"/>
            <p:cNvSpPr>
              <a:spLocks noChangeArrowheads="1"/>
            </p:cNvSpPr>
            <p:nvPr/>
          </p:nvSpPr>
          <p:spPr bwMode="auto">
            <a:xfrm>
              <a:off x="4128" y="2784"/>
              <a:ext cx="1296" cy="100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</a:t>
            </a:r>
            <a:r>
              <a:rPr lang="en-US" dirty="0"/>
              <a:t>classification: </a:t>
            </a:r>
            <a:r>
              <a:rPr lang="en-US" dirty="0" smtClean="0"/>
              <a:t>Applying</a:t>
            </a:r>
            <a:endParaRPr lang="en-US" dirty="0"/>
          </a:p>
        </p:txBody>
      </p:sp>
      <p:sp>
        <p:nvSpPr>
          <p:cNvPr id="159748" name="Text Box 4"/>
          <p:cNvSpPr txBox="1">
            <a:spLocks noChangeArrowheads="1"/>
          </p:cNvSpPr>
          <p:nvPr/>
        </p:nvSpPr>
        <p:spPr bwMode="auto">
          <a:xfrm>
            <a:off x="4267200" y="5257800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grpSp>
        <p:nvGrpSpPr>
          <p:cNvPr id="159749" name="Group 5"/>
          <p:cNvGrpSpPr>
            <a:grpSpLocks/>
          </p:cNvGrpSpPr>
          <p:nvPr/>
        </p:nvGrpSpPr>
        <p:grpSpPr bwMode="auto">
          <a:xfrm>
            <a:off x="4114800" y="2286000"/>
            <a:ext cx="2057400" cy="1600200"/>
            <a:chOff x="4080" y="1920"/>
            <a:chExt cx="1296" cy="1008"/>
          </a:xfrm>
        </p:grpSpPr>
        <p:sp>
          <p:nvSpPr>
            <p:cNvPr id="159750" name="Rectangle 6"/>
            <p:cNvSpPr>
              <a:spLocks noChangeArrowheads="1"/>
            </p:cNvSpPr>
            <p:nvPr/>
          </p:nvSpPr>
          <p:spPr bwMode="auto">
            <a:xfrm>
              <a:off x="4176" y="2496"/>
              <a:ext cx="144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9751" name="Rectangle 7"/>
            <p:cNvSpPr>
              <a:spLocks noChangeArrowheads="1"/>
            </p:cNvSpPr>
            <p:nvPr/>
          </p:nvSpPr>
          <p:spPr bwMode="auto">
            <a:xfrm>
              <a:off x="4416" y="2256"/>
              <a:ext cx="144" cy="576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9752" name="Rectangle 8"/>
            <p:cNvSpPr>
              <a:spLocks noChangeArrowheads="1"/>
            </p:cNvSpPr>
            <p:nvPr/>
          </p:nvSpPr>
          <p:spPr bwMode="auto">
            <a:xfrm>
              <a:off x="4656" y="2688"/>
              <a:ext cx="144" cy="144"/>
            </a:xfrm>
            <a:prstGeom prst="rect">
              <a:avLst/>
            </a:prstGeom>
            <a:solidFill>
              <a:srgbClr val="00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9753" name="Rectangle 9"/>
            <p:cNvSpPr>
              <a:spLocks noChangeArrowheads="1"/>
            </p:cNvSpPr>
            <p:nvPr/>
          </p:nvSpPr>
          <p:spPr bwMode="auto">
            <a:xfrm>
              <a:off x="4896" y="2352"/>
              <a:ext cx="144" cy="48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9754" name="Rectangle 10"/>
            <p:cNvSpPr>
              <a:spLocks noChangeArrowheads="1"/>
            </p:cNvSpPr>
            <p:nvPr/>
          </p:nvSpPr>
          <p:spPr bwMode="auto">
            <a:xfrm>
              <a:off x="5136" y="2064"/>
              <a:ext cx="144" cy="768"/>
            </a:xfrm>
            <a:prstGeom prst="rect">
              <a:avLst/>
            </a:prstGeom>
            <a:solidFill>
              <a:srgbClr val="33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9755" name="Rectangle 11"/>
            <p:cNvSpPr>
              <a:spLocks noChangeArrowheads="1"/>
            </p:cNvSpPr>
            <p:nvPr/>
          </p:nvSpPr>
          <p:spPr bwMode="auto">
            <a:xfrm>
              <a:off x="4080" y="1920"/>
              <a:ext cx="1296" cy="100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59756" name="Group 12"/>
          <p:cNvGrpSpPr>
            <a:grpSpLocks/>
          </p:cNvGrpSpPr>
          <p:nvPr/>
        </p:nvGrpSpPr>
        <p:grpSpPr bwMode="auto">
          <a:xfrm>
            <a:off x="4114800" y="4343400"/>
            <a:ext cx="2057400" cy="1600200"/>
            <a:chOff x="4128" y="2784"/>
            <a:chExt cx="1296" cy="1008"/>
          </a:xfrm>
        </p:grpSpPr>
        <p:sp>
          <p:nvSpPr>
            <p:cNvPr id="159757" name="Rectangle 13"/>
            <p:cNvSpPr>
              <a:spLocks noChangeArrowheads="1"/>
            </p:cNvSpPr>
            <p:nvPr/>
          </p:nvSpPr>
          <p:spPr bwMode="auto">
            <a:xfrm>
              <a:off x="4224" y="3024"/>
              <a:ext cx="144" cy="67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9758" name="Rectangle 14"/>
            <p:cNvSpPr>
              <a:spLocks noChangeArrowheads="1"/>
            </p:cNvSpPr>
            <p:nvPr/>
          </p:nvSpPr>
          <p:spPr bwMode="auto">
            <a:xfrm>
              <a:off x="4464" y="3312"/>
              <a:ext cx="144" cy="38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9759" name="Rectangle 15"/>
            <p:cNvSpPr>
              <a:spLocks noChangeArrowheads="1"/>
            </p:cNvSpPr>
            <p:nvPr/>
          </p:nvSpPr>
          <p:spPr bwMode="auto">
            <a:xfrm>
              <a:off x="4704" y="3264"/>
              <a:ext cx="144" cy="432"/>
            </a:xfrm>
            <a:prstGeom prst="rect">
              <a:avLst/>
            </a:prstGeom>
            <a:solidFill>
              <a:srgbClr val="00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9760" name="Rectangle 16"/>
            <p:cNvSpPr>
              <a:spLocks noChangeArrowheads="1"/>
            </p:cNvSpPr>
            <p:nvPr/>
          </p:nvSpPr>
          <p:spPr bwMode="auto">
            <a:xfrm>
              <a:off x="4944" y="2928"/>
              <a:ext cx="144" cy="768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9761" name="Rectangle 17"/>
            <p:cNvSpPr>
              <a:spLocks noChangeArrowheads="1"/>
            </p:cNvSpPr>
            <p:nvPr/>
          </p:nvSpPr>
          <p:spPr bwMode="auto">
            <a:xfrm>
              <a:off x="5184" y="3216"/>
              <a:ext cx="144" cy="480"/>
            </a:xfrm>
            <a:prstGeom prst="rect">
              <a:avLst/>
            </a:prstGeom>
            <a:solidFill>
              <a:srgbClr val="33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9762" name="Rectangle 18"/>
            <p:cNvSpPr>
              <a:spLocks noChangeArrowheads="1"/>
            </p:cNvSpPr>
            <p:nvPr/>
          </p:nvSpPr>
          <p:spPr bwMode="auto">
            <a:xfrm>
              <a:off x="4128" y="2784"/>
              <a:ext cx="1296" cy="100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59763" name="Group 19"/>
          <p:cNvGrpSpPr>
            <a:grpSpLocks/>
          </p:cNvGrpSpPr>
          <p:nvPr/>
        </p:nvGrpSpPr>
        <p:grpSpPr bwMode="auto">
          <a:xfrm>
            <a:off x="1600200" y="3962400"/>
            <a:ext cx="533400" cy="762000"/>
            <a:chOff x="1680" y="3024"/>
            <a:chExt cx="336" cy="480"/>
          </a:xfrm>
        </p:grpSpPr>
        <p:sp>
          <p:nvSpPr>
            <p:cNvPr id="159764" name="Rectangle 20"/>
            <p:cNvSpPr>
              <a:spLocks noChangeArrowheads="1"/>
            </p:cNvSpPr>
            <p:nvPr/>
          </p:nvSpPr>
          <p:spPr bwMode="auto">
            <a:xfrm>
              <a:off x="1680" y="3024"/>
              <a:ext cx="336" cy="48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9765" name="Line 21"/>
            <p:cNvSpPr>
              <a:spLocks noChangeShapeType="1"/>
            </p:cNvSpPr>
            <p:nvPr/>
          </p:nvSpPr>
          <p:spPr bwMode="auto">
            <a:xfrm>
              <a:off x="1728" y="3120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9766" name="Line 22"/>
            <p:cNvSpPr>
              <a:spLocks noChangeShapeType="1"/>
            </p:cNvSpPr>
            <p:nvPr/>
          </p:nvSpPr>
          <p:spPr bwMode="auto">
            <a:xfrm>
              <a:off x="1728" y="3216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9767" name="Line 23"/>
            <p:cNvSpPr>
              <a:spLocks noChangeShapeType="1"/>
            </p:cNvSpPr>
            <p:nvPr/>
          </p:nvSpPr>
          <p:spPr bwMode="auto">
            <a:xfrm>
              <a:off x="1728" y="3312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9768" name="Line 24"/>
            <p:cNvSpPr>
              <a:spLocks noChangeShapeType="1"/>
            </p:cNvSpPr>
            <p:nvPr/>
          </p:nvSpPr>
          <p:spPr bwMode="auto">
            <a:xfrm>
              <a:off x="1728" y="3264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9769" name="Line 25"/>
            <p:cNvSpPr>
              <a:spLocks noChangeShapeType="1"/>
            </p:cNvSpPr>
            <p:nvPr/>
          </p:nvSpPr>
          <p:spPr bwMode="auto">
            <a:xfrm>
              <a:off x="1728" y="3168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9770" name="Line 26"/>
            <p:cNvSpPr>
              <a:spLocks noChangeShapeType="1"/>
            </p:cNvSpPr>
            <p:nvPr/>
          </p:nvSpPr>
          <p:spPr bwMode="auto">
            <a:xfrm>
              <a:off x="1728" y="3360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9771" name="Line 27"/>
            <p:cNvSpPr>
              <a:spLocks noChangeShapeType="1"/>
            </p:cNvSpPr>
            <p:nvPr/>
          </p:nvSpPr>
          <p:spPr bwMode="auto">
            <a:xfrm>
              <a:off x="1728" y="3408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59772" name="Text Box 28"/>
          <p:cNvSpPr txBox="1">
            <a:spLocks noChangeArrowheads="1"/>
          </p:cNvSpPr>
          <p:nvPr/>
        </p:nvSpPr>
        <p:spPr bwMode="auto">
          <a:xfrm>
            <a:off x="990600" y="2971800"/>
            <a:ext cx="1981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/>
              <a:t>Is it</a:t>
            </a:r>
            <a:r>
              <a:rPr lang="en-US" sz="2000" dirty="0" smtClean="0"/>
              <a:t> SPAM or non-SPAM?</a:t>
            </a:r>
            <a:endParaRPr lang="en-US" sz="2000" dirty="0"/>
          </a:p>
        </p:txBody>
      </p:sp>
      <p:sp>
        <p:nvSpPr>
          <p:cNvPr id="159773" name="Line 29"/>
          <p:cNvSpPr>
            <a:spLocks noChangeShapeType="1"/>
          </p:cNvSpPr>
          <p:nvPr/>
        </p:nvSpPr>
        <p:spPr bwMode="auto">
          <a:xfrm flipV="1">
            <a:off x="2362200" y="3200400"/>
            <a:ext cx="16002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9774" name="Line 30"/>
          <p:cNvSpPr>
            <a:spLocks noChangeShapeType="1"/>
          </p:cNvSpPr>
          <p:nvPr/>
        </p:nvSpPr>
        <p:spPr bwMode="auto">
          <a:xfrm>
            <a:off x="2362200" y="4267200"/>
            <a:ext cx="15240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9776" name="Text Box 32"/>
          <p:cNvSpPr txBox="1">
            <a:spLocks noChangeArrowheads="1"/>
          </p:cNvSpPr>
          <p:nvPr/>
        </p:nvSpPr>
        <p:spPr bwMode="auto">
          <a:xfrm>
            <a:off x="6781800" y="2590800"/>
            <a:ext cx="21336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/>
              <a:t>probability of document being</a:t>
            </a:r>
            <a:r>
              <a:rPr lang="en-US" dirty="0" smtClean="0"/>
              <a:t> SPAM</a:t>
            </a:r>
            <a:endParaRPr lang="en-US" dirty="0"/>
          </a:p>
        </p:txBody>
      </p:sp>
      <p:sp>
        <p:nvSpPr>
          <p:cNvPr id="159786" name="Text Box 42"/>
          <p:cNvSpPr txBox="1">
            <a:spLocks noChangeArrowheads="1"/>
          </p:cNvSpPr>
          <p:nvPr/>
        </p:nvSpPr>
        <p:spPr bwMode="auto">
          <a:xfrm>
            <a:off x="6858000" y="4800600"/>
            <a:ext cx="21336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/>
              <a:t>probability of document being</a:t>
            </a:r>
            <a:r>
              <a:rPr lang="en-US" dirty="0" smtClean="0"/>
              <a:t> non-SPAM</a:t>
            </a:r>
            <a:endParaRPr lang="en-US" dirty="0"/>
          </a:p>
        </p:txBody>
      </p:sp>
      <p:sp>
        <p:nvSpPr>
          <p:cNvPr id="159787" name="Line 43"/>
          <p:cNvSpPr>
            <a:spLocks noChangeShapeType="1"/>
          </p:cNvSpPr>
          <p:nvPr/>
        </p:nvSpPr>
        <p:spPr bwMode="auto">
          <a:xfrm>
            <a:off x="6324600" y="31242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9788" name="Line 44"/>
          <p:cNvSpPr>
            <a:spLocks noChangeShapeType="1"/>
          </p:cNvSpPr>
          <p:nvPr/>
        </p:nvSpPr>
        <p:spPr bwMode="auto">
          <a:xfrm>
            <a:off x="6324600" y="5257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9789" name="Text Box 45"/>
          <p:cNvSpPr txBox="1">
            <a:spLocks noChangeArrowheads="1"/>
          </p:cNvSpPr>
          <p:nvPr/>
        </p:nvSpPr>
        <p:spPr bwMode="auto">
          <a:xfrm>
            <a:off x="6019800" y="38862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FF6600"/>
                </a:solidFill>
              </a:rPr>
              <a:t>which is larger?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Representation and Notation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19200" y="1752601"/>
            <a:ext cx="7392987" cy="1600200"/>
          </a:xfrm>
        </p:spPr>
        <p:txBody>
          <a:bodyPr/>
          <a:lstStyle/>
          <a:p>
            <a:pPr marL="0" indent="0">
              <a:buNone/>
            </a:pPr>
            <a:r>
              <a:rPr lang="en-US" sz="2100" dirty="0"/>
              <a:t>Standard representation: bag of words</a:t>
            </a:r>
          </a:p>
          <a:p>
            <a:pPr lvl="1"/>
            <a:r>
              <a:rPr lang="en-US" sz="1900" dirty="0" smtClean="0"/>
              <a:t>Fixed vocabulary ~50K words</a:t>
            </a:r>
          </a:p>
          <a:p>
            <a:pPr lvl="1"/>
            <a:r>
              <a:rPr lang="en-US" sz="1900" dirty="0" smtClean="0"/>
              <a:t>Documents </a:t>
            </a:r>
            <a:r>
              <a:rPr lang="en-US" sz="1900" dirty="0"/>
              <a:t>represented by a count vector, where each dimension represents</a:t>
            </a:r>
            <a:r>
              <a:rPr lang="en-US" sz="1900" dirty="0" smtClean="0"/>
              <a:t> the frequency of a </a:t>
            </a:r>
            <a:r>
              <a:rPr lang="en-US" sz="1900" dirty="0"/>
              <a:t>word</a:t>
            </a:r>
          </a:p>
          <a:p>
            <a:pPr lvl="1"/>
            <a:endParaRPr lang="en-US" sz="1900" dirty="0"/>
          </a:p>
          <a:p>
            <a:pPr lvl="1"/>
            <a:endParaRPr lang="en-US" sz="1900" dirty="0"/>
          </a:p>
          <a:p>
            <a:pPr lvl="1"/>
            <a:endParaRPr lang="en-US" sz="1900" dirty="0"/>
          </a:p>
          <a:p>
            <a:pPr lvl="1"/>
            <a:endParaRPr lang="en-US" sz="1900" dirty="0"/>
          </a:p>
          <a:p>
            <a:pPr lvl="1"/>
            <a:endParaRPr lang="en-US" sz="1900" dirty="0"/>
          </a:p>
          <a:p>
            <a:pPr lvl="1"/>
            <a:endParaRPr lang="en-US" sz="1900" dirty="0"/>
          </a:p>
          <a:p>
            <a:pPr lvl="1"/>
            <a:endParaRPr lang="en-US" sz="1900" dirty="0"/>
          </a:p>
          <a:p>
            <a:pPr lvl="1"/>
            <a:endParaRPr lang="en-US" sz="1900" dirty="0"/>
          </a:p>
          <a:p>
            <a:pPr lvl="1">
              <a:buNone/>
            </a:pPr>
            <a:endParaRPr lang="en-US" sz="1900" dirty="0"/>
          </a:p>
        </p:txBody>
      </p:sp>
      <p:grpSp>
        <p:nvGrpSpPr>
          <p:cNvPr id="116740" name="Group 4"/>
          <p:cNvGrpSpPr>
            <a:grpSpLocks/>
          </p:cNvGrpSpPr>
          <p:nvPr/>
        </p:nvGrpSpPr>
        <p:grpSpPr bwMode="auto">
          <a:xfrm>
            <a:off x="1676400" y="3494088"/>
            <a:ext cx="533400" cy="762000"/>
            <a:chOff x="1680" y="3024"/>
            <a:chExt cx="336" cy="480"/>
          </a:xfrm>
        </p:grpSpPr>
        <p:sp>
          <p:nvSpPr>
            <p:cNvPr id="116741" name="Rectangle 5"/>
            <p:cNvSpPr>
              <a:spLocks noChangeArrowheads="1"/>
            </p:cNvSpPr>
            <p:nvPr/>
          </p:nvSpPr>
          <p:spPr bwMode="auto">
            <a:xfrm>
              <a:off x="1680" y="3024"/>
              <a:ext cx="336" cy="48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742" name="Line 6"/>
            <p:cNvSpPr>
              <a:spLocks noChangeShapeType="1"/>
            </p:cNvSpPr>
            <p:nvPr/>
          </p:nvSpPr>
          <p:spPr bwMode="auto">
            <a:xfrm>
              <a:off x="1728" y="3120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6743" name="Line 7"/>
            <p:cNvSpPr>
              <a:spLocks noChangeShapeType="1"/>
            </p:cNvSpPr>
            <p:nvPr/>
          </p:nvSpPr>
          <p:spPr bwMode="auto">
            <a:xfrm>
              <a:off x="1728" y="3216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6744" name="Line 8"/>
            <p:cNvSpPr>
              <a:spLocks noChangeShapeType="1"/>
            </p:cNvSpPr>
            <p:nvPr/>
          </p:nvSpPr>
          <p:spPr bwMode="auto">
            <a:xfrm>
              <a:off x="1728" y="3312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6745" name="Line 9"/>
            <p:cNvSpPr>
              <a:spLocks noChangeShapeType="1"/>
            </p:cNvSpPr>
            <p:nvPr/>
          </p:nvSpPr>
          <p:spPr bwMode="auto">
            <a:xfrm>
              <a:off x="1728" y="3264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6746" name="Line 10"/>
            <p:cNvSpPr>
              <a:spLocks noChangeShapeType="1"/>
            </p:cNvSpPr>
            <p:nvPr/>
          </p:nvSpPr>
          <p:spPr bwMode="auto">
            <a:xfrm>
              <a:off x="1728" y="3168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6747" name="Line 11"/>
            <p:cNvSpPr>
              <a:spLocks noChangeShapeType="1"/>
            </p:cNvSpPr>
            <p:nvPr/>
          </p:nvSpPr>
          <p:spPr bwMode="auto">
            <a:xfrm>
              <a:off x="1728" y="3360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6748" name="Line 12"/>
            <p:cNvSpPr>
              <a:spLocks noChangeShapeType="1"/>
            </p:cNvSpPr>
            <p:nvPr/>
          </p:nvSpPr>
          <p:spPr bwMode="auto">
            <a:xfrm>
              <a:off x="1728" y="3408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16749" name="AutoShape 13"/>
          <p:cNvSpPr>
            <a:spLocks noChangeArrowheads="1"/>
          </p:cNvSpPr>
          <p:nvPr/>
        </p:nvSpPr>
        <p:spPr bwMode="auto">
          <a:xfrm>
            <a:off x="3733800" y="4038600"/>
            <a:ext cx="914400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6750" name="Text Box 14"/>
          <p:cNvSpPr txBox="1">
            <a:spLocks noChangeArrowheads="1"/>
          </p:cNvSpPr>
          <p:nvPr/>
        </p:nvSpPr>
        <p:spPr bwMode="auto">
          <a:xfrm>
            <a:off x="4800600" y="4038600"/>
            <a:ext cx="3581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latin typeface="Verdana" pitchFamily="34" charset="0"/>
              </a:rPr>
              <a:t>(4, 1, 1, 0, 0, 1, 0, 0, …)</a:t>
            </a:r>
          </a:p>
        </p:txBody>
      </p:sp>
      <p:sp>
        <p:nvSpPr>
          <p:cNvPr id="116752" name="Text Box 16"/>
          <p:cNvSpPr txBox="1">
            <a:spLocks noChangeArrowheads="1"/>
          </p:cNvSpPr>
          <p:nvPr/>
        </p:nvSpPr>
        <p:spPr bwMode="auto">
          <a:xfrm rot="-3607985">
            <a:off x="4031457" y="4960143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clinton</a:t>
            </a:r>
          </a:p>
        </p:txBody>
      </p:sp>
      <p:sp>
        <p:nvSpPr>
          <p:cNvPr id="116753" name="Text Box 17"/>
          <p:cNvSpPr txBox="1">
            <a:spLocks noChangeArrowheads="1"/>
          </p:cNvSpPr>
          <p:nvPr/>
        </p:nvSpPr>
        <p:spPr bwMode="auto">
          <a:xfrm rot="-3607985">
            <a:off x="4336257" y="4960143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said</a:t>
            </a:r>
          </a:p>
        </p:txBody>
      </p:sp>
      <p:sp>
        <p:nvSpPr>
          <p:cNvPr id="116754" name="Text Box 18"/>
          <p:cNvSpPr txBox="1">
            <a:spLocks noChangeArrowheads="1"/>
          </p:cNvSpPr>
          <p:nvPr/>
        </p:nvSpPr>
        <p:spPr bwMode="auto">
          <a:xfrm rot="-3607985">
            <a:off x="4717257" y="4960143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 smtClean="0"/>
              <a:t>california</a:t>
            </a:r>
            <a:endParaRPr lang="en-US" dirty="0"/>
          </a:p>
        </p:txBody>
      </p:sp>
      <p:sp>
        <p:nvSpPr>
          <p:cNvPr id="116755" name="Text Box 19"/>
          <p:cNvSpPr txBox="1">
            <a:spLocks noChangeArrowheads="1"/>
          </p:cNvSpPr>
          <p:nvPr/>
        </p:nvSpPr>
        <p:spPr bwMode="auto">
          <a:xfrm rot="-3607985">
            <a:off x="5022057" y="4960143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across</a:t>
            </a:r>
          </a:p>
        </p:txBody>
      </p:sp>
      <p:sp>
        <p:nvSpPr>
          <p:cNvPr id="116756" name="Text Box 20"/>
          <p:cNvSpPr txBox="1">
            <a:spLocks noChangeArrowheads="1"/>
          </p:cNvSpPr>
          <p:nvPr/>
        </p:nvSpPr>
        <p:spPr bwMode="auto">
          <a:xfrm rot="-3607985">
            <a:off x="5326857" y="4960143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tv</a:t>
            </a:r>
          </a:p>
        </p:txBody>
      </p:sp>
      <p:sp>
        <p:nvSpPr>
          <p:cNvPr id="116757" name="Text Box 21"/>
          <p:cNvSpPr txBox="1">
            <a:spLocks noChangeArrowheads="1"/>
          </p:cNvSpPr>
          <p:nvPr/>
        </p:nvSpPr>
        <p:spPr bwMode="auto">
          <a:xfrm rot="-3607985">
            <a:off x="5631657" y="4960143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wrong</a:t>
            </a:r>
          </a:p>
        </p:txBody>
      </p:sp>
      <p:sp>
        <p:nvSpPr>
          <p:cNvPr id="116758" name="Text Box 22"/>
          <p:cNvSpPr txBox="1">
            <a:spLocks noChangeArrowheads="1"/>
          </p:cNvSpPr>
          <p:nvPr/>
        </p:nvSpPr>
        <p:spPr bwMode="auto">
          <a:xfrm rot="-3607985">
            <a:off x="6012657" y="4960143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capital</a:t>
            </a:r>
          </a:p>
        </p:txBody>
      </p:sp>
      <p:sp>
        <p:nvSpPr>
          <p:cNvPr id="116759" name="Text Box 23"/>
          <p:cNvSpPr txBox="1">
            <a:spLocks noChangeArrowheads="1"/>
          </p:cNvSpPr>
          <p:nvPr/>
        </p:nvSpPr>
        <p:spPr bwMode="auto">
          <a:xfrm rot="-3607985">
            <a:off x="3740944" y="4960144"/>
            <a:ext cx="1752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banana</a:t>
            </a:r>
          </a:p>
        </p:txBody>
      </p:sp>
      <p:sp>
        <p:nvSpPr>
          <p:cNvPr id="116760" name="Text Box 24"/>
          <p:cNvSpPr txBox="1">
            <a:spLocks noChangeArrowheads="1"/>
          </p:cNvSpPr>
          <p:nvPr/>
        </p:nvSpPr>
        <p:spPr bwMode="auto">
          <a:xfrm>
            <a:off x="304800" y="4332288"/>
            <a:ext cx="3200400" cy="9255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FF6600"/>
                </a:solidFill>
              </a:rPr>
              <a:t>Clinton said banana repeatedly last week on </a:t>
            </a:r>
            <a:r>
              <a:rPr lang="en-US" dirty="0" err="1">
                <a:solidFill>
                  <a:srgbClr val="FF6600"/>
                </a:solidFill>
              </a:rPr>
              <a:t>tv</a:t>
            </a:r>
            <a:r>
              <a:rPr lang="en-US" dirty="0">
                <a:solidFill>
                  <a:srgbClr val="FF6600"/>
                </a:solidFill>
              </a:rPr>
              <a:t>, “banana, banana, banana”</a:t>
            </a:r>
          </a:p>
        </p:txBody>
      </p:sp>
      <p:pic>
        <p:nvPicPr>
          <p:cNvPr id="116761" name="Picture 25" descr="bag_of_words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7620000" y="0"/>
            <a:ext cx="1295400" cy="1295400"/>
          </a:xfrm>
          <a:noFill/>
          <a:ln/>
        </p:spPr>
      </p:pic>
      <p:sp>
        <p:nvSpPr>
          <p:cNvPr id="26" name="TextBox 25"/>
          <p:cNvSpPr txBox="1"/>
          <p:nvPr/>
        </p:nvSpPr>
        <p:spPr>
          <a:xfrm>
            <a:off x="457200" y="5334000"/>
            <a:ext cx="83022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0000FF"/>
                </a:solidFill>
              </a:rPr>
              <a:t>Representation allows us to generalize across documents</a:t>
            </a:r>
            <a:endParaRPr lang="en-US" sz="3600" dirty="0" smtClean="0">
              <a:solidFill>
                <a:srgbClr val="FF0000"/>
              </a:solidFill>
            </a:endParaRPr>
          </a:p>
          <a:p>
            <a:pPr algn="l"/>
            <a:r>
              <a:rPr lang="en-US" sz="3600" dirty="0" smtClean="0">
                <a:solidFill>
                  <a:srgbClr val="FF0000"/>
                </a:solidFill>
              </a:rPr>
              <a:t>      Downside?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Representation and Notation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19200" y="1751013"/>
            <a:ext cx="7392987" cy="1601787"/>
          </a:xfrm>
        </p:spPr>
        <p:txBody>
          <a:bodyPr/>
          <a:lstStyle/>
          <a:p>
            <a:pPr marL="0" indent="0">
              <a:buNone/>
            </a:pPr>
            <a:r>
              <a:rPr lang="en-US" sz="2100" dirty="0"/>
              <a:t>Standard representation: bag of words</a:t>
            </a:r>
          </a:p>
          <a:p>
            <a:pPr lvl="1"/>
            <a:r>
              <a:rPr lang="en-US" sz="1900" dirty="0" smtClean="0"/>
              <a:t>Fixed vocabulary ~50K words</a:t>
            </a:r>
          </a:p>
          <a:p>
            <a:pPr lvl="1"/>
            <a:r>
              <a:rPr lang="en-US" sz="1900" dirty="0" smtClean="0"/>
              <a:t>Documents </a:t>
            </a:r>
            <a:r>
              <a:rPr lang="en-US" sz="1900" dirty="0"/>
              <a:t>represented by a count vector, where each dimension represents</a:t>
            </a:r>
            <a:r>
              <a:rPr lang="en-US" sz="1900" dirty="0" smtClean="0"/>
              <a:t> the frequency of a </a:t>
            </a:r>
            <a:r>
              <a:rPr lang="en-US" sz="1900" dirty="0"/>
              <a:t>word</a:t>
            </a:r>
          </a:p>
          <a:p>
            <a:pPr lvl="1"/>
            <a:endParaRPr lang="en-US" sz="1900" dirty="0"/>
          </a:p>
          <a:p>
            <a:pPr lvl="1"/>
            <a:endParaRPr lang="en-US" sz="1900" dirty="0"/>
          </a:p>
          <a:p>
            <a:pPr lvl="1"/>
            <a:endParaRPr lang="en-US" sz="1900" dirty="0"/>
          </a:p>
          <a:p>
            <a:pPr lvl="1"/>
            <a:endParaRPr lang="en-US" sz="1900" dirty="0"/>
          </a:p>
          <a:p>
            <a:pPr lvl="1"/>
            <a:endParaRPr lang="en-US" sz="1900" dirty="0"/>
          </a:p>
          <a:p>
            <a:pPr lvl="1"/>
            <a:endParaRPr lang="en-US" sz="1900" dirty="0"/>
          </a:p>
          <a:p>
            <a:pPr lvl="1"/>
            <a:endParaRPr lang="en-US" sz="1900" dirty="0"/>
          </a:p>
          <a:p>
            <a:pPr lvl="1"/>
            <a:endParaRPr lang="en-US" sz="1900" dirty="0"/>
          </a:p>
          <a:p>
            <a:pPr lvl="1">
              <a:buNone/>
            </a:pPr>
            <a:endParaRPr lang="en-US" sz="1900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676400" y="3494088"/>
            <a:ext cx="533400" cy="762000"/>
            <a:chOff x="1680" y="3024"/>
            <a:chExt cx="336" cy="480"/>
          </a:xfrm>
        </p:grpSpPr>
        <p:sp>
          <p:nvSpPr>
            <p:cNvPr id="116741" name="Rectangle 5"/>
            <p:cNvSpPr>
              <a:spLocks noChangeArrowheads="1"/>
            </p:cNvSpPr>
            <p:nvPr/>
          </p:nvSpPr>
          <p:spPr bwMode="auto">
            <a:xfrm>
              <a:off x="1680" y="3024"/>
              <a:ext cx="336" cy="48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742" name="Line 6"/>
            <p:cNvSpPr>
              <a:spLocks noChangeShapeType="1"/>
            </p:cNvSpPr>
            <p:nvPr/>
          </p:nvSpPr>
          <p:spPr bwMode="auto">
            <a:xfrm>
              <a:off x="1728" y="3120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6743" name="Line 7"/>
            <p:cNvSpPr>
              <a:spLocks noChangeShapeType="1"/>
            </p:cNvSpPr>
            <p:nvPr/>
          </p:nvSpPr>
          <p:spPr bwMode="auto">
            <a:xfrm>
              <a:off x="1728" y="3216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6744" name="Line 8"/>
            <p:cNvSpPr>
              <a:spLocks noChangeShapeType="1"/>
            </p:cNvSpPr>
            <p:nvPr/>
          </p:nvSpPr>
          <p:spPr bwMode="auto">
            <a:xfrm>
              <a:off x="1728" y="3312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6745" name="Line 9"/>
            <p:cNvSpPr>
              <a:spLocks noChangeShapeType="1"/>
            </p:cNvSpPr>
            <p:nvPr/>
          </p:nvSpPr>
          <p:spPr bwMode="auto">
            <a:xfrm>
              <a:off x="1728" y="3264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6746" name="Line 10"/>
            <p:cNvSpPr>
              <a:spLocks noChangeShapeType="1"/>
            </p:cNvSpPr>
            <p:nvPr/>
          </p:nvSpPr>
          <p:spPr bwMode="auto">
            <a:xfrm>
              <a:off x="1728" y="3168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6747" name="Line 11"/>
            <p:cNvSpPr>
              <a:spLocks noChangeShapeType="1"/>
            </p:cNvSpPr>
            <p:nvPr/>
          </p:nvSpPr>
          <p:spPr bwMode="auto">
            <a:xfrm>
              <a:off x="1728" y="3360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6748" name="Line 12"/>
            <p:cNvSpPr>
              <a:spLocks noChangeShapeType="1"/>
            </p:cNvSpPr>
            <p:nvPr/>
          </p:nvSpPr>
          <p:spPr bwMode="auto">
            <a:xfrm>
              <a:off x="1728" y="3408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16749" name="AutoShape 13"/>
          <p:cNvSpPr>
            <a:spLocks noChangeArrowheads="1"/>
          </p:cNvSpPr>
          <p:nvPr/>
        </p:nvSpPr>
        <p:spPr bwMode="auto">
          <a:xfrm>
            <a:off x="3733800" y="4038600"/>
            <a:ext cx="914400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6750" name="Text Box 14"/>
          <p:cNvSpPr txBox="1">
            <a:spLocks noChangeArrowheads="1"/>
          </p:cNvSpPr>
          <p:nvPr/>
        </p:nvSpPr>
        <p:spPr bwMode="auto">
          <a:xfrm>
            <a:off x="4800600" y="4038600"/>
            <a:ext cx="3581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latin typeface="Verdana" pitchFamily="34" charset="0"/>
              </a:rPr>
              <a:t>(4, 1, 1, 0, 0, 1, 0, 0, …)</a:t>
            </a:r>
          </a:p>
        </p:txBody>
      </p:sp>
      <p:sp>
        <p:nvSpPr>
          <p:cNvPr id="116752" name="Text Box 16"/>
          <p:cNvSpPr txBox="1">
            <a:spLocks noChangeArrowheads="1"/>
          </p:cNvSpPr>
          <p:nvPr/>
        </p:nvSpPr>
        <p:spPr bwMode="auto">
          <a:xfrm rot="-3607985">
            <a:off x="4031457" y="4960143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clinton</a:t>
            </a:r>
          </a:p>
        </p:txBody>
      </p:sp>
      <p:sp>
        <p:nvSpPr>
          <p:cNvPr id="116753" name="Text Box 17"/>
          <p:cNvSpPr txBox="1">
            <a:spLocks noChangeArrowheads="1"/>
          </p:cNvSpPr>
          <p:nvPr/>
        </p:nvSpPr>
        <p:spPr bwMode="auto">
          <a:xfrm rot="-3607985">
            <a:off x="4336257" y="4960143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said</a:t>
            </a:r>
          </a:p>
        </p:txBody>
      </p:sp>
      <p:sp>
        <p:nvSpPr>
          <p:cNvPr id="116754" name="Text Box 18"/>
          <p:cNvSpPr txBox="1">
            <a:spLocks noChangeArrowheads="1"/>
          </p:cNvSpPr>
          <p:nvPr/>
        </p:nvSpPr>
        <p:spPr bwMode="auto">
          <a:xfrm rot="-3607985">
            <a:off x="4717257" y="4960143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 smtClean="0"/>
              <a:t>california</a:t>
            </a:r>
            <a:endParaRPr lang="en-US" dirty="0"/>
          </a:p>
        </p:txBody>
      </p:sp>
      <p:sp>
        <p:nvSpPr>
          <p:cNvPr id="116755" name="Text Box 19"/>
          <p:cNvSpPr txBox="1">
            <a:spLocks noChangeArrowheads="1"/>
          </p:cNvSpPr>
          <p:nvPr/>
        </p:nvSpPr>
        <p:spPr bwMode="auto">
          <a:xfrm rot="-3607985">
            <a:off x="5022057" y="4960143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across</a:t>
            </a:r>
          </a:p>
        </p:txBody>
      </p:sp>
      <p:sp>
        <p:nvSpPr>
          <p:cNvPr id="116756" name="Text Box 20"/>
          <p:cNvSpPr txBox="1">
            <a:spLocks noChangeArrowheads="1"/>
          </p:cNvSpPr>
          <p:nvPr/>
        </p:nvSpPr>
        <p:spPr bwMode="auto">
          <a:xfrm rot="-3607985">
            <a:off x="5326857" y="4960143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tv</a:t>
            </a:r>
          </a:p>
        </p:txBody>
      </p:sp>
      <p:sp>
        <p:nvSpPr>
          <p:cNvPr id="116757" name="Text Box 21"/>
          <p:cNvSpPr txBox="1">
            <a:spLocks noChangeArrowheads="1"/>
          </p:cNvSpPr>
          <p:nvPr/>
        </p:nvSpPr>
        <p:spPr bwMode="auto">
          <a:xfrm rot="-3607985">
            <a:off x="5631657" y="4960143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wrong</a:t>
            </a:r>
          </a:p>
        </p:txBody>
      </p:sp>
      <p:sp>
        <p:nvSpPr>
          <p:cNvPr id="116758" name="Text Box 22"/>
          <p:cNvSpPr txBox="1">
            <a:spLocks noChangeArrowheads="1"/>
          </p:cNvSpPr>
          <p:nvPr/>
        </p:nvSpPr>
        <p:spPr bwMode="auto">
          <a:xfrm rot="-3607985">
            <a:off x="6012657" y="4960143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capital</a:t>
            </a:r>
          </a:p>
        </p:txBody>
      </p:sp>
      <p:sp>
        <p:nvSpPr>
          <p:cNvPr id="116759" name="Text Box 23"/>
          <p:cNvSpPr txBox="1">
            <a:spLocks noChangeArrowheads="1"/>
          </p:cNvSpPr>
          <p:nvPr/>
        </p:nvSpPr>
        <p:spPr bwMode="auto">
          <a:xfrm rot="-3607985">
            <a:off x="3740944" y="4960144"/>
            <a:ext cx="1752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banana</a:t>
            </a:r>
          </a:p>
        </p:txBody>
      </p:sp>
      <p:sp>
        <p:nvSpPr>
          <p:cNvPr id="116760" name="Text Box 24"/>
          <p:cNvSpPr txBox="1">
            <a:spLocks noChangeArrowheads="1"/>
          </p:cNvSpPr>
          <p:nvPr/>
        </p:nvSpPr>
        <p:spPr bwMode="auto">
          <a:xfrm>
            <a:off x="304800" y="4332288"/>
            <a:ext cx="3200400" cy="9255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FF6600"/>
                </a:solidFill>
              </a:rPr>
              <a:t>Clinton said banana repeatedly last week on </a:t>
            </a:r>
            <a:r>
              <a:rPr lang="en-US" dirty="0" err="1">
                <a:solidFill>
                  <a:srgbClr val="FF6600"/>
                </a:solidFill>
              </a:rPr>
              <a:t>tv</a:t>
            </a:r>
            <a:r>
              <a:rPr lang="en-US" dirty="0">
                <a:solidFill>
                  <a:srgbClr val="FF6600"/>
                </a:solidFill>
              </a:rPr>
              <a:t>, “banana, banana, banana”</a:t>
            </a:r>
          </a:p>
        </p:txBody>
      </p:sp>
      <p:pic>
        <p:nvPicPr>
          <p:cNvPr id="116761" name="Picture 25" descr="bag_of_words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7620000" y="0"/>
            <a:ext cx="1295400" cy="1295400"/>
          </a:xfrm>
          <a:noFill/>
          <a:ln/>
        </p:spPr>
      </p:pic>
      <p:sp>
        <p:nvSpPr>
          <p:cNvPr id="26" name="TextBox 25"/>
          <p:cNvSpPr txBox="1"/>
          <p:nvPr/>
        </p:nvSpPr>
        <p:spPr>
          <a:xfrm>
            <a:off x="457200" y="5486400"/>
            <a:ext cx="8302273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0000FF"/>
                </a:solidFill>
              </a:rPr>
              <a:t>Representation allows us to generalize across documents</a:t>
            </a:r>
          </a:p>
          <a:p>
            <a:pPr algn="l"/>
            <a:endParaRPr lang="en-US" sz="2400" dirty="0" smtClean="0">
              <a:solidFill>
                <a:srgbClr val="0000FF"/>
              </a:solidFill>
            </a:endParaRPr>
          </a:p>
          <a:p>
            <a:pPr algn="l"/>
            <a:r>
              <a:rPr lang="en-US" sz="2400" dirty="0" smtClean="0">
                <a:solidFill>
                  <a:srgbClr val="0000FF"/>
                </a:solidFill>
              </a:rPr>
              <a:t>Downside: lose word ordering information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burstiness</a:t>
            </a: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1524000" y="1828800"/>
            <a:ext cx="6477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>
                <a:latin typeface="Verdana" pitchFamily="34" charset="0"/>
              </a:rPr>
              <a:t>What is the probability that a political document contains the word “Clinton”</a:t>
            </a:r>
            <a:r>
              <a:rPr lang="en-US" sz="2000" dirty="0" smtClean="0">
                <a:latin typeface="Verdana" pitchFamily="34" charset="0"/>
              </a:rPr>
              <a:t> </a:t>
            </a:r>
            <a:r>
              <a:rPr lang="en-US" sz="2000" i="1" dirty="0" smtClean="0">
                <a:latin typeface="Verdana" pitchFamily="34" charset="0"/>
              </a:rPr>
              <a:t>exactly</a:t>
            </a:r>
            <a:r>
              <a:rPr lang="en-US" sz="2000" dirty="0" smtClean="0">
                <a:latin typeface="Verdana" pitchFamily="34" charset="0"/>
              </a:rPr>
              <a:t> once</a:t>
            </a:r>
            <a:r>
              <a:rPr lang="en-US" sz="2000" dirty="0">
                <a:latin typeface="Verdana" pitchFamily="34" charset="0"/>
              </a:rPr>
              <a:t>?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1524000" y="3200400"/>
            <a:ext cx="6858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>
                <a:latin typeface="Arial" charset="0"/>
              </a:rPr>
              <a:t>The Stacy Koon-Lawrence Powell defense!  The decisions of Janet Reno and Bill </a:t>
            </a:r>
            <a:r>
              <a:rPr lang="en-US" b="1">
                <a:solidFill>
                  <a:srgbClr val="0000FF"/>
                </a:solidFill>
                <a:latin typeface="Arial" charset="0"/>
              </a:rPr>
              <a:t>Clinton</a:t>
            </a:r>
            <a:r>
              <a:rPr lang="en-US">
                <a:latin typeface="Arial" charset="0"/>
              </a:rPr>
              <a:t> in this affair are essentially the moral equivalents of Stacy Koon's.  …</a:t>
            </a:r>
          </a:p>
        </p:txBody>
      </p:sp>
      <p:sp>
        <p:nvSpPr>
          <p:cNvPr id="6" name="Text Box 1030"/>
          <p:cNvSpPr txBox="1">
            <a:spLocks noChangeArrowheads="1"/>
          </p:cNvSpPr>
          <p:nvPr/>
        </p:nvSpPr>
        <p:spPr bwMode="auto">
          <a:xfrm>
            <a:off x="2209800" y="4800600"/>
            <a:ext cx="510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dirty="0">
                <a:latin typeface="Verdana" pitchFamily="34" charset="0"/>
              </a:rPr>
              <a:t>p(“</a:t>
            </a:r>
            <a:r>
              <a:rPr lang="en-US" sz="2400" b="1" dirty="0">
                <a:solidFill>
                  <a:srgbClr val="0000FF"/>
                </a:solidFill>
                <a:latin typeface="Verdana" pitchFamily="34" charset="0"/>
              </a:rPr>
              <a:t>Clinton</a:t>
            </a:r>
            <a:r>
              <a:rPr lang="en-US" sz="2000" dirty="0">
                <a:latin typeface="Verdana" pitchFamily="34" charset="0"/>
              </a:rPr>
              <a:t>”</a:t>
            </a:r>
            <a:r>
              <a:rPr lang="en-US" sz="2000" dirty="0" smtClean="0">
                <a:latin typeface="Verdana" pitchFamily="34" charset="0"/>
              </a:rPr>
              <a:t>=1|</a:t>
            </a:r>
            <a:r>
              <a:rPr lang="en-US" sz="2000" dirty="0">
                <a:latin typeface="Verdana" pitchFamily="34" charset="0"/>
              </a:rPr>
              <a:t>political)</a:t>
            </a:r>
            <a:r>
              <a:rPr lang="en-US" sz="2400" dirty="0">
                <a:latin typeface="Verdana" pitchFamily="34" charset="0"/>
              </a:rPr>
              <a:t>= </a:t>
            </a:r>
            <a:r>
              <a:rPr lang="en-US" sz="2400" dirty="0" smtClean="0">
                <a:solidFill>
                  <a:srgbClr val="FF0000"/>
                </a:solidFill>
                <a:latin typeface="Verdana" pitchFamily="34" charset="0"/>
              </a:rPr>
              <a:t>0.12</a:t>
            </a:r>
            <a:endParaRPr lang="en-US" sz="2400" dirty="0">
              <a:solidFill>
                <a:srgbClr val="FF0000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burstiness</a:t>
            </a:r>
          </a:p>
        </p:txBody>
      </p:sp>
      <p:sp>
        <p:nvSpPr>
          <p:cNvPr id="58372" name="Text Box 1028"/>
          <p:cNvSpPr txBox="1">
            <a:spLocks noChangeArrowheads="1"/>
          </p:cNvSpPr>
          <p:nvPr/>
        </p:nvSpPr>
        <p:spPr bwMode="auto">
          <a:xfrm>
            <a:off x="1447800" y="2743200"/>
            <a:ext cx="6858000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>
                <a:latin typeface="Arial" charset="0"/>
              </a:rPr>
              <a:t>The Stacy Koon-Lawrence Powell defense!  The decisions of Janet Reno and Bill </a:t>
            </a:r>
            <a:r>
              <a:rPr lang="en-US" b="1">
                <a:solidFill>
                  <a:srgbClr val="0000FF"/>
                </a:solidFill>
                <a:latin typeface="Arial" charset="0"/>
              </a:rPr>
              <a:t>Clinton</a:t>
            </a:r>
            <a:r>
              <a:rPr lang="en-US">
                <a:latin typeface="Arial" charset="0"/>
              </a:rPr>
              <a:t> in this affair are essentially the moral equivalents of Stacy Koon's.  Reno and </a:t>
            </a:r>
            <a:r>
              <a:rPr lang="en-US" b="1">
                <a:solidFill>
                  <a:srgbClr val="0000FF"/>
                </a:solidFill>
                <a:latin typeface="Arial" charset="0"/>
              </a:rPr>
              <a:t>Clinton</a:t>
            </a:r>
            <a:r>
              <a:rPr lang="en-US">
                <a:latin typeface="Arial" charset="0"/>
              </a:rPr>
              <a:t> have the advantage in that they investigate themselves.</a:t>
            </a:r>
          </a:p>
          <a:p>
            <a:pPr algn="l">
              <a:spcBef>
                <a:spcPct val="50000"/>
              </a:spcBef>
            </a:pPr>
            <a:endParaRPr lang="en-US">
              <a:latin typeface="Arial" charset="0"/>
            </a:endParaRPr>
          </a:p>
        </p:txBody>
      </p:sp>
      <p:sp>
        <p:nvSpPr>
          <p:cNvPr id="58373" name="Text Box 1029"/>
          <p:cNvSpPr txBox="1">
            <a:spLocks noChangeArrowheads="1"/>
          </p:cNvSpPr>
          <p:nvPr/>
        </p:nvSpPr>
        <p:spPr bwMode="auto">
          <a:xfrm>
            <a:off x="1524000" y="1828800"/>
            <a:ext cx="6477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>
                <a:latin typeface="Verdana" pitchFamily="34" charset="0"/>
              </a:rPr>
              <a:t>What is the probability that a political document contains the word “Clinton</a:t>
            </a:r>
            <a:r>
              <a:rPr lang="en-US" sz="2000" dirty="0" smtClean="0">
                <a:latin typeface="Verdana" pitchFamily="34" charset="0"/>
              </a:rPr>
              <a:t>”</a:t>
            </a:r>
            <a:r>
              <a:rPr lang="en-US" sz="2000" i="1" dirty="0" smtClean="0">
                <a:latin typeface="Verdana" pitchFamily="34" charset="0"/>
              </a:rPr>
              <a:t> exactly</a:t>
            </a:r>
            <a:r>
              <a:rPr lang="en-US" sz="2000" dirty="0" smtClean="0">
                <a:latin typeface="Verdana" pitchFamily="34" charset="0"/>
              </a:rPr>
              <a:t> </a:t>
            </a:r>
            <a:r>
              <a:rPr lang="en-US" sz="2000" b="1" dirty="0">
                <a:solidFill>
                  <a:srgbClr val="FF0000"/>
                </a:solidFill>
                <a:latin typeface="Verdana" pitchFamily="34" charset="0"/>
              </a:rPr>
              <a:t>twice</a:t>
            </a:r>
            <a:r>
              <a:rPr lang="en-US" sz="2000" dirty="0">
                <a:latin typeface="Verdana" pitchFamily="34" charset="0"/>
              </a:rPr>
              <a:t>?</a:t>
            </a:r>
          </a:p>
        </p:txBody>
      </p:sp>
      <p:sp>
        <p:nvSpPr>
          <p:cNvPr id="58374" name="Text Box 1030"/>
          <p:cNvSpPr txBox="1">
            <a:spLocks noChangeArrowheads="1"/>
          </p:cNvSpPr>
          <p:nvPr/>
        </p:nvSpPr>
        <p:spPr bwMode="auto">
          <a:xfrm>
            <a:off x="2362200" y="4267200"/>
            <a:ext cx="510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dirty="0">
                <a:latin typeface="Verdana" pitchFamily="34" charset="0"/>
              </a:rPr>
              <a:t>p(“</a:t>
            </a:r>
            <a:r>
              <a:rPr lang="en-US" sz="2400" b="1" dirty="0">
                <a:solidFill>
                  <a:srgbClr val="0000FF"/>
                </a:solidFill>
                <a:latin typeface="Verdana" pitchFamily="34" charset="0"/>
              </a:rPr>
              <a:t>Clinton</a:t>
            </a:r>
            <a:r>
              <a:rPr lang="en-US" sz="2000" dirty="0">
                <a:latin typeface="Verdana" pitchFamily="34" charset="0"/>
              </a:rPr>
              <a:t>”=2|political)</a:t>
            </a:r>
            <a:r>
              <a:rPr lang="en-US" sz="2400" dirty="0">
                <a:latin typeface="Verdana" pitchFamily="34" charset="0"/>
              </a:rPr>
              <a:t>= </a:t>
            </a:r>
            <a:r>
              <a:rPr lang="en-US" sz="2400" dirty="0" smtClean="0">
                <a:solidFill>
                  <a:srgbClr val="FF0000"/>
                </a:solidFill>
                <a:latin typeface="Verdana" pitchFamily="34" charset="0"/>
              </a:rPr>
              <a:t>0.05</a:t>
            </a:r>
            <a:endParaRPr lang="en-US" sz="2400" dirty="0">
              <a:solidFill>
                <a:srgbClr val="FF0000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</a:t>
            </a:r>
            <a:r>
              <a:rPr lang="en-US" dirty="0" err="1" smtClean="0"/>
              <a:t>burstiness</a:t>
            </a:r>
            <a:r>
              <a:rPr lang="en-US" dirty="0" smtClean="0"/>
              <a:t> in models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5339493"/>
              </p:ext>
            </p:extLst>
          </p:nvPr>
        </p:nvGraphicFramePr>
        <p:xfrm>
          <a:off x="1524000" y="3429000"/>
          <a:ext cx="5486400" cy="14648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Equation" r:id="rId3" imgW="2616200" imgH="698500" progId="Equation.3">
                  <p:embed/>
                </p:oleObj>
              </mc:Choice>
              <mc:Fallback>
                <p:oleObj name="Equation" r:id="rId3" imgW="2616200" imgH="698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4000" y="3429000"/>
                        <a:ext cx="5486400" cy="14648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1030"/>
          <p:cNvSpPr txBox="1">
            <a:spLocks noChangeArrowheads="1"/>
          </p:cNvSpPr>
          <p:nvPr/>
        </p:nvSpPr>
        <p:spPr bwMode="auto">
          <a:xfrm>
            <a:off x="2133600" y="2209800"/>
            <a:ext cx="510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dirty="0">
                <a:latin typeface="Verdana" pitchFamily="34" charset="0"/>
              </a:rPr>
              <a:t>p(“</a:t>
            </a:r>
            <a:r>
              <a:rPr lang="en-US" sz="2400" b="1" dirty="0">
                <a:solidFill>
                  <a:srgbClr val="0000FF"/>
                </a:solidFill>
                <a:latin typeface="Verdana" pitchFamily="34" charset="0"/>
              </a:rPr>
              <a:t>Clinton</a:t>
            </a:r>
            <a:r>
              <a:rPr lang="en-US" sz="2000" dirty="0">
                <a:latin typeface="Verdana" pitchFamily="34" charset="0"/>
              </a:rPr>
              <a:t>”</a:t>
            </a:r>
            <a:r>
              <a:rPr lang="en-US" sz="2000" dirty="0" smtClean="0">
                <a:latin typeface="Verdana" pitchFamily="34" charset="0"/>
              </a:rPr>
              <a:t>=1|</a:t>
            </a:r>
            <a:r>
              <a:rPr lang="en-US" sz="2000" dirty="0">
                <a:latin typeface="Verdana" pitchFamily="34" charset="0"/>
              </a:rPr>
              <a:t>political)</a:t>
            </a:r>
            <a:r>
              <a:rPr lang="en-US" sz="2400" dirty="0">
                <a:latin typeface="Verdana" pitchFamily="34" charset="0"/>
              </a:rPr>
              <a:t>= </a:t>
            </a:r>
            <a:r>
              <a:rPr lang="en-US" sz="2400" dirty="0" smtClean="0">
                <a:solidFill>
                  <a:srgbClr val="FF0000"/>
                </a:solidFill>
                <a:latin typeface="Verdana" pitchFamily="34" charset="0"/>
              </a:rPr>
              <a:t>0.12</a:t>
            </a:r>
            <a:endParaRPr lang="en-US" sz="2400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5334000"/>
            <a:ext cx="7391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smtClean="0">
                <a:solidFill>
                  <a:srgbClr val="FF0000"/>
                </a:solidFill>
              </a:rPr>
              <a:t>Under the multinomial model, how likely is p(“Clinton” = 2 | political)?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828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</a:t>
            </a:r>
            <a:r>
              <a:rPr lang="en-US" dirty="0" err="1" smtClean="0"/>
              <a:t>burstiness</a:t>
            </a:r>
            <a:r>
              <a:rPr lang="en-US" dirty="0" smtClean="0"/>
              <a:t> in models</a:t>
            </a:r>
            <a:endParaRPr lang="en-US" dirty="0"/>
          </a:p>
        </p:txBody>
      </p:sp>
      <p:sp>
        <p:nvSpPr>
          <p:cNvPr id="58374" name="Text Box 1030"/>
          <p:cNvSpPr txBox="1">
            <a:spLocks noChangeArrowheads="1"/>
          </p:cNvSpPr>
          <p:nvPr/>
        </p:nvSpPr>
        <p:spPr bwMode="auto">
          <a:xfrm>
            <a:off x="2362200" y="1752600"/>
            <a:ext cx="510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dirty="0">
                <a:latin typeface="Verdana" pitchFamily="34" charset="0"/>
              </a:rPr>
              <a:t>p(“</a:t>
            </a:r>
            <a:r>
              <a:rPr lang="en-US" sz="2400" b="1" dirty="0">
                <a:solidFill>
                  <a:srgbClr val="0000FF"/>
                </a:solidFill>
                <a:latin typeface="Verdana" pitchFamily="34" charset="0"/>
              </a:rPr>
              <a:t>Clinton</a:t>
            </a:r>
            <a:r>
              <a:rPr lang="en-US" sz="2000" dirty="0">
                <a:latin typeface="Verdana" pitchFamily="34" charset="0"/>
              </a:rPr>
              <a:t>”=2|political)</a:t>
            </a:r>
            <a:r>
              <a:rPr lang="en-US" sz="2400" dirty="0">
                <a:latin typeface="Verdana" pitchFamily="34" charset="0"/>
              </a:rPr>
              <a:t>= </a:t>
            </a:r>
            <a:r>
              <a:rPr lang="en-US" sz="2400" dirty="0" smtClean="0">
                <a:solidFill>
                  <a:srgbClr val="FF0000"/>
                </a:solidFill>
                <a:latin typeface="Verdana" pitchFamily="34" charset="0"/>
              </a:rPr>
              <a:t>0.05</a:t>
            </a:r>
            <a:endParaRPr lang="en-US" sz="2400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58375" name="Text Box 1031"/>
          <p:cNvSpPr txBox="1">
            <a:spLocks noChangeArrowheads="1"/>
          </p:cNvSpPr>
          <p:nvPr/>
        </p:nvSpPr>
        <p:spPr bwMode="auto">
          <a:xfrm>
            <a:off x="457200" y="2590800"/>
            <a:ext cx="86868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Verdana" pitchFamily="34" charset="0"/>
              </a:rPr>
              <a:t>Many models incorrectly </a:t>
            </a:r>
            <a:r>
              <a:rPr lang="en-US" sz="2400" dirty="0" smtClean="0">
                <a:latin typeface="Verdana" pitchFamily="34" charset="0"/>
              </a:rPr>
              <a:t>predict:                         </a:t>
            </a:r>
          </a:p>
          <a:p>
            <a:pPr algn="ctr">
              <a:spcBef>
                <a:spcPct val="50000"/>
              </a:spcBef>
            </a:pPr>
            <a:r>
              <a:rPr lang="en-US" sz="2400" dirty="0" smtClean="0">
                <a:latin typeface="Verdana" pitchFamily="34" charset="0"/>
              </a:rPr>
              <a:t> </a:t>
            </a:r>
            <a:r>
              <a:rPr lang="en-US" sz="2400" dirty="0">
                <a:latin typeface="Verdana" pitchFamily="34" charset="0"/>
              </a:rPr>
              <a:t/>
            </a:r>
            <a:br>
              <a:rPr lang="en-US" sz="2400" dirty="0">
                <a:latin typeface="Verdana" pitchFamily="34" charset="0"/>
              </a:rPr>
            </a:br>
            <a:r>
              <a:rPr lang="en-US" sz="2400" dirty="0">
                <a:latin typeface="Verdana" pitchFamily="34" charset="0"/>
              </a:rPr>
              <a:t>p(</a:t>
            </a:r>
            <a:r>
              <a:rPr lang="en-US" sz="2400" dirty="0"/>
              <a:t>“</a:t>
            </a:r>
            <a:r>
              <a:rPr lang="en-US" sz="2400" dirty="0">
                <a:solidFill>
                  <a:srgbClr val="0000FF"/>
                </a:solidFill>
              </a:rPr>
              <a:t>Clinton</a:t>
            </a:r>
            <a:r>
              <a:rPr lang="en-US" sz="2400" dirty="0"/>
              <a:t>”=2|political</a:t>
            </a:r>
            <a:r>
              <a:rPr lang="en-US" sz="2400" dirty="0">
                <a:latin typeface="Verdana" pitchFamily="34" charset="0"/>
              </a:rPr>
              <a:t>) ≈ p(</a:t>
            </a:r>
            <a:r>
              <a:rPr lang="en-US" sz="2400" dirty="0"/>
              <a:t>“</a:t>
            </a:r>
            <a:r>
              <a:rPr lang="en-US" sz="2400" dirty="0">
                <a:solidFill>
                  <a:srgbClr val="0000FF"/>
                </a:solidFill>
              </a:rPr>
              <a:t>Clinton</a:t>
            </a:r>
            <a:r>
              <a:rPr lang="en-US" sz="2400" dirty="0"/>
              <a:t>”=1|political</a:t>
            </a:r>
            <a:r>
              <a:rPr lang="en-US" sz="2400" dirty="0">
                <a:latin typeface="Verdana" pitchFamily="34" charset="0"/>
              </a:rPr>
              <a:t>)</a:t>
            </a:r>
            <a:r>
              <a:rPr lang="en-US" sz="2800" b="1" baseline="30000" dirty="0" smtClean="0">
                <a:solidFill>
                  <a:srgbClr val="FF0000"/>
                </a:solidFill>
                <a:latin typeface="Verdana" pitchFamily="34" charset="0"/>
              </a:rPr>
              <a:t>2</a:t>
            </a:r>
            <a:endParaRPr lang="en-US" sz="2400" dirty="0" smtClean="0">
              <a:latin typeface="Verdan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en-US" sz="2800" dirty="0" smtClean="0">
                <a:solidFill>
                  <a:srgbClr val="FF0000"/>
                </a:solidFill>
                <a:latin typeface="Verdana" pitchFamily="34" charset="0"/>
              </a:rPr>
              <a:t>             0.05 </a:t>
            </a:r>
            <a:r>
              <a:rPr lang="en-US" sz="2800" dirty="0">
                <a:solidFill>
                  <a:srgbClr val="FF0000"/>
                </a:solidFill>
                <a:latin typeface="Verdana" pitchFamily="34" charset="0"/>
              </a:rPr>
              <a:t>≠ </a:t>
            </a:r>
            <a:r>
              <a:rPr lang="en-US" sz="2800" b="1" i="1" dirty="0" smtClean="0">
                <a:solidFill>
                  <a:srgbClr val="FF0000"/>
                </a:solidFill>
                <a:latin typeface="Verdana" pitchFamily="34" charset="0"/>
              </a:rPr>
              <a:t>0.0144</a:t>
            </a:r>
            <a:r>
              <a:rPr lang="en-US" sz="2800" dirty="0" smtClean="0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en-US" sz="2800" dirty="0">
                <a:solidFill>
                  <a:srgbClr val="FF0000"/>
                </a:solidFill>
                <a:latin typeface="Verdana" pitchFamily="34" charset="0"/>
              </a:rPr>
              <a:t>(</a:t>
            </a:r>
            <a:r>
              <a:rPr lang="en-US" sz="2800" dirty="0" smtClean="0">
                <a:solidFill>
                  <a:srgbClr val="FF0000"/>
                </a:solidFill>
                <a:latin typeface="Verdana" pitchFamily="34" charset="0"/>
              </a:rPr>
              <a:t>0.12</a:t>
            </a:r>
            <a:r>
              <a:rPr lang="en-US" sz="2800" baseline="30000" dirty="0" smtClean="0">
                <a:solidFill>
                  <a:srgbClr val="FF0000"/>
                </a:solidFill>
                <a:latin typeface="Verdana" pitchFamily="34" charset="0"/>
              </a:rPr>
              <a:t>2</a:t>
            </a:r>
            <a:r>
              <a:rPr lang="en-US" sz="2800" dirty="0">
                <a:solidFill>
                  <a:srgbClr val="FF0000"/>
                </a:solidFill>
                <a:latin typeface="Verdana" pitchFamily="34" charset="0"/>
              </a:rPr>
              <a:t>)</a:t>
            </a:r>
          </a:p>
        </p:txBody>
      </p:sp>
      <p:sp>
        <p:nvSpPr>
          <p:cNvPr id="58379" name="Line 1035"/>
          <p:cNvSpPr>
            <a:spLocks noChangeShapeType="1"/>
          </p:cNvSpPr>
          <p:nvPr/>
        </p:nvSpPr>
        <p:spPr bwMode="auto">
          <a:xfrm>
            <a:off x="381000" y="4038600"/>
            <a:ext cx="8153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8380" name="Line 1036"/>
          <p:cNvSpPr>
            <a:spLocks noChangeShapeType="1"/>
          </p:cNvSpPr>
          <p:nvPr/>
        </p:nvSpPr>
        <p:spPr bwMode="auto">
          <a:xfrm flipH="1">
            <a:off x="8382000" y="2590800"/>
            <a:ext cx="304800" cy="914400"/>
          </a:xfrm>
          <a:prstGeom prst="lin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13015" y="5257800"/>
            <a:ext cx="7464185" cy="9130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/>
              <a:t>And in general, predict:</a:t>
            </a:r>
          </a:p>
          <a:p>
            <a:pPr algn="l"/>
            <a:r>
              <a:rPr lang="en-US" sz="2400" dirty="0" smtClean="0">
                <a:latin typeface="Verdana" pitchFamily="34" charset="0"/>
              </a:rPr>
              <a:t>  </a:t>
            </a:r>
            <a:r>
              <a:rPr lang="en-US" sz="2400" dirty="0" err="1" smtClean="0">
                <a:latin typeface="Verdana" pitchFamily="34" charset="0"/>
              </a:rPr>
              <a:t>p(</a:t>
            </a:r>
            <a:r>
              <a:rPr lang="en-US" sz="2400" dirty="0" err="1" smtClean="0"/>
              <a:t>“</a:t>
            </a:r>
            <a:r>
              <a:rPr lang="en-US" sz="2400" dirty="0" err="1" smtClean="0">
                <a:solidFill>
                  <a:srgbClr val="0000FF"/>
                </a:solidFill>
              </a:rPr>
              <a:t>Clinton</a:t>
            </a:r>
            <a:r>
              <a:rPr lang="en-US" sz="2400" dirty="0" smtClean="0"/>
              <a:t>”=</a:t>
            </a:r>
            <a:r>
              <a:rPr lang="en-US" sz="2800" b="1" dirty="0" err="1" smtClean="0">
                <a:solidFill>
                  <a:srgbClr val="FF0000"/>
                </a:solidFill>
              </a:rPr>
              <a:t>i</a:t>
            </a:r>
            <a:r>
              <a:rPr lang="en-US" sz="2400" dirty="0" err="1" smtClean="0"/>
              <a:t>|political</a:t>
            </a:r>
            <a:r>
              <a:rPr lang="en-US" sz="2400" dirty="0" smtClean="0">
                <a:latin typeface="Verdana" pitchFamily="34" charset="0"/>
              </a:rPr>
              <a:t>) ≈ </a:t>
            </a:r>
            <a:r>
              <a:rPr lang="en-US" sz="2400" dirty="0" err="1" smtClean="0">
                <a:latin typeface="Verdana" pitchFamily="34" charset="0"/>
              </a:rPr>
              <a:t>p(</a:t>
            </a:r>
            <a:r>
              <a:rPr lang="en-US" sz="2400" dirty="0" err="1" smtClean="0"/>
              <a:t>“</a:t>
            </a:r>
            <a:r>
              <a:rPr lang="en-US" sz="2400" dirty="0" err="1" smtClean="0">
                <a:solidFill>
                  <a:srgbClr val="0000FF"/>
                </a:solidFill>
              </a:rPr>
              <a:t>Clinton</a:t>
            </a:r>
            <a:r>
              <a:rPr lang="en-US" sz="2400" dirty="0" smtClean="0"/>
              <a:t>”=1|political</a:t>
            </a:r>
            <a:r>
              <a:rPr lang="en-US" sz="2400" dirty="0" smtClean="0">
                <a:latin typeface="Verdana" pitchFamily="34" charset="0"/>
              </a:rPr>
              <a:t>)</a:t>
            </a:r>
            <a:r>
              <a:rPr lang="en-US" sz="4000" b="1" baseline="30000" dirty="0" smtClean="0">
                <a:solidFill>
                  <a:srgbClr val="FF0000"/>
                </a:solidFill>
                <a:latin typeface="Verdana" pitchFamily="34" charset="0"/>
              </a:rPr>
              <a:t>i</a:t>
            </a:r>
            <a:r>
              <a:rPr lang="en-US" sz="2400" dirty="0" smtClean="0"/>
              <a:t>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p(“Clinton” = x | political)</a:t>
            </a:r>
          </a:p>
        </p:txBody>
      </p:sp>
      <p:pic>
        <p:nvPicPr>
          <p:cNvPr id="78853" name="Picture 5" descr="clinton"/>
          <p:cNvPicPr>
            <a:picLocks noChangeAspect="1" noChangeArrowheads="1"/>
          </p:cNvPicPr>
          <p:nvPr/>
        </p:nvPicPr>
        <p:blipFill>
          <a:blip r:embed="rId3"/>
          <a:srcRect l="4301" t="5376" r="6451" b="4301"/>
          <a:stretch>
            <a:fillRect/>
          </a:stretch>
        </p:blipFill>
        <p:spPr bwMode="auto">
          <a:xfrm>
            <a:off x="1981200" y="1600200"/>
            <a:ext cx="5715000" cy="4338638"/>
          </a:xfrm>
          <a:prstGeom prst="rect">
            <a:avLst/>
          </a:prstGeom>
          <a:noFill/>
        </p:spPr>
      </p:pic>
      <p:sp>
        <p:nvSpPr>
          <p:cNvPr id="78854" name="Text Box 6"/>
          <p:cNvSpPr txBox="1">
            <a:spLocks noChangeArrowheads="1"/>
          </p:cNvSpPr>
          <p:nvPr/>
        </p:nvSpPr>
        <p:spPr bwMode="auto">
          <a:xfrm>
            <a:off x="2286000" y="6096000"/>
            <a:ext cx="5638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latin typeface="Verdana" pitchFamily="34" charset="0"/>
              </a:rPr>
              <a:t>“Clinton” occurs exactly x times in document</a:t>
            </a:r>
          </a:p>
        </p:txBody>
      </p:sp>
      <p:sp>
        <p:nvSpPr>
          <p:cNvPr id="78855" name="Text Box 7"/>
          <p:cNvSpPr txBox="1">
            <a:spLocks noChangeArrowheads="1"/>
          </p:cNvSpPr>
          <p:nvPr/>
        </p:nvSpPr>
        <p:spPr bwMode="auto">
          <a:xfrm rot="16200000">
            <a:off x="1059657" y="3664743"/>
            <a:ext cx="1447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latin typeface="Verdana" pitchFamily="34" charset="0"/>
              </a:rPr>
              <a:t>probability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Word count probabilities</a:t>
            </a:r>
          </a:p>
        </p:txBody>
      </p:sp>
      <p:pic>
        <p:nvPicPr>
          <p:cNvPr id="19460" name="Picture 4" descr="termfrequency_probability_industry_example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t="3703"/>
          <a:stretch>
            <a:fillRect/>
          </a:stretch>
        </p:blipFill>
        <p:spPr>
          <a:xfrm>
            <a:off x="1828800" y="1600200"/>
            <a:ext cx="5486400" cy="3962400"/>
          </a:xfrm>
          <a:noFill/>
          <a:ln/>
        </p:spPr>
      </p:pic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381000" y="5715000"/>
            <a:ext cx="85344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latin typeface="Verdana" pitchFamily="34" charset="0"/>
              </a:rPr>
              <a:t>common words – 71% of word occurrences and 1% of the vocabulary</a:t>
            </a:r>
            <a:br>
              <a:rPr lang="en-US">
                <a:latin typeface="Verdana" pitchFamily="34" charset="0"/>
              </a:rPr>
            </a:br>
            <a:r>
              <a:rPr lang="en-US">
                <a:latin typeface="Verdana" pitchFamily="34" charset="0"/>
              </a:rPr>
              <a:t>average words – 21% of word occurrences and 10% of the vocabulary</a:t>
            </a:r>
            <a:br>
              <a:rPr lang="en-US">
                <a:latin typeface="Verdana" pitchFamily="34" charset="0"/>
              </a:rPr>
            </a:br>
            <a:r>
              <a:rPr lang="en-US">
                <a:latin typeface="Verdana" pitchFamily="34" charset="0"/>
              </a:rPr>
              <a:t>rare words – 8% or word occurrences and 89% of the vocabulary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models…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1410" y="1683006"/>
            <a:ext cx="4207990" cy="50987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Multinomial model</a:t>
            </a:r>
          </a:p>
        </p:txBody>
      </p:sp>
      <p:sp>
        <p:nvSpPr>
          <p:cNvPr id="153604" name="Text Box 4"/>
          <p:cNvSpPr txBox="1">
            <a:spLocks noChangeArrowheads="1"/>
          </p:cNvSpPr>
          <p:nvPr/>
        </p:nvSpPr>
        <p:spPr bwMode="auto">
          <a:xfrm>
            <a:off x="1066800" y="3870325"/>
            <a:ext cx="3124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>
                <a:latin typeface="Verdana" pitchFamily="34" charset="0"/>
              </a:rPr>
              <a:t>(1, 10, 5, 1, 2, 1)</a:t>
            </a:r>
          </a:p>
        </p:txBody>
      </p:sp>
      <p:pic>
        <p:nvPicPr>
          <p:cNvPr id="153605" name="Picture 5" descr="MCj04040090000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7315200" y="381000"/>
            <a:ext cx="1073150" cy="1073150"/>
          </a:xfrm>
          <a:noFill/>
          <a:ln/>
        </p:spPr>
      </p:pic>
      <p:sp>
        <p:nvSpPr>
          <p:cNvPr id="153606" name="Text Box 6"/>
          <p:cNvSpPr txBox="1">
            <a:spLocks noChangeArrowheads="1"/>
          </p:cNvSpPr>
          <p:nvPr/>
        </p:nvSpPr>
        <p:spPr bwMode="auto">
          <a:xfrm>
            <a:off x="5486400" y="388620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dirty="0">
                <a:latin typeface="Verdana" pitchFamily="34" charset="0"/>
              </a:rPr>
              <a:t>(3, 3, 3, 3, 4, 4)</a:t>
            </a:r>
          </a:p>
        </p:txBody>
      </p:sp>
      <p:sp>
        <p:nvSpPr>
          <p:cNvPr id="153607" name="Text Box 7"/>
          <p:cNvSpPr txBox="1">
            <a:spLocks noChangeArrowheads="1"/>
          </p:cNvSpPr>
          <p:nvPr/>
        </p:nvSpPr>
        <p:spPr bwMode="auto">
          <a:xfrm>
            <a:off x="1981200" y="1752600"/>
            <a:ext cx="60960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 smtClean="0"/>
              <a:t>20 rolls of a fair</a:t>
            </a:r>
            <a:r>
              <a:rPr lang="en-US" sz="2800" dirty="0"/>
              <a:t>, 6-side die – </a:t>
            </a:r>
            <a:br>
              <a:rPr lang="en-US" sz="2800" dirty="0"/>
            </a:br>
            <a:r>
              <a:rPr lang="en-US" sz="2800" dirty="0"/>
              <a:t>each number is equally probable</a:t>
            </a:r>
          </a:p>
        </p:txBody>
      </p:sp>
      <p:sp>
        <p:nvSpPr>
          <p:cNvPr id="153608" name="Line 8"/>
          <p:cNvSpPr>
            <a:spLocks noChangeShapeType="1"/>
          </p:cNvSpPr>
          <p:nvPr/>
        </p:nvSpPr>
        <p:spPr bwMode="auto">
          <a:xfrm flipH="1">
            <a:off x="2209800" y="2743200"/>
            <a:ext cx="13716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614" name="Text Box 14"/>
          <p:cNvSpPr txBox="1">
            <a:spLocks noChangeArrowheads="1"/>
          </p:cNvSpPr>
          <p:nvPr/>
        </p:nvSpPr>
        <p:spPr bwMode="auto">
          <a:xfrm>
            <a:off x="1066800" y="5257800"/>
            <a:ext cx="7162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dirty="0">
                <a:solidFill>
                  <a:srgbClr val="FF0000"/>
                </a:solidFill>
              </a:rPr>
              <a:t>Which is more probable?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973489" y="4220167"/>
            <a:ext cx="2579132" cy="932266"/>
            <a:chOff x="973489" y="4220167"/>
            <a:chExt cx="2579132" cy="932266"/>
          </a:xfrm>
        </p:grpSpPr>
        <p:sp>
          <p:nvSpPr>
            <p:cNvPr id="10" name="TextBox 9"/>
            <p:cNvSpPr txBox="1"/>
            <p:nvPr/>
          </p:nvSpPr>
          <p:spPr>
            <a:xfrm rot="18087831">
              <a:off x="700955" y="4492701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ones</a:t>
              </a:r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 rot="18087831">
              <a:off x="1204045" y="4492701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twos</a:t>
              </a:r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 rot="18087831">
              <a:off x="1661245" y="4492701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threes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 rot="18087831">
              <a:off x="2118445" y="4510567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fours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 rot="18087831">
              <a:off x="2529755" y="4492701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fives</a:t>
              </a:r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 rot="18087831">
              <a:off x="2910755" y="4510567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sixes</a:t>
              </a:r>
              <a:endParaRPr lang="en-US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5421868" y="4249334"/>
            <a:ext cx="2579132" cy="932266"/>
            <a:chOff x="973489" y="4220167"/>
            <a:chExt cx="2579132" cy="932266"/>
          </a:xfrm>
        </p:grpSpPr>
        <p:sp>
          <p:nvSpPr>
            <p:cNvPr id="18" name="TextBox 17"/>
            <p:cNvSpPr txBox="1"/>
            <p:nvPr/>
          </p:nvSpPr>
          <p:spPr>
            <a:xfrm rot="18087831">
              <a:off x="700955" y="4492701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ones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 rot="18087831">
              <a:off x="1204045" y="4492701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twos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 rot="18087831">
              <a:off x="1661245" y="4492701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threes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 rot="18087831">
              <a:off x="2118445" y="4510567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fours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 rot="18087831">
              <a:off x="2529755" y="4492701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fives</a:t>
              </a:r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 rot="18087831">
              <a:off x="2910755" y="4510567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sixes</a:t>
              </a:r>
              <a:endParaRPr lang="en-US" dirty="0"/>
            </a:p>
          </p:txBody>
        </p:sp>
      </p:grpSp>
      <p:sp>
        <p:nvSpPr>
          <p:cNvPr id="24" name="Line 8"/>
          <p:cNvSpPr>
            <a:spLocks noChangeShapeType="1"/>
          </p:cNvSpPr>
          <p:nvPr/>
        </p:nvSpPr>
        <p:spPr bwMode="auto">
          <a:xfrm>
            <a:off x="5334000" y="2819400"/>
            <a:ext cx="13716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Multinomial model</a:t>
            </a:r>
          </a:p>
        </p:txBody>
      </p:sp>
      <p:sp>
        <p:nvSpPr>
          <p:cNvPr id="156675" name="Text Box 3"/>
          <p:cNvSpPr txBox="1">
            <a:spLocks noChangeArrowheads="1"/>
          </p:cNvSpPr>
          <p:nvPr/>
        </p:nvSpPr>
        <p:spPr bwMode="auto">
          <a:xfrm>
            <a:off x="1066800" y="3870325"/>
            <a:ext cx="3124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>
                <a:latin typeface="Verdana" pitchFamily="34" charset="0"/>
              </a:rPr>
              <a:t>(1, 10, 5, 1, 2, 1)</a:t>
            </a:r>
          </a:p>
        </p:txBody>
      </p:sp>
      <p:pic>
        <p:nvPicPr>
          <p:cNvPr id="156676" name="Picture 4" descr="MCj04040090000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7315200" y="381000"/>
            <a:ext cx="1073150" cy="1073150"/>
          </a:xfrm>
          <a:noFill/>
          <a:ln/>
        </p:spPr>
      </p:pic>
      <p:sp>
        <p:nvSpPr>
          <p:cNvPr id="156678" name="Text Box 6"/>
          <p:cNvSpPr txBox="1">
            <a:spLocks noChangeArrowheads="1"/>
          </p:cNvSpPr>
          <p:nvPr/>
        </p:nvSpPr>
        <p:spPr bwMode="auto">
          <a:xfrm>
            <a:off x="1981200" y="1752600"/>
            <a:ext cx="60960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 smtClean="0"/>
              <a:t>20 rolls of a fair</a:t>
            </a:r>
            <a:r>
              <a:rPr lang="en-US" sz="2800" dirty="0"/>
              <a:t>, 6-side die – </a:t>
            </a:r>
            <a:br>
              <a:rPr lang="en-US" sz="2800" dirty="0"/>
            </a:br>
            <a:r>
              <a:rPr lang="en-US" sz="2800" dirty="0"/>
              <a:t>each number is equally probable</a:t>
            </a:r>
          </a:p>
        </p:txBody>
      </p:sp>
      <p:sp>
        <p:nvSpPr>
          <p:cNvPr id="156679" name="Line 7"/>
          <p:cNvSpPr>
            <a:spLocks noChangeShapeType="1"/>
          </p:cNvSpPr>
          <p:nvPr/>
        </p:nvSpPr>
        <p:spPr bwMode="auto">
          <a:xfrm flipH="1">
            <a:off x="2209800" y="2743200"/>
            <a:ext cx="13716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6681" name="Text Box 9"/>
          <p:cNvSpPr txBox="1">
            <a:spLocks noChangeArrowheads="1"/>
          </p:cNvSpPr>
          <p:nvPr/>
        </p:nvSpPr>
        <p:spPr bwMode="auto">
          <a:xfrm>
            <a:off x="1066800" y="5257800"/>
            <a:ext cx="7162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dirty="0">
                <a:solidFill>
                  <a:srgbClr val="3333CC"/>
                </a:solidFill>
              </a:rPr>
              <a:t>How much</a:t>
            </a:r>
            <a:r>
              <a:rPr lang="en-US" sz="4400" dirty="0">
                <a:solidFill>
                  <a:srgbClr val="FF0000"/>
                </a:solidFill>
              </a:rPr>
              <a:t> more probable?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973489" y="4220167"/>
            <a:ext cx="2579132" cy="932266"/>
            <a:chOff x="973489" y="4220167"/>
            <a:chExt cx="2579132" cy="932266"/>
          </a:xfrm>
        </p:grpSpPr>
        <p:sp>
          <p:nvSpPr>
            <p:cNvPr id="11" name="TextBox 10"/>
            <p:cNvSpPr txBox="1"/>
            <p:nvPr/>
          </p:nvSpPr>
          <p:spPr>
            <a:xfrm rot="18087831">
              <a:off x="700955" y="4492701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ones</a:t>
              </a:r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 rot="18087831">
              <a:off x="1204045" y="4492701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twos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 rot="18087831">
              <a:off x="1661245" y="4492701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threes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 rot="18087831">
              <a:off x="2118445" y="4510567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fours</a:t>
              </a:r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 rot="18087831">
              <a:off x="2529755" y="4492701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fives</a:t>
              </a:r>
              <a:endParaRPr 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 rot="18087831">
              <a:off x="2910755" y="4510567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sixes</a:t>
              </a:r>
              <a:endParaRPr lang="en-US" dirty="0"/>
            </a:p>
          </p:txBody>
        </p:sp>
      </p:grpSp>
      <p:sp>
        <p:nvSpPr>
          <p:cNvPr id="24" name="Text Box 6"/>
          <p:cNvSpPr txBox="1">
            <a:spLocks noChangeArrowheads="1"/>
          </p:cNvSpPr>
          <p:nvPr/>
        </p:nvSpPr>
        <p:spPr bwMode="auto">
          <a:xfrm>
            <a:off x="5486400" y="388620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 dirty="0">
                <a:solidFill>
                  <a:srgbClr val="00CC00"/>
                </a:solidFill>
                <a:latin typeface="Verdana" pitchFamily="34" charset="0"/>
              </a:rPr>
              <a:t>(3, 3, 3, 3, 4, 4)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5421868" y="4249334"/>
            <a:ext cx="2579132" cy="932266"/>
            <a:chOff x="973489" y="4220167"/>
            <a:chExt cx="2579132" cy="932266"/>
          </a:xfrm>
        </p:grpSpPr>
        <p:sp>
          <p:nvSpPr>
            <p:cNvPr id="26" name="TextBox 25"/>
            <p:cNvSpPr txBox="1"/>
            <p:nvPr/>
          </p:nvSpPr>
          <p:spPr>
            <a:xfrm rot="18087831">
              <a:off x="700955" y="4492701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ones</a:t>
              </a: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 rot="18087831">
              <a:off x="1204045" y="4492701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twos</a:t>
              </a:r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 rot="18087831">
              <a:off x="1661245" y="4492701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threes</a:t>
              </a:r>
              <a:endParaRPr 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 rot="18087831">
              <a:off x="2118445" y="4510567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fours</a:t>
              </a:r>
              <a:endParaRPr lang="en-US" dirty="0"/>
            </a:p>
          </p:txBody>
        </p:sp>
        <p:sp>
          <p:nvSpPr>
            <p:cNvPr id="30" name="TextBox 29"/>
            <p:cNvSpPr txBox="1"/>
            <p:nvPr/>
          </p:nvSpPr>
          <p:spPr>
            <a:xfrm rot="18087831">
              <a:off x="2529755" y="4492701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fives</a:t>
              </a:r>
              <a:endParaRPr lang="en-US" dirty="0"/>
            </a:p>
          </p:txBody>
        </p:sp>
        <p:sp>
          <p:nvSpPr>
            <p:cNvPr id="31" name="TextBox 30"/>
            <p:cNvSpPr txBox="1"/>
            <p:nvPr/>
          </p:nvSpPr>
          <p:spPr>
            <a:xfrm rot="18087831">
              <a:off x="2910755" y="4510567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sixes</a:t>
              </a:r>
              <a:endParaRPr lang="en-US" dirty="0"/>
            </a:p>
          </p:txBody>
        </p:sp>
      </p:grpSp>
      <p:sp>
        <p:nvSpPr>
          <p:cNvPr id="32" name="Line 8"/>
          <p:cNvSpPr>
            <a:spLocks noChangeShapeType="1"/>
          </p:cNvSpPr>
          <p:nvPr/>
        </p:nvSpPr>
        <p:spPr bwMode="auto">
          <a:xfrm>
            <a:off x="5334000" y="2819400"/>
            <a:ext cx="13716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Multinomial model</a:t>
            </a:r>
          </a:p>
        </p:txBody>
      </p:sp>
      <p:sp>
        <p:nvSpPr>
          <p:cNvPr id="157699" name="Text Box 3"/>
          <p:cNvSpPr txBox="1">
            <a:spLocks noChangeArrowheads="1"/>
          </p:cNvSpPr>
          <p:nvPr/>
        </p:nvSpPr>
        <p:spPr bwMode="auto">
          <a:xfrm>
            <a:off x="1066800" y="3870325"/>
            <a:ext cx="3124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>
                <a:latin typeface="Verdana" pitchFamily="34" charset="0"/>
              </a:rPr>
              <a:t>(1, 10, 5, 1, 2, 1)</a:t>
            </a:r>
          </a:p>
        </p:txBody>
      </p:sp>
      <p:pic>
        <p:nvPicPr>
          <p:cNvPr id="157700" name="Picture 4" descr="MCj04040090000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7315200" y="381000"/>
            <a:ext cx="1073150" cy="1073150"/>
          </a:xfrm>
          <a:noFill/>
          <a:ln/>
        </p:spPr>
      </p:pic>
      <p:sp>
        <p:nvSpPr>
          <p:cNvPr id="157702" name="Text Box 6"/>
          <p:cNvSpPr txBox="1">
            <a:spLocks noChangeArrowheads="1"/>
          </p:cNvSpPr>
          <p:nvPr/>
        </p:nvSpPr>
        <p:spPr bwMode="auto">
          <a:xfrm>
            <a:off x="1981200" y="1752600"/>
            <a:ext cx="60960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 smtClean="0"/>
              <a:t>20 rolls of a fair</a:t>
            </a:r>
            <a:r>
              <a:rPr lang="en-US" sz="2800" dirty="0"/>
              <a:t>, 6-side die – </a:t>
            </a:r>
            <a:br>
              <a:rPr lang="en-US" sz="2800" dirty="0"/>
            </a:br>
            <a:r>
              <a:rPr lang="en-US" sz="2800" dirty="0"/>
              <a:t>each number is equally probable</a:t>
            </a:r>
          </a:p>
        </p:txBody>
      </p:sp>
      <p:sp>
        <p:nvSpPr>
          <p:cNvPr id="157703" name="Line 7"/>
          <p:cNvSpPr>
            <a:spLocks noChangeShapeType="1"/>
          </p:cNvSpPr>
          <p:nvPr/>
        </p:nvSpPr>
        <p:spPr bwMode="auto">
          <a:xfrm flipH="1">
            <a:off x="2209800" y="2743200"/>
            <a:ext cx="13716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7704" name="Line 8"/>
          <p:cNvSpPr>
            <a:spLocks noChangeShapeType="1"/>
          </p:cNvSpPr>
          <p:nvPr/>
        </p:nvSpPr>
        <p:spPr bwMode="auto">
          <a:xfrm>
            <a:off x="5334000" y="2819400"/>
            <a:ext cx="13716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7706" name="Text Box 10"/>
          <p:cNvSpPr txBox="1">
            <a:spLocks noChangeArrowheads="1"/>
          </p:cNvSpPr>
          <p:nvPr/>
        </p:nvSpPr>
        <p:spPr bwMode="auto">
          <a:xfrm>
            <a:off x="685800" y="4495800"/>
            <a:ext cx="2743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0.000000764</a:t>
            </a:r>
          </a:p>
        </p:txBody>
      </p:sp>
      <p:sp>
        <p:nvSpPr>
          <p:cNvPr id="157707" name="Text Box 11"/>
          <p:cNvSpPr txBox="1">
            <a:spLocks noChangeArrowheads="1"/>
          </p:cNvSpPr>
          <p:nvPr/>
        </p:nvSpPr>
        <p:spPr bwMode="auto">
          <a:xfrm>
            <a:off x="4876800" y="4495800"/>
            <a:ext cx="2743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0.000891</a:t>
            </a:r>
          </a:p>
        </p:txBody>
      </p:sp>
      <p:sp>
        <p:nvSpPr>
          <p:cNvPr id="157708" name="Text Box 12"/>
          <p:cNvSpPr txBox="1">
            <a:spLocks noChangeArrowheads="1"/>
          </p:cNvSpPr>
          <p:nvPr/>
        </p:nvSpPr>
        <p:spPr bwMode="auto">
          <a:xfrm>
            <a:off x="2286000" y="5364163"/>
            <a:ext cx="45720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solidFill>
                  <a:srgbClr val="00CC00"/>
                </a:solidFill>
              </a:rPr>
              <a:t>1000 times more likely</a:t>
            </a: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5486400" y="388620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 dirty="0">
                <a:solidFill>
                  <a:srgbClr val="00CC00"/>
                </a:solidFill>
                <a:latin typeface="Verdana" pitchFamily="34" charset="0"/>
              </a:rPr>
              <a:t>(3, 3, 3, 3, 4, 4)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Multinomial model for text</a:t>
            </a:r>
          </a:p>
        </p:txBody>
      </p:sp>
      <p:grpSp>
        <p:nvGrpSpPr>
          <p:cNvPr id="168963" name="Group 3"/>
          <p:cNvGrpSpPr>
            <a:grpSpLocks/>
          </p:cNvGrpSpPr>
          <p:nvPr/>
        </p:nvGrpSpPr>
        <p:grpSpPr bwMode="auto">
          <a:xfrm>
            <a:off x="6553200" y="2743200"/>
            <a:ext cx="2057400" cy="1600200"/>
            <a:chOff x="4080" y="1920"/>
            <a:chExt cx="1296" cy="1008"/>
          </a:xfrm>
        </p:grpSpPr>
        <p:sp>
          <p:nvSpPr>
            <p:cNvPr id="168964" name="Rectangle 4"/>
            <p:cNvSpPr>
              <a:spLocks noChangeArrowheads="1"/>
            </p:cNvSpPr>
            <p:nvPr/>
          </p:nvSpPr>
          <p:spPr bwMode="auto">
            <a:xfrm>
              <a:off x="4176" y="2496"/>
              <a:ext cx="144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8965" name="Rectangle 5"/>
            <p:cNvSpPr>
              <a:spLocks noChangeArrowheads="1"/>
            </p:cNvSpPr>
            <p:nvPr/>
          </p:nvSpPr>
          <p:spPr bwMode="auto">
            <a:xfrm>
              <a:off x="4416" y="2256"/>
              <a:ext cx="144" cy="576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8966" name="Rectangle 6"/>
            <p:cNvSpPr>
              <a:spLocks noChangeArrowheads="1"/>
            </p:cNvSpPr>
            <p:nvPr/>
          </p:nvSpPr>
          <p:spPr bwMode="auto">
            <a:xfrm>
              <a:off x="4656" y="2688"/>
              <a:ext cx="144" cy="144"/>
            </a:xfrm>
            <a:prstGeom prst="rect">
              <a:avLst/>
            </a:prstGeom>
            <a:solidFill>
              <a:srgbClr val="00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8967" name="Rectangle 7"/>
            <p:cNvSpPr>
              <a:spLocks noChangeArrowheads="1"/>
            </p:cNvSpPr>
            <p:nvPr/>
          </p:nvSpPr>
          <p:spPr bwMode="auto">
            <a:xfrm>
              <a:off x="4896" y="2352"/>
              <a:ext cx="144" cy="48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8968" name="Rectangle 8"/>
            <p:cNvSpPr>
              <a:spLocks noChangeArrowheads="1"/>
            </p:cNvSpPr>
            <p:nvPr/>
          </p:nvSpPr>
          <p:spPr bwMode="auto">
            <a:xfrm>
              <a:off x="5136" y="2064"/>
              <a:ext cx="144" cy="768"/>
            </a:xfrm>
            <a:prstGeom prst="rect">
              <a:avLst/>
            </a:prstGeom>
            <a:solidFill>
              <a:srgbClr val="33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8969" name="Rectangle 9"/>
            <p:cNvSpPr>
              <a:spLocks noChangeArrowheads="1"/>
            </p:cNvSpPr>
            <p:nvPr/>
          </p:nvSpPr>
          <p:spPr bwMode="auto">
            <a:xfrm>
              <a:off x="4080" y="1920"/>
              <a:ext cx="1296" cy="100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68970" name="Text Box 10"/>
          <p:cNvSpPr txBox="1">
            <a:spLocks noChangeArrowheads="1"/>
          </p:cNvSpPr>
          <p:nvPr/>
        </p:nvSpPr>
        <p:spPr bwMode="auto">
          <a:xfrm>
            <a:off x="6477000" y="4343400"/>
            <a:ext cx="2286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 smtClean="0"/>
              <a:t>multinomial</a:t>
            </a:r>
            <a:br>
              <a:rPr lang="en-US" sz="2000" dirty="0" smtClean="0"/>
            </a:br>
            <a:r>
              <a:rPr lang="en-US" sz="2000" dirty="0" smtClean="0"/>
              <a:t>document </a:t>
            </a:r>
            <a:r>
              <a:rPr lang="en-US" sz="2000" dirty="0"/>
              <a:t>model</a:t>
            </a:r>
          </a:p>
        </p:txBody>
      </p:sp>
      <p:grpSp>
        <p:nvGrpSpPr>
          <p:cNvPr id="168971" name="Group 11"/>
          <p:cNvGrpSpPr>
            <a:grpSpLocks/>
          </p:cNvGrpSpPr>
          <p:nvPr/>
        </p:nvGrpSpPr>
        <p:grpSpPr bwMode="auto">
          <a:xfrm>
            <a:off x="1371600" y="3200400"/>
            <a:ext cx="533400" cy="762000"/>
            <a:chOff x="1680" y="3024"/>
            <a:chExt cx="336" cy="480"/>
          </a:xfrm>
        </p:grpSpPr>
        <p:sp>
          <p:nvSpPr>
            <p:cNvPr id="168972" name="Rectangle 12"/>
            <p:cNvSpPr>
              <a:spLocks noChangeArrowheads="1"/>
            </p:cNvSpPr>
            <p:nvPr/>
          </p:nvSpPr>
          <p:spPr bwMode="auto">
            <a:xfrm>
              <a:off x="1680" y="3024"/>
              <a:ext cx="336" cy="48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8973" name="Line 13"/>
            <p:cNvSpPr>
              <a:spLocks noChangeShapeType="1"/>
            </p:cNvSpPr>
            <p:nvPr/>
          </p:nvSpPr>
          <p:spPr bwMode="auto">
            <a:xfrm>
              <a:off x="1728" y="3120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8974" name="Line 14"/>
            <p:cNvSpPr>
              <a:spLocks noChangeShapeType="1"/>
            </p:cNvSpPr>
            <p:nvPr/>
          </p:nvSpPr>
          <p:spPr bwMode="auto">
            <a:xfrm>
              <a:off x="1728" y="3216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8975" name="Line 15"/>
            <p:cNvSpPr>
              <a:spLocks noChangeShapeType="1"/>
            </p:cNvSpPr>
            <p:nvPr/>
          </p:nvSpPr>
          <p:spPr bwMode="auto">
            <a:xfrm>
              <a:off x="1728" y="3312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8976" name="Line 16"/>
            <p:cNvSpPr>
              <a:spLocks noChangeShapeType="1"/>
            </p:cNvSpPr>
            <p:nvPr/>
          </p:nvSpPr>
          <p:spPr bwMode="auto">
            <a:xfrm>
              <a:off x="1728" y="3264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8977" name="Line 17"/>
            <p:cNvSpPr>
              <a:spLocks noChangeShapeType="1"/>
            </p:cNvSpPr>
            <p:nvPr/>
          </p:nvSpPr>
          <p:spPr bwMode="auto">
            <a:xfrm>
              <a:off x="1728" y="3168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8978" name="Line 18"/>
            <p:cNvSpPr>
              <a:spLocks noChangeShapeType="1"/>
            </p:cNvSpPr>
            <p:nvPr/>
          </p:nvSpPr>
          <p:spPr bwMode="auto">
            <a:xfrm>
              <a:off x="1728" y="3360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8979" name="Line 19"/>
            <p:cNvSpPr>
              <a:spLocks noChangeShapeType="1"/>
            </p:cNvSpPr>
            <p:nvPr/>
          </p:nvSpPr>
          <p:spPr bwMode="auto">
            <a:xfrm>
              <a:off x="1728" y="3408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68980" name="AutoShape 20"/>
          <p:cNvSpPr>
            <a:spLocks noChangeArrowheads="1"/>
          </p:cNvSpPr>
          <p:nvPr/>
        </p:nvSpPr>
        <p:spPr bwMode="auto">
          <a:xfrm>
            <a:off x="5257800" y="3200400"/>
            <a:ext cx="762000" cy="9144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8981" name="AutoShape 21"/>
          <p:cNvSpPr>
            <a:spLocks noChangeArrowheads="1"/>
          </p:cNvSpPr>
          <p:nvPr/>
        </p:nvSpPr>
        <p:spPr bwMode="auto">
          <a:xfrm rot="5400000">
            <a:off x="7239000" y="5181600"/>
            <a:ext cx="762000" cy="9144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8982" name="Text Box 22"/>
          <p:cNvSpPr txBox="1">
            <a:spLocks noChangeArrowheads="1"/>
          </p:cNvSpPr>
          <p:nvPr/>
        </p:nvSpPr>
        <p:spPr bwMode="auto">
          <a:xfrm>
            <a:off x="6705600" y="61722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probability</a:t>
            </a:r>
          </a:p>
        </p:txBody>
      </p:sp>
      <p:sp>
        <p:nvSpPr>
          <p:cNvPr id="168983" name="Text Box 23"/>
          <p:cNvSpPr txBox="1">
            <a:spLocks noChangeArrowheads="1"/>
          </p:cNvSpPr>
          <p:nvPr/>
        </p:nvSpPr>
        <p:spPr bwMode="auto">
          <a:xfrm>
            <a:off x="2133600" y="3429000"/>
            <a:ext cx="3581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latin typeface="Verdana" pitchFamily="34" charset="0"/>
              </a:rPr>
              <a:t>(4, 1, 1, 0, 0, 1, 0, 0, …)</a:t>
            </a:r>
          </a:p>
        </p:txBody>
      </p:sp>
      <p:sp>
        <p:nvSpPr>
          <p:cNvPr id="168984" name="Text Box 24"/>
          <p:cNvSpPr txBox="1">
            <a:spLocks noChangeArrowheads="1"/>
          </p:cNvSpPr>
          <p:nvPr/>
        </p:nvSpPr>
        <p:spPr bwMode="auto">
          <a:xfrm rot="-3607985">
            <a:off x="1378744" y="4426744"/>
            <a:ext cx="1752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clinton</a:t>
            </a:r>
          </a:p>
        </p:txBody>
      </p:sp>
      <p:sp>
        <p:nvSpPr>
          <p:cNvPr id="168985" name="Text Box 25"/>
          <p:cNvSpPr txBox="1">
            <a:spLocks noChangeArrowheads="1"/>
          </p:cNvSpPr>
          <p:nvPr/>
        </p:nvSpPr>
        <p:spPr bwMode="auto">
          <a:xfrm rot="-3607985">
            <a:off x="1683544" y="4426744"/>
            <a:ext cx="1752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said</a:t>
            </a:r>
          </a:p>
        </p:txBody>
      </p:sp>
      <p:sp>
        <p:nvSpPr>
          <p:cNvPr id="168986" name="Text Box 26"/>
          <p:cNvSpPr txBox="1">
            <a:spLocks noChangeArrowheads="1"/>
          </p:cNvSpPr>
          <p:nvPr/>
        </p:nvSpPr>
        <p:spPr bwMode="auto">
          <a:xfrm rot="-3607985">
            <a:off x="2064544" y="4426744"/>
            <a:ext cx="1752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 smtClean="0"/>
              <a:t>california</a:t>
            </a:r>
            <a:endParaRPr lang="en-US" dirty="0"/>
          </a:p>
        </p:txBody>
      </p:sp>
      <p:sp>
        <p:nvSpPr>
          <p:cNvPr id="168987" name="Text Box 27"/>
          <p:cNvSpPr txBox="1">
            <a:spLocks noChangeArrowheads="1"/>
          </p:cNvSpPr>
          <p:nvPr/>
        </p:nvSpPr>
        <p:spPr bwMode="auto">
          <a:xfrm rot="-3607985">
            <a:off x="2369344" y="4426744"/>
            <a:ext cx="1752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across</a:t>
            </a:r>
          </a:p>
        </p:txBody>
      </p:sp>
      <p:sp>
        <p:nvSpPr>
          <p:cNvPr id="168988" name="Text Box 28"/>
          <p:cNvSpPr txBox="1">
            <a:spLocks noChangeArrowheads="1"/>
          </p:cNvSpPr>
          <p:nvPr/>
        </p:nvSpPr>
        <p:spPr bwMode="auto">
          <a:xfrm rot="-3607985">
            <a:off x="2674144" y="4426744"/>
            <a:ext cx="1752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tv</a:t>
            </a:r>
          </a:p>
        </p:txBody>
      </p:sp>
      <p:sp>
        <p:nvSpPr>
          <p:cNvPr id="168989" name="Text Box 29"/>
          <p:cNvSpPr txBox="1">
            <a:spLocks noChangeArrowheads="1"/>
          </p:cNvSpPr>
          <p:nvPr/>
        </p:nvSpPr>
        <p:spPr bwMode="auto">
          <a:xfrm rot="-3607985">
            <a:off x="2978944" y="4426744"/>
            <a:ext cx="1752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wrong</a:t>
            </a:r>
          </a:p>
        </p:txBody>
      </p:sp>
      <p:sp>
        <p:nvSpPr>
          <p:cNvPr id="168990" name="Text Box 30"/>
          <p:cNvSpPr txBox="1">
            <a:spLocks noChangeArrowheads="1"/>
          </p:cNvSpPr>
          <p:nvPr/>
        </p:nvSpPr>
        <p:spPr bwMode="auto">
          <a:xfrm rot="-3607985">
            <a:off x="3359944" y="4426744"/>
            <a:ext cx="1752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capital</a:t>
            </a:r>
          </a:p>
        </p:txBody>
      </p:sp>
      <p:sp>
        <p:nvSpPr>
          <p:cNvPr id="168991" name="Text Box 31"/>
          <p:cNvSpPr txBox="1">
            <a:spLocks noChangeArrowheads="1"/>
          </p:cNvSpPr>
          <p:nvPr/>
        </p:nvSpPr>
        <p:spPr bwMode="auto">
          <a:xfrm rot="-3607985">
            <a:off x="1088232" y="4426743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banana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90600" y="1759803"/>
            <a:ext cx="716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0000FF"/>
                </a:solidFill>
              </a:rPr>
              <a:t>Many more “sides” on the die than 6, but the same concept…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Generative Story</a:t>
            </a:r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8077199" cy="32766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To </a:t>
            </a:r>
            <a:r>
              <a:rPr lang="en-US" sz="2400" dirty="0"/>
              <a:t>apply a model, we’re given a document and we</a:t>
            </a:r>
            <a:r>
              <a:rPr lang="en-US" sz="2400" dirty="0" smtClean="0"/>
              <a:t> obtain the </a:t>
            </a:r>
            <a:r>
              <a:rPr lang="en-US" sz="2400" dirty="0"/>
              <a:t>probability</a:t>
            </a: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We </a:t>
            </a:r>
            <a:r>
              <a:rPr lang="en-US" sz="2400" dirty="0" smtClean="0"/>
              <a:t>can also ask </a:t>
            </a:r>
            <a:r>
              <a:rPr lang="en-US" sz="2400" dirty="0"/>
              <a:t>how a given model would </a:t>
            </a:r>
            <a:r>
              <a:rPr lang="en-US" sz="2400" i="1" dirty="0">
                <a:solidFill>
                  <a:srgbClr val="FF0000"/>
                </a:solidFill>
              </a:rPr>
              <a:t>generate</a:t>
            </a:r>
            <a:r>
              <a:rPr lang="en-US" sz="2400" dirty="0"/>
              <a:t> a document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This </a:t>
            </a:r>
            <a:r>
              <a:rPr lang="en-US" sz="2400" dirty="0"/>
              <a:t>is the “generative story” for a model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5029200"/>
            <a:ext cx="1905000" cy="13750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32" name="Picture 16" descr="MCj02327590000[1]"/>
          <p:cNvPicPr>
            <a:picLocks noChangeAspect="1" noChangeArrowheads="1"/>
          </p:cNvPicPr>
          <p:nvPr/>
        </p:nvPicPr>
        <p:blipFill>
          <a:blip r:embed="rId3">
            <a:lum bright="42000" contrast="-70000"/>
          </a:blip>
          <a:srcRect/>
          <a:stretch>
            <a:fillRect/>
          </a:stretch>
        </p:blipFill>
        <p:spPr bwMode="auto">
          <a:xfrm>
            <a:off x="381000" y="3048000"/>
            <a:ext cx="9448800" cy="35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9" name="Rectangle 3"/>
          <p:cNvSpPr>
            <a:spLocks noGrp="1" noChangeArrowheads="1"/>
          </p:cNvSpPr>
          <p:nvPr>
            <p:ph type="title"/>
          </p:nvPr>
        </p:nvSpPr>
        <p:spPr>
          <a:xfrm>
            <a:off x="1371600" y="301625"/>
            <a:ext cx="7313612" cy="1143000"/>
          </a:xfrm>
        </p:spPr>
        <p:txBody>
          <a:bodyPr/>
          <a:lstStyle/>
          <a:p>
            <a:r>
              <a:rPr lang="en-US" dirty="0" smtClean="0"/>
              <a:t>Multinomial Urn:</a:t>
            </a:r>
            <a:br>
              <a:rPr lang="en-US" dirty="0" smtClean="0"/>
            </a:br>
            <a:r>
              <a:rPr lang="en-US" dirty="0" smtClean="0"/>
              <a:t> Drawing </a:t>
            </a:r>
            <a:r>
              <a:rPr lang="en-US" dirty="0"/>
              <a:t>words from a multinomial</a:t>
            </a:r>
          </a:p>
        </p:txBody>
      </p:sp>
      <p:sp>
        <p:nvSpPr>
          <p:cNvPr id="60427" name="Text Box 11"/>
          <p:cNvSpPr txBox="1">
            <a:spLocks noChangeArrowheads="1"/>
          </p:cNvSpPr>
          <p:nvPr/>
        </p:nvSpPr>
        <p:spPr bwMode="auto">
          <a:xfrm>
            <a:off x="1143000" y="20574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>
                <a:latin typeface="Verdana" pitchFamily="34" charset="0"/>
              </a:rPr>
              <a:t>Selected:</a:t>
            </a:r>
          </a:p>
        </p:txBody>
      </p:sp>
      <p:grpSp>
        <p:nvGrpSpPr>
          <p:cNvPr id="60435" name="Group 19"/>
          <p:cNvGrpSpPr>
            <a:grpSpLocks/>
          </p:cNvGrpSpPr>
          <p:nvPr/>
        </p:nvGrpSpPr>
        <p:grpSpPr bwMode="auto">
          <a:xfrm>
            <a:off x="3505200" y="3962400"/>
            <a:ext cx="685800" cy="609600"/>
            <a:chOff x="3360" y="1200"/>
            <a:chExt cx="432" cy="384"/>
          </a:xfrm>
        </p:grpSpPr>
        <p:sp>
          <p:nvSpPr>
            <p:cNvPr id="60434" name="Oval 18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20" name="Text Box 4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60441" name="Group 25"/>
          <p:cNvGrpSpPr>
            <a:grpSpLocks/>
          </p:cNvGrpSpPr>
          <p:nvPr/>
        </p:nvGrpSpPr>
        <p:grpSpPr bwMode="auto">
          <a:xfrm>
            <a:off x="5105400" y="5486400"/>
            <a:ext cx="685800" cy="609600"/>
            <a:chOff x="3936" y="1296"/>
            <a:chExt cx="432" cy="384"/>
          </a:xfrm>
        </p:grpSpPr>
        <p:sp>
          <p:nvSpPr>
            <p:cNvPr id="60437" name="Oval 21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38" name="Text Box 22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grpSp>
        <p:nvGrpSpPr>
          <p:cNvPr id="60442" name="Group 26"/>
          <p:cNvGrpSpPr>
            <a:grpSpLocks/>
          </p:cNvGrpSpPr>
          <p:nvPr/>
        </p:nvGrpSpPr>
        <p:grpSpPr bwMode="auto">
          <a:xfrm>
            <a:off x="4495800" y="4648200"/>
            <a:ext cx="685800" cy="609600"/>
            <a:chOff x="2928" y="1152"/>
            <a:chExt cx="432" cy="384"/>
          </a:xfrm>
        </p:grpSpPr>
        <p:sp>
          <p:nvSpPr>
            <p:cNvPr id="60439" name="Oval 23"/>
            <p:cNvSpPr>
              <a:spLocks noChangeArrowheads="1"/>
            </p:cNvSpPr>
            <p:nvPr/>
          </p:nvSpPr>
          <p:spPr bwMode="auto">
            <a:xfrm>
              <a:off x="2928" y="1152"/>
              <a:ext cx="384" cy="384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40" name="Text Box 24"/>
            <p:cNvSpPr txBox="1">
              <a:spLocks noChangeArrowheads="1"/>
            </p:cNvSpPr>
            <p:nvPr/>
          </p:nvSpPr>
          <p:spPr bwMode="auto">
            <a:xfrm>
              <a:off x="2976" y="1200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2</a:t>
              </a:r>
            </a:p>
          </p:txBody>
        </p:sp>
      </p:grpSp>
      <p:grpSp>
        <p:nvGrpSpPr>
          <p:cNvPr id="60443" name="Group 27"/>
          <p:cNvGrpSpPr>
            <a:grpSpLocks/>
          </p:cNvGrpSpPr>
          <p:nvPr/>
        </p:nvGrpSpPr>
        <p:grpSpPr bwMode="auto">
          <a:xfrm>
            <a:off x="6096000" y="5181600"/>
            <a:ext cx="685800" cy="609600"/>
            <a:chOff x="3360" y="1200"/>
            <a:chExt cx="432" cy="384"/>
          </a:xfrm>
        </p:grpSpPr>
        <p:sp>
          <p:nvSpPr>
            <p:cNvPr id="60444" name="Oval 28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45" name="Text Box 29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60446" name="Group 30"/>
          <p:cNvGrpSpPr>
            <a:grpSpLocks/>
          </p:cNvGrpSpPr>
          <p:nvPr/>
        </p:nvGrpSpPr>
        <p:grpSpPr bwMode="auto">
          <a:xfrm>
            <a:off x="1905000" y="5257800"/>
            <a:ext cx="685800" cy="609600"/>
            <a:chOff x="3360" y="1200"/>
            <a:chExt cx="432" cy="384"/>
          </a:xfrm>
        </p:grpSpPr>
        <p:sp>
          <p:nvSpPr>
            <p:cNvPr id="60447" name="Oval 31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48" name="Text Box 32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60449" name="Group 33"/>
          <p:cNvGrpSpPr>
            <a:grpSpLocks/>
          </p:cNvGrpSpPr>
          <p:nvPr/>
        </p:nvGrpSpPr>
        <p:grpSpPr bwMode="auto">
          <a:xfrm>
            <a:off x="3429000" y="5410200"/>
            <a:ext cx="685800" cy="609600"/>
            <a:chOff x="3360" y="1200"/>
            <a:chExt cx="432" cy="384"/>
          </a:xfrm>
        </p:grpSpPr>
        <p:sp>
          <p:nvSpPr>
            <p:cNvPr id="60450" name="Oval 34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51" name="Text Box 35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60452" name="Group 36"/>
          <p:cNvGrpSpPr>
            <a:grpSpLocks/>
          </p:cNvGrpSpPr>
          <p:nvPr/>
        </p:nvGrpSpPr>
        <p:grpSpPr bwMode="auto">
          <a:xfrm>
            <a:off x="5791200" y="4114800"/>
            <a:ext cx="685800" cy="609600"/>
            <a:chOff x="3936" y="1296"/>
            <a:chExt cx="432" cy="384"/>
          </a:xfrm>
        </p:grpSpPr>
        <p:sp>
          <p:nvSpPr>
            <p:cNvPr id="60453" name="Oval 37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54" name="Text Box 38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MCj02327590000[1]"/>
          <p:cNvPicPr>
            <a:picLocks noChangeAspect="1" noChangeArrowheads="1"/>
          </p:cNvPicPr>
          <p:nvPr/>
        </p:nvPicPr>
        <p:blipFill>
          <a:blip r:embed="rId2">
            <a:lum bright="42000" contrast="-70000"/>
          </a:blip>
          <a:srcRect/>
          <a:stretch>
            <a:fillRect/>
          </a:stretch>
        </p:blipFill>
        <p:spPr bwMode="auto">
          <a:xfrm>
            <a:off x="381000" y="3048000"/>
            <a:ext cx="9448800" cy="35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87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Drawing words from a multinomial</a:t>
            </a:r>
          </a:p>
        </p:txBody>
      </p:sp>
      <p:sp>
        <p:nvSpPr>
          <p:cNvPr id="79876" name="Text Box 4"/>
          <p:cNvSpPr txBox="1">
            <a:spLocks noChangeArrowheads="1"/>
          </p:cNvSpPr>
          <p:nvPr/>
        </p:nvSpPr>
        <p:spPr bwMode="auto">
          <a:xfrm>
            <a:off x="1143000" y="20574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>
                <a:latin typeface="Verdana" pitchFamily="34" charset="0"/>
              </a:rPr>
              <a:t>Selected:</a:t>
            </a:r>
          </a:p>
        </p:txBody>
      </p:sp>
      <p:grpSp>
        <p:nvGrpSpPr>
          <p:cNvPr id="79877" name="Group 5"/>
          <p:cNvGrpSpPr>
            <a:grpSpLocks/>
          </p:cNvGrpSpPr>
          <p:nvPr/>
        </p:nvGrpSpPr>
        <p:grpSpPr bwMode="auto">
          <a:xfrm>
            <a:off x="2971800" y="1981200"/>
            <a:ext cx="685800" cy="609600"/>
            <a:chOff x="3360" y="1200"/>
            <a:chExt cx="432" cy="384"/>
          </a:xfrm>
        </p:grpSpPr>
        <p:sp>
          <p:nvSpPr>
            <p:cNvPr id="79878" name="Oval 6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879" name="Text Box 7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79880" name="Group 8"/>
          <p:cNvGrpSpPr>
            <a:grpSpLocks/>
          </p:cNvGrpSpPr>
          <p:nvPr/>
        </p:nvGrpSpPr>
        <p:grpSpPr bwMode="auto">
          <a:xfrm>
            <a:off x="5105400" y="5486400"/>
            <a:ext cx="685800" cy="609600"/>
            <a:chOff x="3936" y="1296"/>
            <a:chExt cx="432" cy="384"/>
          </a:xfrm>
        </p:grpSpPr>
        <p:sp>
          <p:nvSpPr>
            <p:cNvPr id="79881" name="Oval 9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882" name="Text Box 10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grpSp>
        <p:nvGrpSpPr>
          <p:cNvPr id="79883" name="Group 11"/>
          <p:cNvGrpSpPr>
            <a:grpSpLocks/>
          </p:cNvGrpSpPr>
          <p:nvPr/>
        </p:nvGrpSpPr>
        <p:grpSpPr bwMode="auto">
          <a:xfrm>
            <a:off x="4495800" y="4648200"/>
            <a:ext cx="685800" cy="609600"/>
            <a:chOff x="2928" y="1152"/>
            <a:chExt cx="432" cy="384"/>
          </a:xfrm>
        </p:grpSpPr>
        <p:sp>
          <p:nvSpPr>
            <p:cNvPr id="79884" name="Oval 12"/>
            <p:cNvSpPr>
              <a:spLocks noChangeArrowheads="1"/>
            </p:cNvSpPr>
            <p:nvPr/>
          </p:nvSpPr>
          <p:spPr bwMode="auto">
            <a:xfrm>
              <a:off x="2928" y="1152"/>
              <a:ext cx="384" cy="384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885" name="Text Box 13"/>
            <p:cNvSpPr txBox="1">
              <a:spLocks noChangeArrowheads="1"/>
            </p:cNvSpPr>
            <p:nvPr/>
          </p:nvSpPr>
          <p:spPr bwMode="auto">
            <a:xfrm>
              <a:off x="2976" y="1200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2</a:t>
              </a:r>
            </a:p>
          </p:txBody>
        </p:sp>
      </p:grpSp>
      <p:grpSp>
        <p:nvGrpSpPr>
          <p:cNvPr id="79886" name="Group 14"/>
          <p:cNvGrpSpPr>
            <a:grpSpLocks/>
          </p:cNvGrpSpPr>
          <p:nvPr/>
        </p:nvGrpSpPr>
        <p:grpSpPr bwMode="auto">
          <a:xfrm>
            <a:off x="6096000" y="5181600"/>
            <a:ext cx="685800" cy="609600"/>
            <a:chOff x="3360" y="1200"/>
            <a:chExt cx="432" cy="384"/>
          </a:xfrm>
        </p:grpSpPr>
        <p:sp>
          <p:nvSpPr>
            <p:cNvPr id="79887" name="Oval 15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888" name="Text Box 16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79889" name="Group 17"/>
          <p:cNvGrpSpPr>
            <a:grpSpLocks/>
          </p:cNvGrpSpPr>
          <p:nvPr/>
        </p:nvGrpSpPr>
        <p:grpSpPr bwMode="auto">
          <a:xfrm>
            <a:off x="1905000" y="5257800"/>
            <a:ext cx="685800" cy="609600"/>
            <a:chOff x="3360" y="1200"/>
            <a:chExt cx="432" cy="384"/>
          </a:xfrm>
        </p:grpSpPr>
        <p:sp>
          <p:nvSpPr>
            <p:cNvPr id="79890" name="Oval 18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891" name="Text Box 19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79892" name="Group 20"/>
          <p:cNvGrpSpPr>
            <a:grpSpLocks/>
          </p:cNvGrpSpPr>
          <p:nvPr/>
        </p:nvGrpSpPr>
        <p:grpSpPr bwMode="auto">
          <a:xfrm>
            <a:off x="3429000" y="5410200"/>
            <a:ext cx="685800" cy="609600"/>
            <a:chOff x="3360" y="1200"/>
            <a:chExt cx="432" cy="384"/>
          </a:xfrm>
        </p:grpSpPr>
        <p:sp>
          <p:nvSpPr>
            <p:cNvPr id="79893" name="Oval 21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894" name="Text Box 22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79895" name="Group 23"/>
          <p:cNvGrpSpPr>
            <a:grpSpLocks/>
          </p:cNvGrpSpPr>
          <p:nvPr/>
        </p:nvGrpSpPr>
        <p:grpSpPr bwMode="auto">
          <a:xfrm>
            <a:off x="5791200" y="4114800"/>
            <a:ext cx="685800" cy="609600"/>
            <a:chOff x="3936" y="1296"/>
            <a:chExt cx="432" cy="384"/>
          </a:xfrm>
        </p:grpSpPr>
        <p:sp>
          <p:nvSpPr>
            <p:cNvPr id="79896" name="Oval 24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897" name="Text Box 25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MCj02327590000[1]"/>
          <p:cNvPicPr>
            <a:picLocks noChangeAspect="1" noChangeArrowheads="1"/>
          </p:cNvPicPr>
          <p:nvPr/>
        </p:nvPicPr>
        <p:blipFill>
          <a:blip r:embed="rId2">
            <a:lum bright="42000" contrast="-70000"/>
          </a:blip>
          <a:srcRect/>
          <a:stretch>
            <a:fillRect/>
          </a:stretch>
        </p:blipFill>
        <p:spPr bwMode="auto">
          <a:xfrm>
            <a:off x="381000" y="3048000"/>
            <a:ext cx="9448800" cy="35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89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Drawing words from a multinomial</a:t>
            </a:r>
          </a:p>
        </p:txBody>
      </p:sp>
      <p:sp>
        <p:nvSpPr>
          <p:cNvPr id="80900" name="Text Box 4"/>
          <p:cNvSpPr txBox="1">
            <a:spLocks noChangeArrowheads="1"/>
          </p:cNvSpPr>
          <p:nvPr/>
        </p:nvSpPr>
        <p:spPr bwMode="auto">
          <a:xfrm>
            <a:off x="1143000" y="20574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>
                <a:latin typeface="Verdana" pitchFamily="34" charset="0"/>
              </a:rPr>
              <a:t>Selected:</a:t>
            </a:r>
          </a:p>
        </p:txBody>
      </p:sp>
      <p:grpSp>
        <p:nvGrpSpPr>
          <p:cNvPr id="80901" name="Group 5"/>
          <p:cNvGrpSpPr>
            <a:grpSpLocks/>
          </p:cNvGrpSpPr>
          <p:nvPr/>
        </p:nvGrpSpPr>
        <p:grpSpPr bwMode="auto">
          <a:xfrm>
            <a:off x="2971800" y="1981200"/>
            <a:ext cx="685800" cy="609600"/>
            <a:chOff x="3360" y="1200"/>
            <a:chExt cx="432" cy="384"/>
          </a:xfrm>
        </p:grpSpPr>
        <p:sp>
          <p:nvSpPr>
            <p:cNvPr id="80902" name="Oval 6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03" name="Text Box 7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0904" name="Group 8"/>
          <p:cNvGrpSpPr>
            <a:grpSpLocks/>
          </p:cNvGrpSpPr>
          <p:nvPr/>
        </p:nvGrpSpPr>
        <p:grpSpPr bwMode="auto">
          <a:xfrm>
            <a:off x="5105400" y="5486400"/>
            <a:ext cx="685800" cy="609600"/>
            <a:chOff x="3936" y="1296"/>
            <a:chExt cx="432" cy="384"/>
          </a:xfrm>
        </p:grpSpPr>
        <p:sp>
          <p:nvSpPr>
            <p:cNvPr id="80905" name="Oval 9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06" name="Text Box 10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grpSp>
        <p:nvGrpSpPr>
          <p:cNvPr id="80907" name="Group 11"/>
          <p:cNvGrpSpPr>
            <a:grpSpLocks/>
          </p:cNvGrpSpPr>
          <p:nvPr/>
        </p:nvGrpSpPr>
        <p:grpSpPr bwMode="auto">
          <a:xfrm>
            <a:off x="4495800" y="4648200"/>
            <a:ext cx="685800" cy="609600"/>
            <a:chOff x="2928" y="1152"/>
            <a:chExt cx="432" cy="384"/>
          </a:xfrm>
        </p:grpSpPr>
        <p:sp>
          <p:nvSpPr>
            <p:cNvPr id="80908" name="Oval 12"/>
            <p:cNvSpPr>
              <a:spLocks noChangeArrowheads="1"/>
            </p:cNvSpPr>
            <p:nvPr/>
          </p:nvSpPr>
          <p:spPr bwMode="auto">
            <a:xfrm>
              <a:off x="2928" y="1152"/>
              <a:ext cx="384" cy="384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09" name="Text Box 13"/>
            <p:cNvSpPr txBox="1">
              <a:spLocks noChangeArrowheads="1"/>
            </p:cNvSpPr>
            <p:nvPr/>
          </p:nvSpPr>
          <p:spPr bwMode="auto">
            <a:xfrm>
              <a:off x="2976" y="1200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2</a:t>
              </a:r>
            </a:p>
          </p:txBody>
        </p:sp>
      </p:grpSp>
      <p:grpSp>
        <p:nvGrpSpPr>
          <p:cNvPr id="80910" name="Group 14"/>
          <p:cNvGrpSpPr>
            <a:grpSpLocks/>
          </p:cNvGrpSpPr>
          <p:nvPr/>
        </p:nvGrpSpPr>
        <p:grpSpPr bwMode="auto">
          <a:xfrm>
            <a:off x="6096000" y="5181600"/>
            <a:ext cx="685800" cy="609600"/>
            <a:chOff x="3360" y="1200"/>
            <a:chExt cx="432" cy="384"/>
          </a:xfrm>
        </p:grpSpPr>
        <p:sp>
          <p:nvSpPr>
            <p:cNvPr id="80911" name="Oval 15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12" name="Text Box 16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0913" name="Group 17"/>
          <p:cNvGrpSpPr>
            <a:grpSpLocks/>
          </p:cNvGrpSpPr>
          <p:nvPr/>
        </p:nvGrpSpPr>
        <p:grpSpPr bwMode="auto">
          <a:xfrm>
            <a:off x="1905000" y="5257800"/>
            <a:ext cx="685800" cy="609600"/>
            <a:chOff x="3360" y="1200"/>
            <a:chExt cx="432" cy="384"/>
          </a:xfrm>
        </p:grpSpPr>
        <p:sp>
          <p:nvSpPr>
            <p:cNvPr id="80914" name="Oval 18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15" name="Text Box 19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0916" name="Group 20"/>
          <p:cNvGrpSpPr>
            <a:grpSpLocks/>
          </p:cNvGrpSpPr>
          <p:nvPr/>
        </p:nvGrpSpPr>
        <p:grpSpPr bwMode="auto">
          <a:xfrm>
            <a:off x="3429000" y="5410200"/>
            <a:ext cx="685800" cy="609600"/>
            <a:chOff x="3360" y="1200"/>
            <a:chExt cx="432" cy="384"/>
          </a:xfrm>
        </p:grpSpPr>
        <p:sp>
          <p:nvSpPr>
            <p:cNvPr id="80917" name="Oval 21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18" name="Text Box 22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0919" name="Group 23"/>
          <p:cNvGrpSpPr>
            <a:grpSpLocks/>
          </p:cNvGrpSpPr>
          <p:nvPr/>
        </p:nvGrpSpPr>
        <p:grpSpPr bwMode="auto">
          <a:xfrm>
            <a:off x="5791200" y="4114800"/>
            <a:ext cx="685800" cy="609600"/>
            <a:chOff x="3936" y="1296"/>
            <a:chExt cx="432" cy="384"/>
          </a:xfrm>
        </p:grpSpPr>
        <p:sp>
          <p:nvSpPr>
            <p:cNvPr id="80920" name="Oval 24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21" name="Text Box 25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sp>
        <p:nvSpPr>
          <p:cNvPr id="80922" name="Text Box 26"/>
          <p:cNvSpPr txBox="1">
            <a:spLocks noChangeArrowheads="1"/>
          </p:cNvSpPr>
          <p:nvPr/>
        </p:nvSpPr>
        <p:spPr bwMode="auto">
          <a:xfrm rot="16200000">
            <a:off x="-1607343" y="4426743"/>
            <a:ext cx="3581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FF0000"/>
                </a:solidFill>
                <a:latin typeface="Verdana" pitchFamily="34" charset="0"/>
              </a:rPr>
              <a:t>sampling with replacement</a:t>
            </a:r>
          </a:p>
        </p:txBody>
      </p:sp>
      <p:sp>
        <p:nvSpPr>
          <p:cNvPr id="80923" name="Text Box 27"/>
          <p:cNvSpPr txBox="1">
            <a:spLocks noChangeArrowheads="1"/>
          </p:cNvSpPr>
          <p:nvPr/>
        </p:nvSpPr>
        <p:spPr bwMode="auto">
          <a:xfrm>
            <a:off x="1295400" y="2667000"/>
            <a:ext cx="3581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FF0000"/>
                </a:solidFill>
                <a:latin typeface="Verdana" pitchFamily="34" charset="0"/>
              </a:rPr>
              <a:t>Put a copy of w</a:t>
            </a:r>
            <a:r>
              <a:rPr lang="en-US" baseline="-25000">
                <a:solidFill>
                  <a:srgbClr val="FF0000"/>
                </a:solidFill>
                <a:latin typeface="Verdana" pitchFamily="34" charset="0"/>
              </a:rPr>
              <a:t>1</a:t>
            </a:r>
            <a:r>
              <a:rPr lang="en-US">
                <a:solidFill>
                  <a:srgbClr val="FF0000"/>
                </a:solidFill>
                <a:latin typeface="Verdana" pitchFamily="34" charset="0"/>
              </a:rPr>
              <a:t> back</a:t>
            </a:r>
          </a:p>
        </p:txBody>
      </p:sp>
      <p:grpSp>
        <p:nvGrpSpPr>
          <p:cNvPr id="80924" name="Group 28"/>
          <p:cNvGrpSpPr>
            <a:grpSpLocks/>
          </p:cNvGrpSpPr>
          <p:nvPr/>
        </p:nvGrpSpPr>
        <p:grpSpPr bwMode="auto">
          <a:xfrm>
            <a:off x="3505200" y="3962400"/>
            <a:ext cx="685800" cy="609600"/>
            <a:chOff x="3360" y="1200"/>
            <a:chExt cx="432" cy="384"/>
          </a:xfrm>
        </p:grpSpPr>
        <p:sp>
          <p:nvSpPr>
            <p:cNvPr id="80925" name="Oval 29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26" name="Text Box 30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MCj02327590000[1]"/>
          <p:cNvPicPr>
            <a:picLocks noChangeAspect="1" noChangeArrowheads="1"/>
          </p:cNvPicPr>
          <p:nvPr/>
        </p:nvPicPr>
        <p:blipFill>
          <a:blip r:embed="rId2">
            <a:lum bright="42000" contrast="-70000"/>
          </a:blip>
          <a:srcRect/>
          <a:stretch>
            <a:fillRect/>
          </a:stretch>
        </p:blipFill>
        <p:spPr bwMode="auto">
          <a:xfrm>
            <a:off x="381000" y="3048000"/>
            <a:ext cx="9448800" cy="35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94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Drawing words from a multinomial</a:t>
            </a:r>
          </a:p>
        </p:txBody>
      </p:sp>
      <p:sp>
        <p:nvSpPr>
          <p:cNvPr id="82948" name="Text Box 4"/>
          <p:cNvSpPr txBox="1">
            <a:spLocks noChangeArrowheads="1"/>
          </p:cNvSpPr>
          <p:nvPr/>
        </p:nvSpPr>
        <p:spPr bwMode="auto">
          <a:xfrm>
            <a:off x="1143000" y="20574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>
                <a:latin typeface="Verdana" pitchFamily="34" charset="0"/>
              </a:rPr>
              <a:t>Selected:</a:t>
            </a:r>
          </a:p>
        </p:txBody>
      </p:sp>
      <p:grpSp>
        <p:nvGrpSpPr>
          <p:cNvPr id="82949" name="Group 5"/>
          <p:cNvGrpSpPr>
            <a:grpSpLocks/>
          </p:cNvGrpSpPr>
          <p:nvPr/>
        </p:nvGrpSpPr>
        <p:grpSpPr bwMode="auto">
          <a:xfrm>
            <a:off x="3505200" y="3962400"/>
            <a:ext cx="685800" cy="609600"/>
            <a:chOff x="3360" y="1200"/>
            <a:chExt cx="432" cy="384"/>
          </a:xfrm>
        </p:grpSpPr>
        <p:sp>
          <p:nvSpPr>
            <p:cNvPr id="82950" name="Oval 6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51" name="Text Box 7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2952" name="Group 8"/>
          <p:cNvGrpSpPr>
            <a:grpSpLocks/>
          </p:cNvGrpSpPr>
          <p:nvPr/>
        </p:nvGrpSpPr>
        <p:grpSpPr bwMode="auto">
          <a:xfrm>
            <a:off x="5105400" y="5486400"/>
            <a:ext cx="685800" cy="609600"/>
            <a:chOff x="3936" y="1296"/>
            <a:chExt cx="432" cy="384"/>
          </a:xfrm>
        </p:grpSpPr>
        <p:sp>
          <p:nvSpPr>
            <p:cNvPr id="82953" name="Oval 9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54" name="Text Box 10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grpSp>
        <p:nvGrpSpPr>
          <p:cNvPr id="82955" name="Group 11"/>
          <p:cNvGrpSpPr>
            <a:grpSpLocks/>
          </p:cNvGrpSpPr>
          <p:nvPr/>
        </p:nvGrpSpPr>
        <p:grpSpPr bwMode="auto">
          <a:xfrm>
            <a:off x="4495800" y="4648200"/>
            <a:ext cx="685800" cy="609600"/>
            <a:chOff x="2928" y="1152"/>
            <a:chExt cx="432" cy="384"/>
          </a:xfrm>
        </p:grpSpPr>
        <p:sp>
          <p:nvSpPr>
            <p:cNvPr id="82956" name="Oval 12"/>
            <p:cNvSpPr>
              <a:spLocks noChangeArrowheads="1"/>
            </p:cNvSpPr>
            <p:nvPr/>
          </p:nvSpPr>
          <p:spPr bwMode="auto">
            <a:xfrm>
              <a:off x="2928" y="1152"/>
              <a:ext cx="384" cy="384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57" name="Text Box 13"/>
            <p:cNvSpPr txBox="1">
              <a:spLocks noChangeArrowheads="1"/>
            </p:cNvSpPr>
            <p:nvPr/>
          </p:nvSpPr>
          <p:spPr bwMode="auto">
            <a:xfrm>
              <a:off x="2976" y="1200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2</a:t>
              </a:r>
            </a:p>
          </p:txBody>
        </p:sp>
      </p:grpSp>
      <p:grpSp>
        <p:nvGrpSpPr>
          <p:cNvPr id="82958" name="Group 14"/>
          <p:cNvGrpSpPr>
            <a:grpSpLocks/>
          </p:cNvGrpSpPr>
          <p:nvPr/>
        </p:nvGrpSpPr>
        <p:grpSpPr bwMode="auto">
          <a:xfrm>
            <a:off x="6096000" y="5181600"/>
            <a:ext cx="685800" cy="609600"/>
            <a:chOff x="3360" y="1200"/>
            <a:chExt cx="432" cy="384"/>
          </a:xfrm>
        </p:grpSpPr>
        <p:sp>
          <p:nvSpPr>
            <p:cNvPr id="82959" name="Oval 15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60" name="Text Box 16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2961" name="Group 17"/>
          <p:cNvGrpSpPr>
            <a:grpSpLocks/>
          </p:cNvGrpSpPr>
          <p:nvPr/>
        </p:nvGrpSpPr>
        <p:grpSpPr bwMode="auto">
          <a:xfrm>
            <a:off x="1905000" y="5257800"/>
            <a:ext cx="685800" cy="609600"/>
            <a:chOff x="3360" y="1200"/>
            <a:chExt cx="432" cy="384"/>
          </a:xfrm>
        </p:grpSpPr>
        <p:sp>
          <p:nvSpPr>
            <p:cNvPr id="82962" name="Oval 18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63" name="Text Box 19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2964" name="Group 20"/>
          <p:cNvGrpSpPr>
            <a:grpSpLocks/>
          </p:cNvGrpSpPr>
          <p:nvPr/>
        </p:nvGrpSpPr>
        <p:grpSpPr bwMode="auto">
          <a:xfrm>
            <a:off x="3886200" y="1981200"/>
            <a:ext cx="685800" cy="609600"/>
            <a:chOff x="3360" y="1200"/>
            <a:chExt cx="432" cy="384"/>
          </a:xfrm>
        </p:grpSpPr>
        <p:sp>
          <p:nvSpPr>
            <p:cNvPr id="82965" name="Oval 21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66" name="Text Box 22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2967" name="Group 23"/>
          <p:cNvGrpSpPr>
            <a:grpSpLocks/>
          </p:cNvGrpSpPr>
          <p:nvPr/>
        </p:nvGrpSpPr>
        <p:grpSpPr bwMode="auto">
          <a:xfrm>
            <a:off x="5791200" y="4114800"/>
            <a:ext cx="685800" cy="609600"/>
            <a:chOff x="3936" y="1296"/>
            <a:chExt cx="432" cy="384"/>
          </a:xfrm>
        </p:grpSpPr>
        <p:sp>
          <p:nvSpPr>
            <p:cNvPr id="82968" name="Oval 24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69" name="Text Box 25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grpSp>
        <p:nvGrpSpPr>
          <p:cNvPr id="82973" name="Group 29"/>
          <p:cNvGrpSpPr>
            <a:grpSpLocks/>
          </p:cNvGrpSpPr>
          <p:nvPr/>
        </p:nvGrpSpPr>
        <p:grpSpPr bwMode="auto">
          <a:xfrm>
            <a:off x="2971800" y="1981200"/>
            <a:ext cx="685800" cy="609600"/>
            <a:chOff x="3360" y="1200"/>
            <a:chExt cx="432" cy="384"/>
          </a:xfrm>
        </p:grpSpPr>
        <p:sp>
          <p:nvSpPr>
            <p:cNvPr id="82974" name="Oval 30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75" name="Text Box 31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MCj02327590000[1]"/>
          <p:cNvPicPr>
            <a:picLocks noChangeAspect="1" noChangeArrowheads="1"/>
          </p:cNvPicPr>
          <p:nvPr/>
        </p:nvPicPr>
        <p:blipFill>
          <a:blip r:embed="rId2">
            <a:lum bright="42000" contrast="-70000"/>
          </a:blip>
          <a:srcRect/>
          <a:stretch>
            <a:fillRect/>
          </a:stretch>
        </p:blipFill>
        <p:spPr bwMode="auto">
          <a:xfrm>
            <a:off x="381000" y="3048000"/>
            <a:ext cx="9448800" cy="35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97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Drawing words from a multinomial</a:t>
            </a:r>
          </a:p>
        </p:txBody>
      </p:sp>
      <p:sp>
        <p:nvSpPr>
          <p:cNvPr id="83972" name="Text Box 4"/>
          <p:cNvSpPr txBox="1">
            <a:spLocks noChangeArrowheads="1"/>
          </p:cNvSpPr>
          <p:nvPr/>
        </p:nvSpPr>
        <p:spPr bwMode="auto">
          <a:xfrm>
            <a:off x="1143000" y="20574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>
                <a:latin typeface="Verdana" pitchFamily="34" charset="0"/>
              </a:rPr>
              <a:t>Selected:</a:t>
            </a:r>
          </a:p>
        </p:txBody>
      </p:sp>
      <p:grpSp>
        <p:nvGrpSpPr>
          <p:cNvPr id="83973" name="Group 5"/>
          <p:cNvGrpSpPr>
            <a:grpSpLocks/>
          </p:cNvGrpSpPr>
          <p:nvPr/>
        </p:nvGrpSpPr>
        <p:grpSpPr bwMode="auto">
          <a:xfrm>
            <a:off x="3505200" y="3962400"/>
            <a:ext cx="685800" cy="609600"/>
            <a:chOff x="3360" y="1200"/>
            <a:chExt cx="432" cy="384"/>
          </a:xfrm>
        </p:grpSpPr>
        <p:sp>
          <p:nvSpPr>
            <p:cNvPr id="83974" name="Oval 6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75" name="Text Box 7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3976" name="Group 8"/>
          <p:cNvGrpSpPr>
            <a:grpSpLocks/>
          </p:cNvGrpSpPr>
          <p:nvPr/>
        </p:nvGrpSpPr>
        <p:grpSpPr bwMode="auto">
          <a:xfrm>
            <a:off x="5105400" y="5486400"/>
            <a:ext cx="685800" cy="609600"/>
            <a:chOff x="3936" y="1296"/>
            <a:chExt cx="432" cy="384"/>
          </a:xfrm>
        </p:grpSpPr>
        <p:sp>
          <p:nvSpPr>
            <p:cNvPr id="83977" name="Oval 9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78" name="Text Box 10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grpSp>
        <p:nvGrpSpPr>
          <p:cNvPr id="83979" name="Group 11"/>
          <p:cNvGrpSpPr>
            <a:grpSpLocks/>
          </p:cNvGrpSpPr>
          <p:nvPr/>
        </p:nvGrpSpPr>
        <p:grpSpPr bwMode="auto">
          <a:xfrm>
            <a:off x="4495800" y="4648200"/>
            <a:ext cx="685800" cy="609600"/>
            <a:chOff x="2928" y="1152"/>
            <a:chExt cx="432" cy="384"/>
          </a:xfrm>
        </p:grpSpPr>
        <p:sp>
          <p:nvSpPr>
            <p:cNvPr id="83980" name="Oval 12"/>
            <p:cNvSpPr>
              <a:spLocks noChangeArrowheads="1"/>
            </p:cNvSpPr>
            <p:nvPr/>
          </p:nvSpPr>
          <p:spPr bwMode="auto">
            <a:xfrm>
              <a:off x="2928" y="1152"/>
              <a:ext cx="384" cy="384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81" name="Text Box 13"/>
            <p:cNvSpPr txBox="1">
              <a:spLocks noChangeArrowheads="1"/>
            </p:cNvSpPr>
            <p:nvPr/>
          </p:nvSpPr>
          <p:spPr bwMode="auto">
            <a:xfrm>
              <a:off x="2976" y="1200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2</a:t>
              </a:r>
            </a:p>
          </p:txBody>
        </p:sp>
      </p:grpSp>
      <p:grpSp>
        <p:nvGrpSpPr>
          <p:cNvPr id="83982" name="Group 14"/>
          <p:cNvGrpSpPr>
            <a:grpSpLocks/>
          </p:cNvGrpSpPr>
          <p:nvPr/>
        </p:nvGrpSpPr>
        <p:grpSpPr bwMode="auto">
          <a:xfrm>
            <a:off x="6096000" y="5181600"/>
            <a:ext cx="685800" cy="609600"/>
            <a:chOff x="3360" y="1200"/>
            <a:chExt cx="432" cy="384"/>
          </a:xfrm>
        </p:grpSpPr>
        <p:sp>
          <p:nvSpPr>
            <p:cNvPr id="83983" name="Oval 15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84" name="Text Box 16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3985" name="Group 17"/>
          <p:cNvGrpSpPr>
            <a:grpSpLocks/>
          </p:cNvGrpSpPr>
          <p:nvPr/>
        </p:nvGrpSpPr>
        <p:grpSpPr bwMode="auto">
          <a:xfrm>
            <a:off x="1905000" y="5257800"/>
            <a:ext cx="685800" cy="609600"/>
            <a:chOff x="3360" y="1200"/>
            <a:chExt cx="432" cy="384"/>
          </a:xfrm>
        </p:grpSpPr>
        <p:sp>
          <p:nvSpPr>
            <p:cNvPr id="83986" name="Oval 18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87" name="Text Box 19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3988" name="Group 20"/>
          <p:cNvGrpSpPr>
            <a:grpSpLocks/>
          </p:cNvGrpSpPr>
          <p:nvPr/>
        </p:nvGrpSpPr>
        <p:grpSpPr bwMode="auto">
          <a:xfrm>
            <a:off x="3886200" y="1981200"/>
            <a:ext cx="685800" cy="609600"/>
            <a:chOff x="3360" y="1200"/>
            <a:chExt cx="432" cy="384"/>
          </a:xfrm>
        </p:grpSpPr>
        <p:sp>
          <p:nvSpPr>
            <p:cNvPr id="83989" name="Oval 21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90" name="Text Box 22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3991" name="Group 23"/>
          <p:cNvGrpSpPr>
            <a:grpSpLocks/>
          </p:cNvGrpSpPr>
          <p:nvPr/>
        </p:nvGrpSpPr>
        <p:grpSpPr bwMode="auto">
          <a:xfrm>
            <a:off x="5791200" y="4114800"/>
            <a:ext cx="685800" cy="609600"/>
            <a:chOff x="3936" y="1296"/>
            <a:chExt cx="432" cy="384"/>
          </a:xfrm>
        </p:grpSpPr>
        <p:sp>
          <p:nvSpPr>
            <p:cNvPr id="83992" name="Oval 24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93" name="Text Box 25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grpSp>
        <p:nvGrpSpPr>
          <p:cNvPr id="83994" name="Group 26"/>
          <p:cNvGrpSpPr>
            <a:grpSpLocks/>
          </p:cNvGrpSpPr>
          <p:nvPr/>
        </p:nvGrpSpPr>
        <p:grpSpPr bwMode="auto">
          <a:xfrm>
            <a:off x="2971800" y="1981200"/>
            <a:ext cx="685800" cy="609600"/>
            <a:chOff x="3360" y="1200"/>
            <a:chExt cx="432" cy="384"/>
          </a:xfrm>
        </p:grpSpPr>
        <p:sp>
          <p:nvSpPr>
            <p:cNvPr id="83995" name="Oval 27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96" name="Text Box 28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3997" name="Group 29"/>
          <p:cNvGrpSpPr>
            <a:grpSpLocks/>
          </p:cNvGrpSpPr>
          <p:nvPr/>
        </p:nvGrpSpPr>
        <p:grpSpPr bwMode="auto">
          <a:xfrm>
            <a:off x="3429000" y="5410200"/>
            <a:ext cx="685800" cy="609600"/>
            <a:chOff x="3360" y="1200"/>
            <a:chExt cx="432" cy="384"/>
          </a:xfrm>
        </p:grpSpPr>
        <p:sp>
          <p:nvSpPr>
            <p:cNvPr id="83998" name="Oval 30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99" name="Text Box 31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sp>
        <p:nvSpPr>
          <p:cNvPr id="84000" name="Text Box 32"/>
          <p:cNvSpPr txBox="1">
            <a:spLocks noChangeArrowheads="1"/>
          </p:cNvSpPr>
          <p:nvPr/>
        </p:nvSpPr>
        <p:spPr bwMode="auto">
          <a:xfrm rot="16200000">
            <a:off x="-1607343" y="4426743"/>
            <a:ext cx="3581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FF0000"/>
                </a:solidFill>
                <a:latin typeface="Verdana" pitchFamily="34" charset="0"/>
              </a:rPr>
              <a:t>sampling with replacement</a:t>
            </a:r>
          </a:p>
        </p:txBody>
      </p:sp>
      <p:sp>
        <p:nvSpPr>
          <p:cNvPr id="84001" name="Text Box 33"/>
          <p:cNvSpPr txBox="1">
            <a:spLocks noChangeArrowheads="1"/>
          </p:cNvSpPr>
          <p:nvPr/>
        </p:nvSpPr>
        <p:spPr bwMode="auto">
          <a:xfrm>
            <a:off x="1295400" y="2667000"/>
            <a:ext cx="3581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FF0000"/>
                </a:solidFill>
                <a:latin typeface="Verdana" pitchFamily="34" charset="0"/>
              </a:rPr>
              <a:t>Put a copy of w</a:t>
            </a:r>
            <a:r>
              <a:rPr lang="en-US" baseline="-25000">
                <a:solidFill>
                  <a:srgbClr val="FF0000"/>
                </a:solidFill>
                <a:latin typeface="Verdana" pitchFamily="34" charset="0"/>
              </a:rPr>
              <a:t>1</a:t>
            </a:r>
            <a:r>
              <a:rPr lang="en-US">
                <a:solidFill>
                  <a:srgbClr val="FF0000"/>
                </a:solidFill>
                <a:latin typeface="Verdana" pitchFamily="34" charset="0"/>
              </a:rPr>
              <a:t> back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MCj02327590000[1]"/>
          <p:cNvPicPr>
            <a:picLocks noChangeAspect="1" noChangeArrowheads="1"/>
          </p:cNvPicPr>
          <p:nvPr/>
        </p:nvPicPr>
        <p:blipFill>
          <a:blip r:embed="rId2">
            <a:lum bright="42000" contrast="-70000"/>
          </a:blip>
          <a:srcRect/>
          <a:stretch>
            <a:fillRect/>
          </a:stretch>
        </p:blipFill>
        <p:spPr bwMode="auto">
          <a:xfrm>
            <a:off x="381000" y="3048000"/>
            <a:ext cx="9448800" cy="35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9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Drawing words from a multinomial</a:t>
            </a:r>
          </a:p>
        </p:txBody>
      </p:sp>
      <p:sp>
        <p:nvSpPr>
          <p:cNvPr id="84996" name="Text Box 4"/>
          <p:cNvSpPr txBox="1">
            <a:spLocks noChangeArrowheads="1"/>
          </p:cNvSpPr>
          <p:nvPr/>
        </p:nvSpPr>
        <p:spPr bwMode="auto">
          <a:xfrm>
            <a:off x="1143000" y="20574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>
                <a:latin typeface="Verdana" pitchFamily="34" charset="0"/>
              </a:rPr>
              <a:t>Selected:</a:t>
            </a:r>
          </a:p>
        </p:txBody>
      </p:sp>
      <p:grpSp>
        <p:nvGrpSpPr>
          <p:cNvPr id="84997" name="Group 5"/>
          <p:cNvGrpSpPr>
            <a:grpSpLocks/>
          </p:cNvGrpSpPr>
          <p:nvPr/>
        </p:nvGrpSpPr>
        <p:grpSpPr bwMode="auto">
          <a:xfrm>
            <a:off x="3505200" y="3962400"/>
            <a:ext cx="685800" cy="609600"/>
            <a:chOff x="3360" y="1200"/>
            <a:chExt cx="432" cy="384"/>
          </a:xfrm>
        </p:grpSpPr>
        <p:sp>
          <p:nvSpPr>
            <p:cNvPr id="84998" name="Oval 6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999" name="Text Box 7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5000" name="Group 8"/>
          <p:cNvGrpSpPr>
            <a:grpSpLocks/>
          </p:cNvGrpSpPr>
          <p:nvPr/>
        </p:nvGrpSpPr>
        <p:grpSpPr bwMode="auto">
          <a:xfrm>
            <a:off x="5105400" y="5486400"/>
            <a:ext cx="685800" cy="609600"/>
            <a:chOff x="3936" y="1296"/>
            <a:chExt cx="432" cy="384"/>
          </a:xfrm>
        </p:grpSpPr>
        <p:sp>
          <p:nvSpPr>
            <p:cNvPr id="85001" name="Oval 9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02" name="Text Box 10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grpSp>
        <p:nvGrpSpPr>
          <p:cNvPr id="85003" name="Group 11"/>
          <p:cNvGrpSpPr>
            <a:grpSpLocks/>
          </p:cNvGrpSpPr>
          <p:nvPr/>
        </p:nvGrpSpPr>
        <p:grpSpPr bwMode="auto">
          <a:xfrm>
            <a:off x="4800600" y="1981200"/>
            <a:ext cx="685800" cy="609600"/>
            <a:chOff x="2928" y="1152"/>
            <a:chExt cx="432" cy="384"/>
          </a:xfrm>
        </p:grpSpPr>
        <p:sp>
          <p:nvSpPr>
            <p:cNvPr id="85004" name="Oval 12"/>
            <p:cNvSpPr>
              <a:spLocks noChangeArrowheads="1"/>
            </p:cNvSpPr>
            <p:nvPr/>
          </p:nvSpPr>
          <p:spPr bwMode="auto">
            <a:xfrm>
              <a:off x="2928" y="1152"/>
              <a:ext cx="384" cy="384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05" name="Text Box 13"/>
            <p:cNvSpPr txBox="1">
              <a:spLocks noChangeArrowheads="1"/>
            </p:cNvSpPr>
            <p:nvPr/>
          </p:nvSpPr>
          <p:spPr bwMode="auto">
            <a:xfrm>
              <a:off x="2976" y="1200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2</a:t>
              </a:r>
            </a:p>
          </p:txBody>
        </p:sp>
      </p:grpSp>
      <p:grpSp>
        <p:nvGrpSpPr>
          <p:cNvPr id="85006" name="Group 14"/>
          <p:cNvGrpSpPr>
            <a:grpSpLocks/>
          </p:cNvGrpSpPr>
          <p:nvPr/>
        </p:nvGrpSpPr>
        <p:grpSpPr bwMode="auto">
          <a:xfrm>
            <a:off x="6096000" y="5181600"/>
            <a:ext cx="685800" cy="609600"/>
            <a:chOff x="3360" y="1200"/>
            <a:chExt cx="432" cy="384"/>
          </a:xfrm>
        </p:grpSpPr>
        <p:sp>
          <p:nvSpPr>
            <p:cNvPr id="85007" name="Oval 15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08" name="Text Box 16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5009" name="Group 17"/>
          <p:cNvGrpSpPr>
            <a:grpSpLocks/>
          </p:cNvGrpSpPr>
          <p:nvPr/>
        </p:nvGrpSpPr>
        <p:grpSpPr bwMode="auto">
          <a:xfrm>
            <a:off x="1905000" y="5257800"/>
            <a:ext cx="685800" cy="609600"/>
            <a:chOff x="3360" y="1200"/>
            <a:chExt cx="432" cy="384"/>
          </a:xfrm>
        </p:grpSpPr>
        <p:sp>
          <p:nvSpPr>
            <p:cNvPr id="85010" name="Oval 18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11" name="Text Box 19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5012" name="Group 20"/>
          <p:cNvGrpSpPr>
            <a:grpSpLocks/>
          </p:cNvGrpSpPr>
          <p:nvPr/>
        </p:nvGrpSpPr>
        <p:grpSpPr bwMode="auto">
          <a:xfrm>
            <a:off x="3886200" y="1981200"/>
            <a:ext cx="685800" cy="609600"/>
            <a:chOff x="3360" y="1200"/>
            <a:chExt cx="432" cy="384"/>
          </a:xfrm>
        </p:grpSpPr>
        <p:sp>
          <p:nvSpPr>
            <p:cNvPr id="85013" name="Oval 21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14" name="Text Box 22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5015" name="Group 23"/>
          <p:cNvGrpSpPr>
            <a:grpSpLocks/>
          </p:cNvGrpSpPr>
          <p:nvPr/>
        </p:nvGrpSpPr>
        <p:grpSpPr bwMode="auto">
          <a:xfrm>
            <a:off x="5791200" y="4114800"/>
            <a:ext cx="685800" cy="609600"/>
            <a:chOff x="3936" y="1296"/>
            <a:chExt cx="432" cy="384"/>
          </a:xfrm>
        </p:grpSpPr>
        <p:sp>
          <p:nvSpPr>
            <p:cNvPr id="85016" name="Oval 24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17" name="Text Box 25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grpSp>
        <p:nvGrpSpPr>
          <p:cNvPr id="85018" name="Group 26"/>
          <p:cNvGrpSpPr>
            <a:grpSpLocks/>
          </p:cNvGrpSpPr>
          <p:nvPr/>
        </p:nvGrpSpPr>
        <p:grpSpPr bwMode="auto">
          <a:xfrm>
            <a:off x="2971800" y="1981200"/>
            <a:ext cx="685800" cy="609600"/>
            <a:chOff x="3360" y="1200"/>
            <a:chExt cx="432" cy="384"/>
          </a:xfrm>
        </p:grpSpPr>
        <p:sp>
          <p:nvSpPr>
            <p:cNvPr id="85019" name="Oval 27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20" name="Text Box 28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5021" name="Group 29"/>
          <p:cNvGrpSpPr>
            <a:grpSpLocks/>
          </p:cNvGrpSpPr>
          <p:nvPr/>
        </p:nvGrpSpPr>
        <p:grpSpPr bwMode="auto">
          <a:xfrm>
            <a:off x="3429000" y="5410200"/>
            <a:ext cx="685800" cy="609600"/>
            <a:chOff x="3360" y="1200"/>
            <a:chExt cx="432" cy="384"/>
          </a:xfrm>
        </p:grpSpPr>
        <p:sp>
          <p:nvSpPr>
            <p:cNvPr id="85022" name="Oval 30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23" name="Text Box 31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MCj02327590000[1]"/>
          <p:cNvPicPr>
            <a:picLocks noChangeAspect="1" noChangeArrowheads="1"/>
          </p:cNvPicPr>
          <p:nvPr/>
        </p:nvPicPr>
        <p:blipFill>
          <a:blip r:embed="rId2">
            <a:lum bright="42000" contrast="-70000"/>
          </a:blip>
          <a:srcRect/>
          <a:stretch>
            <a:fillRect/>
          </a:stretch>
        </p:blipFill>
        <p:spPr bwMode="auto">
          <a:xfrm>
            <a:off x="381000" y="3048000"/>
            <a:ext cx="9448800" cy="35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601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Drawing words from a multinomial</a:t>
            </a:r>
          </a:p>
        </p:txBody>
      </p:sp>
      <p:sp>
        <p:nvSpPr>
          <p:cNvPr id="86020" name="Text Box 4"/>
          <p:cNvSpPr txBox="1">
            <a:spLocks noChangeArrowheads="1"/>
          </p:cNvSpPr>
          <p:nvPr/>
        </p:nvSpPr>
        <p:spPr bwMode="auto">
          <a:xfrm>
            <a:off x="1143000" y="20574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>
                <a:latin typeface="Verdana" pitchFamily="34" charset="0"/>
              </a:rPr>
              <a:t>Selected:</a:t>
            </a:r>
          </a:p>
        </p:txBody>
      </p:sp>
      <p:grpSp>
        <p:nvGrpSpPr>
          <p:cNvPr id="86021" name="Group 5"/>
          <p:cNvGrpSpPr>
            <a:grpSpLocks/>
          </p:cNvGrpSpPr>
          <p:nvPr/>
        </p:nvGrpSpPr>
        <p:grpSpPr bwMode="auto">
          <a:xfrm>
            <a:off x="3505200" y="3962400"/>
            <a:ext cx="685800" cy="609600"/>
            <a:chOff x="3360" y="1200"/>
            <a:chExt cx="432" cy="384"/>
          </a:xfrm>
        </p:grpSpPr>
        <p:sp>
          <p:nvSpPr>
            <p:cNvPr id="86022" name="Oval 6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23" name="Text Box 7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6024" name="Group 8"/>
          <p:cNvGrpSpPr>
            <a:grpSpLocks/>
          </p:cNvGrpSpPr>
          <p:nvPr/>
        </p:nvGrpSpPr>
        <p:grpSpPr bwMode="auto">
          <a:xfrm>
            <a:off x="5105400" y="5486400"/>
            <a:ext cx="685800" cy="609600"/>
            <a:chOff x="3936" y="1296"/>
            <a:chExt cx="432" cy="384"/>
          </a:xfrm>
        </p:grpSpPr>
        <p:sp>
          <p:nvSpPr>
            <p:cNvPr id="86025" name="Oval 9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26" name="Text Box 10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grpSp>
        <p:nvGrpSpPr>
          <p:cNvPr id="86027" name="Group 11"/>
          <p:cNvGrpSpPr>
            <a:grpSpLocks/>
          </p:cNvGrpSpPr>
          <p:nvPr/>
        </p:nvGrpSpPr>
        <p:grpSpPr bwMode="auto">
          <a:xfrm>
            <a:off x="4495800" y="4648200"/>
            <a:ext cx="685800" cy="609600"/>
            <a:chOff x="2928" y="1152"/>
            <a:chExt cx="432" cy="384"/>
          </a:xfrm>
        </p:grpSpPr>
        <p:sp>
          <p:nvSpPr>
            <p:cNvPr id="86028" name="Oval 12"/>
            <p:cNvSpPr>
              <a:spLocks noChangeArrowheads="1"/>
            </p:cNvSpPr>
            <p:nvPr/>
          </p:nvSpPr>
          <p:spPr bwMode="auto">
            <a:xfrm>
              <a:off x="2928" y="1152"/>
              <a:ext cx="384" cy="384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29" name="Text Box 13"/>
            <p:cNvSpPr txBox="1">
              <a:spLocks noChangeArrowheads="1"/>
            </p:cNvSpPr>
            <p:nvPr/>
          </p:nvSpPr>
          <p:spPr bwMode="auto">
            <a:xfrm>
              <a:off x="2976" y="1200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2</a:t>
              </a:r>
            </a:p>
          </p:txBody>
        </p:sp>
      </p:grpSp>
      <p:grpSp>
        <p:nvGrpSpPr>
          <p:cNvPr id="86030" name="Group 14"/>
          <p:cNvGrpSpPr>
            <a:grpSpLocks/>
          </p:cNvGrpSpPr>
          <p:nvPr/>
        </p:nvGrpSpPr>
        <p:grpSpPr bwMode="auto">
          <a:xfrm>
            <a:off x="6096000" y="5181600"/>
            <a:ext cx="685800" cy="609600"/>
            <a:chOff x="3360" y="1200"/>
            <a:chExt cx="432" cy="384"/>
          </a:xfrm>
        </p:grpSpPr>
        <p:sp>
          <p:nvSpPr>
            <p:cNvPr id="86031" name="Oval 15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32" name="Text Box 16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6033" name="Group 17"/>
          <p:cNvGrpSpPr>
            <a:grpSpLocks/>
          </p:cNvGrpSpPr>
          <p:nvPr/>
        </p:nvGrpSpPr>
        <p:grpSpPr bwMode="auto">
          <a:xfrm>
            <a:off x="1905000" y="5257800"/>
            <a:ext cx="685800" cy="609600"/>
            <a:chOff x="3360" y="1200"/>
            <a:chExt cx="432" cy="384"/>
          </a:xfrm>
        </p:grpSpPr>
        <p:sp>
          <p:nvSpPr>
            <p:cNvPr id="86034" name="Oval 18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35" name="Text Box 19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6036" name="Group 20"/>
          <p:cNvGrpSpPr>
            <a:grpSpLocks/>
          </p:cNvGrpSpPr>
          <p:nvPr/>
        </p:nvGrpSpPr>
        <p:grpSpPr bwMode="auto">
          <a:xfrm>
            <a:off x="3886200" y="1981200"/>
            <a:ext cx="685800" cy="609600"/>
            <a:chOff x="3360" y="1200"/>
            <a:chExt cx="432" cy="384"/>
          </a:xfrm>
        </p:grpSpPr>
        <p:sp>
          <p:nvSpPr>
            <p:cNvPr id="86037" name="Oval 21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38" name="Text Box 22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6039" name="Group 23"/>
          <p:cNvGrpSpPr>
            <a:grpSpLocks/>
          </p:cNvGrpSpPr>
          <p:nvPr/>
        </p:nvGrpSpPr>
        <p:grpSpPr bwMode="auto">
          <a:xfrm>
            <a:off x="5791200" y="4114800"/>
            <a:ext cx="685800" cy="609600"/>
            <a:chOff x="3936" y="1296"/>
            <a:chExt cx="432" cy="384"/>
          </a:xfrm>
        </p:grpSpPr>
        <p:sp>
          <p:nvSpPr>
            <p:cNvPr id="86040" name="Oval 24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41" name="Text Box 25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grpSp>
        <p:nvGrpSpPr>
          <p:cNvPr id="86042" name="Group 26"/>
          <p:cNvGrpSpPr>
            <a:grpSpLocks/>
          </p:cNvGrpSpPr>
          <p:nvPr/>
        </p:nvGrpSpPr>
        <p:grpSpPr bwMode="auto">
          <a:xfrm>
            <a:off x="2971800" y="1981200"/>
            <a:ext cx="685800" cy="609600"/>
            <a:chOff x="3360" y="1200"/>
            <a:chExt cx="432" cy="384"/>
          </a:xfrm>
        </p:grpSpPr>
        <p:sp>
          <p:nvSpPr>
            <p:cNvPr id="86043" name="Oval 27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44" name="Text Box 28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6045" name="Group 29"/>
          <p:cNvGrpSpPr>
            <a:grpSpLocks/>
          </p:cNvGrpSpPr>
          <p:nvPr/>
        </p:nvGrpSpPr>
        <p:grpSpPr bwMode="auto">
          <a:xfrm>
            <a:off x="3429000" y="5410200"/>
            <a:ext cx="685800" cy="609600"/>
            <a:chOff x="3360" y="1200"/>
            <a:chExt cx="432" cy="384"/>
          </a:xfrm>
        </p:grpSpPr>
        <p:sp>
          <p:nvSpPr>
            <p:cNvPr id="86046" name="Oval 30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47" name="Text Box 31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sp>
        <p:nvSpPr>
          <p:cNvPr id="86048" name="Text Box 32"/>
          <p:cNvSpPr txBox="1">
            <a:spLocks noChangeArrowheads="1"/>
          </p:cNvSpPr>
          <p:nvPr/>
        </p:nvSpPr>
        <p:spPr bwMode="auto">
          <a:xfrm rot="16200000">
            <a:off x="-1607343" y="4426743"/>
            <a:ext cx="3581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FF0000"/>
                </a:solidFill>
                <a:latin typeface="Verdana" pitchFamily="34" charset="0"/>
              </a:rPr>
              <a:t>sampling with replacement</a:t>
            </a:r>
          </a:p>
        </p:txBody>
      </p:sp>
      <p:sp>
        <p:nvSpPr>
          <p:cNvPr id="86049" name="Text Box 33"/>
          <p:cNvSpPr txBox="1">
            <a:spLocks noChangeArrowheads="1"/>
          </p:cNvSpPr>
          <p:nvPr/>
        </p:nvSpPr>
        <p:spPr bwMode="auto">
          <a:xfrm>
            <a:off x="1295400" y="2667000"/>
            <a:ext cx="3581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FF0000"/>
                </a:solidFill>
                <a:latin typeface="Verdana" pitchFamily="34" charset="0"/>
              </a:rPr>
              <a:t>Put a copy of w</a:t>
            </a:r>
            <a:r>
              <a:rPr lang="en-US" baseline="-25000">
                <a:solidFill>
                  <a:srgbClr val="FF0000"/>
                </a:solidFill>
                <a:latin typeface="Verdana" pitchFamily="34" charset="0"/>
              </a:rPr>
              <a:t>2</a:t>
            </a:r>
            <a:r>
              <a:rPr lang="en-US">
                <a:solidFill>
                  <a:srgbClr val="FF0000"/>
                </a:solidFill>
                <a:latin typeface="Verdana" pitchFamily="34" charset="0"/>
              </a:rPr>
              <a:t> back</a:t>
            </a:r>
          </a:p>
        </p:txBody>
      </p:sp>
      <p:grpSp>
        <p:nvGrpSpPr>
          <p:cNvPr id="86050" name="Group 34"/>
          <p:cNvGrpSpPr>
            <a:grpSpLocks/>
          </p:cNvGrpSpPr>
          <p:nvPr/>
        </p:nvGrpSpPr>
        <p:grpSpPr bwMode="auto">
          <a:xfrm>
            <a:off x="4800600" y="1981200"/>
            <a:ext cx="685800" cy="609600"/>
            <a:chOff x="2928" y="1152"/>
            <a:chExt cx="432" cy="384"/>
          </a:xfrm>
        </p:grpSpPr>
        <p:sp>
          <p:nvSpPr>
            <p:cNvPr id="86051" name="Oval 35"/>
            <p:cNvSpPr>
              <a:spLocks noChangeArrowheads="1"/>
            </p:cNvSpPr>
            <p:nvPr/>
          </p:nvSpPr>
          <p:spPr bwMode="auto">
            <a:xfrm>
              <a:off x="2928" y="1152"/>
              <a:ext cx="384" cy="384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52" name="Text Box 36"/>
            <p:cNvSpPr txBox="1">
              <a:spLocks noChangeArrowheads="1"/>
            </p:cNvSpPr>
            <p:nvPr/>
          </p:nvSpPr>
          <p:spPr bwMode="auto">
            <a:xfrm>
              <a:off x="2976" y="1200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2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MCj02327590000[1]"/>
          <p:cNvPicPr>
            <a:picLocks noChangeAspect="1" noChangeArrowheads="1"/>
          </p:cNvPicPr>
          <p:nvPr/>
        </p:nvPicPr>
        <p:blipFill>
          <a:blip r:embed="rId2">
            <a:lum bright="42000" contrast="-70000"/>
          </a:blip>
          <a:srcRect/>
          <a:stretch>
            <a:fillRect/>
          </a:stretch>
        </p:blipFill>
        <p:spPr bwMode="auto">
          <a:xfrm>
            <a:off x="381000" y="3048000"/>
            <a:ext cx="9448800" cy="35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04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Drawing words from a multinomial</a:t>
            </a:r>
          </a:p>
        </p:txBody>
      </p:sp>
      <p:sp>
        <p:nvSpPr>
          <p:cNvPr id="87044" name="Text Box 4"/>
          <p:cNvSpPr txBox="1">
            <a:spLocks noChangeArrowheads="1"/>
          </p:cNvSpPr>
          <p:nvPr/>
        </p:nvSpPr>
        <p:spPr bwMode="auto">
          <a:xfrm>
            <a:off x="1143000" y="20574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>
                <a:latin typeface="Verdana" pitchFamily="34" charset="0"/>
              </a:rPr>
              <a:t>Selected:</a:t>
            </a:r>
          </a:p>
        </p:txBody>
      </p:sp>
      <p:grpSp>
        <p:nvGrpSpPr>
          <p:cNvPr id="87045" name="Group 5"/>
          <p:cNvGrpSpPr>
            <a:grpSpLocks/>
          </p:cNvGrpSpPr>
          <p:nvPr/>
        </p:nvGrpSpPr>
        <p:grpSpPr bwMode="auto">
          <a:xfrm>
            <a:off x="3505200" y="3962400"/>
            <a:ext cx="685800" cy="609600"/>
            <a:chOff x="3360" y="1200"/>
            <a:chExt cx="432" cy="384"/>
          </a:xfrm>
        </p:grpSpPr>
        <p:sp>
          <p:nvSpPr>
            <p:cNvPr id="87046" name="Oval 6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47" name="Text Box 7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7048" name="Group 8"/>
          <p:cNvGrpSpPr>
            <a:grpSpLocks/>
          </p:cNvGrpSpPr>
          <p:nvPr/>
        </p:nvGrpSpPr>
        <p:grpSpPr bwMode="auto">
          <a:xfrm>
            <a:off x="5105400" y="5486400"/>
            <a:ext cx="685800" cy="609600"/>
            <a:chOff x="3936" y="1296"/>
            <a:chExt cx="432" cy="384"/>
          </a:xfrm>
        </p:grpSpPr>
        <p:sp>
          <p:nvSpPr>
            <p:cNvPr id="87049" name="Oval 9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50" name="Text Box 10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grpSp>
        <p:nvGrpSpPr>
          <p:cNvPr id="87051" name="Group 11"/>
          <p:cNvGrpSpPr>
            <a:grpSpLocks/>
          </p:cNvGrpSpPr>
          <p:nvPr/>
        </p:nvGrpSpPr>
        <p:grpSpPr bwMode="auto">
          <a:xfrm>
            <a:off x="4495800" y="4648200"/>
            <a:ext cx="685800" cy="609600"/>
            <a:chOff x="2928" y="1152"/>
            <a:chExt cx="432" cy="384"/>
          </a:xfrm>
        </p:grpSpPr>
        <p:sp>
          <p:nvSpPr>
            <p:cNvPr id="87052" name="Oval 12"/>
            <p:cNvSpPr>
              <a:spLocks noChangeArrowheads="1"/>
            </p:cNvSpPr>
            <p:nvPr/>
          </p:nvSpPr>
          <p:spPr bwMode="auto">
            <a:xfrm>
              <a:off x="2928" y="1152"/>
              <a:ext cx="384" cy="384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53" name="Text Box 13"/>
            <p:cNvSpPr txBox="1">
              <a:spLocks noChangeArrowheads="1"/>
            </p:cNvSpPr>
            <p:nvPr/>
          </p:nvSpPr>
          <p:spPr bwMode="auto">
            <a:xfrm>
              <a:off x="2976" y="1200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2</a:t>
              </a:r>
            </a:p>
          </p:txBody>
        </p:sp>
      </p:grpSp>
      <p:grpSp>
        <p:nvGrpSpPr>
          <p:cNvPr id="87054" name="Group 14"/>
          <p:cNvGrpSpPr>
            <a:grpSpLocks/>
          </p:cNvGrpSpPr>
          <p:nvPr/>
        </p:nvGrpSpPr>
        <p:grpSpPr bwMode="auto">
          <a:xfrm>
            <a:off x="6096000" y="5181600"/>
            <a:ext cx="685800" cy="609600"/>
            <a:chOff x="3360" y="1200"/>
            <a:chExt cx="432" cy="384"/>
          </a:xfrm>
        </p:grpSpPr>
        <p:sp>
          <p:nvSpPr>
            <p:cNvPr id="87055" name="Oval 15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56" name="Text Box 16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7057" name="Group 17"/>
          <p:cNvGrpSpPr>
            <a:grpSpLocks/>
          </p:cNvGrpSpPr>
          <p:nvPr/>
        </p:nvGrpSpPr>
        <p:grpSpPr bwMode="auto">
          <a:xfrm>
            <a:off x="1905000" y="5257800"/>
            <a:ext cx="685800" cy="609600"/>
            <a:chOff x="3360" y="1200"/>
            <a:chExt cx="432" cy="384"/>
          </a:xfrm>
        </p:grpSpPr>
        <p:sp>
          <p:nvSpPr>
            <p:cNvPr id="87058" name="Oval 18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59" name="Text Box 19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7060" name="Group 20"/>
          <p:cNvGrpSpPr>
            <a:grpSpLocks/>
          </p:cNvGrpSpPr>
          <p:nvPr/>
        </p:nvGrpSpPr>
        <p:grpSpPr bwMode="auto">
          <a:xfrm>
            <a:off x="3886200" y="1981200"/>
            <a:ext cx="685800" cy="609600"/>
            <a:chOff x="3360" y="1200"/>
            <a:chExt cx="432" cy="384"/>
          </a:xfrm>
        </p:grpSpPr>
        <p:sp>
          <p:nvSpPr>
            <p:cNvPr id="87061" name="Oval 21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62" name="Text Box 22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7063" name="Group 23"/>
          <p:cNvGrpSpPr>
            <a:grpSpLocks/>
          </p:cNvGrpSpPr>
          <p:nvPr/>
        </p:nvGrpSpPr>
        <p:grpSpPr bwMode="auto">
          <a:xfrm>
            <a:off x="5791200" y="4114800"/>
            <a:ext cx="685800" cy="609600"/>
            <a:chOff x="3936" y="1296"/>
            <a:chExt cx="432" cy="384"/>
          </a:xfrm>
        </p:grpSpPr>
        <p:sp>
          <p:nvSpPr>
            <p:cNvPr id="87064" name="Oval 24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65" name="Text Box 25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grpSp>
        <p:nvGrpSpPr>
          <p:cNvPr id="87066" name="Group 26"/>
          <p:cNvGrpSpPr>
            <a:grpSpLocks/>
          </p:cNvGrpSpPr>
          <p:nvPr/>
        </p:nvGrpSpPr>
        <p:grpSpPr bwMode="auto">
          <a:xfrm>
            <a:off x="2971800" y="1981200"/>
            <a:ext cx="685800" cy="609600"/>
            <a:chOff x="3360" y="1200"/>
            <a:chExt cx="432" cy="384"/>
          </a:xfrm>
        </p:grpSpPr>
        <p:sp>
          <p:nvSpPr>
            <p:cNvPr id="87067" name="Oval 27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68" name="Text Box 28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7069" name="Group 29"/>
          <p:cNvGrpSpPr>
            <a:grpSpLocks/>
          </p:cNvGrpSpPr>
          <p:nvPr/>
        </p:nvGrpSpPr>
        <p:grpSpPr bwMode="auto">
          <a:xfrm>
            <a:off x="3429000" y="5410200"/>
            <a:ext cx="685800" cy="609600"/>
            <a:chOff x="3360" y="1200"/>
            <a:chExt cx="432" cy="384"/>
          </a:xfrm>
        </p:grpSpPr>
        <p:sp>
          <p:nvSpPr>
            <p:cNvPr id="87070" name="Oval 30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71" name="Text Box 31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7074" name="Group 34"/>
          <p:cNvGrpSpPr>
            <a:grpSpLocks/>
          </p:cNvGrpSpPr>
          <p:nvPr/>
        </p:nvGrpSpPr>
        <p:grpSpPr bwMode="auto">
          <a:xfrm>
            <a:off x="4800600" y="1981200"/>
            <a:ext cx="685800" cy="609600"/>
            <a:chOff x="2928" y="1152"/>
            <a:chExt cx="432" cy="384"/>
          </a:xfrm>
        </p:grpSpPr>
        <p:sp>
          <p:nvSpPr>
            <p:cNvPr id="87075" name="Oval 35"/>
            <p:cNvSpPr>
              <a:spLocks noChangeArrowheads="1"/>
            </p:cNvSpPr>
            <p:nvPr/>
          </p:nvSpPr>
          <p:spPr bwMode="auto">
            <a:xfrm>
              <a:off x="2928" y="1152"/>
              <a:ext cx="384" cy="384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76" name="Text Box 36"/>
            <p:cNvSpPr txBox="1">
              <a:spLocks noChangeArrowheads="1"/>
            </p:cNvSpPr>
            <p:nvPr/>
          </p:nvSpPr>
          <p:spPr bwMode="auto">
            <a:xfrm>
              <a:off x="2976" y="1200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2</a:t>
              </a:r>
            </a:p>
          </p:txBody>
        </p:sp>
      </p:grpSp>
      <p:sp>
        <p:nvSpPr>
          <p:cNvPr id="87077" name="Text Box 37"/>
          <p:cNvSpPr txBox="1">
            <a:spLocks noChangeArrowheads="1"/>
          </p:cNvSpPr>
          <p:nvPr/>
        </p:nvSpPr>
        <p:spPr bwMode="auto">
          <a:xfrm>
            <a:off x="5638800" y="2133600"/>
            <a:ext cx="160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>
                <a:latin typeface="Verdana" pitchFamily="34" charset="0"/>
              </a:rPr>
              <a:t>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2" descr="MCj02327590000[1]"/>
          <p:cNvPicPr>
            <a:picLocks noChangeAspect="1" noChangeArrowheads="1"/>
          </p:cNvPicPr>
          <p:nvPr/>
        </p:nvPicPr>
        <p:blipFill>
          <a:blip r:embed="rId2">
            <a:lum bright="86000" contrast="-70000"/>
          </a:blip>
          <a:srcRect/>
          <a:stretch>
            <a:fillRect/>
          </a:stretch>
        </p:blipFill>
        <p:spPr bwMode="auto">
          <a:xfrm>
            <a:off x="381000" y="3048000"/>
            <a:ext cx="9448800" cy="35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54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Drawing words from a multinomial</a:t>
            </a:r>
          </a:p>
        </p:txBody>
      </p:sp>
      <p:sp>
        <p:nvSpPr>
          <p:cNvPr id="145417" name="Oval 9"/>
          <p:cNvSpPr>
            <a:spLocks noChangeArrowheads="1"/>
          </p:cNvSpPr>
          <p:nvPr/>
        </p:nvSpPr>
        <p:spPr bwMode="auto">
          <a:xfrm>
            <a:off x="5105400" y="5486400"/>
            <a:ext cx="609600" cy="609600"/>
          </a:xfrm>
          <a:prstGeom prst="ellipse">
            <a:avLst/>
          </a:prstGeom>
          <a:solidFill>
            <a:srgbClr val="FF7C80">
              <a:alpha val="30000"/>
            </a:srgbClr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418" name="Text Box 10"/>
          <p:cNvSpPr txBox="1">
            <a:spLocks noChangeArrowheads="1"/>
          </p:cNvSpPr>
          <p:nvPr/>
        </p:nvSpPr>
        <p:spPr bwMode="auto">
          <a:xfrm>
            <a:off x="5181600" y="5562600"/>
            <a:ext cx="609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en-US" b="1" baseline="-25000">
              <a:latin typeface="Verdana" pitchFamily="34" charset="0"/>
            </a:endParaRPr>
          </a:p>
        </p:txBody>
      </p:sp>
      <p:sp>
        <p:nvSpPr>
          <p:cNvPr id="145420" name="Oval 12"/>
          <p:cNvSpPr>
            <a:spLocks noChangeArrowheads="1"/>
          </p:cNvSpPr>
          <p:nvPr/>
        </p:nvSpPr>
        <p:spPr bwMode="auto">
          <a:xfrm>
            <a:off x="4495800" y="4648200"/>
            <a:ext cx="609600" cy="609600"/>
          </a:xfrm>
          <a:prstGeom prst="ellipse">
            <a:avLst/>
          </a:prstGeom>
          <a:solidFill>
            <a:srgbClr val="9999FF">
              <a:alpha val="30000"/>
            </a:srgbClr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421" name="Text Box 13"/>
          <p:cNvSpPr txBox="1">
            <a:spLocks noChangeArrowheads="1"/>
          </p:cNvSpPr>
          <p:nvPr/>
        </p:nvSpPr>
        <p:spPr bwMode="auto">
          <a:xfrm>
            <a:off x="4572000" y="4724400"/>
            <a:ext cx="609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en-US" b="1" baseline="-25000">
              <a:latin typeface="Verdana" pitchFamily="34" charset="0"/>
            </a:endParaRPr>
          </a:p>
        </p:txBody>
      </p:sp>
      <p:sp>
        <p:nvSpPr>
          <p:cNvPr id="145423" name="Oval 15"/>
          <p:cNvSpPr>
            <a:spLocks noChangeArrowheads="1"/>
          </p:cNvSpPr>
          <p:nvPr/>
        </p:nvSpPr>
        <p:spPr bwMode="auto">
          <a:xfrm>
            <a:off x="6096000" y="5181600"/>
            <a:ext cx="609600" cy="609600"/>
          </a:xfrm>
          <a:prstGeom prst="ellipse">
            <a:avLst/>
          </a:prstGeom>
          <a:solidFill>
            <a:schemeClr val="accent1">
              <a:alpha val="30000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424" name="Text Box 16"/>
          <p:cNvSpPr txBox="1">
            <a:spLocks noChangeArrowheads="1"/>
          </p:cNvSpPr>
          <p:nvPr/>
        </p:nvSpPr>
        <p:spPr bwMode="auto">
          <a:xfrm>
            <a:off x="6172200" y="5257800"/>
            <a:ext cx="609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en-US" b="1" baseline="-25000">
              <a:latin typeface="Verdana" pitchFamily="34" charset="0"/>
            </a:endParaRPr>
          </a:p>
        </p:txBody>
      </p:sp>
      <p:sp>
        <p:nvSpPr>
          <p:cNvPr id="145432" name="Oval 24"/>
          <p:cNvSpPr>
            <a:spLocks noChangeArrowheads="1"/>
          </p:cNvSpPr>
          <p:nvPr/>
        </p:nvSpPr>
        <p:spPr bwMode="auto">
          <a:xfrm>
            <a:off x="5791200" y="4114800"/>
            <a:ext cx="609600" cy="609600"/>
          </a:xfrm>
          <a:prstGeom prst="ellipse">
            <a:avLst/>
          </a:prstGeom>
          <a:solidFill>
            <a:srgbClr val="FF7C80">
              <a:alpha val="28999"/>
            </a:srgbClr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433" name="Text Box 25"/>
          <p:cNvSpPr txBox="1">
            <a:spLocks noChangeArrowheads="1"/>
          </p:cNvSpPr>
          <p:nvPr/>
        </p:nvSpPr>
        <p:spPr bwMode="auto">
          <a:xfrm>
            <a:off x="5867400" y="4191000"/>
            <a:ext cx="609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en-US" b="1" baseline="-25000">
              <a:latin typeface="Verdana" pitchFamily="34" charset="0"/>
            </a:endParaRPr>
          </a:p>
        </p:txBody>
      </p:sp>
      <p:sp>
        <p:nvSpPr>
          <p:cNvPr id="145438" name="Oval 30"/>
          <p:cNvSpPr>
            <a:spLocks noChangeArrowheads="1"/>
          </p:cNvSpPr>
          <p:nvPr/>
        </p:nvSpPr>
        <p:spPr bwMode="auto">
          <a:xfrm>
            <a:off x="3429000" y="5410200"/>
            <a:ext cx="609600" cy="609600"/>
          </a:xfrm>
          <a:prstGeom prst="ellipse">
            <a:avLst/>
          </a:prstGeom>
          <a:solidFill>
            <a:schemeClr val="accent1">
              <a:alpha val="28999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445" name="Oval 37"/>
          <p:cNvSpPr>
            <a:spLocks noChangeArrowheads="1"/>
          </p:cNvSpPr>
          <p:nvPr/>
        </p:nvSpPr>
        <p:spPr bwMode="auto">
          <a:xfrm>
            <a:off x="3505200" y="3962400"/>
            <a:ext cx="609600" cy="609600"/>
          </a:xfrm>
          <a:prstGeom prst="ellipse">
            <a:avLst/>
          </a:prstGeom>
          <a:solidFill>
            <a:schemeClr val="accent1">
              <a:alpha val="28999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446" name="Oval 38"/>
          <p:cNvSpPr>
            <a:spLocks noChangeArrowheads="1"/>
          </p:cNvSpPr>
          <p:nvPr/>
        </p:nvSpPr>
        <p:spPr bwMode="auto">
          <a:xfrm>
            <a:off x="1905000" y="5257800"/>
            <a:ext cx="609600" cy="609600"/>
          </a:xfrm>
          <a:prstGeom prst="ellipse">
            <a:avLst/>
          </a:prstGeom>
          <a:solidFill>
            <a:schemeClr val="accent1">
              <a:alpha val="28999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447800" y="1752600"/>
            <a:ext cx="7086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dirty="0" smtClean="0">
                <a:solidFill>
                  <a:srgbClr val="FF0000"/>
                </a:solidFill>
              </a:rPr>
              <a:t>Does the multinomial model capture </a:t>
            </a:r>
            <a:r>
              <a:rPr lang="en-US" sz="4000" dirty="0" err="1" smtClean="0">
                <a:solidFill>
                  <a:srgbClr val="FF0000"/>
                </a:solidFill>
              </a:rPr>
              <a:t>burstiness</a:t>
            </a:r>
            <a:r>
              <a:rPr lang="en-US" sz="4000" dirty="0" smtClean="0">
                <a:solidFill>
                  <a:srgbClr val="FF0000"/>
                </a:solidFill>
              </a:rPr>
              <a:t>?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2" descr="MCj02327590000[1]"/>
          <p:cNvPicPr>
            <a:picLocks noChangeAspect="1" noChangeArrowheads="1"/>
          </p:cNvPicPr>
          <p:nvPr/>
        </p:nvPicPr>
        <p:blipFill>
          <a:blip r:embed="rId2">
            <a:lum bright="86000" contrast="-70000"/>
          </a:blip>
          <a:srcRect/>
          <a:stretch>
            <a:fillRect/>
          </a:stretch>
        </p:blipFill>
        <p:spPr bwMode="auto">
          <a:xfrm>
            <a:off x="381000" y="3048000"/>
            <a:ext cx="9448800" cy="35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54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Drawing words from a multinomial</a:t>
            </a:r>
          </a:p>
        </p:txBody>
      </p:sp>
      <p:sp>
        <p:nvSpPr>
          <p:cNvPr id="145417" name="Oval 9"/>
          <p:cNvSpPr>
            <a:spLocks noChangeArrowheads="1"/>
          </p:cNvSpPr>
          <p:nvPr/>
        </p:nvSpPr>
        <p:spPr bwMode="auto">
          <a:xfrm>
            <a:off x="5105400" y="5486400"/>
            <a:ext cx="609600" cy="609600"/>
          </a:xfrm>
          <a:prstGeom prst="ellipse">
            <a:avLst/>
          </a:prstGeom>
          <a:solidFill>
            <a:srgbClr val="FF7C80">
              <a:alpha val="30000"/>
            </a:srgbClr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418" name="Text Box 10"/>
          <p:cNvSpPr txBox="1">
            <a:spLocks noChangeArrowheads="1"/>
          </p:cNvSpPr>
          <p:nvPr/>
        </p:nvSpPr>
        <p:spPr bwMode="auto">
          <a:xfrm>
            <a:off x="5181600" y="5562600"/>
            <a:ext cx="609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en-US" b="1" baseline="-25000">
              <a:latin typeface="Verdana" pitchFamily="34" charset="0"/>
            </a:endParaRPr>
          </a:p>
        </p:txBody>
      </p:sp>
      <p:sp>
        <p:nvSpPr>
          <p:cNvPr id="145420" name="Oval 12"/>
          <p:cNvSpPr>
            <a:spLocks noChangeArrowheads="1"/>
          </p:cNvSpPr>
          <p:nvPr/>
        </p:nvSpPr>
        <p:spPr bwMode="auto">
          <a:xfrm>
            <a:off x="4495800" y="4648200"/>
            <a:ext cx="609600" cy="609600"/>
          </a:xfrm>
          <a:prstGeom prst="ellipse">
            <a:avLst/>
          </a:prstGeom>
          <a:solidFill>
            <a:srgbClr val="9999FF">
              <a:alpha val="30000"/>
            </a:srgbClr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421" name="Text Box 13"/>
          <p:cNvSpPr txBox="1">
            <a:spLocks noChangeArrowheads="1"/>
          </p:cNvSpPr>
          <p:nvPr/>
        </p:nvSpPr>
        <p:spPr bwMode="auto">
          <a:xfrm>
            <a:off x="4572000" y="4724400"/>
            <a:ext cx="609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en-US" b="1" baseline="-25000">
              <a:latin typeface="Verdana" pitchFamily="34" charset="0"/>
            </a:endParaRPr>
          </a:p>
        </p:txBody>
      </p:sp>
      <p:sp>
        <p:nvSpPr>
          <p:cNvPr id="145423" name="Oval 15"/>
          <p:cNvSpPr>
            <a:spLocks noChangeArrowheads="1"/>
          </p:cNvSpPr>
          <p:nvPr/>
        </p:nvSpPr>
        <p:spPr bwMode="auto">
          <a:xfrm>
            <a:off x="6096000" y="5181600"/>
            <a:ext cx="609600" cy="609600"/>
          </a:xfrm>
          <a:prstGeom prst="ellipse">
            <a:avLst/>
          </a:prstGeom>
          <a:solidFill>
            <a:schemeClr val="accent1">
              <a:alpha val="30000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424" name="Text Box 16"/>
          <p:cNvSpPr txBox="1">
            <a:spLocks noChangeArrowheads="1"/>
          </p:cNvSpPr>
          <p:nvPr/>
        </p:nvSpPr>
        <p:spPr bwMode="auto">
          <a:xfrm>
            <a:off x="6172200" y="5257800"/>
            <a:ext cx="609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en-US" b="1" baseline="-25000">
              <a:latin typeface="Verdana" pitchFamily="34" charset="0"/>
            </a:endParaRPr>
          </a:p>
        </p:txBody>
      </p:sp>
      <p:sp>
        <p:nvSpPr>
          <p:cNvPr id="145432" name="Oval 24"/>
          <p:cNvSpPr>
            <a:spLocks noChangeArrowheads="1"/>
          </p:cNvSpPr>
          <p:nvPr/>
        </p:nvSpPr>
        <p:spPr bwMode="auto">
          <a:xfrm>
            <a:off x="5791200" y="4114800"/>
            <a:ext cx="609600" cy="609600"/>
          </a:xfrm>
          <a:prstGeom prst="ellipse">
            <a:avLst/>
          </a:prstGeom>
          <a:solidFill>
            <a:srgbClr val="FF7C80">
              <a:alpha val="28999"/>
            </a:srgbClr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433" name="Text Box 25"/>
          <p:cNvSpPr txBox="1">
            <a:spLocks noChangeArrowheads="1"/>
          </p:cNvSpPr>
          <p:nvPr/>
        </p:nvSpPr>
        <p:spPr bwMode="auto">
          <a:xfrm>
            <a:off x="5867400" y="4191000"/>
            <a:ext cx="609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en-US" b="1" baseline="-25000">
              <a:latin typeface="Verdana" pitchFamily="34" charset="0"/>
            </a:endParaRPr>
          </a:p>
        </p:txBody>
      </p:sp>
      <p:sp>
        <p:nvSpPr>
          <p:cNvPr id="145438" name="Oval 30"/>
          <p:cNvSpPr>
            <a:spLocks noChangeArrowheads="1"/>
          </p:cNvSpPr>
          <p:nvPr/>
        </p:nvSpPr>
        <p:spPr bwMode="auto">
          <a:xfrm>
            <a:off x="3429000" y="5410200"/>
            <a:ext cx="609600" cy="609600"/>
          </a:xfrm>
          <a:prstGeom prst="ellipse">
            <a:avLst/>
          </a:prstGeom>
          <a:solidFill>
            <a:schemeClr val="accent1">
              <a:alpha val="28999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444" name="Rectangle 36"/>
          <p:cNvSpPr>
            <a:spLocks noChangeArrowheads="1"/>
          </p:cNvSpPr>
          <p:nvPr/>
        </p:nvSpPr>
        <p:spPr bwMode="auto">
          <a:xfrm>
            <a:off x="1295400" y="1600200"/>
            <a:ext cx="706278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2400" dirty="0" err="1"/>
              <a:t>p(word</a:t>
            </a:r>
            <a:r>
              <a:rPr lang="en-US" sz="2400" dirty="0"/>
              <a:t>) remains constant, independent of which words have already been drawn (in particular, how many of this particular word have been drawn)</a:t>
            </a:r>
          </a:p>
        </p:txBody>
      </p:sp>
      <p:sp>
        <p:nvSpPr>
          <p:cNvPr id="145445" name="Oval 37"/>
          <p:cNvSpPr>
            <a:spLocks noChangeArrowheads="1"/>
          </p:cNvSpPr>
          <p:nvPr/>
        </p:nvSpPr>
        <p:spPr bwMode="auto">
          <a:xfrm>
            <a:off x="3505200" y="3962400"/>
            <a:ext cx="609600" cy="609600"/>
          </a:xfrm>
          <a:prstGeom prst="ellipse">
            <a:avLst/>
          </a:prstGeom>
          <a:solidFill>
            <a:schemeClr val="accent1">
              <a:alpha val="28999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446" name="Oval 38"/>
          <p:cNvSpPr>
            <a:spLocks noChangeArrowheads="1"/>
          </p:cNvSpPr>
          <p:nvPr/>
        </p:nvSpPr>
        <p:spPr bwMode="auto">
          <a:xfrm>
            <a:off x="1905000" y="5257800"/>
            <a:ext cx="609600" cy="609600"/>
          </a:xfrm>
          <a:prstGeom prst="ellipse">
            <a:avLst/>
          </a:prstGeom>
          <a:solidFill>
            <a:schemeClr val="accent1">
              <a:alpha val="28999"/>
            </a:schemeClr>
          </a:solidFill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762657" y="4648200"/>
            <a:ext cx="35619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strike="sngStrike" dirty="0" err="1" smtClean="0">
                <a:solidFill>
                  <a:srgbClr val="FF0000"/>
                </a:solidFill>
              </a:rPr>
              <a:t>burstiness</a:t>
            </a:r>
            <a:endParaRPr lang="en-US" sz="5400" strike="sngStrike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Multinomial probability simplex</a:t>
            </a:r>
          </a:p>
        </p:txBody>
      </p:sp>
      <p:pic>
        <p:nvPicPr>
          <p:cNvPr id="38917" name="Picture 1029" descr="thet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3143250"/>
            <a:ext cx="4953000" cy="3714750"/>
          </a:xfrm>
          <a:prstGeom prst="rect">
            <a:avLst/>
          </a:prstGeom>
          <a:noFill/>
        </p:spPr>
      </p:pic>
      <p:sp>
        <p:nvSpPr>
          <p:cNvPr id="8" name="Text Box 1030"/>
          <p:cNvSpPr txBox="1">
            <a:spLocks noChangeArrowheads="1"/>
          </p:cNvSpPr>
          <p:nvPr/>
        </p:nvSpPr>
        <p:spPr bwMode="auto">
          <a:xfrm>
            <a:off x="2819400" y="2743200"/>
            <a:ext cx="3962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 smtClean="0">
                <a:latin typeface="Verdana" pitchFamily="34" charset="0"/>
              </a:rPr>
              <a:t>        {0.31</a:t>
            </a:r>
            <a:r>
              <a:rPr lang="en-US" sz="2000" dirty="0">
                <a:latin typeface="Verdana" pitchFamily="34" charset="0"/>
              </a:rPr>
              <a:t>,     </a:t>
            </a:r>
            <a:r>
              <a:rPr lang="en-US" dirty="0"/>
              <a:t>0.44,   </a:t>
            </a:r>
            <a:r>
              <a:rPr lang="en-US" sz="2000" dirty="0">
                <a:latin typeface="Verdana" pitchFamily="34" charset="0"/>
              </a:rPr>
              <a:t> 0.25</a:t>
            </a:r>
            <a:r>
              <a:rPr lang="en-US" sz="2000" dirty="0" smtClean="0">
                <a:latin typeface="Verdana" pitchFamily="34" charset="0"/>
              </a:rPr>
              <a:t>}</a:t>
            </a:r>
            <a:endParaRPr lang="en-US" sz="2000" dirty="0">
              <a:latin typeface="Verdana" pitchFamily="34" charset="0"/>
            </a:endParaRPr>
          </a:p>
        </p:txBody>
      </p:sp>
      <p:sp>
        <p:nvSpPr>
          <p:cNvPr id="9" name="Text Box 1031"/>
          <p:cNvSpPr txBox="1">
            <a:spLocks noChangeArrowheads="1"/>
          </p:cNvSpPr>
          <p:nvPr/>
        </p:nvSpPr>
        <p:spPr bwMode="auto">
          <a:xfrm>
            <a:off x="2895600" y="2452688"/>
            <a:ext cx="1447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word 1</a:t>
            </a:r>
          </a:p>
        </p:txBody>
      </p:sp>
      <p:sp>
        <p:nvSpPr>
          <p:cNvPr id="10" name="Text Box 1032"/>
          <p:cNvSpPr txBox="1">
            <a:spLocks noChangeArrowheads="1"/>
          </p:cNvSpPr>
          <p:nvPr/>
        </p:nvSpPr>
        <p:spPr bwMode="auto">
          <a:xfrm>
            <a:off x="3962400" y="2438400"/>
            <a:ext cx="1447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word 2</a:t>
            </a:r>
          </a:p>
        </p:txBody>
      </p:sp>
      <p:sp>
        <p:nvSpPr>
          <p:cNvPr id="11" name="Text Box 1033"/>
          <p:cNvSpPr txBox="1">
            <a:spLocks noChangeArrowheads="1"/>
          </p:cNvSpPr>
          <p:nvPr/>
        </p:nvSpPr>
        <p:spPr bwMode="auto">
          <a:xfrm>
            <a:off x="4953000" y="2452688"/>
            <a:ext cx="1447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word 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00200" y="1524000"/>
            <a:ext cx="685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/>
              <a:t>Generate documents containing 100 words from a multinomial with just 3 possible words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301625"/>
            <a:ext cx="7464425" cy="1143000"/>
          </a:xfrm>
        </p:spPr>
        <p:txBody>
          <a:bodyPr/>
          <a:lstStyle/>
          <a:p>
            <a:r>
              <a:rPr lang="en-US"/>
              <a:t>Multinomial word count probabilities</a:t>
            </a:r>
          </a:p>
        </p:txBody>
      </p:sp>
      <p:pic>
        <p:nvPicPr>
          <p:cNvPr id="25604" name="Picture 4" descr="termfrequency_probability_multinomia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828800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301625"/>
            <a:ext cx="7464425" cy="1143000"/>
          </a:xfrm>
        </p:spPr>
        <p:txBody>
          <a:bodyPr/>
          <a:lstStyle/>
          <a:p>
            <a:r>
              <a:rPr lang="en-US" sz="3200" dirty="0"/>
              <a:t>Multinomial does not model burstiness of average and rare words</a:t>
            </a:r>
          </a:p>
        </p:txBody>
      </p:sp>
      <p:pic>
        <p:nvPicPr>
          <p:cNvPr id="26627" name="Picture 3" descr="termfrequency_probability_multinomial"/>
          <p:cNvPicPr>
            <a:picLocks noChangeAspect="1" noChangeArrowheads="1"/>
          </p:cNvPicPr>
          <p:nvPr/>
        </p:nvPicPr>
        <p:blipFill>
          <a:blip r:embed="rId2" cstate="print"/>
          <a:srcRect l="3572" t="2380"/>
          <a:stretch>
            <a:fillRect/>
          </a:stretch>
        </p:blipFill>
        <p:spPr bwMode="auto">
          <a:xfrm>
            <a:off x="609600" y="2667000"/>
            <a:ext cx="4114800" cy="3124200"/>
          </a:xfrm>
          <a:prstGeom prst="rect">
            <a:avLst/>
          </a:prstGeom>
          <a:noFill/>
        </p:spPr>
      </p:pic>
      <p:pic>
        <p:nvPicPr>
          <p:cNvPr id="26628" name="Picture 4" descr="termfrequency_probability_industry_example"/>
          <p:cNvPicPr>
            <a:picLocks noChangeAspect="1" noChangeArrowheads="1"/>
          </p:cNvPicPr>
          <p:nvPr/>
        </p:nvPicPr>
        <p:blipFill>
          <a:blip r:embed="rId3" cstate="print"/>
          <a:srcRect t="3703"/>
          <a:stretch>
            <a:fillRect/>
          </a:stretch>
        </p:blipFill>
        <p:spPr bwMode="auto">
          <a:xfrm>
            <a:off x="4724400" y="2667000"/>
            <a:ext cx="4267200" cy="308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Better model of burstiness: DCM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752600"/>
            <a:ext cx="7924800" cy="48006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err="1"/>
              <a:t>Dirichlet</a:t>
            </a:r>
            <a:r>
              <a:rPr lang="en-US" sz="2800" dirty="0"/>
              <a:t> Compound </a:t>
            </a:r>
            <a:r>
              <a:rPr lang="en-US" sz="2800" dirty="0" smtClean="0"/>
              <a:t>Multinomial</a:t>
            </a:r>
          </a:p>
          <a:p>
            <a:endParaRPr lang="en-US" sz="2800" dirty="0" smtClean="0"/>
          </a:p>
          <a:p>
            <a:pPr marL="0" indent="0">
              <a:buNone/>
            </a:pPr>
            <a:r>
              <a:rPr lang="en-US" sz="2800" dirty="0" err="1"/>
              <a:t>Polya</a:t>
            </a:r>
            <a:r>
              <a:rPr lang="en-US" sz="2800" dirty="0"/>
              <a:t> Urn process</a:t>
            </a:r>
          </a:p>
          <a:p>
            <a:pPr lvl="1"/>
            <a:r>
              <a:rPr lang="en-US" sz="2400" b="1" dirty="0" smtClean="0">
                <a:solidFill>
                  <a:srgbClr val="0000FF"/>
                </a:solidFill>
              </a:rPr>
              <a:t>KEY</a:t>
            </a:r>
            <a:r>
              <a:rPr lang="en-US" sz="2400" dirty="0" smtClean="0"/>
              <a:t>: Urn distribution changes </a:t>
            </a:r>
            <a:r>
              <a:rPr lang="en-US" sz="2400" dirty="0"/>
              <a:t>based on previous words drawn</a:t>
            </a:r>
          </a:p>
          <a:p>
            <a:pPr lvl="1"/>
            <a:r>
              <a:rPr lang="en-US" sz="2400" dirty="0"/>
              <a:t>Generative story:</a:t>
            </a:r>
          </a:p>
          <a:p>
            <a:pPr lvl="2"/>
            <a:r>
              <a:rPr lang="en-US" sz="2400" dirty="0"/>
              <a:t>Repeat until document length hit</a:t>
            </a:r>
          </a:p>
          <a:p>
            <a:pPr lvl="3"/>
            <a:r>
              <a:rPr lang="en-US" sz="1800" dirty="0"/>
              <a:t>Randomly draw a word from urn – call it </a:t>
            </a:r>
            <a:r>
              <a:rPr lang="en-US" sz="1800" b="1" i="1" dirty="0" err="1"/>
              <a:t>w</a:t>
            </a:r>
            <a:r>
              <a:rPr lang="en-US" sz="1800" b="1" i="1" baseline="-25000" dirty="0" err="1"/>
              <a:t>i</a:t>
            </a:r>
            <a:endParaRPr lang="en-US" sz="1800" b="1" i="1" baseline="-25000" dirty="0"/>
          </a:p>
          <a:p>
            <a:pPr lvl="3"/>
            <a:r>
              <a:rPr lang="en-US" sz="1800" dirty="0"/>
              <a:t>Put </a:t>
            </a:r>
            <a:r>
              <a:rPr lang="en-US" sz="2000" b="1" dirty="0">
                <a:solidFill>
                  <a:srgbClr val="FF0000"/>
                </a:solidFill>
              </a:rPr>
              <a:t>2</a:t>
            </a:r>
            <a:r>
              <a:rPr lang="en-US" sz="1800" dirty="0"/>
              <a:t> copies of </a:t>
            </a:r>
            <a:r>
              <a:rPr lang="en-US" sz="1800" b="1" i="1" dirty="0" err="1"/>
              <a:t>w</a:t>
            </a:r>
            <a:r>
              <a:rPr lang="en-US" sz="1800" b="1" i="1" baseline="-25000" dirty="0" err="1"/>
              <a:t>i</a:t>
            </a:r>
            <a:r>
              <a:rPr lang="en-US" sz="1800" dirty="0"/>
              <a:t> back in urn</a:t>
            </a:r>
          </a:p>
        </p:txBody>
      </p:sp>
      <p:pic>
        <p:nvPicPr>
          <p:cNvPr id="28691" name="Picture 19" descr="MCHH00771_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7600" y="5791200"/>
            <a:ext cx="1778000" cy="9604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MCj02327590000[1]"/>
          <p:cNvPicPr>
            <a:picLocks noChangeAspect="1" noChangeArrowheads="1"/>
          </p:cNvPicPr>
          <p:nvPr/>
        </p:nvPicPr>
        <p:blipFill>
          <a:blip r:embed="rId2">
            <a:lum bright="42000" contrast="-70000"/>
          </a:blip>
          <a:srcRect/>
          <a:stretch>
            <a:fillRect/>
          </a:stretch>
        </p:blipFill>
        <p:spPr bwMode="auto">
          <a:xfrm>
            <a:off x="381000" y="3048000"/>
            <a:ext cx="9448800" cy="35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09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Drawing words from a Polya urn</a:t>
            </a:r>
          </a:p>
        </p:txBody>
      </p:sp>
      <p:sp>
        <p:nvSpPr>
          <p:cNvPr id="89092" name="Text Box 4"/>
          <p:cNvSpPr txBox="1">
            <a:spLocks noChangeArrowheads="1"/>
          </p:cNvSpPr>
          <p:nvPr/>
        </p:nvSpPr>
        <p:spPr bwMode="auto">
          <a:xfrm>
            <a:off x="1143000" y="20574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>
                <a:latin typeface="Verdana" pitchFamily="34" charset="0"/>
              </a:rPr>
              <a:t>Selected:</a:t>
            </a:r>
          </a:p>
        </p:txBody>
      </p:sp>
      <p:grpSp>
        <p:nvGrpSpPr>
          <p:cNvPr id="89093" name="Group 5"/>
          <p:cNvGrpSpPr>
            <a:grpSpLocks/>
          </p:cNvGrpSpPr>
          <p:nvPr/>
        </p:nvGrpSpPr>
        <p:grpSpPr bwMode="auto">
          <a:xfrm>
            <a:off x="3505200" y="3962400"/>
            <a:ext cx="685800" cy="609600"/>
            <a:chOff x="3360" y="1200"/>
            <a:chExt cx="432" cy="384"/>
          </a:xfrm>
        </p:grpSpPr>
        <p:sp>
          <p:nvSpPr>
            <p:cNvPr id="89094" name="Oval 6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095" name="Text Box 7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9096" name="Group 8"/>
          <p:cNvGrpSpPr>
            <a:grpSpLocks/>
          </p:cNvGrpSpPr>
          <p:nvPr/>
        </p:nvGrpSpPr>
        <p:grpSpPr bwMode="auto">
          <a:xfrm>
            <a:off x="5105400" y="5486400"/>
            <a:ext cx="685800" cy="609600"/>
            <a:chOff x="3936" y="1296"/>
            <a:chExt cx="432" cy="384"/>
          </a:xfrm>
        </p:grpSpPr>
        <p:sp>
          <p:nvSpPr>
            <p:cNvPr id="89097" name="Oval 9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098" name="Text Box 10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grpSp>
        <p:nvGrpSpPr>
          <p:cNvPr id="89099" name="Group 11"/>
          <p:cNvGrpSpPr>
            <a:grpSpLocks/>
          </p:cNvGrpSpPr>
          <p:nvPr/>
        </p:nvGrpSpPr>
        <p:grpSpPr bwMode="auto">
          <a:xfrm>
            <a:off x="4495800" y="4648200"/>
            <a:ext cx="685800" cy="609600"/>
            <a:chOff x="2928" y="1152"/>
            <a:chExt cx="432" cy="384"/>
          </a:xfrm>
        </p:grpSpPr>
        <p:sp>
          <p:nvSpPr>
            <p:cNvPr id="89100" name="Oval 12"/>
            <p:cNvSpPr>
              <a:spLocks noChangeArrowheads="1"/>
            </p:cNvSpPr>
            <p:nvPr/>
          </p:nvSpPr>
          <p:spPr bwMode="auto">
            <a:xfrm>
              <a:off x="2928" y="1152"/>
              <a:ext cx="384" cy="384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01" name="Text Box 13"/>
            <p:cNvSpPr txBox="1">
              <a:spLocks noChangeArrowheads="1"/>
            </p:cNvSpPr>
            <p:nvPr/>
          </p:nvSpPr>
          <p:spPr bwMode="auto">
            <a:xfrm>
              <a:off x="2976" y="1200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2</a:t>
              </a:r>
            </a:p>
          </p:txBody>
        </p:sp>
      </p:grpSp>
      <p:grpSp>
        <p:nvGrpSpPr>
          <p:cNvPr id="89102" name="Group 14"/>
          <p:cNvGrpSpPr>
            <a:grpSpLocks/>
          </p:cNvGrpSpPr>
          <p:nvPr/>
        </p:nvGrpSpPr>
        <p:grpSpPr bwMode="auto">
          <a:xfrm>
            <a:off x="6096000" y="5181600"/>
            <a:ext cx="685800" cy="609600"/>
            <a:chOff x="3360" y="1200"/>
            <a:chExt cx="432" cy="384"/>
          </a:xfrm>
        </p:grpSpPr>
        <p:sp>
          <p:nvSpPr>
            <p:cNvPr id="89103" name="Oval 15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04" name="Text Box 16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9105" name="Group 17"/>
          <p:cNvGrpSpPr>
            <a:grpSpLocks/>
          </p:cNvGrpSpPr>
          <p:nvPr/>
        </p:nvGrpSpPr>
        <p:grpSpPr bwMode="auto">
          <a:xfrm>
            <a:off x="1905000" y="5257800"/>
            <a:ext cx="685800" cy="609600"/>
            <a:chOff x="3360" y="1200"/>
            <a:chExt cx="432" cy="384"/>
          </a:xfrm>
        </p:grpSpPr>
        <p:sp>
          <p:nvSpPr>
            <p:cNvPr id="89106" name="Oval 18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07" name="Text Box 19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9108" name="Group 20"/>
          <p:cNvGrpSpPr>
            <a:grpSpLocks/>
          </p:cNvGrpSpPr>
          <p:nvPr/>
        </p:nvGrpSpPr>
        <p:grpSpPr bwMode="auto">
          <a:xfrm>
            <a:off x="3429000" y="5410200"/>
            <a:ext cx="685800" cy="609600"/>
            <a:chOff x="3360" y="1200"/>
            <a:chExt cx="432" cy="384"/>
          </a:xfrm>
        </p:grpSpPr>
        <p:sp>
          <p:nvSpPr>
            <p:cNvPr id="89109" name="Oval 21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10" name="Text Box 22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89111" name="Group 23"/>
          <p:cNvGrpSpPr>
            <a:grpSpLocks/>
          </p:cNvGrpSpPr>
          <p:nvPr/>
        </p:nvGrpSpPr>
        <p:grpSpPr bwMode="auto">
          <a:xfrm>
            <a:off x="5791200" y="4114800"/>
            <a:ext cx="685800" cy="609600"/>
            <a:chOff x="3936" y="1296"/>
            <a:chExt cx="432" cy="384"/>
          </a:xfrm>
        </p:grpSpPr>
        <p:sp>
          <p:nvSpPr>
            <p:cNvPr id="89112" name="Oval 24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13" name="Text Box 25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MCj02327590000[1]"/>
          <p:cNvPicPr>
            <a:picLocks noChangeAspect="1" noChangeArrowheads="1"/>
          </p:cNvPicPr>
          <p:nvPr/>
        </p:nvPicPr>
        <p:blipFill>
          <a:blip r:embed="rId2">
            <a:lum bright="42000" contrast="-70000"/>
          </a:blip>
          <a:srcRect/>
          <a:stretch>
            <a:fillRect/>
          </a:stretch>
        </p:blipFill>
        <p:spPr bwMode="auto">
          <a:xfrm>
            <a:off x="381000" y="3048000"/>
            <a:ext cx="9448800" cy="35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11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Drawing words from a Polya urn</a:t>
            </a:r>
          </a:p>
        </p:txBody>
      </p:sp>
      <p:sp>
        <p:nvSpPr>
          <p:cNvPr id="90116" name="Text Box 4"/>
          <p:cNvSpPr txBox="1">
            <a:spLocks noChangeArrowheads="1"/>
          </p:cNvSpPr>
          <p:nvPr/>
        </p:nvSpPr>
        <p:spPr bwMode="auto">
          <a:xfrm>
            <a:off x="1143000" y="20574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>
                <a:latin typeface="Verdana" pitchFamily="34" charset="0"/>
              </a:rPr>
              <a:t>Selected:</a:t>
            </a:r>
          </a:p>
        </p:txBody>
      </p:sp>
      <p:grpSp>
        <p:nvGrpSpPr>
          <p:cNvPr id="90117" name="Group 5"/>
          <p:cNvGrpSpPr>
            <a:grpSpLocks/>
          </p:cNvGrpSpPr>
          <p:nvPr/>
        </p:nvGrpSpPr>
        <p:grpSpPr bwMode="auto">
          <a:xfrm>
            <a:off x="3048000" y="1981200"/>
            <a:ext cx="685800" cy="609600"/>
            <a:chOff x="3360" y="1200"/>
            <a:chExt cx="432" cy="384"/>
          </a:xfrm>
        </p:grpSpPr>
        <p:sp>
          <p:nvSpPr>
            <p:cNvPr id="90118" name="Oval 6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119" name="Text Box 7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90120" name="Group 8"/>
          <p:cNvGrpSpPr>
            <a:grpSpLocks/>
          </p:cNvGrpSpPr>
          <p:nvPr/>
        </p:nvGrpSpPr>
        <p:grpSpPr bwMode="auto">
          <a:xfrm>
            <a:off x="5105400" y="5486400"/>
            <a:ext cx="685800" cy="609600"/>
            <a:chOff x="3936" y="1296"/>
            <a:chExt cx="432" cy="384"/>
          </a:xfrm>
        </p:grpSpPr>
        <p:sp>
          <p:nvSpPr>
            <p:cNvPr id="90121" name="Oval 9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122" name="Text Box 10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grpSp>
        <p:nvGrpSpPr>
          <p:cNvPr id="90123" name="Group 11"/>
          <p:cNvGrpSpPr>
            <a:grpSpLocks/>
          </p:cNvGrpSpPr>
          <p:nvPr/>
        </p:nvGrpSpPr>
        <p:grpSpPr bwMode="auto">
          <a:xfrm>
            <a:off x="4495800" y="4648200"/>
            <a:ext cx="685800" cy="609600"/>
            <a:chOff x="2928" y="1152"/>
            <a:chExt cx="432" cy="384"/>
          </a:xfrm>
        </p:grpSpPr>
        <p:sp>
          <p:nvSpPr>
            <p:cNvPr id="90124" name="Oval 12"/>
            <p:cNvSpPr>
              <a:spLocks noChangeArrowheads="1"/>
            </p:cNvSpPr>
            <p:nvPr/>
          </p:nvSpPr>
          <p:spPr bwMode="auto">
            <a:xfrm>
              <a:off x="2928" y="1152"/>
              <a:ext cx="384" cy="384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125" name="Text Box 13"/>
            <p:cNvSpPr txBox="1">
              <a:spLocks noChangeArrowheads="1"/>
            </p:cNvSpPr>
            <p:nvPr/>
          </p:nvSpPr>
          <p:spPr bwMode="auto">
            <a:xfrm>
              <a:off x="2976" y="1200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2</a:t>
              </a:r>
            </a:p>
          </p:txBody>
        </p:sp>
      </p:grpSp>
      <p:grpSp>
        <p:nvGrpSpPr>
          <p:cNvPr id="90126" name="Group 14"/>
          <p:cNvGrpSpPr>
            <a:grpSpLocks/>
          </p:cNvGrpSpPr>
          <p:nvPr/>
        </p:nvGrpSpPr>
        <p:grpSpPr bwMode="auto">
          <a:xfrm>
            <a:off x="6096000" y="5181600"/>
            <a:ext cx="685800" cy="609600"/>
            <a:chOff x="3360" y="1200"/>
            <a:chExt cx="432" cy="384"/>
          </a:xfrm>
        </p:grpSpPr>
        <p:sp>
          <p:nvSpPr>
            <p:cNvPr id="90127" name="Oval 15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128" name="Text Box 16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90129" name="Group 17"/>
          <p:cNvGrpSpPr>
            <a:grpSpLocks/>
          </p:cNvGrpSpPr>
          <p:nvPr/>
        </p:nvGrpSpPr>
        <p:grpSpPr bwMode="auto">
          <a:xfrm>
            <a:off x="1905000" y="5257800"/>
            <a:ext cx="685800" cy="609600"/>
            <a:chOff x="3360" y="1200"/>
            <a:chExt cx="432" cy="384"/>
          </a:xfrm>
        </p:grpSpPr>
        <p:sp>
          <p:nvSpPr>
            <p:cNvPr id="90130" name="Oval 18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131" name="Text Box 19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90132" name="Group 20"/>
          <p:cNvGrpSpPr>
            <a:grpSpLocks/>
          </p:cNvGrpSpPr>
          <p:nvPr/>
        </p:nvGrpSpPr>
        <p:grpSpPr bwMode="auto">
          <a:xfrm>
            <a:off x="3429000" y="5410200"/>
            <a:ext cx="685800" cy="609600"/>
            <a:chOff x="3360" y="1200"/>
            <a:chExt cx="432" cy="384"/>
          </a:xfrm>
        </p:grpSpPr>
        <p:sp>
          <p:nvSpPr>
            <p:cNvPr id="90133" name="Oval 21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134" name="Text Box 22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90135" name="Group 23"/>
          <p:cNvGrpSpPr>
            <a:grpSpLocks/>
          </p:cNvGrpSpPr>
          <p:nvPr/>
        </p:nvGrpSpPr>
        <p:grpSpPr bwMode="auto">
          <a:xfrm>
            <a:off x="5791200" y="4114800"/>
            <a:ext cx="685800" cy="609600"/>
            <a:chOff x="3936" y="1296"/>
            <a:chExt cx="432" cy="384"/>
          </a:xfrm>
        </p:grpSpPr>
        <p:sp>
          <p:nvSpPr>
            <p:cNvPr id="90136" name="Oval 24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137" name="Text Box 25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MCj02327590000[1]"/>
          <p:cNvPicPr>
            <a:picLocks noChangeAspect="1" noChangeArrowheads="1"/>
          </p:cNvPicPr>
          <p:nvPr/>
        </p:nvPicPr>
        <p:blipFill>
          <a:blip r:embed="rId2">
            <a:lum bright="42000" contrast="-70000"/>
          </a:blip>
          <a:srcRect/>
          <a:stretch>
            <a:fillRect/>
          </a:stretch>
        </p:blipFill>
        <p:spPr bwMode="auto">
          <a:xfrm>
            <a:off x="381000" y="3048000"/>
            <a:ext cx="9448800" cy="35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113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Drawing words from a Polya urn</a:t>
            </a:r>
          </a:p>
        </p:txBody>
      </p:sp>
      <p:sp>
        <p:nvSpPr>
          <p:cNvPr id="91140" name="Text Box 4"/>
          <p:cNvSpPr txBox="1">
            <a:spLocks noChangeArrowheads="1"/>
          </p:cNvSpPr>
          <p:nvPr/>
        </p:nvSpPr>
        <p:spPr bwMode="auto">
          <a:xfrm>
            <a:off x="1143000" y="20574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>
                <a:latin typeface="Verdana" pitchFamily="34" charset="0"/>
              </a:rPr>
              <a:t>Selected:</a:t>
            </a:r>
          </a:p>
        </p:txBody>
      </p:sp>
      <p:grpSp>
        <p:nvGrpSpPr>
          <p:cNvPr id="91141" name="Group 5"/>
          <p:cNvGrpSpPr>
            <a:grpSpLocks/>
          </p:cNvGrpSpPr>
          <p:nvPr/>
        </p:nvGrpSpPr>
        <p:grpSpPr bwMode="auto">
          <a:xfrm>
            <a:off x="3505200" y="3962400"/>
            <a:ext cx="685800" cy="609600"/>
            <a:chOff x="3360" y="1200"/>
            <a:chExt cx="432" cy="384"/>
          </a:xfrm>
        </p:grpSpPr>
        <p:sp>
          <p:nvSpPr>
            <p:cNvPr id="91142" name="Oval 6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143" name="Text Box 7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91144" name="Group 8"/>
          <p:cNvGrpSpPr>
            <a:grpSpLocks/>
          </p:cNvGrpSpPr>
          <p:nvPr/>
        </p:nvGrpSpPr>
        <p:grpSpPr bwMode="auto">
          <a:xfrm>
            <a:off x="5105400" y="5486400"/>
            <a:ext cx="685800" cy="609600"/>
            <a:chOff x="3936" y="1296"/>
            <a:chExt cx="432" cy="384"/>
          </a:xfrm>
        </p:grpSpPr>
        <p:sp>
          <p:nvSpPr>
            <p:cNvPr id="91145" name="Oval 9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146" name="Text Box 10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grpSp>
        <p:nvGrpSpPr>
          <p:cNvPr id="91147" name="Group 11"/>
          <p:cNvGrpSpPr>
            <a:grpSpLocks/>
          </p:cNvGrpSpPr>
          <p:nvPr/>
        </p:nvGrpSpPr>
        <p:grpSpPr bwMode="auto">
          <a:xfrm>
            <a:off x="4495800" y="4648200"/>
            <a:ext cx="685800" cy="609600"/>
            <a:chOff x="2928" y="1152"/>
            <a:chExt cx="432" cy="384"/>
          </a:xfrm>
        </p:grpSpPr>
        <p:sp>
          <p:nvSpPr>
            <p:cNvPr id="91148" name="Oval 12"/>
            <p:cNvSpPr>
              <a:spLocks noChangeArrowheads="1"/>
            </p:cNvSpPr>
            <p:nvPr/>
          </p:nvSpPr>
          <p:spPr bwMode="auto">
            <a:xfrm>
              <a:off x="2928" y="1152"/>
              <a:ext cx="384" cy="384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149" name="Text Box 13"/>
            <p:cNvSpPr txBox="1">
              <a:spLocks noChangeArrowheads="1"/>
            </p:cNvSpPr>
            <p:nvPr/>
          </p:nvSpPr>
          <p:spPr bwMode="auto">
            <a:xfrm>
              <a:off x="2976" y="1200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2</a:t>
              </a:r>
            </a:p>
          </p:txBody>
        </p:sp>
      </p:grpSp>
      <p:grpSp>
        <p:nvGrpSpPr>
          <p:cNvPr id="91150" name="Group 14"/>
          <p:cNvGrpSpPr>
            <a:grpSpLocks/>
          </p:cNvGrpSpPr>
          <p:nvPr/>
        </p:nvGrpSpPr>
        <p:grpSpPr bwMode="auto">
          <a:xfrm>
            <a:off x="6096000" y="5181600"/>
            <a:ext cx="685800" cy="609600"/>
            <a:chOff x="3360" y="1200"/>
            <a:chExt cx="432" cy="384"/>
          </a:xfrm>
        </p:grpSpPr>
        <p:sp>
          <p:nvSpPr>
            <p:cNvPr id="91151" name="Oval 15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152" name="Text Box 16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91153" name="Group 17"/>
          <p:cNvGrpSpPr>
            <a:grpSpLocks/>
          </p:cNvGrpSpPr>
          <p:nvPr/>
        </p:nvGrpSpPr>
        <p:grpSpPr bwMode="auto">
          <a:xfrm>
            <a:off x="1905000" y="5257800"/>
            <a:ext cx="685800" cy="609600"/>
            <a:chOff x="3360" y="1200"/>
            <a:chExt cx="432" cy="384"/>
          </a:xfrm>
        </p:grpSpPr>
        <p:sp>
          <p:nvSpPr>
            <p:cNvPr id="91154" name="Oval 18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155" name="Text Box 19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91156" name="Group 20"/>
          <p:cNvGrpSpPr>
            <a:grpSpLocks/>
          </p:cNvGrpSpPr>
          <p:nvPr/>
        </p:nvGrpSpPr>
        <p:grpSpPr bwMode="auto">
          <a:xfrm>
            <a:off x="3429000" y="5410200"/>
            <a:ext cx="685800" cy="609600"/>
            <a:chOff x="3360" y="1200"/>
            <a:chExt cx="432" cy="384"/>
          </a:xfrm>
        </p:grpSpPr>
        <p:sp>
          <p:nvSpPr>
            <p:cNvPr id="91157" name="Oval 21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158" name="Text Box 22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91159" name="Group 23"/>
          <p:cNvGrpSpPr>
            <a:grpSpLocks/>
          </p:cNvGrpSpPr>
          <p:nvPr/>
        </p:nvGrpSpPr>
        <p:grpSpPr bwMode="auto">
          <a:xfrm>
            <a:off x="5791200" y="4114800"/>
            <a:ext cx="685800" cy="609600"/>
            <a:chOff x="3936" y="1296"/>
            <a:chExt cx="432" cy="384"/>
          </a:xfrm>
        </p:grpSpPr>
        <p:sp>
          <p:nvSpPr>
            <p:cNvPr id="91160" name="Oval 24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161" name="Text Box 25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sp>
        <p:nvSpPr>
          <p:cNvPr id="91162" name="Text Box 26"/>
          <p:cNvSpPr txBox="1">
            <a:spLocks noChangeArrowheads="1"/>
          </p:cNvSpPr>
          <p:nvPr/>
        </p:nvSpPr>
        <p:spPr bwMode="auto">
          <a:xfrm rot="16200000">
            <a:off x="-1325562" y="4830762"/>
            <a:ext cx="3048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>
                <a:solidFill>
                  <a:srgbClr val="FF0000"/>
                </a:solidFill>
                <a:latin typeface="Verdana" pitchFamily="34" charset="0"/>
              </a:rPr>
              <a:t>Adjust parameters</a:t>
            </a:r>
          </a:p>
        </p:txBody>
      </p:sp>
      <p:sp>
        <p:nvSpPr>
          <p:cNvPr id="91163" name="Text Box 27"/>
          <p:cNvSpPr txBox="1">
            <a:spLocks noChangeArrowheads="1"/>
          </p:cNvSpPr>
          <p:nvPr/>
        </p:nvSpPr>
        <p:spPr bwMode="auto">
          <a:xfrm>
            <a:off x="1219200" y="2590800"/>
            <a:ext cx="3429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>
                <a:solidFill>
                  <a:srgbClr val="FF0000"/>
                </a:solidFill>
                <a:latin typeface="Verdana" pitchFamily="34" charset="0"/>
              </a:rPr>
              <a:t>Put </a:t>
            </a:r>
            <a:r>
              <a:rPr lang="en-US" sz="2000" b="1">
                <a:solidFill>
                  <a:srgbClr val="FF0000"/>
                </a:solidFill>
                <a:latin typeface="Verdana" pitchFamily="34" charset="0"/>
              </a:rPr>
              <a:t>2</a:t>
            </a:r>
            <a:r>
              <a:rPr lang="en-US" sz="2000">
                <a:solidFill>
                  <a:srgbClr val="FF0000"/>
                </a:solidFill>
                <a:latin typeface="Verdana" pitchFamily="34" charset="0"/>
              </a:rPr>
              <a:t> copies of w</a:t>
            </a:r>
            <a:r>
              <a:rPr lang="en-US" sz="2000" baseline="-25000">
                <a:solidFill>
                  <a:srgbClr val="FF0000"/>
                </a:solidFill>
                <a:latin typeface="Verdana" pitchFamily="34" charset="0"/>
              </a:rPr>
              <a:t>1</a:t>
            </a:r>
            <a:r>
              <a:rPr lang="en-US" sz="2000">
                <a:solidFill>
                  <a:srgbClr val="FF0000"/>
                </a:solidFill>
                <a:latin typeface="Verdana" pitchFamily="34" charset="0"/>
              </a:rPr>
              <a:t> back</a:t>
            </a:r>
            <a:endParaRPr lang="en-US" sz="2000" b="1">
              <a:solidFill>
                <a:srgbClr val="FF0000"/>
              </a:solidFill>
              <a:latin typeface="Verdana" pitchFamily="34" charset="0"/>
            </a:endParaRPr>
          </a:p>
        </p:txBody>
      </p:sp>
      <p:grpSp>
        <p:nvGrpSpPr>
          <p:cNvPr id="91164" name="Group 28"/>
          <p:cNvGrpSpPr>
            <a:grpSpLocks/>
          </p:cNvGrpSpPr>
          <p:nvPr/>
        </p:nvGrpSpPr>
        <p:grpSpPr bwMode="auto">
          <a:xfrm>
            <a:off x="3048000" y="1981200"/>
            <a:ext cx="685800" cy="609600"/>
            <a:chOff x="3360" y="1200"/>
            <a:chExt cx="432" cy="384"/>
          </a:xfrm>
        </p:grpSpPr>
        <p:sp>
          <p:nvSpPr>
            <p:cNvPr id="91165" name="Oval 29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166" name="Text Box 30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91167" name="Group 31"/>
          <p:cNvGrpSpPr>
            <a:grpSpLocks/>
          </p:cNvGrpSpPr>
          <p:nvPr/>
        </p:nvGrpSpPr>
        <p:grpSpPr bwMode="auto">
          <a:xfrm>
            <a:off x="7315200" y="5105400"/>
            <a:ext cx="685800" cy="609600"/>
            <a:chOff x="3360" y="1200"/>
            <a:chExt cx="432" cy="384"/>
          </a:xfrm>
        </p:grpSpPr>
        <p:sp>
          <p:nvSpPr>
            <p:cNvPr id="91168" name="Oval 32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169" name="Text Box 33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sp>
        <p:nvSpPr>
          <p:cNvPr id="91170" name="Oval 34"/>
          <p:cNvSpPr>
            <a:spLocks noChangeArrowheads="1"/>
          </p:cNvSpPr>
          <p:nvPr/>
        </p:nvSpPr>
        <p:spPr bwMode="auto">
          <a:xfrm>
            <a:off x="7086600" y="4876800"/>
            <a:ext cx="1066800" cy="1066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171" name="Oval 35"/>
          <p:cNvSpPr>
            <a:spLocks noChangeArrowheads="1"/>
          </p:cNvSpPr>
          <p:nvPr/>
        </p:nvSpPr>
        <p:spPr bwMode="auto">
          <a:xfrm>
            <a:off x="3276600" y="3733800"/>
            <a:ext cx="1066800" cy="1066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MCj02327590000[1]"/>
          <p:cNvPicPr>
            <a:picLocks noChangeAspect="1" noChangeArrowheads="1"/>
          </p:cNvPicPr>
          <p:nvPr/>
        </p:nvPicPr>
        <p:blipFill>
          <a:blip r:embed="rId2">
            <a:lum bright="42000" contrast="-70000"/>
          </a:blip>
          <a:srcRect/>
          <a:stretch>
            <a:fillRect/>
          </a:stretch>
        </p:blipFill>
        <p:spPr bwMode="auto">
          <a:xfrm>
            <a:off x="381000" y="3048000"/>
            <a:ext cx="9448800" cy="35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6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Drawing words from a Polya urn</a:t>
            </a:r>
          </a:p>
        </p:txBody>
      </p:sp>
      <p:sp>
        <p:nvSpPr>
          <p:cNvPr id="92164" name="Text Box 4"/>
          <p:cNvSpPr txBox="1">
            <a:spLocks noChangeArrowheads="1"/>
          </p:cNvSpPr>
          <p:nvPr/>
        </p:nvSpPr>
        <p:spPr bwMode="auto">
          <a:xfrm>
            <a:off x="1143000" y="20574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>
                <a:latin typeface="Verdana" pitchFamily="34" charset="0"/>
              </a:rPr>
              <a:t>Selected:</a:t>
            </a:r>
          </a:p>
        </p:txBody>
      </p:sp>
      <p:grpSp>
        <p:nvGrpSpPr>
          <p:cNvPr id="92165" name="Group 5"/>
          <p:cNvGrpSpPr>
            <a:grpSpLocks/>
          </p:cNvGrpSpPr>
          <p:nvPr/>
        </p:nvGrpSpPr>
        <p:grpSpPr bwMode="auto">
          <a:xfrm>
            <a:off x="3505200" y="3962400"/>
            <a:ext cx="685800" cy="609600"/>
            <a:chOff x="3360" y="1200"/>
            <a:chExt cx="432" cy="384"/>
          </a:xfrm>
        </p:grpSpPr>
        <p:sp>
          <p:nvSpPr>
            <p:cNvPr id="92166" name="Oval 6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67" name="Text Box 7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92168" name="Group 8"/>
          <p:cNvGrpSpPr>
            <a:grpSpLocks/>
          </p:cNvGrpSpPr>
          <p:nvPr/>
        </p:nvGrpSpPr>
        <p:grpSpPr bwMode="auto">
          <a:xfrm>
            <a:off x="5105400" y="5486400"/>
            <a:ext cx="685800" cy="609600"/>
            <a:chOff x="3936" y="1296"/>
            <a:chExt cx="432" cy="384"/>
          </a:xfrm>
        </p:grpSpPr>
        <p:sp>
          <p:nvSpPr>
            <p:cNvPr id="92169" name="Oval 9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70" name="Text Box 10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grpSp>
        <p:nvGrpSpPr>
          <p:cNvPr id="92171" name="Group 11"/>
          <p:cNvGrpSpPr>
            <a:grpSpLocks/>
          </p:cNvGrpSpPr>
          <p:nvPr/>
        </p:nvGrpSpPr>
        <p:grpSpPr bwMode="auto">
          <a:xfrm>
            <a:off x="4495800" y="4648200"/>
            <a:ext cx="685800" cy="609600"/>
            <a:chOff x="2928" y="1152"/>
            <a:chExt cx="432" cy="384"/>
          </a:xfrm>
        </p:grpSpPr>
        <p:sp>
          <p:nvSpPr>
            <p:cNvPr id="92172" name="Oval 12"/>
            <p:cNvSpPr>
              <a:spLocks noChangeArrowheads="1"/>
            </p:cNvSpPr>
            <p:nvPr/>
          </p:nvSpPr>
          <p:spPr bwMode="auto">
            <a:xfrm>
              <a:off x="2928" y="1152"/>
              <a:ext cx="384" cy="384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73" name="Text Box 13"/>
            <p:cNvSpPr txBox="1">
              <a:spLocks noChangeArrowheads="1"/>
            </p:cNvSpPr>
            <p:nvPr/>
          </p:nvSpPr>
          <p:spPr bwMode="auto">
            <a:xfrm>
              <a:off x="2976" y="1200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2</a:t>
              </a:r>
            </a:p>
          </p:txBody>
        </p:sp>
      </p:grpSp>
      <p:grpSp>
        <p:nvGrpSpPr>
          <p:cNvPr id="92174" name="Group 14"/>
          <p:cNvGrpSpPr>
            <a:grpSpLocks/>
          </p:cNvGrpSpPr>
          <p:nvPr/>
        </p:nvGrpSpPr>
        <p:grpSpPr bwMode="auto">
          <a:xfrm>
            <a:off x="4038600" y="1981200"/>
            <a:ext cx="685800" cy="609600"/>
            <a:chOff x="3360" y="1200"/>
            <a:chExt cx="432" cy="384"/>
          </a:xfrm>
        </p:grpSpPr>
        <p:sp>
          <p:nvSpPr>
            <p:cNvPr id="92175" name="Oval 15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76" name="Text Box 16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92177" name="Group 17"/>
          <p:cNvGrpSpPr>
            <a:grpSpLocks/>
          </p:cNvGrpSpPr>
          <p:nvPr/>
        </p:nvGrpSpPr>
        <p:grpSpPr bwMode="auto">
          <a:xfrm>
            <a:off x="1905000" y="5257800"/>
            <a:ext cx="685800" cy="609600"/>
            <a:chOff x="3360" y="1200"/>
            <a:chExt cx="432" cy="384"/>
          </a:xfrm>
        </p:grpSpPr>
        <p:sp>
          <p:nvSpPr>
            <p:cNvPr id="92178" name="Oval 18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79" name="Text Box 19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92180" name="Group 20"/>
          <p:cNvGrpSpPr>
            <a:grpSpLocks/>
          </p:cNvGrpSpPr>
          <p:nvPr/>
        </p:nvGrpSpPr>
        <p:grpSpPr bwMode="auto">
          <a:xfrm>
            <a:off x="3429000" y="5410200"/>
            <a:ext cx="685800" cy="609600"/>
            <a:chOff x="3360" y="1200"/>
            <a:chExt cx="432" cy="384"/>
          </a:xfrm>
        </p:grpSpPr>
        <p:sp>
          <p:nvSpPr>
            <p:cNvPr id="92181" name="Oval 21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82" name="Text Box 22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92183" name="Group 23"/>
          <p:cNvGrpSpPr>
            <a:grpSpLocks/>
          </p:cNvGrpSpPr>
          <p:nvPr/>
        </p:nvGrpSpPr>
        <p:grpSpPr bwMode="auto">
          <a:xfrm>
            <a:off x="5791200" y="4114800"/>
            <a:ext cx="685800" cy="609600"/>
            <a:chOff x="3936" y="1296"/>
            <a:chExt cx="432" cy="384"/>
          </a:xfrm>
        </p:grpSpPr>
        <p:sp>
          <p:nvSpPr>
            <p:cNvPr id="92184" name="Oval 24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85" name="Text Box 25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grpSp>
        <p:nvGrpSpPr>
          <p:cNvPr id="92186" name="Group 26"/>
          <p:cNvGrpSpPr>
            <a:grpSpLocks/>
          </p:cNvGrpSpPr>
          <p:nvPr/>
        </p:nvGrpSpPr>
        <p:grpSpPr bwMode="auto">
          <a:xfrm>
            <a:off x="3048000" y="1981200"/>
            <a:ext cx="685800" cy="609600"/>
            <a:chOff x="3360" y="1200"/>
            <a:chExt cx="432" cy="384"/>
          </a:xfrm>
        </p:grpSpPr>
        <p:sp>
          <p:nvSpPr>
            <p:cNvPr id="92187" name="Oval 27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88" name="Text Box 28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92189" name="Group 29"/>
          <p:cNvGrpSpPr>
            <a:grpSpLocks/>
          </p:cNvGrpSpPr>
          <p:nvPr/>
        </p:nvGrpSpPr>
        <p:grpSpPr bwMode="auto">
          <a:xfrm>
            <a:off x="7315200" y="5105400"/>
            <a:ext cx="685800" cy="609600"/>
            <a:chOff x="3360" y="1200"/>
            <a:chExt cx="432" cy="384"/>
          </a:xfrm>
        </p:grpSpPr>
        <p:sp>
          <p:nvSpPr>
            <p:cNvPr id="92190" name="Oval 30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91" name="Text Box 31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MCj02327590000[1]"/>
          <p:cNvPicPr>
            <a:picLocks noChangeAspect="1" noChangeArrowheads="1"/>
          </p:cNvPicPr>
          <p:nvPr/>
        </p:nvPicPr>
        <p:blipFill>
          <a:blip r:embed="rId2">
            <a:lum bright="42000" contrast="-70000"/>
          </a:blip>
          <a:srcRect/>
          <a:stretch>
            <a:fillRect/>
          </a:stretch>
        </p:blipFill>
        <p:spPr bwMode="auto">
          <a:xfrm>
            <a:off x="381000" y="3048000"/>
            <a:ext cx="9448800" cy="35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18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Drawing words from a Polya urn</a:t>
            </a:r>
          </a:p>
        </p:txBody>
      </p:sp>
      <p:sp>
        <p:nvSpPr>
          <p:cNvPr id="93188" name="Text Box 4"/>
          <p:cNvSpPr txBox="1">
            <a:spLocks noChangeArrowheads="1"/>
          </p:cNvSpPr>
          <p:nvPr/>
        </p:nvSpPr>
        <p:spPr bwMode="auto">
          <a:xfrm>
            <a:off x="1143000" y="20574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>
                <a:latin typeface="Verdana" pitchFamily="34" charset="0"/>
              </a:rPr>
              <a:t>Selected:</a:t>
            </a:r>
          </a:p>
        </p:txBody>
      </p:sp>
      <p:grpSp>
        <p:nvGrpSpPr>
          <p:cNvPr id="93189" name="Group 5"/>
          <p:cNvGrpSpPr>
            <a:grpSpLocks/>
          </p:cNvGrpSpPr>
          <p:nvPr/>
        </p:nvGrpSpPr>
        <p:grpSpPr bwMode="auto">
          <a:xfrm>
            <a:off x="3505200" y="3962400"/>
            <a:ext cx="685800" cy="609600"/>
            <a:chOff x="3360" y="1200"/>
            <a:chExt cx="432" cy="384"/>
          </a:xfrm>
        </p:grpSpPr>
        <p:sp>
          <p:nvSpPr>
            <p:cNvPr id="93190" name="Oval 6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191" name="Text Box 7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93192" name="Group 8"/>
          <p:cNvGrpSpPr>
            <a:grpSpLocks/>
          </p:cNvGrpSpPr>
          <p:nvPr/>
        </p:nvGrpSpPr>
        <p:grpSpPr bwMode="auto">
          <a:xfrm>
            <a:off x="5105400" y="5486400"/>
            <a:ext cx="685800" cy="609600"/>
            <a:chOff x="3936" y="1296"/>
            <a:chExt cx="432" cy="384"/>
          </a:xfrm>
        </p:grpSpPr>
        <p:sp>
          <p:nvSpPr>
            <p:cNvPr id="93193" name="Oval 9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194" name="Text Box 10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grpSp>
        <p:nvGrpSpPr>
          <p:cNvPr id="93195" name="Group 11"/>
          <p:cNvGrpSpPr>
            <a:grpSpLocks/>
          </p:cNvGrpSpPr>
          <p:nvPr/>
        </p:nvGrpSpPr>
        <p:grpSpPr bwMode="auto">
          <a:xfrm>
            <a:off x="4495800" y="4648200"/>
            <a:ext cx="685800" cy="609600"/>
            <a:chOff x="2928" y="1152"/>
            <a:chExt cx="432" cy="384"/>
          </a:xfrm>
        </p:grpSpPr>
        <p:sp>
          <p:nvSpPr>
            <p:cNvPr id="93196" name="Oval 12"/>
            <p:cNvSpPr>
              <a:spLocks noChangeArrowheads="1"/>
            </p:cNvSpPr>
            <p:nvPr/>
          </p:nvSpPr>
          <p:spPr bwMode="auto">
            <a:xfrm>
              <a:off x="2928" y="1152"/>
              <a:ext cx="384" cy="384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197" name="Text Box 13"/>
            <p:cNvSpPr txBox="1">
              <a:spLocks noChangeArrowheads="1"/>
            </p:cNvSpPr>
            <p:nvPr/>
          </p:nvSpPr>
          <p:spPr bwMode="auto">
            <a:xfrm>
              <a:off x="2976" y="1200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2</a:t>
              </a:r>
            </a:p>
          </p:txBody>
        </p:sp>
      </p:grpSp>
      <p:grpSp>
        <p:nvGrpSpPr>
          <p:cNvPr id="93198" name="Group 14"/>
          <p:cNvGrpSpPr>
            <a:grpSpLocks/>
          </p:cNvGrpSpPr>
          <p:nvPr/>
        </p:nvGrpSpPr>
        <p:grpSpPr bwMode="auto">
          <a:xfrm>
            <a:off x="6096000" y="5181600"/>
            <a:ext cx="685800" cy="609600"/>
            <a:chOff x="3360" y="1200"/>
            <a:chExt cx="432" cy="384"/>
          </a:xfrm>
        </p:grpSpPr>
        <p:sp>
          <p:nvSpPr>
            <p:cNvPr id="93199" name="Oval 15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200" name="Text Box 16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93201" name="Group 17"/>
          <p:cNvGrpSpPr>
            <a:grpSpLocks/>
          </p:cNvGrpSpPr>
          <p:nvPr/>
        </p:nvGrpSpPr>
        <p:grpSpPr bwMode="auto">
          <a:xfrm>
            <a:off x="1905000" y="5257800"/>
            <a:ext cx="685800" cy="609600"/>
            <a:chOff x="3360" y="1200"/>
            <a:chExt cx="432" cy="384"/>
          </a:xfrm>
        </p:grpSpPr>
        <p:sp>
          <p:nvSpPr>
            <p:cNvPr id="93202" name="Oval 18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203" name="Text Box 19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93204" name="Group 20"/>
          <p:cNvGrpSpPr>
            <a:grpSpLocks/>
          </p:cNvGrpSpPr>
          <p:nvPr/>
        </p:nvGrpSpPr>
        <p:grpSpPr bwMode="auto">
          <a:xfrm>
            <a:off x="3429000" y="5410200"/>
            <a:ext cx="685800" cy="609600"/>
            <a:chOff x="3360" y="1200"/>
            <a:chExt cx="432" cy="384"/>
          </a:xfrm>
        </p:grpSpPr>
        <p:sp>
          <p:nvSpPr>
            <p:cNvPr id="93205" name="Oval 21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206" name="Text Box 22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93207" name="Group 23"/>
          <p:cNvGrpSpPr>
            <a:grpSpLocks/>
          </p:cNvGrpSpPr>
          <p:nvPr/>
        </p:nvGrpSpPr>
        <p:grpSpPr bwMode="auto">
          <a:xfrm>
            <a:off x="5791200" y="4114800"/>
            <a:ext cx="685800" cy="609600"/>
            <a:chOff x="3936" y="1296"/>
            <a:chExt cx="432" cy="384"/>
          </a:xfrm>
        </p:grpSpPr>
        <p:sp>
          <p:nvSpPr>
            <p:cNvPr id="93208" name="Oval 24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209" name="Text Box 25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sp>
        <p:nvSpPr>
          <p:cNvPr id="93210" name="Text Box 26"/>
          <p:cNvSpPr txBox="1">
            <a:spLocks noChangeArrowheads="1"/>
          </p:cNvSpPr>
          <p:nvPr/>
        </p:nvSpPr>
        <p:spPr bwMode="auto">
          <a:xfrm rot="16200000">
            <a:off x="-1325562" y="4830762"/>
            <a:ext cx="3048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>
                <a:solidFill>
                  <a:srgbClr val="FF0000"/>
                </a:solidFill>
                <a:latin typeface="Verdana" pitchFamily="34" charset="0"/>
              </a:rPr>
              <a:t>Adjust parameters</a:t>
            </a:r>
          </a:p>
        </p:txBody>
      </p:sp>
      <p:sp>
        <p:nvSpPr>
          <p:cNvPr id="93211" name="Text Box 27"/>
          <p:cNvSpPr txBox="1">
            <a:spLocks noChangeArrowheads="1"/>
          </p:cNvSpPr>
          <p:nvPr/>
        </p:nvSpPr>
        <p:spPr bwMode="auto">
          <a:xfrm>
            <a:off x="1219200" y="2590800"/>
            <a:ext cx="3429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>
                <a:solidFill>
                  <a:srgbClr val="FF0000"/>
                </a:solidFill>
                <a:latin typeface="Verdana" pitchFamily="34" charset="0"/>
              </a:rPr>
              <a:t>Put </a:t>
            </a:r>
            <a:r>
              <a:rPr lang="en-US" sz="2000" b="1">
                <a:solidFill>
                  <a:srgbClr val="FF0000"/>
                </a:solidFill>
                <a:latin typeface="Verdana" pitchFamily="34" charset="0"/>
              </a:rPr>
              <a:t>2</a:t>
            </a:r>
            <a:r>
              <a:rPr lang="en-US" sz="2000">
                <a:solidFill>
                  <a:srgbClr val="FF0000"/>
                </a:solidFill>
                <a:latin typeface="Verdana" pitchFamily="34" charset="0"/>
              </a:rPr>
              <a:t> copies of w</a:t>
            </a:r>
            <a:r>
              <a:rPr lang="en-US" sz="2000" baseline="-25000">
                <a:solidFill>
                  <a:srgbClr val="FF0000"/>
                </a:solidFill>
                <a:latin typeface="Verdana" pitchFamily="34" charset="0"/>
              </a:rPr>
              <a:t>1</a:t>
            </a:r>
            <a:r>
              <a:rPr lang="en-US" sz="2000">
                <a:solidFill>
                  <a:srgbClr val="FF0000"/>
                </a:solidFill>
                <a:latin typeface="Verdana" pitchFamily="34" charset="0"/>
              </a:rPr>
              <a:t> back</a:t>
            </a:r>
            <a:endParaRPr lang="en-US" sz="2000" b="1">
              <a:solidFill>
                <a:srgbClr val="FF0000"/>
              </a:solidFill>
              <a:latin typeface="Verdana" pitchFamily="34" charset="0"/>
            </a:endParaRPr>
          </a:p>
        </p:txBody>
      </p:sp>
      <p:grpSp>
        <p:nvGrpSpPr>
          <p:cNvPr id="93212" name="Group 28"/>
          <p:cNvGrpSpPr>
            <a:grpSpLocks/>
          </p:cNvGrpSpPr>
          <p:nvPr/>
        </p:nvGrpSpPr>
        <p:grpSpPr bwMode="auto">
          <a:xfrm>
            <a:off x="3048000" y="1981200"/>
            <a:ext cx="685800" cy="609600"/>
            <a:chOff x="3360" y="1200"/>
            <a:chExt cx="432" cy="384"/>
          </a:xfrm>
        </p:grpSpPr>
        <p:sp>
          <p:nvSpPr>
            <p:cNvPr id="93213" name="Oval 29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214" name="Text Box 30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93215" name="Group 31"/>
          <p:cNvGrpSpPr>
            <a:grpSpLocks/>
          </p:cNvGrpSpPr>
          <p:nvPr/>
        </p:nvGrpSpPr>
        <p:grpSpPr bwMode="auto">
          <a:xfrm>
            <a:off x="7315200" y="5105400"/>
            <a:ext cx="685800" cy="609600"/>
            <a:chOff x="3360" y="1200"/>
            <a:chExt cx="432" cy="384"/>
          </a:xfrm>
        </p:grpSpPr>
        <p:sp>
          <p:nvSpPr>
            <p:cNvPr id="93216" name="Oval 32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217" name="Text Box 33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sp>
        <p:nvSpPr>
          <p:cNvPr id="93218" name="Oval 34"/>
          <p:cNvSpPr>
            <a:spLocks noChangeArrowheads="1"/>
          </p:cNvSpPr>
          <p:nvPr/>
        </p:nvSpPr>
        <p:spPr bwMode="auto">
          <a:xfrm>
            <a:off x="4572000" y="3429000"/>
            <a:ext cx="1066800" cy="1066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3219" name="Group 35"/>
          <p:cNvGrpSpPr>
            <a:grpSpLocks/>
          </p:cNvGrpSpPr>
          <p:nvPr/>
        </p:nvGrpSpPr>
        <p:grpSpPr bwMode="auto">
          <a:xfrm>
            <a:off x="4038600" y="1981200"/>
            <a:ext cx="685800" cy="609600"/>
            <a:chOff x="3360" y="1200"/>
            <a:chExt cx="432" cy="384"/>
          </a:xfrm>
        </p:grpSpPr>
        <p:sp>
          <p:nvSpPr>
            <p:cNvPr id="93220" name="Oval 36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221" name="Text Box 37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93222" name="Group 38"/>
          <p:cNvGrpSpPr>
            <a:grpSpLocks/>
          </p:cNvGrpSpPr>
          <p:nvPr/>
        </p:nvGrpSpPr>
        <p:grpSpPr bwMode="auto">
          <a:xfrm>
            <a:off x="4800600" y="3657600"/>
            <a:ext cx="685800" cy="609600"/>
            <a:chOff x="3360" y="1200"/>
            <a:chExt cx="432" cy="384"/>
          </a:xfrm>
        </p:grpSpPr>
        <p:sp>
          <p:nvSpPr>
            <p:cNvPr id="93223" name="Oval 39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224" name="Text Box 40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sp>
        <p:nvSpPr>
          <p:cNvPr id="93225" name="Oval 41"/>
          <p:cNvSpPr>
            <a:spLocks noChangeArrowheads="1"/>
          </p:cNvSpPr>
          <p:nvPr/>
        </p:nvSpPr>
        <p:spPr bwMode="auto">
          <a:xfrm>
            <a:off x="5867400" y="4953000"/>
            <a:ext cx="1066800" cy="1066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MCj02327590000[1]"/>
          <p:cNvPicPr>
            <a:picLocks noChangeAspect="1" noChangeArrowheads="1"/>
          </p:cNvPicPr>
          <p:nvPr/>
        </p:nvPicPr>
        <p:blipFill>
          <a:blip r:embed="rId2">
            <a:lum bright="42000" contrast="-70000"/>
          </a:blip>
          <a:srcRect/>
          <a:stretch>
            <a:fillRect/>
          </a:stretch>
        </p:blipFill>
        <p:spPr bwMode="auto">
          <a:xfrm>
            <a:off x="381000" y="3048000"/>
            <a:ext cx="9448800" cy="35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2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Drawing words from a Polya urn</a:t>
            </a:r>
          </a:p>
        </p:txBody>
      </p:sp>
      <p:sp>
        <p:nvSpPr>
          <p:cNvPr id="94212" name="Text Box 4"/>
          <p:cNvSpPr txBox="1">
            <a:spLocks noChangeArrowheads="1"/>
          </p:cNvSpPr>
          <p:nvPr/>
        </p:nvSpPr>
        <p:spPr bwMode="auto">
          <a:xfrm>
            <a:off x="1143000" y="20574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>
                <a:latin typeface="Verdana" pitchFamily="34" charset="0"/>
              </a:rPr>
              <a:t>Selected:</a:t>
            </a:r>
          </a:p>
        </p:txBody>
      </p:sp>
      <p:grpSp>
        <p:nvGrpSpPr>
          <p:cNvPr id="94213" name="Group 5"/>
          <p:cNvGrpSpPr>
            <a:grpSpLocks/>
          </p:cNvGrpSpPr>
          <p:nvPr/>
        </p:nvGrpSpPr>
        <p:grpSpPr bwMode="auto">
          <a:xfrm>
            <a:off x="3505200" y="3962400"/>
            <a:ext cx="685800" cy="609600"/>
            <a:chOff x="3360" y="1200"/>
            <a:chExt cx="432" cy="384"/>
          </a:xfrm>
        </p:grpSpPr>
        <p:sp>
          <p:nvSpPr>
            <p:cNvPr id="94214" name="Oval 6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215" name="Text Box 7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94216" name="Group 8"/>
          <p:cNvGrpSpPr>
            <a:grpSpLocks/>
          </p:cNvGrpSpPr>
          <p:nvPr/>
        </p:nvGrpSpPr>
        <p:grpSpPr bwMode="auto">
          <a:xfrm>
            <a:off x="5105400" y="5486400"/>
            <a:ext cx="685800" cy="609600"/>
            <a:chOff x="3936" y="1296"/>
            <a:chExt cx="432" cy="384"/>
          </a:xfrm>
        </p:grpSpPr>
        <p:sp>
          <p:nvSpPr>
            <p:cNvPr id="94217" name="Oval 9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218" name="Text Box 10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grpSp>
        <p:nvGrpSpPr>
          <p:cNvPr id="94219" name="Group 11"/>
          <p:cNvGrpSpPr>
            <a:grpSpLocks/>
          </p:cNvGrpSpPr>
          <p:nvPr/>
        </p:nvGrpSpPr>
        <p:grpSpPr bwMode="auto">
          <a:xfrm>
            <a:off x="4953000" y="1981200"/>
            <a:ext cx="685800" cy="609600"/>
            <a:chOff x="2928" y="1152"/>
            <a:chExt cx="432" cy="384"/>
          </a:xfrm>
        </p:grpSpPr>
        <p:sp>
          <p:nvSpPr>
            <p:cNvPr id="94220" name="Oval 12"/>
            <p:cNvSpPr>
              <a:spLocks noChangeArrowheads="1"/>
            </p:cNvSpPr>
            <p:nvPr/>
          </p:nvSpPr>
          <p:spPr bwMode="auto">
            <a:xfrm>
              <a:off x="2928" y="1152"/>
              <a:ext cx="384" cy="384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221" name="Text Box 13"/>
            <p:cNvSpPr txBox="1">
              <a:spLocks noChangeArrowheads="1"/>
            </p:cNvSpPr>
            <p:nvPr/>
          </p:nvSpPr>
          <p:spPr bwMode="auto">
            <a:xfrm>
              <a:off x="2976" y="1200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2</a:t>
              </a:r>
            </a:p>
          </p:txBody>
        </p:sp>
      </p:grpSp>
      <p:grpSp>
        <p:nvGrpSpPr>
          <p:cNvPr id="94222" name="Group 14"/>
          <p:cNvGrpSpPr>
            <a:grpSpLocks/>
          </p:cNvGrpSpPr>
          <p:nvPr/>
        </p:nvGrpSpPr>
        <p:grpSpPr bwMode="auto">
          <a:xfrm>
            <a:off x="6096000" y="5181600"/>
            <a:ext cx="685800" cy="609600"/>
            <a:chOff x="3360" y="1200"/>
            <a:chExt cx="432" cy="384"/>
          </a:xfrm>
        </p:grpSpPr>
        <p:sp>
          <p:nvSpPr>
            <p:cNvPr id="94223" name="Oval 15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224" name="Text Box 16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94225" name="Group 17"/>
          <p:cNvGrpSpPr>
            <a:grpSpLocks/>
          </p:cNvGrpSpPr>
          <p:nvPr/>
        </p:nvGrpSpPr>
        <p:grpSpPr bwMode="auto">
          <a:xfrm>
            <a:off x="1905000" y="5257800"/>
            <a:ext cx="685800" cy="609600"/>
            <a:chOff x="3360" y="1200"/>
            <a:chExt cx="432" cy="384"/>
          </a:xfrm>
        </p:grpSpPr>
        <p:sp>
          <p:nvSpPr>
            <p:cNvPr id="94226" name="Oval 18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227" name="Text Box 19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94228" name="Group 20"/>
          <p:cNvGrpSpPr>
            <a:grpSpLocks/>
          </p:cNvGrpSpPr>
          <p:nvPr/>
        </p:nvGrpSpPr>
        <p:grpSpPr bwMode="auto">
          <a:xfrm>
            <a:off x="3429000" y="5410200"/>
            <a:ext cx="685800" cy="609600"/>
            <a:chOff x="3360" y="1200"/>
            <a:chExt cx="432" cy="384"/>
          </a:xfrm>
        </p:grpSpPr>
        <p:sp>
          <p:nvSpPr>
            <p:cNvPr id="94229" name="Oval 21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230" name="Text Box 22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94231" name="Group 23"/>
          <p:cNvGrpSpPr>
            <a:grpSpLocks/>
          </p:cNvGrpSpPr>
          <p:nvPr/>
        </p:nvGrpSpPr>
        <p:grpSpPr bwMode="auto">
          <a:xfrm>
            <a:off x="5791200" y="4114800"/>
            <a:ext cx="685800" cy="609600"/>
            <a:chOff x="3936" y="1296"/>
            <a:chExt cx="432" cy="384"/>
          </a:xfrm>
        </p:grpSpPr>
        <p:sp>
          <p:nvSpPr>
            <p:cNvPr id="94232" name="Oval 24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233" name="Text Box 25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grpSp>
        <p:nvGrpSpPr>
          <p:cNvPr id="94236" name="Group 28"/>
          <p:cNvGrpSpPr>
            <a:grpSpLocks/>
          </p:cNvGrpSpPr>
          <p:nvPr/>
        </p:nvGrpSpPr>
        <p:grpSpPr bwMode="auto">
          <a:xfrm>
            <a:off x="3048000" y="1981200"/>
            <a:ext cx="685800" cy="609600"/>
            <a:chOff x="3360" y="1200"/>
            <a:chExt cx="432" cy="384"/>
          </a:xfrm>
        </p:grpSpPr>
        <p:sp>
          <p:nvSpPr>
            <p:cNvPr id="94237" name="Oval 29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238" name="Text Box 30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94239" name="Group 31"/>
          <p:cNvGrpSpPr>
            <a:grpSpLocks/>
          </p:cNvGrpSpPr>
          <p:nvPr/>
        </p:nvGrpSpPr>
        <p:grpSpPr bwMode="auto">
          <a:xfrm>
            <a:off x="7315200" y="5105400"/>
            <a:ext cx="685800" cy="609600"/>
            <a:chOff x="3360" y="1200"/>
            <a:chExt cx="432" cy="384"/>
          </a:xfrm>
        </p:grpSpPr>
        <p:sp>
          <p:nvSpPr>
            <p:cNvPr id="94240" name="Oval 32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241" name="Text Box 33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94243" name="Group 35"/>
          <p:cNvGrpSpPr>
            <a:grpSpLocks/>
          </p:cNvGrpSpPr>
          <p:nvPr/>
        </p:nvGrpSpPr>
        <p:grpSpPr bwMode="auto">
          <a:xfrm>
            <a:off x="4038600" y="1981200"/>
            <a:ext cx="685800" cy="609600"/>
            <a:chOff x="3360" y="1200"/>
            <a:chExt cx="432" cy="384"/>
          </a:xfrm>
        </p:grpSpPr>
        <p:sp>
          <p:nvSpPr>
            <p:cNvPr id="94244" name="Oval 36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245" name="Text Box 37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94246" name="Group 38"/>
          <p:cNvGrpSpPr>
            <a:grpSpLocks/>
          </p:cNvGrpSpPr>
          <p:nvPr/>
        </p:nvGrpSpPr>
        <p:grpSpPr bwMode="auto">
          <a:xfrm>
            <a:off x="4800600" y="3657600"/>
            <a:ext cx="685800" cy="609600"/>
            <a:chOff x="3360" y="1200"/>
            <a:chExt cx="432" cy="384"/>
          </a:xfrm>
        </p:grpSpPr>
        <p:sp>
          <p:nvSpPr>
            <p:cNvPr id="94247" name="Oval 39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248" name="Text Box 40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MCj02327590000[1]"/>
          <p:cNvPicPr>
            <a:picLocks noChangeAspect="1" noChangeArrowheads="1"/>
          </p:cNvPicPr>
          <p:nvPr/>
        </p:nvPicPr>
        <p:blipFill>
          <a:blip r:embed="rId2">
            <a:lum bright="42000" contrast="-70000"/>
          </a:blip>
          <a:srcRect/>
          <a:stretch>
            <a:fillRect/>
          </a:stretch>
        </p:blipFill>
        <p:spPr bwMode="auto">
          <a:xfrm>
            <a:off x="381000" y="3048000"/>
            <a:ext cx="9448800" cy="35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25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Drawing words from a Polya urn</a:t>
            </a:r>
          </a:p>
        </p:txBody>
      </p:sp>
      <p:sp>
        <p:nvSpPr>
          <p:cNvPr id="96260" name="Text Box 4"/>
          <p:cNvSpPr txBox="1">
            <a:spLocks noChangeArrowheads="1"/>
          </p:cNvSpPr>
          <p:nvPr/>
        </p:nvSpPr>
        <p:spPr bwMode="auto">
          <a:xfrm>
            <a:off x="1143000" y="20574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>
                <a:latin typeface="Verdana" pitchFamily="34" charset="0"/>
              </a:rPr>
              <a:t>Selected:</a:t>
            </a:r>
          </a:p>
        </p:txBody>
      </p:sp>
      <p:grpSp>
        <p:nvGrpSpPr>
          <p:cNvPr id="96261" name="Group 5"/>
          <p:cNvGrpSpPr>
            <a:grpSpLocks/>
          </p:cNvGrpSpPr>
          <p:nvPr/>
        </p:nvGrpSpPr>
        <p:grpSpPr bwMode="auto">
          <a:xfrm>
            <a:off x="3505200" y="3962400"/>
            <a:ext cx="685800" cy="609600"/>
            <a:chOff x="3360" y="1200"/>
            <a:chExt cx="432" cy="384"/>
          </a:xfrm>
        </p:grpSpPr>
        <p:sp>
          <p:nvSpPr>
            <p:cNvPr id="96262" name="Oval 6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263" name="Text Box 7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96264" name="Group 8"/>
          <p:cNvGrpSpPr>
            <a:grpSpLocks/>
          </p:cNvGrpSpPr>
          <p:nvPr/>
        </p:nvGrpSpPr>
        <p:grpSpPr bwMode="auto">
          <a:xfrm>
            <a:off x="5105400" y="5486400"/>
            <a:ext cx="685800" cy="609600"/>
            <a:chOff x="3936" y="1296"/>
            <a:chExt cx="432" cy="384"/>
          </a:xfrm>
        </p:grpSpPr>
        <p:sp>
          <p:nvSpPr>
            <p:cNvPr id="96265" name="Oval 9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266" name="Text Box 10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grpSp>
        <p:nvGrpSpPr>
          <p:cNvPr id="96267" name="Group 11"/>
          <p:cNvGrpSpPr>
            <a:grpSpLocks/>
          </p:cNvGrpSpPr>
          <p:nvPr/>
        </p:nvGrpSpPr>
        <p:grpSpPr bwMode="auto">
          <a:xfrm>
            <a:off x="4495800" y="4648200"/>
            <a:ext cx="685800" cy="609600"/>
            <a:chOff x="2928" y="1152"/>
            <a:chExt cx="432" cy="384"/>
          </a:xfrm>
        </p:grpSpPr>
        <p:sp>
          <p:nvSpPr>
            <p:cNvPr id="96268" name="Oval 12"/>
            <p:cNvSpPr>
              <a:spLocks noChangeArrowheads="1"/>
            </p:cNvSpPr>
            <p:nvPr/>
          </p:nvSpPr>
          <p:spPr bwMode="auto">
            <a:xfrm>
              <a:off x="2928" y="1152"/>
              <a:ext cx="384" cy="384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269" name="Text Box 13"/>
            <p:cNvSpPr txBox="1">
              <a:spLocks noChangeArrowheads="1"/>
            </p:cNvSpPr>
            <p:nvPr/>
          </p:nvSpPr>
          <p:spPr bwMode="auto">
            <a:xfrm>
              <a:off x="2976" y="1200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2</a:t>
              </a:r>
            </a:p>
          </p:txBody>
        </p:sp>
      </p:grpSp>
      <p:grpSp>
        <p:nvGrpSpPr>
          <p:cNvPr id="96270" name="Group 14"/>
          <p:cNvGrpSpPr>
            <a:grpSpLocks/>
          </p:cNvGrpSpPr>
          <p:nvPr/>
        </p:nvGrpSpPr>
        <p:grpSpPr bwMode="auto">
          <a:xfrm>
            <a:off x="6096000" y="5181600"/>
            <a:ext cx="685800" cy="609600"/>
            <a:chOff x="3360" y="1200"/>
            <a:chExt cx="432" cy="384"/>
          </a:xfrm>
        </p:grpSpPr>
        <p:sp>
          <p:nvSpPr>
            <p:cNvPr id="96271" name="Oval 15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272" name="Text Box 16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96273" name="Group 17"/>
          <p:cNvGrpSpPr>
            <a:grpSpLocks/>
          </p:cNvGrpSpPr>
          <p:nvPr/>
        </p:nvGrpSpPr>
        <p:grpSpPr bwMode="auto">
          <a:xfrm>
            <a:off x="1905000" y="5257800"/>
            <a:ext cx="685800" cy="609600"/>
            <a:chOff x="3360" y="1200"/>
            <a:chExt cx="432" cy="384"/>
          </a:xfrm>
        </p:grpSpPr>
        <p:sp>
          <p:nvSpPr>
            <p:cNvPr id="96274" name="Oval 18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275" name="Text Box 19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96276" name="Group 20"/>
          <p:cNvGrpSpPr>
            <a:grpSpLocks/>
          </p:cNvGrpSpPr>
          <p:nvPr/>
        </p:nvGrpSpPr>
        <p:grpSpPr bwMode="auto">
          <a:xfrm>
            <a:off x="3429000" y="5410200"/>
            <a:ext cx="685800" cy="609600"/>
            <a:chOff x="3360" y="1200"/>
            <a:chExt cx="432" cy="384"/>
          </a:xfrm>
        </p:grpSpPr>
        <p:sp>
          <p:nvSpPr>
            <p:cNvPr id="96277" name="Oval 21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278" name="Text Box 22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96279" name="Group 23"/>
          <p:cNvGrpSpPr>
            <a:grpSpLocks/>
          </p:cNvGrpSpPr>
          <p:nvPr/>
        </p:nvGrpSpPr>
        <p:grpSpPr bwMode="auto">
          <a:xfrm>
            <a:off x="5791200" y="4114800"/>
            <a:ext cx="685800" cy="609600"/>
            <a:chOff x="3936" y="1296"/>
            <a:chExt cx="432" cy="384"/>
          </a:xfrm>
        </p:grpSpPr>
        <p:sp>
          <p:nvSpPr>
            <p:cNvPr id="96280" name="Oval 24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281" name="Text Box 25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sp>
        <p:nvSpPr>
          <p:cNvPr id="96282" name="Text Box 26"/>
          <p:cNvSpPr txBox="1">
            <a:spLocks noChangeArrowheads="1"/>
          </p:cNvSpPr>
          <p:nvPr/>
        </p:nvSpPr>
        <p:spPr bwMode="auto">
          <a:xfrm rot="16200000">
            <a:off x="-1325562" y="4830762"/>
            <a:ext cx="3048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>
                <a:solidFill>
                  <a:srgbClr val="FF0000"/>
                </a:solidFill>
                <a:latin typeface="Verdana" pitchFamily="34" charset="0"/>
              </a:rPr>
              <a:t>Adjust parameters</a:t>
            </a:r>
          </a:p>
        </p:txBody>
      </p:sp>
      <p:sp>
        <p:nvSpPr>
          <p:cNvPr id="96283" name="Text Box 27"/>
          <p:cNvSpPr txBox="1">
            <a:spLocks noChangeArrowheads="1"/>
          </p:cNvSpPr>
          <p:nvPr/>
        </p:nvSpPr>
        <p:spPr bwMode="auto">
          <a:xfrm>
            <a:off x="1219200" y="2590800"/>
            <a:ext cx="3429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>
                <a:solidFill>
                  <a:srgbClr val="FF0000"/>
                </a:solidFill>
                <a:latin typeface="Verdana" pitchFamily="34" charset="0"/>
              </a:rPr>
              <a:t>Put </a:t>
            </a:r>
            <a:r>
              <a:rPr lang="en-US" sz="2000" b="1">
                <a:solidFill>
                  <a:srgbClr val="FF0000"/>
                </a:solidFill>
                <a:latin typeface="Verdana" pitchFamily="34" charset="0"/>
              </a:rPr>
              <a:t>2</a:t>
            </a:r>
            <a:r>
              <a:rPr lang="en-US" sz="2000">
                <a:solidFill>
                  <a:srgbClr val="FF0000"/>
                </a:solidFill>
                <a:latin typeface="Verdana" pitchFamily="34" charset="0"/>
              </a:rPr>
              <a:t> copies of w</a:t>
            </a:r>
            <a:r>
              <a:rPr lang="en-US" sz="2000" baseline="-25000">
                <a:solidFill>
                  <a:srgbClr val="FF0000"/>
                </a:solidFill>
                <a:latin typeface="Verdana" pitchFamily="34" charset="0"/>
              </a:rPr>
              <a:t>2</a:t>
            </a:r>
            <a:r>
              <a:rPr lang="en-US" sz="2000">
                <a:solidFill>
                  <a:srgbClr val="FF0000"/>
                </a:solidFill>
                <a:latin typeface="Verdana" pitchFamily="34" charset="0"/>
              </a:rPr>
              <a:t> back</a:t>
            </a:r>
            <a:endParaRPr lang="en-US" sz="2000" b="1">
              <a:solidFill>
                <a:srgbClr val="FF0000"/>
              </a:solidFill>
              <a:latin typeface="Verdana" pitchFamily="34" charset="0"/>
            </a:endParaRPr>
          </a:p>
        </p:txBody>
      </p:sp>
      <p:grpSp>
        <p:nvGrpSpPr>
          <p:cNvPr id="96284" name="Group 28"/>
          <p:cNvGrpSpPr>
            <a:grpSpLocks/>
          </p:cNvGrpSpPr>
          <p:nvPr/>
        </p:nvGrpSpPr>
        <p:grpSpPr bwMode="auto">
          <a:xfrm>
            <a:off x="3048000" y="1981200"/>
            <a:ext cx="685800" cy="609600"/>
            <a:chOff x="3360" y="1200"/>
            <a:chExt cx="432" cy="384"/>
          </a:xfrm>
        </p:grpSpPr>
        <p:sp>
          <p:nvSpPr>
            <p:cNvPr id="96285" name="Oval 29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286" name="Text Box 30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96287" name="Group 31"/>
          <p:cNvGrpSpPr>
            <a:grpSpLocks/>
          </p:cNvGrpSpPr>
          <p:nvPr/>
        </p:nvGrpSpPr>
        <p:grpSpPr bwMode="auto">
          <a:xfrm>
            <a:off x="7315200" y="5105400"/>
            <a:ext cx="685800" cy="609600"/>
            <a:chOff x="3360" y="1200"/>
            <a:chExt cx="432" cy="384"/>
          </a:xfrm>
        </p:grpSpPr>
        <p:sp>
          <p:nvSpPr>
            <p:cNvPr id="96288" name="Oval 32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289" name="Text Box 33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sp>
        <p:nvSpPr>
          <p:cNvPr id="96290" name="Oval 34"/>
          <p:cNvSpPr>
            <a:spLocks noChangeArrowheads="1"/>
          </p:cNvSpPr>
          <p:nvPr/>
        </p:nvSpPr>
        <p:spPr bwMode="auto">
          <a:xfrm>
            <a:off x="2590800" y="4419600"/>
            <a:ext cx="1066800" cy="1066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6291" name="Group 35"/>
          <p:cNvGrpSpPr>
            <a:grpSpLocks/>
          </p:cNvGrpSpPr>
          <p:nvPr/>
        </p:nvGrpSpPr>
        <p:grpSpPr bwMode="auto">
          <a:xfrm>
            <a:off x="4038600" y="1981200"/>
            <a:ext cx="685800" cy="609600"/>
            <a:chOff x="3360" y="1200"/>
            <a:chExt cx="432" cy="384"/>
          </a:xfrm>
        </p:grpSpPr>
        <p:sp>
          <p:nvSpPr>
            <p:cNvPr id="96292" name="Oval 36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293" name="Text Box 37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96294" name="Group 38"/>
          <p:cNvGrpSpPr>
            <a:grpSpLocks/>
          </p:cNvGrpSpPr>
          <p:nvPr/>
        </p:nvGrpSpPr>
        <p:grpSpPr bwMode="auto">
          <a:xfrm>
            <a:off x="4800600" y="3657600"/>
            <a:ext cx="685800" cy="609600"/>
            <a:chOff x="3360" y="1200"/>
            <a:chExt cx="432" cy="384"/>
          </a:xfrm>
        </p:grpSpPr>
        <p:sp>
          <p:nvSpPr>
            <p:cNvPr id="96295" name="Oval 39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296" name="Text Box 40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96297" name="Group 41"/>
          <p:cNvGrpSpPr>
            <a:grpSpLocks/>
          </p:cNvGrpSpPr>
          <p:nvPr/>
        </p:nvGrpSpPr>
        <p:grpSpPr bwMode="auto">
          <a:xfrm>
            <a:off x="4953000" y="1981200"/>
            <a:ext cx="685800" cy="609600"/>
            <a:chOff x="2928" y="1152"/>
            <a:chExt cx="432" cy="384"/>
          </a:xfrm>
        </p:grpSpPr>
        <p:sp>
          <p:nvSpPr>
            <p:cNvPr id="96298" name="Oval 42"/>
            <p:cNvSpPr>
              <a:spLocks noChangeArrowheads="1"/>
            </p:cNvSpPr>
            <p:nvPr/>
          </p:nvSpPr>
          <p:spPr bwMode="auto">
            <a:xfrm>
              <a:off x="2928" y="1152"/>
              <a:ext cx="384" cy="384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299" name="Text Box 43"/>
            <p:cNvSpPr txBox="1">
              <a:spLocks noChangeArrowheads="1"/>
            </p:cNvSpPr>
            <p:nvPr/>
          </p:nvSpPr>
          <p:spPr bwMode="auto">
            <a:xfrm>
              <a:off x="2976" y="1200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2</a:t>
              </a:r>
            </a:p>
          </p:txBody>
        </p:sp>
      </p:grpSp>
      <p:grpSp>
        <p:nvGrpSpPr>
          <p:cNvPr id="96300" name="Group 44"/>
          <p:cNvGrpSpPr>
            <a:grpSpLocks/>
          </p:cNvGrpSpPr>
          <p:nvPr/>
        </p:nvGrpSpPr>
        <p:grpSpPr bwMode="auto">
          <a:xfrm>
            <a:off x="2819400" y="4648200"/>
            <a:ext cx="685800" cy="609600"/>
            <a:chOff x="2928" y="1152"/>
            <a:chExt cx="432" cy="384"/>
          </a:xfrm>
        </p:grpSpPr>
        <p:sp>
          <p:nvSpPr>
            <p:cNvPr id="96301" name="Oval 45"/>
            <p:cNvSpPr>
              <a:spLocks noChangeArrowheads="1"/>
            </p:cNvSpPr>
            <p:nvPr/>
          </p:nvSpPr>
          <p:spPr bwMode="auto">
            <a:xfrm>
              <a:off x="2928" y="1152"/>
              <a:ext cx="384" cy="384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302" name="Text Box 46"/>
            <p:cNvSpPr txBox="1">
              <a:spLocks noChangeArrowheads="1"/>
            </p:cNvSpPr>
            <p:nvPr/>
          </p:nvSpPr>
          <p:spPr bwMode="auto">
            <a:xfrm>
              <a:off x="2976" y="1200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2</a:t>
              </a:r>
            </a:p>
          </p:txBody>
        </p:sp>
      </p:grpSp>
      <p:sp>
        <p:nvSpPr>
          <p:cNvPr id="96303" name="Oval 47"/>
          <p:cNvSpPr>
            <a:spLocks noChangeArrowheads="1"/>
          </p:cNvSpPr>
          <p:nvPr/>
        </p:nvSpPr>
        <p:spPr bwMode="auto">
          <a:xfrm>
            <a:off x="4267200" y="4419600"/>
            <a:ext cx="1066800" cy="1066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MCj02327590000[1]"/>
          <p:cNvPicPr>
            <a:picLocks noChangeAspect="1" noChangeArrowheads="1"/>
          </p:cNvPicPr>
          <p:nvPr/>
        </p:nvPicPr>
        <p:blipFill>
          <a:blip r:embed="rId2">
            <a:lum bright="42000" contrast="-70000"/>
          </a:blip>
          <a:srcRect/>
          <a:stretch>
            <a:fillRect/>
          </a:stretch>
        </p:blipFill>
        <p:spPr bwMode="auto">
          <a:xfrm>
            <a:off x="381000" y="3048000"/>
            <a:ext cx="9448800" cy="35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28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Drawing words from a Polya urn</a:t>
            </a:r>
          </a:p>
        </p:txBody>
      </p:sp>
      <p:sp>
        <p:nvSpPr>
          <p:cNvPr id="97284" name="Text Box 4"/>
          <p:cNvSpPr txBox="1">
            <a:spLocks noChangeArrowheads="1"/>
          </p:cNvSpPr>
          <p:nvPr/>
        </p:nvSpPr>
        <p:spPr bwMode="auto">
          <a:xfrm>
            <a:off x="1143000" y="20574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>
                <a:latin typeface="Verdana" pitchFamily="34" charset="0"/>
              </a:rPr>
              <a:t>Selected:</a:t>
            </a:r>
          </a:p>
        </p:txBody>
      </p:sp>
      <p:grpSp>
        <p:nvGrpSpPr>
          <p:cNvPr id="97285" name="Group 5"/>
          <p:cNvGrpSpPr>
            <a:grpSpLocks/>
          </p:cNvGrpSpPr>
          <p:nvPr/>
        </p:nvGrpSpPr>
        <p:grpSpPr bwMode="auto">
          <a:xfrm>
            <a:off x="3505200" y="3962400"/>
            <a:ext cx="685800" cy="609600"/>
            <a:chOff x="3360" y="1200"/>
            <a:chExt cx="432" cy="384"/>
          </a:xfrm>
        </p:grpSpPr>
        <p:sp>
          <p:nvSpPr>
            <p:cNvPr id="97286" name="Oval 6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287" name="Text Box 7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97288" name="Group 8"/>
          <p:cNvGrpSpPr>
            <a:grpSpLocks/>
          </p:cNvGrpSpPr>
          <p:nvPr/>
        </p:nvGrpSpPr>
        <p:grpSpPr bwMode="auto">
          <a:xfrm>
            <a:off x="5105400" y="5486400"/>
            <a:ext cx="685800" cy="609600"/>
            <a:chOff x="3936" y="1296"/>
            <a:chExt cx="432" cy="384"/>
          </a:xfrm>
        </p:grpSpPr>
        <p:sp>
          <p:nvSpPr>
            <p:cNvPr id="97289" name="Oval 9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290" name="Text Box 10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grpSp>
        <p:nvGrpSpPr>
          <p:cNvPr id="97291" name="Group 11"/>
          <p:cNvGrpSpPr>
            <a:grpSpLocks/>
          </p:cNvGrpSpPr>
          <p:nvPr/>
        </p:nvGrpSpPr>
        <p:grpSpPr bwMode="auto">
          <a:xfrm>
            <a:off x="4495800" y="4648200"/>
            <a:ext cx="685800" cy="609600"/>
            <a:chOff x="2928" y="1152"/>
            <a:chExt cx="432" cy="384"/>
          </a:xfrm>
        </p:grpSpPr>
        <p:sp>
          <p:nvSpPr>
            <p:cNvPr id="97292" name="Oval 12"/>
            <p:cNvSpPr>
              <a:spLocks noChangeArrowheads="1"/>
            </p:cNvSpPr>
            <p:nvPr/>
          </p:nvSpPr>
          <p:spPr bwMode="auto">
            <a:xfrm>
              <a:off x="2928" y="1152"/>
              <a:ext cx="384" cy="384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293" name="Text Box 13"/>
            <p:cNvSpPr txBox="1">
              <a:spLocks noChangeArrowheads="1"/>
            </p:cNvSpPr>
            <p:nvPr/>
          </p:nvSpPr>
          <p:spPr bwMode="auto">
            <a:xfrm>
              <a:off x="2976" y="1200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2</a:t>
              </a:r>
            </a:p>
          </p:txBody>
        </p:sp>
      </p:grpSp>
      <p:grpSp>
        <p:nvGrpSpPr>
          <p:cNvPr id="97294" name="Group 14"/>
          <p:cNvGrpSpPr>
            <a:grpSpLocks/>
          </p:cNvGrpSpPr>
          <p:nvPr/>
        </p:nvGrpSpPr>
        <p:grpSpPr bwMode="auto">
          <a:xfrm>
            <a:off x="6096000" y="5181600"/>
            <a:ext cx="685800" cy="609600"/>
            <a:chOff x="3360" y="1200"/>
            <a:chExt cx="432" cy="384"/>
          </a:xfrm>
        </p:grpSpPr>
        <p:sp>
          <p:nvSpPr>
            <p:cNvPr id="97295" name="Oval 15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296" name="Text Box 16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97297" name="Group 17"/>
          <p:cNvGrpSpPr>
            <a:grpSpLocks/>
          </p:cNvGrpSpPr>
          <p:nvPr/>
        </p:nvGrpSpPr>
        <p:grpSpPr bwMode="auto">
          <a:xfrm>
            <a:off x="1905000" y="5257800"/>
            <a:ext cx="685800" cy="609600"/>
            <a:chOff x="3360" y="1200"/>
            <a:chExt cx="432" cy="384"/>
          </a:xfrm>
        </p:grpSpPr>
        <p:sp>
          <p:nvSpPr>
            <p:cNvPr id="97298" name="Oval 18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299" name="Text Box 19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97300" name="Group 20"/>
          <p:cNvGrpSpPr>
            <a:grpSpLocks/>
          </p:cNvGrpSpPr>
          <p:nvPr/>
        </p:nvGrpSpPr>
        <p:grpSpPr bwMode="auto">
          <a:xfrm>
            <a:off x="3429000" y="5410200"/>
            <a:ext cx="685800" cy="609600"/>
            <a:chOff x="3360" y="1200"/>
            <a:chExt cx="432" cy="384"/>
          </a:xfrm>
        </p:grpSpPr>
        <p:sp>
          <p:nvSpPr>
            <p:cNvPr id="97301" name="Oval 21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302" name="Text Box 22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97303" name="Group 23"/>
          <p:cNvGrpSpPr>
            <a:grpSpLocks/>
          </p:cNvGrpSpPr>
          <p:nvPr/>
        </p:nvGrpSpPr>
        <p:grpSpPr bwMode="auto">
          <a:xfrm>
            <a:off x="5791200" y="4114800"/>
            <a:ext cx="685800" cy="609600"/>
            <a:chOff x="3936" y="1296"/>
            <a:chExt cx="432" cy="384"/>
          </a:xfrm>
        </p:grpSpPr>
        <p:sp>
          <p:nvSpPr>
            <p:cNvPr id="97304" name="Oval 24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305" name="Text Box 25"/>
            <p:cNvSpPr txBox="1">
              <a:spLocks noChangeArrowheads="1"/>
            </p:cNvSpPr>
            <p:nvPr/>
          </p:nvSpPr>
          <p:spPr bwMode="auto">
            <a:xfrm>
              <a:off x="3984" y="1344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3</a:t>
              </a:r>
            </a:p>
          </p:txBody>
        </p:sp>
      </p:grpSp>
      <p:grpSp>
        <p:nvGrpSpPr>
          <p:cNvPr id="97308" name="Group 28"/>
          <p:cNvGrpSpPr>
            <a:grpSpLocks/>
          </p:cNvGrpSpPr>
          <p:nvPr/>
        </p:nvGrpSpPr>
        <p:grpSpPr bwMode="auto">
          <a:xfrm>
            <a:off x="3048000" y="1981200"/>
            <a:ext cx="685800" cy="609600"/>
            <a:chOff x="3360" y="1200"/>
            <a:chExt cx="432" cy="384"/>
          </a:xfrm>
        </p:grpSpPr>
        <p:sp>
          <p:nvSpPr>
            <p:cNvPr id="97309" name="Oval 29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310" name="Text Box 30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97311" name="Group 31"/>
          <p:cNvGrpSpPr>
            <a:grpSpLocks/>
          </p:cNvGrpSpPr>
          <p:nvPr/>
        </p:nvGrpSpPr>
        <p:grpSpPr bwMode="auto">
          <a:xfrm>
            <a:off x="7315200" y="5105400"/>
            <a:ext cx="685800" cy="609600"/>
            <a:chOff x="3360" y="1200"/>
            <a:chExt cx="432" cy="384"/>
          </a:xfrm>
        </p:grpSpPr>
        <p:sp>
          <p:nvSpPr>
            <p:cNvPr id="97312" name="Oval 32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313" name="Text Box 33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97315" name="Group 35"/>
          <p:cNvGrpSpPr>
            <a:grpSpLocks/>
          </p:cNvGrpSpPr>
          <p:nvPr/>
        </p:nvGrpSpPr>
        <p:grpSpPr bwMode="auto">
          <a:xfrm>
            <a:off x="4038600" y="1981200"/>
            <a:ext cx="685800" cy="609600"/>
            <a:chOff x="3360" y="1200"/>
            <a:chExt cx="432" cy="384"/>
          </a:xfrm>
        </p:grpSpPr>
        <p:sp>
          <p:nvSpPr>
            <p:cNvPr id="97316" name="Oval 36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317" name="Text Box 37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97318" name="Group 38"/>
          <p:cNvGrpSpPr>
            <a:grpSpLocks/>
          </p:cNvGrpSpPr>
          <p:nvPr/>
        </p:nvGrpSpPr>
        <p:grpSpPr bwMode="auto">
          <a:xfrm>
            <a:off x="4800600" y="3657600"/>
            <a:ext cx="685800" cy="609600"/>
            <a:chOff x="3360" y="1200"/>
            <a:chExt cx="432" cy="384"/>
          </a:xfrm>
        </p:grpSpPr>
        <p:sp>
          <p:nvSpPr>
            <p:cNvPr id="97319" name="Oval 39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320" name="Text Box 40"/>
            <p:cNvSpPr txBox="1">
              <a:spLocks noChangeArrowheads="1"/>
            </p:cNvSpPr>
            <p:nvPr/>
          </p:nvSpPr>
          <p:spPr bwMode="auto">
            <a:xfrm>
              <a:off x="3408" y="124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97321" name="Group 41"/>
          <p:cNvGrpSpPr>
            <a:grpSpLocks/>
          </p:cNvGrpSpPr>
          <p:nvPr/>
        </p:nvGrpSpPr>
        <p:grpSpPr bwMode="auto">
          <a:xfrm>
            <a:off x="4953000" y="1981200"/>
            <a:ext cx="685800" cy="609600"/>
            <a:chOff x="2928" y="1152"/>
            <a:chExt cx="432" cy="384"/>
          </a:xfrm>
        </p:grpSpPr>
        <p:sp>
          <p:nvSpPr>
            <p:cNvPr id="97322" name="Oval 42"/>
            <p:cNvSpPr>
              <a:spLocks noChangeArrowheads="1"/>
            </p:cNvSpPr>
            <p:nvPr/>
          </p:nvSpPr>
          <p:spPr bwMode="auto">
            <a:xfrm>
              <a:off x="2928" y="1152"/>
              <a:ext cx="384" cy="384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323" name="Text Box 43"/>
            <p:cNvSpPr txBox="1">
              <a:spLocks noChangeArrowheads="1"/>
            </p:cNvSpPr>
            <p:nvPr/>
          </p:nvSpPr>
          <p:spPr bwMode="auto">
            <a:xfrm>
              <a:off x="2976" y="1200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2</a:t>
              </a:r>
            </a:p>
          </p:txBody>
        </p:sp>
      </p:grpSp>
      <p:grpSp>
        <p:nvGrpSpPr>
          <p:cNvPr id="97324" name="Group 44"/>
          <p:cNvGrpSpPr>
            <a:grpSpLocks/>
          </p:cNvGrpSpPr>
          <p:nvPr/>
        </p:nvGrpSpPr>
        <p:grpSpPr bwMode="auto">
          <a:xfrm>
            <a:off x="2819400" y="4648200"/>
            <a:ext cx="685800" cy="609600"/>
            <a:chOff x="2928" y="1152"/>
            <a:chExt cx="432" cy="384"/>
          </a:xfrm>
        </p:grpSpPr>
        <p:sp>
          <p:nvSpPr>
            <p:cNvPr id="97325" name="Oval 45"/>
            <p:cNvSpPr>
              <a:spLocks noChangeArrowheads="1"/>
            </p:cNvSpPr>
            <p:nvPr/>
          </p:nvSpPr>
          <p:spPr bwMode="auto">
            <a:xfrm>
              <a:off x="2928" y="1152"/>
              <a:ext cx="384" cy="384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326" name="Text Box 46"/>
            <p:cNvSpPr txBox="1">
              <a:spLocks noChangeArrowheads="1"/>
            </p:cNvSpPr>
            <p:nvPr/>
          </p:nvSpPr>
          <p:spPr bwMode="auto">
            <a:xfrm>
              <a:off x="2976" y="1200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>
                  <a:latin typeface="Verdana" pitchFamily="34" charset="0"/>
                </a:rPr>
                <a:t>w</a:t>
              </a:r>
              <a:r>
                <a:rPr lang="en-US" b="1" baseline="-25000">
                  <a:latin typeface="Verdana" pitchFamily="34" charset="0"/>
                </a:rPr>
                <a:t>2</a:t>
              </a:r>
            </a:p>
          </p:txBody>
        </p:sp>
      </p:grpSp>
      <p:sp>
        <p:nvSpPr>
          <p:cNvPr id="97327" name="Text Box 47"/>
          <p:cNvSpPr txBox="1">
            <a:spLocks noChangeArrowheads="1"/>
          </p:cNvSpPr>
          <p:nvPr/>
        </p:nvSpPr>
        <p:spPr bwMode="auto">
          <a:xfrm>
            <a:off x="5638800" y="2133600"/>
            <a:ext cx="160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>
                <a:latin typeface="Verdana" pitchFamily="34" charset="0"/>
              </a:rPr>
              <a:t>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301625"/>
            <a:ext cx="7313613" cy="1143000"/>
          </a:xfrm>
        </p:spPr>
        <p:txBody>
          <a:bodyPr/>
          <a:lstStyle/>
          <a:p>
            <a:r>
              <a:rPr lang="en-US" sz="3200" dirty="0" err="1" smtClean="0"/>
              <a:t>Polya</a:t>
            </a:r>
            <a:r>
              <a:rPr lang="en-US" sz="3200" smtClean="0"/>
              <a:t> urn</a:t>
            </a:r>
            <a:endParaRPr lang="en-US" sz="3200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370013" y="1827213"/>
            <a:ext cx="7240587" cy="4114800"/>
          </a:xfrm>
        </p:spPr>
        <p:txBody>
          <a:bodyPr/>
          <a:lstStyle/>
          <a:p>
            <a:r>
              <a:rPr lang="en-US" sz="2100" dirty="0"/>
              <a:t>Words already drawn are more likely to be seen </a:t>
            </a:r>
            <a:r>
              <a:rPr lang="en-US" sz="2100" dirty="0" smtClean="0"/>
              <a:t>again</a:t>
            </a:r>
          </a:p>
          <a:p>
            <a:endParaRPr lang="en-US" sz="2100" dirty="0" smtClean="0"/>
          </a:p>
          <a:p>
            <a:pPr marL="0" indent="0">
              <a:buNone/>
            </a:pPr>
            <a:r>
              <a:rPr lang="en-US" sz="2100" dirty="0"/>
              <a:t>Results in the </a:t>
            </a:r>
            <a:r>
              <a:rPr lang="en-US" sz="2100" i="1" dirty="0" err="1" smtClean="0">
                <a:solidFill>
                  <a:srgbClr val="FF6600"/>
                </a:solidFill>
              </a:rPr>
              <a:t>Dirichlet</a:t>
            </a:r>
            <a:r>
              <a:rPr lang="en-US" sz="2100" i="1" dirty="0" smtClean="0">
                <a:solidFill>
                  <a:srgbClr val="FF6600"/>
                </a:solidFill>
              </a:rPr>
              <a:t> Compound Multinomial (D</a:t>
            </a:r>
            <a:r>
              <a:rPr lang="en-US" sz="2100" i="1" dirty="0" smtClean="0">
                <a:solidFill>
                  <a:srgbClr val="FF6600"/>
                </a:solidFill>
              </a:rPr>
              <a:t>CM) distribution</a:t>
            </a:r>
          </a:p>
        </p:txBody>
      </p:sp>
      <p:pic>
        <p:nvPicPr>
          <p:cNvPr id="37899" name="Picture 11" descr="yellow_star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 rot="20671105">
            <a:off x="838200" y="1524000"/>
            <a:ext cx="914400" cy="914400"/>
          </a:xfrm>
          <a:noFill/>
          <a:ln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041" name="Picture 89" descr="MCj02327590000[1]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42000" contrast="-70000"/>
          </a:blip>
          <a:srcRect/>
          <a:stretch>
            <a:fillRect/>
          </a:stretch>
        </p:blipFill>
        <p:spPr>
          <a:xfrm>
            <a:off x="4876800" y="3581400"/>
            <a:ext cx="4038600" cy="2895600"/>
          </a:xfrm>
          <a:noFill/>
          <a:ln/>
        </p:spPr>
      </p:pic>
      <p:pic>
        <p:nvPicPr>
          <p:cNvPr id="125954" name="Picture 2" descr="MCj02327590000[1]"/>
          <p:cNvPicPr>
            <a:picLocks noChangeAspect="1" noChangeArrowheads="1"/>
          </p:cNvPicPr>
          <p:nvPr/>
        </p:nvPicPr>
        <p:blipFill>
          <a:blip r:embed="rId2">
            <a:lum bright="42000" contrast="-70000"/>
          </a:blip>
          <a:srcRect/>
          <a:stretch>
            <a:fillRect/>
          </a:stretch>
        </p:blipFill>
        <p:spPr bwMode="auto">
          <a:xfrm>
            <a:off x="381000" y="3657600"/>
            <a:ext cx="4038600" cy="281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595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Controlling burstiness</a:t>
            </a:r>
          </a:p>
        </p:txBody>
      </p:sp>
      <p:grpSp>
        <p:nvGrpSpPr>
          <p:cNvPr id="125978" name="Group 26"/>
          <p:cNvGrpSpPr>
            <a:grpSpLocks/>
          </p:cNvGrpSpPr>
          <p:nvPr/>
        </p:nvGrpSpPr>
        <p:grpSpPr bwMode="auto">
          <a:xfrm flipH="1">
            <a:off x="1600200" y="4114800"/>
            <a:ext cx="273050" cy="307975"/>
            <a:chOff x="3360" y="1200"/>
            <a:chExt cx="387" cy="436"/>
          </a:xfrm>
        </p:grpSpPr>
        <p:sp>
          <p:nvSpPr>
            <p:cNvPr id="125979" name="Oval 27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5980" name="Text Box 28"/>
            <p:cNvSpPr txBox="1">
              <a:spLocks noChangeArrowheads="1"/>
            </p:cNvSpPr>
            <p:nvPr/>
          </p:nvSpPr>
          <p:spPr bwMode="auto">
            <a:xfrm>
              <a:off x="3362" y="1247"/>
              <a:ext cx="385" cy="3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b="1" baseline="-25000">
                <a:latin typeface="Verdana" pitchFamily="34" charset="0"/>
              </a:endParaRPr>
            </a:p>
          </p:txBody>
        </p:sp>
      </p:grpSp>
      <p:grpSp>
        <p:nvGrpSpPr>
          <p:cNvPr id="125981" name="Group 29"/>
          <p:cNvGrpSpPr>
            <a:grpSpLocks/>
          </p:cNvGrpSpPr>
          <p:nvPr/>
        </p:nvGrpSpPr>
        <p:grpSpPr bwMode="auto">
          <a:xfrm flipH="1">
            <a:off x="2133600" y="5257800"/>
            <a:ext cx="273050" cy="307975"/>
            <a:chOff x="3360" y="1200"/>
            <a:chExt cx="387" cy="436"/>
          </a:xfrm>
        </p:grpSpPr>
        <p:sp>
          <p:nvSpPr>
            <p:cNvPr id="125982" name="Oval 30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5983" name="Text Box 31"/>
            <p:cNvSpPr txBox="1">
              <a:spLocks noChangeArrowheads="1"/>
            </p:cNvSpPr>
            <p:nvPr/>
          </p:nvSpPr>
          <p:spPr bwMode="auto">
            <a:xfrm>
              <a:off x="3362" y="1247"/>
              <a:ext cx="385" cy="3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b="1" baseline="-25000">
                <a:latin typeface="Verdana" pitchFamily="34" charset="0"/>
              </a:endParaRPr>
            </a:p>
          </p:txBody>
        </p:sp>
      </p:grpSp>
      <p:grpSp>
        <p:nvGrpSpPr>
          <p:cNvPr id="125984" name="Group 32"/>
          <p:cNvGrpSpPr>
            <a:grpSpLocks/>
          </p:cNvGrpSpPr>
          <p:nvPr/>
        </p:nvGrpSpPr>
        <p:grpSpPr bwMode="auto">
          <a:xfrm flipH="1">
            <a:off x="1371600" y="5486400"/>
            <a:ext cx="273050" cy="307975"/>
            <a:chOff x="3360" y="1200"/>
            <a:chExt cx="387" cy="436"/>
          </a:xfrm>
        </p:grpSpPr>
        <p:sp>
          <p:nvSpPr>
            <p:cNvPr id="125985" name="Oval 33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5986" name="Text Box 34"/>
            <p:cNvSpPr txBox="1">
              <a:spLocks noChangeArrowheads="1"/>
            </p:cNvSpPr>
            <p:nvPr/>
          </p:nvSpPr>
          <p:spPr bwMode="auto">
            <a:xfrm>
              <a:off x="3362" y="1247"/>
              <a:ext cx="385" cy="3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b="1" baseline="-25000">
                <a:latin typeface="Verdana" pitchFamily="34" charset="0"/>
              </a:endParaRPr>
            </a:p>
          </p:txBody>
        </p:sp>
      </p:grpSp>
      <p:grpSp>
        <p:nvGrpSpPr>
          <p:cNvPr id="125987" name="Group 35"/>
          <p:cNvGrpSpPr>
            <a:grpSpLocks/>
          </p:cNvGrpSpPr>
          <p:nvPr/>
        </p:nvGrpSpPr>
        <p:grpSpPr bwMode="auto">
          <a:xfrm flipH="1">
            <a:off x="3276600" y="5562600"/>
            <a:ext cx="273050" cy="307975"/>
            <a:chOff x="3360" y="1200"/>
            <a:chExt cx="387" cy="436"/>
          </a:xfrm>
        </p:grpSpPr>
        <p:sp>
          <p:nvSpPr>
            <p:cNvPr id="125988" name="Oval 36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5989" name="Text Box 37"/>
            <p:cNvSpPr txBox="1">
              <a:spLocks noChangeArrowheads="1"/>
            </p:cNvSpPr>
            <p:nvPr/>
          </p:nvSpPr>
          <p:spPr bwMode="auto">
            <a:xfrm>
              <a:off x="3362" y="1247"/>
              <a:ext cx="385" cy="3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b="1" baseline="-25000">
                <a:latin typeface="Verdana" pitchFamily="34" charset="0"/>
              </a:endParaRPr>
            </a:p>
          </p:txBody>
        </p:sp>
      </p:grpSp>
      <p:grpSp>
        <p:nvGrpSpPr>
          <p:cNvPr id="125990" name="Group 38"/>
          <p:cNvGrpSpPr>
            <a:grpSpLocks/>
          </p:cNvGrpSpPr>
          <p:nvPr/>
        </p:nvGrpSpPr>
        <p:grpSpPr bwMode="auto">
          <a:xfrm>
            <a:off x="2133600" y="4572000"/>
            <a:ext cx="304800" cy="307975"/>
            <a:chOff x="3936" y="1296"/>
            <a:chExt cx="432" cy="436"/>
          </a:xfrm>
        </p:grpSpPr>
        <p:sp>
          <p:nvSpPr>
            <p:cNvPr id="125991" name="Oval 39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5992" name="Text Box 40"/>
            <p:cNvSpPr txBox="1">
              <a:spLocks noChangeArrowheads="1"/>
            </p:cNvSpPr>
            <p:nvPr/>
          </p:nvSpPr>
          <p:spPr bwMode="auto">
            <a:xfrm>
              <a:off x="3983" y="1343"/>
              <a:ext cx="385" cy="3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b="1" baseline="-25000">
                <a:latin typeface="Verdana" pitchFamily="34" charset="0"/>
              </a:endParaRPr>
            </a:p>
          </p:txBody>
        </p:sp>
      </p:grpSp>
      <p:grpSp>
        <p:nvGrpSpPr>
          <p:cNvPr id="125993" name="Group 41"/>
          <p:cNvGrpSpPr>
            <a:grpSpLocks/>
          </p:cNvGrpSpPr>
          <p:nvPr/>
        </p:nvGrpSpPr>
        <p:grpSpPr bwMode="auto">
          <a:xfrm>
            <a:off x="2438400" y="5715000"/>
            <a:ext cx="304800" cy="307975"/>
            <a:chOff x="3936" y="1296"/>
            <a:chExt cx="432" cy="436"/>
          </a:xfrm>
        </p:grpSpPr>
        <p:sp>
          <p:nvSpPr>
            <p:cNvPr id="125994" name="Oval 42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5995" name="Text Box 43"/>
            <p:cNvSpPr txBox="1">
              <a:spLocks noChangeArrowheads="1"/>
            </p:cNvSpPr>
            <p:nvPr/>
          </p:nvSpPr>
          <p:spPr bwMode="auto">
            <a:xfrm>
              <a:off x="3983" y="1343"/>
              <a:ext cx="385" cy="3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b="1" baseline="-25000">
                <a:latin typeface="Verdana" pitchFamily="34" charset="0"/>
              </a:endParaRPr>
            </a:p>
          </p:txBody>
        </p:sp>
      </p:grpSp>
      <p:grpSp>
        <p:nvGrpSpPr>
          <p:cNvPr id="125996" name="Group 44"/>
          <p:cNvGrpSpPr>
            <a:grpSpLocks/>
          </p:cNvGrpSpPr>
          <p:nvPr/>
        </p:nvGrpSpPr>
        <p:grpSpPr bwMode="auto">
          <a:xfrm>
            <a:off x="2819400" y="4800600"/>
            <a:ext cx="304800" cy="307975"/>
            <a:chOff x="2928" y="1152"/>
            <a:chExt cx="432" cy="436"/>
          </a:xfrm>
        </p:grpSpPr>
        <p:sp>
          <p:nvSpPr>
            <p:cNvPr id="125997" name="Oval 45"/>
            <p:cNvSpPr>
              <a:spLocks noChangeArrowheads="1"/>
            </p:cNvSpPr>
            <p:nvPr/>
          </p:nvSpPr>
          <p:spPr bwMode="auto">
            <a:xfrm>
              <a:off x="2928" y="1152"/>
              <a:ext cx="384" cy="384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5998" name="Text Box 46"/>
            <p:cNvSpPr txBox="1">
              <a:spLocks noChangeArrowheads="1"/>
            </p:cNvSpPr>
            <p:nvPr/>
          </p:nvSpPr>
          <p:spPr bwMode="auto">
            <a:xfrm>
              <a:off x="2975" y="1199"/>
              <a:ext cx="385" cy="3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b="1" baseline="-25000">
                <a:latin typeface="Verdana" pitchFamily="34" charset="0"/>
              </a:endParaRPr>
            </a:p>
          </p:txBody>
        </p:sp>
      </p:grpSp>
      <p:grpSp>
        <p:nvGrpSpPr>
          <p:cNvPr id="125999" name="Group 47"/>
          <p:cNvGrpSpPr>
            <a:grpSpLocks/>
          </p:cNvGrpSpPr>
          <p:nvPr/>
        </p:nvGrpSpPr>
        <p:grpSpPr bwMode="auto">
          <a:xfrm flipH="1">
            <a:off x="6248400" y="4419600"/>
            <a:ext cx="273050" cy="307975"/>
            <a:chOff x="3360" y="1200"/>
            <a:chExt cx="387" cy="436"/>
          </a:xfrm>
        </p:grpSpPr>
        <p:sp>
          <p:nvSpPr>
            <p:cNvPr id="126000" name="Oval 48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6001" name="Text Box 49"/>
            <p:cNvSpPr txBox="1">
              <a:spLocks noChangeArrowheads="1"/>
            </p:cNvSpPr>
            <p:nvPr/>
          </p:nvSpPr>
          <p:spPr bwMode="auto">
            <a:xfrm>
              <a:off x="3362" y="1247"/>
              <a:ext cx="385" cy="3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b="1" baseline="-25000">
                <a:latin typeface="Verdana" pitchFamily="34" charset="0"/>
              </a:endParaRPr>
            </a:p>
          </p:txBody>
        </p:sp>
      </p:grpSp>
      <p:grpSp>
        <p:nvGrpSpPr>
          <p:cNvPr id="126002" name="Group 50"/>
          <p:cNvGrpSpPr>
            <a:grpSpLocks/>
          </p:cNvGrpSpPr>
          <p:nvPr/>
        </p:nvGrpSpPr>
        <p:grpSpPr bwMode="auto">
          <a:xfrm flipH="1">
            <a:off x="5715000" y="5562600"/>
            <a:ext cx="273050" cy="307975"/>
            <a:chOff x="3360" y="1200"/>
            <a:chExt cx="387" cy="436"/>
          </a:xfrm>
        </p:grpSpPr>
        <p:sp>
          <p:nvSpPr>
            <p:cNvPr id="126003" name="Oval 51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6004" name="Text Box 52"/>
            <p:cNvSpPr txBox="1">
              <a:spLocks noChangeArrowheads="1"/>
            </p:cNvSpPr>
            <p:nvPr/>
          </p:nvSpPr>
          <p:spPr bwMode="auto">
            <a:xfrm>
              <a:off x="3362" y="1247"/>
              <a:ext cx="385" cy="3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b="1" baseline="-25000">
                <a:latin typeface="Verdana" pitchFamily="34" charset="0"/>
              </a:endParaRPr>
            </a:p>
          </p:txBody>
        </p:sp>
      </p:grpSp>
      <p:grpSp>
        <p:nvGrpSpPr>
          <p:cNvPr id="126005" name="Group 53"/>
          <p:cNvGrpSpPr>
            <a:grpSpLocks/>
          </p:cNvGrpSpPr>
          <p:nvPr/>
        </p:nvGrpSpPr>
        <p:grpSpPr bwMode="auto">
          <a:xfrm flipH="1">
            <a:off x="7315200" y="4876800"/>
            <a:ext cx="273050" cy="307975"/>
            <a:chOff x="3360" y="1200"/>
            <a:chExt cx="387" cy="436"/>
          </a:xfrm>
        </p:grpSpPr>
        <p:sp>
          <p:nvSpPr>
            <p:cNvPr id="126006" name="Oval 54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6007" name="Text Box 55"/>
            <p:cNvSpPr txBox="1">
              <a:spLocks noChangeArrowheads="1"/>
            </p:cNvSpPr>
            <p:nvPr/>
          </p:nvSpPr>
          <p:spPr bwMode="auto">
            <a:xfrm>
              <a:off x="3362" y="1247"/>
              <a:ext cx="385" cy="3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b="1" baseline="-25000">
                <a:latin typeface="Verdana" pitchFamily="34" charset="0"/>
              </a:endParaRPr>
            </a:p>
          </p:txBody>
        </p:sp>
      </p:grpSp>
      <p:grpSp>
        <p:nvGrpSpPr>
          <p:cNvPr id="126008" name="Group 56"/>
          <p:cNvGrpSpPr>
            <a:grpSpLocks/>
          </p:cNvGrpSpPr>
          <p:nvPr/>
        </p:nvGrpSpPr>
        <p:grpSpPr bwMode="auto">
          <a:xfrm flipH="1">
            <a:off x="5867400" y="4800600"/>
            <a:ext cx="273050" cy="307975"/>
            <a:chOff x="3360" y="1200"/>
            <a:chExt cx="387" cy="436"/>
          </a:xfrm>
        </p:grpSpPr>
        <p:sp>
          <p:nvSpPr>
            <p:cNvPr id="126009" name="Oval 57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6010" name="Text Box 58"/>
            <p:cNvSpPr txBox="1">
              <a:spLocks noChangeArrowheads="1"/>
            </p:cNvSpPr>
            <p:nvPr/>
          </p:nvSpPr>
          <p:spPr bwMode="auto">
            <a:xfrm>
              <a:off x="3362" y="1247"/>
              <a:ext cx="385" cy="3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b="1" baseline="-25000">
                <a:latin typeface="Verdana" pitchFamily="34" charset="0"/>
              </a:endParaRPr>
            </a:p>
          </p:txBody>
        </p:sp>
      </p:grpSp>
      <p:grpSp>
        <p:nvGrpSpPr>
          <p:cNvPr id="126011" name="Group 59"/>
          <p:cNvGrpSpPr>
            <a:grpSpLocks/>
          </p:cNvGrpSpPr>
          <p:nvPr/>
        </p:nvGrpSpPr>
        <p:grpSpPr bwMode="auto">
          <a:xfrm>
            <a:off x="6781800" y="4648200"/>
            <a:ext cx="304800" cy="307975"/>
            <a:chOff x="3936" y="1296"/>
            <a:chExt cx="432" cy="436"/>
          </a:xfrm>
        </p:grpSpPr>
        <p:sp>
          <p:nvSpPr>
            <p:cNvPr id="126012" name="Oval 60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6013" name="Text Box 61"/>
            <p:cNvSpPr txBox="1">
              <a:spLocks noChangeArrowheads="1"/>
            </p:cNvSpPr>
            <p:nvPr/>
          </p:nvSpPr>
          <p:spPr bwMode="auto">
            <a:xfrm>
              <a:off x="3983" y="1343"/>
              <a:ext cx="385" cy="3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b="1" baseline="-25000">
                <a:latin typeface="Verdana" pitchFamily="34" charset="0"/>
              </a:endParaRPr>
            </a:p>
          </p:txBody>
        </p:sp>
      </p:grpSp>
      <p:grpSp>
        <p:nvGrpSpPr>
          <p:cNvPr id="126014" name="Group 62"/>
          <p:cNvGrpSpPr>
            <a:grpSpLocks/>
          </p:cNvGrpSpPr>
          <p:nvPr/>
        </p:nvGrpSpPr>
        <p:grpSpPr bwMode="auto">
          <a:xfrm>
            <a:off x="7924800" y="5486400"/>
            <a:ext cx="304800" cy="307975"/>
            <a:chOff x="3936" y="1296"/>
            <a:chExt cx="432" cy="436"/>
          </a:xfrm>
        </p:grpSpPr>
        <p:sp>
          <p:nvSpPr>
            <p:cNvPr id="126015" name="Oval 63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6016" name="Text Box 64"/>
            <p:cNvSpPr txBox="1">
              <a:spLocks noChangeArrowheads="1"/>
            </p:cNvSpPr>
            <p:nvPr/>
          </p:nvSpPr>
          <p:spPr bwMode="auto">
            <a:xfrm>
              <a:off x="3983" y="1343"/>
              <a:ext cx="385" cy="3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b="1" baseline="-25000">
                <a:latin typeface="Verdana" pitchFamily="34" charset="0"/>
              </a:endParaRPr>
            </a:p>
          </p:txBody>
        </p:sp>
      </p:grpSp>
      <p:grpSp>
        <p:nvGrpSpPr>
          <p:cNvPr id="126017" name="Group 65"/>
          <p:cNvGrpSpPr>
            <a:grpSpLocks/>
          </p:cNvGrpSpPr>
          <p:nvPr/>
        </p:nvGrpSpPr>
        <p:grpSpPr bwMode="auto">
          <a:xfrm>
            <a:off x="6858000" y="5715000"/>
            <a:ext cx="304800" cy="307975"/>
            <a:chOff x="2928" y="1152"/>
            <a:chExt cx="432" cy="436"/>
          </a:xfrm>
        </p:grpSpPr>
        <p:sp>
          <p:nvSpPr>
            <p:cNvPr id="126018" name="Oval 66"/>
            <p:cNvSpPr>
              <a:spLocks noChangeArrowheads="1"/>
            </p:cNvSpPr>
            <p:nvPr/>
          </p:nvSpPr>
          <p:spPr bwMode="auto">
            <a:xfrm>
              <a:off x="2928" y="1152"/>
              <a:ext cx="384" cy="384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6019" name="Text Box 67"/>
            <p:cNvSpPr txBox="1">
              <a:spLocks noChangeArrowheads="1"/>
            </p:cNvSpPr>
            <p:nvPr/>
          </p:nvSpPr>
          <p:spPr bwMode="auto">
            <a:xfrm>
              <a:off x="2975" y="1199"/>
              <a:ext cx="385" cy="3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b="1" baseline="-25000">
                <a:latin typeface="Verdana" pitchFamily="34" charset="0"/>
              </a:endParaRPr>
            </a:p>
          </p:txBody>
        </p:sp>
      </p:grpSp>
      <p:grpSp>
        <p:nvGrpSpPr>
          <p:cNvPr id="126020" name="Group 68"/>
          <p:cNvGrpSpPr>
            <a:grpSpLocks/>
          </p:cNvGrpSpPr>
          <p:nvPr/>
        </p:nvGrpSpPr>
        <p:grpSpPr bwMode="auto">
          <a:xfrm flipH="1">
            <a:off x="7543800" y="4419600"/>
            <a:ext cx="273050" cy="307975"/>
            <a:chOff x="3360" y="1200"/>
            <a:chExt cx="387" cy="436"/>
          </a:xfrm>
        </p:grpSpPr>
        <p:sp>
          <p:nvSpPr>
            <p:cNvPr id="126021" name="Oval 69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6022" name="Text Box 70"/>
            <p:cNvSpPr txBox="1">
              <a:spLocks noChangeArrowheads="1"/>
            </p:cNvSpPr>
            <p:nvPr/>
          </p:nvSpPr>
          <p:spPr bwMode="auto">
            <a:xfrm>
              <a:off x="3362" y="1247"/>
              <a:ext cx="385" cy="3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b="1" baseline="-25000">
                <a:latin typeface="Verdana" pitchFamily="34" charset="0"/>
              </a:endParaRPr>
            </a:p>
          </p:txBody>
        </p:sp>
      </p:grpSp>
      <p:grpSp>
        <p:nvGrpSpPr>
          <p:cNvPr id="126023" name="Group 71"/>
          <p:cNvGrpSpPr>
            <a:grpSpLocks/>
          </p:cNvGrpSpPr>
          <p:nvPr/>
        </p:nvGrpSpPr>
        <p:grpSpPr bwMode="auto">
          <a:xfrm flipH="1">
            <a:off x="6629400" y="4038600"/>
            <a:ext cx="273050" cy="307975"/>
            <a:chOff x="3360" y="1200"/>
            <a:chExt cx="387" cy="436"/>
          </a:xfrm>
        </p:grpSpPr>
        <p:sp>
          <p:nvSpPr>
            <p:cNvPr id="126024" name="Oval 72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6025" name="Text Box 73"/>
            <p:cNvSpPr txBox="1">
              <a:spLocks noChangeArrowheads="1"/>
            </p:cNvSpPr>
            <p:nvPr/>
          </p:nvSpPr>
          <p:spPr bwMode="auto">
            <a:xfrm>
              <a:off x="3362" y="1247"/>
              <a:ext cx="385" cy="3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b="1" baseline="-25000">
                <a:latin typeface="Verdana" pitchFamily="34" charset="0"/>
              </a:endParaRPr>
            </a:p>
          </p:txBody>
        </p:sp>
      </p:grpSp>
      <p:grpSp>
        <p:nvGrpSpPr>
          <p:cNvPr id="126026" name="Group 74"/>
          <p:cNvGrpSpPr>
            <a:grpSpLocks/>
          </p:cNvGrpSpPr>
          <p:nvPr/>
        </p:nvGrpSpPr>
        <p:grpSpPr bwMode="auto">
          <a:xfrm flipH="1">
            <a:off x="7848600" y="5029200"/>
            <a:ext cx="273050" cy="307975"/>
            <a:chOff x="3360" y="1200"/>
            <a:chExt cx="387" cy="436"/>
          </a:xfrm>
        </p:grpSpPr>
        <p:sp>
          <p:nvSpPr>
            <p:cNvPr id="126027" name="Oval 75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6028" name="Text Box 76"/>
            <p:cNvSpPr txBox="1">
              <a:spLocks noChangeArrowheads="1"/>
            </p:cNvSpPr>
            <p:nvPr/>
          </p:nvSpPr>
          <p:spPr bwMode="auto">
            <a:xfrm>
              <a:off x="3362" y="1247"/>
              <a:ext cx="385" cy="3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b="1" baseline="-25000">
                <a:latin typeface="Verdana" pitchFamily="34" charset="0"/>
              </a:endParaRPr>
            </a:p>
          </p:txBody>
        </p:sp>
      </p:grpSp>
      <p:grpSp>
        <p:nvGrpSpPr>
          <p:cNvPr id="126029" name="Group 77"/>
          <p:cNvGrpSpPr>
            <a:grpSpLocks/>
          </p:cNvGrpSpPr>
          <p:nvPr/>
        </p:nvGrpSpPr>
        <p:grpSpPr bwMode="auto">
          <a:xfrm flipH="1">
            <a:off x="6248400" y="5410200"/>
            <a:ext cx="273050" cy="307975"/>
            <a:chOff x="3360" y="1200"/>
            <a:chExt cx="387" cy="436"/>
          </a:xfrm>
        </p:grpSpPr>
        <p:sp>
          <p:nvSpPr>
            <p:cNvPr id="126030" name="Oval 78"/>
            <p:cNvSpPr>
              <a:spLocks noChangeArrowheads="1"/>
            </p:cNvSpPr>
            <p:nvPr/>
          </p:nvSpPr>
          <p:spPr bwMode="auto">
            <a:xfrm>
              <a:off x="3360" y="120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6031" name="Text Box 79"/>
            <p:cNvSpPr txBox="1">
              <a:spLocks noChangeArrowheads="1"/>
            </p:cNvSpPr>
            <p:nvPr/>
          </p:nvSpPr>
          <p:spPr bwMode="auto">
            <a:xfrm>
              <a:off x="3362" y="1247"/>
              <a:ext cx="385" cy="3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b="1" baseline="-25000">
                <a:latin typeface="Verdana" pitchFamily="34" charset="0"/>
              </a:endParaRPr>
            </a:p>
          </p:txBody>
        </p:sp>
      </p:grpSp>
      <p:grpSp>
        <p:nvGrpSpPr>
          <p:cNvPr id="126032" name="Group 80"/>
          <p:cNvGrpSpPr>
            <a:grpSpLocks/>
          </p:cNvGrpSpPr>
          <p:nvPr/>
        </p:nvGrpSpPr>
        <p:grpSpPr bwMode="auto">
          <a:xfrm>
            <a:off x="5410200" y="5181600"/>
            <a:ext cx="304800" cy="307975"/>
            <a:chOff x="3936" y="1296"/>
            <a:chExt cx="432" cy="436"/>
          </a:xfrm>
        </p:grpSpPr>
        <p:sp>
          <p:nvSpPr>
            <p:cNvPr id="126033" name="Oval 81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6034" name="Text Box 82"/>
            <p:cNvSpPr txBox="1">
              <a:spLocks noChangeArrowheads="1"/>
            </p:cNvSpPr>
            <p:nvPr/>
          </p:nvSpPr>
          <p:spPr bwMode="auto">
            <a:xfrm>
              <a:off x="3983" y="1343"/>
              <a:ext cx="385" cy="3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b="1" baseline="-25000">
                <a:latin typeface="Verdana" pitchFamily="34" charset="0"/>
              </a:endParaRPr>
            </a:p>
          </p:txBody>
        </p:sp>
      </p:grpSp>
      <p:grpSp>
        <p:nvGrpSpPr>
          <p:cNvPr id="126035" name="Group 83"/>
          <p:cNvGrpSpPr>
            <a:grpSpLocks/>
          </p:cNvGrpSpPr>
          <p:nvPr/>
        </p:nvGrpSpPr>
        <p:grpSpPr bwMode="auto">
          <a:xfrm>
            <a:off x="7391400" y="5486400"/>
            <a:ext cx="304800" cy="307975"/>
            <a:chOff x="3936" y="1296"/>
            <a:chExt cx="432" cy="436"/>
          </a:xfrm>
        </p:grpSpPr>
        <p:sp>
          <p:nvSpPr>
            <p:cNvPr id="126036" name="Oval 84"/>
            <p:cNvSpPr>
              <a:spLocks noChangeArrowheads="1"/>
            </p:cNvSpPr>
            <p:nvPr/>
          </p:nvSpPr>
          <p:spPr bwMode="auto">
            <a:xfrm>
              <a:off x="3936" y="1296"/>
              <a:ext cx="384" cy="384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6037" name="Text Box 85"/>
            <p:cNvSpPr txBox="1">
              <a:spLocks noChangeArrowheads="1"/>
            </p:cNvSpPr>
            <p:nvPr/>
          </p:nvSpPr>
          <p:spPr bwMode="auto">
            <a:xfrm>
              <a:off x="3983" y="1343"/>
              <a:ext cx="385" cy="3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b="1" baseline="-25000">
                <a:latin typeface="Verdana" pitchFamily="34" charset="0"/>
              </a:endParaRPr>
            </a:p>
          </p:txBody>
        </p:sp>
      </p:grpSp>
      <p:grpSp>
        <p:nvGrpSpPr>
          <p:cNvPr id="126038" name="Group 86"/>
          <p:cNvGrpSpPr>
            <a:grpSpLocks/>
          </p:cNvGrpSpPr>
          <p:nvPr/>
        </p:nvGrpSpPr>
        <p:grpSpPr bwMode="auto">
          <a:xfrm>
            <a:off x="7086600" y="4267200"/>
            <a:ext cx="304800" cy="307975"/>
            <a:chOff x="2928" y="1152"/>
            <a:chExt cx="432" cy="436"/>
          </a:xfrm>
        </p:grpSpPr>
        <p:sp>
          <p:nvSpPr>
            <p:cNvPr id="126039" name="Oval 87"/>
            <p:cNvSpPr>
              <a:spLocks noChangeArrowheads="1"/>
            </p:cNvSpPr>
            <p:nvPr/>
          </p:nvSpPr>
          <p:spPr bwMode="auto">
            <a:xfrm>
              <a:off x="2928" y="1152"/>
              <a:ext cx="384" cy="384"/>
            </a:xfrm>
            <a:prstGeom prst="ellipse">
              <a:avLst/>
            </a:prstGeom>
            <a:solidFill>
              <a:srgbClr val="99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6040" name="Text Box 88"/>
            <p:cNvSpPr txBox="1">
              <a:spLocks noChangeArrowheads="1"/>
            </p:cNvSpPr>
            <p:nvPr/>
          </p:nvSpPr>
          <p:spPr bwMode="auto">
            <a:xfrm>
              <a:off x="2975" y="1199"/>
              <a:ext cx="385" cy="3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b="1" baseline="-25000">
                <a:latin typeface="Verdana" pitchFamily="34" charset="0"/>
              </a:endParaRPr>
            </a:p>
          </p:txBody>
        </p:sp>
      </p:grpSp>
      <p:sp>
        <p:nvSpPr>
          <p:cNvPr id="126043" name="Rectangle 91"/>
          <p:cNvSpPr>
            <a:spLocks noChangeArrowheads="1"/>
          </p:cNvSpPr>
          <p:nvPr/>
        </p:nvSpPr>
        <p:spPr bwMode="auto">
          <a:xfrm>
            <a:off x="1370013" y="1676400"/>
            <a:ext cx="7313612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 eaLnBrk="1" hangingPunct="1"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n-US" sz="2500" dirty="0">
                <a:latin typeface="Verdana" pitchFamily="34" charset="0"/>
              </a:rPr>
              <a:t>Same distribution of words</a:t>
            </a:r>
          </a:p>
          <a:p>
            <a:pPr marL="342900" indent="-342900" algn="l"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</a:pPr>
            <a:endParaRPr lang="en-US" sz="2500" dirty="0">
              <a:latin typeface="Verdana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09600" y="2126159"/>
            <a:ext cx="7239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Which is more </a:t>
            </a:r>
            <a:r>
              <a:rPr lang="en-US" sz="4400" dirty="0" err="1" smtClean="0">
                <a:solidFill>
                  <a:srgbClr val="FF0000"/>
                </a:solidFill>
              </a:rPr>
              <a:t>bursty</a:t>
            </a:r>
            <a:r>
              <a:rPr lang="en-US" sz="4400" dirty="0" smtClean="0">
                <a:solidFill>
                  <a:srgbClr val="FF0000"/>
                </a:solidFill>
              </a:rPr>
              <a:t>?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70" name="Text Box 93"/>
          <p:cNvSpPr txBox="1">
            <a:spLocks noChangeArrowheads="1"/>
          </p:cNvSpPr>
          <p:nvPr/>
        </p:nvSpPr>
        <p:spPr bwMode="auto">
          <a:xfrm>
            <a:off x="5867400" y="2909888"/>
            <a:ext cx="2133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/>
              <a:t>less </a:t>
            </a:r>
            <a:r>
              <a:rPr lang="en-US" sz="2800" dirty="0" err="1"/>
              <a:t>bursty</a:t>
            </a:r>
            <a:endParaRPr lang="en-US" sz="2800" dirty="0"/>
          </a:p>
        </p:txBody>
      </p:sp>
      <p:sp>
        <p:nvSpPr>
          <p:cNvPr id="72" name="Text Box 92"/>
          <p:cNvSpPr txBox="1">
            <a:spLocks noChangeArrowheads="1"/>
          </p:cNvSpPr>
          <p:nvPr/>
        </p:nvSpPr>
        <p:spPr bwMode="auto">
          <a:xfrm>
            <a:off x="1371600" y="2895600"/>
            <a:ext cx="2362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/>
              <a:t>more </a:t>
            </a:r>
            <a:r>
              <a:rPr lang="en-US" sz="2800" dirty="0" err="1"/>
              <a:t>bursty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301625"/>
            <a:ext cx="7313613" cy="1143000"/>
          </a:xfrm>
        </p:spPr>
        <p:txBody>
          <a:bodyPr/>
          <a:lstStyle/>
          <a:p>
            <a:r>
              <a:rPr lang="en-US" sz="3200" dirty="0" err="1" smtClean="0"/>
              <a:t>Polya</a:t>
            </a:r>
            <a:r>
              <a:rPr lang="en-US" sz="3200" smtClean="0"/>
              <a:t> urn</a:t>
            </a:r>
            <a:endParaRPr lang="en-US" sz="3200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370013" y="1827213"/>
            <a:ext cx="7240587" cy="4114800"/>
          </a:xfrm>
        </p:spPr>
        <p:txBody>
          <a:bodyPr/>
          <a:lstStyle/>
          <a:p>
            <a:r>
              <a:rPr lang="en-US" sz="2100" dirty="0"/>
              <a:t>Words already drawn are more likely to be seen </a:t>
            </a:r>
            <a:r>
              <a:rPr lang="en-US" sz="2100" dirty="0" smtClean="0"/>
              <a:t>again</a:t>
            </a:r>
          </a:p>
          <a:p>
            <a:endParaRPr lang="en-US" sz="2100" dirty="0" smtClean="0"/>
          </a:p>
          <a:p>
            <a:pPr marL="0" indent="0">
              <a:buNone/>
            </a:pPr>
            <a:r>
              <a:rPr lang="en-US" sz="2100" dirty="0"/>
              <a:t>Results in the </a:t>
            </a:r>
            <a:r>
              <a:rPr lang="en-US" sz="2100" i="1" dirty="0">
                <a:solidFill>
                  <a:srgbClr val="FF6600"/>
                </a:solidFill>
              </a:rPr>
              <a:t>DCM </a:t>
            </a:r>
            <a:r>
              <a:rPr lang="en-US" sz="2100" i="1" dirty="0" smtClean="0">
                <a:solidFill>
                  <a:srgbClr val="FF6600"/>
                </a:solidFill>
              </a:rPr>
              <a:t>distribution</a:t>
            </a:r>
          </a:p>
          <a:p>
            <a:endParaRPr lang="en-US" sz="2100" dirty="0" smtClean="0"/>
          </a:p>
          <a:p>
            <a:pPr marL="0" indent="0">
              <a:buNone/>
            </a:pPr>
            <a:r>
              <a:rPr lang="en-US" sz="2100" dirty="0" smtClean="0">
                <a:solidFill>
                  <a:srgbClr val="0000FF"/>
                </a:solidFill>
              </a:rPr>
              <a:t>We can modulate </a:t>
            </a:r>
            <a:r>
              <a:rPr lang="en-US" sz="2100" dirty="0" err="1" smtClean="0">
                <a:solidFill>
                  <a:srgbClr val="0000FF"/>
                </a:solidFill>
              </a:rPr>
              <a:t>burstiness</a:t>
            </a:r>
            <a:r>
              <a:rPr lang="en-US" sz="2100" dirty="0" smtClean="0">
                <a:solidFill>
                  <a:srgbClr val="0000FF"/>
                </a:solidFill>
              </a:rPr>
              <a:t> by increasing/decreasing the number of words in the urn while keeping distribution the same </a:t>
            </a:r>
            <a:endParaRPr lang="en-US" sz="2100" dirty="0">
              <a:solidFill>
                <a:srgbClr val="0000FF"/>
              </a:solidFill>
            </a:endParaRPr>
          </a:p>
        </p:txBody>
      </p:sp>
      <p:pic>
        <p:nvPicPr>
          <p:cNvPr id="37899" name="Picture 11" descr="yellow_star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 rot="20671105">
            <a:off x="838200" y="1524000"/>
            <a:ext cx="914400" cy="914400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3390783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41" name="Rectangle 9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0" y="-152400"/>
            <a:ext cx="4953000" cy="914400"/>
          </a:xfrm>
        </p:spPr>
        <p:txBody>
          <a:bodyPr/>
          <a:lstStyle/>
          <a:p>
            <a:r>
              <a:rPr lang="en-US" dirty="0"/>
              <a:t>Burstiness with DCM</a:t>
            </a:r>
          </a:p>
        </p:txBody>
      </p:sp>
      <p:pic>
        <p:nvPicPr>
          <p:cNvPr id="44036" name="Picture 4" descr="alphalar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48400" y="3810000"/>
            <a:ext cx="2819400" cy="2114550"/>
          </a:xfrm>
          <a:prstGeom prst="rect">
            <a:avLst/>
          </a:prstGeom>
          <a:noFill/>
        </p:spPr>
      </p:pic>
      <p:pic>
        <p:nvPicPr>
          <p:cNvPr id="44038" name="Picture 6" descr="alphasmal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905250"/>
            <a:ext cx="2819400" cy="2114550"/>
          </a:xfrm>
          <a:prstGeom prst="rect">
            <a:avLst/>
          </a:prstGeom>
          <a:noFill/>
        </p:spPr>
      </p:pic>
      <p:pic>
        <p:nvPicPr>
          <p:cNvPr id="44039" name="Picture 7" descr="thet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24200" y="857250"/>
            <a:ext cx="2819400" cy="2114550"/>
          </a:xfrm>
          <a:prstGeom prst="rect">
            <a:avLst/>
          </a:prstGeom>
          <a:noFill/>
        </p:spPr>
      </p:pic>
      <p:sp>
        <p:nvSpPr>
          <p:cNvPr id="44042" name="Text Box 10"/>
          <p:cNvSpPr txBox="1">
            <a:spLocks noChangeArrowheads="1"/>
          </p:cNvSpPr>
          <p:nvPr/>
        </p:nvSpPr>
        <p:spPr bwMode="auto">
          <a:xfrm>
            <a:off x="533400" y="6019800"/>
            <a:ext cx="2362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latin typeface="Verdana" pitchFamily="34" charset="0"/>
              </a:rPr>
              <a:t>Down </a:t>
            </a:r>
            <a:r>
              <a:rPr lang="en-US" dirty="0" smtClean="0">
                <a:latin typeface="Verdana" pitchFamily="34" charset="0"/>
              </a:rPr>
              <a:t>scaled </a:t>
            </a:r>
            <a:br>
              <a:rPr lang="en-US" dirty="0" smtClean="0">
                <a:latin typeface="Verdana" pitchFamily="34" charset="0"/>
              </a:rPr>
            </a:br>
            <a:r>
              <a:rPr lang="en-US" dirty="0" smtClean="0">
                <a:latin typeface="Verdana" pitchFamily="34" charset="0"/>
              </a:rPr>
              <a:t>{</a:t>
            </a:r>
            <a:r>
              <a:rPr lang="en-US" dirty="0">
                <a:latin typeface="Verdana" pitchFamily="34" charset="0"/>
              </a:rPr>
              <a:t>.31</a:t>
            </a:r>
            <a:r>
              <a:rPr lang="en-US" dirty="0" smtClean="0">
                <a:latin typeface="Verdana" pitchFamily="34" charset="0"/>
              </a:rPr>
              <a:t>, .</a:t>
            </a:r>
            <a:r>
              <a:rPr lang="en-US" dirty="0">
                <a:latin typeface="Verdana" pitchFamily="34" charset="0"/>
              </a:rPr>
              <a:t>44, .25}</a:t>
            </a:r>
          </a:p>
        </p:txBody>
      </p:sp>
      <p:sp>
        <p:nvSpPr>
          <p:cNvPr id="44043" name="Text Box 11"/>
          <p:cNvSpPr txBox="1">
            <a:spLocks noChangeArrowheads="1"/>
          </p:cNvSpPr>
          <p:nvPr/>
        </p:nvSpPr>
        <p:spPr bwMode="auto">
          <a:xfrm>
            <a:off x="6553200" y="6019800"/>
            <a:ext cx="2590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latin typeface="Verdana" pitchFamily="34" charset="0"/>
              </a:rPr>
              <a:t>Up </a:t>
            </a:r>
            <a:r>
              <a:rPr lang="en-US" dirty="0" smtClean="0">
                <a:latin typeface="Verdana" pitchFamily="34" charset="0"/>
              </a:rPr>
              <a:t>scaled</a:t>
            </a:r>
            <a:br>
              <a:rPr lang="en-US" dirty="0" smtClean="0">
                <a:latin typeface="Verdana" pitchFamily="34" charset="0"/>
              </a:rPr>
            </a:br>
            <a:r>
              <a:rPr lang="en-US" dirty="0" smtClean="0">
                <a:latin typeface="Verdana" pitchFamily="34" charset="0"/>
              </a:rPr>
              <a:t>{</a:t>
            </a:r>
            <a:r>
              <a:rPr lang="en-US" dirty="0">
                <a:latin typeface="Verdana" pitchFamily="34" charset="0"/>
              </a:rPr>
              <a:t>2.81,3.94, 2.25}</a:t>
            </a:r>
          </a:p>
        </p:txBody>
      </p:sp>
      <p:sp>
        <p:nvSpPr>
          <p:cNvPr id="44045" name="Text Box 13"/>
          <p:cNvSpPr txBox="1">
            <a:spLocks noChangeArrowheads="1"/>
          </p:cNvSpPr>
          <p:nvPr/>
        </p:nvSpPr>
        <p:spPr bwMode="auto">
          <a:xfrm>
            <a:off x="5181600" y="1447800"/>
            <a:ext cx="1981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latin typeface="Verdana" pitchFamily="34" charset="0"/>
              </a:rPr>
              <a:t>Multinomial</a:t>
            </a:r>
          </a:p>
        </p:txBody>
      </p:sp>
      <p:pic>
        <p:nvPicPr>
          <p:cNvPr id="12" name="Picture 5" descr="alphamedium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0" y="3900487"/>
            <a:ext cx="2819400" cy="2114550"/>
          </a:xfrm>
          <a:prstGeom prst="rect">
            <a:avLst/>
          </a:prstGeom>
          <a:noFill/>
        </p:spPr>
      </p:pic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3276600" y="6034087"/>
            <a:ext cx="2438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latin typeface="Verdana" pitchFamily="34" charset="0"/>
              </a:rPr>
              <a:t>Medium </a:t>
            </a:r>
            <a:r>
              <a:rPr lang="en-US" dirty="0" smtClean="0">
                <a:latin typeface="Verdana" pitchFamily="34" charset="0"/>
              </a:rPr>
              <a:t>scaled</a:t>
            </a:r>
            <a:br>
              <a:rPr lang="en-US" dirty="0" smtClean="0">
                <a:latin typeface="Verdana" pitchFamily="34" charset="0"/>
              </a:rPr>
            </a:br>
            <a:r>
              <a:rPr lang="en-US" dirty="0" smtClean="0">
                <a:latin typeface="Verdana" pitchFamily="34" charset="0"/>
              </a:rPr>
              <a:t>{</a:t>
            </a:r>
            <a:r>
              <a:rPr lang="en-US" dirty="0">
                <a:latin typeface="Verdana" pitchFamily="34" charset="0"/>
              </a:rPr>
              <a:t>.93, 1.32, .75}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47800" y="3124200"/>
            <a:ext cx="358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Verdana"/>
                <a:cs typeface="Verdana"/>
              </a:rPr>
              <a:t>DCM</a:t>
            </a:r>
            <a:endParaRPr lang="en-US" sz="2800" dirty="0">
              <a:latin typeface="Verdana"/>
              <a:cs typeface="Verdana"/>
            </a:endParaRPr>
          </a:p>
        </p:txBody>
      </p:sp>
      <p:cxnSp>
        <p:nvCxnSpPr>
          <p:cNvPr id="16" name="Straight Connector 15"/>
          <p:cNvCxnSpPr/>
          <p:nvPr/>
        </p:nvCxnSpPr>
        <p:spPr bwMode="auto">
          <a:xfrm>
            <a:off x="304800" y="2971800"/>
            <a:ext cx="86868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DCM word count probabilities</a:t>
            </a:r>
          </a:p>
        </p:txBody>
      </p:sp>
      <p:pic>
        <p:nvPicPr>
          <p:cNvPr id="40964" name="Picture 4" descr="termfrequency_probability_dirichle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752600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Reminder…</a:t>
            </a:r>
          </a:p>
        </p:txBody>
      </p:sp>
      <p:pic>
        <p:nvPicPr>
          <p:cNvPr id="43012" name="Picture 4" descr="termfrequency_probability_dirichle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4191000"/>
            <a:ext cx="3048000" cy="2286000"/>
          </a:xfrm>
          <a:prstGeom prst="rect">
            <a:avLst/>
          </a:prstGeom>
          <a:noFill/>
        </p:spPr>
      </p:pic>
      <p:pic>
        <p:nvPicPr>
          <p:cNvPr id="43013" name="Picture 5" descr="termfrequency_probability_multinomial"/>
          <p:cNvPicPr>
            <a:picLocks noChangeAspect="1" noChangeArrowheads="1"/>
          </p:cNvPicPr>
          <p:nvPr/>
        </p:nvPicPr>
        <p:blipFill>
          <a:blip r:embed="rId3" cstate="print"/>
          <a:srcRect l="3572" t="2380"/>
          <a:stretch>
            <a:fillRect/>
          </a:stretch>
        </p:blipFill>
        <p:spPr bwMode="auto">
          <a:xfrm>
            <a:off x="4343400" y="1828800"/>
            <a:ext cx="2895600" cy="2197100"/>
          </a:xfrm>
          <a:prstGeom prst="rect">
            <a:avLst/>
          </a:prstGeom>
          <a:noFill/>
        </p:spPr>
      </p:pic>
      <p:pic>
        <p:nvPicPr>
          <p:cNvPr id="43014" name="Picture 6" descr="termfrequency_probability_industry_example"/>
          <p:cNvPicPr>
            <a:picLocks noChangeAspect="1" noChangeArrowheads="1"/>
          </p:cNvPicPr>
          <p:nvPr/>
        </p:nvPicPr>
        <p:blipFill>
          <a:blip r:embed="rId4" cstate="print"/>
          <a:srcRect t="3703"/>
          <a:stretch>
            <a:fillRect/>
          </a:stretch>
        </p:blipFill>
        <p:spPr bwMode="auto">
          <a:xfrm>
            <a:off x="304800" y="2971800"/>
            <a:ext cx="304800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1371600" y="5334000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latin typeface="Verdana" pitchFamily="34" charset="0"/>
              </a:rPr>
              <a:t>Data</a:t>
            </a:r>
          </a:p>
        </p:txBody>
      </p:sp>
      <p:sp>
        <p:nvSpPr>
          <p:cNvPr id="43016" name="Text Box 8"/>
          <p:cNvSpPr txBox="1">
            <a:spLocks noChangeArrowheads="1"/>
          </p:cNvSpPr>
          <p:nvPr/>
        </p:nvSpPr>
        <p:spPr bwMode="auto">
          <a:xfrm>
            <a:off x="7315200" y="2514600"/>
            <a:ext cx="160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latin typeface="Verdana" pitchFamily="34" charset="0"/>
              </a:rPr>
              <a:t>Multinomial</a:t>
            </a:r>
          </a:p>
        </p:txBody>
      </p:sp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7315200" y="5029200"/>
            <a:ext cx="160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latin typeface="Verdana" pitchFamily="34" charset="0"/>
              </a:rPr>
              <a:t>DCM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DCM Model: another view</a:t>
            </a:r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2383779"/>
              </p:ext>
            </p:extLst>
          </p:nvPr>
        </p:nvGraphicFramePr>
        <p:xfrm>
          <a:off x="914400" y="2209800"/>
          <a:ext cx="5486400" cy="14648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089" name="Equation" r:id="rId3" imgW="2616200" imgH="698500" progId="Equation.3">
                  <p:embed/>
                </p:oleObj>
              </mc:Choice>
              <mc:Fallback>
                <p:oleObj name="Equation" r:id="rId3" imgW="2616200" imgH="698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2209800"/>
                        <a:ext cx="5486400" cy="14648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721545" y="2438400"/>
            <a:ext cx="15492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Multinomial</a:t>
            </a:r>
            <a:endParaRPr lang="en-US" sz="2000" dirty="0">
              <a:solidFill>
                <a:srgbClr val="0000FF"/>
              </a:solidFill>
            </a:endParaRPr>
          </a:p>
        </p:txBody>
      </p:sp>
      <p:graphicFrame>
        <p:nvGraphicFramePr>
          <p:cNvPr id="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8541570"/>
              </p:ext>
            </p:extLst>
          </p:nvPr>
        </p:nvGraphicFramePr>
        <p:xfrm>
          <a:off x="152400" y="4191000"/>
          <a:ext cx="7731125" cy="12217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090" name="Equation" r:id="rId5" imgW="4102100" imgH="647700" progId="Equation.3">
                  <p:embed/>
                </p:oleObj>
              </mc:Choice>
              <mc:Fallback>
                <p:oleObj name="Equation" r:id="rId5" imgW="4102100" imgH="647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4191000"/>
                        <a:ext cx="7731125" cy="122179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8077200" y="4648200"/>
            <a:ext cx="7507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DCM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567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DCM </a:t>
            </a:r>
            <a:r>
              <a:rPr lang="en-US" dirty="0" smtClean="0"/>
              <a:t>model: another view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8200" y="1669898"/>
            <a:ext cx="8305800" cy="5035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058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DCM Model: another view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5400256"/>
              </p:ext>
            </p:extLst>
          </p:nvPr>
        </p:nvGraphicFramePr>
        <p:xfrm>
          <a:off x="1419225" y="2819400"/>
          <a:ext cx="5391150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093" name="Equation" r:id="rId3" imgW="2324100" imgH="292100" progId="Equation.3">
                  <p:embed/>
                </p:oleObj>
              </mc:Choice>
              <mc:Fallback>
                <p:oleObj name="Equation" r:id="rId3" imgW="2324100" imgH="292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9225" y="2819400"/>
                        <a:ext cx="5391150" cy="677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AutoShape 4"/>
          <p:cNvSpPr>
            <a:spLocks/>
          </p:cNvSpPr>
          <p:nvPr/>
        </p:nvSpPr>
        <p:spPr bwMode="auto">
          <a:xfrm>
            <a:off x="1371600" y="1828800"/>
            <a:ext cx="1447800" cy="685800"/>
          </a:xfrm>
          <a:prstGeom prst="borderCallout1">
            <a:avLst>
              <a:gd name="adj1" fmla="val 16667"/>
              <a:gd name="adj2" fmla="val 105264"/>
              <a:gd name="adj3" fmla="val 149600"/>
              <a:gd name="adj4" fmla="val 23406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>
                <a:latin typeface="Arial" charset="0"/>
              </a:rPr>
              <a:t>p(x|</a:t>
            </a:r>
            <a:r>
              <a:rPr lang="el-GR">
                <a:latin typeface="Arial" charset="0"/>
              </a:rPr>
              <a:t>θ</a:t>
            </a:r>
            <a:r>
              <a:rPr lang="en-US">
                <a:latin typeface="Arial" charset="0"/>
              </a:rPr>
              <a:t>) ~ multinomial</a:t>
            </a:r>
          </a:p>
        </p:txBody>
      </p:sp>
      <p:sp>
        <p:nvSpPr>
          <p:cNvPr id="6" name="AutoShape 7"/>
          <p:cNvSpPr>
            <a:spLocks/>
          </p:cNvSpPr>
          <p:nvPr/>
        </p:nvSpPr>
        <p:spPr bwMode="auto">
          <a:xfrm>
            <a:off x="6934200" y="1828800"/>
            <a:ext cx="1066800" cy="762000"/>
          </a:xfrm>
          <a:prstGeom prst="borderCallout1">
            <a:avLst>
              <a:gd name="adj1" fmla="val 15000"/>
              <a:gd name="adj2" fmla="val -7144"/>
              <a:gd name="adj3" fmla="val 129219"/>
              <a:gd name="adj4" fmla="val -9341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>
                <a:latin typeface="Arial" charset="0"/>
              </a:rPr>
              <a:t>p(</a:t>
            </a:r>
            <a:r>
              <a:rPr lang="el-GR">
                <a:latin typeface="Arial" charset="0"/>
              </a:rPr>
              <a:t>θ</a:t>
            </a:r>
            <a:r>
              <a:rPr lang="en-US">
                <a:latin typeface="Arial" charset="0"/>
              </a:rPr>
              <a:t>|</a:t>
            </a:r>
            <a:r>
              <a:rPr lang="el-GR">
                <a:latin typeface="Arial" charset="0"/>
              </a:rPr>
              <a:t>α</a:t>
            </a:r>
            <a:r>
              <a:rPr lang="en-US">
                <a:latin typeface="Arial" charset="0"/>
              </a:rPr>
              <a:t>) ~ Dirichlet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4114800"/>
            <a:ext cx="7848600" cy="2425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400" dirty="0"/>
              <a:t>Generative story for a single class</a:t>
            </a:r>
          </a:p>
          <a:p>
            <a:pPr lvl="1" algn="l">
              <a:lnSpc>
                <a:spcPct val="90000"/>
              </a:lnSpc>
            </a:pPr>
            <a:r>
              <a:rPr lang="en-US" sz="2400" dirty="0"/>
              <a:t>A class is represented by a </a:t>
            </a:r>
            <a:r>
              <a:rPr lang="en-US" sz="2400" dirty="0" err="1"/>
              <a:t>Dirichlet</a:t>
            </a:r>
            <a:r>
              <a:rPr lang="en-US" sz="2400" dirty="0"/>
              <a:t> </a:t>
            </a:r>
            <a:r>
              <a:rPr lang="en-US" sz="2400" dirty="0" smtClean="0"/>
              <a:t>distribution</a:t>
            </a:r>
          </a:p>
          <a:p>
            <a:pPr lvl="1" algn="l">
              <a:lnSpc>
                <a:spcPct val="90000"/>
              </a:lnSpc>
            </a:pPr>
            <a:endParaRPr lang="en-US" sz="2400" dirty="0"/>
          </a:p>
          <a:p>
            <a:pPr lvl="1" algn="l">
              <a:lnSpc>
                <a:spcPct val="90000"/>
              </a:lnSpc>
            </a:pPr>
            <a:r>
              <a:rPr lang="en-US" sz="2400" dirty="0"/>
              <a:t>Draw a multinomial based on class distribution</a:t>
            </a:r>
          </a:p>
          <a:p>
            <a:pPr lvl="1" algn="l">
              <a:lnSpc>
                <a:spcPct val="90000"/>
              </a:lnSpc>
            </a:pPr>
            <a:endParaRPr lang="en-US" sz="2400" dirty="0" smtClean="0"/>
          </a:p>
          <a:p>
            <a:pPr lvl="1" algn="l">
              <a:lnSpc>
                <a:spcPct val="90000"/>
              </a:lnSpc>
            </a:pPr>
            <a:r>
              <a:rPr lang="en-US" sz="2400" dirty="0" smtClean="0"/>
              <a:t>Draw </a:t>
            </a:r>
            <a:r>
              <a:rPr lang="en-US" sz="2400" dirty="0"/>
              <a:t>a document based on the drawn multinomial distribution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636116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Dirichlet</a:t>
            </a:r>
            <a:r>
              <a:rPr lang="en-US" dirty="0"/>
              <a:t> Compound Multinomial</a:t>
            </a:r>
          </a:p>
        </p:txBody>
      </p:sp>
      <p:graphicFrame>
        <p:nvGraphicFramePr>
          <p:cNvPr id="12493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0444412"/>
              </p:ext>
            </p:extLst>
          </p:nvPr>
        </p:nvGraphicFramePr>
        <p:xfrm>
          <a:off x="1752600" y="3048000"/>
          <a:ext cx="6624638" cy="150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75" name="Equation" r:id="rId3" imgW="2857500" imgH="647700" progId="Equation.3">
                  <p:embed/>
                </p:oleObj>
              </mc:Choice>
              <mc:Fallback>
                <p:oleObj name="Equation" r:id="rId3" imgW="2857500" imgH="647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3048000"/>
                        <a:ext cx="6624638" cy="1501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0797002"/>
              </p:ext>
            </p:extLst>
          </p:nvPr>
        </p:nvGraphicFramePr>
        <p:xfrm>
          <a:off x="1524000" y="2133600"/>
          <a:ext cx="5391150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76" name="Equation" r:id="rId5" imgW="2324100" imgH="292100" progId="Equation.3">
                  <p:embed/>
                </p:oleObj>
              </mc:Choice>
              <mc:Fallback>
                <p:oleObj name="Equation" r:id="rId5" imgW="2324100" imgH="292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133600"/>
                        <a:ext cx="5391150" cy="677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AutoShape 4"/>
          <p:cNvSpPr>
            <a:spLocks/>
          </p:cNvSpPr>
          <p:nvPr/>
        </p:nvSpPr>
        <p:spPr bwMode="auto">
          <a:xfrm>
            <a:off x="1371600" y="5334000"/>
            <a:ext cx="1447800" cy="685800"/>
          </a:xfrm>
          <a:prstGeom prst="borderCallout1">
            <a:avLst>
              <a:gd name="adj1" fmla="val 16667"/>
              <a:gd name="adj2" fmla="val 105264"/>
              <a:gd name="adj3" fmla="val -109154"/>
              <a:gd name="adj4" fmla="val 16996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>
                <a:latin typeface="Arial" charset="0"/>
              </a:rPr>
              <a:t>p(x|</a:t>
            </a:r>
            <a:r>
              <a:rPr lang="el-GR">
                <a:latin typeface="Arial" charset="0"/>
              </a:rPr>
              <a:t>θ</a:t>
            </a:r>
            <a:r>
              <a:rPr lang="en-US">
                <a:latin typeface="Arial" charset="0"/>
              </a:rPr>
              <a:t>) ~ multinomial</a:t>
            </a:r>
          </a:p>
        </p:txBody>
      </p:sp>
      <p:sp>
        <p:nvSpPr>
          <p:cNvPr id="9" name="AutoShape 7"/>
          <p:cNvSpPr>
            <a:spLocks/>
          </p:cNvSpPr>
          <p:nvPr/>
        </p:nvSpPr>
        <p:spPr bwMode="auto">
          <a:xfrm>
            <a:off x="6934200" y="5334000"/>
            <a:ext cx="1066800" cy="762000"/>
          </a:xfrm>
          <a:prstGeom prst="borderCallout1">
            <a:avLst>
              <a:gd name="adj1" fmla="val 15000"/>
              <a:gd name="adj2" fmla="val -7144"/>
              <a:gd name="adj3" fmla="val -107932"/>
              <a:gd name="adj4" fmla="val -8731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>
                <a:latin typeface="Arial" charset="0"/>
              </a:rPr>
              <a:t>p(</a:t>
            </a:r>
            <a:r>
              <a:rPr lang="el-GR">
                <a:latin typeface="Arial" charset="0"/>
              </a:rPr>
              <a:t>θ</a:t>
            </a:r>
            <a:r>
              <a:rPr lang="en-US">
                <a:latin typeface="Arial" charset="0"/>
              </a:rPr>
              <a:t>|</a:t>
            </a:r>
            <a:r>
              <a:rPr lang="el-GR">
                <a:latin typeface="Arial" charset="0"/>
              </a:rPr>
              <a:t>α</a:t>
            </a:r>
            <a:r>
              <a:rPr lang="en-US">
                <a:latin typeface="Arial" charset="0"/>
              </a:rPr>
              <a:t>) ~ Dirichlet</a:t>
            </a:r>
          </a:p>
        </p:txBody>
      </p:sp>
    </p:spTree>
    <p:extLst>
      <p:ext uri="{BB962C8B-B14F-4D97-AF65-F5344CB8AC3E}">
        <p14:creationId xmlns:p14="http://schemas.microsoft.com/office/powerpoint/2010/main" val="2048281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Dirichlet Compound Multinomial</a:t>
            </a:r>
          </a:p>
        </p:txBody>
      </p:sp>
      <p:graphicFrame>
        <p:nvGraphicFramePr>
          <p:cNvPr id="124931" name="Object 3"/>
          <p:cNvGraphicFramePr>
            <a:graphicFrameLocks noChangeAspect="1"/>
          </p:cNvGraphicFramePr>
          <p:nvPr/>
        </p:nvGraphicFramePr>
        <p:xfrm>
          <a:off x="838200" y="1828800"/>
          <a:ext cx="8035925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14" name="Equation" r:id="rId3" imgW="3466800" imgH="558720" progId="Equation.3">
                  <p:embed/>
                </p:oleObj>
              </mc:Choice>
              <mc:Fallback>
                <p:oleObj name="Equation" r:id="rId3" imgW="3466800" imgH="558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828800"/>
                        <a:ext cx="8035925" cy="1295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932" name="Object 4"/>
          <p:cNvGraphicFramePr>
            <a:graphicFrameLocks noChangeAspect="1"/>
          </p:cNvGraphicFramePr>
          <p:nvPr/>
        </p:nvGraphicFramePr>
        <p:xfrm>
          <a:off x="2022475" y="4953000"/>
          <a:ext cx="54737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15" name="Equation" r:id="rId5" imgW="2361960" imgH="558720" progId="Equation.3">
                  <p:embed/>
                </p:oleObj>
              </mc:Choice>
              <mc:Fallback>
                <p:oleObj name="Equation" r:id="rId5" imgW="2361960" imgH="558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2475" y="4953000"/>
                        <a:ext cx="5473700" cy="1295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933" name="Object 5"/>
          <p:cNvGraphicFramePr>
            <a:graphicFrameLocks noChangeAspect="1"/>
          </p:cNvGraphicFramePr>
          <p:nvPr/>
        </p:nvGraphicFramePr>
        <p:xfrm>
          <a:off x="2057400" y="3352800"/>
          <a:ext cx="5799138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16" name="Equation" r:id="rId7" imgW="2501640" imgH="558720" progId="Equation.3">
                  <p:embed/>
                </p:oleObj>
              </mc:Choice>
              <mc:Fallback>
                <p:oleObj name="Equation" r:id="rId7" imgW="2501640" imgH="558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3352800"/>
                        <a:ext cx="5799138" cy="1295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65887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Modeling burstiness in </a:t>
            </a:r>
            <a:br>
              <a:rPr lang="en-US" dirty="0" smtClean="0"/>
            </a:br>
            <a:r>
              <a:rPr lang="en-US" dirty="0" smtClean="0"/>
              <a:t>other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69225" cy="4189413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Which model would be better: multinomial, DCM, other?</a:t>
            </a:r>
          </a:p>
          <a:p>
            <a:pPr lvl="1"/>
            <a:r>
              <a:rPr lang="en-US" sz="1800" dirty="0" smtClean="0"/>
              <a:t>User movie watching data</a:t>
            </a:r>
          </a:p>
          <a:p>
            <a:pPr lvl="1"/>
            <a:endParaRPr lang="en-US" sz="1800" dirty="0" smtClean="0"/>
          </a:p>
          <a:p>
            <a:pPr lvl="1"/>
            <a:endParaRPr lang="en-US" sz="1800" dirty="0" smtClean="0"/>
          </a:p>
          <a:p>
            <a:pPr lvl="1"/>
            <a:endParaRPr lang="en-US" sz="1800" dirty="0" smtClean="0"/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Bags of M&amp;Ms</a:t>
            </a:r>
          </a:p>
          <a:p>
            <a:pPr lvl="1"/>
            <a:endParaRPr lang="en-US" sz="1800" dirty="0" smtClean="0"/>
          </a:p>
          <a:p>
            <a:pPr lvl="1"/>
            <a:endParaRPr lang="en-US" sz="1800" dirty="0" smtClean="0"/>
          </a:p>
          <a:p>
            <a:pPr lvl="1"/>
            <a:endParaRPr lang="en-US" sz="1800" dirty="0" smtClean="0"/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Daily Flight delays</a:t>
            </a:r>
          </a:p>
          <a:p>
            <a:pPr lvl="1"/>
            <a:endParaRPr lang="en-US" sz="1800" dirty="0"/>
          </a:p>
        </p:txBody>
      </p:sp>
      <p:sp>
        <p:nvSpPr>
          <p:cNvPr id="4" name="Rectangle 3"/>
          <p:cNvSpPr/>
          <p:nvPr/>
        </p:nvSpPr>
        <p:spPr bwMode="auto">
          <a:xfrm>
            <a:off x="2209800" y="2286000"/>
            <a:ext cx="4419600" cy="3048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 rot="5400000">
            <a:off x="2667000" y="2438400"/>
            <a:ext cx="304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 rot="5400000">
            <a:off x="3201194" y="2437606"/>
            <a:ext cx="304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 rot="5400000">
            <a:off x="3734594" y="2437606"/>
            <a:ext cx="304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 rot="5400000">
            <a:off x="4267994" y="2437606"/>
            <a:ext cx="304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4419600" y="213360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…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 rot="18439050">
            <a:off x="1536338" y="2943005"/>
            <a:ext cx="1219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horror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 rot="18439050">
            <a:off x="2121262" y="2943005"/>
            <a:ext cx="1219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comedy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18439050">
            <a:off x="2654662" y="2924395"/>
            <a:ext cx="1219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action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 rot="18439050">
            <a:off x="3264262" y="2866805"/>
            <a:ext cx="1219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romance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 bwMode="auto">
          <a:xfrm>
            <a:off x="2209800" y="3962400"/>
            <a:ext cx="4419600" cy="3048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cxnSp>
        <p:nvCxnSpPr>
          <p:cNvPr id="17" name="Straight Connector 16"/>
          <p:cNvCxnSpPr/>
          <p:nvPr/>
        </p:nvCxnSpPr>
        <p:spPr bwMode="auto">
          <a:xfrm rot="5400000">
            <a:off x="2667000" y="4114800"/>
            <a:ext cx="304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 rot="5400000">
            <a:off x="3201194" y="4114006"/>
            <a:ext cx="304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 rot="5400000">
            <a:off x="3734594" y="4114006"/>
            <a:ext cx="304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 rot="5400000">
            <a:off x="4267994" y="4114006"/>
            <a:ext cx="304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" name="TextBox 20"/>
          <p:cNvSpPr txBox="1"/>
          <p:nvPr/>
        </p:nvSpPr>
        <p:spPr>
          <a:xfrm rot="18439050">
            <a:off x="2121262" y="4619405"/>
            <a:ext cx="1219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 rot="18439050">
            <a:off x="2654662" y="4600795"/>
            <a:ext cx="1219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3333CC"/>
                </a:solidFill>
              </a:rPr>
              <a:t>blue</a:t>
            </a:r>
            <a:endParaRPr lang="en-US" dirty="0">
              <a:solidFill>
                <a:srgbClr val="3333CC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 rot="18439050">
            <a:off x="3264262" y="4543205"/>
            <a:ext cx="1219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C6600"/>
                </a:solidFill>
              </a:rPr>
              <a:t>brown</a:t>
            </a:r>
            <a:endParaRPr lang="en-US" dirty="0">
              <a:solidFill>
                <a:srgbClr val="CC66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 rot="18439050">
            <a:off x="1612538" y="4619405"/>
            <a:ext cx="1219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CC00"/>
                </a:solidFill>
              </a:rPr>
              <a:t>green</a:t>
            </a:r>
            <a:endParaRPr lang="en-US" dirty="0">
              <a:solidFill>
                <a:srgbClr val="00CC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419600" y="374398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…</a:t>
            </a:r>
            <a:endParaRPr lang="en-US" sz="2800" dirty="0"/>
          </a:p>
        </p:txBody>
      </p:sp>
      <p:sp>
        <p:nvSpPr>
          <p:cNvPr id="34" name="Rectangle 33"/>
          <p:cNvSpPr/>
          <p:nvPr/>
        </p:nvSpPr>
        <p:spPr bwMode="auto">
          <a:xfrm>
            <a:off x="2209800" y="5715000"/>
            <a:ext cx="4419600" cy="3048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</a:endParaRPr>
          </a:p>
        </p:txBody>
      </p:sp>
      <p:cxnSp>
        <p:nvCxnSpPr>
          <p:cNvPr id="35" name="Straight Connector 34"/>
          <p:cNvCxnSpPr/>
          <p:nvPr/>
        </p:nvCxnSpPr>
        <p:spPr bwMode="auto">
          <a:xfrm rot="5400000">
            <a:off x="2667000" y="5867400"/>
            <a:ext cx="304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/>
          <p:cNvCxnSpPr/>
          <p:nvPr/>
        </p:nvCxnSpPr>
        <p:spPr bwMode="auto">
          <a:xfrm rot="5400000">
            <a:off x="3201194" y="5866606"/>
            <a:ext cx="304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/>
          <p:cNvCxnSpPr/>
          <p:nvPr/>
        </p:nvCxnSpPr>
        <p:spPr bwMode="auto">
          <a:xfrm rot="5400000">
            <a:off x="3734594" y="5866606"/>
            <a:ext cx="304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/>
          <p:cNvCxnSpPr/>
          <p:nvPr/>
        </p:nvCxnSpPr>
        <p:spPr bwMode="auto">
          <a:xfrm rot="5400000">
            <a:off x="4267994" y="5866606"/>
            <a:ext cx="304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9" name="TextBox 38"/>
          <p:cNvSpPr txBox="1"/>
          <p:nvPr/>
        </p:nvSpPr>
        <p:spPr>
          <a:xfrm rot="18439050">
            <a:off x="2121262" y="6372005"/>
            <a:ext cx="1219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ONT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 rot="18439050">
            <a:off x="2654662" y="6353395"/>
            <a:ext cx="1219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LAX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 rot="18439050">
            <a:off x="3188062" y="6372005"/>
            <a:ext cx="1219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SLC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 rot="18439050">
            <a:off x="1612538" y="6372005"/>
            <a:ext cx="1219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SFO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419600" y="549658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</a:rPr>
              <a:t>…</a:t>
            </a:r>
            <a:endParaRPr lang="en-US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DCM model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8200" y="1669898"/>
            <a:ext cx="8305800" cy="50357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Experiments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828800"/>
            <a:ext cx="7924800" cy="4114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Modeling one class: document modeling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Modeling </a:t>
            </a:r>
            <a:r>
              <a:rPr lang="en-US" dirty="0"/>
              <a:t>alternative classes: </a:t>
            </a:r>
            <a:r>
              <a:rPr lang="en-US" dirty="0" smtClean="0"/>
              <a:t>classification</a:t>
            </a:r>
            <a:endParaRPr lang="en-US" dirty="0"/>
          </a:p>
        </p:txBody>
      </p:sp>
      <p:pic>
        <p:nvPicPr>
          <p:cNvPr id="50180" name="Picture 4" descr="Experiments"/>
          <p:cNvPicPr>
            <a:picLocks noChangeAspect="1" noChangeArrowheads="1"/>
          </p:cNvPicPr>
          <p:nvPr/>
        </p:nvPicPr>
        <p:blipFill>
          <a:blip r:embed="rId2"/>
          <a:srcRect b="13313"/>
          <a:stretch>
            <a:fillRect/>
          </a:stretch>
        </p:blipFill>
        <p:spPr bwMode="auto">
          <a:xfrm>
            <a:off x="3352800" y="3886200"/>
            <a:ext cx="1905000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Two standard data sets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524000"/>
            <a:ext cx="7313613" cy="5105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Industry sector (web pages)</a:t>
            </a:r>
          </a:p>
          <a:p>
            <a:pPr lvl="1"/>
            <a:r>
              <a:rPr lang="en-US" sz="2000" dirty="0" smtClean="0"/>
              <a:t>More classes</a:t>
            </a:r>
          </a:p>
          <a:p>
            <a:pPr lvl="1"/>
            <a:r>
              <a:rPr lang="en-US" sz="2000" dirty="0" smtClean="0"/>
              <a:t>Less documents per class</a:t>
            </a:r>
          </a:p>
          <a:p>
            <a:pPr lvl="1"/>
            <a:r>
              <a:rPr lang="en-US" sz="2000" dirty="0" smtClean="0"/>
              <a:t>Longer documents</a:t>
            </a:r>
          </a:p>
          <a:p>
            <a:pPr lvl="1"/>
            <a:endParaRPr lang="en-US" sz="2000" dirty="0" smtClean="0"/>
          </a:p>
          <a:p>
            <a:pPr marL="0" indent="0">
              <a:buNone/>
            </a:pPr>
            <a:r>
              <a:rPr lang="en-US" dirty="0" smtClean="0"/>
              <a:t>20 </a:t>
            </a:r>
            <a:r>
              <a:rPr lang="en-US" dirty="0"/>
              <a:t>newsgroups (newsgroup posts)</a:t>
            </a:r>
          </a:p>
          <a:p>
            <a:pPr lvl="1"/>
            <a:r>
              <a:rPr lang="en-US" sz="2000" dirty="0" smtClean="0"/>
              <a:t>Fewer classes</a:t>
            </a:r>
          </a:p>
          <a:p>
            <a:pPr lvl="1"/>
            <a:r>
              <a:rPr lang="en-US" sz="2000" dirty="0" smtClean="0"/>
              <a:t>More documents per class</a:t>
            </a:r>
          </a:p>
          <a:p>
            <a:pPr lvl="1"/>
            <a:r>
              <a:rPr lang="en-US" sz="2000" dirty="0" smtClean="0"/>
              <a:t>Shorter documents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Modeling a single class:</a:t>
            </a:r>
            <a:br>
              <a:rPr lang="en-US" dirty="0" smtClean="0"/>
            </a:br>
            <a:r>
              <a:rPr lang="en-US" dirty="0" smtClean="0"/>
              <a:t>  the fruit bowl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743200"/>
            <a:ext cx="1114425" cy="990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6800" y="20574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057400" y="20574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Tue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276600" y="20574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Wed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267200" y="20574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Th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486400" y="20574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Fri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629400" y="2069068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Sat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848600" y="20574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Sun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625" y="2743200"/>
            <a:ext cx="1114425" cy="9906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2743200"/>
            <a:ext cx="1114425" cy="9906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0" y="2743200"/>
            <a:ext cx="1114425" cy="9906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7825" y="2743200"/>
            <a:ext cx="1114425" cy="9906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200" y="2743200"/>
            <a:ext cx="1114425" cy="9906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1425" y="2743200"/>
            <a:ext cx="1114425" cy="9906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3733800"/>
            <a:ext cx="1155700" cy="1473200"/>
          </a:xfrm>
          <a:prstGeom prst="rect">
            <a:avLst/>
          </a:prstGeom>
          <a:ln>
            <a:solidFill>
              <a:srgbClr val="0000FF"/>
            </a:solidFill>
          </a:ln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5334000"/>
            <a:ext cx="1155700" cy="1473200"/>
          </a:xfrm>
          <a:prstGeom prst="rect">
            <a:avLst/>
          </a:prstGeom>
          <a:ln>
            <a:solidFill>
              <a:srgbClr val="008000"/>
            </a:solidFill>
          </a:ln>
        </p:spPr>
      </p:pic>
      <p:sp>
        <p:nvSpPr>
          <p:cNvPr id="22" name="Text Box 9"/>
          <p:cNvSpPr txBox="1">
            <a:spLocks noChangeArrowheads="1"/>
          </p:cNvSpPr>
          <p:nvPr/>
        </p:nvSpPr>
        <p:spPr bwMode="auto">
          <a:xfrm>
            <a:off x="-304800" y="4267200"/>
            <a:ext cx="2057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0000FF"/>
                </a:solidFill>
              </a:rPr>
              <a:t> Student 1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228600" y="5791200"/>
            <a:ext cx="1447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00CC00"/>
                </a:solidFill>
              </a:rPr>
              <a:t>Student </a:t>
            </a:r>
            <a:r>
              <a:rPr lang="en-US" sz="2000" dirty="0">
                <a:solidFill>
                  <a:srgbClr val="00CC00"/>
                </a:solidFill>
              </a:rPr>
              <a:t>2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200400" y="4532293"/>
            <a:ext cx="5867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smtClean="0"/>
              <a:t>Goal: predict what the fruit mix will be for the following Monday (assign probabilities to options)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Modeling a single class/group</a:t>
            </a:r>
            <a:endParaRPr lang="en-US" dirty="0"/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00200"/>
            <a:ext cx="7773988" cy="534988"/>
          </a:xfrm>
        </p:spPr>
        <p:txBody>
          <a:bodyPr/>
          <a:lstStyle/>
          <a:p>
            <a:pPr marL="0" indent="0">
              <a:buNone/>
            </a:pPr>
            <a:r>
              <a:rPr lang="en-US" sz="2500" dirty="0"/>
              <a:t>How well does a model predict unseen data</a:t>
            </a:r>
            <a:r>
              <a:rPr lang="en-US" sz="2500" dirty="0" smtClean="0"/>
              <a:t>?</a:t>
            </a:r>
          </a:p>
        </p:txBody>
      </p:sp>
      <p:sp>
        <p:nvSpPr>
          <p:cNvPr id="139273" name="Text Box 9"/>
          <p:cNvSpPr txBox="1">
            <a:spLocks noChangeArrowheads="1"/>
          </p:cNvSpPr>
          <p:nvPr/>
        </p:nvSpPr>
        <p:spPr bwMode="auto">
          <a:xfrm>
            <a:off x="152400" y="3352800"/>
            <a:ext cx="2057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0000FF"/>
                </a:solidFill>
              </a:rPr>
              <a:t>Model 1</a:t>
            </a:r>
          </a:p>
        </p:txBody>
      </p:sp>
      <p:sp>
        <p:nvSpPr>
          <p:cNvPr id="139274" name="Text Box 10"/>
          <p:cNvSpPr txBox="1">
            <a:spLocks noChangeArrowheads="1"/>
          </p:cNvSpPr>
          <p:nvPr/>
        </p:nvSpPr>
        <p:spPr bwMode="auto">
          <a:xfrm>
            <a:off x="838200" y="5029200"/>
            <a:ext cx="1447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00CC00"/>
                </a:solidFill>
              </a:rPr>
              <a:t>Model 2</a:t>
            </a: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2713038" y="5257800"/>
            <a:ext cx="1020762" cy="990600"/>
            <a:chOff x="1971" y="2723"/>
            <a:chExt cx="643" cy="624"/>
          </a:xfrm>
        </p:grpSpPr>
        <p:sp>
          <p:nvSpPr>
            <p:cNvPr id="139275" name="Text Box 11"/>
            <p:cNvSpPr txBox="1">
              <a:spLocks noChangeArrowheads="1"/>
            </p:cNvSpPr>
            <p:nvPr/>
          </p:nvSpPr>
          <p:spPr bwMode="auto">
            <a:xfrm rot="-3117177">
              <a:off x="1847" y="2862"/>
              <a:ext cx="48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apple</a:t>
              </a:r>
            </a:p>
          </p:txBody>
        </p:sp>
        <p:sp>
          <p:nvSpPr>
            <p:cNvPr id="139276" name="Text Box 12"/>
            <p:cNvSpPr txBox="1">
              <a:spLocks noChangeArrowheads="1"/>
            </p:cNvSpPr>
            <p:nvPr/>
          </p:nvSpPr>
          <p:spPr bwMode="auto">
            <a:xfrm rot="-3117177">
              <a:off x="1971" y="2919"/>
              <a:ext cx="62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banana</a:t>
              </a:r>
            </a:p>
          </p:txBody>
        </p:sp>
        <p:sp>
          <p:nvSpPr>
            <p:cNvPr id="139277" name="Text Box 13"/>
            <p:cNvSpPr txBox="1">
              <a:spLocks noChangeArrowheads="1"/>
            </p:cNvSpPr>
            <p:nvPr/>
          </p:nvSpPr>
          <p:spPr bwMode="auto">
            <a:xfrm rot="-3117177">
              <a:off x="2211" y="2900"/>
              <a:ext cx="57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orange</a:t>
              </a:r>
            </a:p>
          </p:txBody>
        </p:sp>
      </p:grpSp>
      <p:sp>
        <p:nvSpPr>
          <p:cNvPr id="139281" name="Rectangle 17"/>
          <p:cNvSpPr>
            <a:spLocks noChangeArrowheads="1"/>
          </p:cNvSpPr>
          <p:nvPr/>
        </p:nvSpPr>
        <p:spPr bwMode="auto">
          <a:xfrm>
            <a:off x="2895600" y="3200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9282" name="Rectangle 18"/>
          <p:cNvSpPr>
            <a:spLocks noChangeArrowheads="1"/>
          </p:cNvSpPr>
          <p:nvPr/>
        </p:nvSpPr>
        <p:spPr bwMode="auto">
          <a:xfrm>
            <a:off x="2895600" y="4572000"/>
            <a:ext cx="228600" cy="6858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2667000" y="3429000"/>
            <a:ext cx="1020763" cy="990600"/>
            <a:chOff x="1971" y="2723"/>
            <a:chExt cx="643" cy="624"/>
          </a:xfrm>
        </p:grpSpPr>
        <p:sp>
          <p:nvSpPr>
            <p:cNvPr id="139285" name="Text Box 21"/>
            <p:cNvSpPr txBox="1">
              <a:spLocks noChangeArrowheads="1"/>
            </p:cNvSpPr>
            <p:nvPr/>
          </p:nvSpPr>
          <p:spPr bwMode="auto">
            <a:xfrm rot="-3117177">
              <a:off x="1847" y="2862"/>
              <a:ext cx="48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apple</a:t>
              </a:r>
            </a:p>
          </p:txBody>
        </p:sp>
        <p:sp>
          <p:nvSpPr>
            <p:cNvPr id="139286" name="Text Box 22"/>
            <p:cNvSpPr txBox="1">
              <a:spLocks noChangeArrowheads="1"/>
            </p:cNvSpPr>
            <p:nvPr/>
          </p:nvSpPr>
          <p:spPr bwMode="auto">
            <a:xfrm rot="-3117177">
              <a:off x="1971" y="2919"/>
              <a:ext cx="62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banana</a:t>
              </a:r>
            </a:p>
          </p:txBody>
        </p:sp>
        <p:sp>
          <p:nvSpPr>
            <p:cNvPr id="139287" name="Text Box 23"/>
            <p:cNvSpPr txBox="1">
              <a:spLocks noChangeArrowheads="1"/>
            </p:cNvSpPr>
            <p:nvPr/>
          </p:nvSpPr>
          <p:spPr bwMode="auto">
            <a:xfrm rot="-3117177">
              <a:off x="2211" y="2900"/>
              <a:ext cx="57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orange</a:t>
              </a:r>
            </a:p>
          </p:txBody>
        </p:sp>
      </p:grpSp>
      <p:sp>
        <p:nvSpPr>
          <p:cNvPr id="139288" name="Rectangle 24"/>
          <p:cNvSpPr>
            <a:spLocks noChangeArrowheads="1"/>
          </p:cNvSpPr>
          <p:nvPr/>
        </p:nvSpPr>
        <p:spPr bwMode="auto">
          <a:xfrm>
            <a:off x="3276600" y="2971800"/>
            <a:ext cx="228600" cy="457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9289" name="Rectangle 25"/>
          <p:cNvSpPr>
            <a:spLocks noChangeArrowheads="1"/>
          </p:cNvSpPr>
          <p:nvPr/>
        </p:nvSpPr>
        <p:spPr bwMode="auto">
          <a:xfrm>
            <a:off x="3276600" y="4800600"/>
            <a:ext cx="228600" cy="457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9290" name="Rectangle 26"/>
          <p:cNvSpPr>
            <a:spLocks noChangeArrowheads="1"/>
          </p:cNvSpPr>
          <p:nvPr/>
        </p:nvSpPr>
        <p:spPr bwMode="auto">
          <a:xfrm>
            <a:off x="3657600" y="2590800"/>
            <a:ext cx="228600" cy="8382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9291" name="Rectangle 27"/>
          <p:cNvSpPr>
            <a:spLocks noChangeArrowheads="1"/>
          </p:cNvSpPr>
          <p:nvPr/>
        </p:nvSpPr>
        <p:spPr bwMode="auto">
          <a:xfrm>
            <a:off x="3657600" y="4953000"/>
            <a:ext cx="228600" cy="304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" name="Group 33"/>
          <p:cNvGrpSpPr>
            <a:grpSpLocks/>
          </p:cNvGrpSpPr>
          <p:nvPr/>
        </p:nvGrpSpPr>
        <p:grpSpPr bwMode="auto">
          <a:xfrm>
            <a:off x="4114800" y="2676525"/>
            <a:ext cx="4724400" cy="3495676"/>
            <a:chOff x="2592" y="1728"/>
            <a:chExt cx="2976" cy="2202"/>
          </a:xfrm>
        </p:grpSpPr>
        <p:sp>
          <p:nvSpPr>
            <p:cNvPr id="139268" name="Text Box 4"/>
            <p:cNvSpPr txBox="1">
              <a:spLocks noChangeArrowheads="1"/>
            </p:cNvSpPr>
            <p:nvPr/>
          </p:nvSpPr>
          <p:spPr bwMode="auto">
            <a:xfrm>
              <a:off x="3696" y="1728"/>
              <a:ext cx="12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sz="2000" dirty="0" smtClean="0">
                  <a:solidFill>
                    <a:srgbClr val="660066"/>
                  </a:solidFill>
                </a:rPr>
                <a:t>Monday</a:t>
              </a:r>
              <a:endParaRPr lang="en-US" sz="2000" dirty="0">
                <a:solidFill>
                  <a:srgbClr val="660066"/>
                </a:solidFill>
              </a:endParaRPr>
            </a:p>
          </p:txBody>
        </p:sp>
        <p:sp>
          <p:nvSpPr>
            <p:cNvPr id="139269" name="Text Box 5"/>
            <p:cNvSpPr txBox="1">
              <a:spLocks noChangeArrowheads="1"/>
            </p:cNvSpPr>
            <p:nvPr/>
          </p:nvSpPr>
          <p:spPr bwMode="auto">
            <a:xfrm>
              <a:off x="3984" y="2006"/>
              <a:ext cx="7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/>
                <a:t>(3  2  0)</a:t>
              </a:r>
            </a:p>
          </p:txBody>
        </p:sp>
        <p:grpSp>
          <p:nvGrpSpPr>
            <p:cNvPr id="5" name="Group 28"/>
            <p:cNvGrpSpPr>
              <a:grpSpLocks/>
            </p:cNvGrpSpPr>
            <p:nvPr/>
          </p:nvGrpSpPr>
          <p:grpSpPr bwMode="auto">
            <a:xfrm>
              <a:off x="3965" y="2160"/>
              <a:ext cx="643" cy="624"/>
              <a:chOff x="1971" y="2723"/>
              <a:chExt cx="643" cy="624"/>
            </a:xfrm>
          </p:grpSpPr>
          <p:sp>
            <p:nvSpPr>
              <p:cNvPr id="139293" name="Text Box 29"/>
              <p:cNvSpPr txBox="1">
                <a:spLocks noChangeArrowheads="1"/>
              </p:cNvSpPr>
              <p:nvPr/>
            </p:nvSpPr>
            <p:spPr bwMode="auto">
              <a:xfrm rot="-3117177">
                <a:off x="1847" y="2862"/>
                <a:ext cx="48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/>
                  <a:t>apple</a:t>
                </a:r>
              </a:p>
            </p:txBody>
          </p:sp>
          <p:sp>
            <p:nvSpPr>
              <p:cNvPr id="139294" name="Text Box 30"/>
              <p:cNvSpPr txBox="1">
                <a:spLocks noChangeArrowheads="1"/>
              </p:cNvSpPr>
              <p:nvPr/>
            </p:nvSpPr>
            <p:spPr bwMode="auto">
              <a:xfrm rot="-3117177">
                <a:off x="1971" y="2919"/>
                <a:ext cx="62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/>
                  <a:t>banana</a:t>
                </a:r>
              </a:p>
            </p:txBody>
          </p:sp>
          <p:sp>
            <p:nvSpPr>
              <p:cNvPr id="139295" name="Text Box 31"/>
              <p:cNvSpPr txBox="1">
                <a:spLocks noChangeArrowheads="1"/>
              </p:cNvSpPr>
              <p:nvPr/>
            </p:nvSpPr>
            <p:spPr bwMode="auto">
              <a:xfrm rot="-3117177">
                <a:off x="2211" y="2900"/>
                <a:ext cx="57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/>
                  <a:t>orange</a:t>
                </a:r>
              </a:p>
            </p:txBody>
          </p:sp>
        </p:grpSp>
        <p:sp>
          <p:nvSpPr>
            <p:cNvPr id="139296" name="Text Box 32"/>
            <p:cNvSpPr txBox="1">
              <a:spLocks noChangeArrowheads="1"/>
            </p:cNvSpPr>
            <p:nvPr/>
          </p:nvSpPr>
          <p:spPr bwMode="auto">
            <a:xfrm>
              <a:off x="2592" y="2922"/>
              <a:ext cx="2976" cy="1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FF0000"/>
                  </a:solidFill>
                </a:rPr>
                <a:t>Which model is better</a:t>
              </a:r>
              <a:r>
                <a:rPr lang="en-US" sz="2800" dirty="0" smtClean="0">
                  <a:solidFill>
                    <a:srgbClr val="FF0000"/>
                  </a:solidFill>
                </a:rPr>
                <a:t>?</a:t>
              </a:r>
            </a:p>
            <a:p>
              <a:pPr>
                <a:spcBef>
                  <a:spcPct val="50000"/>
                </a:spcBef>
              </a:pPr>
              <a:r>
                <a:rPr lang="en-US" sz="2800" dirty="0" smtClean="0">
                  <a:solidFill>
                    <a:srgbClr val="FF0000"/>
                  </a:solidFill>
                </a:rPr>
                <a:t>How would you quantify how much better?</a:t>
              </a:r>
              <a:endParaRPr lang="en-US" sz="2800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Modeling evaluation: perplexity</a:t>
            </a:r>
            <a:endParaRPr lang="en-US" dirty="0"/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00200"/>
            <a:ext cx="8153400" cy="990600"/>
          </a:xfrm>
        </p:spPr>
        <p:txBody>
          <a:bodyPr/>
          <a:lstStyle/>
          <a:p>
            <a:pPr marL="0" indent="0">
              <a:buNone/>
            </a:pPr>
            <a:r>
              <a:rPr lang="en-US" sz="2500" dirty="0" smtClean="0"/>
              <a:t>Perplexity is the average of the negative log of the model </a:t>
            </a:r>
            <a:r>
              <a:rPr lang="en-US" sz="2500" dirty="0" smtClean="0"/>
              <a:t>probabilities (likelihood) </a:t>
            </a:r>
            <a:r>
              <a:rPr lang="en-US" sz="2500" dirty="0" smtClean="0"/>
              <a:t>on test data</a:t>
            </a:r>
            <a:endParaRPr lang="en-US" sz="2500" dirty="0"/>
          </a:p>
        </p:txBody>
      </p:sp>
      <p:sp>
        <p:nvSpPr>
          <p:cNvPr id="139273" name="Text Box 9"/>
          <p:cNvSpPr txBox="1">
            <a:spLocks noChangeArrowheads="1"/>
          </p:cNvSpPr>
          <p:nvPr/>
        </p:nvSpPr>
        <p:spPr bwMode="auto">
          <a:xfrm>
            <a:off x="-152400" y="3886200"/>
            <a:ext cx="2057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0000FF"/>
                </a:solidFill>
              </a:rPr>
              <a:t>Model 1</a:t>
            </a:r>
          </a:p>
        </p:txBody>
      </p:sp>
      <p:sp>
        <p:nvSpPr>
          <p:cNvPr id="139274" name="Text Box 10"/>
          <p:cNvSpPr txBox="1">
            <a:spLocks noChangeArrowheads="1"/>
          </p:cNvSpPr>
          <p:nvPr/>
        </p:nvSpPr>
        <p:spPr bwMode="auto">
          <a:xfrm>
            <a:off x="533400" y="5562600"/>
            <a:ext cx="1447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00CC00"/>
                </a:solidFill>
              </a:rPr>
              <a:t>Model 2</a:t>
            </a: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2713038" y="5791200"/>
            <a:ext cx="1020762" cy="990600"/>
            <a:chOff x="1971" y="2723"/>
            <a:chExt cx="643" cy="624"/>
          </a:xfrm>
        </p:grpSpPr>
        <p:sp>
          <p:nvSpPr>
            <p:cNvPr id="139275" name="Text Box 11"/>
            <p:cNvSpPr txBox="1">
              <a:spLocks noChangeArrowheads="1"/>
            </p:cNvSpPr>
            <p:nvPr/>
          </p:nvSpPr>
          <p:spPr bwMode="auto">
            <a:xfrm rot="-3117177">
              <a:off x="1847" y="2862"/>
              <a:ext cx="48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apple</a:t>
              </a:r>
            </a:p>
          </p:txBody>
        </p:sp>
        <p:sp>
          <p:nvSpPr>
            <p:cNvPr id="139276" name="Text Box 12"/>
            <p:cNvSpPr txBox="1">
              <a:spLocks noChangeArrowheads="1"/>
            </p:cNvSpPr>
            <p:nvPr/>
          </p:nvSpPr>
          <p:spPr bwMode="auto">
            <a:xfrm rot="-3117177">
              <a:off x="1971" y="2919"/>
              <a:ext cx="62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banana</a:t>
              </a:r>
            </a:p>
          </p:txBody>
        </p:sp>
        <p:sp>
          <p:nvSpPr>
            <p:cNvPr id="139277" name="Text Box 13"/>
            <p:cNvSpPr txBox="1">
              <a:spLocks noChangeArrowheads="1"/>
            </p:cNvSpPr>
            <p:nvPr/>
          </p:nvSpPr>
          <p:spPr bwMode="auto">
            <a:xfrm rot="-3117177">
              <a:off x="2211" y="2900"/>
              <a:ext cx="57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orange</a:t>
              </a:r>
            </a:p>
          </p:txBody>
        </p:sp>
      </p:grpSp>
      <p:sp>
        <p:nvSpPr>
          <p:cNvPr id="139281" name="Rectangle 17"/>
          <p:cNvSpPr>
            <a:spLocks noChangeArrowheads="1"/>
          </p:cNvSpPr>
          <p:nvPr/>
        </p:nvSpPr>
        <p:spPr bwMode="auto">
          <a:xfrm>
            <a:off x="2895600" y="37338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9282" name="Rectangle 18"/>
          <p:cNvSpPr>
            <a:spLocks noChangeArrowheads="1"/>
          </p:cNvSpPr>
          <p:nvPr/>
        </p:nvSpPr>
        <p:spPr bwMode="auto">
          <a:xfrm>
            <a:off x="2895600" y="5105400"/>
            <a:ext cx="228600" cy="6858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2667000" y="3962400"/>
            <a:ext cx="1020763" cy="990600"/>
            <a:chOff x="1971" y="2723"/>
            <a:chExt cx="643" cy="624"/>
          </a:xfrm>
        </p:grpSpPr>
        <p:sp>
          <p:nvSpPr>
            <p:cNvPr id="139285" name="Text Box 21"/>
            <p:cNvSpPr txBox="1">
              <a:spLocks noChangeArrowheads="1"/>
            </p:cNvSpPr>
            <p:nvPr/>
          </p:nvSpPr>
          <p:spPr bwMode="auto">
            <a:xfrm rot="-3117177">
              <a:off x="1847" y="2862"/>
              <a:ext cx="48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apple</a:t>
              </a:r>
            </a:p>
          </p:txBody>
        </p:sp>
        <p:sp>
          <p:nvSpPr>
            <p:cNvPr id="139286" name="Text Box 22"/>
            <p:cNvSpPr txBox="1">
              <a:spLocks noChangeArrowheads="1"/>
            </p:cNvSpPr>
            <p:nvPr/>
          </p:nvSpPr>
          <p:spPr bwMode="auto">
            <a:xfrm rot="-3117177">
              <a:off x="1971" y="2919"/>
              <a:ext cx="62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banana</a:t>
              </a:r>
            </a:p>
          </p:txBody>
        </p:sp>
        <p:sp>
          <p:nvSpPr>
            <p:cNvPr id="139287" name="Text Box 23"/>
            <p:cNvSpPr txBox="1">
              <a:spLocks noChangeArrowheads="1"/>
            </p:cNvSpPr>
            <p:nvPr/>
          </p:nvSpPr>
          <p:spPr bwMode="auto">
            <a:xfrm rot="-3117177">
              <a:off x="2211" y="2900"/>
              <a:ext cx="57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orange</a:t>
              </a:r>
            </a:p>
          </p:txBody>
        </p:sp>
      </p:grpSp>
      <p:sp>
        <p:nvSpPr>
          <p:cNvPr id="139288" name="Rectangle 24"/>
          <p:cNvSpPr>
            <a:spLocks noChangeArrowheads="1"/>
          </p:cNvSpPr>
          <p:nvPr/>
        </p:nvSpPr>
        <p:spPr bwMode="auto">
          <a:xfrm>
            <a:off x="3276600" y="3505200"/>
            <a:ext cx="228600" cy="457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9289" name="Rectangle 25"/>
          <p:cNvSpPr>
            <a:spLocks noChangeArrowheads="1"/>
          </p:cNvSpPr>
          <p:nvPr/>
        </p:nvSpPr>
        <p:spPr bwMode="auto">
          <a:xfrm>
            <a:off x="3276600" y="5334000"/>
            <a:ext cx="228600" cy="457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9290" name="Rectangle 26"/>
          <p:cNvSpPr>
            <a:spLocks noChangeArrowheads="1"/>
          </p:cNvSpPr>
          <p:nvPr/>
        </p:nvSpPr>
        <p:spPr bwMode="auto">
          <a:xfrm>
            <a:off x="3657600" y="3124200"/>
            <a:ext cx="228600" cy="8382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9291" name="Rectangle 27"/>
          <p:cNvSpPr>
            <a:spLocks noChangeArrowheads="1"/>
          </p:cNvSpPr>
          <p:nvPr/>
        </p:nvSpPr>
        <p:spPr bwMode="auto">
          <a:xfrm>
            <a:off x="3657600" y="5486400"/>
            <a:ext cx="228600" cy="304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" name="Group 33"/>
          <p:cNvGrpSpPr>
            <a:grpSpLocks/>
          </p:cNvGrpSpPr>
          <p:nvPr/>
        </p:nvGrpSpPr>
        <p:grpSpPr bwMode="auto">
          <a:xfrm>
            <a:off x="5867400" y="3209924"/>
            <a:ext cx="2057400" cy="1676400"/>
            <a:chOff x="3696" y="1728"/>
            <a:chExt cx="1296" cy="1056"/>
          </a:xfrm>
        </p:grpSpPr>
        <p:sp>
          <p:nvSpPr>
            <p:cNvPr id="139268" name="Text Box 4"/>
            <p:cNvSpPr txBox="1">
              <a:spLocks noChangeArrowheads="1"/>
            </p:cNvSpPr>
            <p:nvPr/>
          </p:nvSpPr>
          <p:spPr bwMode="auto">
            <a:xfrm>
              <a:off x="3696" y="1728"/>
              <a:ext cx="12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/>
                <a:t>test example</a:t>
              </a:r>
            </a:p>
          </p:txBody>
        </p:sp>
        <p:sp>
          <p:nvSpPr>
            <p:cNvPr id="139269" name="Text Box 5"/>
            <p:cNvSpPr txBox="1">
              <a:spLocks noChangeArrowheads="1"/>
            </p:cNvSpPr>
            <p:nvPr/>
          </p:nvSpPr>
          <p:spPr bwMode="auto">
            <a:xfrm>
              <a:off x="3984" y="2006"/>
              <a:ext cx="7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/>
                <a:t>(3  2  0)</a:t>
              </a:r>
            </a:p>
          </p:txBody>
        </p:sp>
        <p:grpSp>
          <p:nvGrpSpPr>
            <p:cNvPr id="5" name="Group 28"/>
            <p:cNvGrpSpPr>
              <a:grpSpLocks/>
            </p:cNvGrpSpPr>
            <p:nvPr/>
          </p:nvGrpSpPr>
          <p:grpSpPr bwMode="auto">
            <a:xfrm>
              <a:off x="3965" y="2160"/>
              <a:ext cx="643" cy="624"/>
              <a:chOff x="1971" y="2723"/>
              <a:chExt cx="643" cy="624"/>
            </a:xfrm>
          </p:grpSpPr>
          <p:sp>
            <p:nvSpPr>
              <p:cNvPr id="139293" name="Text Box 29"/>
              <p:cNvSpPr txBox="1">
                <a:spLocks noChangeArrowheads="1"/>
              </p:cNvSpPr>
              <p:nvPr/>
            </p:nvSpPr>
            <p:spPr bwMode="auto">
              <a:xfrm rot="-3117177">
                <a:off x="1847" y="2862"/>
                <a:ext cx="48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/>
                  <a:t>apple</a:t>
                </a:r>
              </a:p>
            </p:txBody>
          </p:sp>
          <p:sp>
            <p:nvSpPr>
              <p:cNvPr id="139294" name="Text Box 30"/>
              <p:cNvSpPr txBox="1">
                <a:spLocks noChangeArrowheads="1"/>
              </p:cNvSpPr>
              <p:nvPr/>
            </p:nvSpPr>
            <p:spPr bwMode="auto">
              <a:xfrm rot="-3117177">
                <a:off x="1971" y="2919"/>
                <a:ext cx="62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/>
                  <a:t>banana</a:t>
                </a:r>
              </a:p>
            </p:txBody>
          </p:sp>
          <p:sp>
            <p:nvSpPr>
              <p:cNvPr id="139295" name="Text Box 31"/>
              <p:cNvSpPr txBox="1">
                <a:spLocks noChangeArrowheads="1"/>
              </p:cNvSpPr>
              <p:nvPr/>
            </p:nvSpPr>
            <p:spPr bwMode="auto">
              <a:xfrm rot="-3117177">
                <a:off x="2211" y="2900"/>
                <a:ext cx="57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/>
                  <a:t>orange</a:t>
                </a:r>
              </a:p>
            </p:txBody>
          </p:sp>
        </p:grpSp>
      </p:grpSp>
      <p:sp>
        <p:nvSpPr>
          <p:cNvPr id="29" name="Rectangle 28"/>
          <p:cNvSpPr/>
          <p:nvPr/>
        </p:nvSpPr>
        <p:spPr bwMode="auto">
          <a:xfrm>
            <a:off x="609600" y="5029200"/>
            <a:ext cx="3733800" cy="16764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95800" y="4983540"/>
            <a:ext cx="4495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FF6600"/>
                </a:solidFill>
              </a:rPr>
              <a:t>Use the same idea to measure the performance of the different models for modeling one set of documents</a:t>
            </a:r>
            <a:endParaRPr lang="en-US" sz="2400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Perplexity</a:t>
            </a:r>
            <a:r>
              <a:rPr lang="en-US" dirty="0" smtClean="0"/>
              <a:t> results</a:t>
            </a:r>
            <a:endParaRPr lang="en-US" dirty="0"/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828800"/>
            <a:ext cx="7924800" cy="4191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20 </a:t>
            </a:r>
            <a:r>
              <a:rPr lang="en-US" dirty="0"/>
              <a:t>newsgroups data set</a:t>
            </a:r>
          </a:p>
          <a:p>
            <a:endParaRPr lang="en-US" dirty="0"/>
          </a:p>
          <a:p>
            <a:pPr>
              <a:buFont typeface="Wingdings" pitchFamily="2" charset="2"/>
              <a:buNone/>
            </a:pPr>
            <a:r>
              <a:rPr lang="en-US" dirty="0"/>
              <a:t>Multinomial		</a:t>
            </a:r>
            <a:r>
              <a:rPr lang="en-US" b="1" dirty="0">
                <a:solidFill>
                  <a:srgbClr val="0000FF"/>
                </a:solidFill>
              </a:rPr>
              <a:t>92.1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DCM		</a:t>
            </a:r>
            <a:r>
              <a:rPr lang="en-US" dirty="0" smtClean="0"/>
              <a:t>	</a:t>
            </a:r>
            <a:r>
              <a:rPr lang="en-US" dirty="0" smtClean="0"/>
              <a:t>	</a:t>
            </a:r>
            <a:r>
              <a:rPr lang="en-US" b="1" dirty="0" smtClean="0">
                <a:solidFill>
                  <a:srgbClr val="0000FF"/>
                </a:solidFill>
              </a:rPr>
              <a:t>58.7</a:t>
            </a:r>
            <a:endParaRPr lang="en-US" b="1" dirty="0">
              <a:solidFill>
                <a:srgbClr val="0000FF"/>
              </a:solidFill>
            </a:endParaRPr>
          </a:p>
          <a:p>
            <a:endParaRPr lang="en-US" dirty="0"/>
          </a:p>
          <a:p>
            <a:pPr marL="0" indent="0">
              <a:buNone/>
            </a:pPr>
            <a:r>
              <a:rPr lang="en-US" sz="2500" b="1" i="1" dirty="0">
                <a:solidFill>
                  <a:srgbClr val="008000"/>
                </a:solidFill>
              </a:rPr>
              <a:t>Lower is </a:t>
            </a:r>
            <a:r>
              <a:rPr lang="en-US" sz="2500" b="1" i="1" dirty="0" smtClean="0">
                <a:solidFill>
                  <a:srgbClr val="008000"/>
                </a:solidFill>
              </a:rPr>
              <a:t>better</a:t>
            </a:r>
          </a:p>
          <a:p>
            <a:pPr lvl="1"/>
            <a:r>
              <a:rPr lang="en-US" sz="2100" dirty="0" smtClean="0"/>
              <a:t>ideally the model would have a perplexity of 0!</a:t>
            </a:r>
          </a:p>
          <a:p>
            <a:pPr marL="0" indent="0">
              <a:buNone/>
            </a:pPr>
            <a:endParaRPr lang="en-US" sz="2500" dirty="0" smtClean="0"/>
          </a:p>
          <a:p>
            <a:pPr marL="0" indent="0">
              <a:buNone/>
            </a:pPr>
            <a:r>
              <a:rPr lang="en-US" sz="2500" dirty="0" smtClean="0"/>
              <a:t>Significant </a:t>
            </a:r>
            <a:r>
              <a:rPr lang="en-US" sz="2500" dirty="0" smtClean="0"/>
              <a:t>increase in modeling performance!</a:t>
            </a:r>
            <a:endParaRPr lang="en-US" sz="25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Classification results</a:t>
            </a:r>
          </a:p>
        </p:txBody>
      </p:sp>
      <p:graphicFrame>
        <p:nvGraphicFramePr>
          <p:cNvPr id="53369" name="Group 121"/>
          <p:cNvGraphicFramePr>
            <a:graphicFrameLocks noGrp="1"/>
          </p:cNvGraphicFramePr>
          <p:nvPr>
            <p:ph idx="1"/>
          </p:nvPr>
        </p:nvGraphicFramePr>
        <p:xfrm>
          <a:off x="1447800" y="2284413"/>
          <a:ext cx="6172200" cy="3430588"/>
        </p:xfrm>
        <a:graphic>
          <a:graphicData uri="http://schemas.openxmlformats.org/drawingml/2006/table">
            <a:tbl>
              <a:tblPr/>
              <a:tblGrid>
                <a:gridCol w="2286000"/>
                <a:gridCol w="1600200"/>
                <a:gridCol w="2286000"/>
              </a:tblGrid>
              <a:tr h="1320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Industry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20 Newsgroups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8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Multinomial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0.600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0.853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20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DCM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/>
                          <a:latin typeface="Verdana" pitchFamily="34" charset="0"/>
                        </a:rPr>
                        <a:t>0.806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/>
                          <a:latin typeface="Verdana" pitchFamily="34" charset="0"/>
                        </a:rPr>
                        <a:t>0.890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80871" y="1600200"/>
            <a:ext cx="7424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3333CC"/>
                </a:solidFill>
              </a:rPr>
              <a:t>Accuracy </a:t>
            </a:r>
            <a:r>
              <a:rPr lang="en-US" sz="2400" dirty="0" smtClean="0">
                <a:solidFill>
                  <a:srgbClr val="3333CC"/>
                </a:solidFill>
              </a:rPr>
              <a:t>= number correct/ number of documents</a:t>
            </a:r>
            <a:endParaRPr lang="en-US" sz="2400" dirty="0">
              <a:solidFill>
                <a:srgbClr val="3333CC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39890" y="5874603"/>
            <a:ext cx="51991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FF0000"/>
                </a:solidFill>
              </a:rPr>
              <a:t>(results are on par with state of </a:t>
            </a:r>
            <a:br>
              <a:rPr lang="en-US" sz="2400" dirty="0" smtClean="0">
                <a:solidFill>
                  <a:srgbClr val="FF0000"/>
                </a:solidFill>
              </a:rPr>
            </a:br>
            <a:r>
              <a:rPr lang="en-US" sz="2400" dirty="0" smtClean="0">
                <a:solidFill>
                  <a:srgbClr val="FF0000"/>
                </a:solidFill>
              </a:rPr>
              <a:t>the art discriminative approaches!)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 in text modeling</a:t>
            </a:r>
            <a:endParaRPr lang="en-US" dirty="0"/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1219200" y="1828800"/>
            <a:ext cx="7772400" cy="114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Modeling textual</a:t>
            </a:r>
            <a:r>
              <a:rPr kumimoji="0" lang="en-US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phenomena like </a:t>
            </a:r>
            <a:r>
              <a:rPr kumimoji="0" lang="en-US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burstiness</a:t>
            </a:r>
            <a:r>
              <a:rPr kumimoji="0" lang="en-US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 text is important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tabLst/>
              <a:defRPr/>
            </a:pPr>
            <a:endParaRPr kumimoji="0" lang="en-US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Better</a:t>
            </a:r>
            <a:r>
              <a:rPr kumimoji="0" lang="en-US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grounded models like 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DCM </a:t>
            </a:r>
            <a:r>
              <a:rPr kumimoji="0" lang="en-US" b="1" u="none" strike="noStrike" kern="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ALSO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perform better in applications (e.g. classification)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685800" y="3491805"/>
            <a:ext cx="7113868" cy="3298925"/>
            <a:chOff x="685800" y="3491805"/>
            <a:chExt cx="7113868" cy="3298925"/>
          </a:xfrm>
        </p:grpSpPr>
        <p:sp>
          <p:nvSpPr>
            <p:cNvPr id="4" name="TextBox 3"/>
            <p:cNvSpPr txBox="1"/>
            <p:nvPr/>
          </p:nvSpPr>
          <p:spPr>
            <a:xfrm>
              <a:off x="1198702" y="3491805"/>
              <a:ext cx="223029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Better models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068999" y="3491805"/>
              <a:ext cx="341586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Applications of models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cxnSp>
          <p:nvCxnSpPr>
            <p:cNvPr id="7" name="Straight Connector 6"/>
            <p:cNvCxnSpPr/>
            <p:nvPr/>
          </p:nvCxnSpPr>
          <p:spPr bwMode="auto">
            <a:xfrm>
              <a:off x="1066800" y="4029670"/>
              <a:ext cx="25146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/>
            <p:cNvCxnSpPr/>
            <p:nvPr/>
          </p:nvCxnSpPr>
          <p:spPr bwMode="auto">
            <a:xfrm>
              <a:off x="4191000" y="4029670"/>
              <a:ext cx="32766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0" name="TextBox 9"/>
            <p:cNvSpPr txBox="1"/>
            <p:nvPr/>
          </p:nvSpPr>
          <p:spPr>
            <a:xfrm>
              <a:off x="4354215" y="4114800"/>
              <a:ext cx="295951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multi-class data modeling</a:t>
              </a:r>
            </a:p>
            <a:p>
              <a:pPr algn="ctr"/>
              <a:r>
                <a:rPr lang="en-US" dirty="0" smtClean="0"/>
                <a:t>(e.g. clustering)</a:t>
              </a:r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964731" y="4888468"/>
              <a:ext cx="17408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text similarity</a:t>
              </a:r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85800" y="4648200"/>
              <a:ext cx="337529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relax bag of words constraint</a:t>
              </a:r>
              <a:br>
                <a:rPr lang="en-US" dirty="0" smtClean="0"/>
              </a:br>
              <a:r>
                <a:rPr lang="en-US" dirty="0" smtClean="0"/>
                <a:t>(model co-occurrence)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143000" y="4182070"/>
              <a:ext cx="24032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text substitutability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819400" y="5410200"/>
              <a:ext cx="22729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hierarchical models</a:t>
              </a:r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166605" y="5867400"/>
              <a:ext cx="36330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language generation applications</a:t>
              </a:r>
            </a:p>
            <a:p>
              <a:pPr algn="ctr"/>
              <a:r>
                <a:rPr lang="en-US" dirty="0" smtClean="0"/>
                <a:t>(speech recognition, </a:t>
              </a:r>
            </a:p>
            <a:p>
              <a:pPr algn="ctr"/>
              <a:r>
                <a:rPr lang="en-US" dirty="0" smtClean="0"/>
                <a:t>translation, summarization)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84315" y="5943600"/>
              <a:ext cx="279708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handling short phrases </a:t>
              </a:r>
              <a:br>
                <a:rPr lang="en-US" dirty="0" smtClean="0"/>
              </a:br>
              <a:r>
                <a:rPr lang="en-US" dirty="0" smtClean="0"/>
                <a:t>(tweets, search queries)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Questions?</a:t>
            </a:r>
          </a:p>
        </p:txBody>
      </p:sp>
      <p:sp>
        <p:nvSpPr>
          <p:cNvPr id="138244" name="Text Box 4"/>
          <p:cNvSpPr txBox="1">
            <a:spLocks noChangeArrowheads="1"/>
          </p:cNvSpPr>
          <p:nvPr/>
        </p:nvSpPr>
        <p:spPr bwMode="auto">
          <a:xfrm>
            <a:off x="3352800" y="1050925"/>
            <a:ext cx="2362200" cy="573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7000" b="1" dirty="0">
                <a:solidFill>
                  <a:srgbClr val="0000FF"/>
                </a:solidFill>
                <a:latin typeface="Franklin Gothic Medium" pitchFamily="34" charset="0"/>
              </a:rPr>
              <a:t>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8727</TotalTime>
  <Words>2361</Words>
  <Application>Microsoft Macintosh PowerPoint</Application>
  <PresentationFormat>On-screen Show (4:3)</PresentationFormat>
  <Paragraphs>634</Paragraphs>
  <Slides>72</Slides>
  <Notes>12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72</vt:i4>
      </vt:variant>
    </vt:vector>
  </HeadingPairs>
  <TitlesOfParts>
    <vt:vector size="75" baseType="lpstr">
      <vt:lpstr>Eclipse</vt:lpstr>
      <vt:lpstr>Equation</vt:lpstr>
      <vt:lpstr>Microsoft Equation</vt:lpstr>
      <vt:lpstr>PowerPoint Presentation</vt:lpstr>
      <vt:lpstr>Modeling Natural Text</vt:lpstr>
      <vt:lpstr>Admin</vt:lpstr>
      <vt:lpstr>Document Modeling</vt:lpstr>
      <vt:lpstr>Modeling natural text</vt:lpstr>
      <vt:lpstr>Modeling natural text</vt:lpstr>
      <vt:lpstr>Document modeling:   learn a probabilistic model of documents</vt:lpstr>
      <vt:lpstr>Training a document model</vt:lpstr>
      <vt:lpstr> Applying a document model</vt:lpstr>
      <vt:lpstr>Document model applications</vt:lpstr>
      <vt:lpstr>Applications</vt:lpstr>
      <vt:lpstr> Application:  text classification</vt:lpstr>
      <vt:lpstr>Text classification: Training</vt:lpstr>
      <vt:lpstr>Text classification: Applying</vt:lpstr>
      <vt:lpstr>Representation and Notation</vt:lpstr>
      <vt:lpstr>Representation and Notation</vt:lpstr>
      <vt:lpstr>Word burstiness</vt:lpstr>
      <vt:lpstr>Word burstiness</vt:lpstr>
      <vt:lpstr>Word burstiness in models</vt:lpstr>
      <vt:lpstr>Word burstiness in models</vt:lpstr>
      <vt:lpstr>p(“Clinton” = x | political)</vt:lpstr>
      <vt:lpstr>Word count probabilities</vt:lpstr>
      <vt:lpstr>The models…</vt:lpstr>
      <vt:lpstr>Multinomial model</vt:lpstr>
      <vt:lpstr>Multinomial model</vt:lpstr>
      <vt:lpstr>Multinomial model</vt:lpstr>
      <vt:lpstr>Multinomial model for text</vt:lpstr>
      <vt:lpstr>Generative Story</vt:lpstr>
      <vt:lpstr>Multinomial Urn:  Drawing words from a multinomial</vt:lpstr>
      <vt:lpstr>Drawing words from a multinomial</vt:lpstr>
      <vt:lpstr>Drawing words from a multinomial</vt:lpstr>
      <vt:lpstr>Drawing words from a multinomial</vt:lpstr>
      <vt:lpstr>Drawing words from a multinomial</vt:lpstr>
      <vt:lpstr>Drawing words from a multinomial</vt:lpstr>
      <vt:lpstr>Drawing words from a multinomial</vt:lpstr>
      <vt:lpstr>Drawing words from a multinomial</vt:lpstr>
      <vt:lpstr>Drawing words from a multinomial</vt:lpstr>
      <vt:lpstr>Drawing words from a multinomial</vt:lpstr>
      <vt:lpstr>Multinomial probability simplex</vt:lpstr>
      <vt:lpstr>Multinomial word count probabilities</vt:lpstr>
      <vt:lpstr>Multinomial does not model burstiness of average and rare words</vt:lpstr>
      <vt:lpstr>Better model of burstiness: DCM</vt:lpstr>
      <vt:lpstr>Drawing words from a Polya urn</vt:lpstr>
      <vt:lpstr>Drawing words from a Polya urn</vt:lpstr>
      <vt:lpstr>Drawing words from a Polya urn</vt:lpstr>
      <vt:lpstr>Drawing words from a Polya urn</vt:lpstr>
      <vt:lpstr>Drawing words from a Polya urn</vt:lpstr>
      <vt:lpstr>Drawing words from a Polya urn</vt:lpstr>
      <vt:lpstr>Drawing words from a Polya urn</vt:lpstr>
      <vt:lpstr>Drawing words from a Polya urn</vt:lpstr>
      <vt:lpstr>Polya urn</vt:lpstr>
      <vt:lpstr>Controlling burstiness</vt:lpstr>
      <vt:lpstr>Polya urn</vt:lpstr>
      <vt:lpstr>Burstiness with DCM</vt:lpstr>
      <vt:lpstr>DCM word count probabilities</vt:lpstr>
      <vt:lpstr>Reminder…</vt:lpstr>
      <vt:lpstr>DCM Model: another view</vt:lpstr>
      <vt:lpstr>DCM model: another view</vt:lpstr>
      <vt:lpstr>DCM Model: another view</vt:lpstr>
      <vt:lpstr>Dirichlet Compound Multinomial</vt:lpstr>
      <vt:lpstr>Dirichlet Compound Multinomial</vt:lpstr>
      <vt:lpstr>Modeling burstiness in  other applications</vt:lpstr>
      <vt:lpstr>DCM model</vt:lpstr>
      <vt:lpstr>Experiments</vt:lpstr>
      <vt:lpstr>Two standard data sets</vt:lpstr>
      <vt:lpstr>Modeling a single class:   the fruit bowl</vt:lpstr>
      <vt:lpstr>Modeling a single class/group</vt:lpstr>
      <vt:lpstr>Modeling evaluation: perplexity</vt:lpstr>
      <vt:lpstr>Perplexity results</vt:lpstr>
      <vt:lpstr>Classification results</vt:lpstr>
      <vt:lpstr>Next steps in text modeling</vt:lpstr>
      <vt:lpstr>Questions?</vt:lpstr>
    </vt:vector>
  </TitlesOfParts>
  <Company>is cool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Text Burstiness</dc:title>
  <dc:creator>Dave</dc:creator>
  <cp:lastModifiedBy>David Kauchak</cp:lastModifiedBy>
  <cp:revision>597</cp:revision>
  <cp:lastPrinted>2014-12-03T00:37:28Z</cp:lastPrinted>
  <dcterms:created xsi:type="dcterms:W3CDTF">2011-01-11T02:10:29Z</dcterms:created>
  <dcterms:modified xsi:type="dcterms:W3CDTF">2014-12-03T00:37:31Z</dcterms:modified>
</cp:coreProperties>
</file>