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6" r:id="rId1"/>
  </p:sldMasterIdLst>
  <p:notesMasterIdLst>
    <p:notesMasterId r:id="rId91"/>
  </p:notesMasterIdLst>
  <p:handoutMasterIdLst>
    <p:handoutMasterId r:id="rId92"/>
  </p:handoutMasterIdLst>
  <p:sldIdLst>
    <p:sldId id="256" r:id="rId2"/>
    <p:sldId id="480" r:id="rId3"/>
    <p:sldId id="481" r:id="rId4"/>
    <p:sldId id="482" r:id="rId5"/>
    <p:sldId id="483" r:id="rId6"/>
    <p:sldId id="484" r:id="rId7"/>
    <p:sldId id="411" r:id="rId8"/>
    <p:sldId id="477" r:id="rId9"/>
    <p:sldId id="258" r:id="rId10"/>
    <p:sldId id="262" r:id="rId11"/>
    <p:sldId id="263" r:id="rId12"/>
    <p:sldId id="264" r:id="rId13"/>
    <p:sldId id="265" r:id="rId14"/>
    <p:sldId id="266" r:id="rId15"/>
    <p:sldId id="267" r:id="rId16"/>
    <p:sldId id="268" r:id="rId17"/>
    <p:sldId id="270" r:id="rId18"/>
    <p:sldId id="467" r:id="rId19"/>
    <p:sldId id="271" r:id="rId20"/>
    <p:sldId id="273" r:id="rId21"/>
    <p:sldId id="460" r:id="rId22"/>
    <p:sldId id="274" r:id="rId23"/>
    <p:sldId id="275" r:id="rId24"/>
    <p:sldId id="420" r:id="rId25"/>
    <p:sldId id="419" r:id="rId26"/>
    <p:sldId id="422" r:id="rId27"/>
    <p:sldId id="421" r:id="rId28"/>
    <p:sldId id="435" r:id="rId29"/>
    <p:sldId id="434" r:id="rId30"/>
    <p:sldId id="424" r:id="rId31"/>
    <p:sldId id="425" r:id="rId32"/>
    <p:sldId id="478" r:id="rId33"/>
    <p:sldId id="426" r:id="rId34"/>
    <p:sldId id="436" r:id="rId35"/>
    <p:sldId id="466" r:id="rId36"/>
    <p:sldId id="476" r:id="rId37"/>
    <p:sldId id="468" r:id="rId38"/>
    <p:sldId id="428" r:id="rId39"/>
    <p:sldId id="469" r:id="rId40"/>
    <p:sldId id="462" r:id="rId41"/>
    <p:sldId id="441" r:id="rId42"/>
    <p:sldId id="442" r:id="rId43"/>
    <p:sldId id="443" r:id="rId44"/>
    <p:sldId id="430" r:id="rId45"/>
    <p:sldId id="431" r:id="rId46"/>
    <p:sldId id="432" r:id="rId47"/>
    <p:sldId id="433" r:id="rId48"/>
    <p:sldId id="279" r:id="rId49"/>
    <p:sldId id="342" r:id="rId50"/>
    <p:sldId id="343" r:id="rId51"/>
    <p:sldId id="361" r:id="rId52"/>
    <p:sldId id="344" r:id="rId53"/>
    <p:sldId id="393" r:id="rId54"/>
    <p:sldId id="392" r:id="rId55"/>
    <p:sldId id="479" r:id="rId56"/>
    <p:sldId id="277" r:id="rId57"/>
    <p:sldId id="309" r:id="rId58"/>
    <p:sldId id="339" r:id="rId59"/>
    <p:sldId id="340" r:id="rId60"/>
    <p:sldId id="341" r:id="rId61"/>
    <p:sldId id="488" r:id="rId62"/>
    <p:sldId id="485" r:id="rId63"/>
    <p:sldId id="486" r:id="rId64"/>
    <p:sldId id="487" r:id="rId65"/>
    <p:sldId id="331" r:id="rId66"/>
    <p:sldId id="489" r:id="rId67"/>
    <p:sldId id="490" r:id="rId68"/>
    <p:sldId id="491" r:id="rId69"/>
    <p:sldId id="492" r:id="rId70"/>
    <p:sldId id="493" r:id="rId71"/>
    <p:sldId id="453" r:id="rId72"/>
    <p:sldId id="454" r:id="rId73"/>
    <p:sldId id="455" r:id="rId74"/>
    <p:sldId id="456" r:id="rId75"/>
    <p:sldId id="318" r:id="rId76"/>
    <p:sldId id="399" r:id="rId77"/>
    <p:sldId id="400" r:id="rId78"/>
    <p:sldId id="438" r:id="rId79"/>
    <p:sldId id="439" r:id="rId80"/>
    <p:sldId id="464" r:id="rId81"/>
    <p:sldId id="440" r:id="rId82"/>
    <p:sldId id="494" r:id="rId83"/>
    <p:sldId id="495" r:id="rId84"/>
    <p:sldId id="401" r:id="rId85"/>
    <p:sldId id="403" r:id="rId86"/>
    <p:sldId id="404" r:id="rId87"/>
    <p:sldId id="412" r:id="rId88"/>
    <p:sldId id="326" r:id="rId89"/>
    <p:sldId id="444" r:id="rId9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7" autoAdjust="0"/>
    <p:restoredTop sz="82562" autoAdjust="0"/>
  </p:normalViewPr>
  <p:slideViewPr>
    <p:cSldViewPr snapToObjects="1">
      <p:cViewPr varScale="1">
        <p:scale>
          <a:sx n="75" d="100"/>
          <a:sy n="75" d="100"/>
        </p:scale>
        <p:origin x="-1712"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notesMaster" Target="notesMasters/notesMaster1.xml"/><Relationship Id="rId92" Type="http://schemas.openxmlformats.org/officeDocument/2006/relationships/handoutMaster" Target="handoutMasters/handoutMaster1.xml"/><Relationship Id="rId93" Type="http://schemas.openxmlformats.org/officeDocument/2006/relationships/printerSettings" Target="printerSettings/printerSettings1.bin"/><Relationship Id="rId94" Type="http://schemas.openxmlformats.org/officeDocument/2006/relationships/presProps" Target="presProps.xml"/><Relationship Id="rId95" Type="http://schemas.openxmlformats.org/officeDocument/2006/relationships/viewProps" Target="viewProps.xml"/><Relationship Id="rId96" Type="http://schemas.openxmlformats.org/officeDocument/2006/relationships/theme" Target="theme/theme1.xml"/><Relationship Id="rId9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62B9B96-177E-3A40-B8C9-CA75C78F29D8}" type="datetimeFigureOut">
              <a:rPr lang="en-US" smtClean="0"/>
              <a:t>12/4/14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788F3C-F462-7644-B50F-2DA8B3995175}" type="slidenum">
              <a:rPr lang="en-US" smtClean="0"/>
              <a:t>‹#›</a:t>
            </a:fld>
            <a:endParaRPr lang="en-US"/>
          </a:p>
        </p:txBody>
      </p:sp>
    </p:spTree>
    <p:extLst>
      <p:ext uri="{BB962C8B-B14F-4D97-AF65-F5344CB8AC3E}">
        <p14:creationId xmlns:p14="http://schemas.microsoft.com/office/powerpoint/2010/main" val="15758054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1FD934-049D-AE41-9029-ECC16AC11DDF}" type="datetimeFigureOut">
              <a:rPr lang="en-US" smtClean="0"/>
              <a:pPr/>
              <a:t>12/4/14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E12569-EFE3-5A4C-9B2C-FC607D01921C}" type="slidenum">
              <a:rPr lang="en-US" smtClean="0"/>
              <a:pPr/>
              <a:t>‹#›</a:t>
            </a:fld>
            <a:endParaRPr lang="en-US"/>
          </a:p>
        </p:txBody>
      </p:sp>
    </p:spTree>
    <p:extLst>
      <p:ext uri="{BB962C8B-B14F-4D97-AF65-F5344CB8AC3E}">
        <p14:creationId xmlns:p14="http://schemas.microsoft.com/office/powerpoint/2010/main" val="368601523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10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 Text simplification can be challenging</a:t>
            </a:r>
          </a:p>
          <a:p>
            <a:pPr>
              <a:buFontTx/>
              <a:buChar char="-"/>
            </a:pPr>
            <a:r>
              <a:rPr lang="en-US" dirty="0" smtClean="0"/>
              <a:t>-- text to text application</a:t>
            </a:r>
          </a:p>
          <a:p>
            <a:pPr>
              <a:buFontTx/>
              <a:buChar char="-"/>
            </a:pPr>
            <a:r>
              <a:rPr lang="en-US" dirty="0" smtClean="0"/>
              <a:t>-- full range of text</a:t>
            </a:r>
            <a:r>
              <a:rPr lang="en-US" baseline="0" dirty="0" smtClean="0"/>
              <a:t> manipulation operations</a:t>
            </a:r>
          </a:p>
          <a:p>
            <a:pPr>
              <a:buFontTx/>
              <a:buChar char="-"/>
            </a:pPr>
            <a:r>
              <a:rPr lang="en-US" baseline="0" dirty="0" smtClean="0"/>
              <a:t>-- a range of </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17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life</a:t>
            </a:r>
            <a:r>
              <a:rPr lang="en-US" baseline="0" dirty="0" smtClean="0"/>
              <a:t> is complicated</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19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on average, half of the people read</a:t>
            </a:r>
            <a:r>
              <a:rPr lang="en-US" baseline="0" dirty="0" smtClean="0"/>
              <a:t> at a below average reading level </a:t>
            </a:r>
            <a:r>
              <a:rPr lang="en-US" baseline="0" dirty="0" smtClean="0">
                <a:sym typeface="Wingdings"/>
              </a:rPr>
              <a:t></a:t>
            </a:r>
          </a:p>
          <a:p>
            <a:pPr marL="171450" indent="-171450">
              <a:buFontTx/>
              <a:buChar char="-"/>
            </a:pPr>
            <a:r>
              <a:rPr lang="en-US" baseline="0" dirty="0" smtClean="0">
                <a:sym typeface="Wingdings"/>
              </a:rPr>
              <a:t>numbers:</a:t>
            </a:r>
          </a:p>
          <a:p>
            <a:pPr marL="628650" lvl="1" indent="-171450">
              <a:buFontTx/>
              <a:buChar char="-"/>
            </a:pPr>
            <a:r>
              <a:rPr lang="en-US" baseline="0" dirty="0" smtClean="0">
                <a:sym typeface="Wingdings"/>
              </a:rPr>
              <a:t>tens of billions of web pages</a:t>
            </a:r>
          </a:p>
          <a:p>
            <a:pPr marL="628650" lvl="1" indent="-171450">
              <a:buFontTx/>
              <a:buChar char="-"/>
            </a:pPr>
            <a:r>
              <a:rPr lang="en-US" baseline="0" dirty="0" smtClean="0">
                <a:sym typeface="Wingdings"/>
              </a:rPr>
              <a:t>English Wikipedia has ~4.5 million articles</a:t>
            </a:r>
          </a:p>
          <a:p>
            <a:pPr marL="628650" lvl="1" indent="-171450">
              <a:buFontTx/>
              <a:buChar char="-"/>
            </a:pPr>
            <a:r>
              <a:rPr lang="en-US" baseline="0" dirty="0" smtClean="0">
                <a:sym typeface="Wingdings"/>
              </a:rPr>
              <a:t>half a billion tweets/day</a:t>
            </a:r>
          </a:p>
          <a:p>
            <a:pPr marL="628650" lvl="1" indent="-171450">
              <a:buFontTx/>
              <a:buChar char="-"/>
            </a:pPr>
            <a:r>
              <a:rPr lang="en-US" baseline="0" dirty="0" smtClean="0">
                <a:sym typeface="Wingdings"/>
              </a:rPr>
              <a:t>billions of e-mails/day</a:t>
            </a:r>
          </a:p>
        </p:txBody>
      </p:sp>
      <p:sp>
        <p:nvSpPr>
          <p:cNvPr id="4" name="Slide Number Placeholder 3"/>
          <p:cNvSpPr>
            <a:spLocks noGrp="1"/>
          </p:cNvSpPr>
          <p:nvPr>
            <p:ph type="sldNum" sz="quarter" idx="10"/>
          </p:nvPr>
        </p:nvSpPr>
        <p:spPr/>
        <p:txBody>
          <a:bodyPr/>
          <a:lstStyle/>
          <a:p>
            <a:fld id="{D4E12569-EFE3-5A4C-9B2C-FC607D01921C}" type="slidenum">
              <a:rPr lang="en-US" smtClean="0"/>
              <a:pPr/>
              <a:t>20</a:t>
            </a:fld>
            <a:endParaRPr lang="en-US"/>
          </a:p>
        </p:txBody>
      </p:sp>
    </p:spTree>
    <p:extLst>
      <p:ext uri="{BB962C8B-B14F-4D97-AF65-F5344CB8AC3E}">
        <p14:creationId xmlns:p14="http://schemas.microsoft.com/office/powerpoint/2010/main" val="612986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National</a:t>
            </a:r>
            <a:r>
              <a:rPr lang="en-US" baseline="0" dirty="0" smtClean="0"/>
              <a:t> Center for Education Statistics: National Assessment of Adult Literacy</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21</a:t>
            </a:fld>
            <a:endParaRPr lang="en-US"/>
          </a:p>
        </p:txBody>
      </p:sp>
    </p:spTree>
    <p:extLst>
      <p:ext uri="{BB962C8B-B14F-4D97-AF65-F5344CB8AC3E}">
        <p14:creationId xmlns:p14="http://schemas.microsoft.com/office/powerpoint/2010/main" val="3019395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~14% of Americans speak</a:t>
            </a:r>
            <a:r>
              <a:rPr lang="en-US" baseline="0" dirty="0" smtClean="0"/>
              <a:t> a language besides English as their native language (http://</a:t>
            </a:r>
            <a:r>
              <a:rPr lang="en-US" baseline="0" dirty="0" err="1" smtClean="0"/>
              <a:t>nces.ed.gov</a:t>
            </a:r>
            <a:r>
              <a:rPr lang="en-US" baseline="0" dirty="0" smtClean="0"/>
              <a:t>/pubs93/93275.pdf)</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22</a:t>
            </a:fld>
            <a:endParaRPr lang="en-US"/>
          </a:p>
        </p:txBody>
      </p:sp>
    </p:spTree>
    <p:extLst>
      <p:ext uri="{BB962C8B-B14F-4D97-AF65-F5344CB8AC3E}">
        <p14:creationId xmlns:p14="http://schemas.microsoft.com/office/powerpoint/2010/main" val="2398328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a:t>
            </a:r>
            <a:r>
              <a:rPr lang="en-US" baseline="0" dirty="0" smtClean="0"/>
              <a:t> doesn’t the person like?</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23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Nominalization</a:t>
            </a:r>
            <a:r>
              <a:rPr lang="en-US" baseline="0" dirty="0" smtClean="0"/>
              <a:t> example:</a:t>
            </a:r>
          </a:p>
          <a:p>
            <a:pPr marL="171450" indent="-171450">
              <a:buFontTx/>
              <a:buChar char="-"/>
            </a:pPr>
            <a:r>
              <a:rPr lang="en-US" baseline="0" dirty="0" smtClean="0"/>
              <a:t>I will investigate how nominalization affects text difficulty.</a:t>
            </a:r>
          </a:p>
          <a:p>
            <a:pPr marL="171450" indent="-171450">
              <a:buFontTx/>
              <a:buChar char="-"/>
            </a:pPr>
            <a:r>
              <a:rPr lang="en-US" baseline="0" dirty="0" smtClean="0"/>
              <a:t>I will do an investigation of how nominalization affects text difficulty.</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25</a:t>
            </a:fld>
            <a:endParaRPr lang="en-US"/>
          </a:p>
        </p:txBody>
      </p:sp>
    </p:spTree>
    <p:extLst>
      <p:ext uri="{BB962C8B-B14F-4D97-AF65-F5344CB8AC3E}">
        <p14:creationId xmlns:p14="http://schemas.microsoft.com/office/powerpoint/2010/main" val="3906517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if we want</a:t>
            </a:r>
            <a:r>
              <a:rPr lang="en-US" baseline="0" dirty="0" smtClean="0"/>
              <a:t> to look at semi-automated or automated approaches we need to be able to automatically (or semi-automatically) detect and correct these things</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26</a:t>
            </a:fld>
            <a:endParaRPr lang="en-US"/>
          </a:p>
        </p:txBody>
      </p:sp>
    </p:spTree>
    <p:extLst>
      <p:ext uri="{BB962C8B-B14F-4D97-AF65-F5344CB8AC3E}">
        <p14:creationId xmlns:p14="http://schemas.microsoft.com/office/powerpoint/2010/main" val="1077833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mechanical </a:t>
            </a:r>
            <a:r>
              <a:rPr lang="en-US" baseline="0" dirty="0" err="1" smtClean="0"/>
              <a:t>turk</a:t>
            </a:r>
            <a:endParaRPr lang="en-US" baseline="0" dirty="0" smtClean="0"/>
          </a:p>
          <a:p>
            <a:pPr marL="171450" indent="-171450">
              <a:buFontTx/>
              <a:buChar char="-"/>
            </a:pPr>
            <a:r>
              <a:rPr lang="en-US" baseline="0" dirty="0" smtClean="0"/>
              <a:t>50 users per word, averaged per bin (50 users * 25 words = 1250 per bin and 13,750 annotations!!!)</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33</a:t>
            </a:fld>
            <a:endParaRPr lang="en-US"/>
          </a:p>
        </p:txBody>
      </p:sp>
    </p:spTree>
    <p:extLst>
      <p:ext uri="{BB962C8B-B14F-4D97-AF65-F5344CB8AC3E}">
        <p14:creationId xmlns:p14="http://schemas.microsoft.com/office/powerpoint/2010/main" val="1020227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mechanical </a:t>
            </a:r>
            <a:r>
              <a:rPr lang="en-US" baseline="0" dirty="0" err="1" smtClean="0"/>
              <a:t>turk</a:t>
            </a:r>
            <a:endParaRPr lang="en-US" baseline="0" dirty="0" smtClean="0"/>
          </a:p>
          <a:p>
            <a:pPr marL="171450" indent="-171450">
              <a:buFontTx/>
              <a:buChar char="-"/>
            </a:pPr>
            <a:r>
              <a:rPr lang="en-US" baseline="0" dirty="0" smtClean="0"/>
              <a:t>50 users per word, averaged per bin</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34</a:t>
            </a:fld>
            <a:endParaRPr lang="en-US"/>
          </a:p>
        </p:txBody>
      </p:sp>
    </p:spTree>
    <p:extLst>
      <p:ext uri="{BB962C8B-B14F-4D97-AF65-F5344CB8AC3E}">
        <p14:creationId xmlns:p14="http://schemas.microsoft.com/office/powerpoint/2010/main" val="10202272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if we want</a:t>
            </a:r>
            <a:r>
              <a:rPr lang="en-US" baseline="0" dirty="0" smtClean="0"/>
              <a:t> to look at semi-automated or automated approaches we need to be able to automatically (or semi-automatically) detect and correct these things</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35</a:t>
            </a:fld>
            <a:endParaRPr lang="en-US"/>
          </a:p>
        </p:txBody>
      </p:sp>
    </p:spTree>
    <p:extLst>
      <p:ext uri="{BB962C8B-B14F-4D97-AF65-F5344CB8AC3E}">
        <p14:creationId xmlns:p14="http://schemas.microsoft.com/office/powerpoint/2010/main" val="10778333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still a huge savings</a:t>
            </a:r>
            <a:r>
              <a:rPr lang="en-US" baseline="0" dirty="0" smtClean="0"/>
              <a:t> over a fully manual approach:</a:t>
            </a:r>
          </a:p>
          <a:p>
            <a:pPr marL="171450" indent="-171450">
              <a:buFontTx/>
              <a:buChar char="-"/>
            </a:pPr>
            <a:r>
              <a:rPr lang="en-US" baseline="0" dirty="0" smtClean="0"/>
              <a:t>only have to focus on the words/phrases that are flagged</a:t>
            </a:r>
          </a:p>
          <a:p>
            <a:pPr marL="171450" indent="-171450">
              <a:buFontTx/>
              <a:buChar char="-"/>
            </a:pPr>
            <a:r>
              <a:rPr lang="en-US" baseline="0" dirty="0" smtClean="0"/>
              <a:t>given hints of possible words, ideally ranked by likelihood of replacement</a:t>
            </a:r>
          </a:p>
          <a:p>
            <a:pPr marL="171450" indent="-171450">
              <a:buFontTx/>
              <a:buChar char="-"/>
            </a:pPr>
            <a:endParaRPr lang="en-US" baseline="0" dirty="0" smtClean="0"/>
          </a:p>
          <a:p>
            <a:pPr marL="0" indent="0">
              <a:buFontTx/>
              <a:buNone/>
            </a:pPr>
            <a:r>
              <a:rPr lang="en-US" baseline="0" dirty="0" smtClean="0"/>
              <a:t>Why we call it a “semi-automated” approach</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40</a:t>
            </a:fld>
            <a:endParaRPr lang="en-US"/>
          </a:p>
        </p:txBody>
      </p:sp>
    </p:spTree>
    <p:extLst>
      <p:ext uri="{BB962C8B-B14F-4D97-AF65-F5344CB8AC3E}">
        <p14:creationId xmlns:p14="http://schemas.microsoft.com/office/powerpoint/2010/main" val="5162691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pre/post</a:t>
            </a:r>
            <a:r>
              <a:rPr lang="en-US" baseline="0" dirty="0" smtClean="0"/>
              <a:t> questions check to see how much the user learned</a:t>
            </a:r>
          </a:p>
          <a:p>
            <a:pPr marL="171450" indent="-171450">
              <a:buFontTx/>
              <a:buChar char="-"/>
            </a:pPr>
            <a:r>
              <a:rPr lang="en-US" baseline="0" dirty="0" smtClean="0"/>
              <a:t>questions with text check to see how well user understands text</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44</a:t>
            </a:fld>
            <a:endParaRPr lang="en-US"/>
          </a:p>
        </p:txBody>
      </p:sp>
    </p:spTree>
    <p:extLst>
      <p:ext uri="{BB962C8B-B14F-4D97-AF65-F5344CB8AC3E}">
        <p14:creationId xmlns:p14="http://schemas.microsoft.com/office/powerpoint/2010/main" val="2811178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mechanical </a:t>
            </a:r>
            <a:r>
              <a:rPr lang="en-US" dirty="0" err="1" smtClean="0"/>
              <a:t>turk</a:t>
            </a:r>
            <a:endParaRPr lang="en-US" dirty="0" smtClean="0"/>
          </a:p>
          <a:p>
            <a:pPr marL="171450" indent="-171450">
              <a:buFontTx/>
              <a:buChar char="-"/>
            </a:pPr>
            <a:r>
              <a:rPr lang="en-US" dirty="0" smtClean="0"/>
              <a:t>100 random participants</a:t>
            </a:r>
          </a:p>
          <a:p>
            <a:pPr marL="171450" indent="-171450">
              <a:buFontTx/>
              <a:buChar char="-"/>
            </a:pPr>
            <a:r>
              <a:rPr lang="en-US" dirty="0" smtClean="0"/>
              <a:t>two articles</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45</a:t>
            </a:fld>
            <a:endParaRPr lang="en-US"/>
          </a:p>
        </p:txBody>
      </p:sp>
    </p:spTree>
    <p:extLst>
      <p:ext uri="{BB962C8B-B14F-4D97-AF65-F5344CB8AC3E}">
        <p14:creationId xmlns:p14="http://schemas.microsoft.com/office/powerpoint/2010/main" val="5301581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 not the only</a:t>
            </a:r>
            <a:r>
              <a:rPr lang="en-US" baseline="0" dirty="0" smtClean="0"/>
              <a:t> way to pose the problem</a:t>
            </a:r>
          </a:p>
          <a:p>
            <a:pPr>
              <a:buFontTx/>
              <a:buChar char="-"/>
            </a:pPr>
            <a:r>
              <a:rPr lang="en-US" dirty="0" smtClean="0"/>
              <a:t>-- could</a:t>
            </a:r>
            <a:r>
              <a:rPr lang="en-US" baseline="0" dirty="0" smtClean="0"/>
              <a:t> not require any data (for example, based on hand-written rules)</a:t>
            </a:r>
          </a:p>
          <a:p>
            <a:pPr>
              <a:buFontTx/>
              <a:buChar char="-"/>
            </a:pPr>
            <a:r>
              <a:rPr lang="en-US" baseline="0" dirty="0" smtClean="0"/>
              <a:t>-- could also utilize monolingual text</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48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a:r>
            <a:r>
              <a:rPr lang="en-US" baseline="0" dirty="0" smtClean="0"/>
              <a:t> 67K articles</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50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a:r>
            <a:r>
              <a:rPr lang="en-US" baseline="0" dirty="0" smtClean="0"/>
              <a:t> 67K articles</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51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 this is the approach for phrase-based machine translation</a:t>
            </a:r>
          </a:p>
          <a:p>
            <a:pPr>
              <a:buFontTx/>
              <a:buChar char="-"/>
            </a:pPr>
            <a:r>
              <a:rPr lang="en-US" dirty="0" smtClean="0"/>
              <a:t> the</a:t>
            </a:r>
            <a:r>
              <a:rPr lang="en-US" baseline="0" dirty="0" smtClean="0"/>
              <a:t> actual approach is a bit more involved, but this is the high-level idea</a:t>
            </a:r>
          </a:p>
          <a:p>
            <a:pPr>
              <a:buFontTx/>
              <a:buChar char="-"/>
            </a:pPr>
            <a:r>
              <a:rPr lang="en-US" baseline="0" dirty="0" smtClean="0"/>
              <a:t> phrase-based approaches are roughly state of the art.  Used by </a:t>
            </a:r>
            <a:r>
              <a:rPr lang="en-US" baseline="0" dirty="0" err="1" smtClean="0"/>
              <a:t>google’s</a:t>
            </a:r>
            <a:r>
              <a:rPr lang="en-US" baseline="0" dirty="0" smtClean="0"/>
              <a:t> translation approach.</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57</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 this is the approach for phrase-based machine translation</a:t>
            </a:r>
          </a:p>
          <a:p>
            <a:pPr>
              <a:buFontTx/>
              <a:buChar char="-"/>
            </a:pPr>
            <a:r>
              <a:rPr lang="en-US" dirty="0" smtClean="0"/>
              <a:t> the</a:t>
            </a:r>
            <a:r>
              <a:rPr lang="en-US" baseline="0" dirty="0" smtClean="0"/>
              <a:t> actual approach is a bit more involved, but this is the high-level idea</a:t>
            </a:r>
          </a:p>
          <a:p>
            <a:pPr>
              <a:buFontTx/>
              <a:buChar char="-"/>
            </a:pPr>
            <a:r>
              <a:rPr lang="en-US" baseline="0" dirty="0" smtClean="0"/>
              <a:t> phrase-based approaches are roughly state of the art.  Used by </a:t>
            </a:r>
            <a:r>
              <a:rPr lang="en-US" baseline="0" dirty="0" err="1" smtClean="0"/>
              <a:t>google’s</a:t>
            </a:r>
            <a:r>
              <a:rPr lang="en-US" baseline="0" dirty="0" smtClean="0"/>
              <a:t> translation approach.</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58</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 this is the approach for phrase-based machine translation</a:t>
            </a:r>
          </a:p>
          <a:p>
            <a:pPr>
              <a:buFontTx/>
              <a:buChar char="-"/>
            </a:pPr>
            <a:r>
              <a:rPr lang="en-US" dirty="0" smtClean="0"/>
              <a:t> the</a:t>
            </a:r>
            <a:r>
              <a:rPr lang="en-US" baseline="0" dirty="0" smtClean="0"/>
              <a:t> actual approach is a bit more involved, but this is the high-level idea</a:t>
            </a:r>
          </a:p>
          <a:p>
            <a:pPr>
              <a:buFontTx/>
              <a:buChar char="-"/>
            </a:pPr>
            <a:r>
              <a:rPr lang="en-US" baseline="0" dirty="0" smtClean="0"/>
              <a:t> phrase-based approaches are roughly state of the art.  Used by </a:t>
            </a:r>
            <a:r>
              <a:rPr lang="en-US" baseline="0" dirty="0" err="1" smtClean="0"/>
              <a:t>google’s</a:t>
            </a:r>
            <a:r>
              <a:rPr lang="en-US" baseline="0" dirty="0" smtClean="0"/>
              <a:t> translation approach.</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59</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 this is the approach for phrase-based machine translation</a:t>
            </a:r>
          </a:p>
          <a:p>
            <a:pPr>
              <a:buFontTx/>
              <a:buChar char="-"/>
            </a:pPr>
            <a:r>
              <a:rPr lang="en-US" dirty="0" smtClean="0"/>
              <a:t> the</a:t>
            </a:r>
            <a:r>
              <a:rPr lang="en-US" baseline="0" dirty="0" smtClean="0"/>
              <a:t> actual approach is a bit more involved, but this is the high-level idea</a:t>
            </a:r>
          </a:p>
          <a:p>
            <a:pPr>
              <a:buFontTx/>
              <a:buChar char="-"/>
            </a:pPr>
            <a:r>
              <a:rPr lang="en-US" baseline="0" dirty="0" smtClean="0"/>
              <a:t> phrase-based approaches are roughly state of the art.  Used by </a:t>
            </a:r>
            <a:r>
              <a:rPr lang="en-US" baseline="0" dirty="0" err="1" smtClean="0"/>
              <a:t>google’s</a:t>
            </a:r>
            <a:r>
              <a:rPr lang="en-US" baseline="0" dirty="0" smtClean="0"/>
              <a:t> translation approach.</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60</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reasons are mostly historical</a:t>
            </a:r>
          </a:p>
          <a:p>
            <a:r>
              <a:rPr lang="en-US" dirty="0" smtClean="0"/>
              <a:t>--</a:t>
            </a:r>
            <a:r>
              <a:rPr lang="en-US" baseline="0" dirty="0" smtClean="0"/>
              <a:t> this doesn’t happen much in language translation</a:t>
            </a:r>
          </a:p>
          <a:p>
            <a:r>
              <a:rPr lang="en-US" baseline="0" dirty="0" smtClean="0"/>
              <a:t>-- makes the model more complicated</a:t>
            </a:r>
          </a:p>
          <a:p>
            <a:r>
              <a:rPr lang="en-US" baseline="0" dirty="0" smtClean="0"/>
              <a:t>-- and can make translation more complicated </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61</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reasons are mostly historical</a:t>
            </a:r>
          </a:p>
          <a:p>
            <a:r>
              <a:rPr lang="en-US" dirty="0" smtClean="0"/>
              <a:t>--</a:t>
            </a:r>
            <a:r>
              <a:rPr lang="en-US" baseline="0" dirty="0" smtClean="0"/>
              <a:t> this doesn’t happen much in language translation</a:t>
            </a:r>
          </a:p>
          <a:p>
            <a:r>
              <a:rPr lang="en-US" baseline="0" dirty="0" smtClean="0"/>
              <a:t>-- makes the model more complicated</a:t>
            </a:r>
          </a:p>
          <a:p>
            <a:r>
              <a:rPr lang="en-US" baseline="0" dirty="0" smtClean="0"/>
              <a:t>-- and can make translation more complicated </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62</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reasons are mostly historical</a:t>
            </a:r>
          </a:p>
          <a:p>
            <a:r>
              <a:rPr lang="en-US" dirty="0" smtClean="0"/>
              <a:t>--</a:t>
            </a:r>
            <a:r>
              <a:rPr lang="en-US" baseline="0" dirty="0" smtClean="0"/>
              <a:t> this doesn’t happen much in language translation</a:t>
            </a:r>
          </a:p>
          <a:p>
            <a:r>
              <a:rPr lang="en-US" baseline="0" dirty="0" smtClean="0"/>
              <a:t>-- makes the model more complicated</a:t>
            </a:r>
          </a:p>
          <a:p>
            <a:r>
              <a:rPr lang="en-US" baseline="0" dirty="0" smtClean="0"/>
              <a:t>-- and can make translation more complicated </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63</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64</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bleu </a:t>
            </a:r>
          </a:p>
          <a:p>
            <a:pPr>
              <a:buFontTx/>
              <a:buChar char="-"/>
            </a:pPr>
            <a:r>
              <a:rPr lang="en-US" dirty="0" smtClean="0"/>
              <a:t>-</a:t>
            </a:r>
            <a:r>
              <a:rPr lang="en-US" baseline="0" dirty="0" smtClean="0"/>
              <a:t> </a:t>
            </a:r>
            <a:r>
              <a:rPr lang="en-US" dirty="0" smtClean="0"/>
              <a:t>for each </a:t>
            </a:r>
            <a:r>
              <a:rPr lang="en-US" dirty="0" err="1" smtClean="0"/>
              <a:t>n</a:t>
            </a:r>
            <a:r>
              <a:rPr lang="en-US" dirty="0" smtClean="0"/>
              <a:t>-gram in the system simplification see if it occurs in the human simplification</a:t>
            </a:r>
          </a:p>
          <a:p>
            <a:pPr>
              <a:buFontTx/>
              <a:buChar char="-"/>
            </a:pPr>
            <a:r>
              <a:rPr lang="en-US" dirty="0" smtClean="0"/>
              <a:t>-</a:t>
            </a:r>
            <a:r>
              <a:rPr lang="en-US" baseline="0" dirty="0" smtClean="0"/>
              <a:t> </a:t>
            </a:r>
            <a:r>
              <a:rPr lang="en-US" dirty="0" smtClean="0"/>
              <a:t>calculate the precision over the different </a:t>
            </a:r>
            <a:r>
              <a:rPr lang="en-US" dirty="0" err="1" smtClean="0"/>
              <a:t>n</a:t>
            </a:r>
            <a:r>
              <a:rPr lang="en-US" dirty="0" smtClean="0"/>
              <a:t>-gram levels</a:t>
            </a:r>
          </a:p>
          <a:p>
            <a:pPr>
              <a:buFontTx/>
              <a:buChar char="-"/>
            </a:pPr>
            <a:endParaRPr lang="en-US" b="1"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67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 all of the metrics</a:t>
            </a:r>
            <a:r>
              <a:rPr lang="en-US" baseline="0" dirty="0" smtClean="0"/>
              <a:t> rank the systems in the same order</a:t>
            </a:r>
          </a:p>
          <a:p>
            <a:pPr>
              <a:buFontTx/>
              <a:buChar char="-"/>
            </a:pPr>
            <a:r>
              <a:rPr lang="en-US" dirty="0" smtClean="0"/>
              <a:t> one of the challenges with this domain is that doing nothing, does surprisingly well</a:t>
            </a:r>
          </a:p>
          <a:p>
            <a:pPr>
              <a:buFontTx/>
              <a:buChar char="-"/>
            </a:pPr>
            <a:r>
              <a:rPr lang="en-US" baseline="0" dirty="0" smtClean="0"/>
              <a:t> </a:t>
            </a:r>
            <a:r>
              <a:rPr lang="en-US" dirty="0" smtClean="0"/>
              <a:t>only Moses and </a:t>
            </a:r>
            <a:r>
              <a:rPr lang="en-US" dirty="0" err="1" smtClean="0"/>
              <a:t>Moses+Del</a:t>
            </a:r>
            <a:r>
              <a:rPr lang="en-US" dirty="0" smtClean="0"/>
              <a:t> do better than not</a:t>
            </a:r>
            <a:r>
              <a:rPr lang="en-US" baseline="0" dirty="0" smtClean="0"/>
              <a:t> doing anything at all and are massive improvements over the previous approaches</a:t>
            </a:r>
          </a:p>
          <a:p>
            <a:pPr>
              <a:buFontTx/>
              <a:buChar char="-"/>
            </a:pPr>
            <a:r>
              <a:rPr lang="en-US" baseline="0" dirty="0" smtClean="0"/>
              <a:t> to put these results in perspective, in machine translation, humans can notice a difference in BLEU of .01 and an improvement of .01 will get you published :)</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68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 we see that when</a:t>
            </a:r>
            <a:r>
              <a:rPr lang="en-US" baseline="0" dirty="0" smtClean="0"/>
              <a:t> a simplification is required, we get large improvements</a:t>
            </a:r>
          </a:p>
          <a:p>
            <a:pPr>
              <a:buFontTx/>
              <a:buChar char="-"/>
            </a:pPr>
            <a:r>
              <a:rPr lang="en-US" dirty="0" smtClean="0"/>
              <a:t> if we could filter</a:t>
            </a:r>
            <a:r>
              <a:rPr lang="en-US" baseline="0" dirty="0" smtClean="0"/>
              <a:t> these out early, would result in large improvements</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70</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 T3</a:t>
            </a:r>
            <a:r>
              <a:rPr lang="en-US" baseline="0" dirty="0" smtClean="0"/>
              <a:t> in general tended to be overly aggressive with deletion</a:t>
            </a:r>
          </a:p>
          <a:p>
            <a:pPr>
              <a:buFontTx/>
              <a:buChar char="-"/>
            </a:pPr>
            <a:r>
              <a:rPr lang="en-US" dirty="0" smtClean="0"/>
              <a:t> averaged 13 words per sentence, as compared to 21 words for the human</a:t>
            </a:r>
            <a:r>
              <a:rPr lang="en-US" baseline="0" dirty="0" smtClean="0"/>
              <a:t> simplifications</a:t>
            </a:r>
          </a:p>
          <a:p>
            <a:pPr>
              <a:buFontTx/>
              <a:buChar char="-"/>
            </a:pPr>
            <a:r>
              <a:rPr lang="en-US" baseline="0" dirty="0" smtClean="0"/>
              <a:t> </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75</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77</a:t>
            </a:fld>
            <a:endParaRPr lang="en-US"/>
          </a:p>
        </p:txBody>
      </p:sp>
    </p:spTree>
    <p:extLst>
      <p:ext uri="{BB962C8B-B14F-4D97-AF65-F5344CB8AC3E}">
        <p14:creationId xmlns:p14="http://schemas.microsoft.com/office/powerpoint/2010/main" val="3153273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F4A026F-27E3-A84C-B2EC-54768D1769D9}" type="slidenum">
              <a:rPr lang="en-US" smtClean="0"/>
              <a:pPr/>
              <a:t>85</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F4A026F-27E3-A84C-B2EC-54768D1769D9}" type="slidenum">
              <a:rPr lang="en-US" smtClean="0"/>
              <a:pPr/>
              <a:t>86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7C46ADE0-1033-5848-9967-66BB96245D22}" type="datetimeFigureOut">
              <a:rPr lang="en-US" smtClean="0"/>
              <a:pPr/>
              <a:t>12/4/14</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F0C94032-CD4C-4C25-B0C2-CEC720522D92}" type="slidenum">
              <a:rPr kumimoji="0" lang="en-US" smtClean="0"/>
              <a:pPr/>
              <a:t>‹#›</a:t>
            </a:fld>
            <a:endParaRPr kumimoji="0" lang="en-US" dirty="0">
              <a:solidFill>
                <a:schemeClr val="tx2"/>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C46ADE0-1033-5848-9967-66BB96245D22}" type="datetimeFigureOut">
              <a:rPr lang="en-US" smtClean="0"/>
              <a:pPr/>
              <a:t>12/4/14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DC54E15-6BF8-E24F-913C-ED40DB702F28}"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7C46ADE0-1033-5848-9967-66BB96245D22}" type="datetimeFigureOut">
              <a:rPr lang="en-US" smtClean="0"/>
              <a:pPr/>
              <a:t>12/4/14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7C46ADE0-1033-5848-9967-66BB96245D22}" type="datetimeFigureOut">
              <a:rPr lang="en-US" smtClean="0"/>
              <a:pPr/>
              <a:t>12/4/14</a:t>
            </a:fld>
            <a:endParaRPr lang="en-US"/>
          </a:p>
        </p:txBody>
      </p:sp>
      <p:sp>
        <p:nvSpPr>
          <p:cNvPr id="10" name="Slide Number Placeholder 9"/>
          <p:cNvSpPr>
            <a:spLocks noGrp="1"/>
          </p:cNvSpPr>
          <p:nvPr>
            <p:ph type="sldNum" sz="quarter" idx="16"/>
          </p:nvPr>
        </p:nvSpPr>
        <p:spPr/>
        <p:txBody>
          <a:bodyPr rtlCol="0"/>
          <a:lstStyle/>
          <a:p>
            <a:fld id="{6DC54E15-6BF8-E24F-913C-ED40DB702F28}"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7C46ADE0-1033-5848-9967-66BB96245D22}" type="datetimeFigureOut">
              <a:rPr lang="en-US" smtClean="0"/>
              <a:pPr/>
              <a:t>12/4/14</a:t>
            </a:fld>
            <a:endParaRPr lang="en-US"/>
          </a:p>
        </p:txBody>
      </p:sp>
      <p:sp>
        <p:nvSpPr>
          <p:cNvPr id="12" name="Slide Number Placeholder 11"/>
          <p:cNvSpPr>
            <a:spLocks noGrp="1"/>
          </p:cNvSpPr>
          <p:nvPr>
            <p:ph type="sldNum" sz="quarter" idx="16"/>
          </p:nvPr>
        </p:nvSpPr>
        <p:spPr/>
        <p:txBody>
          <a:bodyPr rtlCol="0"/>
          <a:lstStyle/>
          <a:p>
            <a:fld id="{6DC54E15-6BF8-E24F-913C-ED40DB702F28}"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C46ADE0-1033-5848-9967-66BB96245D22}" type="datetimeFigureOut">
              <a:rPr lang="en-US" smtClean="0"/>
              <a:pPr/>
              <a:t>12/4/14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6DC54E15-6BF8-E24F-913C-ED40DB702F2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46ADE0-1033-5848-9967-66BB96245D22}" type="datetimeFigureOut">
              <a:rPr lang="en-US" smtClean="0"/>
              <a:pPr/>
              <a:t>12/4/14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6DC54E15-6BF8-E24F-913C-ED40DB702F2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7C46ADE0-1033-5848-9967-66BB96245D22}" type="datetimeFigureOut">
              <a:rPr lang="en-US" smtClean="0"/>
              <a:pPr/>
              <a:t>12/4/14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6DC54E15-6BF8-E24F-913C-ED40DB702F28}"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7C46ADE0-1033-5848-9967-66BB96245D22}" type="datetimeFigureOut">
              <a:rPr lang="en-US" smtClean="0"/>
              <a:pPr/>
              <a:t>12/4/14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6DC54E15-6BF8-E24F-913C-ED40DB702F28}"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46ADE0-1033-5848-9967-66BB96245D22}" type="datetimeFigureOut">
              <a:rPr lang="en-US" smtClean="0"/>
              <a:pPr/>
              <a:t>12/4/14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C54E15-6BF8-E24F-913C-ED40DB702F2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7C46ADE0-1033-5848-9967-66BB96245D22}" type="datetimeFigureOut">
              <a:rPr lang="en-US" smtClean="0"/>
              <a:pPr/>
              <a:t>12/4/14</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6DC54E15-6BF8-E24F-913C-ED40DB702F2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C46ADE0-1033-5848-9967-66BB96245D22}" type="datetimeFigureOut">
              <a:rPr lang="en-US" smtClean="0"/>
              <a:pPr/>
              <a:t>12/4/14</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6DC54E15-6BF8-E24F-913C-ED40DB702F2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image" Target="../media/image2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image" Target="../media/image2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 Id="rId3" Type="http://schemas.openxmlformats.org/officeDocument/2006/relationships/image" Target="../media/image2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8.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2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 Id="rId3" Type="http://schemas.openxmlformats.org/officeDocument/2006/relationships/image" Target="../media/image3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 Id="rId3" Type="http://schemas.openxmlformats.org/officeDocument/2006/relationships/image" Target="../media/image3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2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 Id="rId3" Type="http://schemas.openxmlformats.org/officeDocument/2006/relationships/image" Target="../media/image32.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5.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 Id="rId3" Type="http://schemas.openxmlformats.org/officeDocument/2006/relationships/image" Target="../media/image37.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 Id="rId3" Type="http://schemas.openxmlformats.org/officeDocument/2006/relationships/image" Target="../media/image37.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81.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37.png"/><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2667000"/>
            <a:ext cx="6477000" cy="1828800"/>
          </a:xfrm>
        </p:spPr>
        <p:txBody>
          <a:bodyPr>
            <a:normAutofit/>
          </a:bodyPr>
          <a:lstStyle/>
          <a:p>
            <a:r>
              <a:rPr lang="en-US" dirty="0" smtClean="0"/>
              <a:t>Text Simplification</a:t>
            </a:r>
            <a:endParaRPr lang="en-US" dirty="0"/>
          </a:p>
        </p:txBody>
      </p:sp>
      <p:sp>
        <p:nvSpPr>
          <p:cNvPr id="3" name="Subtitle 2"/>
          <p:cNvSpPr>
            <a:spLocks noGrp="1"/>
          </p:cNvSpPr>
          <p:nvPr>
            <p:ph type="subTitle" idx="1"/>
          </p:nvPr>
        </p:nvSpPr>
        <p:spPr>
          <a:xfrm>
            <a:off x="1752600" y="4419600"/>
            <a:ext cx="6705600" cy="1066800"/>
          </a:xfrm>
        </p:spPr>
        <p:txBody>
          <a:bodyPr>
            <a:normAutofit/>
          </a:bodyPr>
          <a:lstStyle/>
          <a:p>
            <a:r>
              <a:rPr lang="en-US" dirty="0" smtClean="0"/>
              <a:t>David Kauchak</a:t>
            </a:r>
            <a:br>
              <a:rPr lang="en-US" dirty="0" smtClean="0"/>
            </a:br>
            <a:r>
              <a:rPr lang="en-US" dirty="0" smtClean="0"/>
              <a:t>CS159 – Fall 2014</a:t>
            </a:r>
            <a:endParaRPr lang="en-US" dirty="0" smtClean="0"/>
          </a:p>
        </p:txBody>
      </p:sp>
      <p:pic>
        <p:nvPicPr>
          <p:cNvPr id="4" name="Picture 3"/>
          <p:cNvPicPr>
            <a:picLocks noChangeAspect="1"/>
          </p:cNvPicPr>
          <p:nvPr/>
        </p:nvPicPr>
        <p:blipFill>
          <a:blip r:embed="rId2"/>
          <a:stretch>
            <a:fillRect/>
          </a:stretch>
        </p:blipFill>
        <p:spPr>
          <a:xfrm>
            <a:off x="102723" y="49122"/>
            <a:ext cx="3707278" cy="2772798"/>
          </a:xfrm>
          <a:prstGeom prst="rect">
            <a:avLst/>
          </a:prstGeom>
        </p:spPr>
      </p:pic>
      <p:sp>
        <p:nvSpPr>
          <p:cNvPr id="5" name="TextBox 4"/>
          <p:cNvSpPr txBox="1"/>
          <p:nvPr/>
        </p:nvSpPr>
        <p:spPr>
          <a:xfrm>
            <a:off x="3962400" y="6096000"/>
            <a:ext cx="5060800" cy="338554"/>
          </a:xfrm>
          <a:prstGeom prst="rect">
            <a:avLst/>
          </a:prstGeom>
          <a:noFill/>
        </p:spPr>
        <p:txBody>
          <a:bodyPr wrap="none" rtlCol="0">
            <a:spAutoFit/>
          </a:bodyPr>
          <a:lstStyle/>
          <a:p>
            <a:r>
              <a:rPr lang="en-US" sz="1600" dirty="0" smtClean="0"/>
              <a:t>Collaborators: Will </a:t>
            </a:r>
            <a:r>
              <a:rPr lang="en-US" sz="1600" dirty="0" err="1" smtClean="0"/>
              <a:t>Coster</a:t>
            </a:r>
            <a:r>
              <a:rPr lang="en-US" sz="1600" dirty="0" smtClean="0"/>
              <a:t>, Dan </a:t>
            </a:r>
            <a:r>
              <a:rPr lang="en-US" sz="1600" dirty="0" err="1" smtClean="0"/>
              <a:t>Feblowitz</a:t>
            </a:r>
            <a:r>
              <a:rPr lang="en-US" sz="1600" dirty="0"/>
              <a:t> </a:t>
            </a:r>
            <a:r>
              <a:rPr lang="en-US" sz="1600" dirty="0" smtClean="0"/>
              <a:t>and </a:t>
            </a:r>
            <a:r>
              <a:rPr lang="en-US" sz="1600" dirty="0" err="1" smtClean="0"/>
              <a:t>Gondy</a:t>
            </a:r>
            <a:r>
              <a:rPr lang="en-US" sz="1600" dirty="0" smtClean="0"/>
              <a:t> Leroy</a:t>
            </a:r>
            <a:endParaRPr lang="en-US" sz="1600"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a:t>
            </a:r>
            <a:endParaRPr lang="en-US" dirty="0"/>
          </a:p>
        </p:txBody>
      </p:sp>
      <p:sp>
        <p:nvSpPr>
          <p:cNvPr id="3" name="Content Placeholder 2"/>
          <p:cNvSpPr>
            <a:spLocks noGrp="1"/>
          </p:cNvSpPr>
          <p:nvPr>
            <p:ph sz="quarter" idx="1"/>
          </p:nvPr>
        </p:nvSpPr>
        <p:spPr/>
        <p:txBody>
          <a:bodyPr/>
          <a:lstStyle/>
          <a:p>
            <a:pPr marL="0" indent="0">
              <a:buNone/>
            </a:pPr>
            <a:r>
              <a:rPr lang="en-US" dirty="0" smtClean="0"/>
              <a:t>Paper draft due 5pm Wednesday</a:t>
            </a:r>
          </a:p>
          <a:p>
            <a:pPr lvl="1"/>
            <a:r>
              <a:rPr lang="en-US" dirty="0" smtClean="0"/>
              <a:t>Must be done with all of your experiments</a:t>
            </a:r>
          </a:p>
          <a:p>
            <a:pPr lvl="1"/>
            <a:r>
              <a:rPr lang="en-US" dirty="0" smtClean="0"/>
              <a:t>“Results” section is required</a:t>
            </a:r>
          </a:p>
          <a:p>
            <a:pPr lvl="1"/>
            <a:endParaRPr lang="en-US" dirty="0"/>
          </a:p>
          <a:p>
            <a:pPr marL="0" indent="0">
              <a:buNone/>
            </a:pPr>
            <a:r>
              <a:rPr lang="en-US" dirty="0" smtClean="0"/>
              <a:t>1 </a:t>
            </a:r>
            <a:r>
              <a:rPr lang="en-US" dirty="0" err="1" smtClean="0"/>
              <a:t>hr</a:t>
            </a:r>
            <a:r>
              <a:rPr lang="en-US" dirty="0" smtClean="0"/>
              <a:t> quiz on Tuesday</a:t>
            </a:r>
            <a:endParaRPr lang="en-US" dirty="0"/>
          </a:p>
        </p:txBody>
      </p:sp>
    </p:spTree>
    <p:extLst>
      <p:ext uri="{BB962C8B-B14F-4D97-AF65-F5344CB8AC3E}">
        <p14:creationId xmlns:p14="http://schemas.microsoft.com/office/powerpoint/2010/main" val="427225220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Content Placeholder 2"/>
          <p:cNvSpPr>
            <a:spLocks noGrp="1"/>
          </p:cNvSpPr>
          <p:nvPr>
            <p:ph sz="quarter" idx="1"/>
          </p:nvPr>
        </p:nvSpPr>
        <p:spPr>
          <a:xfrm>
            <a:off x="612648" y="1600200"/>
            <a:ext cx="8153400" cy="5105400"/>
          </a:xfrm>
        </p:spPr>
        <p:txBody>
          <a:bodyPr>
            <a:normAutofit fontScale="77500" lnSpcReduction="20000"/>
          </a:bodyPr>
          <a:lstStyle/>
          <a:p>
            <a:pPr marL="0" indent="0">
              <a:buNone/>
            </a:pPr>
            <a:r>
              <a:rPr lang="en-US" dirty="0" smtClean="0"/>
              <a:t>Corpus analysis</a:t>
            </a:r>
          </a:p>
          <a:p>
            <a:pPr marL="0" indent="0">
              <a:buNone/>
            </a:pPr>
            <a:endParaRPr lang="en-US" dirty="0" smtClean="0"/>
          </a:p>
          <a:p>
            <a:pPr marL="0" indent="0">
              <a:buNone/>
            </a:pPr>
            <a:r>
              <a:rPr lang="en-US" dirty="0" smtClean="0"/>
              <a:t>Basic probability</a:t>
            </a:r>
          </a:p>
          <a:p>
            <a:pPr marL="0" indent="0">
              <a:buNone/>
            </a:pPr>
            <a:endParaRPr lang="en-US" dirty="0"/>
          </a:p>
          <a:p>
            <a:pPr marL="0" indent="0">
              <a:buNone/>
            </a:pPr>
            <a:r>
              <a:rPr lang="en-US" dirty="0" smtClean="0"/>
              <a:t>Language modeling</a:t>
            </a:r>
          </a:p>
          <a:p>
            <a:pPr lvl="1"/>
            <a:r>
              <a:rPr lang="en-US" dirty="0" smtClean="0"/>
              <a:t>n-gram language models</a:t>
            </a:r>
          </a:p>
          <a:p>
            <a:pPr lvl="1"/>
            <a:r>
              <a:rPr lang="en-US" dirty="0" smtClean="0"/>
              <a:t>different smoothing techniques</a:t>
            </a:r>
            <a:endParaRPr lang="en-US" dirty="0"/>
          </a:p>
          <a:p>
            <a:pPr lvl="1"/>
            <a:endParaRPr lang="en-US" dirty="0" smtClean="0"/>
          </a:p>
          <a:p>
            <a:pPr marL="0" indent="0">
              <a:buNone/>
            </a:pPr>
            <a:r>
              <a:rPr lang="en-US" dirty="0" smtClean="0"/>
              <a:t>Parsing</a:t>
            </a:r>
          </a:p>
          <a:p>
            <a:pPr lvl="1"/>
            <a:r>
              <a:rPr lang="en-US" dirty="0" smtClean="0"/>
              <a:t>CFG, PCFGs</a:t>
            </a:r>
          </a:p>
          <a:p>
            <a:pPr lvl="1"/>
            <a:r>
              <a:rPr lang="en-US" dirty="0" smtClean="0"/>
              <a:t>CKY algorithm</a:t>
            </a:r>
          </a:p>
          <a:p>
            <a:pPr lvl="1"/>
            <a:r>
              <a:rPr lang="en-US" dirty="0" smtClean="0"/>
              <a:t>improved models</a:t>
            </a:r>
          </a:p>
          <a:p>
            <a:pPr lvl="1"/>
            <a:endParaRPr lang="en-US" dirty="0"/>
          </a:p>
          <a:p>
            <a:pPr marL="0" indent="0">
              <a:buNone/>
            </a:pPr>
            <a:r>
              <a:rPr lang="en-US" dirty="0"/>
              <a:t>Text and word </a:t>
            </a:r>
            <a:r>
              <a:rPr lang="en-US" dirty="0" smtClean="0"/>
              <a:t>similarity</a:t>
            </a:r>
            <a:endParaRPr lang="en-US" dirty="0"/>
          </a:p>
        </p:txBody>
      </p:sp>
    </p:spTree>
    <p:extLst>
      <p:ext uri="{BB962C8B-B14F-4D97-AF65-F5344CB8AC3E}">
        <p14:creationId xmlns:p14="http://schemas.microsoft.com/office/powerpoint/2010/main" val="285504731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Content Placeholder 2"/>
          <p:cNvSpPr>
            <a:spLocks noGrp="1"/>
          </p:cNvSpPr>
          <p:nvPr>
            <p:ph sz="quarter" idx="1"/>
          </p:nvPr>
        </p:nvSpPr>
        <p:spPr>
          <a:xfrm>
            <a:off x="612648" y="1600200"/>
            <a:ext cx="8153400" cy="5257800"/>
          </a:xfrm>
        </p:spPr>
        <p:txBody>
          <a:bodyPr>
            <a:normAutofit fontScale="62500" lnSpcReduction="20000"/>
          </a:bodyPr>
          <a:lstStyle/>
          <a:p>
            <a:pPr marL="0" indent="0">
              <a:buNone/>
            </a:pPr>
            <a:r>
              <a:rPr lang="en-US" dirty="0" smtClean="0"/>
              <a:t>Machine translation</a:t>
            </a:r>
          </a:p>
          <a:p>
            <a:pPr lvl="1"/>
            <a:r>
              <a:rPr lang="en-US" dirty="0" smtClean="0"/>
              <a:t>MT basics</a:t>
            </a:r>
          </a:p>
          <a:p>
            <a:pPr lvl="1"/>
            <a:r>
              <a:rPr lang="en-US" dirty="0" smtClean="0"/>
              <a:t>translation models</a:t>
            </a:r>
          </a:p>
          <a:p>
            <a:pPr lvl="1"/>
            <a:r>
              <a:rPr lang="en-US" dirty="0" smtClean="0"/>
              <a:t>word alignment</a:t>
            </a:r>
          </a:p>
          <a:p>
            <a:pPr marL="0" indent="0">
              <a:buNone/>
            </a:pPr>
            <a:endParaRPr lang="en-US" dirty="0"/>
          </a:p>
          <a:p>
            <a:pPr marL="0" indent="0">
              <a:buNone/>
            </a:pPr>
            <a:r>
              <a:rPr lang="en-US" dirty="0" smtClean="0"/>
              <a:t>Machine learning</a:t>
            </a:r>
          </a:p>
          <a:p>
            <a:pPr lvl="1"/>
            <a:r>
              <a:rPr lang="en-US" dirty="0" smtClean="0"/>
              <a:t>ML basics</a:t>
            </a:r>
          </a:p>
          <a:p>
            <a:pPr lvl="1"/>
            <a:r>
              <a:rPr lang="en-US" dirty="0" smtClean="0"/>
              <a:t>NB (multinomial and </a:t>
            </a:r>
            <a:r>
              <a:rPr lang="en-US" dirty="0" err="1" smtClean="0"/>
              <a:t>Bernouli</a:t>
            </a:r>
            <a:r>
              <a:rPr lang="en-US" dirty="0" smtClean="0"/>
              <a:t>)</a:t>
            </a:r>
          </a:p>
          <a:p>
            <a:pPr lvl="1"/>
            <a:r>
              <a:rPr lang="en-US" dirty="0" smtClean="0"/>
              <a:t>smoothing</a:t>
            </a:r>
          </a:p>
          <a:p>
            <a:pPr lvl="1"/>
            <a:r>
              <a:rPr lang="en-US" dirty="0" smtClean="0"/>
              <a:t>other models (</a:t>
            </a:r>
            <a:r>
              <a:rPr lang="en-US" i="1" dirty="0" smtClean="0"/>
              <a:t>k-</a:t>
            </a:r>
            <a:r>
              <a:rPr lang="en-US" dirty="0" smtClean="0"/>
              <a:t>NN, SVM)</a:t>
            </a:r>
          </a:p>
          <a:p>
            <a:pPr lvl="1"/>
            <a:endParaRPr lang="en-US" dirty="0"/>
          </a:p>
          <a:p>
            <a:pPr marL="45720" indent="0">
              <a:buNone/>
            </a:pPr>
            <a:r>
              <a:rPr lang="en-US" dirty="0" smtClean="0"/>
              <a:t>NLP research topics</a:t>
            </a:r>
          </a:p>
          <a:p>
            <a:pPr marL="822960" lvl="1" indent="-457200"/>
            <a:r>
              <a:rPr lang="en-US" dirty="0" smtClean="0"/>
              <a:t>text modeling</a:t>
            </a:r>
          </a:p>
          <a:p>
            <a:pPr marL="822960" lvl="1" indent="-457200"/>
            <a:r>
              <a:rPr lang="en-US" dirty="0" smtClean="0"/>
              <a:t>text simplification</a:t>
            </a:r>
          </a:p>
          <a:p>
            <a:pPr marL="45720" indent="0">
              <a:buNone/>
            </a:pPr>
            <a:endParaRPr lang="en-US" dirty="0" smtClean="0"/>
          </a:p>
          <a:p>
            <a:pPr marL="0" indent="0">
              <a:buNone/>
            </a:pPr>
            <a:r>
              <a:rPr lang="en-US" dirty="0"/>
              <a:t>High-level themes</a:t>
            </a:r>
          </a:p>
          <a:p>
            <a:pPr lvl="1"/>
            <a:r>
              <a:rPr lang="en-US" dirty="0"/>
              <a:t>Probabilistic modeling and data-driven modeling</a:t>
            </a:r>
          </a:p>
          <a:p>
            <a:pPr lvl="1"/>
            <a:r>
              <a:rPr lang="en-US" dirty="0" smtClean="0"/>
              <a:t>Evaluation</a:t>
            </a:r>
          </a:p>
          <a:p>
            <a:pPr lvl="1"/>
            <a:endParaRPr lang="en-US" dirty="0" smtClean="0"/>
          </a:p>
          <a:p>
            <a:endParaRPr lang="en-US" dirty="0"/>
          </a:p>
        </p:txBody>
      </p:sp>
    </p:spTree>
    <p:extLst>
      <p:ext uri="{BB962C8B-B14F-4D97-AF65-F5344CB8AC3E}">
        <p14:creationId xmlns:p14="http://schemas.microsoft.com/office/powerpoint/2010/main" val="255192227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summary</a:t>
            </a:r>
            <a:endParaRPr lang="en-US" dirty="0"/>
          </a:p>
        </p:txBody>
      </p:sp>
      <p:sp>
        <p:nvSpPr>
          <p:cNvPr id="3" name="Content Placeholder 2"/>
          <p:cNvSpPr>
            <a:spLocks noGrp="1"/>
          </p:cNvSpPr>
          <p:nvPr>
            <p:ph sz="quarter" idx="1"/>
          </p:nvPr>
        </p:nvSpPr>
        <p:spPr>
          <a:xfrm>
            <a:off x="612648" y="1600200"/>
            <a:ext cx="3959352" cy="4495800"/>
          </a:xfrm>
        </p:spPr>
        <p:txBody>
          <a:bodyPr>
            <a:normAutofit lnSpcReduction="10000"/>
          </a:bodyPr>
          <a:lstStyle/>
          <a:p>
            <a:pPr marL="0" indent="0">
              <a:buNone/>
            </a:pPr>
            <a:r>
              <a:rPr lang="en-US" dirty="0" smtClean="0"/>
              <a:t>Number of assignments:</a:t>
            </a:r>
          </a:p>
          <a:p>
            <a:pPr marL="0" indent="0">
              <a:buNone/>
            </a:pPr>
            <a:endParaRPr lang="en-US" dirty="0" smtClean="0"/>
          </a:p>
          <a:p>
            <a:pPr marL="0" indent="0">
              <a:buNone/>
            </a:pPr>
            <a:r>
              <a:rPr lang="en-US" dirty="0" smtClean="0"/>
              <a:t>Number of labs:</a:t>
            </a:r>
          </a:p>
          <a:p>
            <a:pPr marL="0" indent="0">
              <a:buNone/>
            </a:pPr>
            <a:endParaRPr lang="en-US" dirty="0"/>
          </a:p>
          <a:p>
            <a:pPr marL="0" indent="0">
              <a:buNone/>
            </a:pPr>
            <a:r>
              <a:rPr lang="en-US" dirty="0" smtClean="0"/>
              <a:t>Pages read:</a:t>
            </a:r>
            <a:endParaRPr lang="en-US" dirty="0"/>
          </a:p>
          <a:p>
            <a:pPr marL="0" indent="0">
              <a:buNone/>
            </a:pPr>
            <a:endParaRPr lang="en-US" dirty="0" smtClean="0"/>
          </a:p>
          <a:p>
            <a:pPr marL="0" indent="0">
              <a:buNone/>
            </a:pPr>
            <a:r>
              <a:rPr lang="en-US" dirty="0" smtClean="0"/>
              <a:t>Number of lines of code: </a:t>
            </a:r>
          </a:p>
          <a:p>
            <a:pPr marL="0" indent="0">
              <a:buNone/>
            </a:pPr>
            <a:endParaRPr lang="en-US" dirty="0"/>
          </a:p>
          <a:p>
            <a:pPr marL="0" indent="0">
              <a:buNone/>
            </a:pPr>
            <a:r>
              <a:rPr lang="en-US" dirty="0" smtClean="0"/>
              <a:t>Number of slides:</a:t>
            </a:r>
          </a:p>
        </p:txBody>
      </p:sp>
      <p:sp>
        <p:nvSpPr>
          <p:cNvPr id="4" name="TextBox 3"/>
          <p:cNvSpPr txBox="1"/>
          <p:nvPr/>
        </p:nvSpPr>
        <p:spPr>
          <a:xfrm>
            <a:off x="4443354" y="1600200"/>
            <a:ext cx="3176646" cy="523220"/>
          </a:xfrm>
          <a:prstGeom prst="rect">
            <a:avLst/>
          </a:prstGeom>
          <a:noFill/>
        </p:spPr>
        <p:txBody>
          <a:bodyPr wrap="none" rtlCol="0">
            <a:spAutoFit/>
          </a:bodyPr>
          <a:lstStyle/>
          <a:p>
            <a:r>
              <a:rPr lang="en-US" sz="2800" dirty="0" smtClean="0">
                <a:solidFill>
                  <a:srgbClr val="0000FF"/>
                </a:solidFill>
              </a:rPr>
              <a:t>8 (4 “A” assignments)</a:t>
            </a:r>
            <a:endParaRPr lang="en-US" sz="2800" dirty="0">
              <a:solidFill>
                <a:srgbClr val="0000FF"/>
              </a:solidFill>
            </a:endParaRPr>
          </a:p>
        </p:txBody>
      </p:sp>
      <p:sp>
        <p:nvSpPr>
          <p:cNvPr id="5" name="TextBox 4"/>
          <p:cNvSpPr txBox="1"/>
          <p:nvPr/>
        </p:nvSpPr>
        <p:spPr>
          <a:xfrm>
            <a:off x="3376554" y="2514600"/>
            <a:ext cx="382787" cy="523220"/>
          </a:xfrm>
          <a:prstGeom prst="rect">
            <a:avLst/>
          </a:prstGeom>
          <a:noFill/>
        </p:spPr>
        <p:txBody>
          <a:bodyPr wrap="none" rtlCol="0">
            <a:spAutoFit/>
          </a:bodyPr>
          <a:lstStyle/>
          <a:p>
            <a:r>
              <a:rPr lang="en-US" sz="2800" dirty="0" smtClean="0">
                <a:solidFill>
                  <a:srgbClr val="0000FF"/>
                </a:solidFill>
              </a:rPr>
              <a:t>4</a:t>
            </a:r>
            <a:endParaRPr lang="en-US" sz="2800" dirty="0">
              <a:solidFill>
                <a:srgbClr val="0000FF"/>
              </a:solidFill>
            </a:endParaRPr>
          </a:p>
        </p:txBody>
      </p:sp>
      <p:sp>
        <p:nvSpPr>
          <p:cNvPr id="6" name="TextBox 5"/>
          <p:cNvSpPr txBox="1"/>
          <p:nvPr/>
        </p:nvSpPr>
        <p:spPr>
          <a:xfrm>
            <a:off x="2819400" y="3505200"/>
            <a:ext cx="779029" cy="523220"/>
          </a:xfrm>
          <a:prstGeom prst="rect">
            <a:avLst/>
          </a:prstGeom>
          <a:noFill/>
        </p:spPr>
        <p:txBody>
          <a:bodyPr wrap="none" rtlCol="0">
            <a:spAutoFit/>
          </a:bodyPr>
          <a:lstStyle/>
          <a:p>
            <a:r>
              <a:rPr lang="en-US" sz="2800" dirty="0" smtClean="0">
                <a:solidFill>
                  <a:srgbClr val="0000FF"/>
                </a:solidFill>
              </a:rPr>
              <a:t>218</a:t>
            </a:r>
            <a:endParaRPr lang="en-US" sz="2800" dirty="0">
              <a:solidFill>
                <a:srgbClr val="0000FF"/>
              </a:solidFill>
            </a:endParaRPr>
          </a:p>
        </p:txBody>
      </p:sp>
      <p:sp>
        <p:nvSpPr>
          <p:cNvPr id="7" name="TextBox 6"/>
          <p:cNvSpPr txBox="1"/>
          <p:nvPr/>
        </p:nvSpPr>
        <p:spPr>
          <a:xfrm>
            <a:off x="4800600" y="4495800"/>
            <a:ext cx="1055873" cy="523220"/>
          </a:xfrm>
          <a:prstGeom prst="rect">
            <a:avLst/>
          </a:prstGeom>
          <a:noFill/>
        </p:spPr>
        <p:txBody>
          <a:bodyPr wrap="none" rtlCol="0">
            <a:spAutoFit/>
          </a:bodyPr>
          <a:lstStyle/>
          <a:p>
            <a:r>
              <a:rPr lang="en-US" sz="2800" dirty="0" smtClean="0">
                <a:solidFill>
                  <a:srgbClr val="0000FF"/>
                </a:solidFill>
              </a:rPr>
              <a:t>3,776</a:t>
            </a:r>
            <a:endParaRPr lang="en-US" sz="2800" dirty="0">
              <a:solidFill>
                <a:srgbClr val="0000FF"/>
              </a:solidFill>
            </a:endParaRPr>
          </a:p>
        </p:txBody>
      </p:sp>
      <p:sp>
        <p:nvSpPr>
          <p:cNvPr id="8" name="TextBox 7"/>
          <p:cNvSpPr txBox="1"/>
          <p:nvPr/>
        </p:nvSpPr>
        <p:spPr>
          <a:xfrm>
            <a:off x="3657600" y="5486400"/>
            <a:ext cx="1055873" cy="523220"/>
          </a:xfrm>
          <a:prstGeom prst="rect">
            <a:avLst/>
          </a:prstGeom>
          <a:noFill/>
        </p:spPr>
        <p:txBody>
          <a:bodyPr wrap="none" rtlCol="0">
            <a:spAutoFit/>
          </a:bodyPr>
          <a:lstStyle/>
          <a:p>
            <a:r>
              <a:rPr lang="en-US" sz="2800" dirty="0" smtClean="0">
                <a:solidFill>
                  <a:srgbClr val="0000FF"/>
                </a:solidFill>
              </a:rPr>
              <a:t>1,251</a:t>
            </a:r>
            <a:endParaRPr lang="en-US" sz="2800" dirty="0">
              <a:solidFill>
                <a:srgbClr val="0000FF"/>
              </a:solidFill>
            </a:endParaRPr>
          </a:p>
        </p:txBody>
      </p:sp>
    </p:spTree>
    <p:extLst>
      <p:ext uri="{BB962C8B-B14F-4D97-AF65-F5344CB8AC3E}">
        <p14:creationId xmlns:p14="http://schemas.microsoft.com/office/powerpoint/2010/main" val="19034689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spTree>
    <p:extLst>
      <p:ext uri="{BB962C8B-B14F-4D97-AF65-F5344CB8AC3E}">
        <p14:creationId xmlns:p14="http://schemas.microsoft.com/office/powerpoint/2010/main" val="305584913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simplification</a:t>
            </a:r>
            <a:endParaRPr lang="en-US" dirty="0"/>
          </a:p>
        </p:txBody>
      </p:sp>
      <p:sp>
        <p:nvSpPr>
          <p:cNvPr id="4" name="TextBox 3"/>
          <p:cNvSpPr txBox="1"/>
          <p:nvPr/>
        </p:nvSpPr>
        <p:spPr>
          <a:xfrm>
            <a:off x="304800" y="1967805"/>
            <a:ext cx="8461248" cy="1384995"/>
          </a:xfrm>
          <a:prstGeom prst="rect">
            <a:avLst/>
          </a:prstGeom>
          <a:noFill/>
        </p:spPr>
        <p:txBody>
          <a:bodyPr wrap="square" rtlCol="0">
            <a:spAutoFit/>
          </a:bodyPr>
          <a:lstStyle/>
          <a:p>
            <a:r>
              <a:rPr lang="en-US" sz="2800" dirty="0" smtClean="0">
                <a:solidFill>
                  <a:srgbClr val="000090"/>
                </a:solidFill>
              </a:rPr>
              <a:t>Any intelligent fool can make things bigger, more complex, and more violent.  It takes a touch of genius and a lot of courage to move in the opposite direction.</a:t>
            </a:r>
            <a:endParaRPr lang="en-US" sz="2800" dirty="0">
              <a:solidFill>
                <a:srgbClr val="000090"/>
              </a:solidFill>
            </a:endParaRPr>
          </a:p>
        </p:txBody>
      </p:sp>
      <p:sp>
        <p:nvSpPr>
          <p:cNvPr id="5" name="TextBox 4"/>
          <p:cNvSpPr txBox="1"/>
          <p:nvPr/>
        </p:nvSpPr>
        <p:spPr>
          <a:xfrm>
            <a:off x="5562600" y="3505200"/>
            <a:ext cx="2286000" cy="369332"/>
          </a:xfrm>
          <a:prstGeom prst="rect">
            <a:avLst/>
          </a:prstGeom>
          <a:noFill/>
        </p:spPr>
        <p:txBody>
          <a:bodyPr wrap="square" rtlCol="0">
            <a:spAutoFit/>
          </a:bodyPr>
          <a:lstStyle/>
          <a:p>
            <a:pPr>
              <a:buFontTx/>
              <a:buChar char="-"/>
            </a:pPr>
            <a:r>
              <a:rPr lang="en-US" dirty="0" smtClean="0"/>
              <a:t> E. F. Schumacher</a:t>
            </a:r>
          </a:p>
        </p:txBody>
      </p:sp>
      <p:sp>
        <p:nvSpPr>
          <p:cNvPr id="9" name="TextBox 8"/>
          <p:cNvSpPr txBox="1"/>
          <p:nvPr/>
        </p:nvSpPr>
        <p:spPr>
          <a:xfrm>
            <a:off x="225552" y="3992940"/>
            <a:ext cx="2438400" cy="584776"/>
          </a:xfrm>
          <a:prstGeom prst="rect">
            <a:avLst/>
          </a:prstGeom>
          <a:noFill/>
        </p:spPr>
        <p:txBody>
          <a:bodyPr wrap="square" rtlCol="0">
            <a:spAutoFit/>
          </a:bodyPr>
          <a:lstStyle/>
          <a:p>
            <a:r>
              <a:rPr lang="en-US" sz="3200" dirty="0" smtClean="0">
                <a:solidFill>
                  <a:srgbClr val="008000"/>
                </a:solidFill>
              </a:rPr>
              <a:t>Goal:</a:t>
            </a:r>
            <a:endParaRPr lang="en-US" sz="3200" dirty="0">
              <a:solidFill>
                <a:srgbClr val="008000"/>
              </a:solidFill>
            </a:endParaRPr>
          </a:p>
        </p:txBody>
      </p:sp>
      <p:sp>
        <p:nvSpPr>
          <p:cNvPr id="10" name="Rectangle 9"/>
          <p:cNvSpPr/>
          <p:nvPr/>
        </p:nvSpPr>
        <p:spPr>
          <a:xfrm>
            <a:off x="685800" y="4678740"/>
            <a:ext cx="8153400" cy="1569660"/>
          </a:xfrm>
          <a:prstGeom prst="rect">
            <a:avLst/>
          </a:prstGeom>
        </p:spPr>
        <p:txBody>
          <a:bodyPr wrap="square">
            <a:spAutoFit/>
          </a:bodyPr>
          <a:lstStyle/>
          <a:p>
            <a:r>
              <a:rPr lang="en-US" sz="3200" dirty="0"/>
              <a:t>R</a:t>
            </a:r>
            <a:r>
              <a:rPr lang="en-US" sz="3200" dirty="0" smtClean="0"/>
              <a:t>educe the reading complexity of a sentence by incorporating more accessible vocabulary and sentence structure while maintaining the content.</a:t>
            </a:r>
            <a:endParaRPr lang="en-US" sz="3200" dirty="0"/>
          </a:p>
        </p:txBody>
      </p:sp>
    </p:spTree>
    <p:extLst>
      <p:ext uri="{BB962C8B-B14F-4D97-AF65-F5344CB8AC3E}">
        <p14:creationId xmlns:p14="http://schemas.microsoft.com/office/powerpoint/2010/main" val="41331947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simplification</a:t>
            </a:r>
            <a:endParaRPr lang="en-US" dirty="0"/>
          </a:p>
        </p:txBody>
      </p:sp>
      <p:sp>
        <p:nvSpPr>
          <p:cNvPr id="4" name="TextBox 3"/>
          <p:cNvSpPr txBox="1"/>
          <p:nvPr/>
        </p:nvSpPr>
        <p:spPr>
          <a:xfrm>
            <a:off x="304800" y="1967805"/>
            <a:ext cx="8461248" cy="1384995"/>
          </a:xfrm>
          <a:prstGeom prst="rect">
            <a:avLst/>
          </a:prstGeom>
          <a:noFill/>
        </p:spPr>
        <p:txBody>
          <a:bodyPr wrap="square" rtlCol="0">
            <a:spAutoFit/>
          </a:bodyPr>
          <a:lstStyle/>
          <a:p>
            <a:r>
              <a:rPr lang="en-US" sz="2800" dirty="0" smtClean="0">
                <a:solidFill>
                  <a:srgbClr val="000090"/>
                </a:solidFill>
              </a:rPr>
              <a:t>Any intelligent fool can make things bigger, more complex, and more violent.  It takes a touch of genius and a lot of courage to move in the opposite direction.</a:t>
            </a:r>
            <a:endParaRPr lang="en-US" sz="2800" dirty="0">
              <a:solidFill>
                <a:srgbClr val="000090"/>
              </a:solidFill>
            </a:endParaRPr>
          </a:p>
        </p:txBody>
      </p:sp>
      <p:sp>
        <p:nvSpPr>
          <p:cNvPr id="5" name="TextBox 4"/>
          <p:cNvSpPr txBox="1"/>
          <p:nvPr/>
        </p:nvSpPr>
        <p:spPr>
          <a:xfrm>
            <a:off x="5562600" y="3505200"/>
            <a:ext cx="2286000" cy="369332"/>
          </a:xfrm>
          <a:prstGeom prst="rect">
            <a:avLst/>
          </a:prstGeom>
          <a:noFill/>
        </p:spPr>
        <p:txBody>
          <a:bodyPr wrap="square" rtlCol="0">
            <a:spAutoFit/>
          </a:bodyPr>
          <a:lstStyle/>
          <a:p>
            <a:pPr>
              <a:buFontTx/>
              <a:buChar char="-"/>
            </a:pPr>
            <a:r>
              <a:rPr lang="en-US" dirty="0" smtClean="0"/>
              <a:t> E. F. Schumacher</a:t>
            </a:r>
          </a:p>
        </p:txBody>
      </p:sp>
      <p:grpSp>
        <p:nvGrpSpPr>
          <p:cNvPr id="8" name="Group 7"/>
          <p:cNvGrpSpPr/>
          <p:nvPr/>
        </p:nvGrpSpPr>
        <p:grpSpPr>
          <a:xfrm>
            <a:off x="2892552" y="4114800"/>
            <a:ext cx="2670048" cy="1881425"/>
            <a:chOff x="2892552" y="4114800"/>
            <a:chExt cx="2670048" cy="1881425"/>
          </a:xfrm>
        </p:grpSpPr>
        <p:sp>
          <p:nvSpPr>
            <p:cNvPr id="6" name="Down Arrow 5"/>
            <p:cNvSpPr/>
            <p:nvPr/>
          </p:nvSpPr>
          <p:spPr>
            <a:xfrm>
              <a:off x="3581400" y="4114800"/>
              <a:ext cx="1219200" cy="8382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2892552" y="5473005"/>
              <a:ext cx="2670048" cy="523220"/>
            </a:xfrm>
            <a:prstGeom prst="rect">
              <a:avLst/>
            </a:prstGeom>
            <a:noFill/>
          </p:spPr>
          <p:txBody>
            <a:bodyPr wrap="square" rtlCol="0">
              <a:spAutoFit/>
            </a:bodyPr>
            <a:lstStyle/>
            <a:p>
              <a:r>
                <a:rPr lang="en-US" sz="2800" dirty="0" smtClean="0">
                  <a:solidFill>
                    <a:srgbClr val="FF6600"/>
                  </a:solidFill>
                </a:rPr>
                <a:t>Simpler is better.</a:t>
              </a:r>
              <a:endParaRPr lang="en-US" sz="2800" dirty="0">
                <a:solidFill>
                  <a:srgbClr val="FF6600"/>
                </a:solidFill>
              </a:endParaRPr>
            </a:p>
          </p:txBody>
        </p:sp>
      </p:grpSp>
    </p:spTree>
    <p:extLst>
      <p:ext uri="{BB962C8B-B14F-4D97-AF65-F5344CB8AC3E}">
        <p14:creationId xmlns:p14="http://schemas.microsoft.com/office/powerpoint/2010/main" val="371683358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simplification: real examples</a:t>
            </a:r>
            <a:endParaRPr lang="en-US" dirty="0"/>
          </a:p>
        </p:txBody>
      </p:sp>
      <p:sp>
        <p:nvSpPr>
          <p:cNvPr id="4" name="Rectangle 3"/>
          <p:cNvSpPr/>
          <p:nvPr/>
        </p:nvSpPr>
        <p:spPr>
          <a:xfrm>
            <a:off x="152400" y="1905000"/>
            <a:ext cx="8991600" cy="954107"/>
          </a:xfrm>
          <a:prstGeom prst="rect">
            <a:avLst/>
          </a:prstGeom>
        </p:spPr>
        <p:txBody>
          <a:bodyPr wrap="square">
            <a:spAutoFit/>
          </a:bodyPr>
          <a:lstStyle/>
          <a:p>
            <a:r>
              <a:rPr lang="en-US" sz="2800" dirty="0" smtClean="0">
                <a:solidFill>
                  <a:srgbClr val="000090"/>
                </a:solidFill>
              </a:rPr>
              <a:t>Alfonso Perez Munoz, usually referred to as Alfonso, is a former Spanish footballer, in the striker position.</a:t>
            </a:r>
          </a:p>
        </p:txBody>
      </p:sp>
      <p:sp>
        <p:nvSpPr>
          <p:cNvPr id="5" name="Rectangle 4"/>
          <p:cNvSpPr/>
          <p:nvPr/>
        </p:nvSpPr>
        <p:spPr>
          <a:xfrm>
            <a:off x="152400" y="4114800"/>
            <a:ext cx="8382000" cy="523220"/>
          </a:xfrm>
          <a:prstGeom prst="rect">
            <a:avLst/>
          </a:prstGeom>
        </p:spPr>
        <p:txBody>
          <a:bodyPr wrap="square">
            <a:spAutoFit/>
          </a:bodyPr>
          <a:lstStyle/>
          <a:p>
            <a:r>
              <a:rPr lang="en-US" sz="2800" dirty="0" smtClean="0">
                <a:solidFill>
                  <a:srgbClr val="FF6600"/>
                </a:solidFill>
              </a:rPr>
              <a:t>Alfonso Perez is a former Spanish football player.</a:t>
            </a:r>
          </a:p>
        </p:txBody>
      </p:sp>
      <p:sp>
        <p:nvSpPr>
          <p:cNvPr id="6" name="Down Arrow 5"/>
          <p:cNvSpPr/>
          <p:nvPr/>
        </p:nvSpPr>
        <p:spPr>
          <a:xfrm>
            <a:off x="3581400" y="3048000"/>
            <a:ext cx="1219200" cy="8382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1143000" y="5410521"/>
            <a:ext cx="6910616" cy="523220"/>
          </a:xfrm>
          <a:prstGeom prst="rect">
            <a:avLst/>
          </a:prstGeom>
          <a:noFill/>
        </p:spPr>
        <p:txBody>
          <a:bodyPr wrap="none" rtlCol="0">
            <a:spAutoFit/>
          </a:bodyPr>
          <a:lstStyle/>
          <a:p>
            <a:r>
              <a:rPr lang="en-US" sz="2800" dirty="0" smtClean="0">
                <a:solidFill>
                  <a:srgbClr val="FF0000"/>
                </a:solidFill>
              </a:rPr>
              <a:t>What types of transformations are happening?</a:t>
            </a:r>
            <a:endParaRPr lang="en-US" sz="28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simplification: real examples</a:t>
            </a:r>
            <a:endParaRPr lang="en-US" dirty="0"/>
          </a:p>
        </p:txBody>
      </p:sp>
      <p:sp>
        <p:nvSpPr>
          <p:cNvPr id="4" name="Rectangle 3"/>
          <p:cNvSpPr/>
          <p:nvPr/>
        </p:nvSpPr>
        <p:spPr>
          <a:xfrm>
            <a:off x="152400" y="1905000"/>
            <a:ext cx="8991600" cy="954107"/>
          </a:xfrm>
          <a:prstGeom prst="rect">
            <a:avLst/>
          </a:prstGeom>
        </p:spPr>
        <p:txBody>
          <a:bodyPr wrap="square">
            <a:spAutoFit/>
          </a:bodyPr>
          <a:lstStyle/>
          <a:p>
            <a:r>
              <a:rPr lang="en-US" sz="2800" dirty="0" smtClean="0">
                <a:solidFill>
                  <a:srgbClr val="000090"/>
                </a:solidFill>
              </a:rPr>
              <a:t>Alfonso Perez </a:t>
            </a:r>
            <a:r>
              <a:rPr lang="en-US" sz="2800" i="1" dirty="0" smtClean="0">
                <a:solidFill>
                  <a:srgbClr val="FF0000"/>
                </a:solidFill>
              </a:rPr>
              <a:t>Munoz, usually referred to as Alfonso,</a:t>
            </a:r>
            <a:r>
              <a:rPr lang="en-US" sz="2800" dirty="0" smtClean="0">
                <a:solidFill>
                  <a:srgbClr val="000090"/>
                </a:solidFill>
              </a:rPr>
              <a:t> is a former Spanish footballer</a:t>
            </a:r>
            <a:r>
              <a:rPr lang="en-US" sz="2800" i="1" dirty="0" smtClean="0">
                <a:solidFill>
                  <a:srgbClr val="FF0000"/>
                </a:solidFill>
              </a:rPr>
              <a:t>, in the striker position</a:t>
            </a:r>
            <a:r>
              <a:rPr lang="en-US" sz="2800" dirty="0" smtClean="0">
                <a:solidFill>
                  <a:srgbClr val="000090"/>
                </a:solidFill>
              </a:rPr>
              <a:t>.</a:t>
            </a:r>
          </a:p>
        </p:txBody>
      </p:sp>
      <p:sp>
        <p:nvSpPr>
          <p:cNvPr id="5" name="Rectangle 4"/>
          <p:cNvSpPr/>
          <p:nvPr/>
        </p:nvSpPr>
        <p:spPr>
          <a:xfrm>
            <a:off x="152400" y="4114800"/>
            <a:ext cx="8382000" cy="523220"/>
          </a:xfrm>
          <a:prstGeom prst="rect">
            <a:avLst/>
          </a:prstGeom>
        </p:spPr>
        <p:txBody>
          <a:bodyPr wrap="square">
            <a:spAutoFit/>
          </a:bodyPr>
          <a:lstStyle/>
          <a:p>
            <a:r>
              <a:rPr lang="en-US" sz="2800" dirty="0" smtClean="0">
                <a:solidFill>
                  <a:srgbClr val="FF6600"/>
                </a:solidFill>
              </a:rPr>
              <a:t>Alfonso Perez is a former Spanish football player.</a:t>
            </a:r>
          </a:p>
        </p:txBody>
      </p:sp>
      <p:sp>
        <p:nvSpPr>
          <p:cNvPr id="6" name="Down Arrow 5"/>
          <p:cNvSpPr/>
          <p:nvPr/>
        </p:nvSpPr>
        <p:spPr>
          <a:xfrm>
            <a:off x="3581400" y="3048000"/>
            <a:ext cx="1219200" cy="8382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3124200" y="5410200"/>
            <a:ext cx="1752600" cy="646331"/>
          </a:xfrm>
          <a:prstGeom prst="rect">
            <a:avLst/>
          </a:prstGeom>
          <a:noFill/>
        </p:spPr>
        <p:txBody>
          <a:bodyPr wrap="square" rtlCol="0">
            <a:spAutoFit/>
          </a:bodyPr>
          <a:lstStyle/>
          <a:p>
            <a:r>
              <a:rPr lang="en-US" sz="3600" dirty="0" smtClean="0">
                <a:solidFill>
                  <a:srgbClr val="0000FF"/>
                </a:solidFill>
              </a:rPr>
              <a:t>Deletion</a:t>
            </a:r>
            <a:endParaRPr lang="en-US" sz="3600"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simplification: real examples</a:t>
            </a:r>
            <a:endParaRPr lang="en-US" dirty="0"/>
          </a:p>
        </p:txBody>
      </p:sp>
      <p:sp>
        <p:nvSpPr>
          <p:cNvPr id="4" name="Rectangle 3"/>
          <p:cNvSpPr/>
          <p:nvPr/>
        </p:nvSpPr>
        <p:spPr>
          <a:xfrm>
            <a:off x="152400" y="1905000"/>
            <a:ext cx="8991600" cy="954107"/>
          </a:xfrm>
          <a:prstGeom prst="rect">
            <a:avLst/>
          </a:prstGeom>
        </p:spPr>
        <p:txBody>
          <a:bodyPr wrap="square">
            <a:spAutoFit/>
          </a:bodyPr>
          <a:lstStyle/>
          <a:p>
            <a:r>
              <a:rPr lang="en-US" sz="2800" dirty="0" smtClean="0">
                <a:solidFill>
                  <a:srgbClr val="000090"/>
                </a:solidFill>
              </a:rPr>
              <a:t>Alfonso Perez Munoz, usually referred to as Alfonso, is a former Spanish </a:t>
            </a:r>
            <a:r>
              <a:rPr lang="en-US" sz="2800" i="1" dirty="0" smtClean="0">
                <a:solidFill>
                  <a:srgbClr val="FF0000"/>
                </a:solidFill>
              </a:rPr>
              <a:t>footballer</a:t>
            </a:r>
            <a:r>
              <a:rPr lang="en-US" sz="2800" dirty="0" smtClean="0">
                <a:solidFill>
                  <a:srgbClr val="000090"/>
                </a:solidFill>
              </a:rPr>
              <a:t>, in the striker position.</a:t>
            </a:r>
          </a:p>
        </p:txBody>
      </p:sp>
      <p:sp>
        <p:nvSpPr>
          <p:cNvPr id="5" name="Rectangle 4"/>
          <p:cNvSpPr/>
          <p:nvPr/>
        </p:nvSpPr>
        <p:spPr>
          <a:xfrm>
            <a:off x="152400" y="4114800"/>
            <a:ext cx="8382000" cy="523220"/>
          </a:xfrm>
          <a:prstGeom prst="rect">
            <a:avLst/>
          </a:prstGeom>
        </p:spPr>
        <p:txBody>
          <a:bodyPr wrap="square">
            <a:spAutoFit/>
          </a:bodyPr>
          <a:lstStyle/>
          <a:p>
            <a:r>
              <a:rPr lang="en-US" sz="2800" dirty="0" smtClean="0">
                <a:solidFill>
                  <a:srgbClr val="FF6600"/>
                </a:solidFill>
              </a:rPr>
              <a:t>Alfonso Perez is a former Spanish </a:t>
            </a:r>
            <a:r>
              <a:rPr lang="en-US" sz="2800" i="1" dirty="0" smtClean="0">
                <a:solidFill>
                  <a:srgbClr val="FF0000"/>
                </a:solidFill>
              </a:rPr>
              <a:t>football player</a:t>
            </a:r>
            <a:r>
              <a:rPr lang="en-US" sz="2800" dirty="0" smtClean="0">
                <a:solidFill>
                  <a:srgbClr val="FF6600"/>
                </a:solidFill>
              </a:rPr>
              <a:t>.</a:t>
            </a:r>
          </a:p>
        </p:txBody>
      </p:sp>
      <p:sp>
        <p:nvSpPr>
          <p:cNvPr id="6" name="Down Arrow 5"/>
          <p:cNvSpPr/>
          <p:nvPr/>
        </p:nvSpPr>
        <p:spPr>
          <a:xfrm>
            <a:off x="3581400" y="3048000"/>
            <a:ext cx="1219200" cy="8382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3124200" y="5410200"/>
            <a:ext cx="2209800" cy="646331"/>
          </a:xfrm>
          <a:prstGeom prst="rect">
            <a:avLst/>
          </a:prstGeom>
          <a:noFill/>
        </p:spPr>
        <p:txBody>
          <a:bodyPr wrap="square" rtlCol="0">
            <a:spAutoFit/>
          </a:bodyPr>
          <a:lstStyle/>
          <a:p>
            <a:r>
              <a:rPr lang="en-US" sz="3600" dirty="0" smtClean="0">
                <a:solidFill>
                  <a:srgbClr val="0000FF"/>
                </a:solidFill>
              </a:rPr>
              <a:t>Rewording</a:t>
            </a:r>
            <a:endParaRPr lang="en-US" sz="3600"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simplification: real examples</a:t>
            </a:r>
            <a:endParaRPr lang="en-US" dirty="0"/>
          </a:p>
        </p:txBody>
      </p:sp>
      <p:sp>
        <p:nvSpPr>
          <p:cNvPr id="4" name="Rectangle 3"/>
          <p:cNvSpPr/>
          <p:nvPr/>
        </p:nvSpPr>
        <p:spPr>
          <a:xfrm>
            <a:off x="152400" y="1905000"/>
            <a:ext cx="8991600" cy="954107"/>
          </a:xfrm>
          <a:prstGeom prst="rect">
            <a:avLst/>
          </a:prstGeom>
        </p:spPr>
        <p:txBody>
          <a:bodyPr wrap="square">
            <a:spAutoFit/>
          </a:bodyPr>
          <a:lstStyle/>
          <a:p>
            <a:r>
              <a:rPr lang="en-US" sz="2800" dirty="0" smtClean="0">
                <a:solidFill>
                  <a:srgbClr val="000090"/>
                </a:solidFill>
              </a:rPr>
              <a:t>Endemic types or species are especially likely to develop on islands because of their geographical isolation.</a:t>
            </a:r>
          </a:p>
        </p:txBody>
      </p:sp>
      <p:sp>
        <p:nvSpPr>
          <p:cNvPr id="5" name="Rectangle 4"/>
          <p:cNvSpPr/>
          <p:nvPr/>
        </p:nvSpPr>
        <p:spPr>
          <a:xfrm>
            <a:off x="152400" y="4114800"/>
            <a:ext cx="8382000" cy="954107"/>
          </a:xfrm>
          <a:prstGeom prst="rect">
            <a:avLst/>
          </a:prstGeom>
        </p:spPr>
        <p:txBody>
          <a:bodyPr wrap="square">
            <a:spAutoFit/>
          </a:bodyPr>
          <a:lstStyle/>
          <a:p>
            <a:r>
              <a:rPr lang="en-US" sz="2800" dirty="0" smtClean="0">
                <a:solidFill>
                  <a:srgbClr val="FF6600"/>
                </a:solidFill>
              </a:rPr>
              <a:t>Endemic types are most likely to develop on islands because they are isolated.</a:t>
            </a:r>
          </a:p>
        </p:txBody>
      </p:sp>
      <p:sp>
        <p:nvSpPr>
          <p:cNvPr id="6" name="Down Arrow 5"/>
          <p:cNvSpPr/>
          <p:nvPr/>
        </p:nvSpPr>
        <p:spPr>
          <a:xfrm>
            <a:off x="3581400" y="3048000"/>
            <a:ext cx="1219200" cy="8382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143000" y="5410521"/>
            <a:ext cx="6910616" cy="523220"/>
          </a:xfrm>
          <a:prstGeom prst="rect">
            <a:avLst/>
          </a:prstGeom>
          <a:noFill/>
        </p:spPr>
        <p:txBody>
          <a:bodyPr wrap="none" rtlCol="0">
            <a:spAutoFit/>
          </a:bodyPr>
          <a:lstStyle/>
          <a:p>
            <a:r>
              <a:rPr lang="en-US" sz="2800" dirty="0" smtClean="0">
                <a:solidFill>
                  <a:srgbClr val="FF0000"/>
                </a:solidFill>
              </a:rPr>
              <a:t>What types of transformations are happening?</a:t>
            </a:r>
            <a:endParaRPr lang="en-US" sz="28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simplification: real examples</a:t>
            </a:r>
            <a:endParaRPr lang="en-US" dirty="0"/>
          </a:p>
        </p:txBody>
      </p:sp>
      <p:sp>
        <p:nvSpPr>
          <p:cNvPr id="4" name="Rectangle 3"/>
          <p:cNvSpPr/>
          <p:nvPr/>
        </p:nvSpPr>
        <p:spPr>
          <a:xfrm>
            <a:off x="152400" y="1905000"/>
            <a:ext cx="8991600" cy="954107"/>
          </a:xfrm>
          <a:prstGeom prst="rect">
            <a:avLst/>
          </a:prstGeom>
        </p:spPr>
        <p:txBody>
          <a:bodyPr wrap="square">
            <a:spAutoFit/>
          </a:bodyPr>
          <a:lstStyle/>
          <a:p>
            <a:r>
              <a:rPr lang="en-US" sz="2800" dirty="0" smtClean="0">
                <a:solidFill>
                  <a:srgbClr val="000090"/>
                </a:solidFill>
              </a:rPr>
              <a:t>Endemic types </a:t>
            </a:r>
            <a:r>
              <a:rPr lang="en-US" sz="2800" i="1" dirty="0" smtClean="0">
                <a:solidFill>
                  <a:srgbClr val="FF0000"/>
                </a:solidFill>
              </a:rPr>
              <a:t>or species</a:t>
            </a:r>
            <a:r>
              <a:rPr lang="en-US" sz="2800" dirty="0" smtClean="0">
                <a:solidFill>
                  <a:srgbClr val="000090"/>
                </a:solidFill>
              </a:rPr>
              <a:t> are especially likely to develop on islands because of their geographical isolation.</a:t>
            </a:r>
          </a:p>
        </p:txBody>
      </p:sp>
      <p:sp>
        <p:nvSpPr>
          <p:cNvPr id="5" name="Rectangle 4"/>
          <p:cNvSpPr/>
          <p:nvPr/>
        </p:nvSpPr>
        <p:spPr>
          <a:xfrm>
            <a:off x="152400" y="4114800"/>
            <a:ext cx="8382000" cy="954107"/>
          </a:xfrm>
          <a:prstGeom prst="rect">
            <a:avLst/>
          </a:prstGeom>
        </p:spPr>
        <p:txBody>
          <a:bodyPr wrap="square">
            <a:spAutoFit/>
          </a:bodyPr>
          <a:lstStyle/>
          <a:p>
            <a:r>
              <a:rPr lang="en-US" sz="2800" dirty="0" smtClean="0">
                <a:solidFill>
                  <a:srgbClr val="FF6600"/>
                </a:solidFill>
              </a:rPr>
              <a:t>Endemic types are most likely to develop on islands because they are isolated.</a:t>
            </a:r>
          </a:p>
        </p:txBody>
      </p:sp>
      <p:sp>
        <p:nvSpPr>
          <p:cNvPr id="6" name="Down Arrow 5"/>
          <p:cNvSpPr/>
          <p:nvPr/>
        </p:nvSpPr>
        <p:spPr>
          <a:xfrm>
            <a:off x="3581400" y="3048000"/>
            <a:ext cx="1219200" cy="8382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3124200" y="5410200"/>
            <a:ext cx="1752600" cy="646331"/>
          </a:xfrm>
          <a:prstGeom prst="rect">
            <a:avLst/>
          </a:prstGeom>
          <a:noFill/>
        </p:spPr>
        <p:txBody>
          <a:bodyPr wrap="square" rtlCol="0">
            <a:spAutoFit/>
          </a:bodyPr>
          <a:lstStyle/>
          <a:p>
            <a:r>
              <a:rPr lang="en-US" sz="3600" dirty="0" smtClean="0">
                <a:solidFill>
                  <a:srgbClr val="0000FF"/>
                </a:solidFill>
              </a:rPr>
              <a:t>Deletion</a:t>
            </a:r>
            <a:endParaRPr lang="en-US" sz="3600"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simplification: real examples</a:t>
            </a:r>
            <a:endParaRPr lang="en-US" dirty="0"/>
          </a:p>
        </p:txBody>
      </p:sp>
      <p:sp>
        <p:nvSpPr>
          <p:cNvPr id="4" name="Rectangle 3"/>
          <p:cNvSpPr/>
          <p:nvPr/>
        </p:nvSpPr>
        <p:spPr>
          <a:xfrm>
            <a:off x="152400" y="1905000"/>
            <a:ext cx="8991600" cy="954107"/>
          </a:xfrm>
          <a:prstGeom prst="rect">
            <a:avLst/>
          </a:prstGeom>
        </p:spPr>
        <p:txBody>
          <a:bodyPr wrap="square">
            <a:spAutoFit/>
          </a:bodyPr>
          <a:lstStyle/>
          <a:p>
            <a:r>
              <a:rPr lang="en-US" sz="2800" dirty="0" smtClean="0">
                <a:solidFill>
                  <a:srgbClr val="000090"/>
                </a:solidFill>
              </a:rPr>
              <a:t>Endemic types or species are </a:t>
            </a:r>
            <a:r>
              <a:rPr lang="en-US" sz="2800" i="1" dirty="0" smtClean="0">
                <a:solidFill>
                  <a:srgbClr val="FF0000"/>
                </a:solidFill>
              </a:rPr>
              <a:t>especially</a:t>
            </a:r>
            <a:r>
              <a:rPr lang="en-US" sz="2800" dirty="0" smtClean="0">
                <a:solidFill>
                  <a:srgbClr val="000090"/>
                </a:solidFill>
              </a:rPr>
              <a:t> likely to develop on islands because </a:t>
            </a:r>
            <a:r>
              <a:rPr lang="en-US" sz="2800" i="1" dirty="0" smtClean="0">
                <a:solidFill>
                  <a:srgbClr val="FF0000"/>
                </a:solidFill>
              </a:rPr>
              <a:t>of their geographical isolation</a:t>
            </a:r>
            <a:r>
              <a:rPr lang="en-US" sz="2800" dirty="0" smtClean="0">
                <a:solidFill>
                  <a:srgbClr val="000090"/>
                </a:solidFill>
              </a:rPr>
              <a:t>.</a:t>
            </a:r>
          </a:p>
        </p:txBody>
      </p:sp>
      <p:sp>
        <p:nvSpPr>
          <p:cNvPr id="5" name="Rectangle 4"/>
          <p:cNvSpPr/>
          <p:nvPr/>
        </p:nvSpPr>
        <p:spPr>
          <a:xfrm>
            <a:off x="152400" y="4114800"/>
            <a:ext cx="8382000" cy="954107"/>
          </a:xfrm>
          <a:prstGeom prst="rect">
            <a:avLst/>
          </a:prstGeom>
        </p:spPr>
        <p:txBody>
          <a:bodyPr wrap="square">
            <a:spAutoFit/>
          </a:bodyPr>
          <a:lstStyle/>
          <a:p>
            <a:r>
              <a:rPr lang="en-US" sz="2800" dirty="0" smtClean="0">
                <a:solidFill>
                  <a:srgbClr val="FF6600"/>
                </a:solidFill>
              </a:rPr>
              <a:t>Endemic types are </a:t>
            </a:r>
            <a:r>
              <a:rPr lang="en-US" sz="2800" i="1" dirty="0" smtClean="0">
                <a:solidFill>
                  <a:srgbClr val="FF0000"/>
                </a:solidFill>
              </a:rPr>
              <a:t>most</a:t>
            </a:r>
            <a:r>
              <a:rPr lang="en-US" sz="2800" dirty="0" smtClean="0">
                <a:solidFill>
                  <a:srgbClr val="FF6600"/>
                </a:solidFill>
              </a:rPr>
              <a:t> likely to develop on islands because </a:t>
            </a:r>
            <a:r>
              <a:rPr lang="en-US" sz="2800" i="1" dirty="0" smtClean="0">
                <a:solidFill>
                  <a:srgbClr val="FF0000"/>
                </a:solidFill>
              </a:rPr>
              <a:t>they are isolated</a:t>
            </a:r>
            <a:r>
              <a:rPr lang="en-US" sz="2800" dirty="0" smtClean="0">
                <a:solidFill>
                  <a:srgbClr val="FF6600"/>
                </a:solidFill>
              </a:rPr>
              <a:t>.</a:t>
            </a:r>
          </a:p>
        </p:txBody>
      </p:sp>
      <p:sp>
        <p:nvSpPr>
          <p:cNvPr id="6" name="Down Arrow 5"/>
          <p:cNvSpPr/>
          <p:nvPr/>
        </p:nvSpPr>
        <p:spPr>
          <a:xfrm>
            <a:off x="3581400" y="3048000"/>
            <a:ext cx="1219200" cy="8382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3124200" y="5410200"/>
            <a:ext cx="2209800" cy="646331"/>
          </a:xfrm>
          <a:prstGeom prst="rect">
            <a:avLst/>
          </a:prstGeom>
          <a:noFill/>
        </p:spPr>
        <p:txBody>
          <a:bodyPr wrap="square" rtlCol="0">
            <a:spAutoFit/>
          </a:bodyPr>
          <a:lstStyle/>
          <a:p>
            <a:r>
              <a:rPr lang="en-US" sz="3600" dirty="0" smtClean="0">
                <a:solidFill>
                  <a:srgbClr val="0000FF"/>
                </a:solidFill>
              </a:rPr>
              <a:t>Rewording</a:t>
            </a:r>
            <a:endParaRPr lang="en-US" sz="3600"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simplification: real examples</a:t>
            </a:r>
            <a:endParaRPr lang="en-US" dirty="0"/>
          </a:p>
        </p:txBody>
      </p:sp>
      <p:sp>
        <p:nvSpPr>
          <p:cNvPr id="4" name="Rectangle 3"/>
          <p:cNvSpPr/>
          <p:nvPr/>
        </p:nvSpPr>
        <p:spPr>
          <a:xfrm>
            <a:off x="152400" y="1600200"/>
            <a:ext cx="8991600" cy="1384995"/>
          </a:xfrm>
          <a:prstGeom prst="rect">
            <a:avLst/>
          </a:prstGeom>
        </p:spPr>
        <p:txBody>
          <a:bodyPr wrap="square">
            <a:spAutoFit/>
          </a:bodyPr>
          <a:lstStyle/>
          <a:p>
            <a:r>
              <a:rPr lang="en-US" sz="2800" dirty="0" smtClean="0">
                <a:solidFill>
                  <a:srgbClr val="000090"/>
                </a:solidFill>
              </a:rPr>
              <a:t>The reverse process, producing electrical energy from mechanical energy, is accomplished by a generator or dynamo.</a:t>
            </a:r>
            <a:endParaRPr lang="en-US" sz="2800" dirty="0">
              <a:solidFill>
                <a:srgbClr val="000090"/>
              </a:solidFill>
            </a:endParaRPr>
          </a:p>
        </p:txBody>
      </p:sp>
      <p:sp>
        <p:nvSpPr>
          <p:cNvPr id="5" name="Rectangle 4"/>
          <p:cNvSpPr/>
          <p:nvPr/>
        </p:nvSpPr>
        <p:spPr>
          <a:xfrm>
            <a:off x="152400" y="4114800"/>
            <a:ext cx="8382000" cy="954107"/>
          </a:xfrm>
          <a:prstGeom prst="rect">
            <a:avLst/>
          </a:prstGeom>
        </p:spPr>
        <p:txBody>
          <a:bodyPr wrap="square">
            <a:spAutoFit/>
          </a:bodyPr>
          <a:lstStyle/>
          <a:p>
            <a:r>
              <a:rPr lang="en-US" sz="2800" dirty="0" smtClean="0">
                <a:solidFill>
                  <a:srgbClr val="FF6600"/>
                </a:solidFill>
              </a:rPr>
              <a:t>A dynamo or an electric generator does the reverse: it changes mechanical movement into electric energy.</a:t>
            </a:r>
            <a:endParaRPr lang="en-US" sz="2800" dirty="0">
              <a:solidFill>
                <a:srgbClr val="FF6600"/>
              </a:solidFill>
            </a:endParaRPr>
          </a:p>
        </p:txBody>
      </p:sp>
      <p:sp>
        <p:nvSpPr>
          <p:cNvPr id="6" name="Down Arrow 5"/>
          <p:cNvSpPr/>
          <p:nvPr/>
        </p:nvSpPr>
        <p:spPr>
          <a:xfrm>
            <a:off x="3581400" y="3048000"/>
            <a:ext cx="1219200" cy="8382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143000" y="5410521"/>
            <a:ext cx="6910616" cy="523220"/>
          </a:xfrm>
          <a:prstGeom prst="rect">
            <a:avLst/>
          </a:prstGeom>
          <a:noFill/>
        </p:spPr>
        <p:txBody>
          <a:bodyPr wrap="none" rtlCol="0">
            <a:spAutoFit/>
          </a:bodyPr>
          <a:lstStyle/>
          <a:p>
            <a:r>
              <a:rPr lang="en-US" sz="2800" dirty="0" smtClean="0">
                <a:solidFill>
                  <a:srgbClr val="FF0000"/>
                </a:solidFill>
              </a:rPr>
              <a:t>What types of transformations are happening?</a:t>
            </a:r>
            <a:endParaRPr lang="en-US" sz="28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simplification: real examples</a:t>
            </a:r>
            <a:endParaRPr lang="en-US" dirty="0"/>
          </a:p>
        </p:txBody>
      </p:sp>
      <p:sp>
        <p:nvSpPr>
          <p:cNvPr id="4" name="Rectangle 3"/>
          <p:cNvSpPr/>
          <p:nvPr/>
        </p:nvSpPr>
        <p:spPr>
          <a:xfrm>
            <a:off x="152400" y="1600200"/>
            <a:ext cx="8991600" cy="1384995"/>
          </a:xfrm>
          <a:prstGeom prst="rect">
            <a:avLst/>
          </a:prstGeom>
        </p:spPr>
        <p:txBody>
          <a:bodyPr wrap="square">
            <a:spAutoFit/>
          </a:bodyPr>
          <a:lstStyle/>
          <a:p>
            <a:r>
              <a:rPr lang="en-US" sz="2800" i="1" dirty="0" smtClean="0">
                <a:solidFill>
                  <a:srgbClr val="008000"/>
                </a:solidFill>
              </a:rPr>
              <a:t>The reverse</a:t>
            </a:r>
            <a:r>
              <a:rPr lang="en-US" sz="2800" dirty="0" smtClean="0">
                <a:solidFill>
                  <a:srgbClr val="000090"/>
                </a:solidFill>
              </a:rPr>
              <a:t> process, producing </a:t>
            </a:r>
            <a:r>
              <a:rPr lang="en-US" sz="2800" i="1" dirty="0" smtClean="0">
                <a:solidFill>
                  <a:srgbClr val="008000"/>
                </a:solidFill>
              </a:rPr>
              <a:t>electrical energy</a:t>
            </a:r>
            <a:r>
              <a:rPr lang="en-US" sz="2800" dirty="0" smtClean="0">
                <a:solidFill>
                  <a:srgbClr val="000090"/>
                </a:solidFill>
              </a:rPr>
              <a:t> from </a:t>
            </a:r>
            <a:r>
              <a:rPr lang="en-US" sz="2800" i="1" dirty="0" smtClean="0">
                <a:solidFill>
                  <a:srgbClr val="008000"/>
                </a:solidFill>
              </a:rPr>
              <a:t>mechanical</a:t>
            </a:r>
            <a:r>
              <a:rPr lang="en-US" sz="2800" dirty="0" smtClean="0">
                <a:solidFill>
                  <a:srgbClr val="000090"/>
                </a:solidFill>
              </a:rPr>
              <a:t> energy, is accomplished by a </a:t>
            </a:r>
            <a:r>
              <a:rPr lang="en-US" sz="2800" i="1" dirty="0" smtClean="0">
                <a:solidFill>
                  <a:srgbClr val="008000"/>
                </a:solidFill>
              </a:rPr>
              <a:t>generator or </a:t>
            </a:r>
            <a:br>
              <a:rPr lang="en-US" sz="2800" i="1" dirty="0" smtClean="0">
                <a:solidFill>
                  <a:srgbClr val="008000"/>
                </a:solidFill>
              </a:rPr>
            </a:br>
            <a:r>
              <a:rPr lang="en-US" sz="2800" i="1" dirty="0" smtClean="0">
                <a:solidFill>
                  <a:srgbClr val="008000"/>
                </a:solidFill>
              </a:rPr>
              <a:t>dynamo</a:t>
            </a:r>
            <a:r>
              <a:rPr lang="en-US" sz="2800" dirty="0" smtClean="0">
                <a:solidFill>
                  <a:srgbClr val="000090"/>
                </a:solidFill>
              </a:rPr>
              <a:t>.</a:t>
            </a:r>
            <a:endParaRPr lang="en-US" sz="2800" dirty="0">
              <a:solidFill>
                <a:srgbClr val="000090"/>
              </a:solidFill>
            </a:endParaRPr>
          </a:p>
        </p:txBody>
      </p:sp>
      <p:sp>
        <p:nvSpPr>
          <p:cNvPr id="5" name="Rectangle 4"/>
          <p:cNvSpPr/>
          <p:nvPr/>
        </p:nvSpPr>
        <p:spPr>
          <a:xfrm>
            <a:off x="152400" y="4114800"/>
            <a:ext cx="8382000" cy="954107"/>
          </a:xfrm>
          <a:prstGeom prst="rect">
            <a:avLst/>
          </a:prstGeom>
        </p:spPr>
        <p:txBody>
          <a:bodyPr wrap="square">
            <a:spAutoFit/>
          </a:bodyPr>
          <a:lstStyle/>
          <a:p>
            <a:r>
              <a:rPr lang="en-US" sz="2800" dirty="0" smtClean="0">
                <a:solidFill>
                  <a:srgbClr val="FF6600"/>
                </a:solidFill>
              </a:rPr>
              <a:t>A </a:t>
            </a:r>
            <a:r>
              <a:rPr lang="en-US" sz="2800" i="1" dirty="0" smtClean="0">
                <a:solidFill>
                  <a:srgbClr val="008000"/>
                </a:solidFill>
              </a:rPr>
              <a:t>dynamo</a:t>
            </a:r>
            <a:r>
              <a:rPr lang="en-US" sz="2800" dirty="0" smtClean="0">
                <a:solidFill>
                  <a:srgbClr val="FF6600"/>
                </a:solidFill>
              </a:rPr>
              <a:t> or an electric </a:t>
            </a:r>
            <a:r>
              <a:rPr lang="en-US" sz="2800" i="1" dirty="0" smtClean="0">
                <a:solidFill>
                  <a:srgbClr val="008000"/>
                </a:solidFill>
              </a:rPr>
              <a:t>generator</a:t>
            </a:r>
            <a:r>
              <a:rPr lang="en-US" sz="2800" dirty="0" smtClean="0">
                <a:solidFill>
                  <a:srgbClr val="FF6600"/>
                </a:solidFill>
              </a:rPr>
              <a:t> does </a:t>
            </a:r>
            <a:r>
              <a:rPr lang="en-US" sz="2800" i="1" dirty="0" smtClean="0">
                <a:solidFill>
                  <a:srgbClr val="008000"/>
                </a:solidFill>
              </a:rPr>
              <a:t>the reverse</a:t>
            </a:r>
            <a:r>
              <a:rPr lang="en-US" sz="2800" dirty="0" smtClean="0">
                <a:solidFill>
                  <a:srgbClr val="FF6600"/>
                </a:solidFill>
              </a:rPr>
              <a:t>: it changes </a:t>
            </a:r>
            <a:r>
              <a:rPr lang="en-US" sz="2800" i="1" dirty="0" smtClean="0">
                <a:solidFill>
                  <a:srgbClr val="008000"/>
                </a:solidFill>
              </a:rPr>
              <a:t>mechanical</a:t>
            </a:r>
            <a:r>
              <a:rPr lang="en-US" sz="2800" dirty="0" smtClean="0">
                <a:solidFill>
                  <a:srgbClr val="FF6600"/>
                </a:solidFill>
              </a:rPr>
              <a:t> movement into </a:t>
            </a:r>
            <a:r>
              <a:rPr lang="en-US" sz="2800" i="1" dirty="0" smtClean="0">
                <a:solidFill>
                  <a:srgbClr val="008000"/>
                </a:solidFill>
              </a:rPr>
              <a:t>electric energy</a:t>
            </a:r>
            <a:r>
              <a:rPr lang="en-US" sz="2800" dirty="0" smtClean="0">
                <a:solidFill>
                  <a:srgbClr val="FF6600"/>
                </a:solidFill>
              </a:rPr>
              <a:t>.</a:t>
            </a:r>
            <a:endParaRPr lang="en-US" sz="2800" dirty="0">
              <a:solidFill>
                <a:srgbClr val="FF6600"/>
              </a:solidFill>
            </a:endParaRPr>
          </a:p>
        </p:txBody>
      </p:sp>
      <p:sp>
        <p:nvSpPr>
          <p:cNvPr id="6" name="Down Arrow 5"/>
          <p:cNvSpPr/>
          <p:nvPr/>
        </p:nvSpPr>
        <p:spPr>
          <a:xfrm>
            <a:off x="3581400" y="3048000"/>
            <a:ext cx="1219200" cy="8382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simplification: real examples</a:t>
            </a:r>
            <a:endParaRPr lang="en-US" dirty="0"/>
          </a:p>
        </p:txBody>
      </p:sp>
      <p:sp>
        <p:nvSpPr>
          <p:cNvPr id="4" name="Rectangle 3"/>
          <p:cNvSpPr/>
          <p:nvPr/>
        </p:nvSpPr>
        <p:spPr>
          <a:xfrm>
            <a:off x="152400" y="1600200"/>
            <a:ext cx="8991600" cy="1384995"/>
          </a:xfrm>
          <a:prstGeom prst="rect">
            <a:avLst/>
          </a:prstGeom>
        </p:spPr>
        <p:txBody>
          <a:bodyPr wrap="square">
            <a:spAutoFit/>
          </a:bodyPr>
          <a:lstStyle/>
          <a:p>
            <a:r>
              <a:rPr lang="en-US" sz="2800" i="1" dirty="0" smtClean="0">
                <a:solidFill>
                  <a:srgbClr val="008000"/>
                </a:solidFill>
              </a:rPr>
              <a:t>The reverse</a:t>
            </a:r>
            <a:r>
              <a:rPr lang="en-US" sz="2800" dirty="0" smtClean="0">
                <a:solidFill>
                  <a:srgbClr val="000090"/>
                </a:solidFill>
              </a:rPr>
              <a:t> process, producing </a:t>
            </a:r>
            <a:r>
              <a:rPr lang="en-US" sz="2800" i="1" dirty="0" smtClean="0">
                <a:solidFill>
                  <a:srgbClr val="008000"/>
                </a:solidFill>
              </a:rPr>
              <a:t>electrical energy</a:t>
            </a:r>
            <a:r>
              <a:rPr lang="en-US" sz="2800" dirty="0" smtClean="0">
                <a:solidFill>
                  <a:srgbClr val="000090"/>
                </a:solidFill>
              </a:rPr>
              <a:t> from </a:t>
            </a:r>
            <a:r>
              <a:rPr lang="en-US" sz="2800" i="1" dirty="0" smtClean="0">
                <a:solidFill>
                  <a:srgbClr val="008000"/>
                </a:solidFill>
              </a:rPr>
              <a:t>mechanical</a:t>
            </a:r>
            <a:r>
              <a:rPr lang="en-US" sz="2800" dirty="0" smtClean="0">
                <a:solidFill>
                  <a:srgbClr val="000090"/>
                </a:solidFill>
              </a:rPr>
              <a:t> energy, is accomplished by a </a:t>
            </a:r>
            <a:r>
              <a:rPr lang="en-US" sz="2800" i="1" dirty="0" smtClean="0">
                <a:solidFill>
                  <a:srgbClr val="008000"/>
                </a:solidFill>
              </a:rPr>
              <a:t>generator or </a:t>
            </a:r>
            <a:br>
              <a:rPr lang="en-US" sz="2800" i="1" dirty="0" smtClean="0">
                <a:solidFill>
                  <a:srgbClr val="008000"/>
                </a:solidFill>
              </a:rPr>
            </a:br>
            <a:r>
              <a:rPr lang="en-US" sz="2800" i="1" dirty="0" smtClean="0">
                <a:solidFill>
                  <a:srgbClr val="008000"/>
                </a:solidFill>
              </a:rPr>
              <a:t>dynamo</a:t>
            </a:r>
            <a:r>
              <a:rPr lang="en-US" sz="2800" dirty="0" smtClean="0">
                <a:solidFill>
                  <a:srgbClr val="000090"/>
                </a:solidFill>
              </a:rPr>
              <a:t>.</a:t>
            </a:r>
            <a:endParaRPr lang="en-US" sz="2800" dirty="0">
              <a:solidFill>
                <a:srgbClr val="000090"/>
              </a:solidFill>
            </a:endParaRPr>
          </a:p>
        </p:txBody>
      </p:sp>
      <p:sp>
        <p:nvSpPr>
          <p:cNvPr id="5" name="Rectangle 4"/>
          <p:cNvSpPr/>
          <p:nvPr/>
        </p:nvSpPr>
        <p:spPr>
          <a:xfrm>
            <a:off x="152400" y="4114800"/>
            <a:ext cx="8382000" cy="954107"/>
          </a:xfrm>
          <a:prstGeom prst="rect">
            <a:avLst/>
          </a:prstGeom>
        </p:spPr>
        <p:txBody>
          <a:bodyPr wrap="square">
            <a:spAutoFit/>
          </a:bodyPr>
          <a:lstStyle/>
          <a:p>
            <a:r>
              <a:rPr lang="en-US" sz="2800" dirty="0" smtClean="0">
                <a:solidFill>
                  <a:srgbClr val="FF6600"/>
                </a:solidFill>
              </a:rPr>
              <a:t>A </a:t>
            </a:r>
            <a:r>
              <a:rPr lang="en-US" sz="2800" i="1" dirty="0" smtClean="0">
                <a:solidFill>
                  <a:srgbClr val="008000"/>
                </a:solidFill>
              </a:rPr>
              <a:t>dynamo</a:t>
            </a:r>
            <a:r>
              <a:rPr lang="en-US" sz="2800" dirty="0" smtClean="0">
                <a:solidFill>
                  <a:srgbClr val="FF6600"/>
                </a:solidFill>
              </a:rPr>
              <a:t> or an electric </a:t>
            </a:r>
            <a:r>
              <a:rPr lang="en-US" sz="2800" i="1" dirty="0" smtClean="0">
                <a:solidFill>
                  <a:srgbClr val="008000"/>
                </a:solidFill>
              </a:rPr>
              <a:t>generator</a:t>
            </a:r>
            <a:r>
              <a:rPr lang="en-US" sz="2800" dirty="0" smtClean="0">
                <a:solidFill>
                  <a:srgbClr val="FF6600"/>
                </a:solidFill>
              </a:rPr>
              <a:t> does </a:t>
            </a:r>
            <a:r>
              <a:rPr lang="en-US" sz="2800" i="1" dirty="0" smtClean="0">
                <a:solidFill>
                  <a:srgbClr val="008000"/>
                </a:solidFill>
              </a:rPr>
              <a:t>the reverse</a:t>
            </a:r>
            <a:r>
              <a:rPr lang="en-US" sz="2800" dirty="0" smtClean="0">
                <a:solidFill>
                  <a:srgbClr val="FF6600"/>
                </a:solidFill>
              </a:rPr>
              <a:t>: it changes </a:t>
            </a:r>
            <a:r>
              <a:rPr lang="en-US" sz="2800" i="1" dirty="0" smtClean="0">
                <a:solidFill>
                  <a:srgbClr val="008000"/>
                </a:solidFill>
              </a:rPr>
              <a:t>mechanical</a:t>
            </a:r>
            <a:r>
              <a:rPr lang="en-US" sz="2800" dirty="0" smtClean="0">
                <a:solidFill>
                  <a:srgbClr val="FF6600"/>
                </a:solidFill>
              </a:rPr>
              <a:t> movement into </a:t>
            </a:r>
            <a:r>
              <a:rPr lang="en-US" sz="2800" i="1" dirty="0" smtClean="0">
                <a:solidFill>
                  <a:srgbClr val="008000"/>
                </a:solidFill>
              </a:rPr>
              <a:t>electric energy</a:t>
            </a:r>
            <a:r>
              <a:rPr lang="en-US" sz="2800" dirty="0" smtClean="0">
                <a:solidFill>
                  <a:srgbClr val="FF6600"/>
                </a:solidFill>
              </a:rPr>
              <a:t>.</a:t>
            </a:r>
            <a:endParaRPr lang="en-US" sz="2800" dirty="0">
              <a:solidFill>
                <a:srgbClr val="FF6600"/>
              </a:solidFill>
            </a:endParaRPr>
          </a:p>
        </p:txBody>
      </p:sp>
      <p:sp>
        <p:nvSpPr>
          <p:cNvPr id="6" name="Down Arrow 5"/>
          <p:cNvSpPr/>
          <p:nvPr/>
        </p:nvSpPr>
        <p:spPr>
          <a:xfrm>
            <a:off x="3581400" y="3048000"/>
            <a:ext cx="1219200" cy="8382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295400" y="5410200"/>
            <a:ext cx="6019800" cy="1200329"/>
          </a:xfrm>
          <a:prstGeom prst="rect">
            <a:avLst/>
          </a:prstGeom>
          <a:noFill/>
        </p:spPr>
        <p:txBody>
          <a:bodyPr wrap="square" rtlCol="0">
            <a:spAutoFit/>
          </a:bodyPr>
          <a:lstStyle/>
          <a:p>
            <a:pPr>
              <a:buFontTx/>
              <a:buChar char="-"/>
            </a:pPr>
            <a:r>
              <a:rPr lang="en-US" sz="3600" dirty="0" smtClean="0">
                <a:solidFill>
                  <a:srgbClr val="0000FF"/>
                </a:solidFill>
              </a:rPr>
              <a:t> Deletion and rewording</a:t>
            </a:r>
          </a:p>
          <a:p>
            <a:pPr>
              <a:buFontTx/>
              <a:buChar char="-"/>
            </a:pPr>
            <a:r>
              <a:rPr lang="en-US" sz="3600" dirty="0" smtClean="0">
                <a:solidFill>
                  <a:srgbClr val="0000FF"/>
                </a:solidFill>
              </a:rPr>
              <a:t> Insertion and reordering</a:t>
            </a:r>
            <a:endParaRPr lang="en-US" sz="3600"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today</a:t>
            </a:r>
            <a:endParaRPr lang="en-US" dirty="0"/>
          </a:p>
        </p:txBody>
      </p:sp>
      <p:sp>
        <p:nvSpPr>
          <p:cNvPr id="3" name="Content Placeholder 2"/>
          <p:cNvSpPr>
            <a:spLocks noGrp="1"/>
          </p:cNvSpPr>
          <p:nvPr>
            <p:ph sz="quarter" idx="1"/>
          </p:nvPr>
        </p:nvSpPr>
        <p:spPr>
          <a:xfrm>
            <a:off x="612648" y="1600200"/>
            <a:ext cx="7312152" cy="4495800"/>
          </a:xfrm>
        </p:spPr>
        <p:txBody>
          <a:bodyPr/>
          <a:lstStyle/>
          <a:p>
            <a:pPr marL="0" indent="0">
              <a:buNone/>
            </a:pPr>
            <a:r>
              <a:rPr lang="en-US" dirty="0" smtClean="0"/>
              <a:t>Introduce the text simplification problem</a:t>
            </a:r>
          </a:p>
          <a:p>
            <a:pPr marL="0" indent="0">
              <a:buNone/>
            </a:pPr>
            <a:endParaRPr lang="en-US" dirty="0"/>
          </a:p>
          <a:p>
            <a:pPr marL="0" indent="0">
              <a:buNone/>
            </a:pPr>
            <a:r>
              <a:rPr lang="en-US" dirty="0" smtClean="0"/>
              <a:t>Understand why it’s important</a:t>
            </a:r>
          </a:p>
          <a:p>
            <a:pPr marL="0" indent="0">
              <a:buNone/>
            </a:pPr>
            <a:endParaRPr lang="en-US" dirty="0"/>
          </a:p>
          <a:p>
            <a:pPr marL="0" indent="0">
              <a:buNone/>
            </a:pPr>
            <a:r>
              <a:rPr lang="en-US" dirty="0" smtClean="0"/>
              <a:t>Examine what makes text difficult/simple</a:t>
            </a:r>
          </a:p>
          <a:p>
            <a:pPr marL="0" indent="0">
              <a:buNone/>
            </a:pPr>
            <a:endParaRPr lang="en-US" dirty="0"/>
          </a:p>
          <a:p>
            <a:pPr marL="0" indent="0">
              <a:buNone/>
            </a:pPr>
            <a:r>
              <a:rPr lang="en-US" dirty="0" smtClean="0"/>
              <a:t>Overview of approaches to text simplification</a:t>
            </a:r>
            <a:endParaRPr lang="en-US" dirty="0"/>
          </a:p>
        </p:txBody>
      </p:sp>
      <p:pic>
        <p:nvPicPr>
          <p:cNvPr id="4" name="Picture 3"/>
          <p:cNvPicPr>
            <a:picLocks noChangeAspect="1"/>
          </p:cNvPicPr>
          <p:nvPr/>
        </p:nvPicPr>
        <p:blipFill>
          <a:blip r:embed="rId2"/>
          <a:stretch>
            <a:fillRect/>
          </a:stretch>
        </p:blipFill>
        <p:spPr>
          <a:xfrm>
            <a:off x="6705600" y="1600200"/>
            <a:ext cx="533400" cy="479385"/>
          </a:xfrm>
          <a:prstGeom prst="rect">
            <a:avLst/>
          </a:prstGeom>
        </p:spPr>
      </p:pic>
    </p:spTree>
    <p:extLst>
      <p:ext uri="{BB962C8B-B14F-4D97-AF65-F5344CB8AC3E}">
        <p14:creationId xmlns:p14="http://schemas.microsoft.com/office/powerpoint/2010/main" val="207780272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text simplification?</a:t>
            </a:r>
            <a:endParaRPr lang="en-US" dirty="0"/>
          </a:p>
        </p:txBody>
      </p:sp>
      <p:pic>
        <p:nvPicPr>
          <p:cNvPr id="4" name="Picture 3"/>
          <p:cNvPicPr>
            <a:picLocks noChangeAspect="1"/>
          </p:cNvPicPr>
          <p:nvPr/>
        </p:nvPicPr>
        <p:blipFill>
          <a:blip r:embed="rId3"/>
          <a:stretch>
            <a:fillRect/>
          </a:stretch>
        </p:blipFill>
        <p:spPr>
          <a:xfrm>
            <a:off x="990601" y="1905000"/>
            <a:ext cx="2209800" cy="4534182"/>
          </a:xfrm>
          <a:prstGeom prst="rect">
            <a:avLst/>
          </a:prstGeom>
        </p:spPr>
      </p:pic>
      <p:sp>
        <p:nvSpPr>
          <p:cNvPr id="5" name="Right Arrow 4"/>
          <p:cNvSpPr/>
          <p:nvPr/>
        </p:nvSpPr>
        <p:spPr>
          <a:xfrm>
            <a:off x="3733800" y="3581400"/>
            <a:ext cx="914400" cy="914400"/>
          </a:xfrm>
          <a:prstGeom prst="rightArrow">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5257800" y="2819400"/>
            <a:ext cx="2286000" cy="3048000"/>
          </a:xfrm>
          <a:prstGeom prst="rect">
            <a:avLst/>
          </a:prstGeom>
          <a:noFill/>
          <a:ln w="76200" cap="flat" cmpd="sng" algn="ctr">
            <a:solidFill>
              <a:schemeClr val="tx1">
                <a:lumMod val="85000"/>
                <a:lumOff val="15000"/>
              </a:schemeClr>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5715000" y="3048000"/>
            <a:ext cx="1371600" cy="2554545"/>
          </a:xfrm>
          <a:prstGeom prst="rect">
            <a:avLst/>
          </a:prstGeom>
          <a:noFill/>
        </p:spPr>
        <p:txBody>
          <a:bodyPr wrap="square" rtlCol="0">
            <a:spAutoFit/>
          </a:bodyPr>
          <a:lstStyle/>
          <a:p>
            <a:pPr algn="ctr"/>
            <a:r>
              <a:rPr lang="en-US" sz="4000" dirty="0" smtClean="0">
                <a:solidFill>
                  <a:srgbClr val="FF0000"/>
                </a:solidFill>
              </a:rPr>
              <a:t>DO NOT PARK HERE</a:t>
            </a:r>
            <a:endParaRPr lang="en-US" sz="40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text simplification?</a:t>
            </a:r>
            <a:endParaRPr lang="en-US" dirty="0"/>
          </a:p>
        </p:txBody>
      </p:sp>
      <p:sp>
        <p:nvSpPr>
          <p:cNvPr id="3" name="Content Placeholder 2"/>
          <p:cNvSpPr>
            <a:spLocks noGrp="1"/>
          </p:cNvSpPr>
          <p:nvPr>
            <p:ph sz="quarter" idx="1"/>
          </p:nvPr>
        </p:nvSpPr>
        <p:spPr>
          <a:xfrm>
            <a:off x="612648" y="1600200"/>
            <a:ext cx="8153400" cy="4800600"/>
          </a:xfrm>
        </p:spPr>
        <p:txBody>
          <a:bodyPr>
            <a:normAutofit/>
          </a:bodyPr>
          <a:lstStyle/>
          <a:p>
            <a:pPr marL="0" indent="0">
              <a:buNone/>
            </a:pPr>
            <a:r>
              <a:rPr lang="en-US" dirty="0" smtClean="0"/>
              <a:t>A lot of text data is available</a:t>
            </a:r>
          </a:p>
          <a:p>
            <a:pPr marL="0" indent="0">
              <a:buNone/>
            </a:pPr>
            <a:endParaRPr lang="en-US" b="1" dirty="0" smtClean="0">
              <a:solidFill>
                <a:srgbClr val="FF0000"/>
              </a:solidFill>
            </a:endParaRPr>
          </a:p>
          <a:p>
            <a:pPr marL="0" indent="0">
              <a:buNone/>
            </a:pPr>
            <a:endParaRPr lang="en-US" b="1" dirty="0">
              <a:solidFill>
                <a:srgbClr val="FF0000"/>
              </a:solidFill>
            </a:endParaRPr>
          </a:p>
          <a:p>
            <a:pPr marL="0" indent="0">
              <a:buNone/>
            </a:pPr>
            <a:endParaRPr lang="en-US" b="1" dirty="0" smtClean="0">
              <a:solidFill>
                <a:srgbClr val="FF0000"/>
              </a:solidFill>
            </a:endParaRPr>
          </a:p>
          <a:p>
            <a:pPr marL="0" indent="0">
              <a:buNone/>
            </a:pPr>
            <a:endParaRPr lang="en-US" b="1" dirty="0">
              <a:solidFill>
                <a:srgbClr val="FF0000"/>
              </a:solidFill>
            </a:endParaRPr>
          </a:p>
          <a:p>
            <a:pPr marL="0" indent="0">
              <a:buNone/>
            </a:pPr>
            <a:endParaRPr lang="en-US" b="1" dirty="0" smtClean="0">
              <a:solidFill>
                <a:srgbClr val="FF0000"/>
              </a:solidFill>
            </a:endParaRPr>
          </a:p>
          <a:p>
            <a:pPr marL="0" indent="0">
              <a:buNone/>
            </a:pPr>
            <a:endParaRPr lang="en-US" b="1" dirty="0" smtClean="0">
              <a:solidFill>
                <a:srgbClr val="FF0000"/>
              </a:solidFill>
            </a:endParaRPr>
          </a:p>
          <a:p>
            <a:pPr marL="0" indent="0">
              <a:buNone/>
            </a:pPr>
            <a:r>
              <a:rPr lang="en-US" sz="2800" b="1" dirty="0" smtClean="0">
                <a:solidFill>
                  <a:srgbClr val="FF0000"/>
                </a:solidFill>
              </a:rPr>
              <a:t>Problem:</a:t>
            </a:r>
            <a:r>
              <a:rPr lang="en-US" sz="2800" dirty="0" smtClean="0"/>
              <a:t> much of this content is written above many people’s reading level</a:t>
            </a:r>
            <a:endParaRPr lang="en-US" sz="2800" dirty="0"/>
          </a:p>
        </p:txBody>
      </p:sp>
      <p:pic>
        <p:nvPicPr>
          <p:cNvPr id="7" name="Picture 6"/>
          <p:cNvPicPr>
            <a:picLocks noChangeAspect="1"/>
          </p:cNvPicPr>
          <p:nvPr/>
        </p:nvPicPr>
        <p:blipFill>
          <a:blip r:embed="rId3"/>
          <a:stretch>
            <a:fillRect/>
          </a:stretch>
        </p:blipFill>
        <p:spPr>
          <a:xfrm>
            <a:off x="3498850" y="2286000"/>
            <a:ext cx="2908300" cy="1071479"/>
          </a:xfrm>
          <a:prstGeom prst="rect">
            <a:avLst/>
          </a:prstGeom>
        </p:spPr>
      </p:pic>
      <p:pic>
        <p:nvPicPr>
          <p:cNvPr id="8" name="Picture 7"/>
          <p:cNvPicPr>
            <a:picLocks noChangeAspect="1"/>
          </p:cNvPicPr>
          <p:nvPr/>
        </p:nvPicPr>
        <p:blipFill>
          <a:blip r:embed="rId4"/>
          <a:stretch>
            <a:fillRect/>
          </a:stretch>
        </p:blipFill>
        <p:spPr>
          <a:xfrm>
            <a:off x="1143000" y="2097269"/>
            <a:ext cx="1524000" cy="1594184"/>
          </a:xfrm>
          <a:prstGeom prst="rect">
            <a:avLst/>
          </a:prstGeom>
        </p:spPr>
      </p:pic>
      <p:pic>
        <p:nvPicPr>
          <p:cNvPr id="9" name="Picture 8"/>
          <p:cNvPicPr>
            <a:picLocks noChangeAspect="1"/>
          </p:cNvPicPr>
          <p:nvPr/>
        </p:nvPicPr>
        <p:blipFill>
          <a:blip r:embed="rId5"/>
          <a:stretch>
            <a:fillRect/>
          </a:stretch>
        </p:blipFill>
        <p:spPr>
          <a:xfrm>
            <a:off x="3238500" y="4093509"/>
            <a:ext cx="1905000" cy="444500"/>
          </a:xfrm>
          <a:prstGeom prst="rect">
            <a:avLst/>
          </a:prstGeom>
        </p:spPr>
      </p:pic>
      <p:pic>
        <p:nvPicPr>
          <p:cNvPr id="5" name="Picture 4"/>
          <p:cNvPicPr>
            <a:picLocks noChangeAspect="1"/>
          </p:cNvPicPr>
          <p:nvPr/>
        </p:nvPicPr>
        <p:blipFill>
          <a:blip r:embed="rId6"/>
          <a:stretch>
            <a:fillRect/>
          </a:stretch>
        </p:blipFill>
        <p:spPr>
          <a:xfrm>
            <a:off x="1145615" y="3718347"/>
            <a:ext cx="1454380" cy="1447916"/>
          </a:xfrm>
          <a:prstGeom prst="rect">
            <a:avLst/>
          </a:prstGeom>
        </p:spPr>
      </p:pic>
      <p:pic>
        <p:nvPicPr>
          <p:cNvPr id="10" name="Picture 9"/>
          <p:cNvPicPr>
            <a:picLocks noChangeAspect="1"/>
          </p:cNvPicPr>
          <p:nvPr/>
        </p:nvPicPr>
        <p:blipFill>
          <a:blip r:embed="rId7"/>
          <a:stretch>
            <a:fillRect/>
          </a:stretch>
        </p:blipFill>
        <p:spPr>
          <a:xfrm>
            <a:off x="5867400" y="3612638"/>
            <a:ext cx="1638300" cy="1016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Adult literacy</a:t>
            </a:r>
            <a:endParaRPr lang="en-US" dirty="0"/>
          </a:p>
        </p:txBody>
      </p:sp>
      <p:pic>
        <p:nvPicPr>
          <p:cNvPr id="4" name="Picture 3"/>
          <p:cNvPicPr>
            <a:picLocks noChangeAspect="1"/>
          </p:cNvPicPr>
          <p:nvPr/>
        </p:nvPicPr>
        <p:blipFill>
          <a:blip r:embed="rId3"/>
          <a:stretch>
            <a:fillRect/>
          </a:stretch>
        </p:blipFill>
        <p:spPr>
          <a:xfrm>
            <a:off x="1752600" y="1600200"/>
            <a:ext cx="4663440" cy="2590800"/>
          </a:xfrm>
          <a:prstGeom prst="rect">
            <a:avLst/>
          </a:prstGeom>
        </p:spPr>
      </p:pic>
      <p:sp>
        <p:nvSpPr>
          <p:cNvPr id="5" name="Rectangle 4"/>
          <p:cNvSpPr/>
          <p:nvPr/>
        </p:nvSpPr>
        <p:spPr>
          <a:xfrm>
            <a:off x="685800" y="4572000"/>
            <a:ext cx="6947408" cy="1200329"/>
          </a:xfrm>
          <a:prstGeom prst="rect">
            <a:avLst/>
          </a:prstGeom>
        </p:spPr>
        <p:txBody>
          <a:bodyPr wrap="square">
            <a:spAutoFit/>
          </a:bodyPr>
          <a:lstStyle/>
          <a:p>
            <a:r>
              <a:rPr lang="en-US" b="1" dirty="0"/>
              <a:t>Below </a:t>
            </a:r>
            <a:r>
              <a:rPr lang="en-US" b="1" dirty="0" smtClean="0"/>
              <a:t>Basic:</a:t>
            </a:r>
            <a:r>
              <a:rPr lang="en-US" dirty="0" smtClean="0"/>
              <a:t> 	  no </a:t>
            </a:r>
            <a:r>
              <a:rPr lang="en-US" dirty="0"/>
              <a:t>more than the most simple and concrete literacy skills</a:t>
            </a:r>
          </a:p>
          <a:p>
            <a:r>
              <a:rPr lang="en-US" b="1" dirty="0" smtClean="0"/>
              <a:t>Basic: 		  </a:t>
            </a:r>
            <a:r>
              <a:rPr lang="en-US" dirty="0" smtClean="0"/>
              <a:t>can </a:t>
            </a:r>
            <a:r>
              <a:rPr lang="en-US" dirty="0"/>
              <a:t>perform simple and everyday literacy activities</a:t>
            </a:r>
          </a:p>
          <a:p>
            <a:r>
              <a:rPr lang="en-US" b="1" dirty="0" smtClean="0"/>
              <a:t>Intermediate: 	  </a:t>
            </a:r>
            <a:r>
              <a:rPr lang="en-US" dirty="0" smtClean="0"/>
              <a:t>can </a:t>
            </a:r>
            <a:r>
              <a:rPr lang="en-US" dirty="0"/>
              <a:t>perform moderately challenging literacy activities</a:t>
            </a:r>
          </a:p>
          <a:p>
            <a:r>
              <a:rPr lang="en-US" b="1" dirty="0" smtClean="0"/>
              <a:t>Proficient: 	  </a:t>
            </a:r>
            <a:r>
              <a:rPr lang="en-US" dirty="0" smtClean="0"/>
              <a:t>can </a:t>
            </a:r>
            <a:r>
              <a:rPr lang="en-US" dirty="0"/>
              <a:t>perform complex and challenging literacy activities</a:t>
            </a:r>
          </a:p>
        </p:txBody>
      </p:sp>
      <p:sp>
        <p:nvSpPr>
          <p:cNvPr id="6" name="Rectangle 5"/>
          <p:cNvSpPr/>
          <p:nvPr/>
        </p:nvSpPr>
        <p:spPr>
          <a:xfrm>
            <a:off x="533400" y="4572000"/>
            <a:ext cx="6934200" cy="609600"/>
          </a:xfrm>
          <a:prstGeom prst="rect">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1752600" y="1676400"/>
            <a:ext cx="2133600" cy="2514600"/>
          </a:xfrm>
          <a:prstGeom prst="rect">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5612264" y="6474023"/>
            <a:ext cx="3531736" cy="307777"/>
          </a:xfrm>
          <a:prstGeom prst="rect">
            <a:avLst/>
          </a:prstGeom>
        </p:spPr>
        <p:txBody>
          <a:bodyPr wrap="none">
            <a:spAutoFit/>
          </a:bodyPr>
          <a:lstStyle/>
          <a:p>
            <a:r>
              <a:rPr lang="en-US" sz="1400" dirty="0"/>
              <a:t>http://</a:t>
            </a:r>
            <a:r>
              <a:rPr lang="en-US" sz="1400" dirty="0" err="1"/>
              <a:t>nces.ed.gov</a:t>
            </a:r>
            <a:r>
              <a:rPr lang="en-US" sz="1400" dirty="0"/>
              <a:t>/</a:t>
            </a:r>
            <a:r>
              <a:rPr lang="en-US" sz="1400" dirty="0" err="1"/>
              <a:t>naal</a:t>
            </a:r>
            <a:r>
              <a:rPr lang="en-US" sz="1400" dirty="0"/>
              <a:t>/</a:t>
            </a:r>
            <a:r>
              <a:rPr lang="en-US" sz="1400" dirty="0" err="1"/>
              <a:t>kf_demographics.asp</a:t>
            </a:r>
            <a:endParaRPr lang="en-US" sz="1400" dirty="0"/>
          </a:p>
        </p:txBody>
      </p:sp>
    </p:spTree>
    <p:extLst>
      <p:ext uri="{BB962C8B-B14F-4D97-AF65-F5344CB8AC3E}">
        <p14:creationId xmlns:p14="http://schemas.microsoft.com/office/powerpoint/2010/main" val="14658534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text simplification?</a:t>
            </a:r>
            <a:endParaRPr lang="en-US" dirty="0"/>
          </a:p>
        </p:txBody>
      </p:sp>
      <p:sp>
        <p:nvSpPr>
          <p:cNvPr id="3" name="Content Placeholder 2"/>
          <p:cNvSpPr>
            <a:spLocks noGrp="1"/>
          </p:cNvSpPr>
          <p:nvPr>
            <p:ph sz="quarter" idx="1"/>
          </p:nvPr>
        </p:nvSpPr>
        <p:spPr>
          <a:xfrm>
            <a:off x="612648" y="1600200"/>
            <a:ext cx="8153400" cy="4876800"/>
          </a:xfrm>
        </p:spPr>
        <p:txBody>
          <a:bodyPr>
            <a:normAutofit lnSpcReduction="10000"/>
          </a:bodyPr>
          <a:lstStyle/>
          <a:p>
            <a:pPr marL="0" indent="0">
              <a:buNone/>
            </a:pPr>
            <a:r>
              <a:rPr lang="en-US" dirty="0" smtClean="0"/>
              <a:t>Broader availability of standard text resources</a:t>
            </a:r>
          </a:p>
          <a:p>
            <a:pPr lvl="1"/>
            <a:r>
              <a:rPr lang="en-US" sz="2400" dirty="0" smtClean="0"/>
              <a:t>language learners</a:t>
            </a:r>
          </a:p>
          <a:p>
            <a:pPr lvl="1"/>
            <a:r>
              <a:rPr lang="en-US" sz="2400" dirty="0" smtClean="0"/>
              <a:t>people with aphasia or other cognitive disabilities</a:t>
            </a:r>
          </a:p>
          <a:p>
            <a:pPr lvl="1"/>
            <a:r>
              <a:rPr lang="en-US" sz="2400" dirty="0" smtClean="0"/>
              <a:t>children</a:t>
            </a:r>
          </a:p>
          <a:p>
            <a:pPr lvl="1"/>
            <a:endParaRPr lang="en-US" sz="2400" dirty="0" smtClean="0"/>
          </a:p>
          <a:p>
            <a:pPr marL="0" indent="0">
              <a:buNone/>
            </a:pPr>
            <a:r>
              <a:rPr lang="en-US" dirty="0" smtClean="0"/>
              <a:t>Broader availability of domain-specific text resources</a:t>
            </a:r>
          </a:p>
          <a:p>
            <a:pPr lvl="1"/>
            <a:r>
              <a:rPr lang="en-US" sz="2400" dirty="0" smtClean="0"/>
              <a:t>health and medical documents</a:t>
            </a:r>
          </a:p>
          <a:p>
            <a:pPr lvl="2"/>
            <a:r>
              <a:rPr lang="en-US" sz="2100" dirty="0"/>
              <a:t>90M </a:t>
            </a:r>
            <a:r>
              <a:rPr lang="en-US" sz="2100" dirty="0" smtClean="0"/>
              <a:t>Americans (</a:t>
            </a:r>
            <a:r>
              <a:rPr lang="en-US" sz="2100" i="1" dirty="0" smtClean="0"/>
              <a:t>at least a third!</a:t>
            </a:r>
            <a:r>
              <a:rPr lang="en-US" sz="2100" dirty="0" smtClean="0"/>
              <a:t>) </a:t>
            </a:r>
            <a:r>
              <a:rPr lang="en-US" sz="2100" dirty="0"/>
              <a:t>do not have sufficient health literacy to understand currently provided materials</a:t>
            </a:r>
          </a:p>
          <a:p>
            <a:pPr lvl="2"/>
            <a:r>
              <a:rPr lang="en-US" sz="2100" dirty="0"/>
              <a:t>Cost of low health literacy is estimated to be hundreds of </a:t>
            </a:r>
            <a:r>
              <a:rPr lang="en-US" sz="2100" dirty="0" smtClean="0"/>
              <a:t>billions</a:t>
            </a:r>
          </a:p>
          <a:p>
            <a:pPr lvl="1"/>
            <a:r>
              <a:rPr lang="en-US" sz="2400" dirty="0" smtClean="0"/>
              <a:t>academic papers</a:t>
            </a:r>
          </a:p>
          <a:p>
            <a:pPr lvl="1"/>
            <a:r>
              <a:rPr lang="en-US" sz="2400" dirty="0" smtClean="0"/>
              <a:t>legal documents</a:t>
            </a: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text simplification?</a:t>
            </a:r>
            <a:endParaRPr lang="en-US" dirty="0"/>
          </a:p>
        </p:txBody>
      </p:sp>
      <p:sp>
        <p:nvSpPr>
          <p:cNvPr id="3" name="Content Placeholder 2"/>
          <p:cNvSpPr>
            <a:spLocks noGrp="1"/>
          </p:cNvSpPr>
          <p:nvPr>
            <p:ph sz="quarter" idx="1"/>
          </p:nvPr>
        </p:nvSpPr>
        <p:spPr>
          <a:xfrm>
            <a:off x="612648" y="1600200"/>
            <a:ext cx="8153400" cy="609600"/>
          </a:xfrm>
        </p:spPr>
        <p:txBody>
          <a:bodyPr/>
          <a:lstStyle/>
          <a:p>
            <a:pPr marL="0" indent="0">
              <a:buNone/>
            </a:pPr>
            <a:r>
              <a:rPr lang="en-US" dirty="0" smtClean="0"/>
              <a:t>Make life easier for computers! </a:t>
            </a:r>
            <a:endParaRPr lang="en-US" dirty="0"/>
          </a:p>
        </p:txBody>
      </p:sp>
      <p:sp>
        <p:nvSpPr>
          <p:cNvPr id="4" name="Rectangle 3"/>
          <p:cNvSpPr/>
          <p:nvPr/>
        </p:nvSpPr>
        <p:spPr>
          <a:xfrm>
            <a:off x="1371600" y="5739824"/>
            <a:ext cx="6858000" cy="584776"/>
          </a:xfrm>
          <a:prstGeom prst="rect">
            <a:avLst/>
          </a:prstGeom>
        </p:spPr>
        <p:txBody>
          <a:bodyPr wrap="square">
            <a:spAutoFit/>
          </a:bodyPr>
          <a:lstStyle/>
          <a:p>
            <a:r>
              <a:rPr lang="en-US" sz="3200" dirty="0" smtClean="0">
                <a:solidFill>
                  <a:srgbClr val="FF6600"/>
                </a:solidFill>
              </a:rPr>
              <a:t>I do not like green eggs and ham.</a:t>
            </a:r>
            <a:endParaRPr lang="en-US" sz="3200" dirty="0">
              <a:solidFill>
                <a:srgbClr val="FF6600"/>
              </a:solidFill>
            </a:endParaRPr>
          </a:p>
        </p:txBody>
      </p:sp>
      <p:pic>
        <p:nvPicPr>
          <p:cNvPr id="5" name="Picture 4"/>
          <p:cNvPicPr>
            <a:picLocks noChangeAspect="1"/>
          </p:cNvPicPr>
          <p:nvPr/>
        </p:nvPicPr>
        <p:blipFill>
          <a:blip r:embed="rId3"/>
          <a:stretch>
            <a:fillRect/>
          </a:stretch>
        </p:blipFill>
        <p:spPr>
          <a:xfrm>
            <a:off x="612648" y="2209800"/>
            <a:ext cx="2438400" cy="1498600"/>
          </a:xfrm>
          <a:prstGeom prst="rect">
            <a:avLst/>
          </a:prstGeom>
        </p:spPr>
      </p:pic>
      <p:sp>
        <p:nvSpPr>
          <p:cNvPr id="6" name="Rectangle 5"/>
          <p:cNvSpPr/>
          <p:nvPr/>
        </p:nvSpPr>
        <p:spPr>
          <a:xfrm>
            <a:off x="1371600" y="3967609"/>
            <a:ext cx="7467600" cy="1077218"/>
          </a:xfrm>
          <a:prstGeom prst="rect">
            <a:avLst/>
          </a:prstGeom>
        </p:spPr>
        <p:txBody>
          <a:bodyPr wrap="square">
            <a:spAutoFit/>
          </a:bodyPr>
          <a:lstStyle/>
          <a:p>
            <a:r>
              <a:rPr lang="en-US" sz="3200" dirty="0" smtClean="0">
                <a:solidFill>
                  <a:srgbClr val="000090"/>
                </a:solidFill>
              </a:rPr>
              <a:t>I find forest colored chicken ovum and smoked pork thigh to be </a:t>
            </a:r>
            <a:r>
              <a:rPr lang="en-US" sz="3200" dirty="0" err="1" smtClean="0">
                <a:solidFill>
                  <a:srgbClr val="000090"/>
                </a:solidFill>
              </a:rPr>
              <a:t>dietarily</a:t>
            </a:r>
            <a:r>
              <a:rPr lang="en-US" sz="3200" dirty="0">
                <a:solidFill>
                  <a:srgbClr val="000090"/>
                </a:solidFill>
              </a:rPr>
              <a:t> </a:t>
            </a:r>
            <a:r>
              <a:rPr lang="en-US" sz="3200" dirty="0" smtClean="0">
                <a:solidFill>
                  <a:srgbClr val="000090"/>
                </a:solidFill>
              </a:rPr>
              <a:t>disturbing.</a:t>
            </a:r>
            <a:endParaRPr lang="en-US" sz="3200" dirty="0">
              <a:solidFill>
                <a:srgbClr val="00009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makes text difficult/simple?</a:t>
            </a:r>
            <a:endParaRPr lang="en-US" dirty="0"/>
          </a:p>
        </p:txBody>
      </p:sp>
      <p:sp>
        <p:nvSpPr>
          <p:cNvPr id="4" name="TextBox 3"/>
          <p:cNvSpPr txBox="1"/>
          <p:nvPr/>
        </p:nvSpPr>
        <p:spPr>
          <a:xfrm>
            <a:off x="3835908" y="3049250"/>
            <a:ext cx="812292" cy="1446550"/>
          </a:xfrm>
          <a:prstGeom prst="rect">
            <a:avLst/>
          </a:prstGeom>
          <a:noFill/>
        </p:spPr>
        <p:txBody>
          <a:bodyPr wrap="none" rtlCol="0">
            <a:spAutoFit/>
          </a:bodyPr>
          <a:lstStyle/>
          <a:p>
            <a:r>
              <a:rPr lang="en-US" sz="8800" dirty="0" smtClean="0">
                <a:solidFill>
                  <a:srgbClr val="FF0000"/>
                </a:solidFill>
                <a:latin typeface="Arial"/>
                <a:cs typeface="Arial"/>
              </a:rPr>
              <a:t>?</a:t>
            </a:r>
            <a:endParaRPr lang="en-US" sz="8800" dirty="0">
              <a:solidFill>
                <a:srgbClr val="FF0000"/>
              </a:solidFill>
              <a:latin typeface="Arial"/>
              <a:cs typeface="Arial"/>
            </a:endParaRPr>
          </a:p>
        </p:txBody>
      </p:sp>
    </p:spTree>
    <p:extLst>
      <p:ext uri="{BB962C8B-B14F-4D97-AF65-F5344CB8AC3E}">
        <p14:creationId xmlns:p14="http://schemas.microsoft.com/office/powerpoint/2010/main" val="296085408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makes text difficult/simple?</a:t>
            </a:r>
            <a:endParaRPr lang="en-US" dirty="0"/>
          </a:p>
        </p:txBody>
      </p:sp>
      <p:sp>
        <p:nvSpPr>
          <p:cNvPr id="3" name="Content Placeholder 2"/>
          <p:cNvSpPr>
            <a:spLocks noGrp="1"/>
          </p:cNvSpPr>
          <p:nvPr>
            <p:ph sz="quarter" idx="1"/>
          </p:nvPr>
        </p:nvSpPr>
        <p:spPr/>
        <p:txBody>
          <a:bodyPr>
            <a:normAutofit fontScale="92500" lnSpcReduction="20000"/>
          </a:bodyPr>
          <a:lstStyle/>
          <a:p>
            <a:pPr marL="0" indent="0">
              <a:buNone/>
            </a:pPr>
            <a:r>
              <a:rPr lang="en-US" dirty="0" smtClean="0"/>
              <a:t>Lots of previous research going back decades!</a:t>
            </a:r>
          </a:p>
          <a:p>
            <a:pPr marL="0" indent="0">
              <a:buNone/>
            </a:pPr>
            <a:endParaRPr lang="en-US" dirty="0"/>
          </a:p>
          <a:p>
            <a:pPr marL="0" indent="0">
              <a:buNone/>
            </a:pPr>
            <a:r>
              <a:rPr lang="en-US" dirty="0" smtClean="0"/>
              <a:t>Some ideas:</a:t>
            </a:r>
          </a:p>
          <a:p>
            <a:pPr>
              <a:buFontTx/>
              <a:buChar char="-"/>
            </a:pPr>
            <a:r>
              <a:rPr lang="en-US" dirty="0" smtClean="0"/>
              <a:t>vocabulary</a:t>
            </a:r>
          </a:p>
          <a:p>
            <a:pPr>
              <a:buFontTx/>
              <a:buChar char="-"/>
            </a:pPr>
            <a:r>
              <a:rPr lang="en-US" dirty="0" smtClean="0"/>
              <a:t>sentence structure/grammatical components</a:t>
            </a:r>
          </a:p>
          <a:p>
            <a:pPr lvl="1">
              <a:buFontTx/>
              <a:buChar char="-"/>
            </a:pPr>
            <a:r>
              <a:rPr lang="en-US" dirty="0" smtClean="0"/>
              <a:t>passive vs. active tense</a:t>
            </a:r>
          </a:p>
          <a:p>
            <a:pPr lvl="1">
              <a:buFontTx/>
              <a:buChar char="-"/>
            </a:pPr>
            <a:r>
              <a:rPr lang="en-US" dirty="0" smtClean="0"/>
              <a:t>use of relative clauses</a:t>
            </a:r>
          </a:p>
          <a:p>
            <a:pPr lvl="1">
              <a:buFontTx/>
              <a:buChar char="-"/>
            </a:pPr>
            <a:r>
              <a:rPr lang="en-US" dirty="0" smtClean="0"/>
              <a:t>compound nouns</a:t>
            </a:r>
          </a:p>
          <a:p>
            <a:pPr lvl="1">
              <a:buFontTx/>
              <a:buChar char="-"/>
            </a:pPr>
            <a:r>
              <a:rPr lang="en-US" dirty="0" smtClean="0"/>
              <a:t>nominalization (turning verbs into nouns)</a:t>
            </a:r>
          </a:p>
          <a:p>
            <a:pPr lvl="1">
              <a:buFontTx/>
              <a:buChar char="-"/>
            </a:pPr>
            <a:r>
              <a:rPr lang="en-US" dirty="0" smtClean="0"/>
              <a:t>…</a:t>
            </a:r>
          </a:p>
          <a:p>
            <a:pPr>
              <a:buFontTx/>
              <a:buChar char="-"/>
            </a:pPr>
            <a:r>
              <a:rPr lang="en-US" dirty="0" smtClean="0"/>
              <a:t>organization/flow</a:t>
            </a:r>
          </a:p>
        </p:txBody>
      </p:sp>
    </p:spTree>
    <p:extLst>
      <p:ext uri="{BB962C8B-B14F-4D97-AF65-F5344CB8AC3E}">
        <p14:creationId xmlns:p14="http://schemas.microsoft.com/office/powerpoint/2010/main" val="67385245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Quantifying text difficulty</a:t>
            </a:r>
            <a:endParaRPr lang="en-US" dirty="0"/>
          </a:p>
        </p:txBody>
      </p:sp>
      <p:sp>
        <p:nvSpPr>
          <p:cNvPr id="3" name="Content Placeholder 2"/>
          <p:cNvSpPr>
            <a:spLocks noGrp="1"/>
          </p:cNvSpPr>
          <p:nvPr>
            <p:ph sz="quarter" idx="1"/>
          </p:nvPr>
        </p:nvSpPr>
        <p:spPr>
          <a:xfrm>
            <a:off x="612648" y="1600200"/>
            <a:ext cx="8153400" cy="3352800"/>
          </a:xfrm>
        </p:spPr>
        <p:txBody>
          <a:bodyPr>
            <a:normAutofit fontScale="92500" lnSpcReduction="20000"/>
          </a:bodyPr>
          <a:lstStyle/>
          <a:p>
            <a:pPr>
              <a:buFontTx/>
              <a:buChar char="-"/>
            </a:pPr>
            <a:r>
              <a:rPr lang="en-US" dirty="0" smtClean="0">
                <a:solidFill>
                  <a:schemeClr val="bg1">
                    <a:lumMod val="75000"/>
                  </a:schemeClr>
                </a:solidFill>
              </a:rPr>
              <a:t>vocabulary</a:t>
            </a:r>
          </a:p>
          <a:p>
            <a:pPr>
              <a:buFontTx/>
              <a:buChar char="-"/>
            </a:pPr>
            <a:r>
              <a:rPr lang="en-US" dirty="0" smtClean="0">
                <a:solidFill>
                  <a:schemeClr val="bg1">
                    <a:lumMod val="75000"/>
                  </a:schemeClr>
                </a:solidFill>
              </a:rPr>
              <a:t>sentence structure/grammatical components</a:t>
            </a:r>
          </a:p>
          <a:p>
            <a:pPr lvl="1">
              <a:buFontTx/>
              <a:buChar char="-"/>
            </a:pPr>
            <a:r>
              <a:rPr lang="en-US" dirty="0" smtClean="0">
                <a:solidFill>
                  <a:schemeClr val="bg1">
                    <a:lumMod val="75000"/>
                  </a:schemeClr>
                </a:solidFill>
              </a:rPr>
              <a:t>passive vs. active tense</a:t>
            </a:r>
          </a:p>
          <a:p>
            <a:pPr lvl="1">
              <a:buFontTx/>
              <a:buChar char="-"/>
            </a:pPr>
            <a:r>
              <a:rPr lang="en-US" dirty="0" smtClean="0">
                <a:solidFill>
                  <a:schemeClr val="bg1">
                    <a:lumMod val="75000"/>
                  </a:schemeClr>
                </a:solidFill>
              </a:rPr>
              <a:t>use of relative clauses</a:t>
            </a:r>
          </a:p>
          <a:p>
            <a:pPr lvl="1">
              <a:buFontTx/>
              <a:buChar char="-"/>
            </a:pPr>
            <a:r>
              <a:rPr lang="en-US" dirty="0" smtClean="0">
                <a:solidFill>
                  <a:schemeClr val="bg1">
                    <a:lumMod val="75000"/>
                  </a:schemeClr>
                </a:solidFill>
              </a:rPr>
              <a:t>compound nouns</a:t>
            </a:r>
          </a:p>
          <a:p>
            <a:pPr lvl="1">
              <a:buFontTx/>
              <a:buChar char="-"/>
            </a:pPr>
            <a:r>
              <a:rPr lang="en-US" dirty="0" smtClean="0">
                <a:solidFill>
                  <a:schemeClr val="bg1">
                    <a:lumMod val="75000"/>
                  </a:schemeClr>
                </a:solidFill>
              </a:rPr>
              <a:t>nominalization (turning verbs into nouns)</a:t>
            </a:r>
          </a:p>
          <a:p>
            <a:pPr lvl="1">
              <a:buFontTx/>
              <a:buChar char="-"/>
            </a:pPr>
            <a:r>
              <a:rPr lang="en-US" dirty="0" smtClean="0">
                <a:solidFill>
                  <a:schemeClr val="bg1">
                    <a:lumMod val="75000"/>
                  </a:schemeClr>
                </a:solidFill>
              </a:rPr>
              <a:t>…</a:t>
            </a:r>
          </a:p>
          <a:p>
            <a:pPr>
              <a:buFontTx/>
              <a:buChar char="-"/>
            </a:pPr>
            <a:r>
              <a:rPr lang="en-US" dirty="0" smtClean="0">
                <a:solidFill>
                  <a:schemeClr val="bg1">
                    <a:lumMod val="75000"/>
                  </a:schemeClr>
                </a:solidFill>
              </a:rPr>
              <a:t>organization/flow</a:t>
            </a:r>
          </a:p>
        </p:txBody>
      </p:sp>
      <p:sp>
        <p:nvSpPr>
          <p:cNvPr id="4" name="TextBox 3"/>
          <p:cNvSpPr txBox="1"/>
          <p:nvPr/>
        </p:nvSpPr>
        <p:spPr>
          <a:xfrm>
            <a:off x="1066800" y="5238705"/>
            <a:ext cx="6781800" cy="954107"/>
          </a:xfrm>
          <a:prstGeom prst="rect">
            <a:avLst/>
          </a:prstGeom>
          <a:noFill/>
        </p:spPr>
        <p:txBody>
          <a:bodyPr wrap="square" rtlCol="0">
            <a:spAutoFit/>
          </a:bodyPr>
          <a:lstStyle/>
          <a:p>
            <a:r>
              <a:rPr lang="en-US" sz="2800" dirty="0" smtClean="0">
                <a:solidFill>
                  <a:srgbClr val="FF0000"/>
                </a:solidFill>
              </a:rPr>
              <a:t>How do we measure/quantify these things, particularly with minimal human intervention?</a:t>
            </a:r>
            <a:endParaRPr lang="en-US" sz="2800" dirty="0">
              <a:solidFill>
                <a:srgbClr val="FF0000"/>
              </a:solidFill>
            </a:endParaRPr>
          </a:p>
        </p:txBody>
      </p:sp>
    </p:spTree>
    <p:extLst>
      <p:ext uri="{BB962C8B-B14F-4D97-AF65-F5344CB8AC3E}">
        <p14:creationId xmlns:p14="http://schemas.microsoft.com/office/powerpoint/2010/main" val="396388716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Quantifying word difficulty</a:t>
            </a:r>
            <a:endParaRPr lang="en-US" dirty="0"/>
          </a:p>
        </p:txBody>
      </p:sp>
      <p:sp>
        <p:nvSpPr>
          <p:cNvPr id="4" name="TextBox 3"/>
          <p:cNvSpPr txBox="1"/>
          <p:nvPr/>
        </p:nvSpPr>
        <p:spPr>
          <a:xfrm>
            <a:off x="304800" y="1785648"/>
            <a:ext cx="1560193" cy="461665"/>
          </a:xfrm>
          <a:prstGeom prst="rect">
            <a:avLst/>
          </a:prstGeom>
          <a:noFill/>
        </p:spPr>
        <p:txBody>
          <a:bodyPr wrap="none" rtlCol="0">
            <a:spAutoFit/>
          </a:bodyPr>
          <a:lstStyle/>
          <a:p>
            <a:r>
              <a:rPr lang="en-US" sz="2400" dirty="0" smtClean="0"/>
              <a:t>Hypothesis: </a:t>
            </a:r>
            <a:endParaRPr lang="en-US" sz="2400" dirty="0"/>
          </a:p>
        </p:txBody>
      </p:sp>
      <p:sp>
        <p:nvSpPr>
          <p:cNvPr id="5" name="TextBox 4"/>
          <p:cNvSpPr txBox="1"/>
          <p:nvPr/>
        </p:nvSpPr>
        <p:spPr>
          <a:xfrm>
            <a:off x="959927" y="2209800"/>
            <a:ext cx="6583873" cy="1384995"/>
          </a:xfrm>
          <a:prstGeom prst="rect">
            <a:avLst/>
          </a:prstGeom>
          <a:noFill/>
        </p:spPr>
        <p:txBody>
          <a:bodyPr wrap="square" rtlCol="0">
            <a:spAutoFit/>
          </a:bodyPr>
          <a:lstStyle/>
          <a:p>
            <a:r>
              <a:rPr lang="en-US" sz="2800" dirty="0" smtClean="0">
                <a:solidFill>
                  <a:srgbClr val="0000FF"/>
                </a:solidFill>
              </a:rPr>
              <a:t>The more often a person sees a word, the more familiar they are with it, and therefore the simpler it is</a:t>
            </a:r>
            <a:endParaRPr lang="en-US" sz="2800" dirty="0">
              <a:solidFill>
                <a:srgbClr val="0000FF"/>
              </a:solidFill>
            </a:endParaRPr>
          </a:p>
        </p:txBody>
      </p:sp>
      <p:sp>
        <p:nvSpPr>
          <p:cNvPr id="6" name="TextBox 5"/>
          <p:cNvSpPr txBox="1"/>
          <p:nvPr/>
        </p:nvSpPr>
        <p:spPr>
          <a:xfrm>
            <a:off x="304800" y="3807665"/>
            <a:ext cx="4890882" cy="461665"/>
          </a:xfrm>
          <a:prstGeom prst="rect">
            <a:avLst/>
          </a:prstGeom>
          <a:noFill/>
        </p:spPr>
        <p:txBody>
          <a:bodyPr wrap="none" rtlCol="0">
            <a:spAutoFit/>
          </a:bodyPr>
          <a:lstStyle/>
          <a:p>
            <a:r>
              <a:rPr lang="en-US" sz="2400" dirty="0" smtClean="0"/>
              <a:t>Proxy for “how often you see a word”:</a:t>
            </a:r>
            <a:endParaRPr lang="en-US" sz="2400" dirty="0"/>
          </a:p>
        </p:txBody>
      </p:sp>
      <p:sp>
        <p:nvSpPr>
          <p:cNvPr id="7" name="TextBox 6"/>
          <p:cNvSpPr txBox="1"/>
          <p:nvPr/>
        </p:nvSpPr>
        <p:spPr>
          <a:xfrm>
            <a:off x="1856482" y="4343400"/>
            <a:ext cx="5153917" cy="523220"/>
          </a:xfrm>
          <a:prstGeom prst="rect">
            <a:avLst/>
          </a:prstGeom>
          <a:noFill/>
        </p:spPr>
        <p:txBody>
          <a:bodyPr wrap="square" rtlCol="0">
            <a:spAutoFit/>
          </a:bodyPr>
          <a:lstStyle/>
          <a:p>
            <a:r>
              <a:rPr lang="en-US" sz="2800" dirty="0" smtClean="0">
                <a:solidFill>
                  <a:srgbClr val="0000FF"/>
                </a:solidFill>
              </a:rPr>
              <a:t>Frequency on the web!</a:t>
            </a:r>
            <a:endParaRPr lang="en-US" sz="2800" dirty="0">
              <a:solidFill>
                <a:srgbClr val="0000FF"/>
              </a:solidFill>
            </a:endParaRPr>
          </a:p>
        </p:txBody>
      </p:sp>
      <p:pic>
        <p:nvPicPr>
          <p:cNvPr id="8" name="Picture 7"/>
          <p:cNvPicPr>
            <a:picLocks noChangeAspect="1"/>
          </p:cNvPicPr>
          <p:nvPr/>
        </p:nvPicPr>
        <p:blipFill>
          <a:blip r:embed="rId2"/>
          <a:stretch>
            <a:fillRect/>
          </a:stretch>
        </p:blipFill>
        <p:spPr>
          <a:xfrm>
            <a:off x="455293" y="5181600"/>
            <a:ext cx="2819400" cy="1174750"/>
          </a:xfrm>
          <a:prstGeom prst="rect">
            <a:avLst/>
          </a:prstGeom>
        </p:spPr>
      </p:pic>
      <p:pic>
        <p:nvPicPr>
          <p:cNvPr id="3" name="Picture 2"/>
          <p:cNvPicPr>
            <a:picLocks noChangeAspect="1"/>
          </p:cNvPicPr>
          <p:nvPr/>
        </p:nvPicPr>
        <p:blipFill>
          <a:blip r:embed="rId3"/>
          <a:stretch>
            <a:fillRect/>
          </a:stretch>
        </p:blipFill>
        <p:spPr>
          <a:xfrm>
            <a:off x="3505200" y="4835467"/>
            <a:ext cx="2551953" cy="1870133"/>
          </a:xfrm>
          <a:prstGeom prst="rect">
            <a:avLst/>
          </a:prstGeom>
        </p:spPr>
      </p:pic>
      <p:pic>
        <p:nvPicPr>
          <p:cNvPr id="9" name="Picture 8"/>
          <p:cNvPicPr>
            <a:picLocks noChangeAspect="1"/>
          </p:cNvPicPr>
          <p:nvPr/>
        </p:nvPicPr>
        <p:blipFill>
          <a:blip r:embed="rId4"/>
          <a:stretch>
            <a:fillRect/>
          </a:stretch>
        </p:blipFill>
        <p:spPr>
          <a:xfrm>
            <a:off x="6130365" y="5217459"/>
            <a:ext cx="1621972" cy="908304"/>
          </a:xfrm>
          <a:prstGeom prst="rect">
            <a:avLst/>
          </a:prstGeom>
        </p:spPr>
      </p:pic>
    </p:spTree>
    <p:extLst>
      <p:ext uri="{BB962C8B-B14F-4D97-AF65-F5344CB8AC3E}">
        <p14:creationId xmlns:p14="http://schemas.microsoft.com/office/powerpoint/2010/main" val="39922444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Validating frequency hypothesis</a:t>
            </a:r>
            <a:endParaRPr lang="en-US" dirty="0"/>
          </a:p>
        </p:txBody>
      </p:sp>
      <p:sp>
        <p:nvSpPr>
          <p:cNvPr id="3" name="Content Placeholder 2"/>
          <p:cNvSpPr>
            <a:spLocks noGrp="1"/>
          </p:cNvSpPr>
          <p:nvPr>
            <p:ph sz="quarter" idx="1"/>
          </p:nvPr>
        </p:nvSpPr>
        <p:spPr>
          <a:xfrm>
            <a:off x="685800" y="1600200"/>
            <a:ext cx="3349752" cy="533400"/>
          </a:xfrm>
        </p:spPr>
        <p:txBody>
          <a:bodyPr>
            <a:normAutofit fontScale="85000" lnSpcReduction="10000"/>
          </a:bodyPr>
          <a:lstStyle/>
          <a:p>
            <a:pPr marL="0" indent="0">
              <a:buNone/>
            </a:pPr>
            <a:r>
              <a:rPr lang="en-US" dirty="0" smtClean="0"/>
              <a:t>Google unigrams: ~13M</a:t>
            </a:r>
            <a:endParaRPr lang="en-US" dirty="0"/>
          </a:p>
        </p:txBody>
      </p:sp>
      <p:sp>
        <p:nvSpPr>
          <p:cNvPr id="4" name="Rectangle 3"/>
          <p:cNvSpPr/>
          <p:nvPr/>
        </p:nvSpPr>
        <p:spPr>
          <a:xfrm>
            <a:off x="1139809" y="2133600"/>
            <a:ext cx="1828800" cy="3886200"/>
          </a:xfrm>
          <a:prstGeom prst="rect">
            <a:avLst/>
          </a:prstGeom>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9" name="Group 38"/>
          <p:cNvGrpSpPr/>
          <p:nvPr/>
        </p:nvGrpSpPr>
        <p:grpSpPr>
          <a:xfrm>
            <a:off x="685800" y="2362200"/>
            <a:ext cx="2812188" cy="4271665"/>
            <a:chOff x="685800" y="2362200"/>
            <a:chExt cx="2812188" cy="4271665"/>
          </a:xfrm>
        </p:grpSpPr>
        <p:cxnSp>
          <p:nvCxnSpPr>
            <p:cNvPr id="20" name="Straight Connector 19"/>
            <p:cNvCxnSpPr/>
            <p:nvPr/>
          </p:nvCxnSpPr>
          <p:spPr>
            <a:xfrm>
              <a:off x="1139809" y="3886200"/>
              <a:ext cx="1828800" cy="0"/>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1139809" y="4686300"/>
              <a:ext cx="1828800" cy="0"/>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1139809" y="5067300"/>
              <a:ext cx="1828800" cy="0"/>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1139809" y="5448300"/>
              <a:ext cx="1828800" cy="0"/>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1139809" y="4305300"/>
              <a:ext cx="1828800" cy="0"/>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1143000" y="5791200"/>
              <a:ext cx="1828800" cy="0"/>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1143000" y="2362200"/>
              <a:ext cx="1828800" cy="0"/>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1143000" y="3086100"/>
              <a:ext cx="1828800" cy="0"/>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1143000" y="3467100"/>
              <a:ext cx="1828800" cy="0"/>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1143000" y="2705100"/>
              <a:ext cx="1828800" cy="0"/>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85800" y="5987534"/>
              <a:ext cx="2812188" cy="646331"/>
            </a:xfrm>
            <a:prstGeom prst="rect">
              <a:avLst/>
            </a:prstGeom>
            <a:noFill/>
          </p:spPr>
          <p:txBody>
            <a:bodyPr wrap="none" rtlCol="0">
              <a:spAutoFit/>
            </a:bodyPr>
            <a:lstStyle/>
            <a:p>
              <a:r>
                <a:rPr lang="en-US" dirty="0" smtClean="0"/>
                <a:t>11 bins based on frequency:</a:t>
              </a:r>
            </a:p>
            <a:p>
              <a:r>
                <a:rPr lang="en-US" dirty="0" smtClean="0"/>
                <a:t>1%, 10%, 20%, …, 100%</a:t>
              </a:r>
              <a:endParaRPr lang="en-US" dirty="0"/>
            </a:p>
          </p:txBody>
        </p:sp>
      </p:grpSp>
      <p:sp>
        <p:nvSpPr>
          <p:cNvPr id="33" name="Right Arrow 32"/>
          <p:cNvSpPr/>
          <p:nvPr/>
        </p:nvSpPr>
        <p:spPr>
          <a:xfrm>
            <a:off x="3657600" y="3886200"/>
            <a:ext cx="762000" cy="914400"/>
          </a:xfrm>
          <a:prstGeom prst="rightArrow">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4" name="TextBox 33"/>
          <p:cNvSpPr txBox="1"/>
          <p:nvPr/>
        </p:nvSpPr>
        <p:spPr>
          <a:xfrm rot="17835480">
            <a:off x="3117836" y="2482769"/>
            <a:ext cx="2208271" cy="646331"/>
          </a:xfrm>
          <a:prstGeom prst="rect">
            <a:avLst/>
          </a:prstGeom>
          <a:noFill/>
        </p:spPr>
        <p:txBody>
          <a:bodyPr wrap="square" rtlCol="0">
            <a:spAutoFit/>
          </a:bodyPr>
          <a:lstStyle/>
          <a:p>
            <a:r>
              <a:rPr lang="en-US" dirty="0" smtClean="0"/>
              <a:t>randomly pick 25 words from each bin </a:t>
            </a:r>
            <a:endParaRPr lang="en-US" dirty="0"/>
          </a:p>
        </p:txBody>
      </p:sp>
      <p:sp>
        <p:nvSpPr>
          <p:cNvPr id="35" name="Rectangle 34"/>
          <p:cNvSpPr/>
          <p:nvPr/>
        </p:nvSpPr>
        <p:spPr>
          <a:xfrm>
            <a:off x="4790769" y="3276600"/>
            <a:ext cx="1766857" cy="2095500"/>
          </a:xfrm>
          <a:prstGeom prst="rect">
            <a:avLst/>
          </a:prstGeom>
          <a:noFill/>
          <a:ln w="5715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TextBox 35"/>
          <p:cNvSpPr txBox="1"/>
          <p:nvPr/>
        </p:nvSpPr>
        <p:spPr>
          <a:xfrm>
            <a:off x="5157153" y="4077155"/>
            <a:ext cx="1176299" cy="369332"/>
          </a:xfrm>
          <a:prstGeom prst="rect">
            <a:avLst/>
          </a:prstGeom>
          <a:noFill/>
        </p:spPr>
        <p:txBody>
          <a:bodyPr wrap="none" rtlCol="0">
            <a:spAutoFit/>
          </a:bodyPr>
          <a:lstStyle/>
          <a:p>
            <a:r>
              <a:rPr lang="en-US" dirty="0" smtClean="0"/>
              <a:t>275 words</a:t>
            </a:r>
            <a:endParaRPr lang="en-US" dirty="0"/>
          </a:p>
        </p:txBody>
      </p:sp>
      <p:sp>
        <p:nvSpPr>
          <p:cNvPr id="5" name="TextBox 4"/>
          <p:cNvSpPr txBox="1"/>
          <p:nvPr/>
        </p:nvSpPr>
        <p:spPr>
          <a:xfrm>
            <a:off x="3654612" y="5451466"/>
            <a:ext cx="5489388" cy="1200328"/>
          </a:xfrm>
          <a:prstGeom prst="rect">
            <a:avLst/>
          </a:prstGeom>
          <a:noFill/>
        </p:spPr>
        <p:txBody>
          <a:bodyPr wrap="square" rtlCol="0">
            <a:spAutoFit/>
          </a:bodyPr>
          <a:lstStyle/>
          <a:p>
            <a:r>
              <a:rPr lang="en-US" sz="2400" dirty="0" smtClean="0">
                <a:solidFill>
                  <a:srgbClr val="FF6600"/>
                </a:solidFill>
              </a:rPr>
              <a:t>Does the frequency of these words relate to people’s </a:t>
            </a:r>
            <a:r>
              <a:rPr lang="en-US" sz="2400" b="1" dirty="0" smtClean="0">
                <a:solidFill>
                  <a:srgbClr val="FF6600"/>
                </a:solidFill>
              </a:rPr>
              <a:t>knowledge/familiarity</a:t>
            </a:r>
            <a:r>
              <a:rPr lang="en-US" sz="2400" dirty="0" smtClean="0">
                <a:solidFill>
                  <a:srgbClr val="FF6600"/>
                </a:solidFill>
              </a:rPr>
              <a:t> with these words?</a:t>
            </a:r>
            <a:endParaRPr lang="en-US" sz="2400" dirty="0">
              <a:solidFill>
                <a:srgbClr val="FF6600"/>
              </a:solidFill>
            </a:endParaRPr>
          </a:p>
        </p:txBody>
      </p:sp>
      <p:sp>
        <p:nvSpPr>
          <p:cNvPr id="6" name="TextBox 5"/>
          <p:cNvSpPr txBox="1"/>
          <p:nvPr/>
        </p:nvSpPr>
        <p:spPr>
          <a:xfrm rot="16200000">
            <a:off x="-621818" y="3955508"/>
            <a:ext cx="2672326" cy="400110"/>
          </a:xfrm>
          <a:prstGeom prst="rect">
            <a:avLst/>
          </a:prstGeom>
          <a:noFill/>
        </p:spPr>
        <p:txBody>
          <a:bodyPr wrap="none" rtlCol="0">
            <a:spAutoFit/>
          </a:bodyPr>
          <a:lstStyle/>
          <a:p>
            <a:r>
              <a:rPr lang="en-US" sz="2000" dirty="0" smtClean="0">
                <a:solidFill>
                  <a:srgbClr val="FF6600"/>
                </a:solidFill>
              </a:rPr>
              <a:t>sort based on frequency</a:t>
            </a:r>
            <a:endParaRPr lang="en-US" sz="2000" dirty="0">
              <a:solidFill>
                <a:srgbClr val="FF6600"/>
              </a:solidFill>
            </a:endParaRPr>
          </a:p>
        </p:txBody>
      </p:sp>
    </p:spTree>
    <p:extLst>
      <p:ext uri="{BB962C8B-B14F-4D97-AF65-F5344CB8AC3E}">
        <p14:creationId xmlns:p14="http://schemas.microsoft.com/office/powerpoint/2010/main" val="25176644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P spid="35" grpId="0" animBg="1"/>
      <p:bldP spid="36" grpId="0"/>
      <p:bldP spid="5" grpId="0"/>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Validating frequency hypothesis</a:t>
            </a:r>
            <a:endParaRPr lang="en-US" dirty="0"/>
          </a:p>
        </p:txBody>
      </p:sp>
      <p:sp>
        <p:nvSpPr>
          <p:cNvPr id="3" name="Content Placeholder 2"/>
          <p:cNvSpPr>
            <a:spLocks noGrp="1"/>
          </p:cNvSpPr>
          <p:nvPr>
            <p:ph sz="quarter" idx="1"/>
          </p:nvPr>
        </p:nvSpPr>
        <p:spPr>
          <a:xfrm>
            <a:off x="685800" y="1600200"/>
            <a:ext cx="3349752" cy="533400"/>
          </a:xfrm>
        </p:spPr>
        <p:txBody>
          <a:bodyPr>
            <a:normAutofit fontScale="85000" lnSpcReduction="10000"/>
          </a:bodyPr>
          <a:lstStyle/>
          <a:p>
            <a:pPr marL="0" indent="0">
              <a:buNone/>
            </a:pPr>
            <a:r>
              <a:rPr lang="en-US" dirty="0" smtClean="0"/>
              <a:t>Google unigrams: ~13M</a:t>
            </a:r>
            <a:endParaRPr lang="en-US" dirty="0"/>
          </a:p>
        </p:txBody>
      </p:sp>
      <p:sp>
        <p:nvSpPr>
          <p:cNvPr id="4" name="Rectangle 3"/>
          <p:cNvSpPr/>
          <p:nvPr/>
        </p:nvSpPr>
        <p:spPr>
          <a:xfrm>
            <a:off x="1139809" y="2133600"/>
            <a:ext cx="1828800" cy="3886200"/>
          </a:xfrm>
          <a:prstGeom prst="rect">
            <a:avLst/>
          </a:prstGeom>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9" name="Group 38"/>
          <p:cNvGrpSpPr/>
          <p:nvPr/>
        </p:nvGrpSpPr>
        <p:grpSpPr>
          <a:xfrm>
            <a:off x="685800" y="2362200"/>
            <a:ext cx="2812188" cy="4271665"/>
            <a:chOff x="685800" y="2362200"/>
            <a:chExt cx="2812188" cy="4271665"/>
          </a:xfrm>
        </p:grpSpPr>
        <p:cxnSp>
          <p:nvCxnSpPr>
            <p:cNvPr id="20" name="Straight Connector 19"/>
            <p:cNvCxnSpPr/>
            <p:nvPr/>
          </p:nvCxnSpPr>
          <p:spPr>
            <a:xfrm>
              <a:off x="1139809" y="3886200"/>
              <a:ext cx="1828800" cy="0"/>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1139809" y="4686300"/>
              <a:ext cx="1828800" cy="0"/>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1139809" y="5067300"/>
              <a:ext cx="1828800" cy="0"/>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1139809" y="5448300"/>
              <a:ext cx="1828800" cy="0"/>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1139809" y="4305300"/>
              <a:ext cx="1828800" cy="0"/>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1143000" y="5791200"/>
              <a:ext cx="1828800" cy="0"/>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1143000" y="2362200"/>
              <a:ext cx="1828800" cy="0"/>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1143000" y="3086100"/>
              <a:ext cx="1828800" cy="0"/>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1143000" y="3467100"/>
              <a:ext cx="1828800" cy="0"/>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1143000" y="2705100"/>
              <a:ext cx="1828800" cy="0"/>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85800" y="5987534"/>
              <a:ext cx="2812188" cy="646331"/>
            </a:xfrm>
            <a:prstGeom prst="rect">
              <a:avLst/>
            </a:prstGeom>
            <a:noFill/>
          </p:spPr>
          <p:txBody>
            <a:bodyPr wrap="none" rtlCol="0">
              <a:spAutoFit/>
            </a:bodyPr>
            <a:lstStyle/>
            <a:p>
              <a:r>
                <a:rPr lang="en-US" dirty="0" smtClean="0"/>
                <a:t>11 bins based on frequency:</a:t>
              </a:r>
            </a:p>
            <a:p>
              <a:r>
                <a:rPr lang="en-US" dirty="0" smtClean="0"/>
                <a:t>1%, 10%, 20%, …, 100%</a:t>
              </a:r>
              <a:endParaRPr lang="en-US" dirty="0"/>
            </a:p>
          </p:txBody>
        </p:sp>
      </p:grpSp>
      <p:sp>
        <p:nvSpPr>
          <p:cNvPr id="33" name="Right Arrow 32"/>
          <p:cNvSpPr/>
          <p:nvPr/>
        </p:nvSpPr>
        <p:spPr>
          <a:xfrm>
            <a:off x="3657600" y="3886200"/>
            <a:ext cx="762000" cy="914400"/>
          </a:xfrm>
          <a:prstGeom prst="rightArrow">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4" name="TextBox 33"/>
          <p:cNvSpPr txBox="1"/>
          <p:nvPr/>
        </p:nvSpPr>
        <p:spPr>
          <a:xfrm rot="17835480">
            <a:off x="3117836" y="2482769"/>
            <a:ext cx="2208271" cy="646331"/>
          </a:xfrm>
          <a:prstGeom prst="rect">
            <a:avLst/>
          </a:prstGeom>
          <a:noFill/>
        </p:spPr>
        <p:txBody>
          <a:bodyPr wrap="square" rtlCol="0">
            <a:spAutoFit/>
          </a:bodyPr>
          <a:lstStyle/>
          <a:p>
            <a:r>
              <a:rPr lang="en-US" dirty="0" smtClean="0"/>
              <a:t>randomly pick 25 words from each bin </a:t>
            </a:r>
            <a:endParaRPr lang="en-US" dirty="0"/>
          </a:p>
        </p:txBody>
      </p:sp>
      <p:sp>
        <p:nvSpPr>
          <p:cNvPr id="35" name="Rectangle 34"/>
          <p:cNvSpPr/>
          <p:nvPr/>
        </p:nvSpPr>
        <p:spPr>
          <a:xfrm>
            <a:off x="4790769" y="3276600"/>
            <a:ext cx="1766857" cy="2095500"/>
          </a:xfrm>
          <a:prstGeom prst="rect">
            <a:avLst/>
          </a:prstGeom>
          <a:noFill/>
          <a:ln w="5715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TextBox 35"/>
          <p:cNvSpPr txBox="1"/>
          <p:nvPr/>
        </p:nvSpPr>
        <p:spPr>
          <a:xfrm>
            <a:off x="5157153" y="4077155"/>
            <a:ext cx="1176299" cy="369332"/>
          </a:xfrm>
          <a:prstGeom prst="rect">
            <a:avLst/>
          </a:prstGeom>
          <a:noFill/>
        </p:spPr>
        <p:txBody>
          <a:bodyPr wrap="none" rtlCol="0">
            <a:spAutoFit/>
          </a:bodyPr>
          <a:lstStyle/>
          <a:p>
            <a:r>
              <a:rPr lang="en-US" dirty="0" smtClean="0"/>
              <a:t>275 words</a:t>
            </a:r>
            <a:endParaRPr lang="en-US" dirty="0"/>
          </a:p>
        </p:txBody>
      </p:sp>
      <p:sp>
        <p:nvSpPr>
          <p:cNvPr id="37" name="TextBox 36"/>
          <p:cNvSpPr txBox="1"/>
          <p:nvPr/>
        </p:nvSpPr>
        <p:spPr>
          <a:xfrm>
            <a:off x="6531167" y="2239080"/>
            <a:ext cx="2356835" cy="369332"/>
          </a:xfrm>
          <a:prstGeom prst="rect">
            <a:avLst/>
          </a:prstGeom>
          <a:noFill/>
        </p:spPr>
        <p:txBody>
          <a:bodyPr wrap="none" rtlCol="0">
            <a:spAutoFit/>
          </a:bodyPr>
          <a:lstStyle/>
          <a:p>
            <a:r>
              <a:rPr lang="en-US" dirty="0" smtClean="0"/>
              <a:t>Annotate with definition</a:t>
            </a:r>
            <a:endParaRPr lang="en-US" dirty="0"/>
          </a:p>
        </p:txBody>
      </p:sp>
      <p:pic>
        <p:nvPicPr>
          <p:cNvPr id="38" name="Picture 37"/>
          <p:cNvPicPr>
            <a:picLocks noChangeAspect="1"/>
          </p:cNvPicPr>
          <p:nvPr/>
        </p:nvPicPr>
        <p:blipFill>
          <a:blip r:embed="rId2"/>
          <a:stretch>
            <a:fillRect/>
          </a:stretch>
        </p:blipFill>
        <p:spPr>
          <a:xfrm>
            <a:off x="7086600" y="3532611"/>
            <a:ext cx="1397000" cy="1293813"/>
          </a:xfrm>
          <a:prstGeom prst="rect">
            <a:avLst/>
          </a:prstGeom>
        </p:spPr>
      </p:pic>
    </p:spTree>
    <p:extLst>
      <p:ext uri="{BB962C8B-B14F-4D97-AF65-F5344CB8AC3E}">
        <p14:creationId xmlns:p14="http://schemas.microsoft.com/office/powerpoint/2010/main" val="338062344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Validating frequency hypothesis</a:t>
            </a:r>
            <a:endParaRPr lang="en-US" dirty="0"/>
          </a:p>
        </p:txBody>
      </p:sp>
      <p:sp>
        <p:nvSpPr>
          <p:cNvPr id="6" name="TextBox 5"/>
          <p:cNvSpPr txBox="1"/>
          <p:nvPr/>
        </p:nvSpPr>
        <p:spPr>
          <a:xfrm>
            <a:off x="304800" y="1447800"/>
            <a:ext cx="2146541" cy="584776"/>
          </a:xfrm>
          <a:prstGeom prst="rect">
            <a:avLst/>
          </a:prstGeom>
          <a:noFill/>
        </p:spPr>
        <p:txBody>
          <a:bodyPr wrap="none" rtlCol="0">
            <a:spAutoFit/>
          </a:bodyPr>
          <a:lstStyle/>
          <a:p>
            <a:r>
              <a:rPr lang="en-US" sz="3200" dirty="0" err="1" smtClean="0"/>
              <a:t>marmorean</a:t>
            </a:r>
            <a:r>
              <a:rPr lang="en-US" sz="3200" dirty="0" smtClean="0"/>
              <a:t>:</a:t>
            </a:r>
            <a:endParaRPr lang="en-US" sz="3200" dirty="0"/>
          </a:p>
        </p:txBody>
      </p:sp>
      <p:sp>
        <p:nvSpPr>
          <p:cNvPr id="7" name="TextBox 6"/>
          <p:cNvSpPr txBox="1"/>
          <p:nvPr/>
        </p:nvSpPr>
        <p:spPr>
          <a:xfrm>
            <a:off x="914401" y="2184430"/>
            <a:ext cx="6324600" cy="3785652"/>
          </a:xfrm>
          <a:prstGeom prst="rect">
            <a:avLst/>
          </a:prstGeom>
          <a:noFill/>
        </p:spPr>
        <p:txBody>
          <a:bodyPr wrap="square" rtlCol="0">
            <a:spAutoFit/>
          </a:bodyPr>
          <a:lstStyle/>
          <a:p>
            <a:pPr marL="342900" indent="-342900">
              <a:buAutoNum type="alphaLcParenR"/>
            </a:pPr>
            <a:r>
              <a:rPr lang="en-US" sz="2400" dirty="0" smtClean="0"/>
              <a:t>crimson-and-grey songbird that inhabits town walls and mountain cliffs of southern Eurasia and northern Africa</a:t>
            </a:r>
          </a:p>
          <a:p>
            <a:pPr marL="342900" indent="-342900">
              <a:buAutoNum type="alphaLcParenR"/>
            </a:pPr>
            <a:endParaRPr lang="en-US" sz="2400" dirty="0" smtClean="0"/>
          </a:p>
          <a:p>
            <a:pPr marL="342900" indent="-342900">
              <a:buAutoNum type="alphaLcParenR"/>
            </a:pPr>
            <a:r>
              <a:rPr lang="en-US" sz="2400" dirty="0" smtClean="0"/>
              <a:t>of or relating to or characteristic of marble</a:t>
            </a:r>
          </a:p>
          <a:p>
            <a:pPr marL="342900" indent="-342900">
              <a:buAutoNum type="alphaLcParenR"/>
            </a:pPr>
            <a:endParaRPr lang="en-US" sz="2400" dirty="0" smtClean="0"/>
          </a:p>
          <a:p>
            <a:pPr marL="342900" indent="-342900">
              <a:buAutoNum type="alphaLcParenR"/>
            </a:pPr>
            <a:r>
              <a:rPr lang="en-US" sz="2400" dirty="0" smtClean="0"/>
              <a:t>the most common protein in muscle</a:t>
            </a:r>
          </a:p>
          <a:p>
            <a:pPr marL="342900" indent="-342900">
              <a:buAutoNum type="alphaLcParenR"/>
            </a:pPr>
            <a:endParaRPr lang="en-US" sz="2400" dirty="0" smtClean="0"/>
          </a:p>
          <a:p>
            <a:pPr marL="342900" indent="-342900">
              <a:buAutoNum type="alphaLcParenR"/>
            </a:pPr>
            <a:r>
              <a:rPr lang="en-US" sz="2400" dirty="0" smtClean="0"/>
              <a:t>a woman policeman</a:t>
            </a:r>
          </a:p>
          <a:p>
            <a:pPr marL="342900" indent="-342900">
              <a:buAutoNum type="alphaLcParenR"/>
            </a:pPr>
            <a:endParaRPr lang="en-US" sz="2400" dirty="0"/>
          </a:p>
        </p:txBody>
      </p:sp>
    </p:spTree>
    <p:extLst>
      <p:ext uri="{BB962C8B-B14F-4D97-AF65-F5344CB8AC3E}">
        <p14:creationId xmlns:p14="http://schemas.microsoft.com/office/powerpoint/2010/main" val="188358401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Validating frequency hypothesis</a:t>
            </a:r>
            <a:endParaRPr lang="en-US" dirty="0"/>
          </a:p>
        </p:txBody>
      </p:sp>
      <p:sp>
        <p:nvSpPr>
          <p:cNvPr id="6" name="TextBox 5"/>
          <p:cNvSpPr txBox="1"/>
          <p:nvPr/>
        </p:nvSpPr>
        <p:spPr>
          <a:xfrm>
            <a:off x="304800" y="1447800"/>
            <a:ext cx="2146541" cy="584776"/>
          </a:xfrm>
          <a:prstGeom prst="rect">
            <a:avLst/>
          </a:prstGeom>
          <a:noFill/>
        </p:spPr>
        <p:txBody>
          <a:bodyPr wrap="none" rtlCol="0">
            <a:spAutoFit/>
          </a:bodyPr>
          <a:lstStyle/>
          <a:p>
            <a:r>
              <a:rPr lang="en-US" sz="3200" dirty="0" err="1" smtClean="0"/>
              <a:t>marmorean</a:t>
            </a:r>
            <a:r>
              <a:rPr lang="en-US" sz="3200" dirty="0" smtClean="0"/>
              <a:t>:</a:t>
            </a:r>
            <a:endParaRPr lang="en-US" sz="3200" dirty="0"/>
          </a:p>
        </p:txBody>
      </p:sp>
      <p:sp>
        <p:nvSpPr>
          <p:cNvPr id="7" name="TextBox 6"/>
          <p:cNvSpPr txBox="1"/>
          <p:nvPr/>
        </p:nvSpPr>
        <p:spPr>
          <a:xfrm>
            <a:off x="914401" y="2184430"/>
            <a:ext cx="6324600" cy="3785652"/>
          </a:xfrm>
          <a:prstGeom prst="rect">
            <a:avLst/>
          </a:prstGeom>
          <a:noFill/>
        </p:spPr>
        <p:txBody>
          <a:bodyPr wrap="square" rtlCol="0">
            <a:spAutoFit/>
          </a:bodyPr>
          <a:lstStyle/>
          <a:p>
            <a:pPr marL="342900" indent="-342900">
              <a:buAutoNum type="alphaLcParenR"/>
            </a:pPr>
            <a:r>
              <a:rPr lang="en-US" sz="2400" dirty="0" smtClean="0">
                <a:solidFill>
                  <a:srgbClr val="FF0000"/>
                </a:solidFill>
              </a:rPr>
              <a:t>crimson-and-grey songbird that inhabits town walls and mountain cliffs of southern Eurasia and northern Africa</a:t>
            </a:r>
          </a:p>
          <a:p>
            <a:pPr marL="342900" indent="-342900">
              <a:buAutoNum type="alphaLcParenR"/>
            </a:pPr>
            <a:endParaRPr lang="en-US" sz="2400" dirty="0" smtClean="0"/>
          </a:p>
          <a:p>
            <a:pPr marL="342900" indent="-342900">
              <a:buAutoNum type="alphaLcParenR"/>
            </a:pPr>
            <a:r>
              <a:rPr lang="en-US" sz="2400" dirty="0" smtClean="0">
                <a:solidFill>
                  <a:srgbClr val="008000"/>
                </a:solidFill>
              </a:rPr>
              <a:t>of or relating to or characteristic of marble</a:t>
            </a:r>
          </a:p>
          <a:p>
            <a:pPr marL="342900" indent="-342900">
              <a:buAutoNum type="alphaLcParenR"/>
            </a:pPr>
            <a:endParaRPr lang="en-US" sz="2400" dirty="0" smtClean="0"/>
          </a:p>
          <a:p>
            <a:pPr marL="342900" indent="-342900">
              <a:buAutoNum type="alphaLcParenR"/>
            </a:pPr>
            <a:r>
              <a:rPr lang="en-US" sz="2400" dirty="0" smtClean="0">
                <a:solidFill>
                  <a:srgbClr val="FF0000"/>
                </a:solidFill>
              </a:rPr>
              <a:t>the most common protein in muscle</a:t>
            </a:r>
          </a:p>
          <a:p>
            <a:pPr marL="342900" indent="-342900">
              <a:buAutoNum type="alphaLcParenR"/>
            </a:pPr>
            <a:endParaRPr lang="en-US" sz="2400" dirty="0" smtClean="0">
              <a:solidFill>
                <a:srgbClr val="FF0000"/>
              </a:solidFill>
            </a:endParaRPr>
          </a:p>
          <a:p>
            <a:pPr marL="342900" indent="-342900">
              <a:buAutoNum type="alphaLcParenR"/>
            </a:pPr>
            <a:r>
              <a:rPr lang="en-US" sz="2400" dirty="0" smtClean="0">
                <a:solidFill>
                  <a:srgbClr val="FF0000"/>
                </a:solidFill>
              </a:rPr>
              <a:t>a woman policeman</a:t>
            </a:r>
          </a:p>
          <a:p>
            <a:pPr marL="342900" indent="-342900">
              <a:buAutoNum type="alphaLcParenR"/>
            </a:pPr>
            <a:endParaRPr lang="en-US" sz="2400" dirty="0"/>
          </a:p>
        </p:txBody>
      </p:sp>
      <p:sp>
        <p:nvSpPr>
          <p:cNvPr id="3" name="TextBox 2"/>
          <p:cNvSpPr txBox="1"/>
          <p:nvPr/>
        </p:nvSpPr>
        <p:spPr>
          <a:xfrm>
            <a:off x="1219200" y="5943600"/>
            <a:ext cx="6968474" cy="523220"/>
          </a:xfrm>
          <a:prstGeom prst="rect">
            <a:avLst/>
          </a:prstGeom>
          <a:noFill/>
        </p:spPr>
        <p:txBody>
          <a:bodyPr wrap="none" rtlCol="0">
            <a:spAutoFit/>
          </a:bodyPr>
          <a:lstStyle/>
          <a:p>
            <a:r>
              <a:rPr lang="en-US" sz="2800" dirty="0" smtClean="0">
                <a:solidFill>
                  <a:srgbClr val="FF6600"/>
                </a:solidFill>
              </a:rPr>
              <a:t>random definitions from other words in data set</a:t>
            </a:r>
            <a:endParaRPr lang="en-US" sz="2800" dirty="0">
              <a:solidFill>
                <a:srgbClr val="FF6600"/>
              </a:solidFill>
            </a:endParaRPr>
          </a:p>
        </p:txBody>
      </p:sp>
    </p:spTree>
    <p:extLst>
      <p:ext uri="{BB962C8B-B14F-4D97-AF65-F5344CB8AC3E}">
        <p14:creationId xmlns:p14="http://schemas.microsoft.com/office/powerpoint/2010/main" val="639728579"/>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participants</a:t>
            </a:r>
            <a:endParaRPr lang="en-US" dirty="0"/>
          </a:p>
        </p:txBody>
      </p:sp>
      <p:pic>
        <p:nvPicPr>
          <p:cNvPr id="4" name="Picture 3"/>
          <p:cNvPicPr>
            <a:picLocks noChangeAspect="1"/>
          </p:cNvPicPr>
          <p:nvPr/>
        </p:nvPicPr>
        <p:blipFill>
          <a:blip r:embed="rId2"/>
          <a:stretch>
            <a:fillRect/>
          </a:stretch>
        </p:blipFill>
        <p:spPr>
          <a:xfrm>
            <a:off x="2667000" y="2286000"/>
            <a:ext cx="3200400" cy="1600200"/>
          </a:xfrm>
          <a:prstGeom prst="rect">
            <a:avLst/>
          </a:prstGeom>
        </p:spPr>
      </p:pic>
      <p:sp>
        <p:nvSpPr>
          <p:cNvPr id="5" name="TextBox 4"/>
          <p:cNvSpPr txBox="1"/>
          <p:nvPr/>
        </p:nvSpPr>
        <p:spPr>
          <a:xfrm>
            <a:off x="1595765" y="4495800"/>
            <a:ext cx="5186035" cy="1384995"/>
          </a:xfrm>
          <a:prstGeom prst="rect">
            <a:avLst/>
          </a:prstGeom>
          <a:noFill/>
        </p:spPr>
        <p:txBody>
          <a:bodyPr wrap="none" rtlCol="0">
            <a:spAutoFit/>
          </a:bodyPr>
          <a:lstStyle/>
          <a:p>
            <a:r>
              <a:rPr lang="en-US" sz="2800" dirty="0" smtClean="0">
                <a:solidFill>
                  <a:srgbClr val="0000FF"/>
                </a:solidFill>
              </a:rPr>
              <a:t>50 participants per word = </a:t>
            </a:r>
          </a:p>
          <a:p>
            <a:pPr marL="285750" indent="-285750">
              <a:buFontTx/>
              <a:buChar char="-"/>
            </a:pPr>
            <a:r>
              <a:rPr lang="en-US" sz="2800" dirty="0" smtClean="0">
                <a:solidFill>
                  <a:srgbClr val="0000FF"/>
                </a:solidFill>
              </a:rPr>
              <a:t>1,250 annotations/frequency bin</a:t>
            </a:r>
          </a:p>
          <a:p>
            <a:pPr marL="285750" indent="-285750">
              <a:buFontTx/>
              <a:buChar char="-"/>
            </a:pPr>
            <a:r>
              <a:rPr lang="en-US" sz="2800" dirty="0" smtClean="0">
                <a:solidFill>
                  <a:srgbClr val="0000FF"/>
                </a:solidFill>
              </a:rPr>
              <a:t>13,750 total annotations!</a:t>
            </a:r>
            <a:endParaRPr lang="en-US" sz="2800" dirty="0">
              <a:solidFill>
                <a:srgbClr val="0000FF"/>
              </a:solidFill>
            </a:endParaRPr>
          </a:p>
        </p:txBody>
      </p:sp>
    </p:spTree>
    <p:extLst>
      <p:ext uri="{BB962C8B-B14F-4D97-AF65-F5344CB8AC3E}">
        <p14:creationId xmlns:p14="http://schemas.microsoft.com/office/powerpoint/2010/main" val="101231571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610600" cy="990600"/>
          </a:xfrm>
        </p:spPr>
        <p:txBody>
          <a:bodyPr>
            <a:normAutofit fontScale="90000"/>
          </a:bodyPr>
          <a:lstStyle/>
          <a:p>
            <a:r>
              <a:rPr lang="en-US" dirty="0" smtClean="0"/>
              <a:t>Frequency correlates with understanding!</a:t>
            </a:r>
            <a:endParaRPr lang="en-US" dirty="0"/>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762000" y="1779494"/>
            <a:ext cx="6781800" cy="4114800"/>
          </a:xfrm>
          <a:prstGeom prst="rect">
            <a:avLst/>
          </a:prstGeom>
          <a:noFill/>
        </p:spPr>
      </p:pic>
      <p:sp>
        <p:nvSpPr>
          <p:cNvPr id="5" name="TextBox 4"/>
          <p:cNvSpPr txBox="1"/>
          <p:nvPr/>
        </p:nvSpPr>
        <p:spPr>
          <a:xfrm>
            <a:off x="1828800" y="6096000"/>
            <a:ext cx="5656717" cy="461665"/>
          </a:xfrm>
          <a:prstGeom prst="rect">
            <a:avLst/>
          </a:prstGeom>
          <a:noFill/>
        </p:spPr>
        <p:txBody>
          <a:bodyPr wrap="none" rtlCol="0">
            <a:spAutoFit/>
          </a:bodyPr>
          <a:lstStyle/>
          <a:p>
            <a:r>
              <a:rPr lang="en-US" sz="2400" dirty="0" smtClean="0">
                <a:solidFill>
                  <a:srgbClr val="FF0000"/>
                </a:solidFill>
              </a:rPr>
              <a:t>What does this tell us about simplifying text?</a:t>
            </a:r>
            <a:endParaRPr lang="en-US" sz="2400" dirty="0">
              <a:solidFill>
                <a:srgbClr val="FF0000"/>
              </a:solidFill>
            </a:endParaRPr>
          </a:p>
        </p:txBody>
      </p:sp>
      <p:sp>
        <p:nvSpPr>
          <p:cNvPr id="6" name="Rectangle 5"/>
          <p:cNvSpPr/>
          <p:nvPr/>
        </p:nvSpPr>
        <p:spPr>
          <a:xfrm>
            <a:off x="3962400" y="5410200"/>
            <a:ext cx="1219200" cy="3048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3429000" y="5486400"/>
            <a:ext cx="2159365" cy="369332"/>
          </a:xfrm>
          <a:prstGeom prst="rect">
            <a:avLst/>
          </a:prstGeom>
          <a:noFill/>
        </p:spPr>
        <p:txBody>
          <a:bodyPr wrap="none" rtlCol="0">
            <a:spAutoFit/>
          </a:bodyPr>
          <a:lstStyle/>
          <a:p>
            <a:r>
              <a:rPr lang="en-US" b="1" dirty="0"/>
              <a:t>F</a:t>
            </a:r>
            <a:r>
              <a:rPr lang="en-US" b="1" dirty="0" smtClean="0"/>
              <a:t>requency percentile</a:t>
            </a:r>
            <a:endParaRPr lang="en-US" b="1" dirty="0"/>
          </a:p>
        </p:txBody>
      </p:sp>
      <p:cxnSp>
        <p:nvCxnSpPr>
          <p:cNvPr id="8" name="Straight Arrow Connector 7"/>
          <p:cNvCxnSpPr/>
          <p:nvPr/>
        </p:nvCxnSpPr>
        <p:spPr>
          <a:xfrm flipH="1">
            <a:off x="2781300" y="5486400"/>
            <a:ext cx="990600" cy="0"/>
          </a:xfrm>
          <a:prstGeom prst="straightConnector1">
            <a:avLst/>
          </a:prstGeom>
          <a:ln>
            <a:solidFill>
              <a:srgbClr val="3366FF"/>
            </a:solidFill>
            <a:tailEnd type="arrow"/>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3733800" y="5257800"/>
            <a:ext cx="1342034" cy="338554"/>
          </a:xfrm>
          <a:prstGeom prst="rect">
            <a:avLst/>
          </a:prstGeom>
          <a:noFill/>
        </p:spPr>
        <p:txBody>
          <a:bodyPr wrap="none" rtlCol="0">
            <a:spAutoFit/>
          </a:bodyPr>
          <a:lstStyle/>
          <a:p>
            <a:r>
              <a:rPr lang="en-US" sz="1600" dirty="0" smtClean="0">
                <a:solidFill>
                  <a:srgbClr val="3366FF"/>
                </a:solidFill>
              </a:rPr>
              <a:t>more frequent</a:t>
            </a:r>
            <a:endParaRPr lang="en-US" sz="1600" dirty="0">
              <a:solidFill>
                <a:srgbClr val="3366FF"/>
              </a:solidFill>
            </a:endParaRPr>
          </a:p>
        </p:txBody>
      </p:sp>
    </p:spTree>
    <p:extLst>
      <p:ext uri="{BB962C8B-B14F-4D97-AF65-F5344CB8AC3E}">
        <p14:creationId xmlns:p14="http://schemas.microsoft.com/office/powerpoint/2010/main" val="37423024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76400" y="6096000"/>
            <a:ext cx="6844993" cy="461665"/>
          </a:xfrm>
          <a:prstGeom prst="rect">
            <a:avLst/>
          </a:prstGeom>
          <a:noFill/>
        </p:spPr>
        <p:txBody>
          <a:bodyPr wrap="none" rtlCol="0">
            <a:spAutoFit/>
          </a:bodyPr>
          <a:lstStyle/>
          <a:p>
            <a:r>
              <a:rPr lang="en-US" sz="2400" dirty="0" smtClean="0">
                <a:solidFill>
                  <a:srgbClr val="0000FF"/>
                </a:solidFill>
              </a:rPr>
              <a:t>Avoid</a:t>
            </a:r>
            <a:r>
              <a:rPr lang="en-US" sz="2400" b="1" dirty="0" smtClean="0">
                <a:solidFill>
                  <a:srgbClr val="0000FF"/>
                </a:solidFill>
              </a:rPr>
              <a:t> less frequent </a:t>
            </a:r>
            <a:r>
              <a:rPr lang="en-US" sz="2400" dirty="0" smtClean="0">
                <a:solidFill>
                  <a:srgbClr val="0000FF"/>
                </a:solidFill>
              </a:rPr>
              <a:t>words.  Use </a:t>
            </a:r>
            <a:r>
              <a:rPr lang="en-US" sz="2400" b="1" dirty="0" smtClean="0">
                <a:solidFill>
                  <a:srgbClr val="0000FF"/>
                </a:solidFill>
              </a:rPr>
              <a:t>more frequent </a:t>
            </a:r>
            <a:r>
              <a:rPr lang="en-US" sz="2400" dirty="0" smtClean="0">
                <a:solidFill>
                  <a:srgbClr val="0000FF"/>
                </a:solidFill>
              </a:rPr>
              <a:t>words.</a:t>
            </a:r>
            <a:endParaRPr lang="en-US" sz="2400" dirty="0">
              <a:solidFill>
                <a:srgbClr val="0000FF"/>
              </a:solidFill>
            </a:endParaRPr>
          </a:p>
        </p:txBody>
      </p:sp>
      <p:sp>
        <p:nvSpPr>
          <p:cNvPr id="6" name="Title 1"/>
          <p:cNvSpPr>
            <a:spLocks noGrp="1"/>
          </p:cNvSpPr>
          <p:nvPr>
            <p:ph type="title"/>
          </p:nvPr>
        </p:nvSpPr>
        <p:spPr>
          <a:xfrm>
            <a:off x="381000" y="228600"/>
            <a:ext cx="8610600" cy="990600"/>
          </a:xfrm>
        </p:spPr>
        <p:txBody>
          <a:bodyPr>
            <a:normAutofit fontScale="90000"/>
          </a:bodyPr>
          <a:lstStyle/>
          <a:p>
            <a:r>
              <a:rPr lang="en-US" dirty="0" smtClean="0"/>
              <a:t>Frequency correlates with understanding!</a:t>
            </a:r>
            <a:endParaRPr lang="en-US" dirty="0"/>
          </a:p>
        </p:txBody>
      </p:sp>
      <p:pic>
        <p:nvPicPr>
          <p:cNvPr id="7" name="Picture 6"/>
          <p:cNvPicPr/>
          <p:nvPr/>
        </p:nvPicPr>
        <p:blipFill>
          <a:blip r:embed="rId3">
            <a:extLst>
              <a:ext uri="{28A0092B-C50C-407E-A947-70E740481C1C}">
                <a14:useLocalDpi xmlns:a14="http://schemas.microsoft.com/office/drawing/2010/main" val="0"/>
              </a:ext>
            </a:extLst>
          </a:blip>
          <a:srcRect/>
          <a:stretch>
            <a:fillRect/>
          </a:stretch>
        </p:blipFill>
        <p:spPr bwMode="auto">
          <a:xfrm>
            <a:off x="762000" y="1779494"/>
            <a:ext cx="6781800" cy="4114800"/>
          </a:xfrm>
          <a:prstGeom prst="rect">
            <a:avLst/>
          </a:prstGeom>
          <a:noFill/>
        </p:spPr>
      </p:pic>
      <p:sp>
        <p:nvSpPr>
          <p:cNvPr id="8" name="Rectangle 7"/>
          <p:cNvSpPr/>
          <p:nvPr/>
        </p:nvSpPr>
        <p:spPr>
          <a:xfrm>
            <a:off x="3962400" y="5410200"/>
            <a:ext cx="1219200" cy="3048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3429000" y="5486400"/>
            <a:ext cx="2159365" cy="369332"/>
          </a:xfrm>
          <a:prstGeom prst="rect">
            <a:avLst/>
          </a:prstGeom>
          <a:noFill/>
        </p:spPr>
        <p:txBody>
          <a:bodyPr wrap="none" rtlCol="0">
            <a:spAutoFit/>
          </a:bodyPr>
          <a:lstStyle/>
          <a:p>
            <a:r>
              <a:rPr lang="en-US" b="1" dirty="0"/>
              <a:t>F</a:t>
            </a:r>
            <a:r>
              <a:rPr lang="en-US" b="1" dirty="0" smtClean="0"/>
              <a:t>requency percentile</a:t>
            </a:r>
            <a:endParaRPr lang="en-US" b="1" dirty="0"/>
          </a:p>
        </p:txBody>
      </p:sp>
      <p:cxnSp>
        <p:nvCxnSpPr>
          <p:cNvPr id="10" name="Straight Arrow Connector 9"/>
          <p:cNvCxnSpPr/>
          <p:nvPr/>
        </p:nvCxnSpPr>
        <p:spPr>
          <a:xfrm flipH="1">
            <a:off x="2781300" y="5486400"/>
            <a:ext cx="990600" cy="0"/>
          </a:xfrm>
          <a:prstGeom prst="straightConnector1">
            <a:avLst/>
          </a:prstGeom>
          <a:ln>
            <a:solidFill>
              <a:srgbClr val="3366FF"/>
            </a:solidFill>
            <a:tailEnd type="arrow"/>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3733800" y="5257800"/>
            <a:ext cx="1342034" cy="338554"/>
          </a:xfrm>
          <a:prstGeom prst="rect">
            <a:avLst/>
          </a:prstGeom>
          <a:noFill/>
        </p:spPr>
        <p:txBody>
          <a:bodyPr wrap="none" rtlCol="0">
            <a:spAutoFit/>
          </a:bodyPr>
          <a:lstStyle/>
          <a:p>
            <a:r>
              <a:rPr lang="en-US" sz="1600" dirty="0" smtClean="0">
                <a:solidFill>
                  <a:srgbClr val="3366FF"/>
                </a:solidFill>
              </a:rPr>
              <a:t>more frequent</a:t>
            </a:r>
            <a:endParaRPr lang="en-US" sz="1600" dirty="0">
              <a:solidFill>
                <a:srgbClr val="3366FF"/>
              </a:solidFill>
            </a:endParaRPr>
          </a:p>
        </p:txBody>
      </p:sp>
    </p:spTree>
    <p:extLst>
      <p:ext uri="{BB962C8B-B14F-4D97-AF65-F5344CB8AC3E}">
        <p14:creationId xmlns:p14="http://schemas.microsoft.com/office/powerpoint/2010/main" val="1944595359"/>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Quantifying text difficulty</a:t>
            </a:r>
            <a:endParaRPr lang="en-US" dirty="0"/>
          </a:p>
        </p:txBody>
      </p:sp>
      <p:sp>
        <p:nvSpPr>
          <p:cNvPr id="3" name="Content Placeholder 2"/>
          <p:cNvSpPr>
            <a:spLocks noGrp="1"/>
          </p:cNvSpPr>
          <p:nvPr>
            <p:ph sz="quarter" idx="1"/>
          </p:nvPr>
        </p:nvSpPr>
        <p:spPr>
          <a:xfrm>
            <a:off x="612648" y="1600200"/>
            <a:ext cx="8153400" cy="3352800"/>
          </a:xfrm>
        </p:spPr>
        <p:txBody>
          <a:bodyPr>
            <a:normAutofit fontScale="92500" lnSpcReduction="20000"/>
          </a:bodyPr>
          <a:lstStyle/>
          <a:p>
            <a:pPr>
              <a:buFontTx/>
              <a:buChar char="-"/>
            </a:pPr>
            <a:r>
              <a:rPr lang="en-US" dirty="0" smtClean="0">
                <a:solidFill>
                  <a:schemeClr val="bg1">
                    <a:lumMod val="75000"/>
                  </a:schemeClr>
                </a:solidFill>
              </a:rPr>
              <a:t>vocabulary</a:t>
            </a:r>
          </a:p>
          <a:p>
            <a:pPr>
              <a:buFontTx/>
              <a:buChar char="-"/>
            </a:pPr>
            <a:r>
              <a:rPr lang="en-US" dirty="0" smtClean="0">
                <a:solidFill>
                  <a:schemeClr val="bg1">
                    <a:lumMod val="75000"/>
                  </a:schemeClr>
                </a:solidFill>
              </a:rPr>
              <a:t>sentence structure/grammatical components</a:t>
            </a:r>
          </a:p>
          <a:p>
            <a:pPr lvl="1">
              <a:buFontTx/>
              <a:buChar char="-"/>
            </a:pPr>
            <a:r>
              <a:rPr lang="en-US" dirty="0" smtClean="0">
                <a:solidFill>
                  <a:schemeClr val="bg1">
                    <a:lumMod val="75000"/>
                  </a:schemeClr>
                </a:solidFill>
              </a:rPr>
              <a:t>passive vs. active tense</a:t>
            </a:r>
          </a:p>
          <a:p>
            <a:pPr lvl="1">
              <a:buFontTx/>
              <a:buChar char="-"/>
            </a:pPr>
            <a:r>
              <a:rPr lang="en-US" dirty="0" smtClean="0">
                <a:solidFill>
                  <a:schemeClr val="bg1">
                    <a:lumMod val="75000"/>
                  </a:schemeClr>
                </a:solidFill>
              </a:rPr>
              <a:t>use of relative clauses</a:t>
            </a:r>
          </a:p>
          <a:p>
            <a:pPr lvl="1">
              <a:buFontTx/>
              <a:buChar char="-"/>
            </a:pPr>
            <a:r>
              <a:rPr lang="en-US" dirty="0" smtClean="0">
                <a:solidFill>
                  <a:schemeClr val="bg1">
                    <a:lumMod val="75000"/>
                  </a:schemeClr>
                </a:solidFill>
              </a:rPr>
              <a:t>compound nouns</a:t>
            </a:r>
          </a:p>
          <a:p>
            <a:pPr lvl="1">
              <a:buFontTx/>
              <a:buChar char="-"/>
            </a:pPr>
            <a:r>
              <a:rPr lang="en-US" dirty="0" smtClean="0">
                <a:solidFill>
                  <a:schemeClr val="bg1">
                    <a:lumMod val="75000"/>
                  </a:schemeClr>
                </a:solidFill>
              </a:rPr>
              <a:t>nominalization (turning verbs into nouns)</a:t>
            </a:r>
          </a:p>
          <a:p>
            <a:pPr lvl="1">
              <a:buFontTx/>
              <a:buChar char="-"/>
            </a:pPr>
            <a:r>
              <a:rPr lang="en-US" dirty="0" smtClean="0">
                <a:solidFill>
                  <a:schemeClr val="bg1">
                    <a:lumMod val="75000"/>
                  </a:schemeClr>
                </a:solidFill>
              </a:rPr>
              <a:t>…</a:t>
            </a:r>
          </a:p>
          <a:p>
            <a:pPr>
              <a:buFontTx/>
              <a:buChar char="-"/>
            </a:pPr>
            <a:r>
              <a:rPr lang="en-US" dirty="0" smtClean="0">
                <a:solidFill>
                  <a:schemeClr val="bg1">
                    <a:lumMod val="75000"/>
                  </a:schemeClr>
                </a:solidFill>
              </a:rPr>
              <a:t>organization/flow</a:t>
            </a:r>
          </a:p>
        </p:txBody>
      </p:sp>
      <p:sp>
        <p:nvSpPr>
          <p:cNvPr id="4" name="TextBox 3"/>
          <p:cNvSpPr txBox="1"/>
          <p:nvPr/>
        </p:nvSpPr>
        <p:spPr>
          <a:xfrm>
            <a:off x="1066800" y="5238705"/>
            <a:ext cx="6781800" cy="954107"/>
          </a:xfrm>
          <a:prstGeom prst="rect">
            <a:avLst/>
          </a:prstGeom>
          <a:noFill/>
        </p:spPr>
        <p:txBody>
          <a:bodyPr wrap="square" rtlCol="0">
            <a:spAutoFit/>
          </a:bodyPr>
          <a:lstStyle/>
          <a:p>
            <a:r>
              <a:rPr lang="en-US" sz="2800" dirty="0" smtClean="0">
                <a:solidFill>
                  <a:srgbClr val="0000FF"/>
                </a:solidFill>
              </a:rPr>
              <a:t>Still many, many aspects of language to explore…</a:t>
            </a:r>
            <a:endParaRPr lang="en-US" sz="2800" dirty="0">
              <a:solidFill>
                <a:srgbClr val="0000FF"/>
              </a:solidFill>
            </a:endParaRPr>
          </a:p>
        </p:txBody>
      </p:sp>
    </p:spTree>
    <p:extLst>
      <p:ext uri="{BB962C8B-B14F-4D97-AF65-F5344CB8AC3E}">
        <p14:creationId xmlns:p14="http://schemas.microsoft.com/office/powerpoint/2010/main" val="1315781156"/>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today</a:t>
            </a:r>
            <a:endParaRPr lang="en-US" dirty="0"/>
          </a:p>
        </p:txBody>
      </p:sp>
      <p:sp>
        <p:nvSpPr>
          <p:cNvPr id="3" name="Content Placeholder 2"/>
          <p:cNvSpPr>
            <a:spLocks noGrp="1"/>
          </p:cNvSpPr>
          <p:nvPr>
            <p:ph sz="quarter" idx="1"/>
          </p:nvPr>
        </p:nvSpPr>
        <p:spPr>
          <a:xfrm>
            <a:off x="612648" y="1600200"/>
            <a:ext cx="7007352" cy="4495800"/>
          </a:xfrm>
        </p:spPr>
        <p:txBody>
          <a:bodyPr/>
          <a:lstStyle/>
          <a:p>
            <a:pPr marL="0" indent="0">
              <a:buNone/>
            </a:pPr>
            <a:r>
              <a:rPr lang="en-US" dirty="0" smtClean="0"/>
              <a:t>Introduce the text simplification problem</a:t>
            </a:r>
          </a:p>
          <a:p>
            <a:pPr marL="0" indent="0">
              <a:buNone/>
            </a:pPr>
            <a:endParaRPr lang="en-US" dirty="0"/>
          </a:p>
          <a:p>
            <a:pPr marL="0" indent="0">
              <a:buNone/>
            </a:pPr>
            <a:r>
              <a:rPr lang="en-US" dirty="0" smtClean="0"/>
              <a:t>Understand why it’s important</a:t>
            </a:r>
          </a:p>
          <a:p>
            <a:pPr marL="0" indent="0">
              <a:buNone/>
            </a:pPr>
            <a:endParaRPr lang="en-US" dirty="0"/>
          </a:p>
          <a:p>
            <a:pPr marL="0" indent="0">
              <a:buNone/>
            </a:pPr>
            <a:r>
              <a:rPr lang="en-US" dirty="0" smtClean="0"/>
              <a:t>Examine what makes text difficult/simple</a:t>
            </a:r>
          </a:p>
          <a:p>
            <a:pPr marL="0" indent="0">
              <a:buNone/>
            </a:pPr>
            <a:endParaRPr lang="en-US" dirty="0"/>
          </a:p>
          <a:p>
            <a:pPr marL="0" indent="0">
              <a:buNone/>
            </a:pPr>
            <a:r>
              <a:rPr lang="en-US" dirty="0" smtClean="0"/>
              <a:t>Overview of approaches to text simplification</a:t>
            </a:r>
            <a:endParaRPr lang="en-US" dirty="0"/>
          </a:p>
          <a:p>
            <a:pPr marL="0" indent="0">
              <a:buNone/>
            </a:pPr>
            <a:endParaRPr lang="en-US" dirty="0"/>
          </a:p>
        </p:txBody>
      </p:sp>
      <p:pic>
        <p:nvPicPr>
          <p:cNvPr id="4" name="Picture 3"/>
          <p:cNvPicPr>
            <a:picLocks noChangeAspect="1"/>
          </p:cNvPicPr>
          <p:nvPr/>
        </p:nvPicPr>
        <p:blipFill>
          <a:blip r:embed="rId2"/>
          <a:stretch>
            <a:fillRect/>
          </a:stretch>
        </p:blipFill>
        <p:spPr>
          <a:xfrm>
            <a:off x="6705600" y="1600200"/>
            <a:ext cx="533400" cy="479385"/>
          </a:xfrm>
          <a:prstGeom prst="rect">
            <a:avLst/>
          </a:prstGeom>
        </p:spPr>
      </p:pic>
      <p:pic>
        <p:nvPicPr>
          <p:cNvPr id="5" name="Picture 4"/>
          <p:cNvPicPr>
            <a:picLocks noChangeAspect="1"/>
          </p:cNvPicPr>
          <p:nvPr/>
        </p:nvPicPr>
        <p:blipFill>
          <a:blip r:embed="rId2"/>
          <a:stretch>
            <a:fillRect/>
          </a:stretch>
        </p:blipFill>
        <p:spPr>
          <a:xfrm>
            <a:off x="5257800" y="2667000"/>
            <a:ext cx="533400" cy="479385"/>
          </a:xfrm>
          <a:prstGeom prst="rect">
            <a:avLst/>
          </a:prstGeom>
        </p:spPr>
      </p:pic>
      <p:pic>
        <p:nvPicPr>
          <p:cNvPr id="6" name="Picture 5"/>
          <p:cNvPicPr>
            <a:picLocks noChangeAspect="1"/>
          </p:cNvPicPr>
          <p:nvPr/>
        </p:nvPicPr>
        <p:blipFill>
          <a:blip r:embed="rId2"/>
          <a:stretch>
            <a:fillRect/>
          </a:stretch>
        </p:blipFill>
        <p:spPr>
          <a:xfrm>
            <a:off x="6858000" y="3733800"/>
            <a:ext cx="533400" cy="479385"/>
          </a:xfrm>
          <a:prstGeom prst="rect">
            <a:avLst/>
          </a:prstGeom>
        </p:spPr>
      </p:pic>
    </p:spTree>
    <p:extLst>
      <p:ext uri="{BB962C8B-B14F-4D97-AF65-F5344CB8AC3E}">
        <p14:creationId xmlns:p14="http://schemas.microsoft.com/office/powerpoint/2010/main" val="169321230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Spectrum of solutions</a:t>
            </a:r>
            <a:endParaRPr lang="en-US" dirty="0"/>
          </a:p>
        </p:txBody>
      </p:sp>
      <p:cxnSp>
        <p:nvCxnSpPr>
          <p:cNvPr id="5" name="Straight Arrow Connector 4"/>
          <p:cNvCxnSpPr/>
          <p:nvPr/>
        </p:nvCxnSpPr>
        <p:spPr>
          <a:xfrm>
            <a:off x="990600" y="5334000"/>
            <a:ext cx="7010400" cy="0"/>
          </a:xfrm>
          <a:prstGeom prst="straightConnector1">
            <a:avLst/>
          </a:prstGeom>
          <a:ln w="57150" cmpd="sng">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533400" y="5481935"/>
            <a:ext cx="1213669" cy="523220"/>
          </a:xfrm>
          <a:prstGeom prst="rect">
            <a:avLst/>
          </a:prstGeom>
          <a:noFill/>
        </p:spPr>
        <p:txBody>
          <a:bodyPr wrap="none" rtlCol="0">
            <a:spAutoFit/>
          </a:bodyPr>
          <a:lstStyle/>
          <a:p>
            <a:r>
              <a:rPr lang="en-US" sz="2800" dirty="0" smtClean="0">
                <a:solidFill>
                  <a:srgbClr val="0000FF"/>
                </a:solidFill>
              </a:rPr>
              <a:t>manual</a:t>
            </a:r>
            <a:endParaRPr lang="en-US" sz="2800" dirty="0">
              <a:solidFill>
                <a:srgbClr val="0000FF"/>
              </a:solidFill>
            </a:endParaRPr>
          </a:p>
        </p:txBody>
      </p:sp>
      <p:pic>
        <p:nvPicPr>
          <p:cNvPr id="9" name="Picture 8"/>
          <p:cNvPicPr>
            <a:picLocks noChangeAspect="1"/>
          </p:cNvPicPr>
          <p:nvPr/>
        </p:nvPicPr>
        <p:blipFill>
          <a:blip r:embed="rId2"/>
          <a:stretch>
            <a:fillRect/>
          </a:stretch>
        </p:blipFill>
        <p:spPr>
          <a:xfrm>
            <a:off x="228600" y="4495800"/>
            <a:ext cx="2235200" cy="359385"/>
          </a:xfrm>
          <a:prstGeom prst="rect">
            <a:avLst/>
          </a:prstGeom>
        </p:spPr>
      </p:pic>
      <p:sp>
        <p:nvSpPr>
          <p:cNvPr id="10" name="TextBox 9"/>
          <p:cNvSpPr txBox="1"/>
          <p:nvPr/>
        </p:nvSpPr>
        <p:spPr>
          <a:xfrm>
            <a:off x="6629400" y="5481935"/>
            <a:ext cx="2442370" cy="523220"/>
          </a:xfrm>
          <a:prstGeom prst="rect">
            <a:avLst/>
          </a:prstGeom>
          <a:noFill/>
        </p:spPr>
        <p:txBody>
          <a:bodyPr wrap="none" rtlCol="0">
            <a:spAutoFit/>
          </a:bodyPr>
          <a:lstStyle/>
          <a:p>
            <a:r>
              <a:rPr lang="en-US" sz="2800" dirty="0" smtClean="0">
                <a:solidFill>
                  <a:srgbClr val="0000FF"/>
                </a:solidFill>
              </a:rPr>
              <a:t>fully automated</a:t>
            </a:r>
            <a:endParaRPr lang="en-US" sz="2800" dirty="0">
              <a:solidFill>
                <a:srgbClr val="0000FF"/>
              </a:solidFill>
            </a:endParaRPr>
          </a:p>
        </p:txBody>
      </p:sp>
      <p:pic>
        <p:nvPicPr>
          <p:cNvPr id="11" name="Picture 10"/>
          <p:cNvPicPr>
            <a:picLocks noChangeAspect="1"/>
          </p:cNvPicPr>
          <p:nvPr/>
        </p:nvPicPr>
        <p:blipFill rotWithShape="1">
          <a:blip r:embed="rId3"/>
          <a:srcRect b="25777"/>
          <a:stretch/>
        </p:blipFill>
        <p:spPr>
          <a:xfrm>
            <a:off x="7086600" y="3534324"/>
            <a:ext cx="1409700" cy="961476"/>
          </a:xfrm>
          <a:prstGeom prst="rect">
            <a:avLst/>
          </a:prstGeom>
        </p:spPr>
      </p:pic>
      <p:cxnSp>
        <p:nvCxnSpPr>
          <p:cNvPr id="13" name="Straight Connector 12"/>
          <p:cNvCxnSpPr/>
          <p:nvPr/>
        </p:nvCxnSpPr>
        <p:spPr>
          <a:xfrm>
            <a:off x="7086600" y="4267200"/>
            <a:ext cx="1219200" cy="15240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7239000" y="4419600"/>
            <a:ext cx="925516" cy="369332"/>
          </a:xfrm>
          <a:prstGeom prst="rect">
            <a:avLst/>
          </a:prstGeom>
          <a:noFill/>
        </p:spPr>
        <p:txBody>
          <a:bodyPr wrap="none" rtlCol="0">
            <a:spAutoFit/>
          </a:bodyPr>
          <a:lstStyle/>
          <a:p>
            <a:r>
              <a:rPr lang="en-US" dirty="0" smtClean="0"/>
              <a:t>Simplify</a:t>
            </a:r>
            <a:endParaRPr lang="en-US" dirty="0"/>
          </a:p>
        </p:txBody>
      </p:sp>
      <p:pic>
        <p:nvPicPr>
          <p:cNvPr id="19" name="Picture 18"/>
          <p:cNvPicPr>
            <a:picLocks noChangeAspect="1"/>
          </p:cNvPicPr>
          <p:nvPr/>
        </p:nvPicPr>
        <p:blipFill>
          <a:blip r:embed="rId4"/>
          <a:stretch>
            <a:fillRect/>
          </a:stretch>
        </p:blipFill>
        <p:spPr>
          <a:xfrm>
            <a:off x="612648" y="2286000"/>
            <a:ext cx="1236757" cy="1743624"/>
          </a:xfrm>
          <a:prstGeom prst="rect">
            <a:avLst/>
          </a:prstGeom>
        </p:spPr>
      </p:pic>
      <p:sp>
        <p:nvSpPr>
          <p:cNvPr id="20" name="TextBox 19"/>
          <p:cNvSpPr txBox="1"/>
          <p:nvPr/>
        </p:nvSpPr>
        <p:spPr>
          <a:xfrm>
            <a:off x="3200400" y="5481935"/>
            <a:ext cx="2466390" cy="523220"/>
          </a:xfrm>
          <a:prstGeom prst="rect">
            <a:avLst/>
          </a:prstGeom>
          <a:noFill/>
        </p:spPr>
        <p:txBody>
          <a:bodyPr wrap="none" rtlCol="0">
            <a:spAutoFit/>
          </a:bodyPr>
          <a:lstStyle/>
          <a:p>
            <a:r>
              <a:rPr lang="en-US" sz="2800" dirty="0" smtClean="0">
                <a:solidFill>
                  <a:srgbClr val="0000FF"/>
                </a:solidFill>
              </a:rPr>
              <a:t>semi-automated</a:t>
            </a:r>
            <a:endParaRPr lang="en-US" sz="2800" dirty="0">
              <a:solidFill>
                <a:srgbClr val="0000FF"/>
              </a:solidFill>
            </a:endParaRPr>
          </a:p>
        </p:txBody>
      </p:sp>
      <p:sp>
        <p:nvSpPr>
          <p:cNvPr id="21" name="TextBox 20"/>
          <p:cNvSpPr txBox="1"/>
          <p:nvPr/>
        </p:nvSpPr>
        <p:spPr>
          <a:xfrm>
            <a:off x="2895600" y="2438400"/>
            <a:ext cx="3967753" cy="2246769"/>
          </a:xfrm>
          <a:prstGeom prst="rect">
            <a:avLst/>
          </a:prstGeom>
          <a:noFill/>
        </p:spPr>
        <p:txBody>
          <a:bodyPr wrap="none" rtlCol="0">
            <a:spAutoFit/>
          </a:bodyPr>
          <a:lstStyle/>
          <a:p>
            <a:r>
              <a:rPr lang="en-US" sz="2000" b="1" dirty="0" smtClean="0"/>
              <a:t>writer assist tools/resources</a:t>
            </a:r>
          </a:p>
          <a:p>
            <a:pPr marL="285750" indent="-285750">
              <a:buFontTx/>
              <a:buChar char="-"/>
            </a:pPr>
            <a:r>
              <a:rPr lang="en-US" sz="2000" dirty="0" smtClean="0"/>
              <a:t>readability formulas</a:t>
            </a:r>
          </a:p>
          <a:p>
            <a:pPr marL="285750" indent="-285750">
              <a:buFontTx/>
              <a:buChar char="-"/>
            </a:pPr>
            <a:r>
              <a:rPr lang="en-US" sz="2000" dirty="0" smtClean="0"/>
              <a:t>simple word lists</a:t>
            </a:r>
          </a:p>
          <a:p>
            <a:pPr marL="285750" indent="-285750">
              <a:buFontTx/>
              <a:buChar char="-"/>
            </a:pPr>
            <a:r>
              <a:rPr lang="en-US" sz="2000" dirty="0" smtClean="0"/>
              <a:t>flag difficult text sections</a:t>
            </a:r>
          </a:p>
          <a:p>
            <a:pPr marL="285750" indent="-285750">
              <a:buFontTx/>
              <a:buChar char="-"/>
            </a:pPr>
            <a:r>
              <a:rPr lang="en-US" sz="2000" dirty="0" smtClean="0"/>
              <a:t>simplification thesauruses</a:t>
            </a:r>
            <a:endParaRPr lang="en-US" sz="2000" dirty="0"/>
          </a:p>
          <a:p>
            <a:pPr marL="285750" indent="-285750">
              <a:buFontTx/>
              <a:buChar char="-"/>
            </a:pPr>
            <a:r>
              <a:rPr lang="en-US" sz="2000" dirty="0" smtClean="0"/>
              <a:t>rule-based with human verification</a:t>
            </a:r>
          </a:p>
          <a:p>
            <a:pPr marL="285750" indent="-285750">
              <a:buFontTx/>
              <a:buChar char="-"/>
            </a:pPr>
            <a:r>
              <a:rPr lang="en-US" sz="2000" dirty="0" smtClean="0"/>
              <a:t>…</a:t>
            </a:r>
          </a:p>
        </p:txBody>
      </p:sp>
      <p:sp>
        <p:nvSpPr>
          <p:cNvPr id="22" name="Rectangle 21"/>
          <p:cNvSpPr/>
          <p:nvPr/>
        </p:nvSpPr>
        <p:spPr>
          <a:xfrm>
            <a:off x="2743200" y="2209800"/>
            <a:ext cx="6252370" cy="4038600"/>
          </a:xfrm>
          <a:prstGeom prst="rect">
            <a:avLst/>
          </a:prstGeom>
          <a:noFill/>
          <a:ln w="38100" cmpd="sng">
            <a:solidFill>
              <a:srgbClr val="FF66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3783950" y="1662942"/>
            <a:ext cx="4495617" cy="400110"/>
          </a:xfrm>
          <a:prstGeom prst="rect">
            <a:avLst/>
          </a:prstGeom>
          <a:noFill/>
        </p:spPr>
        <p:txBody>
          <a:bodyPr wrap="none" rtlCol="0">
            <a:spAutoFit/>
          </a:bodyPr>
          <a:lstStyle/>
          <a:p>
            <a:r>
              <a:rPr lang="en-US" sz="2000" dirty="0" smtClean="0">
                <a:solidFill>
                  <a:srgbClr val="FF6600"/>
                </a:solidFill>
              </a:rPr>
              <a:t>Focus on these types of approaches today</a:t>
            </a:r>
            <a:endParaRPr lang="en-US" sz="2000" dirty="0">
              <a:solidFill>
                <a:srgbClr val="FF6600"/>
              </a:solidFill>
            </a:endParaRPr>
          </a:p>
        </p:txBody>
      </p:sp>
    </p:spTree>
    <p:extLst>
      <p:ext uri="{BB962C8B-B14F-4D97-AF65-F5344CB8AC3E}">
        <p14:creationId xmlns:p14="http://schemas.microsoft.com/office/powerpoint/2010/main" val="2403792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semi-automated approach</a:t>
            </a:r>
            <a:endParaRPr lang="en-US" dirty="0"/>
          </a:p>
        </p:txBody>
      </p:sp>
      <p:sp>
        <p:nvSpPr>
          <p:cNvPr id="7" name="Rectangle 6"/>
          <p:cNvSpPr/>
          <p:nvPr/>
        </p:nvSpPr>
        <p:spPr>
          <a:xfrm>
            <a:off x="838200" y="2005476"/>
            <a:ext cx="6858000" cy="584776"/>
          </a:xfrm>
          <a:prstGeom prst="rect">
            <a:avLst/>
          </a:prstGeom>
        </p:spPr>
        <p:txBody>
          <a:bodyPr wrap="square">
            <a:spAutoFit/>
          </a:bodyPr>
          <a:lstStyle/>
          <a:p>
            <a:r>
              <a:rPr lang="en-US" sz="3200" dirty="0" smtClean="0"/>
              <a:t>I disdain green chicken ovum and ham.</a:t>
            </a:r>
            <a:endParaRPr lang="en-US" sz="3200" dirty="0"/>
          </a:p>
        </p:txBody>
      </p:sp>
      <p:sp>
        <p:nvSpPr>
          <p:cNvPr id="8" name="TextBox 7"/>
          <p:cNvSpPr txBox="1"/>
          <p:nvPr/>
        </p:nvSpPr>
        <p:spPr>
          <a:xfrm>
            <a:off x="6202947" y="3048000"/>
            <a:ext cx="2941053" cy="400110"/>
          </a:xfrm>
          <a:prstGeom prst="rect">
            <a:avLst/>
          </a:prstGeom>
          <a:noFill/>
        </p:spPr>
        <p:txBody>
          <a:bodyPr wrap="square" rtlCol="0">
            <a:spAutoFit/>
          </a:bodyPr>
          <a:lstStyle/>
          <a:p>
            <a:r>
              <a:rPr lang="en-US" sz="2000" dirty="0" smtClean="0">
                <a:solidFill>
                  <a:srgbClr val="0000FF"/>
                </a:solidFill>
              </a:rPr>
              <a:t>identify difficult words</a:t>
            </a:r>
            <a:endParaRPr lang="en-US" sz="2000" dirty="0">
              <a:solidFill>
                <a:srgbClr val="0000FF"/>
              </a:solidFill>
            </a:endParaRPr>
          </a:p>
        </p:txBody>
      </p:sp>
      <p:sp>
        <p:nvSpPr>
          <p:cNvPr id="10" name="Right Arrow 9"/>
          <p:cNvSpPr/>
          <p:nvPr/>
        </p:nvSpPr>
        <p:spPr>
          <a:xfrm rot="5400000">
            <a:off x="3202310" y="3086042"/>
            <a:ext cx="762000" cy="914400"/>
          </a:xfrm>
          <a:prstGeom prst="rightArrow">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p:cNvSpPr/>
          <p:nvPr/>
        </p:nvSpPr>
        <p:spPr>
          <a:xfrm>
            <a:off x="905042" y="4215824"/>
            <a:ext cx="6858000" cy="584776"/>
          </a:xfrm>
          <a:prstGeom prst="rect">
            <a:avLst/>
          </a:prstGeom>
        </p:spPr>
        <p:txBody>
          <a:bodyPr wrap="square">
            <a:spAutoFit/>
          </a:bodyPr>
          <a:lstStyle/>
          <a:p>
            <a:r>
              <a:rPr lang="en-US" sz="3200" dirty="0" smtClean="0"/>
              <a:t>I </a:t>
            </a:r>
            <a:r>
              <a:rPr lang="en-US" sz="3200" i="1" dirty="0" smtClean="0">
                <a:solidFill>
                  <a:srgbClr val="FF0000"/>
                </a:solidFill>
              </a:rPr>
              <a:t>disdain</a:t>
            </a:r>
            <a:r>
              <a:rPr lang="en-US" sz="3200" dirty="0" smtClean="0"/>
              <a:t> green chicken </a:t>
            </a:r>
            <a:r>
              <a:rPr lang="en-US" sz="3200" i="1" dirty="0" smtClean="0">
                <a:solidFill>
                  <a:srgbClr val="FF0000"/>
                </a:solidFill>
              </a:rPr>
              <a:t>ovum</a:t>
            </a:r>
            <a:r>
              <a:rPr lang="en-US" sz="3200" dirty="0" smtClean="0"/>
              <a:t> and ham.</a:t>
            </a:r>
            <a:endParaRPr lang="en-US" sz="3200" dirty="0"/>
          </a:p>
        </p:txBody>
      </p:sp>
      <p:sp>
        <p:nvSpPr>
          <p:cNvPr id="3" name="TextBox 2"/>
          <p:cNvSpPr txBox="1"/>
          <p:nvPr/>
        </p:nvSpPr>
        <p:spPr>
          <a:xfrm>
            <a:off x="2743200" y="5521113"/>
            <a:ext cx="2666565" cy="461665"/>
          </a:xfrm>
          <a:prstGeom prst="rect">
            <a:avLst/>
          </a:prstGeom>
          <a:noFill/>
        </p:spPr>
        <p:txBody>
          <a:bodyPr wrap="none" rtlCol="0">
            <a:spAutoFit/>
          </a:bodyPr>
          <a:lstStyle/>
          <a:p>
            <a:r>
              <a:rPr lang="en-US" sz="2400" dirty="0" smtClean="0">
                <a:solidFill>
                  <a:srgbClr val="FF0000"/>
                </a:solidFill>
              </a:rPr>
              <a:t>How can we do this?</a:t>
            </a:r>
            <a:endParaRPr lang="en-US" sz="2400" dirty="0">
              <a:solidFill>
                <a:srgbClr val="FF0000"/>
              </a:solidFill>
            </a:endParaRPr>
          </a:p>
        </p:txBody>
      </p:sp>
    </p:spTree>
    <p:extLst>
      <p:ext uri="{BB962C8B-B14F-4D97-AF65-F5344CB8AC3E}">
        <p14:creationId xmlns:p14="http://schemas.microsoft.com/office/powerpoint/2010/main" val="12684085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semi-automated approach</a:t>
            </a:r>
            <a:endParaRPr lang="en-US" dirty="0"/>
          </a:p>
        </p:txBody>
      </p:sp>
      <p:sp>
        <p:nvSpPr>
          <p:cNvPr id="7" name="Rectangle 6"/>
          <p:cNvSpPr/>
          <p:nvPr/>
        </p:nvSpPr>
        <p:spPr>
          <a:xfrm>
            <a:off x="838200" y="2005476"/>
            <a:ext cx="6858000" cy="584776"/>
          </a:xfrm>
          <a:prstGeom prst="rect">
            <a:avLst/>
          </a:prstGeom>
        </p:spPr>
        <p:txBody>
          <a:bodyPr wrap="square">
            <a:spAutoFit/>
          </a:bodyPr>
          <a:lstStyle/>
          <a:p>
            <a:r>
              <a:rPr lang="en-US" sz="3200" dirty="0" smtClean="0"/>
              <a:t>I disdain green chicken ovum and ham.</a:t>
            </a:r>
            <a:endParaRPr lang="en-US" sz="3200" dirty="0"/>
          </a:p>
        </p:txBody>
      </p:sp>
      <p:sp>
        <p:nvSpPr>
          <p:cNvPr id="8" name="TextBox 7"/>
          <p:cNvSpPr txBox="1"/>
          <p:nvPr/>
        </p:nvSpPr>
        <p:spPr>
          <a:xfrm>
            <a:off x="6202947" y="3048000"/>
            <a:ext cx="2941053" cy="400110"/>
          </a:xfrm>
          <a:prstGeom prst="rect">
            <a:avLst/>
          </a:prstGeom>
          <a:noFill/>
        </p:spPr>
        <p:txBody>
          <a:bodyPr wrap="square" rtlCol="0">
            <a:spAutoFit/>
          </a:bodyPr>
          <a:lstStyle/>
          <a:p>
            <a:r>
              <a:rPr lang="en-US" sz="2000" dirty="0" smtClean="0">
                <a:solidFill>
                  <a:srgbClr val="0000FF"/>
                </a:solidFill>
              </a:rPr>
              <a:t>identify difficult words</a:t>
            </a:r>
            <a:endParaRPr lang="en-US" sz="2000" dirty="0">
              <a:solidFill>
                <a:srgbClr val="0000FF"/>
              </a:solidFill>
            </a:endParaRPr>
          </a:p>
        </p:txBody>
      </p:sp>
      <p:sp>
        <p:nvSpPr>
          <p:cNvPr id="10" name="Right Arrow 9"/>
          <p:cNvSpPr/>
          <p:nvPr/>
        </p:nvSpPr>
        <p:spPr>
          <a:xfrm rot="5400000">
            <a:off x="3202310" y="3086042"/>
            <a:ext cx="762000" cy="914400"/>
          </a:xfrm>
          <a:prstGeom prst="rightArrow">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p:cNvSpPr/>
          <p:nvPr/>
        </p:nvSpPr>
        <p:spPr>
          <a:xfrm>
            <a:off x="905042" y="4215824"/>
            <a:ext cx="6858000" cy="584776"/>
          </a:xfrm>
          <a:prstGeom prst="rect">
            <a:avLst/>
          </a:prstGeom>
        </p:spPr>
        <p:txBody>
          <a:bodyPr wrap="square">
            <a:spAutoFit/>
          </a:bodyPr>
          <a:lstStyle/>
          <a:p>
            <a:r>
              <a:rPr lang="en-US" sz="3200" dirty="0" smtClean="0"/>
              <a:t>I </a:t>
            </a:r>
            <a:r>
              <a:rPr lang="en-US" sz="3200" i="1" dirty="0" smtClean="0">
                <a:solidFill>
                  <a:srgbClr val="FF0000"/>
                </a:solidFill>
              </a:rPr>
              <a:t>disdain</a:t>
            </a:r>
            <a:r>
              <a:rPr lang="en-US" sz="3200" dirty="0" smtClean="0"/>
              <a:t> green chicken </a:t>
            </a:r>
            <a:r>
              <a:rPr lang="en-US" sz="3200" i="1" dirty="0" smtClean="0">
                <a:solidFill>
                  <a:srgbClr val="FF0000"/>
                </a:solidFill>
              </a:rPr>
              <a:t>ovum</a:t>
            </a:r>
            <a:r>
              <a:rPr lang="en-US" sz="3200" dirty="0" smtClean="0"/>
              <a:t> and ham.</a:t>
            </a:r>
            <a:endParaRPr lang="en-US" sz="3200" dirty="0"/>
          </a:p>
        </p:txBody>
      </p:sp>
      <p:sp>
        <p:nvSpPr>
          <p:cNvPr id="3" name="TextBox 2"/>
          <p:cNvSpPr txBox="1"/>
          <p:nvPr/>
        </p:nvSpPr>
        <p:spPr>
          <a:xfrm>
            <a:off x="2269058" y="5334000"/>
            <a:ext cx="3933889" cy="954107"/>
          </a:xfrm>
          <a:prstGeom prst="rect">
            <a:avLst/>
          </a:prstGeom>
          <a:noFill/>
        </p:spPr>
        <p:txBody>
          <a:bodyPr wrap="none" rtlCol="0">
            <a:spAutoFit/>
          </a:bodyPr>
          <a:lstStyle/>
          <a:p>
            <a:pPr algn="ctr"/>
            <a:r>
              <a:rPr lang="en-US" sz="2800" dirty="0" smtClean="0">
                <a:solidFill>
                  <a:srgbClr val="0000FF"/>
                </a:solidFill>
              </a:rPr>
              <a:t>Based on word frequency!</a:t>
            </a:r>
          </a:p>
          <a:p>
            <a:pPr algn="ctr"/>
            <a:r>
              <a:rPr lang="en-US" sz="2800" dirty="0" smtClean="0">
                <a:solidFill>
                  <a:srgbClr val="0000FF"/>
                </a:solidFill>
              </a:rPr>
              <a:t>(low-frequency words)</a:t>
            </a:r>
            <a:endParaRPr lang="en-US" sz="2800" dirty="0">
              <a:solidFill>
                <a:srgbClr val="0000FF"/>
              </a:solidFill>
            </a:endParaRPr>
          </a:p>
        </p:txBody>
      </p:sp>
    </p:spTree>
    <p:extLst>
      <p:ext uri="{BB962C8B-B14F-4D97-AF65-F5344CB8AC3E}">
        <p14:creationId xmlns:p14="http://schemas.microsoft.com/office/powerpoint/2010/main" val="2673697515"/>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semi-automated approach</a:t>
            </a:r>
            <a:endParaRPr lang="en-US" dirty="0"/>
          </a:p>
        </p:txBody>
      </p:sp>
      <p:sp>
        <p:nvSpPr>
          <p:cNvPr id="4" name="Rectangle 3"/>
          <p:cNvSpPr/>
          <p:nvPr/>
        </p:nvSpPr>
        <p:spPr>
          <a:xfrm>
            <a:off x="304800" y="1752600"/>
            <a:ext cx="6858000" cy="584776"/>
          </a:xfrm>
          <a:prstGeom prst="rect">
            <a:avLst/>
          </a:prstGeom>
        </p:spPr>
        <p:txBody>
          <a:bodyPr wrap="square">
            <a:spAutoFit/>
          </a:bodyPr>
          <a:lstStyle/>
          <a:p>
            <a:r>
              <a:rPr lang="en-US" sz="3200" dirty="0" smtClean="0"/>
              <a:t>I </a:t>
            </a:r>
            <a:r>
              <a:rPr lang="en-US" sz="3200" i="1" dirty="0" smtClean="0">
                <a:solidFill>
                  <a:srgbClr val="FF0000"/>
                </a:solidFill>
              </a:rPr>
              <a:t>disdain</a:t>
            </a:r>
            <a:r>
              <a:rPr lang="en-US" sz="3200" dirty="0" smtClean="0"/>
              <a:t> green chicken </a:t>
            </a:r>
            <a:r>
              <a:rPr lang="en-US" sz="3200" i="1" dirty="0" smtClean="0">
                <a:solidFill>
                  <a:srgbClr val="FF0000"/>
                </a:solidFill>
              </a:rPr>
              <a:t>ovum</a:t>
            </a:r>
            <a:r>
              <a:rPr lang="en-US" sz="3200" dirty="0" smtClean="0"/>
              <a:t> and ham.</a:t>
            </a:r>
            <a:endParaRPr lang="en-US" sz="3200" dirty="0"/>
          </a:p>
        </p:txBody>
      </p:sp>
      <p:sp>
        <p:nvSpPr>
          <p:cNvPr id="5" name="TextBox 4"/>
          <p:cNvSpPr txBox="1"/>
          <p:nvPr/>
        </p:nvSpPr>
        <p:spPr>
          <a:xfrm>
            <a:off x="487861" y="2383036"/>
            <a:ext cx="941935" cy="1569660"/>
          </a:xfrm>
          <a:prstGeom prst="rect">
            <a:avLst/>
          </a:prstGeom>
          <a:noFill/>
        </p:spPr>
        <p:txBody>
          <a:bodyPr wrap="none" rtlCol="0">
            <a:spAutoFit/>
          </a:bodyPr>
          <a:lstStyle/>
          <a:p>
            <a:r>
              <a:rPr lang="en-US" sz="2400" dirty="0" smtClean="0">
                <a:solidFill>
                  <a:srgbClr val="008000"/>
                </a:solidFill>
              </a:rPr>
              <a:t>dislike</a:t>
            </a:r>
          </a:p>
          <a:p>
            <a:r>
              <a:rPr lang="en-US" sz="2400" dirty="0" smtClean="0">
                <a:solidFill>
                  <a:srgbClr val="008000"/>
                </a:solidFill>
              </a:rPr>
              <a:t>hate</a:t>
            </a:r>
          </a:p>
          <a:p>
            <a:r>
              <a:rPr lang="en-US" sz="2400" dirty="0" smtClean="0">
                <a:solidFill>
                  <a:srgbClr val="008000"/>
                </a:solidFill>
              </a:rPr>
              <a:t>scorn</a:t>
            </a:r>
          </a:p>
          <a:p>
            <a:r>
              <a:rPr lang="en-US" sz="2400" dirty="0" smtClean="0">
                <a:solidFill>
                  <a:srgbClr val="008000"/>
                </a:solidFill>
              </a:rPr>
              <a:t>…</a:t>
            </a:r>
          </a:p>
        </p:txBody>
      </p:sp>
      <p:sp>
        <p:nvSpPr>
          <p:cNvPr id="6" name="TextBox 5"/>
          <p:cNvSpPr txBox="1"/>
          <p:nvPr/>
        </p:nvSpPr>
        <p:spPr>
          <a:xfrm>
            <a:off x="4020596" y="2337376"/>
            <a:ext cx="1170362" cy="1569660"/>
          </a:xfrm>
          <a:prstGeom prst="rect">
            <a:avLst/>
          </a:prstGeom>
          <a:noFill/>
        </p:spPr>
        <p:txBody>
          <a:bodyPr wrap="none" rtlCol="0">
            <a:spAutoFit/>
          </a:bodyPr>
          <a:lstStyle/>
          <a:p>
            <a:r>
              <a:rPr lang="en-US" sz="2400" dirty="0" smtClean="0">
                <a:solidFill>
                  <a:srgbClr val="008000"/>
                </a:solidFill>
              </a:rPr>
              <a:t>egg cell</a:t>
            </a:r>
          </a:p>
          <a:p>
            <a:r>
              <a:rPr lang="en-US" sz="2400" dirty="0" smtClean="0">
                <a:solidFill>
                  <a:srgbClr val="008000"/>
                </a:solidFill>
              </a:rPr>
              <a:t>seed</a:t>
            </a:r>
          </a:p>
          <a:p>
            <a:r>
              <a:rPr lang="en-US" sz="2400" dirty="0" smtClean="0">
                <a:solidFill>
                  <a:srgbClr val="008000"/>
                </a:solidFill>
              </a:rPr>
              <a:t>egg</a:t>
            </a:r>
          </a:p>
          <a:p>
            <a:r>
              <a:rPr lang="en-US" sz="2400" dirty="0" smtClean="0">
                <a:solidFill>
                  <a:srgbClr val="008000"/>
                </a:solidFill>
              </a:rPr>
              <a:t>…</a:t>
            </a:r>
          </a:p>
        </p:txBody>
      </p:sp>
      <p:grpSp>
        <p:nvGrpSpPr>
          <p:cNvPr id="8" name="Group 7"/>
          <p:cNvGrpSpPr/>
          <p:nvPr/>
        </p:nvGrpSpPr>
        <p:grpSpPr>
          <a:xfrm>
            <a:off x="2133600" y="3648414"/>
            <a:ext cx="4174802" cy="3156575"/>
            <a:chOff x="2133600" y="3648414"/>
            <a:chExt cx="4174802" cy="3156575"/>
          </a:xfrm>
        </p:grpSpPr>
        <p:pic>
          <p:nvPicPr>
            <p:cNvPr id="7" name="Picture 6"/>
            <p:cNvPicPr>
              <a:picLocks noChangeAspect="1"/>
            </p:cNvPicPr>
            <p:nvPr/>
          </p:nvPicPr>
          <p:blipFill>
            <a:blip r:embed="rId3"/>
            <a:stretch>
              <a:fillRect/>
            </a:stretch>
          </p:blipFill>
          <p:spPr>
            <a:xfrm>
              <a:off x="2133600" y="4398290"/>
              <a:ext cx="2231103" cy="2406699"/>
            </a:xfrm>
            <a:prstGeom prst="rect">
              <a:avLst/>
            </a:prstGeom>
          </p:spPr>
        </p:pic>
        <p:sp>
          <p:nvSpPr>
            <p:cNvPr id="10" name="Right Arrow 9"/>
            <p:cNvSpPr/>
            <p:nvPr/>
          </p:nvSpPr>
          <p:spPr>
            <a:xfrm rot="5400000">
              <a:off x="2819400" y="3572214"/>
              <a:ext cx="762000" cy="914400"/>
            </a:xfrm>
            <a:prstGeom prst="rightArrow">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TextBox 2"/>
            <p:cNvSpPr txBox="1"/>
            <p:nvPr/>
          </p:nvSpPr>
          <p:spPr>
            <a:xfrm>
              <a:off x="4020596" y="5419942"/>
              <a:ext cx="2287806" cy="461665"/>
            </a:xfrm>
            <a:prstGeom prst="rect">
              <a:avLst/>
            </a:prstGeom>
            <a:noFill/>
          </p:spPr>
          <p:txBody>
            <a:bodyPr wrap="none" rtlCol="0">
              <a:spAutoFit/>
            </a:bodyPr>
            <a:lstStyle/>
            <a:p>
              <a:r>
                <a:rPr lang="en-US" sz="2400" dirty="0" smtClean="0">
                  <a:solidFill>
                    <a:srgbClr val="0000FF"/>
                  </a:solidFill>
                </a:rPr>
                <a:t>Human annotator</a:t>
              </a:r>
              <a:endParaRPr lang="en-US" sz="2400" dirty="0">
                <a:solidFill>
                  <a:srgbClr val="0000FF"/>
                </a:solidFill>
              </a:endParaRPr>
            </a:p>
          </p:txBody>
        </p:sp>
      </p:grpSp>
      <p:sp>
        <p:nvSpPr>
          <p:cNvPr id="9" name="TextBox 8"/>
          <p:cNvSpPr txBox="1"/>
          <p:nvPr/>
        </p:nvSpPr>
        <p:spPr>
          <a:xfrm>
            <a:off x="5967744" y="2583597"/>
            <a:ext cx="3160295" cy="1323439"/>
          </a:xfrm>
          <a:prstGeom prst="rect">
            <a:avLst/>
          </a:prstGeom>
          <a:noFill/>
        </p:spPr>
        <p:txBody>
          <a:bodyPr wrap="square" rtlCol="0">
            <a:spAutoFit/>
          </a:bodyPr>
          <a:lstStyle/>
          <a:p>
            <a:r>
              <a:rPr lang="en-US" sz="2000" dirty="0" smtClean="0">
                <a:solidFill>
                  <a:srgbClr val="0000FF"/>
                </a:solidFill>
              </a:rPr>
              <a:t>generate candidate word simplifications from text resources (e.g. thesauruses, dictionaries, etc.)</a:t>
            </a:r>
            <a:endParaRPr lang="en-US" sz="2000" dirty="0">
              <a:solidFill>
                <a:srgbClr val="0000FF"/>
              </a:solidFill>
            </a:endParaRPr>
          </a:p>
        </p:txBody>
      </p:sp>
    </p:spTree>
    <p:extLst>
      <p:ext uri="{BB962C8B-B14F-4D97-AF65-F5344CB8AC3E}">
        <p14:creationId xmlns:p14="http://schemas.microsoft.com/office/powerpoint/2010/main" val="25525997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ight Arrow 7"/>
          <p:cNvSpPr/>
          <p:nvPr/>
        </p:nvSpPr>
        <p:spPr>
          <a:xfrm rot="5400000">
            <a:off x="2993103" y="4201787"/>
            <a:ext cx="762000" cy="914400"/>
          </a:xfrm>
          <a:prstGeom prst="rightArrow">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p:cNvSpPr>
            <a:spLocks noGrp="1"/>
          </p:cNvSpPr>
          <p:nvPr>
            <p:ph type="title"/>
          </p:nvPr>
        </p:nvSpPr>
        <p:spPr/>
        <p:txBody>
          <a:bodyPr/>
          <a:lstStyle/>
          <a:p>
            <a:r>
              <a:rPr lang="en-US" dirty="0" smtClean="0"/>
              <a:t>A semi-automated approach</a:t>
            </a:r>
            <a:endParaRPr lang="en-US" dirty="0"/>
          </a:p>
        </p:txBody>
      </p:sp>
      <p:sp>
        <p:nvSpPr>
          <p:cNvPr id="4" name="Rectangle 3"/>
          <p:cNvSpPr/>
          <p:nvPr/>
        </p:nvSpPr>
        <p:spPr>
          <a:xfrm>
            <a:off x="304800" y="1752600"/>
            <a:ext cx="6858000" cy="584776"/>
          </a:xfrm>
          <a:prstGeom prst="rect">
            <a:avLst/>
          </a:prstGeom>
        </p:spPr>
        <p:txBody>
          <a:bodyPr wrap="square">
            <a:spAutoFit/>
          </a:bodyPr>
          <a:lstStyle/>
          <a:p>
            <a:r>
              <a:rPr lang="en-US" sz="3200" dirty="0" smtClean="0"/>
              <a:t>I </a:t>
            </a:r>
            <a:r>
              <a:rPr lang="en-US" sz="3200" i="1" dirty="0" smtClean="0">
                <a:solidFill>
                  <a:srgbClr val="FF0000"/>
                </a:solidFill>
              </a:rPr>
              <a:t>disdain</a:t>
            </a:r>
            <a:r>
              <a:rPr lang="en-US" sz="3200" dirty="0" smtClean="0"/>
              <a:t> green chicken </a:t>
            </a:r>
            <a:r>
              <a:rPr lang="en-US" sz="3200" i="1" dirty="0" smtClean="0">
                <a:solidFill>
                  <a:srgbClr val="FF0000"/>
                </a:solidFill>
              </a:rPr>
              <a:t>ovum</a:t>
            </a:r>
            <a:r>
              <a:rPr lang="en-US" sz="3200" dirty="0" smtClean="0"/>
              <a:t> and ham.</a:t>
            </a:r>
            <a:endParaRPr lang="en-US" sz="3200" dirty="0"/>
          </a:p>
        </p:txBody>
      </p:sp>
      <p:sp>
        <p:nvSpPr>
          <p:cNvPr id="5" name="TextBox 4"/>
          <p:cNvSpPr txBox="1"/>
          <p:nvPr/>
        </p:nvSpPr>
        <p:spPr>
          <a:xfrm>
            <a:off x="487861" y="2383036"/>
            <a:ext cx="941935" cy="1569660"/>
          </a:xfrm>
          <a:prstGeom prst="rect">
            <a:avLst/>
          </a:prstGeom>
          <a:noFill/>
        </p:spPr>
        <p:txBody>
          <a:bodyPr wrap="none" rtlCol="0">
            <a:spAutoFit/>
          </a:bodyPr>
          <a:lstStyle/>
          <a:p>
            <a:r>
              <a:rPr lang="en-US" sz="2400" dirty="0" smtClean="0">
                <a:solidFill>
                  <a:srgbClr val="008000"/>
                </a:solidFill>
              </a:rPr>
              <a:t>dislike</a:t>
            </a:r>
          </a:p>
          <a:p>
            <a:r>
              <a:rPr lang="en-US" sz="2400" dirty="0" smtClean="0">
                <a:solidFill>
                  <a:srgbClr val="008000"/>
                </a:solidFill>
              </a:rPr>
              <a:t>hate</a:t>
            </a:r>
          </a:p>
          <a:p>
            <a:r>
              <a:rPr lang="en-US" sz="2400" dirty="0" smtClean="0">
                <a:solidFill>
                  <a:srgbClr val="008000"/>
                </a:solidFill>
              </a:rPr>
              <a:t>scorn</a:t>
            </a:r>
          </a:p>
          <a:p>
            <a:r>
              <a:rPr lang="en-US" sz="2400" dirty="0" smtClean="0">
                <a:solidFill>
                  <a:srgbClr val="008000"/>
                </a:solidFill>
              </a:rPr>
              <a:t>…</a:t>
            </a:r>
          </a:p>
        </p:txBody>
      </p:sp>
      <p:sp>
        <p:nvSpPr>
          <p:cNvPr id="6" name="TextBox 5"/>
          <p:cNvSpPr txBox="1"/>
          <p:nvPr/>
        </p:nvSpPr>
        <p:spPr>
          <a:xfrm>
            <a:off x="4020596" y="2337376"/>
            <a:ext cx="1170362" cy="1569660"/>
          </a:xfrm>
          <a:prstGeom prst="rect">
            <a:avLst/>
          </a:prstGeom>
          <a:noFill/>
        </p:spPr>
        <p:txBody>
          <a:bodyPr wrap="none" rtlCol="0">
            <a:spAutoFit/>
          </a:bodyPr>
          <a:lstStyle/>
          <a:p>
            <a:r>
              <a:rPr lang="en-US" sz="2400" dirty="0" smtClean="0">
                <a:solidFill>
                  <a:srgbClr val="008000"/>
                </a:solidFill>
              </a:rPr>
              <a:t>egg cell</a:t>
            </a:r>
          </a:p>
          <a:p>
            <a:r>
              <a:rPr lang="en-US" sz="2400" dirty="0" smtClean="0">
                <a:solidFill>
                  <a:srgbClr val="008000"/>
                </a:solidFill>
              </a:rPr>
              <a:t>seed</a:t>
            </a:r>
          </a:p>
          <a:p>
            <a:r>
              <a:rPr lang="en-US" sz="2400" dirty="0" smtClean="0">
                <a:solidFill>
                  <a:srgbClr val="008000"/>
                </a:solidFill>
              </a:rPr>
              <a:t>egg</a:t>
            </a:r>
          </a:p>
          <a:p>
            <a:r>
              <a:rPr lang="en-US" sz="2400" dirty="0" smtClean="0">
                <a:solidFill>
                  <a:srgbClr val="008000"/>
                </a:solidFill>
              </a:rPr>
              <a:t>…</a:t>
            </a:r>
          </a:p>
        </p:txBody>
      </p:sp>
      <p:pic>
        <p:nvPicPr>
          <p:cNvPr id="7" name="Picture 6"/>
          <p:cNvPicPr>
            <a:picLocks noChangeAspect="1"/>
          </p:cNvPicPr>
          <p:nvPr/>
        </p:nvPicPr>
        <p:blipFill>
          <a:blip r:embed="rId2"/>
          <a:stretch>
            <a:fillRect/>
          </a:stretch>
        </p:blipFill>
        <p:spPr>
          <a:xfrm>
            <a:off x="3886200" y="4191000"/>
            <a:ext cx="838200" cy="904170"/>
          </a:xfrm>
          <a:prstGeom prst="rect">
            <a:avLst/>
          </a:prstGeom>
        </p:spPr>
      </p:pic>
      <p:sp>
        <p:nvSpPr>
          <p:cNvPr id="9" name="Rectangle 8"/>
          <p:cNvSpPr/>
          <p:nvPr/>
        </p:nvSpPr>
        <p:spPr>
          <a:xfrm>
            <a:off x="457200" y="5638800"/>
            <a:ext cx="6858000" cy="584776"/>
          </a:xfrm>
          <a:prstGeom prst="rect">
            <a:avLst/>
          </a:prstGeom>
        </p:spPr>
        <p:txBody>
          <a:bodyPr wrap="square">
            <a:spAutoFit/>
          </a:bodyPr>
          <a:lstStyle/>
          <a:p>
            <a:r>
              <a:rPr lang="en-US" sz="3200" dirty="0" smtClean="0"/>
              <a:t>I </a:t>
            </a:r>
            <a:r>
              <a:rPr lang="en-US" sz="3200" i="1" dirty="0" smtClean="0">
                <a:solidFill>
                  <a:srgbClr val="FF6600"/>
                </a:solidFill>
              </a:rPr>
              <a:t>do not like </a:t>
            </a:r>
            <a:r>
              <a:rPr lang="en-US" sz="3200" dirty="0" smtClean="0"/>
              <a:t>green </a:t>
            </a:r>
            <a:r>
              <a:rPr lang="en-US" sz="3200" dirty="0" smtClean="0">
                <a:solidFill>
                  <a:srgbClr val="FF6600"/>
                </a:solidFill>
              </a:rPr>
              <a:t>eggs</a:t>
            </a:r>
            <a:r>
              <a:rPr lang="en-US" sz="3200" dirty="0" smtClean="0"/>
              <a:t> and ham.</a:t>
            </a:r>
            <a:endParaRPr lang="en-US" sz="3200" dirty="0"/>
          </a:p>
        </p:txBody>
      </p:sp>
    </p:spTree>
    <p:extLst>
      <p:ext uri="{BB962C8B-B14F-4D97-AF65-F5344CB8AC3E}">
        <p14:creationId xmlns:p14="http://schemas.microsoft.com/office/powerpoint/2010/main" val="3119525291"/>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Evaluation/experimentation</a:t>
            </a:r>
            <a:endParaRPr lang="en-US" dirty="0"/>
          </a:p>
        </p:txBody>
      </p:sp>
      <p:sp>
        <p:nvSpPr>
          <p:cNvPr id="4" name="Rectangle 3"/>
          <p:cNvSpPr/>
          <p:nvPr/>
        </p:nvSpPr>
        <p:spPr>
          <a:xfrm>
            <a:off x="152400" y="2598003"/>
            <a:ext cx="3048000" cy="830997"/>
          </a:xfrm>
          <a:prstGeom prst="rect">
            <a:avLst/>
          </a:prstGeom>
        </p:spPr>
        <p:txBody>
          <a:bodyPr wrap="square">
            <a:spAutoFit/>
          </a:bodyPr>
          <a:lstStyle/>
          <a:p>
            <a:r>
              <a:rPr lang="en-US" sz="2400" dirty="0" smtClean="0"/>
              <a:t>I disdain green chicken ovum and ham.</a:t>
            </a:r>
            <a:endParaRPr lang="en-US" sz="2400" dirty="0"/>
          </a:p>
        </p:txBody>
      </p:sp>
      <p:sp>
        <p:nvSpPr>
          <p:cNvPr id="5" name="Right Arrow 4"/>
          <p:cNvSpPr/>
          <p:nvPr/>
        </p:nvSpPr>
        <p:spPr>
          <a:xfrm>
            <a:off x="3048000" y="2971800"/>
            <a:ext cx="381000" cy="457200"/>
          </a:xfrm>
          <a:prstGeom prst="rightArrow">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 name="Group 12"/>
          <p:cNvGrpSpPr/>
          <p:nvPr/>
        </p:nvGrpSpPr>
        <p:grpSpPr>
          <a:xfrm>
            <a:off x="3505200" y="2133600"/>
            <a:ext cx="2389771" cy="2171700"/>
            <a:chOff x="3505200" y="2133600"/>
            <a:chExt cx="2389771" cy="2171700"/>
          </a:xfrm>
        </p:grpSpPr>
        <p:pic>
          <p:nvPicPr>
            <p:cNvPr id="8" name="Picture 7"/>
            <p:cNvPicPr>
              <a:picLocks noChangeAspect="1"/>
            </p:cNvPicPr>
            <p:nvPr/>
          </p:nvPicPr>
          <p:blipFill>
            <a:blip r:embed="rId2"/>
            <a:stretch>
              <a:fillRect/>
            </a:stretch>
          </p:blipFill>
          <p:spPr>
            <a:xfrm>
              <a:off x="3505200" y="2133600"/>
              <a:ext cx="2389771" cy="2171700"/>
            </a:xfrm>
            <a:prstGeom prst="rect">
              <a:avLst/>
            </a:prstGeom>
            <a:ln>
              <a:solidFill>
                <a:srgbClr val="3366FF"/>
              </a:solidFill>
            </a:ln>
          </p:spPr>
        </p:pic>
        <p:pic>
          <p:nvPicPr>
            <p:cNvPr id="9" name="Picture 8"/>
            <p:cNvPicPr>
              <a:picLocks noChangeAspect="1"/>
            </p:cNvPicPr>
            <p:nvPr/>
          </p:nvPicPr>
          <p:blipFill>
            <a:blip r:embed="rId3"/>
            <a:stretch>
              <a:fillRect/>
            </a:stretch>
          </p:blipFill>
          <p:spPr>
            <a:xfrm>
              <a:off x="5285371" y="3635107"/>
              <a:ext cx="609600" cy="657578"/>
            </a:xfrm>
            <a:prstGeom prst="rect">
              <a:avLst/>
            </a:prstGeom>
          </p:spPr>
        </p:pic>
      </p:grpSp>
      <p:sp>
        <p:nvSpPr>
          <p:cNvPr id="10" name="Right Arrow 9"/>
          <p:cNvSpPr/>
          <p:nvPr/>
        </p:nvSpPr>
        <p:spPr>
          <a:xfrm>
            <a:off x="6019800" y="2971800"/>
            <a:ext cx="381000" cy="457200"/>
          </a:xfrm>
          <a:prstGeom prst="rightArrow">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6553200" y="2804110"/>
            <a:ext cx="3048000" cy="830997"/>
          </a:xfrm>
          <a:prstGeom prst="rect">
            <a:avLst/>
          </a:prstGeom>
        </p:spPr>
        <p:txBody>
          <a:bodyPr wrap="square">
            <a:spAutoFit/>
          </a:bodyPr>
          <a:lstStyle/>
          <a:p>
            <a:r>
              <a:rPr lang="en-US" sz="2400" dirty="0" smtClean="0"/>
              <a:t>I do not like green eggs and </a:t>
            </a:r>
            <a:r>
              <a:rPr lang="en-US" sz="2400" dirty="0" err="1" smtClean="0"/>
              <a:t>hame</a:t>
            </a:r>
            <a:endParaRPr lang="en-US" sz="2400" dirty="0"/>
          </a:p>
        </p:txBody>
      </p:sp>
      <p:sp>
        <p:nvSpPr>
          <p:cNvPr id="12" name="TextBox 11"/>
          <p:cNvSpPr txBox="1"/>
          <p:nvPr/>
        </p:nvSpPr>
        <p:spPr>
          <a:xfrm>
            <a:off x="1295400" y="5493784"/>
            <a:ext cx="6345006" cy="584776"/>
          </a:xfrm>
          <a:prstGeom prst="rect">
            <a:avLst/>
          </a:prstGeom>
          <a:noFill/>
        </p:spPr>
        <p:txBody>
          <a:bodyPr wrap="none" rtlCol="0">
            <a:spAutoFit/>
          </a:bodyPr>
          <a:lstStyle/>
          <a:p>
            <a:r>
              <a:rPr lang="en-US" sz="3200" dirty="0" smtClean="0">
                <a:solidFill>
                  <a:srgbClr val="FF0000"/>
                </a:solidFill>
              </a:rPr>
              <a:t>How do we tell if our system is useful?</a:t>
            </a:r>
            <a:endParaRPr lang="en-US" sz="3200" dirty="0">
              <a:solidFill>
                <a:srgbClr val="FF0000"/>
              </a:solidFill>
            </a:endParaRPr>
          </a:p>
        </p:txBody>
      </p:sp>
    </p:spTree>
    <p:extLst>
      <p:ext uri="{BB962C8B-B14F-4D97-AF65-F5344CB8AC3E}">
        <p14:creationId xmlns:p14="http://schemas.microsoft.com/office/powerpoint/2010/main" val="187182189"/>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experiment</a:t>
            </a:r>
            <a:endParaRPr lang="en-US" dirty="0"/>
          </a:p>
        </p:txBody>
      </p:sp>
      <p:sp>
        <p:nvSpPr>
          <p:cNvPr id="8" name="TextBox 7"/>
          <p:cNvSpPr txBox="1"/>
          <p:nvPr/>
        </p:nvSpPr>
        <p:spPr>
          <a:xfrm>
            <a:off x="612648" y="1737414"/>
            <a:ext cx="2357136" cy="461665"/>
          </a:xfrm>
          <a:prstGeom prst="rect">
            <a:avLst/>
          </a:prstGeom>
          <a:noFill/>
        </p:spPr>
        <p:txBody>
          <a:bodyPr wrap="none" rtlCol="0">
            <a:spAutoFit/>
          </a:bodyPr>
          <a:lstStyle/>
          <a:p>
            <a:r>
              <a:rPr lang="en-US" sz="2400" dirty="0" smtClean="0"/>
              <a:t>original document</a:t>
            </a:r>
            <a:endParaRPr lang="en-US" sz="2400" dirty="0"/>
          </a:p>
        </p:txBody>
      </p:sp>
      <p:grpSp>
        <p:nvGrpSpPr>
          <p:cNvPr id="19" name="Group 18"/>
          <p:cNvGrpSpPr/>
          <p:nvPr/>
        </p:nvGrpSpPr>
        <p:grpSpPr>
          <a:xfrm>
            <a:off x="1143000" y="2426038"/>
            <a:ext cx="1295400" cy="1524000"/>
            <a:chOff x="1225162" y="1981200"/>
            <a:chExt cx="1295400" cy="1524000"/>
          </a:xfrm>
        </p:grpSpPr>
        <p:sp>
          <p:nvSpPr>
            <p:cNvPr id="7" name="Rectangle 6"/>
            <p:cNvSpPr/>
            <p:nvPr/>
          </p:nvSpPr>
          <p:spPr>
            <a:xfrm>
              <a:off x="1225162" y="1981200"/>
              <a:ext cx="1295400" cy="1524000"/>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Connector 9"/>
            <p:cNvCxnSpPr/>
            <p:nvPr/>
          </p:nvCxnSpPr>
          <p:spPr>
            <a:xfrm>
              <a:off x="1336032" y="2133600"/>
              <a:ext cx="990600" cy="0"/>
            </a:xfrm>
            <a:prstGeom prst="line">
              <a:avLst/>
            </a:prstGeom>
            <a:ln>
              <a:solidFill>
                <a:srgbClr val="3366FF"/>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336032" y="2286000"/>
              <a:ext cx="990600" cy="0"/>
            </a:xfrm>
            <a:prstGeom prst="line">
              <a:avLst/>
            </a:prstGeom>
            <a:ln>
              <a:solidFill>
                <a:srgbClr val="3366FF"/>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1336032" y="2438400"/>
              <a:ext cx="990600" cy="0"/>
            </a:xfrm>
            <a:prstGeom prst="line">
              <a:avLst/>
            </a:prstGeom>
            <a:ln>
              <a:solidFill>
                <a:srgbClr val="3366FF"/>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1336032" y="2590800"/>
              <a:ext cx="990600" cy="0"/>
            </a:xfrm>
            <a:prstGeom prst="line">
              <a:avLst/>
            </a:prstGeom>
            <a:ln>
              <a:solidFill>
                <a:srgbClr val="3366FF"/>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1336032" y="2743200"/>
              <a:ext cx="990600" cy="0"/>
            </a:xfrm>
            <a:prstGeom prst="line">
              <a:avLst/>
            </a:prstGeom>
            <a:ln>
              <a:solidFill>
                <a:srgbClr val="3366FF"/>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1336032" y="2895600"/>
              <a:ext cx="990600" cy="0"/>
            </a:xfrm>
            <a:prstGeom prst="line">
              <a:avLst/>
            </a:prstGeom>
            <a:ln>
              <a:solidFill>
                <a:srgbClr val="3366FF"/>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1336032" y="3048000"/>
              <a:ext cx="990600" cy="0"/>
            </a:xfrm>
            <a:prstGeom prst="line">
              <a:avLst/>
            </a:prstGeom>
            <a:ln>
              <a:solidFill>
                <a:srgbClr val="3366FF"/>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336032" y="3200400"/>
              <a:ext cx="990600" cy="0"/>
            </a:xfrm>
            <a:prstGeom prst="line">
              <a:avLst/>
            </a:prstGeom>
            <a:ln>
              <a:solidFill>
                <a:srgbClr val="3366FF"/>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1336032" y="3352800"/>
              <a:ext cx="990600" cy="0"/>
            </a:xfrm>
            <a:prstGeom prst="line">
              <a:avLst/>
            </a:prstGeom>
            <a:ln>
              <a:solidFill>
                <a:srgbClr val="3366FF"/>
              </a:solidFill>
            </a:ln>
            <a:effectLst/>
          </p:spPr>
          <p:style>
            <a:lnRef idx="2">
              <a:schemeClr val="accent1"/>
            </a:lnRef>
            <a:fillRef idx="0">
              <a:schemeClr val="accent1"/>
            </a:fillRef>
            <a:effectRef idx="1">
              <a:schemeClr val="accent1"/>
            </a:effectRef>
            <a:fontRef idx="minor">
              <a:schemeClr val="tx1"/>
            </a:fontRef>
          </p:style>
        </p:cxnSp>
      </p:grpSp>
      <p:sp>
        <p:nvSpPr>
          <p:cNvPr id="20" name="Right Arrow 19"/>
          <p:cNvSpPr/>
          <p:nvPr/>
        </p:nvSpPr>
        <p:spPr>
          <a:xfrm>
            <a:off x="3048000" y="2971800"/>
            <a:ext cx="381000" cy="457200"/>
          </a:xfrm>
          <a:prstGeom prst="rightArrow">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1" name="Group 20"/>
          <p:cNvGrpSpPr/>
          <p:nvPr/>
        </p:nvGrpSpPr>
        <p:grpSpPr>
          <a:xfrm>
            <a:off x="3505200" y="2133600"/>
            <a:ext cx="2389771" cy="2171700"/>
            <a:chOff x="3505200" y="2133600"/>
            <a:chExt cx="2389771" cy="2171700"/>
          </a:xfrm>
        </p:grpSpPr>
        <p:pic>
          <p:nvPicPr>
            <p:cNvPr id="22" name="Picture 21"/>
            <p:cNvPicPr>
              <a:picLocks noChangeAspect="1"/>
            </p:cNvPicPr>
            <p:nvPr/>
          </p:nvPicPr>
          <p:blipFill>
            <a:blip r:embed="rId2"/>
            <a:stretch>
              <a:fillRect/>
            </a:stretch>
          </p:blipFill>
          <p:spPr>
            <a:xfrm>
              <a:off x="3505200" y="2133600"/>
              <a:ext cx="2389771" cy="2171700"/>
            </a:xfrm>
            <a:prstGeom prst="rect">
              <a:avLst/>
            </a:prstGeom>
            <a:ln>
              <a:solidFill>
                <a:srgbClr val="3366FF"/>
              </a:solidFill>
            </a:ln>
          </p:spPr>
        </p:pic>
        <p:pic>
          <p:nvPicPr>
            <p:cNvPr id="23" name="Picture 22"/>
            <p:cNvPicPr>
              <a:picLocks noChangeAspect="1"/>
            </p:cNvPicPr>
            <p:nvPr/>
          </p:nvPicPr>
          <p:blipFill>
            <a:blip r:embed="rId3"/>
            <a:stretch>
              <a:fillRect/>
            </a:stretch>
          </p:blipFill>
          <p:spPr>
            <a:xfrm>
              <a:off x="5285371" y="3635107"/>
              <a:ext cx="609600" cy="657578"/>
            </a:xfrm>
            <a:prstGeom prst="rect">
              <a:avLst/>
            </a:prstGeom>
          </p:spPr>
        </p:pic>
      </p:grpSp>
      <p:sp>
        <p:nvSpPr>
          <p:cNvPr id="24" name="Right Arrow 23"/>
          <p:cNvSpPr/>
          <p:nvPr/>
        </p:nvSpPr>
        <p:spPr>
          <a:xfrm>
            <a:off x="6019800" y="2971800"/>
            <a:ext cx="381000" cy="457200"/>
          </a:xfrm>
          <a:prstGeom prst="rightArrow">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6400800" y="1825976"/>
            <a:ext cx="2597586" cy="461665"/>
          </a:xfrm>
          <a:prstGeom prst="rect">
            <a:avLst/>
          </a:prstGeom>
          <a:noFill/>
        </p:spPr>
        <p:txBody>
          <a:bodyPr wrap="none" rtlCol="0">
            <a:spAutoFit/>
          </a:bodyPr>
          <a:lstStyle/>
          <a:p>
            <a:r>
              <a:rPr lang="en-US" sz="2400" dirty="0" smtClean="0"/>
              <a:t>simplified document</a:t>
            </a:r>
            <a:endParaRPr lang="en-US" sz="2400" dirty="0"/>
          </a:p>
        </p:txBody>
      </p:sp>
      <p:grpSp>
        <p:nvGrpSpPr>
          <p:cNvPr id="26" name="Group 25"/>
          <p:cNvGrpSpPr/>
          <p:nvPr/>
        </p:nvGrpSpPr>
        <p:grpSpPr>
          <a:xfrm>
            <a:off x="6931152" y="2514600"/>
            <a:ext cx="1295400" cy="1524000"/>
            <a:chOff x="1225162" y="1981200"/>
            <a:chExt cx="1295400" cy="1524000"/>
          </a:xfrm>
        </p:grpSpPr>
        <p:sp>
          <p:nvSpPr>
            <p:cNvPr id="27" name="Rectangle 26"/>
            <p:cNvSpPr/>
            <p:nvPr/>
          </p:nvSpPr>
          <p:spPr>
            <a:xfrm>
              <a:off x="1225162" y="1981200"/>
              <a:ext cx="1295400" cy="1524000"/>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8" name="Straight Connector 27"/>
            <p:cNvCxnSpPr/>
            <p:nvPr/>
          </p:nvCxnSpPr>
          <p:spPr>
            <a:xfrm>
              <a:off x="1336032" y="2133600"/>
              <a:ext cx="990600" cy="0"/>
            </a:xfrm>
            <a:prstGeom prst="line">
              <a:avLst/>
            </a:prstGeom>
            <a:ln>
              <a:solidFill>
                <a:srgbClr val="FF6600"/>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1336032" y="2286000"/>
              <a:ext cx="990600" cy="0"/>
            </a:xfrm>
            <a:prstGeom prst="line">
              <a:avLst/>
            </a:prstGeom>
            <a:ln>
              <a:solidFill>
                <a:srgbClr val="FF6600"/>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1336032" y="2438400"/>
              <a:ext cx="990600" cy="0"/>
            </a:xfrm>
            <a:prstGeom prst="line">
              <a:avLst/>
            </a:prstGeom>
            <a:ln>
              <a:solidFill>
                <a:srgbClr val="FF6600"/>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1336032" y="2590800"/>
              <a:ext cx="990600" cy="0"/>
            </a:xfrm>
            <a:prstGeom prst="line">
              <a:avLst/>
            </a:prstGeom>
            <a:ln>
              <a:solidFill>
                <a:srgbClr val="FF6600"/>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1336032" y="2743200"/>
              <a:ext cx="990600" cy="0"/>
            </a:xfrm>
            <a:prstGeom prst="line">
              <a:avLst/>
            </a:prstGeom>
            <a:ln>
              <a:solidFill>
                <a:srgbClr val="FF6600"/>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1336032" y="2895600"/>
              <a:ext cx="990600" cy="0"/>
            </a:xfrm>
            <a:prstGeom prst="line">
              <a:avLst/>
            </a:prstGeom>
            <a:ln>
              <a:solidFill>
                <a:srgbClr val="FF6600"/>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336032" y="3048000"/>
              <a:ext cx="990600" cy="0"/>
            </a:xfrm>
            <a:prstGeom prst="line">
              <a:avLst/>
            </a:prstGeom>
            <a:ln>
              <a:solidFill>
                <a:srgbClr val="FF6600"/>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1336032" y="3200400"/>
              <a:ext cx="990600" cy="0"/>
            </a:xfrm>
            <a:prstGeom prst="line">
              <a:avLst/>
            </a:prstGeom>
            <a:ln>
              <a:solidFill>
                <a:srgbClr val="FF6600"/>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1336032" y="3352800"/>
              <a:ext cx="990600" cy="0"/>
            </a:xfrm>
            <a:prstGeom prst="line">
              <a:avLst/>
            </a:prstGeom>
            <a:ln>
              <a:solidFill>
                <a:srgbClr val="FF6600"/>
              </a:solidFill>
            </a:ln>
            <a:effectLst/>
          </p:spPr>
          <p:style>
            <a:lnRef idx="2">
              <a:schemeClr val="accent1"/>
            </a:lnRef>
            <a:fillRef idx="0">
              <a:schemeClr val="accent1"/>
            </a:fillRef>
            <a:effectRef idx="1">
              <a:schemeClr val="accent1"/>
            </a:effectRef>
            <a:fontRef idx="minor">
              <a:schemeClr val="tx1"/>
            </a:fontRef>
          </p:style>
        </p:cxnSp>
      </p:grpSp>
      <p:sp>
        <p:nvSpPr>
          <p:cNvPr id="37" name="TextBox 36"/>
          <p:cNvSpPr txBox="1"/>
          <p:nvPr/>
        </p:nvSpPr>
        <p:spPr>
          <a:xfrm>
            <a:off x="1219200" y="5294293"/>
            <a:ext cx="7391400" cy="954107"/>
          </a:xfrm>
          <a:prstGeom prst="rect">
            <a:avLst/>
          </a:prstGeom>
          <a:noFill/>
        </p:spPr>
        <p:txBody>
          <a:bodyPr wrap="square" rtlCol="0">
            <a:spAutoFit/>
          </a:bodyPr>
          <a:lstStyle/>
          <a:p>
            <a:r>
              <a:rPr lang="en-US" sz="2800" dirty="0" smtClean="0">
                <a:solidFill>
                  <a:srgbClr val="0000FF"/>
                </a:solidFill>
              </a:rPr>
              <a:t>Examine if people’s learning and understanding improve with the simplified article</a:t>
            </a:r>
            <a:endParaRPr lang="en-US" sz="2800" dirty="0">
              <a:solidFill>
                <a:srgbClr val="0000FF"/>
              </a:solidFill>
            </a:endParaRPr>
          </a:p>
        </p:txBody>
      </p:sp>
    </p:spTree>
    <p:extLst>
      <p:ext uri="{BB962C8B-B14F-4D97-AF65-F5344CB8AC3E}">
        <p14:creationId xmlns:p14="http://schemas.microsoft.com/office/powerpoint/2010/main" val="2801189052"/>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experiment</a:t>
            </a:r>
            <a:endParaRPr lang="en-US" dirty="0"/>
          </a:p>
        </p:txBody>
      </p:sp>
      <p:sp>
        <p:nvSpPr>
          <p:cNvPr id="17" name="TextBox 16"/>
          <p:cNvSpPr txBox="1"/>
          <p:nvPr/>
        </p:nvSpPr>
        <p:spPr>
          <a:xfrm>
            <a:off x="932221" y="2590800"/>
            <a:ext cx="591779" cy="1569660"/>
          </a:xfrm>
          <a:prstGeom prst="rect">
            <a:avLst/>
          </a:prstGeom>
          <a:noFill/>
        </p:spPr>
        <p:txBody>
          <a:bodyPr wrap="none" rtlCol="0">
            <a:spAutoFit/>
          </a:bodyPr>
          <a:lstStyle/>
          <a:p>
            <a:r>
              <a:rPr lang="en-US" sz="2400" dirty="0" smtClean="0"/>
              <a:t>Q1</a:t>
            </a:r>
          </a:p>
          <a:p>
            <a:r>
              <a:rPr lang="en-US" sz="2400" dirty="0" smtClean="0"/>
              <a:t>Q2</a:t>
            </a:r>
          </a:p>
          <a:p>
            <a:r>
              <a:rPr lang="en-US" sz="2400" dirty="0" smtClean="0"/>
              <a:t>Q3</a:t>
            </a:r>
          </a:p>
          <a:p>
            <a:r>
              <a:rPr lang="en-US" sz="2400" dirty="0" smtClean="0"/>
              <a:t>…</a:t>
            </a:r>
          </a:p>
        </p:txBody>
      </p:sp>
      <p:sp>
        <p:nvSpPr>
          <p:cNvPr id="22" name="TextBox 21"/>
          <p:cNvSpPr txBox="1"/>
          <p:nvPr/>
        </p:nvSpPr>
        <p:spPr>
          <a:xfrm>
            <a:off x="783006" y="1905000"/>
            <a:ext cx="893394" cy="369332"/>
          </a:xfrm>
          <a:prstGeom prst="rect">
            <a:avLst/>
          </a:prstGeom>
          <a:noFill/>
        </p:spPr>
        <p:txBody>
          <a:bodyPr wrap="none" rtlCol="0">
            <a:spAutoFit/>
          </a:bodyPr>
          <a:lstStyle/>
          <a:p>
            <a:r>
              <a:rPr lang="en-US" dirty="0" smtClean="0"/>
              <a:t>Page 1:</a:t>
            </a:r>
            <a:endParaRPr lang="en-US" dirty="0"/>
          </a:p>
        </p:txBody>
      </p:sp>
      <p:cxnSp>
        <p:nvCxnSpPr>
          <p:cNvPr id="24" name="Straight Connector 23"/>
          <p:cNvCxnSpPr/>
          <p:nvPr/>
        </p:nvCxnSpPr>
        <p:spPr>
          <a:xfrm>
            <a:off x="536448" y="2362200"/>
            <a:ext cx="1368552" cy="0"/>
          </a:xfrm>
          <a:prstGeom prst="line">
            <a:avLst/>
          </a:prstGeom>
          <a:ln>
            <a:solidFill>
              <a:srgbClr val="3366FF"/>
            </a:solidFill>
          </a:ln>
          <a:effectLst/>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3523021" y="1905000"/>
            <a:ext cx="893394" cy="369332"/>
          </a:xfrm>
          <a:prstGeom prst="rect">
            <a:avLst/>
          </a:prstGeom>
          <a:noFill/>
        </p:spPr>
        <p:txBody>
          <a:bodyPr wrap="none" rtlCol="0">
            <a:spAutoFit/>
          </a:bodyPr>
          <a:lstStyle/>
          <a:p>
            <a:r>
              <a:rPr lang="en-US" dirty="0" smtClean="0"/>
              <a:t>Page 2:</a:t>
            </a:r>
            <a:endParaRPr lang="en-US" dirty="0"/>
          </a:p>
        </p:txBody>
      </p:sp>
      <p:cxnSp>
        <p:nvCxnSpPr>
          <p:cNvPr id="27" name="Straight Connector 26"/>
          <p:cNvCxnSpPr/>
          <p:nvPr/>
        </p:nvCxnSpPr>
        <p:spPr>
          <a:xfrm>
            <a:off x="3276463" y="2362200"/>
            <a:ext cx="1368552" cy="0"/>
          </a:xfrm>
          <a:prstGeom prst="line">
            <a:avLst/>
          </a:prstGeom>
          <a:ln>
            <a:solidFill>
              <a:srgbClr val="3366FF"/>
            </a:solidFill>
          </a:ln>
          <a:effectLst/>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3813116" y="2971800"/>
            <a:ext cx="377026" cy="369332"/>
          </a:xfrm>
          <a:prstGeom prst="rect">
            <a:avLst/>
          </a:prstGeom>
          <a:noFill/>
        </p:spPr>
        <p:txBody>
          <a:bodyPr wrap="none" rtlCol="0">
            <a:spAutoFit/>
          </a:bodyPr>
          <a:lstStyle/>
          <a:p>
            <a:r>
              <a:rPr lang="en-US" dirty="0" smtClean="0"/>
              <a:t>or</a:t>
            </a:r>
            <a:endParaRPr lang="en-US" dirty="0"/>
          </a:p>
        </p:txBody>
      </p:sp>
      <p:cxnSp>
        <p:nvCxnSpPr>
          <p:cNvPr id="32" name="Straight Connector 31"/>
          <p:cNvCxnSpPr/>
          <p:nvPr/>
        </p:nvCxnSpPr>
        <p:spPr>
          <a:xfrm>
            <a:off x="457200" y="4724400"/>
            <a:ext cx="7848600" cy="0"/>
          </a:xfrm>
          <a:prstGeom prst="line">
            <a:avLst/>
          </a:prstGeom>
          <a:ln>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193842" y="5105400"/>
            <a:ext cx="2320758" cy="1015663"/>
          </a:xfrm>
          <a:prstGeom prst="rect">
            <a:avLst/>
          </a:prstGeom>
          <a:noFill/>
        </p:spPr>
        <p:txBody>
          <a:bodyPr wrap="square" rtlCol="0">
            <a:spAutoFit/>
          </a:bodyPr>
          <a:lstStyle/>
          <a:p>
            <a:r>
              <a:rPr lang="en-US" sz="2000" dirty="0" smtClean="0"/>
              <a:t>answer some questions related to the article topic</a:t>
            </a:r>
            <a:endParaRPr lang="en-US" sz="2000" dirty="0"/>
          </a:p>
        </p:txBody>
      </p:sp>
      <p:sp>
        <p:nvSpPr>
          <p:cNvPr id="34" name="TextBox 33"/>
          <p:cNvSpPr txBox="1"/>
          <p:nvPr/>
        </p:nvSpPr>
        <p:spPr>
          <a:xfrm>
            <a:off x="2971800" y="5068669"/>
            <a:ext cx="2427037" cy="1323439"/>
          </a:xfrm>
          <a:prstGeom prst="rect">
            <a:avLst/>
          </a:prstGeom>
          <a:noFill/>
        </p:spPr>
        <p:txBody>
          <a:bodyPr wrap="square" rtlCol="0">
            <a:spAutoFit/>
          </a:bodyPr>
          <a:lstStyle/>
          <a:p>
            <a:r>
              <a:rPr lang="en-US" sz="2000" dirty="0" smtClean="0"/>
              <a:t>read one version of the article and answer some different questions </a:t>
            </a:r>
            <a:r>
              <a:rPr lang="en-US" sz="2000" i="1" dirty="0" smtClean="0"/>
              <a:t>with</a:t>
            </a:r>
            <a:r>
              <a:rPr lang="en-US" sz="2000" dirty="0" smtClean="0"/>
              <a:t> the text</a:t>
            </a:r>
            <a:endParaRPr lang="en-US" sz="2000" dirty="0"/>
          </a:p>
        </p:txBody>
      </p:sp>
      <p:sp>
        <p:nvSpPr>
          <p:cNvPr id="35" name="TextBox 34"/>
          <p:cNvSpPr txBox="1"/>
          <p:nvPr/>
        </p:nvSpPr>
        <p:spPr>
          <a:xfrm>
            <a:off x="5768474" y="5080337"/>
            <a:ext cx="1851526" cy="1015663"/>
          </a:xfrm>
          <a:prstGeom prst="rect">
            <a:avLst/>
          </a:prstGeom>
          <a:noFill/>
        </p:spPr>
        <p:txBody>
          <a:bodyPr wrap="square" rtlCol="0">
            <a:spAutoFit/>
          </a:bodyPr>
          <a:lstStyle/>
          <a:p>
            <a:r>
              <a:rPr lang="en-US" sz="2000" dirty="0" smtClean="0"/>
              <a:t>answer the same questions again!</a:t>
            </a:r>
            <a:endParaRPr lang="en-US" sz="2000" dirty="0"/>
          </a:p>
        </p:txBody>
      </p:sp>
      <p:sp>
        <p:nvSpPr>
          <p:cNvPr id="36" name="TextBox 35"/>
          <p:cNvSpPr txBox="1"/>
          <p:nvPr/>
        </p:nvSpPr>
        <p:spPr>
          <a:xfrm>
            <a:off x="6266221" y="2577679"/>
            <a:ext cx="591779" cy="1569660"/>
          </a:xfrm>
          <a:prstGeom prst="rect">
            <a:avLst/>
          </a:prstGeom>
          <a:noFill/>
        </p:spPr>
        <p:txBody>
          <a:bodyPr wrap="none" rtlCol="0">
            <a:spAutoFit/>
          </a:bodyPr>
          <a:lstStyle/>
          <a:p>
            <a:r>
              <a:rPr lang="en-US" sz="2400" dirty="0" smtClean="0"/>
              <a:t>Q1</a:t>
            </a:r>
          </a:p>
          <a:p>
            <a:r>
              <a:rPr lang="en-US" sz="2400" dirty="0" smtClean="0"/>
              <a:t>Q2</a:t>
            </a:r>
          </a:p>
          <a:p>
            <a:r>
              <a:rPr lang="en-US" sz="2400" dirty="0" smtClean="0"/>
              <a:t>Q3</a:t>
            </a:r>
          </a:p>
          <a:p>
            <a:r>
              <a:rPr lang="en-US" sz="2400" dirty="0" smtClean="0"/>
              <a:t>…</a:t>
            </a:r>
          </a:p>
        </p:txBody>
      </p:sp>
      <p:sp>
        <p:nvSpPr>
          <p:cNvPr id="37" name="TextBox 36"/>
          <p:cNvSpPr txBox="1"/>
          <p:nvPr/>
        </p:nvSpPr>
        <p:spPr>
          <a:xfrm>
            <a:off x="6117006" y="1891879"/>
            <a:ext cx="893394" cy="369332"/>
          </a:xfrm>
          <a:prstGeom prst="rect">
            <a:avLst/>
          </a:prstGeom>
          <a:noFill/>
        </p:spPr>
        <p:txBody>
          <a:bodyPr wrap="none" rtlCol="0">
            <a:spAutoFit/>
          </a:bodyPr>
          <a:lstStyle/>
          <a:p>
            <a:r>
              <a:rPr lang="en-US" dirty="0" smtClean="0"/>
              <a:t>Page 3:</a:t>
            </a:r>
            <a:endParaRPr lang="en-US" dirty="0"/>
          </a:p>
        </p:txBody>
      </p:sp>
      <p:cxnSp>
        <p:nvCxnSpPr>
          <p:cNvPr id="38" name="Straight Connector 37"/>
          <p:cNvCxnSpPr/>
          <p:nvPr/>
        </p:nvCxnSpPr>
        <p:spPr>
          <a:xfrm>
            <a:off x="5870448" y="2349079"/>
            <a:ext cx="1368552" cy="0"/>
          </a:xfrm>
          <a:prstGeom prst="line">
            <a:avLst/>
          </a:prstGeom>
          <a:ln>
            <a:solidFill>
              <a:srgbClr val="3366FF"/>
            </a:solidFill>
          </a:ln>
          <a:effectLst/>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048000" y="3810000"/>
            <a:ext cx="2170937" cy="461665"/>
          </a:xfrm>
          <a:prstGeom prst="rect">
            <a:avLst/>
          </a:prstGeom>
          <a:noFill/>
        </p:spPr>
        <p:txBody>
          <a:bodyPr wrap="none" rtlCol="0">
            <a:spAutoFit/>
          </a:bodyPr>
          <a:lstStyle/>
          <a:p>
            <a:r>
              <a:rPr lang="en-US" sz="2400" dirty="0" smtClean="0"/>
              <a:t>Q4, Q5, Q6, …</a:t>
            </a:r>
          </a:p>
        </p:txBody>
      </p:sp>
      <p:grpSp>
        <p:nvGrpSpPr>
          <p:cNvPr id="46" name="Group 45"/>
          <p:cNvGrpSpPr/>
          <p:nvPr/>
        </p:nvGrpSpPr>
        <p:grpSpPr>
          <a:xfrm>
            <a:off x="3276600" y="2807038"/>
            <a:ext cx="533400" cy="762000"/>
            <a:chOff x="1225162" y="1981200"/>
            <a:chExt cx="1295400" cy="1524000"/>
          </a:xfrm>
        </p:grpSpPr>
        <p:sp>
          <p:nvSpPr>
            <p:cNvPr id="47" name="Rectangle 46"/>
            <p:cNvSpPr/>
            <p:nvPr/>
          </p:nvSpPr>
          <p:spPr>
            <a:xfrm>
              <a:off x="1225162" y="1981200"/>
              <a:ext cx="1295400" cy="1524000"/>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8" name="Straight Connector 47"/>
            <p:cNvCxnSpPr/>
            <p:nvPr/>
          </p:nvCxnSpPr>
          <p:spPr>
            <a:xfrm>
              <a:off x="1336032" y="2133600"/>
              <a:ext cx="990600" cy="0"/>
            </a:xfrm>
            <a:prstGeom prst="line">
              <a:avLst/>
            </a:prstGeom>
            <a:ln>
              <a:solidFill>
                <a:srgbClr val="3366FF"/>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1336032" y="2286000"/>
              <a:ext cx="990600" cy="0"/>
            </a:xfrm>
            <a:prstGeom prst="line">
              <a:avLst/>
            </a:prstGeom>
            <a:ln>
              <a:solidFill>
                <a:srgbClr val="3366FF"/>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1336032" y="2438400"/>
              <a:ext cx="990600" cy="0"/>
            </a:xfrm>
            <a:prstGeom prst="line">
              <a:avLst/>
            </a:prstGeom>
            <a:ln>
              <a:solidFill>
                <a:srgbClr val="3366FF"/>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1336032" y="2590800"/>
              <a:ext cx="990600" cy="0"/>
            </a:xfrm>
            <a:prstGeom prst="line">
              <a:avLst/>
            </a:prstGeom>
            <a:ln>
              <a:solidFill>
                <a:srgbClr val="3366FF"/>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1336032" y="2743200"/>
              <a:ext cx="990600" cy="0"/>
            </a:xfrm>
            <a:prstGeom prst="line">
              <a:avLst/>
            </a:prstGeom>
            <a:ln>
              <a:solidFill>
                <a:srgbClr val="3366FF"/>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1336032" y="2895600"/>
              <a:ext cx="990600" cy="0"/>
            </a:xfrm>
            <a:prstGeom prst="line">
              <a:avLst/>
            </a:prstGeom>
            <a:ln>
              <a:solidFill>
                <a:srgbClr val="3366FF"/>
              </a:solidFill>
            </a:ln>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1336032" y="3048000"/>
              <a:ext cx="990600" cy="0"/>
            </a:xfrm>
            <a:prstGeom prst="line">
              <a:avLst/>
            </a:prstGeom>
            <a:ln>
              <a:solidFill>
                <a:srgbClr val="3366FF"/>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1336032" y="3200400"/>
              <a:ext cx="990600" cy="0"/>
            </a:xfrm>
            <a:prstGeom prst="line">
              <a:avLst/>
            </a:prstGeom>
            <a:ln>
              <a:solidFill>
                <a:srgbClr val="3366FF"/>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1336032" y="3352800"/>
              <a:ext cx="990600" cy="0"/>
            </a:xfrm>
            <a:prstGeom prst="line">
              <a:avLst/>
            </a:prstGeom>
            <a:ln>
              <a:solidFill>
                <a:srgbClr val="3366FF"/>
              </a:solidFill>
            </a:ln>
            <a:effectLst/>
          </p:spPr>
          <p:style>
            <a:lnRef idx="2">
              <a:schemeClr val="accent1"/>
            </a:lnRef>
            <a:fillRef idx="0">
              <a:schemeClr val="accent1"/>
            </a:fillRef>
            <a:effectRef idx="1">
              <a:schemeClr val="accent1"/>
            </a:effectRef>
            <a:fontRef idx="minor">
              <a:schemeClr val="tx1"/>
            </a:fontRef>
          </p:style>
        </p:cxnSp>
      </p:grpSp>
      <p:grpSp>
        <p:nvGrpSpPr>
          <p:cNvPr id="57" name="Group 56"/>
          <p:cNvGrpSpPr/>
          <p:nvPr/>
        </p:nvGrpSpPr>
        <p:grpSpPr>
          <a:xfrm>
            <a:off x="4252789" y="2807038"/>
            <a:ext cx="547811" cy="762000"/>
            <a:chOff x="1225162" y="1981200"/>
            <a:chExt cx="1295400" cy="1524000"/>
          </a:xfrm>
        </p:grpSpPr>
        <p:sp>
          <p:nvSpPr>
            <p:cNvPr id="58" name="Rectangle 57"/>
            <p:cNvSpPr/>
            <p:nvPr/>
          </p:nvSpPr>
          <p:spPr>
            <a:xfrm>
              <a:off x="1225162" y="1981200"/>
              <a:ext cx="1295400" cy="1524000"/>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9" name="Straight Connector 58"/>
            <p:cNvCxnSpPr/>
            <p:nvPr/>
          </p:nvCxnSpPr>
          <p:spPr>
            <a:xfrm>
              <a:off x="1336032" y="2133600"/>
              <a:ext cx="990600" cy="0"/>
            </a:xfrm>
            <a:prstGeom prst="line">
              <a:avLst/>
            </a:prstGeom>
            <a:ln>
              <a:solidFill>
                <a:srgbClr val="FF6600"/>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1336032" y="2286000"/>
              <a:ext cx="990600" cy="0"/>
            </a:xfrm>
            <a:prstGeom prst="line">
              <a:avLst/>
            </a:prstGeom>
            <a:ln>
              <a:solidFill>
                <a:srgbClr val="FF6600"/>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1336032" y="2438400"/>
              <a:ext cx="990600" cy="0"/>
            </a:xfrm>
            <a:prstGeom prst="line">
              <a:avLst/>
            </a:prstGeom>
            <a:ln>
              <a:solidFill>
                <a:srgbClr val="FF6600"/>
              </a:solidFill>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1336032" y="2590800"/>
              <a:ext cx="990600" cy="0"/>
            </a:xfrm>
            <a:prstGeom prst="line">
              <a:avLst/>
            </a:prstGeom>
            <a:ln>
              <a:solidFill>
                <a:srgbClr val="FF6600"/>
              </a:solidFill>
            </a:ln>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1336032" y="2743200"/>
              <a:ext cx="990600" cy="0"/>
            </a:xfrm>
            <a:prstGeom prst="line">
              <a:avLst/>
            </a:prstGeom>
            <a:ln>
              <a:solidFill>
                <a:srgbClr val="FF6600"/>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1336032" y="2895600"/>
              <a:ext cx="990600" cy="0"/>
            </a:xfrm>
            <a:prstGeom prst="line">
              <a:avLst/>
            </a:prstGeom>
            <a:ln>
              <a:solidFill>
                <a:srgbClr val="FF6600"/>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1336032" y="3048000"/>
              <a:ext cx="990600" cy="0"/>
            </a:xfrm>
            <a:prstGeom prst="line">
              <a:avLst/>
            </a:prstGeom>
            <a:ln>
              <a:solidFill>
                <a:srgbClr val="FF6600"/>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1336032" y="3200400"/>
              <a:ext cx="990600" cy="0"/>
            </a:xfrm>
            <a:prstGeom prst="line">
              <a:avLst/>
            </a:prstGeom>
            <a:ln>
              <a:solidFill>
                <a:srgbClr val="FF6600"/>
              </a:solidFill>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1336032" y="3352800"/>
              <a:ext cx="990600" cy="0"/>
            </a:xfrm>
            <a:prstGeom prst="line">
              <a:avLst/>
            </a:prstGeom>
            <a:ln>
              <a:solidFill>
                <a:srgbClr val="FF6600"/>
              </a:solidFill>
            </a:ln>
            <a:effectLst/>
          </p:spPr>
          <p:style>
            <a:lnRef idx="2">
              <a:schemeClr val="accent1"/>
            </a:lnRef>
            <a:fillRef idx="0">
              <a:schemeClr val="accent1"/>
            </a:fillRef>
            <a:effectRef idx="1">
              <a:schemeClr val="accent1"/>
            </a:effectRef>
            <a:fontRef idx="minor">
              <a:schemeClr val="tx1"/>
            </a:fontRef>
          </p:style>
        </p:cxnSp>
      </p:grpSp>
      <p:sp>
        <p:nvSpPr>
          <p:cNvPr id="3" name="TextBox 2"/>
          <p:cNvSpPr txBox="1"/>
          <p:nvPr/>
        </p:nvSpPr>
        <p:spPr>
          <a:xfrm>
            <a:off x="3048000" y="2406134"/>
            <a:ext cx="884602" cy="369332"/>
          </a:xfrm>
          <a:prstGeom prst="rect">
            <a:avLst/>
          </a:prstGeom>
          <a:noFill/>
        </p:spPr>
        <p:txBody>
          <a:bodyPr wrap="none" rtlCol="0">
            <a:spAutoFit/>
          </a:bodyPr>
          <a:lstStyle/>
          <a:p>
            <a:r>
              <a:rPr lang="en-US" dirty="0" smtClean="0"/>
              <a:t>original</a:t>
            </a:r>
            <a:endParaRPr lang="en-US" dirty="0"/>
          </a:p>
        </p:txBody>
      </p:sp>
      <p:sp>
        <p:nvSpPr>
          <p:cNvPr id="68" name="TextBox 67"/>
          <p:cNvSpPr txBox="1"/>
          <p:nvPr/>
        </p:nvSpPr>
        <p:spPr>
          <a:xfrm>
            <a:off x="4184427" y="2410134"/>
            <a:ext cx="759493" cy="369332"/>
          </a:xfrm>
          <a:prstGeom prst="rect">
            <a:avLst/>
          </a:prstGeom>
          <a:noFill/>
        </p:spPr>
        <p:txBody>
          <a:bodyPr wrap="none" rtlCol="0">
            <a:spAutoFit/>
          </a:bodyPr>
          <a:lstStyle/>
          <a:p>
            <a:r>
              <a:rPr lang="en-US" dirty="0" smtClean="0"/>
              <a:t>simple</a:t>
            </a:r>
            <a:endParaRPr lang="en-US" dirty="0"/>
          </a:p>
        </p:txBody>
      </p:sp>
    </p:spTree>
    <p:extLst>
      <p:ext uri="{BB962C8B-B14F-4D97-AF65-F5344CB8AC3E}">
        <p14:creationId xmlns:p14="http://schemas.microsoft.com/office/powerpoint/2010/main" val="384994915"/>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153400" cy="990600"/>
          </a:xfrm>
        </p:spPr>
        <p:txBody>
          <a:bodyPr>
            <a:noAutofit/>
          </a:bodyPr>
          <a:lstStyle/>
          <a:p>
            <a:pPr algn="ctr"/>
            <a:r>
              <a:rPr lang="en-US" sz="3600" dirty="0" smtClean="0"/>
              <a:t>Results </a:t>
            </a:r>
            <a:r>
              <a:rPr lang="en-US" sz="3600" i="1" dirty="0" smtClean="0">
                <a:solidFill>
                  <a:srgbClr val="FF6600"/>
                </a:solidFill>
              </a:rPr>
              <a:t>with</a:t>
            </a:r>
            <a:r>
              <a:rPr lang="en-US" sz="3600" dirty="0" smtClean="0"/>
              <a:t> the text: understanding</a:t>
            </a:r>
            <a:br>
              <a:rPr lang="en-US" sz="3600" dirty="0" smtClean="0"/>
            </a:br>
            <a:r>
              <a:rPr lang="en-US" sz="2800" dirty="0" smtClean="0"/>
              <a:t>(questions Q3, Q4, Q5, …)</a:t>
            </a:r>
            <a:endParaRPr lang="en-US" sz="2800" dirty="0"/>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981200"/>
            <a:ext cx="6096000" cy="3886200"/>
          </a:xfrm>
          <a:prstGeom prst="rect">
            <a:avLst/>
          </a:prstGeom>
          <a:noFill/>
        </p:spPr>
      </p:pic>
    </p:spTree>
    <p:extLst>
      <p:ext uri="{BB962C8B-B14F-4D97-AF65-F5344CB8AC3E}">
        <p14:creationId xmlns:p14="http://schemas.microsoft.com/office/powerpoint/2010/main" val="363635888"/>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153400" cy="990600"/>
          </a:xfrm>
        </p:spPr>
        <p:txBody>
          <a:bodyPr>
            <a:noAutofit/>
          </a:bodyPr>
          <a:lstStyle/>
          <a:p>
            <a:pPr algn="ctr"/>
            <a:r>
              <a:rPr lang="en-US" sz="3600" dirty="0" smtClean="0"/>
              <a:t>Results </a:t>
            </a:r>
            <a:r>
              <a:rPr lang="en-US" sz="3600" i="1" dirty="0" smtClean="0">
                <a:solidFill>
                  <a:srgbClr val="FF6600"/>
                </a:solidFill>
              </a:rPr>
              <a:t>without</a:t>
            </a:r>
            <a:r>
              <a:rPr lang="en-US" sz="3600" dirty="0" smtClean="0"/>
              <a:t> the text: learning</a:t>
            </a:r>
            <a:br>
              <a:rPr lang="en-US" sz="3600" dirty="0" smtClean="0"/>
            </a:br>
            <a:r>
              <a:rPr lang="en-US" sz="2800" dirty="0" smtClean="0"/>
              <a:t>(questions Q1, Q2, Q3,…)</a:t>
            </a:r>
            <a:endParaRPr lang="en-US" sz="2800"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133600"/>
            <a:ext cx="6934200" cy="4038600"/>
          </a:xfrm>
          <a:prstGeom prst="rect">
            <a:avLst/>
          </a:prstGeom>
          <a:noFill/>
        </p:spPr>
      </p:pic>
    </p:spTree>
    <p:extLst>
      <p:ext uri="{BB962C8B-B14F-4D97-AF65-F5344CB8AC3E}">
        <p14:creationId xmlns:p14="http://schemas.microsoft.com/office/powerpoint/2010/main" val="3173168817"/>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Spectrum of solutions</a:t>
            </a:r>
            <a:endParaRPr lang="en-US" dirty="0"/>
          </a:p>
        </p:txBody>
      </p:sp>
      <p:cxnSp>
        <p:nvCxnSpPr>
          <p:cNvPr id="5" name="Straight Arrow Connector 4"/>
          <p:cNvCxnSpPr/>
          <p:nvPr/>
        </p:nvCxnSpPr>
        <p:spPr>
          <a:xfrm>
            <a:off x="990600" y="5334000"/>
            <a:ext cx="7010400" cy="0"/>
          </a:xfrm>
          <a:prstGeom prst="straightConnector1">
            <a:avLst/>
          </a:prstGeom>
          <a:ln w="57150" cmpd="sng">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533400" y="5481935"/>
            <a:ext cx="1213669" cy="523220"/>
          </a:xfrm>
          <a:prstGeom prst="rect">
            <a:avLst/>
          </a:prstGeom>
          <a:noFill/>
        </p:spPr>
        <p:txBody>
          <a:bodyPr wrap="none" rtlCol="0">
            <a:spAutoFit/>
          </a:bodyPr>
          <a:lstStyle/>
          <a:p>
            <a:r>
              <a:rPr lang="en-US" sz="2800" dirty="0" smtClean="0">
                <a:solidFill>
                  <a:srgbClr val="0000FF"/>
                </a:solidFill>
              </a:rPr>
              <a:t>manual</a:t>
            </a:r>
            <a:endParaRPr lang="en-US" sz="2800" dirty="0">
              <a:solidFill>
                <a:srgbClr val="0000FF"/>
              </a:solidFill>
            </a:endParaRPr>
          </a:p>
        </p:txBody>
      </p:sp>
      <p:pic>
        <p:nvPicPr>
          <p:cNvPr id="9" name="Picture 8"/>
          <p:cNvPicPr>
            <a:picLocks noChangeAspect="1"/>
          </p:cNvPicPr>
          <p:nvPr/>
        </p:nvPicPr>
        <p:blipFill>
          <a:blip r:embed="rId2"/>
          <a:stretch>
            <a:fillRect/>
          </a:stretch>
        </p:blipFill>
        <p:spPr>
          <a:xfrm>
            <a:off x="228600" y="4495800"/>
            <a:ext cx="2235200" cy="359385"/>
          </a:xfrm>
          <a:prstGeom prst="rect">
            <a:avLst/>
          </a:prstGeom>
        </p:spPr>
      </p:pic>
      <p:sp>
        <p:nvSpPr>
          <p:cNvPr id="10" name="TextBox 9"/>
          <p:cNvSpPr txBox="1"/>
          <p:nvPr/>
        </p:nvSpPr>
        <p:spPr>
          <a:xfrm>
            <a:off x="6629400" y="5481935"/>
            <a:ext cx="2442370" cy="523220"/>
          </a:xfrm>
          <a:prstGeom prst="rect">
            <a:avLst/>
          </a:prstGeom>
          <a:noFill/>
        </p:spPr>
        <p:txBody>
          <a:bodyPr wrap="none" rtlCol="0">
            <a:spAutoFit/>
          </a:bodyPr>
          <a:lstStyle/>
          <a:p>
            <a:r>
              <a:rPr lang="en-US" sz="2800" dirty="0" smtClean="0">
                <a:solidFill>
                  <a:srgbClr val="0000FF"/>
                </a:solidFill>
              </a:rPr>
              <a:t>fully automated</a:t>
            </a:r>
            <a:endParaRPr lang="en-US" sz="2800" dirty="0">
              <a:solidFill>
                <a:srgbClr val="0000FF"/>
              </a:solidFill>
            </a:endParaRPr>
          </a:p>
        </p:txBody>
      </p:sp>
      <p:pic>
        <p:nvPicPr>
          <p:cNvPr id="11" name="Picture 10"/>
          <p:cNvPicPr>
            <a:picLocks noChangeAspect="1"/>
          </p:cNvPicPr>
          <p:nvPr/>
        </p:nvPicPr>
        <p:blipFill rotWithShape="1">
          <a:blip r:embed="rId3"/>
          <a:srcRect b="25777"/>
          <a:stretch/>
        </p:blipFill>
        <p:spPr>
          <a:xfrm>
            <a:off x="7086600" y="3534324"/>
            <a:ext cx="1409700" cy="961476"/>
          </a:xfrm>
          <a:prstGeom prst="rect">
            <a:avLst/>
          </a:prstGeom>
        </p:spPr>
      </p:pic>
      <p:cxnSp>
        <p:nvCxnSpPr>
          <p:cNvPr id="13" name="Straight Connector 12"/>
          <p:cNvCxnSpPr/>
          <p:nvPr/>
        </p:nvCxnSpPr>
        <p:spPr>
          <a:xfrm>
            <a:off x="7086600" y="4267200"/>
            <a:ext cx="1219200" cy="15240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7239000" y="4419600"/>
            <a:ext cx="925516" cy="369332"/>
          </a:xfrm>
          <a:prstGeom prst="rect">
            <a:avLst/>
          </a:prstGeom>
          <a:noFill/>
        </p:spPr>
        <p:txBody>
          <a:bodyPr wrap="none" rtlCol="0">
            <a:spAutoFit/>
          </a:bodyPr>
          <a:lstStyle/>
          <a:p>
            <a:r>
              <a:rPr lang="en-US" dirty="0" smtClean="0"/>
              <a:t>Simplify</a:t>
            </a:r>
            <a:endParaRPr lang="en-US" dirty="0"/>
          </a:p>
        </p:txBody>
      </p:sp>
      <p:pic>
        <p:nvPicPr>
          <p:cNvPr id="19" name="Picture 18"/>
          <p:cNvPicPr>
            <a:picLocks noChangeAspect="1"/>
          </p:cNvPicPr>
          <p:nvPr/>
        </p:nvPicPr>
        <p:blipFill>
          <a:blip r:embed="rId4"/>
          <a:stretch>
            <a:fillRect/>
          </a:stretch>
        </p:blipFill>
        <p:spPr>
          <a:xfrm>
            <a:off x="612648" y="2286000"/>
            <a:ext cx="1236757" cy="1743624"/>
          </a:xfrm>
          <a:prstGeom prst="rect">
            <a:avLst/>
          </a:prstGeom>
        </p:spPr>
      </p:pic>
      <p:sp>
        <p:nvSpPr>
          <p:cNvPr id="20" name="TextBox 19"/>
          <p:cNvSpPr txBox="1"/>
          <p:nvPr/>
        </p:nvSpPr>
        <p:spPr>
          <a:xfrm>
            <a:off x="3200400" y="5481935"/>
            <a:ext cx="2466390" cy="523220"/>
          </a:xfrm>
          <a:prstGeom prst="rect">
            <a:avLst/>
          </a:prstGeom>
          <a:noFill/>
        </p:spPr>
        <p:txBody>
          <a:bodyPr wrap="none" rtlCol="0">
            <a:spAutoFit/>
          </a:bodyPr>
          <a:lstStyle/>
          <a:p>
            <a:r>
              <a:rPr lang="en-US" sz="2800" dirty="0" smtClean="0">
                <a:solidFill>
                  <a:srgbClr val="0000FF"/>
                </a:solidFill>
              </a:rPr>
              <a:t>semi-automated</a:t>
            </a:r>
            <a:endParaRPr lang="en-US" sz="2800" dirty="0">
              <a:solidFill>
                <a:srgbClr val="0000FF"/>
              </a:solidFill>
            </a:endParaRPr>
          </a:p>
        </p:txBody>
      </p:sp>
      <p:sp>
        <p:nvSpPr>
          <p:cNvPr id="21" name="TextBox 20"/>
          <p:cNvSpPr txBox="1"/>
          <p:nvPr/>
        </p:nvSpPr>
        <p:spPr>
          <a:xfrm>
            <a:off x="2971800" y="2438400"/>
            <a:ext cx="3429144" cy="1938992"/>
          </a:xfrm>
          <a:prstGeom prst="rect">
            <a:avLst/>
          </a:prstGeom>
          <a:noFill/>
        </p:spPr>
        <p:txBody>
          <a:bodyPr wrap="none" rtlCol="0">
            <a:spAutoFit/>
          </a:bodyPr>
          <a:lstStyle/>
          <a:p>
            <a:pPr marL="285750" indent="-285750">
              <a:buFontTx/>
              <a:buChar char="-"/>
            </a:pPr>
            <a:r>
              <a:rPr lang="en-US" sz="2000" dirty="0" smtClean="0"/>
              <a:t>readability formulas</a:t>
            </a:r>
          </a:p>
          <a:p>
            <a:pPr marL="285750" indent="-285750">
              <a:buFontTx/>
              <a:buChar char="-"/>
            </a:pPr>
            <a:r>
              <a:rPr lang="en-US" sz="2000" dirty="0" smtClean="0"/>
              <a:t>simple word lists</a:t>
            </a:r>
          </a:p>
          <a:p>
            <a:pPr marL="285750" indent="-285750">
              <a:buFontTx/>
              <a:buChar char="-"/>
            </a:pPr>
            <a:r>
              <a:rPr lang="en-US" sz="2000" dirty="0" smtClean="0"/>
              <a:t>flag difficult text sections</a:t>
            </a:r>
          </a:p>
          <a:p>
            <a:pPr marL="285750" indent="-285750">
              <a:buFontTx/>
              <a:buChar char="-"/>
            </a:pPr>
            <a:r>
              <a:rPr lang="en-US" sz="2000" dirty="0" smtClean="0"/>
              <a:t>simplification thesauruses</a:t>
            </a:r>
            <a:endParaRPr lang="en-US" sz="2000" dirty="0"/>
          </a:p>
          <a:p>
            <a:pPr marL="285750" indent="-285750">
              <a:buFontTx/>
              <a:buChar char="-"/>
            </a:pPr>
            <a:r>
              <a:rPr lang="en-US" sz="2000" dirty="0" smtClean="0"/>
              <a:t>rule-based with human check</a:t>
            </a:r>
          </a:p>
          <a:p>
            <a:pPr marL="285750" indent="-285750">
              <a:buFontTx/>
              <a:buChar char="-"/>
            </a:pPr>
            <a:r>
              <a:rPr lang="en-US" sz="2000" dirty="0" smtClean="0"/>
              <a:t>…</a:t>
            </a:r>
          </a:p>
        </p:txBody>
      </p:sp>
      <p:sp>
        <p:nvSpPr>
          <p:cNvPr id="22" name="Rectangle 21"/>
          <p:cNvSpPr/>
          <p:nvPr/>
        </p:nvSpPr>
        <p:spPr>
          <a:xfrm>
            <a:off x="6553200" y="2133600"/>
            <a:ext cx="2518570" cy="4114800"/>
          </a:xfrm>
          <a:prstGeom prst="rect">
            <a:avLst/>
          </a:prstGeom>
          <a:noFill/>
          <a:ln w="38100" cmpd="sng">
            <a:solidFill>
              <a:srgbClr val="FF66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5610671"/>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153400" cy="990600"/>
          </a:xfrm>
        </p:spPr>
        <p:txBody>
          <a:bodyPr>
            <a:normAutofit/>
          </a:bodyPr>
          <a:lstStyle/>
          <a:p>
            <a:r>
              <a:rPr lang="en-US" dirty="0" smtClean="0"/>
              <a:t>Data-driven approach</a:t>
            </a:r>
            <a:endParaRPr lang="en-US" dirty="0"/>
          </a:p>
        </p:txBody>
      </p:sp>
      <p:sp>
        <p:nvSpPr>
          <p:cNvPr id="5" name="Rectangle 4"/>
          <p:cNvSpPr/>
          <p:nvPr/>
        </p:nvSpPr>
        <p:spPr>
          <a:xfrm>
            <a:off x="381000" y="2251412"/>
            <a:ext cx="2590800" cy="338554"/>
          </a:xfrm>
          <a:prstGeom prst="rect">
            <a:avLst/>
          </a:prstGeom>
        </p:spPr>
        <p:txBody>
          <a:bodyPr wrap="square">
            <a:spAutoFit/>
          </a:bodyPr>
          <a:lstStyle/>
          <a:p>
            <a:r>
              <a:rPr lang="en-US" sz="800" dirty="0" smtClean="0">
                <a:solidFill>
                  <a:srgbClr val="000090"/>
                </a:solidFill>
              </a:rPr>
              <a:t>Alfonso Perez Munoz, usually referred to as Alfonso, is a former Spanish footballer, in the striker position.</a:t>
            </a:r>
          </a:p>
        </p:txBody>
      </p:sp>
      <p:sp>
        <p:nvSpPr>
          <p:cNvPr id="6" name="Rectangle 5"/>
          <p:cNvSpPr/>
          <p:nvPr/>
        </p:nvSpPr>
        <p:spPr>
          <a:xfrm>
            <a:off x="2895600" y="2272010"/>
            <a:ext cx="2209800" cy="215444"/>
          </a:xfrm>
          <a:prstGeom prst="rect">
            <a:avLst/>
          </a:prstGeom>
        </p:spPr>
        <p:txBody>
          <a:bodyPr wrap="square">
            <a:spAutoFit/>
          </a:bodyPr>
          <a:lstStyle/>
          <a:p>
            <a:r>
              <a:rPr lang="en-US" sz="800" dirty="0" smtClean="0">
                <a:solidFill>
                  <a:srgbClr val="FF6600"/>
                </a:solidFill>
              </a:rPr>
              <a:t>Alfonso Perez is a former Spanish football player.</a:t>
            </a:r>
          </a:p>
        </p:txBody>
      </p:sp>
      <p:sp>
        <p:nvSpPr>
          <p:cNvPr id="7" name="Rectangle 6"/>
          <p:cNvSpPr/>
          <p:nvPr/>
        </p:nvSpPr>
        <p:spPr>
          <a:xfrm>
            <a:off x="381000" y="2800945"/>
            <a:ext cx="2667000" cy="461665"/>
          </a:xfrm>
          <a:prstGeom prst="rect">
            <a:avLst/>
          </a:prstGeom>
        </p:spPr>
        <p:txBody>
          <a:bodyPr wrap="square">
            <a:spAutoFit/>
          </a:bodyPr>
          <a:lstStyle/>
          <a:p>
            <a:r>
              <a:rPr lang="en-US" sz="800" dirty="0" smtClean="0">
                <a:solidFill>
                  <a:srgbClr val="000090"/>
                </a:solidFill>
              </a:rPr>
              <a:t>The reverse process, producing electrical energy from mechanical, energy, is accomplished by a generator or dynamo.</a:t>
            </a:r>
            <a:endParaRPr lang="en-US" sz="800" dirty="0">
              <a:solidFill>
                <a:srgbClr val="000090"/>
              </a:solidFill>
            </a:endParaRPr>
          </a:p>
        </p:txBody>
      </p:sp>
      <p:sp>
        <p:nvSpPr>
          <p:cNvPr id="8" name="Rectangle 7"/>
          <p:cNvSpPr/>
          <p:nvPr/>
        </p:nvSpPr>
        <p:spPr>
          <a:xfrm>
            <a:off x="2895600" y="2805410"/>
            <a:ext cx="2438400" cy="338554"/>
          </a:xfrm>
          <a:prstGeom prst="rect">
            <a:avLst/>
          </a:prstGeom>
        </p:spPr>
        <p:txBody>
          <a:bodyPr wrap="square">
            <a:spAutoFit/>
          </a:bodyPr>
          <a:lstStyle/>
          <a:p>
            <a:r>
              <a:rPr lang="en-US" sz="800" dirty="0" smtClean="0">
                <a:solidFill>
                  <a:srgbClr val="FF6600"/>
                </a:solidFill>
              </a:rPr>
              <a:t>A dynamo or an electric generator does the reverse: it changes mechanical movement into electric energy.</a:t>
            </a:r>
            <a:endParaRPr lang="en-US" sz="800" dirty="0">
              <a:solidFill>
                <a:srgbClr val="FF6600"/>
              </a:solidFill>
            </a:endParaRPr>
          </a:p>
        </p:txBody>
      </p:sp>
      <p:sp>
        <p:nvSpPr>
          <p:cNvPr id="9" name="Rectangle 8"/>
          <p:cNvSpPr/>
          <p:nvPr/>
        </p:nvSpPr>
        <p:spPr>
          <a:xfrm>
            <a:off x="2895600" y="3491210"/>
            <a:ext cx="2438400" cy="215444"/>
          </a:xfrm>
          <a:prstGeom prst="rect">
            <a:avLst/>
          </a:prstGeom>
        </p:spPr>
        <p:txBody>
          <a:bodyPr wrap="square">
            <a:spAutoFit/>
          </a:bodyPr>
          <a:lstStyle/>
          <a:p>
            <a:r>
              <a:rPr lang="en-US" sz="800" dirty="0" smtClean="0">
                <a:solidFill>
                  <a:srgbClr val="FF6600"/>
                </a:solidFill>
              </a:rPr>
              <a:t>I do not like green eggs and ham.</a:t>
            </a:r>
            <a:endParaRPr lang="en-US" sz="800" dirty="0">
              <a:solidFill>
                <a:srgbClr val="FF6600"/>
              </a:solidFill>
            </a:endParaRPr>
          </a:p>
        </p:txBody>
      </p:sp>
      <p:sp>
        <p:nvSpPr>
          <p:cNvPr id="10" name="Rectangle 9"/>
          <p:cNvSpPr/>
          <p:nvPr/>
        </p:nvSpPr>
        <p:spPr>
          <a:xfrm>
            <a:off x="381000" y="3491210"/>
            <a:ext cx="2514600" cy="338554"/>
          </a:xfrm>
          <a:prstGeom prst="rect">
            <a:avLst/>
          </a:prstGeom>
        </p:spPr>
        <p:txBody>
          <a:bodyPr wrap="square">
            <a:spAutoFit/>
          </a:bodyPr>
          <a:lstStyle/>
          <a:p>
            <a:r>
              <a:rPr lang="en-US" sz="800" dirty="0" smtClean="0">
                <a:solidFill>
                  <a:srgbClr val="000090"/>
                </a:solidFill>
              </a:rPr>
              <a:t>I find forest colored chicken ovum and pork rump to be </a:t>
            </a:r>
            <a:r>
              <a:rPr lang="en-US" sz="800" dirty="0" err="1" smtClean="0">
                <a:solidFill>
                  <a:srgbClr val="000090"/>
                </a:solidFill>
              </a:rPr>
              <a:t>dietarily</a:t>
            </a:r>
            <a:r>
              <a:rPr lang="en-US" sz="800" dirty="0" smtClean="0">
                <a:solidFill>
                  <a:srgbClr val="000090"/>
                </a:solidFill>
              </a:rPr>
              <a:t> disturbing.</a:t>
            </a:r>
            <a:endParaRPr lang="en-US" sz="800" dirty="0">
              <a:solidFill>
                <a:srgbClr val="000090"/>
              </a:solidFill>
            </a:endParaRPr>
          </a:p>
        </p:txBody>
      </p:sp>
      <p:sp>
        <p:nvSpPr>
          <p:cNvPr id="11" name="TextBox 10"/>
          <p:cNvSpPr txBox="1"/>
          <p:nvPr/>
        </p:nvSpPr>
        <p:spPr>
          <a:xfrm rot="5400000">
            <a:off x="2146132" y="4032677"/>
            <a:ext cx="1600200" cy="1015663"/>
          </a:xfrm>
          <a:prstGeom prst="rect">
            <a:avLst/>
          </a:prstGeom>
          <a:noFill/>
        </p:spPr>
        <p:txBody>
          <a:bodyPr wrap="square" rtlCol="0">
            <a:spAutoFit/>
          </a:bodyPr>
          <a:lstStyle/>
          <a:p>
            <a:r>
              <a:rPr lang="en-US" sz="6000" dirty="0" smtClean="0"/>
              <a:t>…</a:t>
            </a:r>
            <a:endParaRPr lang="en-US" sz="6000" dirty="0"/>
          </a:p>
        </p:txBody>
      </p:sp>
      <p:sp>
        <p:nvSpPr>
          <p:cNvPr id="12" name="Rectangle 11"/>
          <p:cNvSpPr/>
          <p:nvPr/>
        </p:nvSpPr>
        <p:spPr>
          <a:xfrm>
            <a:off x="381000" y="2195810"/>
            <a:ext cx="4953000" cy="2916198"/>
          </a:xfrm>
          <a:prstGeom prst="rect">
            <a:avLst/>
          </a:prstGeom>
          <a:noFill/>
          <a:ln w="38100" cap="flat" cmpd="sng" algn="ctr">
            <a:solidFill>
              <a:schemeClr val="accent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914400" y="1759208"/>
            <a:ext cx="2057400" cy="369332"/>
          </a:xfrm>
          <a:prstGeom prst="rect">
            <a:avLst/>
          </a:prstGeom>
          <a:noFill/>
        </p:spPr>
        <p:txBody>
          <a:bodyPr wrap="square" rtlCol="0">
            <a:spAutoFit/>
          </a:bodyPr>
          <a:lstStyle/>
          <a:p>
            <a:r>
              <a:rPr lang="en-US" dirty="0" err="1" smtClean="0">
                <a:solidFill>
                  <a:srgbClr val="000090"/>
                </a:solidFill>
              </a:rPr>
              <a:t>unsimplified</a:t>
            </a:r>
            <a:endParaRPr lang="en-US" dirty="0">
              <a:solidFill>
                <a:srgbClr val="000090"/>
              </a:solidFill>
            </a:endParaRPr>
          </a:p>
        </p:txBody>
      </p:sp>
      <p:sp>
        <p:nvSpPr>
          <p:cNvPr id="14" name="TextBox 13"/>
          <p:cNvSpPr txBox="1"/>
          <p:nvPr/>
        </p:nvSpPr>
        <p:spPr>
          <a:xfrm>
            <a:off x="3581400" y="1759208"/>
            <a:ext cx="1752600" cy="369332"/>
          </a:xfrm>
          <a:prstGeom prst="rect">
            <a:avLst/>
          </a:prstGeom>
          <a:noFill/>
        </p:spPr>
        <p:txBody>
          <a:bodyPr wrap="square" rtlCol="0">
            <a:spAutoFit/>
          </a:bodyPr>
          <a:lstStyle/>
          <a:p>
            <a:r>
              <a:rPr lang="en-US" dirty="0" smtClean="0">
                <a:solidFill>
                  <a:srgbClr val="FF6600"/>
                </a:solidFill>
              </a:rPr>
              <a:t>simplified</a:t>
            </a:r>
            <a:endParaRPr lang="en-US" dirty="0">
              <a:solidFill>
                <a:srgbClr val="FF6600"/>
              </a:solidFill>
            </a:endParaRPr>
          </a:p>
        </p:txBody>
      </p:sp>
      <p:sp>
        <p:nvSpPr>
          <p:cNvPr id="15" name="Right Arrow 14"/>
          <p:cNvSpPr/>
          <p:nvPr/>
        </p:nvSpPr>
        <p:spPr>
          <a:xfrm>
            <a:off x="5638800" y="3207008"/>
            <a:ext cx="762000" cy="6858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rot="17453132">
            <a:off x="5417681" y="2179268"/>
            <a:ext cx="1388815" cy="461665"/>
          </a:xfrm>
          <a:prstGeom prst="rect">
            <a:avLst/>
          </a:prstGeom>
          <a:noFill/>
        </p:spPr>
        <p:txBody>
          <a:bodyPr wrap="square" rtlCol="0">
            <a:spAutoFit/>
          </a:bodyPr>
          <a:lstStyle/>
          <a:p>
            <a:r>
              <a:rPr lang="en-US" sz="2400" dirty="0" smtClean="0"/>
              <a:t>learning</a:t>
            </a:r>
            <a:endParaRPr lang="en-US" sz="2400" dirty="0"/>
          </a:p>
        </p:txBody>
      </p:sp>
      <p:pic>
        <p:nvPicPr>
          <p:cNvPr id="21" name="Picture 20"/>
          <p:cNvPicPr>
            <a:picLocks noChangeAspect="1"/>
          </p:cNvPicPr>
          <p:nvPr/>
        </p:nvPicPr>
        <p:blipFill>
          <a:blip r:embed="rId3"/>
          <a:stretch>
            <a:fillRect/>
          </a:stretch>
        </p:blipFill>
        <p:spPr>
          <a:xfrm>
            <a:off x="6790784" y="2673608"/>
            <a:ext cx="1972216" cy="1792248"/>
          </a:xfrm>
          <a:prstGeom prst="rect">
            <a:avLst/>
          </a:prstGeom>
          <a:ln>
            <a:solidFill>
              <a:srgbClr val="3366FF"/>
            </a:solidFill>
          </a:ln>
        </p:spPr>
      </p:pic>
      <p:sp>
        <p:nvSpPr>
          <p:cNvPr id="3" name="TextBox 2"/>
          <p:cNvSpPr txBox="1"/>
          <p:nvPr/>
        </p:nvSpPr>
        <p:spPr>
          <a:xfrm>
            <a:off x="1365866" y="5374974"/>
            <a:ext cx="2596534" cy="830997"/>
          </a:xfrm>
          <a:prstGeom prst="rect">
            <a:avLst/>
          </a:prstGeom>
          <a:noFill/>
        </p:spPr>
        <p:txBody>
          <a:bodyPr wrap="none" rtlCol="0">
            <a:spAutoFit/>
          </a:bodyPr>
          <a:lstStyle/>
          <a:p>
            <a:r>
              <a:rPr lang="en-US" sz="2400" dirty="0" smtClean="0"/>
              <a:t>Given training data</a:t>
            </a:r>
            <a:br>
              <a:rPr lang="en-US" sz="2400" dirty="0" smtClean="0"/>
            </a:br>
            <a:r>
              <a:rPr lang="en-US" sz="2400" dirty="0" smtClean="0"/>
              <a:t>(paired sentences)</a:t>
            </a:r>
            <a:endParaRPr lang="en-US" sz="2400" dirty="0"/>
          </a:p>
        </p:txBody>
      </p:sp>
      <p:sp>
        <p:nvSpPr>
          <p:cNvPr id="18" name="TextBox 17"/>
          <p:cNvSpPr txBox="1"/>
          <p:nvPr/>
        </p:nvSpPr>
        <p:spPr>
          <a:xfrm>
            <a:off x="6096000" y="5340609"/>
            <a:ext cx="2904322" cy="830997"/>
          </a:xfrm>
          <a:prstGeom prst="rect">
            <a:avLst/>
          </a:prstGeom>
          <a:noFill/>
        </p:spPr>
        <p:txBody>
          <a:bodyPr wrap="square" rtlCol="0">
            <a:spAutoFit/>
          </a:bodyPr>
          <a:lstStyle/>
          <a:p>
            <a:r>
              <a:rPr lang="en-US" sz="2400" dirty="0" smtClean="0"/>
              <a:t>learn a simplification model</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Collecting simplification data</a:t>
            </a:r>
            <a:endParaRPr lang="en-US" dirty="0"/>
          </a:p>
        </p:txBody>
      </p:sp>
      <p:pic>
        <p:nvPicPr>
          <p:cNvPr id="4" name="Picture 3"/>
          <p:cNvPicPr>
            <a:picLocks noChangeAspect="1"/>
          </p:cNvPicPr>
          <p:nvPr/>
        </p:nvPicPr>
        <p:blipFill>
          <a:blip r:embed="rId2"/>
          <a:stretch>
            <a:fillRect/>
          </a:stretch>
        </p:blipFill>
        <p:spPr>
          <a:xfrm>
            <a:off x="228600" y="2057400"/>
            <a:ext cx="4724400" cy="2620255"/>
          </a:xfrm>
          <a:prstGeom prst="rect">
            <a:avLst/>
          </a:prstGeom>
        </p:spPr>
      </p:pic>
      <p:pic>
        <p:nvPicPr>
          <p:cNvPr id="5" name="Picture 4"/>
          <p:cNvPicPr>
            <a:picLocks noChangeAspect="1"/>
          </p:cNvPicPr>
          <p:nvPr/>
        </p:nvPicPr>
        <p:blipFill>
          <a:blip r:embed="rId3"/>
          <a:stretch>
            <a:fillRect/>
          </a:stretch>
        </p:blipFill>
        <p:spPr>
          <a:xfrm>
            <a:off x="6835648" y="2438400"/>
            <a:ext cx="1930400" cy="1581150"/>
          </a:xfrm>
          <a:prstGeom prst="rect">
            <a:avLst/>
          </a:prstGeom>
        </p:spPr>
      </p:pic>
      <p:sp>
        <p:nvSpPr>
          <p:cNvPr id="6" name="Right Arrow 5"/>
          <p:cNvSpPr/>
          <p:nvPr/>
        </p:nvSpPr>
        <p:spPr>
          <a:xfrm>
            <a:off x="5410200" y="2819400"/>
            <a:ext cx="1143000" cy="8382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914400" y="5124272"/>
            <a:ext cx="6705600" cy="1200328"/>
          </a:xfrm>
          <a:prstGeom prst="rect">
            <a:avLst/>
          </a:prstGeom>
        </p:spPr>
        <p:txBody>
          <a:bodyPr wrap="square">
            <a:spAutoFit/>
          </a:bodyPr>
          <a:lstStyle/>
          <a:p>
            <a:pPr lvl="2"/>
            <a:r>
              <a:rPr lang="en-US" sz="2400" i="1" dirty="0" smtClean="0"/>
              <a:t>I took a speed reading course and read War and Peace in twenty minutes.  It involves Russia. </a:t>
            </a:r>
            <a:r>
              <a:rPr lang="en-US" sz="2400" dirty="0" smtClean="0"/>
              <a:t>– Woody Allen</a:t>
            </a:r>
          </a:p>
        </p:txBody>
      </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Wikipedia for text simplification</a:t>
            </a:r>
            <a:endParaRPr lang="en-US" dirty="0"/>
          </a:p>
        </p:txBody>
      </p:sp>
      <p:pic>
        <p:nvPicPr>
          <p:cNvPr id="5" name="Picture 4"/>
          <p:cNvPicPr>
            <a:picLocks noChangeAspect="1"/>
          </p:cNvPicPr>
          <p:nvPr/>
        </p:nvPicPr>
        <p:blipFill>
          <a:blip r:embed="rId3"/>
          <a:stretch>
            <a:fillRect/>
          </a:stretch>
        </p:blipFill>
        <p:spPr>
          <a:xfrm>
            <a:off x="304800" y="2751274"/>
            <a:ext cx="1981200" cy="2125526"/>
          </a:xfrm>
          <a:prstGeom prst="rect">
            <a:avLst/>
          </a:prstGeom>
        </p:spPr>
      </p:pic>
      <p:sp>
        <p:nvSpPr>
          <p:cNvPr id="6" name="Rectangle 5"/>
          <p:cNvSpPr/>
          <p:nvPr/>
        </p:nvSpPr>
        <p:spPr>
          <a:xfrm>
            <a:off x="2819400" y="2751274"/>
            <a:ext cx="5718048" cy="1569660"/>
          </a:xfrm>
          <a:prstGeom prst="rect">
            <a:avLst/>
          </a:prstGeom>
        </p:spPr>
        <p:txBody>
          <a:bodyPr wrap="square">
            <a:spAutoFit/>
          </a:bodyPr>
          <a:lstStyle/>
          <a:p>
            <a:r>
              <a:rPr lang="en-US" sz="2400" dirty="0" smtClean="0"/>
              <a:t>“We use Simple English words and grammar here. The Simple English Wikipedia is for everyone! That includes children and adults who are learning English.”</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Wikipedia for text simplification</a:t>
            </a:r>
            <a:endParaRPr lang="en-US" dirty="0"/>
          </a:p>
        </p:txBody>
      </p:sp>
      <p:pic>
        <p:nvPicPr>
          <p:cNvPr id="5" name="Picture 4"/>
          <p:cNvPicPr>
            <a:picLocks noChangeAspect="1"/>
          </p:cNvPicPr>
          <p:nvPr/>
        </p:nvPicPr>
        <p:blipFill>
          <a:blip r:embed="rId3"/>
          <a:stretch>
            <a:fillRect/>
          </a:stretch>
        </p:blipFill>
        <p:spPr>
          <a:xfrm>
            <a:off x="304800" y="2751274"/>
            <a:ext cx="1981200" cy="2125526"/>
          </a:xfrm>
          <a:prstGeom prst="rect">
            <a:avLst/>
          </a:prstGeom>
        </p:spPr>
      </p:pic>
      <p:sp>
        <p:nvSpPr>
          <p:cNvPr id="7" name="Rectangle 6"/>
          <p:cNvSpPr/>
          <p:nvPr/>
        </p:nvSpPr>
        <p:spPr>
          <a:xfrm>
            <a:off x="2743200" y="2743200"/>
            <a:ext cx="6022848" cy="2308324"/>
          </a:xfrm>
          <a:prstGeom prst="rect">
            <a:avLst/>
          </a:prstGeom>
        </p:spPr>
        <p:txBody>
          <a:bodyPr wrap="square">
            <a:spAutoFit/>
          </a:bodyPr>
          <a:lstStyle/>
          <a:p>
            <a:r>
              <a:rPr lang="en-US" sz="2400" dirty="0" smtClean="0"/>
              <a:t>“Simple does not mean little. Writing in Simple English means that simple words are used. It does not mean readers want simple information. Articles do not have to be short to be simple; expand articles, include a lot of information, but use basic vocabulary.”</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Wikipedia for text simplification</a:t>
            </a:r>
            <a:endParaRPr lang="en-US" dirty="0"/>
          </a:p>
        </p:txBody>
      </p:sp>
      <p:pic>
        <p:nvPicPr>
          <p:cNvPr id="4" name="Picture 3"/>
          <p:cNvPicPr>
            <a:picLocks noChangeAspect="1"/>
          </p:cNvPicPr>
          <p:nvPr/>
        </p:nvPicPr>
        <p:blipFill>
          <a:blip r:embed="rId2"/>
          <a:stretch>
            <a:fillRect/>
          </a:stretch>
        </p:blipFill>
        <p:spPr>
          <a:xfrm>
            <a:off x="1447800" y="1524000"/>
            <a:ext cx="1930400" cy="2019300"/>
          </a:xfrm>
          <a:prstGeom prst="rect">
            <a:avLst/>
          </a:prstGeom>
        </p:spPr>
      </p:pic>
      <p:pic>
        <p:nvPicPr>
          <p:cNvPr id="5" name="Picture 4"/>
          <p:cNvPicPr>
            <a:picLocks noChangeAspect="1"/>
          </p:cNvPicPr>
          <p:nvPr/>
        </p:nvPicPr>
        <p:blipFill>
          <a:blip r:embed="rId3"/>
          <a:stretch>
            <a:fillRect/>
          </a:stretch>
        </p:blipFill>
        <p:spPr>
          <a:xfrm>
            <a:off x="5410200" y="1562100"/>
            <a:ext cx="1752600" cy="1880273"/>
          </a:xfrm>
          <a:prstGeom prst="rect">
            <a:avLst/>
          </a:prstGeom>
        </p:spPr>
      </p:pic>
      <p:cxnSp>
        <p:nvCxnSpPr>
          <p:cNvPr id="9" name="Straight Connector 8"/>
          <p:cNvCxnSpPr/>
          <p:nvPr/>
        </p:nvCxnSpPr>
        <p:spPr>
          <a:xfrm>
            <a:off x="510988" y="4570412"/>
            <a:ext cx="8153400" cy="1588"/>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1219200" y="5127248"/>
            <a:ext cx="2590800" cy="338554"/>
          </a:xfrm>
          <a:prstGeom prst="rect">
            <a:avLst/>
          </a:prstGeom>
        </p:spPr>
        <p:txBody>
          <a:bodyPr wrap="square">
            <a:spAutoFit/>
          </a:bodyPr>
          <a:lstStyle/>
          <a:p>
            <a:r>
              <a:rPr lang="en-US" sz="800" dirty="0" smtClean="0">
                <a:solidFill>
                  <a:srgbClr val="000090"/>
                </a:solidFill>
              </a:rPr>
              <a:t>Alfonso Perez Munoz, usually referred to as Alfonso, is a former Spanish footballer, in the striker position.</a:t>
            </a:r>
          </a:p>
        </p:txBody>
      </p:sp>
      <p:sp>
        <p:nvSpPr>
          <p:cNvPr id="11" name="Rectangle 10"/>
          <p:cNvSpPr/>
          <p:nvPr/>
        </p:nvSpPr>
        <p:spPr>
          <a:xfrm>
            <a:off x="5105400" y="5127248"/>
            <a:ext cx="2209800" cy="215444"/>
          </a:xfrm>
          <a:prstGeom prst="rect">
            <a:avLst/>
          </a:prstGeom>
        </p:spPr>
        <p:txBody>
          <a:bodyPr wrap="square">
            <a:spAutoFit/>
          </a:bodyPr>
          <a:lstStyle/>
          <a:p>
            <a:r>
              <a:rPr lang="en-US" sz="800" dirty="0" smtClean="0">
                <a:solidFill>
                  <a:srgbClr val="FF6600"/>
                </a:solidFill>
              </a:rPr>
              <a:t>Alfonso Perez is a former Spanish football player.</a:t>
            </a:r>
          </a:p>
        </p:txBody>
      </p:sp>
      <p:sp>
        <p:nvSpPr>
          <p:cNvPr id="12" name="Rectangle 11"/>
          <p:cNvSpPr/>
          <p:nvPr/>
        </p:nvSpPr>
        <p:spPr>
          <a:xfrm>
            <a:off x="1219200" y="5676781"/>
            <a:ext cx="2667000" cy="461665"/>
          </a:xfrm>
          <a:prstGeom prst="rect">
            <a:avLst/>
          </a:prstGeom>
        </p:spPr>
        <p:txBody>
          <a:bodyPr wrap="square">
            <a:spAutoFit/>
          </a:bodyPr>
          <a:lstStyle/>
          <a:p>
            <a:r>
              <a:rPr lang="en-US" sz="800" dirty="0" smtClean="0">
                <a:solidFill>
                  <a:srgbClr val="000090"/>
                </a:solidFill>
              </a:rPr>
              <a:t>The reverse process, producing electrical energy from mechanical, energy, is accomplished by a generator or dynamo.</a:t>
            </a:r>
            <a:endParaRPr lang="en-US" sz="800" dirty="0">
              <a:solidFill>
                <a:srgbClr val="000090"/>
              </a:solidFill>
            </a:endParaRPr>
          </a:p>
        </p:txBody>
      </p:sp>
      <p:sp>
        <p:nvSpPr>
          <p:cNvPr id="13" name="Rectangle 12"/>
          <p:cNvSpPr/>
          <p:nvPr/>
        </p:nvSpPr>
        <p:spPr>
          <a:xfrm>
            <a:off x="5105400" y="5626894"/>
            <a:ext cx="2438400" cy="338554"/>
          </a:xfrm>
          <a:prstGeom prst="rect">
            <a:avLst/>
          </a:prstGeom>
        </p:spPr>
        <p:txBody>
          <a:bodyPr wrap="square">
            <a:spAutoFit/>
          </a:bodyPr>
          <a:lstStyle/>
          <a:p>
            <a:r>
              <a:rPr lang="en-US" sz="800" dirty="0" smtClean="0">
                <a:solidFill>
                  <a:srgbClr val="FF6600"/>
                </a:solidFill>
              </a:rPr>
              <a:t>A dynamo or an electric generator does the reverse: it changes mechanical movement into electric energy.</a:t>
            </a:r>
            <a:endParaRPr lang="en-US" sz="800" dirty="0">
              <a:solidFill>
                <a:srgbClr val="FF6600"/>
              </a:solidFill>
            </a:endParaRPr>
          </a:p>
        </p:txBody>
      </p:sp>
      <p:sp>
        <p:nvSpPr>
          <p:cNvPr id="14" name="Rectangle 13"/>
          <p:cNvSpPr/>
          <p:nvPr/>
        </p:nvSpPr>
        <p:spPr>
          <a:xfrm>
            <a:off x="5105400" y="6346448"/>
            <a:ext cx="2438400" cy="215444"/>
          </a:xfrm>
          <a:prstGeom prst="rect">
            <a:avLst/>
          </a:prstGeom>
        </p:spPr>
        <p:txBody>
          <a:bodyPr wrap="square">
            <a:spAutoFit/>
          </a:bodyPr>
          <a:lstStyle/>
          <a:p>
            <a:r>
              <a:rPr lang="en-US" sz="800" dirty="0" smtClean="0">
                <a:solidFill>
                  <a:srgbClr val="FF6600"/>
                </a:solidFill>
              </a:rPr>
              <a:t>I do not like green eggs and ham.</a:t>
            </a:r>
            <a:endParaRPr lang="en-US" sz="800" dirty="0">
              <a:solidFill>
                <a:srgbClr val="FF6600"/>
              </a:solidFill>
            </a:endParaRPr>
          </a:p>
        </p:txBody>
      </p:sp>
      <p:sp>
        <p:nvSpPr>
          <p:cNvPr id="15" name="Rectangle 14"/>
          <p:cNvSpPr/>
          <p:nvPr/>
        </p:nvSpPr>
        <p:spPr>
          <a:xfrm>
            <a:off x="1219200" y="6367046"/>
            <a:ext cx="2514600" cy="338554"/>
          </a:xfrm>
          <a:prstGeom prst="rect">
            <a:avLst/>
          </a:prstGeom>
        </p:spPr>
        <p:txBody>
          <a:bodyPr wrap="square">
            <a:spAutoFit/>
          </a:bodyPr>
          <a:lstStyle/>
          <a:p>
            <a:r>
              <a:rPr lang="en-US" sz="800" dirty="0" smtClean="0">
                <a:solidFill>
                  <a:srgbClr val="000090"/>
                </a:solidFill>
              </a:rPr>
              <a:t>I find forest colored chicken ovum and pork rump to be </a:t>
            </a:r>
            <a:r>
              <a:rPr lang="en-US" sz="800" dirty="0" err="1" smtClean="0">
                <a:solidFill>
                  <a:srgbClr val="000090"/>
                </a:solidFill>
              </a:rPr>
              <a:t>dietarily</a:t>
            </a:r>
            <a:r>
              <a:rPr lang="en-US" sz="800" dirty="0" smtClean="0">
                <a:solidFill>
                  <a:srgbClr val="000090"/>
                </a:solidFill>
              </a:rPr>
              <a:t> disturbing.</a:t>
            </a:r>
            <a:endParaRPr lang="en-US" sz="800" dirty="0">
              <a:solidFill>
                <a:srgbClr val="000090"/>
              </a:solidFill>
            </a:endParaRPr>
          </a:p>
        </p:txBody>
      </p:sp>
      <p:sp>
        <p:nvSpPr>
          <p:cNvPr id="16" name="TextBox 15"/>
          <p:cNvSpPr txBox="1"/>
          <p:nvPr/>
        </p:nvSpPr>
        <p:spPr>
          <a:xfrm>
            <a:off x="1143000" y="4583668"/>
            <a:ext cx="2057400" cy="369332"/>
          </a:xfrm>
          <a:prstGeom prst="rect">
            <a:avLst/>
          </a:prstGeom>
          <a:noFill/>
        </p:spPr>
        <p:txBody>
          <a:bodyPr wrap="square" rtlCol="0">
            <a:spAutoFit/>
          </a:bodyPr>
          <a:lstStyle/>
          <a:p>
            <a:r>
              <a:rPr lang="en-US" dirty="0" err="1" smtClean="0">
                <a:solidFill>
                  <a:srgbClr val="000090"/>
                </a:solidFill>
              </a:rPr>
              <a:t>unsimplified</a:t>
            </a:r>
            <a:endParaRPr lang="en-US" dirty="0">
              <a:solidFill>
                <a:srgbClr val="000090"/>
              </a:solidFill>
            </a:endParaRPr>
          </a:p>
        </p:txBody>
      </p:sp>
      <p:sp>
        <p:nvSpPr>
          <p:cNvPr id="17" name="TextBox 16"/>
          <p:cNvSpPr txBox="1"/>
          <p:nvPr/>
        </p:nvSpPr>
        <p:spPr>
          <a:xfrm>
            <a:off x="5105400" y="4583668"/>
            <a:ext cx="1752600" cy="369332"/>
          </a:xfrm>
          <a:prstGeom prst="rect">
            <a:avLst/>
          </a:prstGeom>
          <a:noFill/>
        </p:spPr>
        <p:txBody>
          <a:bodyPr wrap="square" rtlCol="0">
            <a:spAutoFit/>
          </a:bodyPr>
          <a:lstStyle/>
          <a:p>
            <a:r>
              <a:rPr lang="en-US" dirty="0" smtClean="0">
                <a:solidFill>
                  <a:srgbClr val="FF6600"/>
                </a:solidFill>
              </a:rPr>
              <a:t>simplified</a:t>
            </a:r>
            <a:endParaRPr lang="en-US" dirty="0">
              <a:solidFill>
                <a:srgbClr val="FF6600"/>
              </a:solidFill>
            </a:endParaRPr>
          </a:p>
        </p:txBody>
      </p:sp>
      <p:sp>
        <p:nvSpPr>
          <p:cNvPr id="3" name="TextBox 2"/>
          <p:cNvSpPr txBox="1"/>
          <p:nvPr/>
        </p:nvSpPr>
        <p:spPr>
          <a:xfrm>
            <a:off x="1574800" y="3390900"/>
            <a:ext cx="1930400" cy="381000"/>
          </a:xfrm>
          <a:prstGeom prst="rect">
            <a:avLst/>
          </a:prstGeom>
          <a:noFill/>
        </p:spPr>
        <p:txBody>
          <a:bodyPr wrap="square" rtlCol="0">
            <a:spAutoFit/>
          </a:bodyPr>
          <a:lstStyle/>
          <a:p>
            <a:r>
              <a:rPr lang="en-US" dirty="0" smtClean="0">
                <a:solidFill>
                  <a:srgbClr val="0000FF"/>
                </a:solidFill>
              </a:rPr>
              <a:t>4.4M articles</a:t>
            </a:r>
            <a:endParaRPr lang="en-US" dirty="0">
              <a:solidFill>
                <a:srgbClr val="0000FF"/>
              </a:solidFill>
            </a:endParaRPr>
          </a:p>
        </p:txBody>
      </p:sp>
      <p:sp>
        <p:nvSpPr>
          <p:cNvPr id="18" name="TextBox 17"/>
          <p:cNvSpPr txBox="1"/>
          <p:nvPr/>
        </p:nvSpPr>
        <p:spPr>
          <a:xfrm>
            <a:off x="5689600" y="3390900"/>
            <a:ext cx="1930400" cy="381000"/>
          </a:xfrm>
          <a:prstGeom prst="rect">
            <a:avLst/>
          </a:prstGeom>
          <a:noFill/>
        </p:spPr>
        <p:txBody>
          <a:bodyPr wrap="square" rtlCol="0">
            <a:spAutoFit/>
          </a:bodyPr>
          <a:lstStyle/>
          <a:p>
            <a:r>
              <a:rPr lang="en-US" dirty="0" smtClean="0">
                <a:solidFill>
                  <a:srgbClr val="0000FF"/>
                </a:solidFill>
              </a:rPr>
              <a:t>97K articles</a:t>
            </a:r>
            <a:endParaRPr lang="en-US" dirty="0">
              <a:solidFill>
                <a:srgbClr val="0000FF"/>
              </a:solidFill>
            </a:endParaRPr>
          </a:p>
        </p:txBody>
      </p:sp>
      <p:sp>
        <p:nvSpPr>
          <p:cNvPr id="7" name="Down Arrow 6"/>
          <p:cNvSpPr/>
          <p:nvPr/>
        </p:nvSpPr>
        <p:spPr>
          <a:xfrm>
            <a:off x="3810000" y="3962400"/>
            <a:ext cx="914400" cy="457200"/>
          </a:xfrm>
          <a:prstGeom prst="downArrow">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152400"/>
            <a:ext cx="8153400" cy="990600"/>
          </a:xfrm>
        </p:spPr>
        <p:txBody>
          <a:bodyPr>
            <a:normAutofit fontScale="90000"/>
          </a:bodyPr>
          <a:lstStyle/>
          <a:p>
            <a:r>
              <a:rPr lang="en-US" dirty="0" smtClean="0"/>
              <a:t>From aligned documents to </a:t>
            </a:r>
            <a:br>
              <a:rPr lang="en-US" dirty="0" smtClean="0"/>
            </a:br>
            <a:r>
              <a:rPr lang="en-US" dirty="0" smtClean="0"/>
              <a:t>aligned sentences</a:t>
            </a:r>
            <a:endParaRPr lang="en-US" dirty="0"/>
          </a:p>
        </p:txBody>
      </p:sp>
      <p:pic>
        <p:nvPicPr>
          <p:cNvPr id="6" name="Picture 5"/>
          <p:cNvPicPr>
            <a:picLocks noChangeAspect="1"/>
          </p:cNvPicPr>
          <p:nvPr/>
        </p:nvPicPr>
        <p:blipFill>
          <a:blip r:embed="rId2"/>
          <a:stretch>
            <a:fillRect/>
          </a:stretch>
        </p:blipFill>
        <p:spPr>
          <a:xfrm>
            <a:off x="0" y="4953000"/>
            <a:ext cx="9144000" cy="1430278"/>
          </a:xfrm>
          <a:prstGeom prst="rect">
            <a:avLst/>
          </a:prstGeom>
        </p:spPr>
      </p:pic>
      <p:pic>
        <p:nvPicPr>
          <p:cNvPr id="7" name="Picture 6"/>
          <p:cNvPicPr>
            <a:picLocks noChangeAspect="1"/>
          </p:cNvPicPr>
          <p:nvPr/>
        </p:nvPicPr>
        <p:blipFill>
          <a:blip r:embed="rId3"/>
          <a:stretch>
            <a:fillRect/>
          </a:stretch>
        </p:blipFill>
        <p:spPr>
          <a:xfrm>
            <a:off x="37251" y="1755753"/>
            <a:ext cx="9144000" cy="2282847"/>
          </a:xfrm>
          <a:prstGeom prst="rect">
            <a:avLst/>
          </a:prstGeom>
        </p:spPr>
      </p:pic>
      <p:cxnSp>
        <p:nvCxnSpPr>
          <p:cNvPr id="4" name="Straight Connector 3"/>
          <p:cNvCxnSpPr/>
          <p:nvPr/>
        </p:nvCxnSpPr>
        <p:spPr>
          <a:xfrm>
            <a:off x="381000" y="4495800"/>
            <a:ext cx="8077200" cy="0"/>
          </a:xfrm>
          <a:prstGeom prst="line">
            <a:avLst/>
          </a:prstGeom>
          <a:ln w="57150" cmpd="sng">
            <a:solidFill>
              <a:srgbClr val="94B6D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16195612"/>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4953000"/>
            <a:ext cx="9144000" cy="1430278"/>
          </a:xfrm>
          <a:prstGeom prst="rect">
            <a:avLst/>
          </a:prstGeom>
        </p:spPr>
      </p:pic>
      <p:pic>
        <p:nvPicPr>
          <p:cNvPr id="7" name="Picture 6"/>
          <p:cNvPicPr>
            <a:picLocks noChangeAspect="1"/>
          </p:cNvPicPr>
          <p:nvPr/>
        </p:nvPicPr>
        <p:blipFill>
          <a:blip r:embed="rId3"/>
          <a:stretch>
            <a:fillRect/>
          </a:stretch>
        </p:blipFill>
        <p:spPr>
          <a:xfrm>
            <a:off x="37251" y="1755753"/>
            <a:ext cx="9144000" cy="2282847"/>
          </a:xfrm>
          <a:prstGeom prst="rect">
            <a:avLst/>
          </a:prstGeom>
        </p:spPr>
      </p:pic>
      <p:sp>
        <p:nvSpPr>
          <p:cNvPr id="8" name="Rectangle 7"/>
          <p:cNvSpPr/>
          <p:nvPr/>
        </p:nvSpPr>
        <p:spPr>
          <a:xfrm>
            <a:off x="0" y="1755753"/>
            <a:ext cx="4343400" cy="301647"/>
          </a:xfrm>
          <a:prstGeom prst="rect">
            <a:avLst/>
          </a:prstGeom>
          <a:solidFill>
            <a:srgbClr val="FFFF00">
              <a:alpha val="23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76200" y="5029200"/>
            <a:ext cx="4114800" cy="301647"/>
          </a:xfrm>
          <a:prstGeom prst="rect">
            <a:avLst/>
          </a:prstGeom>
          <a:solidFill>
            <a:srgbClr val="FFFF00">
              <a:alpha val="23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76200" y="2667000"/>
            <a:ext cx="4800600" cy="533400"/>
          </a:xfrm>
          <a:prstGeom prst="rect">
            <a:avLst/>
          </a:prstGeom>
          <a:solidFill>
            <a:srgbClr val="FF6600">
              <a:alpha val="23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6600"/>
              </a:solidFill>
            </a:endParaRPr>
          </a:p>
        </p:txBody>
      </p:sp>
      <p:sp>
        <p:nvSpPr>
          <p:cNvPr id="11" name="Rectangle 10"/>
          <p:cNvSpPr/>
          <p:nvPr/>
        </p:nvSpPr>
        <p:spPr>
          <a:xfrm>
            <a:off x="4267200" y="5032353"/>
            <a:ext cx="4648200" cy="301647"/>
          </a:xfrm>
          <a:prstGeom prst="rect">
            <a:avLst/>
          </a:prstGeom>
          <a:solidFill>
            <a:srgbClr val="FF6600">
              <a:alpha val="23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76906" y="3337528"/>
            <a:ext cx="9067093" cy="701072"/>
          </a:xfrm>
          <a:prstGeom prst="rect">
            <a:avLst/>
          </a:prstGeom>
          <a:solidFill>
            <a:srgbClr val="3366FF">
              <a:alpha val="23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6600"/>
              </a:solidFill>
            </a:endParaRPr>
          </a:p>
        </p:txBody>
      </p:sp>
      <p:sp>
        <p:nvSpPr>
          <p:cNvPr id="13" name="Rectangle 12"/>
          <p:cNvSpPr/>
          <p:nvPr/>
        </p:nvSpPr>
        <p:spPr>
          <a:xfrm>
            <a:off x="114158" y="5308721"/>
            <a:ext cx="9067093" cy="701072"/>
          </a:xfrm>
          <a:prstGeom prst="rect">
            <a:avLst/>
          </a:prstGeom>
          <a:solidFill>
            <a:srgbClr val="3366FF">
              <a:alpha val="23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6600"/>
              </a:solidFill>
            </a:endParaRPr>
          </a:p>
        </p:txBody>
      </p:sp>
      <p:sp>
        <p:nvSpPr>
          <p:cNvPr id="15" name="Title 1"/>
          <p:cNvSpPr>
            <a:spLocks noGrp="1"/>
          </p:cNvSpPr>
          <p:nvPr>
            <p:ph type="title"/>
          </p:nvPr>
        </p:nvSpPr>
        <p:spPr>
          <a:xfrm>
            <a:off x="612648" y="152400"/>
            <a:ext cx="8153400" cy="990600"/>
          </a:xfrm>
        </p:spPr>
        <p:txBody>
          <a:bodyPr>
            <a:normAutofit fontScale="90000"/>
          </a:bodyPr>
          <a:lstStyle/>
          <a:p>
            <a:r>
              <a:rPr lang="en-US" dirty="0" smtClean="0"/>
              <a:t>From aligned documents to </a:t>
            </a:r>
            <a:br>
              <a:rPr lang="en-US" dirty="0" smtClean="0"/>
            </a:br>
            <a:r>
              <a:rPr lang="en-US" dirty="0" smtClean="0"/>
              <a:t>aligned sentences</a:t>
            </a:r>
            <a:endParaRPr lang="en-US" dirty="0"/>
          </a:p>
        </p:txBody>
      </p:sp>
      <p:cxnSp>
        <p:nvCxnSpPr>
          <p:cNvPr id="16" name="Straight Connector 15"/>
          <p:cNvCxnSpPr/>
          <p:nvPr/>
        </p:nvCxnSpPr>
        <p:spPr>
          <a:xfrm>
            <a:off x="381000" y="4495800"/>
            <a:ext cx="8077200" cy="0"/>
          </a:xfrm>
          <a:prstGeom prst="line">
            <a:avLst/>
          </a:prstGeom>
          <a:ln w="57150" cmpd="sng">
            <a:solidFill>
              <a:srgbClr val="94B6D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651031"/>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Wikipedia for text simplification</a:t>
            </a:r>
            <a:endParaRPr lang="en-US" dirty="0"/>
          </a:p>
        </p:txBody>
      </p:sp>
      <p:pic>
        <p:nvPicPr>
          <p:cNvPr id="4" name="Picture 3"/>
          <p:cNvPicPr>
            <a:picLocks noChangeAspect="1"/>
          </p:cNvPicPr>
          <p:nvPr/>
        </p:nvPicPr>
        <p:blipFill>
          <a:blip r:embed="rId2"/>
          <a:stretch>
            <a:fillRect/>
          </a:stretch>
        </p:blipFill>
        <p:spPr>
          <a:xfrm>
            <a:off x="1447800" y="1524000"/>
            <a:ext cx="1930400" cy="2019300"/>
          </a:xfrm>
          <a:prstGeom prst="rect">
            <a:avLst/>
          </a:prstGeom>
        </p:spPr>
      </p:pic>
      <p:pic>
        <p:nvPicPr>
          <p:cNvPr id="5" name="Picture 4"/>
          <p:cNvPicPr>
            <a:picLocks noChangeAspect="1"/>
          </p:cNvPicPr>
          <p:nvPr/>
        </p:nvPicPr>
        <p:blipFill>
          <a:blip r:embed="rId3"/>
          <a:stretch>
            <a:fillRect/>
          </a:stretch>
        </p:blipFill>
        <p:spPr>
          <a:xfrm>
            <a:off x="5410200" y="1562100"/>
            <a:ext cx="1752600" cy="1880273"/>
          </a:xfrm>
          <a:prstGeom prst="rect">
            <a:avLst/>
          </a:prstGeom>
        </p:spPr>
      </p:pic>
      <p:cxnSp>
        <p:nvCxnSpPr>
          <p:cNvPr id="9" name="Straight Connector 8"/>
          <p:cNvCxnSpPr/>
          <p:nvPr/>
        </p:nvCxnSpPr>
        <p:spPr>
          <a:xfrm>
            <a:off x="510988" y="4267200"/>
            <a:ext cx="8153400" cy="1588"/>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685800" y="5127248"/>
            <a:ext cx="2590800" cy="338554"/>
          </a:xfrm>
          <a:prstGeom prst="rect">
            <a:avLst/>
          </a:prstGeom>
        </p:spPr>
        <p:txBody>
          <a:bodyPr wrap="square">
            <a:spAutoFit/>
          </a:bodyPr>
          <a:lstStyle/>
          <a:p>
            <a:r>
              <a:rPr lang="en-US" sz="800" dirty="0" smtClean="0">
                <a:solidFill>
                  <a:srgbClr val="000090"/>
                </a:solidFill>
              </a:rPr>
              <a:t>Alfonso Perez Munoz, usually referred to as Alfonso, is a former Spanish footballer, in the striker position.</a:t>
            </a:r>
          </a:p>
        </p:txBody>
      </p:sp>
      <p:sp>
        <p:nvSpPr>
          <p:cNvPr id="11" name="Rectangle 10"/>
          <p:cNvSpPr/>
          <p:nvPr/>
        </p:nvSpPr>
        <p:spPr>
          <a:xfrm>
            <a:off x="5791200" y="5127248"/>
            <a:ext cx="2209800" cy="215444"/>
          </a:xfrm>
          <a:prstGeom prst="rect">
            <a:avLst/>
          </a:prstGeom>
        </p:spPr>
        <p:txBody>
          <a:bodyPr wrap="square">
            <a:spAutoFit/>
          </a:bodyPr>
          <a:lstStyle/>
          <a:p>
            <a:r>
              <a:rPr lang="en-US" sz="800" dirty="0" smtClean="0">
                <a:solidFill>
                  <a:srgbClr val="FF6600"/>
                </a:solidFill>
              </a:rPr>
              <a:t>Alfonso Perez is a former Spanish football player.</a:t>
            </a:r>
          </a:p>
        </p:txBody>
      </p:sp>
      <p:sp>
        <p:nvSpPr>
          <p:cNvPr id="12" name="Rectangle 11"/>
          <p:cNvSpPr/>
          <p:nvPr/>
        </p:nvSpPr>
        <p:spPr>
          <a:xfrm>
            <a:off x="685800" y="5676781"/>
            <a:ext cx="2667000" cy="461665"/>
          </a:xfrm>
          <a:prstGeom prst="rect">
            <a:avLst/>
          </a:prstGeom>
        </p:spPr>
        <p:txBody>
          <a:bodyPr wrap="square">
            <a:spAutoFit/>
          </a:bodyPr>
          <a:lstStyle/>
          <a:p>
            <a:r>
              <a:rPr lang="en-US" sz="800" dirty="0" smtClean="0">
                <a:solidFill>
                  <a:srgbClr val="000090"/>
                </a:solidFill>
              </a:rPr>
              <a:t>The reverse process, producing electrical energy from mechanical, energy, is accomplished by a generator or dynamo.</a:t>
            </a:r>
            <a:endParaRPr lang="en-US" sz="800" dirty="0">
              <a:solidFill>
                <a:srgbClr val="000090"/>
              </a:solidFill>
            </a:endParaRPr>
          </a:p>
        </p:txBody>
      </p:sp>
      <p:sp>
        <p:nvSpPr>
          <p:cNvPr id="13" name="Rectangle 12"/>
          <p:cNvSpPr/>
          <p:nvPr/>
        </p:nvSpPr>
        <p:spPr>
          <a:xfrm>
            <a:off x="5791200" y="5626894"/>
            <a:ext cx="2438400" cy="338554"/>
          </a:xfrm>
          <a:prstGeom prst="rect">
            <a:avLst/>
          </a:prstGeom>
        </p:spPr>
        <p:txBody>
          <a:bodyPr wrap="square">
            <a:spAutoFit/>
          </a:bodyPr>
          <a:lstStyle/>
          <a:p>
            <a:r>
              <a:rPr lang="en-US" sz="800" dirty="0" smtClean="0">
                <a:solidFill>
                  <a:srgbClr val="FF6600"/>
                </a:solidFill>
              </a:rPr>
              <a:t>A dynamo or an electric generator does the reverse: it changes mechanical movement into electric energy.</a:t>
            </a:r>
            <a:endParaRPr lang="en-US" sz="800" dirty="0">
              <a:solidFill>
                <a:srgbClr val="FF6600"/>
              </a:solidFill>
            </a:endParaRPr>
          </a:p>
        </p:txBody>
      </p:sp>
      <p:sp>
        <p:nvSpPr>
          <p:cNvPr id="14" name="Rectangle 13"/>
          <p:cNvSpPr/>
          <p:nvPr/>
        </p:nvSpPr>
        <p:spPr>
          <a:xfrm>
            <a:off x="5791200" y="6346448"/>
            <a:ext cx="2438400" cy="215444"/>
          </a:xfrm>
          <a:prstGeom prst="rect">
            <a:avLst/>
          </a:prstGeom>
        </p:spPr>
        <p:txBody>
          <a:bodyPr wrap="square">
            <a:spAutoFit/>
          </a:bodyPr>
          <a:lstStyle/>
          <a:p>
            <a:r>
              <a:rPr lang="en-US" sz="800" dirty="0" smtClean="0">
                <a:solidFill>
                  <a:srgbClr val="FF6600"/>
                </a:solidFill>
              </a:rPr>
              <a:t>I do not like green eggs and ham.</a:t>
            </a:r>
            <a:endParaRPr lang="en-US" sz="800" dirty="0">
              <a:solidFill>
                <a:srgbClr val="FF6600"/>
              </a:solidFill>
            </a:endParaRPr>
          </a:p>
        </p:txBody>
      </p:sp>
      <p:sp>
        <p:nvSpPr>
          <p:cNvPr id="15" name="Rectangle 14"/>
          <p:cNvSpPr/>
          <p:nvPr/>
        </p:nvSpPr>
        <p:spPr>
          <a:xfrm>
            <a:off x="685800" y="6367046"/>
            <a:ext cx="2514600" cy="338554"/>
          </a:xfrm>
          <a:prstGeom prst="rect">
            <a:avLst/>
          </a:prstGeom>
        </p:spPr>
        <p:txBody>
          <a:bodyPr wrap="square">
            <a:spAutoFit/>
          </a:bodyPr>
          <a:lstStyle/>
          <a:p>
            <a:r>
              <a:rPr lang="en-US" sz="800" dirty="0" smtClean="0">
                <a:solidFill>
                  <a:srgbClr val="000090"/>
                </a:solidFill>
              </a:rPr>
              <a:t>I find forest colored chicken ovum and pork rump to be </a:t>
            </a:r>
            <a:r>
              <a:rPr lang="en-US" sz="800" dirty="0" err="1" smtClean="0">
                <a:solidFill>
                  <a:srgbClr val="000090"/>
                </a:solidFill>
              </a:rPr>
              <a:t>dietarily</a:t>
            </a:r>
            <a:r>
              <a:rPr lang="en-US" sz="800" dirty="0" smtClean="0">
                <a:solidFill>
                  <a:srgbClr val="000090"/>
                </a:solidFill>
              </a:rPr>
              <a:t> disturbing.</a:t>
            </a:r>
            <a:endParaRPr lang="en-US" sz="800" dirty="0">
              <a:solidFill>
                <a:srgbClr val="000090"/>
              </a:solidFill>
            </a:endParaRPr>
          </a:p>
        </p:txBody>
      </p:sp>
      <p:sp>
        <p:nvSpPr>
          <p:cNvPr id="16" name="TextBox 15"/>
          <p:cNvSpPr txBox="1"/>
          <p:nvPr/>
        </p:nvSpPr>
        <p:spPr>
          <a:xfrm>
            <a:off x="609600" y="4583668"/>
            <a:ext cx="2057400" cy="369332"/>
          </a:xfrm>
          <a:prstGeom prst="rect">
            <a:avLst/>
          </a:prstGeom>
          <a:noFill/>
        </p:spPr>
        <p:txBody>
          <a:bodyPr wrap="square" rtlCol="0">
            <a:spAutoFit/>
          </a:bodyPr>
          <a:lstStyle/>
          <a:p>
            <a:r>
              <a:rPr lang="en-US" dirty="0" err="1" smtClean="0">
                <a:solidFill>
                  <a:srgbClr val="000090"/>
                </a:solidFill>
              </a:rPr>
              <a:t>unsimplified</a:t>
            </a:r>
            <a:endParaRPr lang="en-US" dirty="0">
              <a:solidFill>
                <a:srgbClr val="000090"/>
              </a:solidFill>
            </a:endParaRPr>
          </a:p>
        </p:txBody>
      </p:sp>
      <p:sp>
        <p:nvSpPr>
          <p:cNvPr id="17" name="TextBox 16"/>
          <p:cNvSpPr txBox="1"/>
          <p:nvPr/>
        </p:nvSpPr>
        <p:spPr>
          <a:xfrm>
            <a:off x="5791200" y="4583668"/>
            <a:ext cx="1752600" cy="369332"/>
          </a:xfrm>
          <a:prstGeom prst="rect">
            <a:avLst/>
          </a:prstGeom>
          <a:noFill/>
        </p:spPr>
        <p:txBody>
          <a:bodyPr wrap="square" rtlCol="0">
            <a:spAutoFit/>
          </a:bodyPr>
          <a:lstStyle/>
          <a:p>
            <a:r>
              <a:rPr lang="en-US" dirty="0" smtClean="0">
                <a:solidFill>
                  <a:srgbClr val="FF6600"/>
                </a:solidFill>
              </a:rPr>
              <a:t>simplified</a:t>
            </a:r>
            <a:endParaRPr lang="en-US" dirty="0">
              <a:solidFill>
                <a:srgbClr val="FF6600"/>
              </a:solidFill>
            </a:endParaRPr>
          </a:p>
        </p:txBody>
      </p:sp>
      <p:sp>
        <p:nvSpPr>
          <p:cNvPr id="3" name="TextBox 2"/>
          <p:cNvSpPr txBox="1"/>
          <p:nvPr/>
        </p:nvSpPr>
        <p:spPr>
          <a:xfrm>
            <a:off x="1574800" y="3390900"/>
            <a:ext cx="1930400" cy="381000"/>
          </a:xfrm>
          <a:prstGeom prst="rect">
            <a:avLst/>
          </a:prstGeom>
          <a:noFill/>
        </p:spPr>
        <p:txBody>
          <a:bodyPr wrap="square" rtlCol="0">
            <a:spAutoFit/>
          </a:bodyPr>
          <a:lstStyle/>
          <a:p>
            <a:r>
              <a:rPr lang="en-US" dirty="0" smtClean="0">
                <a:solidFill>
                  <a:srgbClr val="0000FF"/>
                </a:solidFill>
              </a:rPr>
              <a:t>4.4M articles</a:t>
            </a:r>
            <a:endParaRPr lang="en-US" dirty="0">
              <a:solidFill>
                <a:srgbClr val="0000FF"/>
              </a:solidFill>
            </a:endParaRPr>
          </a:p>
        </p:txBody>
      </p:sp>
      <p:sp>
        <p:nvSpPr>
          <p:cNvPr id="18" name="TextBox 17"/>
          <p:cNvSpPr txBox="1"/>
          <p:nvPr/>
        </p:nvSpPr>
        <p:spPr>
          <a:xfrm>
            <a:off x="5689600" y="3390900"/>
            <a:ext cx="1930400" cy="381000"/>
          </a:xfrm>
          <a:prstGeom prst="rect">
            <a:avLst/>
          </a:prstGeom>
          <a:noFill/>
        </p:spPr>
        <p:txBody>
          <a:bodyPr wrap="square" rtlCol="0">
            <a:spAutoFit/>
          </a:bodyPr>
          <a:lstStyle/>
          <a:p>
            <a:r>
              <a:rPr lang="en-US" dirty="0" smtClean="0">
                <a:solidFill>
                  <a:srgbClr val="0000FF"/>
                </a:solidFill>
              </a:rPr>
              <a:t>97K articles</a:t>
            </a:r>
            <a:endParaRPr lang="en-US" dirty="0">
              <a:solidFill>
                <a:srgbClr val="0000FF"/>
              </a:solidFill>
            </a:endParaRPr>
          </a:p>
        </p:txBody>
      </p:sp>
      <p:sp>
        <p:nvSpPr>
          <p:cNvPr id="7" name="Down Arrow 6"/>
          <p:cNvSpPr/>
          <p:nvPr/>
        </p:nvSpPr>
        <p:spPr>
          <a:xfrm>
            <a:off x="3886200" y="3733800"/>
            <a:ext cx="914400" cy="457200"/>
          </a:xfrm>
          <a:prstGeom prst="downArrow">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3425952" y="4953000"/>
            <a:ext cx="2060448" cy="830997"/>
          </a:xfrm>
          <a:prstGeom prst="rect">
            <a:avLst/>
          </a:prstGeom>
          <a:noFill/>
          <a:ln w="38100" cmpd="sng">
            <a:solidFill>
              <a:srgbClr val="FF6600"/>
            </a:solidFill>
          </a:ln>
        </p:spPr>
        <p:txBody>
          <a:bodyPr wrap="square" rtlCol="0">
            <a:spAutoFit/>
          </a:bodyPr>
          <a:lstStyle/>
          <a:p>
            <a:r>
              <a:rPr lang="en-US" sz="2400" b="1" dirty="0" smtClean="0">
                <a:solidFill>
                  <a:srgbClr val="0000FF"/>
                </a:solidFill>
              </a:rPr>
              <a:t>167K aligned sentence pairs</a:t>
            </a:r>
            <a:endParaRPr lang="en-US" sz="2400" b="1" dirty="0">
              <a:solidFill>
                <a:srgbClr val="0000FF"/>
              </a:solidFill>
            </a:endParaRPr>
          </a:p>
        </p:txBody>
      </p:sp>
    </p:spTree>
    <p:extLst>
      <p:ext uri="{BB962C8B-B14F-4D97-AF65-F5344CB8AC3E}">
        <p14:creationId xmlns:p14="http://schemas.microsoft.com/office/powerpoint/2010/main" val="2810239134"/>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Simplification approaches</a:t>
            </a:r>
            <a:endParaRPr lang="en-US" dirty="0"/>
          </a:p>
        </p:txBody>
      </p:sp>
      <p:pic>
        <p:nvPicPr>
          <p:cNvPr id="4" name="Picture 3"/>
          <p:cNvPicPr>
            <a:picLocks noChangeAspect="1"/>
          </p:cNvPicPr>
          <p:nvPr/>
        </p:nvPicPr>
        <p:blipFill>
          <a:blip r:embed="rId2"/>
          <a:stretch>
            <a:fillRect/>
          </a:stretch>
        </p:blipFill>
        <p:spPr>
          <a:xfrm>
            <a:off x="214630" y="2273300"/>
            <a:ext cx="5119370" cy="3530600"/>
          </a:xfrm>
          <a:prstGeom prst="rect">
            <a:avLst/>
          </a:prstGeom>
        </p:spPr>
      </p:pic>
      <p:pic>
        <p:nvPicPr>
          <p:cNvPr id="5" name="Picture 4"/>
          <p:cNvPicPr>
            <a:picLocks noChangeAspect="1"/>
          </p:cNvPicPr>
          <p:nvPr/>
        </p:nvPicPr>
        <p:blipFill>
          <a:blip r:embed="rId3"/>
          <a:stretch>
            <a:fillRect/>
          </a:stretch>
        </p:blipFill>
        <p:spPr>
          <a:xfrm>
            <a:off x="7330948" y="3200400"/>
            <a:ext cx="1435100" cy="1473200"/>
          </a:xfrm>
          <a:prstGeom prst="rect">
            <a:avLst/>
          </a:prstGeom>
        </p:spPr>
      </p:pic>
      <p:sp>
        <p:nvSpPr>
          <p:cNvPr id="6" name="Right Arrow 5"/>
          <p:cNvSpPr/>
          <p:nvPr/>
        </p:nvSpPr>
        <p:spPr>
          <a:xfrm>
            <a:off x="5791200" y="3429000"/>
            <a:ext cx="1066800" cy="9906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Phrase-based sentence simplification</a:t>
            </a:r>
            <a:endParaRPr lang="en-US" dirty="0"/>
          </a:p>
        </p:txBody>
      </p:sp>
      <p:sp>
        <p:nvSpPr>
          <p:cNvPr id="20" name="TextBox 19"/>
          <p:cNvSpPr txBox="1"/>
          <p:nvPr/>
        </p:nvSpPr>
        <p:spPr>
          <a:xfrm>
            <a:off x="990600" y="2743200"/>
            <a:ext cx="6858000" cy="523220"/>
          </a:xfrm>
          <a:prstGeom prst="rect">
            <a:avLst/>
          </a:prstGeom>
          <a:noFill/>
        </p:spPr>
        <p:txBody>
          <a:bodyPr wrap="square" rtlCol="0">
            <a:spAutoFit/>
          </a:bodyPr>
          <a:lstStyle/>
          <a:p>
            <a:r>
              <a:rPr lang="en-US" sz="2800" dirty="0" smtClean="0">
                <a:solidFill>
                  <a:srgbClr val="000090"/>
                </a:solidFill>
              </a:rPr>
              <a:t>I disdain green ham with green eggs </a:t>
            </a:r>
            <a:endParaRPr lang="en-US" sz="2800" dirty="0">
              <a:solidFill>
                <a:srgbClr val="000090"/>
              </a:solidFill>
            </a:endParaRPr>
          </a:p>
        </p:txBody>
      </p:sp>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Phrase-based sentence simplification</a:t>
            </a:r>
            <a:endParaRPr lang="en-US" dirty="0"/>
          </a:p>
        </p:txBody>
      </p:sp>
      <p:sp>
        <p:nvSpPr>
          <p:cNvPr id="7" name="Content Placeholder 6"/>
          <p:cNvSpPr>
            <a:spLocks noGrp="1"/>
          </p:cNvSpPr>
          <p:nvPr>
            <p:ph sz="quarter" idx="1"/>
          </p:nvPr>
        </p:nvSpPr>
        <p:spPr>
          <a:xfrm>
            <a:off x="612648" y="5410200"/>
            <a:ext cx="8153400" cy="1371600"/>
          </a:xfrm>
        </p:spPr>
        <p:txBody>
          <a:bodyPr>
            <a:noAutofit/>
          </a:bodyPr>
          <a:lstStyle/>
          <a:p>
            <a:pPr marL="0" indent="0">
              <a:buNone/>
            </a:pPr>
            <a:r>
              <a:rPr lang="en-US" sz="2400" dirty="0" err="1" smtClean="0"/>
              <a:t>Unsimplified</a:t>
            </a:r>
            <a:r>
              <a:rPr lang="en-US" sz="2400" dirty="0" smtClean="0"/>
              <a:t> sentence is probabilistically broken into phrases</a:t>
            </a:r>
          </a:p>
          <a:p>
            <a:pPr lvl="1"/>
            <a:r>
              <a:rPr lang="en-US" sz="2000" dirty="0" smtClean="0"/>
              <a:t>“phrase” is a sequence of words</a:t>
            </a:r>
          </a:p>
        </p:txBody>
      </p:sp>
      <p:sp>
        <p:nvSpPr>
          <p:cNvPr id="8" name="Rectangle 7"/>
          <p:cNvSpPr/>
          <p:nvPr/>
        </p:nvSpPr>
        <p:spPr>
          <a:xfrm>
            <a:off x="991047" y="2875002"/>
            <a:ext cx="1218753" cy="461665"/>
          </a:xfrm>
          <a:prstGeom prst="rect">
            <a:avLst/>
          </a:prstGeom>
          <a:ln>
            <a:solidFill>
              <a:srgbClr val="000090"/>
            </a:solidFill>
          </a:ln>
        </p:spPr>
        <p:txBody>
          <a:bodyPr wrap="none">
            <a:spAutoFit/>
          </a:bodyPr>
          <a:lstStyle/>
          <a:p>
            <a:r>
              <a:rPr lang="en-US" sz="2400" dirty="0" smtClean="0">
                <a:solidFill>
                  <a:srgbClr val="000090"/>
                </a:solidFill>
              </a:rPr>
              <a:t>I disdain </a:t>
            </a:r>
            <a:endParaRPr lang="en-US" sz="2400" dirty="0"/>
          </a:p>
        </p:txBody>
      </p:sp>
      <p:sp>
        <p:nvSpPr>
          <p:cNvPr id="9" name="Rectangle 8"/>
          <p:cNvSpPr/>
          <p:nvPr/>
        </p:nvSpPr>
        <p:spPr>
          <a:xfrm>
            <a:off x="2438400" y="2891135"/>
            <a:ext cx="1494369" cy="461665"/>
          </a:xfrm>
          <a:prstGeom prst="rect">
            <a:avLst/>
          </a:prstGeom>
          <a:ln>
            <a:solidFill>
              <a:srgbClr val="000090"/>
            </a:solidFill>
          </a:ln>
        </p:spPr>
        <p:txBody>
          <a:bodyPr wrap="none">
            <a:spAutoFit/>
          </a:bodyPr>
          <a:lstStyle/>
          <a:p>
            <a:r>
              <a:rPr lang="en-US" sz="2400" dirty="0" smtClean="0">
                <a:solidFill>
                  <a:srgbClr val="000090"/>
                </a:solidFill>
              </a:rPr>
              <a:t>green ham </a:t>
            </a:r>
            <a:endParaRPr lang="en-US" sz="2400" dirty="0"/>
          </a:p>
        </p:txBody>
      </p:sp>
      <p:sp>
        <p:nvSpPr>
          <p:cNvPr id="10" name="Rectangle 9"/>
          <p:cNvSpPr/>
          <p:nvPr/>
        </p:nvSpPr>
        <p:spPr>
          <a:xfrm>
            <a:off x="4277364" y="2875002"/>
            <a:ext cx="675636" cy="461665"/>
          </a:xfrm>
          <a:prstGeom prst="rect">
            <a:avLst/>
          </a:prstGeom>
          <a:ln>
            <a:solidFill>
              <a:srgbClr val="000090"/>
            </a:solidFill>
          </a:ln>
        </p:spPr>
        <p:txBody>
          <a:bodyPr wrap="none">
            <a:spAutoFit/>
          </a:bodyPr>
          <a:lstStyle/>
          <a:p>
            <a:r>
              <a:rPr lang="en-US" sz="2400" dirty="0" smtClean="0">
                <a:solidFill>
                  <a:srgbClr val="000090"/>
                </a:solidFill>
              </a:rPr>
              <a:t>with</a:t>
            </a:r>
            <a:endParaRPr lang="en-US" sz="2400" dirty="0"/>
          </a:p>
        </p:txBody>
      </p:sp>
      <p:sp>
        <p:nvSpPr>
          <p:cNvPr id="11" name="Rectangle 10"/>
          <p:cNvSpPr/>
          <p:nvPr/>
        </p:nvSpPr>
        <p:spPr>
          <a:xfrm>
            <a:off x="5201319" y="2875002"/>
            <a:ext cx="1580481" cy="461665"/>
          </a:xfrm>
          <a:prstGeom prst="rect">
            <a:avLst/>
          </a:prstGeom>
          <a:ln>
            <a:solidFill>
              <a:srgbClr val="000090"/>
            </a:solidFill>
          </a:ln>
        </p:spPr>
        <p:txBody>
          <a:bodyPr wrap="none">
            <a:spAutoFit/>
          </a:bodyPr>
          <a:lstStyle/>
          <a:p>
            <a:r>
              <a:rPr lang="en-US" sz="2400" dirty="0" smtClean="0">
                <a:solidFill>
                  <a:srgbClr val="000090"/>
                </a:solidFill>
              </a:rPr>
              <a:t>green eggs </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Phrase-based sentence simplification</a:t>
            </a:r>
            <a:endParaRPr lang="en-US" dirty="0"/>
          </a:p>
        </p:txBody>
      </p:sp>
      <p:sp>
        <p:nvSpPr>
          <p:cNvPr id="7" name="Content Placeholder 6"/>
          <p:cNvSpPr>
            <a:spLocks noGrp="1"/>
          </p:cNvSpPr>
          <p:nvPr>
            <p:ph sz="quarter" idx="1"/>
          </p:nvPr>
        </p:nvSpPr>
        <p:spPr>
          <a:xfrm>
            <a:off x="612648" y="5410200"/>
            <a:ext cx="8153400" cy="609600"/>
          </a:xfrm>
        </p:spPr>
        <p:txBody>
          <a:bodyPr>
            <a:noAutofit/>
          </a:bodyPr>
          <a:lstStyle/>
          <a:p>
            <a:pPr marL="0" indent="0">
              <a:buNone/>
            </a:pPr>
            <a:r>
              <a:rPr lang="en-US" sz="2400" dirty="0" smtClean="0"/>
              <a:t>Each phrase is probabilistically simplified (</a:t>
            </a:r>
            <a:r>
              <a:rPr lang="en-US" sz="2400" dirty="0" smtClean="0">
                <a:solidFill>
                  <a:srgbClr val="008000"/>
                </a:solidFill>
              </a:rPr>
              <a:t>translation model</a:t>
            </a:r>
            <a:r>
              <a:rPr lang="en-US" sz="2400" dirty="0" smtClean="0"/>
              <a:t>)</a:t>
            </a:r>
          </a:p>
        </p:txBody>
      </p:sp>
      <p:sp>
        <p:nvSpPr>
          <p:cNvPr id="8" name="Rectangle 7"/>
          <p:cNvSpPr/>
          <p:nvPr/>
        </p:nvSpPr>
        <p:spPr>
          <a:xfrm>
            <a:off x="991047" y="2875002"/>
            <a:ext cx="1218753" cy="461665"/>
          </a:xfrm>
          <a:prstGeom prst="rect">
            <a:avLst/>
          </a:prstGeom>
          <a:ln>
            <a:solidFill>
              <a:srgbClr val="000090"/>
            </a:solidFill>
          </a:ln>
        </p:spPr>
        <p:txBody>
          <a:bodyPr wrap="none">
            <a:spAutoFit/>
          </a:bodyPr>
          <a:lstStyle/>
          <a:p>
            <a:r>
              <a:rPr lang="en-US" sz="2400" dirty="0" smtClean="0">
                <a:solidFill>
                  <a:srgbClr val="000090"/>
                </a:solidFill>
              </a:rPr>
              <a:t>I disdain </a:t>
            </a:r>
            <a:endParaRPr lang="en-US" sz="2400" dirty="0"/>
          </a:p>
        </p:txBody>
      </p:sp>
      <p:sp>
        <p:nvSpPr>
          <p:cNvPr id="9" name="Rectangle 8"/>
          <p:cNvSpPr/>
          <p:nvPr/>
        </p:nvSpPr>
        <p:spPr>
          <a:xfrm>
            <a:off x="2438400" y="2891135"/>
            <a:ext cx="1494369" cy="461665"/>
          </a:xfrm>
          <a:prstGeom prst="rect">
            <a:avLst/>
          </a:prstGeom>
          <a:ln>
            <a:solidFill>
              <a:srgbClr val="000090"/>
            </a:solidFill>
          </a:ln>
        </p:spPr>
        <p:txBody>
          <a:bodyPr wrap="none">
            <a:spAutoFit/>
          </a:bodyPr>
          <a:lstStyle/>
          <a:p>
            <a:r>
              <a:rPr lang="en-US" sz="2400" dirty="0" smtClean="0">
                <a:solidFill>
                  <a:srgbClr val="000090"/>
                </a:solidFill>
              </a:rPr>
              <a:t>green ham </a:t>
            </a:r>
            <a:endParaRPr lang="en-US" sz="2400" dirty="0"/>
          </a:p>
        </p:txBody>
      </p:sp>
      <p:sp>
        <p:nvSpPr>
          <p:cNvPr id="10" name="Rectangle 9"/>
          <p:cNvSpPr/>
          <p:nvPr/>
        </p:nvSpPr>
        <p:spPr>
          <a:xfrm>
            <a:off x="4277364" y="2875002"/>
            <a:ext cx="675636" cy="461665"/>
          </a:xfrm>
          <a:prstGeom prst="rect">
            <a:avLst/>
          </a:prstGeom>
          <a:ln>
            <a:solidFill>
              <a:srgbClr val="000090"/>
            </a:solidFill>
          </a:ln>
        </p:spPr>
        <p:txBody>
          <a:bodyPr wrap="none">
            <a:spAutoFit/>
          </a:bodyPr>
          <a:lstStyle/>
          <a:p>
            <a:r>
              <a:rPr lang="en-US" sz="2400" dirty="0" smtClean="0">
                <a:solidFill>
                  <a:srgbClr val="000090"/>
                </a:solidFill>
              </a:rPr>
              <a:t>with</a:t>
            </a:r>
            <a:endParaRPr lang="en-US" sz="2400" dirty="0"/>
          </a:p>
        </p:txBody>
      </p:sp>
      <p:sp>
        <p:nvSpPr>
          <p:cNvPr id="11" name="Rectangle 10"/>
          <p:cNvSpPr/>
          <p:nvPr/>
        </p:nvSpPr>
        <p:spPr>
          <a:xfrm>
            <a:off x="5201319" y="2875002"/>
            <a:ext cx="1580481" cy="461665"/>
          </a:xfrm>
          <a:prstGeom prst="rect">
            <a:avLst/>
          </a:prstGeom>
          <a:ln>
            <a:solidFill>
              <a:srgbClr val="000090"/>
            </a:solidFill>
          </a:ln>
        </p:spPr>
        <p:txBody>
          <a:bodyPr wrap="none">
            <a:spAutoFit/>
          </a:bodyPr>
          <a:lstStyle/>
          <a:p>
            <a:r>
              <a:rPr lang="en-US" sz="2400" dirty="0" smtClean="0">
                <a:solidFill>
                  <a:srgbClr val="000090"/>
                </a:solidFill>
              </a:rPr>
              <a:t>green eggs </a:t>
            </a:r>
            <a:endParaRPr lang="en-US" sz="2400" dirty="0"/>
          </a:p>
        </p:txBody>
      </p:sp>
      <p:sp>
        <p:nvSpPr>
          <p:cNvPr id="12" name="Rectangle 11"/>
          <p:cNvSpPr/>
          <p:nvPr/>
        </p:nvSpPr>
        <p:spPr>
          <a:xfrm>
            <a:off x="990600" y="3962400"/>
            <a:ext cx="1620957" cy="461665"/>
          </a:xfrm>
          <a:prstGeom prst="rect">
            <a:avLst/>
          </a:prstGeom>
          <a:ln>
            <a:solidFill>
              <a:srgbClr val="FF6600"/>
            </a:solidFill>
          </a:ln>
        </p:spPr>
        <p:txBody>
          <a:bodyPr wrap="none">
            <a:spAutoFit/>
          </a:bodyPr>
          <a:lstStyle/>
          <a:p>
            <a:r>
              <a:rPr lang="en-US" sz="2400" dirty="0" smtClean="0">
                <a:solidFill>
                  <a:srgbClr val="FF6600"/>
                </a:solidFill>
              </a:rPr>
              <a:t>I do not like </a:t>
            </a:r>
            <a:endParaRPr lang="en-US" sz="2400" dirty="0">
              <a:solidFill>
                <a:srgbClr val="FF6600"/>
              </a:solidFill>
            </a:endParaRPr>
          </a:p>
        </p:txBody>
      </p:sp>
      <p:sp>
        <p:nvSpPr>
          <p:cNvPr id="13" name="Rectangle 12"/>
          <p:cNvSpPr/>
          <p:nvPr/>
        </p:nvSpPr>
        <p:spPr>
          <a:xfrm>
            <a:off x="3039229" y="3962399"/>
            <a:ext cx="694571" cy="461665"/>
          </a:xfrm>
          <a:prstGeom prst="rect">
            <a:avLst/>
          </a:prstGeom>
          <a:ln>
            <a:solidFill>
              <a:srgbClr val="FF6600"/>
            </a:solidFill>
          </a:ln>
        </p:spPr>
        <p:txBody>
          <a:bodyPr wrap="none">
            <a:spAutoFit/>
          </a:bodyPr>
          <a:lstStyle/>
          <a:p>
            <a:r>
              <a:rPr lang="en-US" sz="2400" dirty="0" smtClean="0">
                <a:solidFill>
                  <a:srgbClr val="FF6600"/>
                </a:solidFill>
              </a:rPr>
              <a:t>ham</a:t>
            </a:r>
            <a:endParaRPr lang="en-US" sz="2400" dirty="0">
              <a:solidFill>
                <a:srgbClr val="FF6600"/>
              </a:solidFill>
            </a:endParaRPr>
          </a:p>
        </p:txBody>
      </p:sp>
      <p:sp>
        <p:nvSpPr>
          <p:cNvPr id="14" name="Rectangle 13"/>
          <p:cNvSpPr/>
          <p:nvPr/>
        </p:nvSpPr>
        <p:spPr>
          <a:xfrm>
            <a:off x="4277364" y="3962400"/>
            <a:ext cx="659105" cy="461665"/>
          </a:xfrm>
          <a:prstGeom prst="rect">
            <a:avLst/>
          </a:prstGeom>
          <a:ln>
            <a:solidFill>
              <a:srgbClr val="FF6600"/>
            </a:solidFill>
          </a:ln>
        </p:spPr>
        <p:txBody>
          <a:bodyPr wrap="none">
            <a:spAutoFit/>
          </a:bodyPr>
          <a:lstStyle/>
          <a:p>
            <a:r>
              <a:rPr lang="en-US" sz="2400" dirty="0" smtClean="0">
                <a:solidFill>
                  <a:srgbClr val="FF6600"/>
                </a:solidFill>
              </a:rPr>
              <a:t>and</a:t>
            </a:r>
            <a:endParaRPr lang="en-US" sz="2400" dirty="0">
              <a:solidFill>
                <a:srgbClr val="FF6600"/>
              </a:solidFill>
            </a:endParaRPr>
          </a:p>
        </p:txBody>
      </p:sp>
      <p:sp>
        <p:nvSpPr>
          <p:cNvPr id="15" name="Rectangle 14"/>
          <p:cNvSpPr/>
          <p:nvPr/>
        </p:nvSpPr>
        <p:spPr>
          <a:xfrm>
            <a:off x="5201319" y="3962399"/>
            <a:ext cx="1580481" cy="461665"/>
          </a:xfrm>
          <a:prstGeom prst="rect">
            <a:avLst/>
          </a:prstGeom>
          <a:ln>
            <a:solidFill>
              <a:srgbClr val="FF6600"/>
            </a:solidFill>
          </a:ln>
        </p:spPr>
        <p:txBody>
          <a:bodyPr wrap="none">
            <a:spAutoFit/>
          </a:bodyPr>
          <a:lstStyle/>
          <a:p>
            <a:r>
              <a:rPr lang="en-US" sz="2400" dirty="0" smtClean="0">
                <a:solidFill>
                  <a:srgbClr val="FF6600"/>
                </a:solidFill>
              </a:rPr>
              <a:t>green eggs</a:t>
            </a:r>
            <a:endParaRPr lang="en-US" sz="2400" dirty="0">
              <a:solidFill>
                <a:srgbClr val="FF6600"/>
              </a:solidFill>
            </a:endParaRPr>
          </a:p>
        </p:txBody>
      </p:sp>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Phrase-based sentence simplification</a:t>
            </a:r>
            <a:endParaRPr lang="en-US" dirty="0"/>
          </a:p>
        </p:txBody>
      </p:sp>
      <p:sp>
        <p:nvSpPr>
          <p:cNvPr id="7" name="Content Placeholder 6"/>
          <p:cNvSpPr>
            <a:spLocks noGrp="1"/>
          </p:cNvSpPr>
          <p:nvPr>
            <p:ph sz="quarter" idx="1"/>
          </p:nvPr>
        </p:nvSpPr>
        <p:spPr>
          <a:xfrm>
            <a:off x="612648" y="5334000"/>
            <a:ext cx="8153400" cy="1371600"/>
          </a:xfrm>
        </p:spPr>
        <p:txBody>
          <a:bodyPr>
            <a:noAutofit/>
          </a:bodyPr>
          <a:lstStyle/>
          <a:p>
            <a:pPr marL="0" indent="0">
              <a:buNone/>
            </a:pPr>
            <a:r>
              <a:rPr lang="en-US" sz="2400" dirty="0" smtClean="0"/>
              <a:t>Phrases are probabilistically reordered (</a:t>
            </a:r>
            <a:r>
              <a:rPr lang="en-US" sz="2400" dirty="0" smtClean="0">
                <a:solidFill>
                  <a:srgbClr val="0000FF"/>
                </a:solidFill>
              </a:rPr>
              <a:t>language model</a:t>
            </a:r>
            <a:r>
              <a:rPr lang="en-US" sz="2400" dirty="0" smtClean="0"/>
              <a:t>)</a:t>
            </a:r>
            <a:endParaRPr lang="en-US" sz="2400" dirty="0"/>
          </a:p>
        </p:txBody>
      </p:sp>
      <p:sp>
        <p:nvSpPr>
          <p:cNvPr id="8" name="Rectangle 7"/>
          <p:cNvSpPr/>
          <p:nvPr/>
        </p:nvSpPr>
        <p:spPr>
          <a:xfrm>
            <a:off x="991047" y="2875002"/>
            <a:ext cx="1218753" cy="461665"/>
          </a:xfrm>
          <a:prstGeom prst="rect">
            <a:avLst/>
          </a:prstGeom>
          <a:ln>
            <a:solidFill>
              <a:srgbClr val="000090"/>
            </a:solidFill>
          </a:ln>
        </p:spPr>
        <p:txBody>
          <a:bodyPr wrap="none">
            <a:spAutoFit/>
          </a:bodyPr>
          <a:lstStyle/>
          <a:p>
            <a:r>
              <a:rPr lang="en-US" sz="2400" dirty="0" smtClean="0">
                <a:solidFill>
                  <a:srgbClr val="000090"/>
                </a:solidFill>
              </a:rPr>
              <a:t>I disdain </a:t>
            </a:r>
            <a:endParaRPr lang="en-US" sz="2400" dirty="0"/>
          </a:p>
        </p:txBody>
      </p:sp>
      <p:sp>
        <p:nvSpPr>
          <p:cNvPr id="9" name="Rectangle 8"/>
          <p:cNvSpPr/>
          <p:nvPr/>
        </p:nvSpPr>
        <p:spPr>
          <a:xfrm>
            <a:off x="2438400" y="2891135"/>
            <a:ext cx="1494369" cy="461665"/>
          </a:xfrm>
          <a:prstGeom prst="rect">
            <a:avLst/>
          </a:prstGeom>
          <a:ln>
            <a:solidFill>
              <a:srgbClr val="000090"/>
            </a:solidFill>
          </a:ln>
        </p:spPr>
        <p:txBody>
          <a:bodyPr wrap="none">
            <a:spAutoFit/>
          </a:bodyPr>
          <a:lstStyle/>
          <a:p>
            <a:r>
              <a:rPr lang="en-US" sz="2400" dirty="0" smtClean="0">
                <a:solidFill>
                  <a:srgbClr val="000090"/>
                </a:solidFill>
              </a:rPr>
              <a:t>green ham </a:t>
            </a:r>
            <a:endParaRPr lang="en-US" sz="2400" dirty="0"/>
          </a:p>
        </p:txBody>
      </p:sp>
      <p:sp>
        <p:nvSpPr>
          <p:cNvPr id="10" name="Rectangle 9"/>
          <p:cNvSpPr/>
          <p:nvPr/>
        </p:nvSpPr>
        <p:spPr>
          <a:xfrm>
            <a:off x="4277364" y="2875002"/>
            <a:ext cx="675636" cy="461665"/>
          </a:xfrm>
          <a:prstGeom prst="rect">
            <a:avLst/>
          </a:prstGeom>
          <a:ln>
            <a:solidFill>
              <a:srgbClr val="000090"/>
            </a:solidFill>
          </a:ln>
        </p:spPr>
        <p:txBody>
          <a:bodyPr wrap="none">
            <a:spAutoFit/>
          </a:bodyPr>
          <a:lstStyle/>
          <a:p>
            <a:r>
              <a:rPr lang="en-US" sz="2400" dirty="0" smtClean="0">
                <a:solidFill>
                  <a:srgbClr val="000090"/>
                </a:solidFill>
              </a:rPr>
              <a:t>with</a:t>
            </a:r>
            <a:endParaRPr lang="en-US" sz="2400" dirty="0"/>
          </a:p>
        </p:txBody>
      </p:sp>
      <p:sp>
        <p:nvSpPr>
          <p:cNvPr id="11" name="Rectangle 10"/>
          <p:cNvSpPr/>
          <p:nvPr/>
        </p:nvSpPr>
        <p:spPr>
          <a:xfrm>
            <a:off x="5201319" y="2875002"/>
            <a:ext cx="1580481" cy="461665"/>
          </a:xfrm>
          <a:prstGeom prst="rect">
            <a:avLst/>
          </a:prstGeom>
          <a:ln>
            <a:solidFill>
              <a:srgbClr val="000090"/>
            </a:solidFill>
          </a:ln>
        </p:spPr>
        <p:txBody>
          <a:bodyPr wrap="none">
            <a:spAutoFit/>
          </a:bodyPr>
          <a:lstStyle/>
          <a:p>
            <a:r>
              <a:rPr lang="en-US" sz="2400" dirty="0" smtClean="0">
                <a:solidFill>
                  <a:srgbClr val="000090"/>
                </a:solidFill>
              </a:rPr>
              <a:t>green eggs </a:t>
            </a:r>
            <a:endParaRPr lang="en-US" sz="2400" dirty="0"/>
          </a:p>
        </p:txBody>
      </p:sp>
      <p:sp>
        <p:nvSpPr>
          <p:cNvPr id="12" name="Rectangle 11"/>
          <p:cNvSpPr/>
          <p:nvPr/>
        </p:nvSpPr>
        <p:spPr>
          <a:xfrm>
            <a:off x="990600" y="3962400"/>
            <a:ext cx="1620957" cy="461665"/>
          </a:xfrm>
          <a:prstGeom prst="rect">
            <a:avLst/>
          </a:prstGeom>
          <a:ln>
            <a:solidFill>
              <a:srgbClr val="FF6600"/>
            </a:solidFill>
          </a:ln>
        </p:spPr>
        <p:txBody>
          <a:bodyPr wrap="none">
            <a:spAutoFit/>
          </a:bodyPr>
          <a:lstStyle/>
          <a:p>
            <a:r>
              <a:rPr lang="en-US" sz="2400" dirty="0" smtClean="0">
                <a:solidFill>
                  <a:srgbClr val="FF6600"/>
                </a:solidFill>
              </a:rPr>
              <a:t>I do not like </a:t>
            </a:r>
            <a:endParaRPr lang="en-US" sz="2400" dirty="0">
              <a:solidFill>
                <a:srgbClr val="FF6600"/>
              </a:solidFill>
            </a:endParaRPr>
          </a:p>
        </p:txBody>
      </p:sp>
      <p:sp>
        <p:nvSpPr>
          <p:cNvPr id="13" name="Rectangle 12"/>
          <p:cNvSpPr/>
          <p:nvPr/>
        </p:nvSpPr>
        <p:spPr>
          <a:xfrm>
            <a:off x="5257800" y="3962399"/>
            <a:ext cx="694571" cy="461665"/>
          </a:xfrm>
          <a:prstGeom prst="rect">
            <a:avLst/>
          </a:prstGeom>
          <a:ln>
            <a:solidFill>
              <a:srgbClr val="FF6600"/>
            </a:solidFill>
          </a:ln>
        </p:spPr>
        <p:txBody>
          <a:bodyPr wrap="none">
            <a:spAutoFit/>
          </a:bodyPr>
          <a:lstStyle/>
          <a:p>
            <a:r>
              <a:rPr lang="en-US" sz="2400" dirty="0" smtClean="0">
                <a:solidFill>
                  <a:srgbClr val="FF6600"/>
                </a:solidFill>
              </a:rPr>
              <a:t>ham</a:t>
            </a:r>
            <a:endParaRPr lang="en-US" sz="2400" dirty="0">
              <a:solidFill>
                <a:srgbClr val="FF6600"/>
              </a:solidFill>
            </a:endParaRPr>
          </a:p>
        </p:txBody>
      </p:sp>
      <p:sp>
        <p:nvSpPr>
          <p:cNvPr id="14" name="Rectangle 13"/>
          <p:cNvSpPr/>
          <p:nvPr/>
        </p:nvSpPr>
        <p:spPr>
          <a:xfrm>
            <a:off x="4446295" y="3962400"/>
            <a:ext cx="659105" cy="461665"/>
          </a:xfrm>
          <a:prstGeom prst="rect">
            <a:avLst/>
          </a:prstGeom>
          <a:ln>
            <a:solidFill>
              <a:srgbClr val="FF6600"/>
            </a:solidFill>
          </a:ln>
        </p:spPr>
        <p:txBody>
          <a:bodyPr wrap="none">
            <a:spAutoFit/>
          </a:bodyPr>
          <a:lstStyle/>
          <a:p>
            <a:r>
              <a:rPr lang="en-US" sz="2400" dirty="0" smtClean="0">
                <a:solidFill>
                  <a:srgbClr val="FF6600"/>
                </a:solidFill>
              </a:rPr>
              <a:t>and</a:t>
            </a:r>
            <a:endParaRPr lang="en-US" sz="2400" dirty="0">
              <a:solidFill>
                <a:srgbClr val="FF6600"/>
              </a:solidFill>
            </a:endParaRPr>
          </a:p>
        </p:txBody>
      </p:sp>
      <p:sp>
        <p:nvSpPr>
          <p:cNvPr id="15" name="Rectangle 14"/>
          <p:cNvSpPr/>
          <p:nvPr/>
        </p:nvSpPr>
        <p:spPr>
          <a:xfrm>
            <a:off x="2743200" y="3962400"/>
            <a:ext cx="1580481" cy="461665"/>
          </a:xfrm>
          <a:prstGeom prst="rect">
            <a:avLst/>
          </a:prstGeom>
          <a:ln>
            <a:solidFill>
              <a:srgbClr val="FF6600"/>
            </a:solidFill>
          </a:ln>
        </p:spPr>
        <p:txBody>
          <a:bodyPr wrap="none">
            <a:spAutoFit/>
          </a:bodyPr>
          <a:lstStyle/>
          <a:p>
            <a:r>
              <a:rPr lang="en-US" sz="2400" dirty="0" smtClean="0">
                <a:solidFill>
                  <a:srgbClr val="FF6600"/>
                </a:solidFill>
              </a:rPr>
              <a:t>green eggs</a:t>
            </a:r>
            <a:endParaRPr lang="en-US" sz="2400" dirty="0">
              <a:solidFill>
                <a:srgbClr val="FF6600"/>
              </a:solidFill>
            </a:endParaRPr>
          </a:p>
        </p:txBody>
      </p:sp>
      <p:cxnSp>
        <p:nvCxnSpPr>
          <p:cNvPr id="16" name="Straight Arrow Connector 15"/>
          <p:cNvCxnSpPr>
            <a:stCxn id="8" idx="2"/>
            <a:endCxn id="12" idx="0"/>
          </p:cNvCxnSpPr>
          <p:nvPr/>
        </p:nvCxnSpPr>
        <p:spPr>
          <a:xfrm rot="16200000" flipH="1">
            <a:off x="1387885" y="3549205"/>
            <a:ext cx="625733" cy="20065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9" idx="2"/>
            <a:endCxn id="13" idx="0"/>
          </p:cNvCxnSpPr>
          <p:nvPr/>
        </p:nvCxnSpPr>
        <p:spPr>
          <a:xfrm>
            <a:off x="3185585" y="3352800"/>
            <a:ext cx="2419501" cy="60959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stCxn id="10" idx="2"/>
            <a:endCxn id="14" idx="0"/>
          </p:cNvCxnSpPr>
          <p:nvPr/>
        </p:nvCxnSpPr>
        <p:spPr>
          <a:xfrm>
            <a:off x="4615182" y="3336667"/>
            <a:ext cx="160666" cy="6257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stCxn id="11" idx="2"/>
            <a:endCxn id="15" idx="0"/>
          </p:cNvCxnSpPr>
          <p:nvPr/>
        </p:nvCxnSpPr>
        <p:spPr>
          <a:xfrm flipH="1">
            <a:off x="3533441" y="3336667"/>
            <a:ext cx="2458119" cy="6257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Phrase-based sentence simplification</a:t>
            </a:r>
            <a:endParaRPr lang="en-US" dirty="0"/>
          </a:p>
        </p:txBody>
      </p:sp>
      <p:sp>
        <p:nvSpPr>
          <p:cNvPr id="4" name="Rectangle 3"/>
          <p:cNvSpPr/>
          <p:nvPr/>
        </p:nvSpPr>
        <p:spPr>
          <a:xfrm>
            <a:off x="1066800" y="2807732"/>
            <a:ext cx="2334594" cy="461665"/>
          </a:xfrm>
          <a:prstGeom prst="rect">
            <a:avLst/>
          </a:prstGeom>
          <a:ln>
            <a:noFill/>
          </a:ln>
        </p:spPr>
        <p:txBody>
          <a:bodyPr wrap="none">
            <a:spAutoFit/>
          </a:bodyPr>
          <a:lstStyle/>
          <a:p>
            <a:r>
              <a:rPr lang="en-US" sz="2400" dirty="0" smtClean="0">
                <a:solidFill>
                  <a:srgbClr val="000090"/>
                </a:solidFill>
              </a:rPr>
              <a:t>I disdain the food</a:t>
            </a:r>
            <a:endParaRPr lang="en-US" sz="2400" dirty="0"/>
          </a:p>
        </p:txBody>
      </p:sp>
      <p:sp>
        <p:nvSpPr>
          <p:cNvPr id="5" name="Rectangle 4"/>
          <p:cNvSpPr/>
          <p:nvPr/>
        </p:nvSpPr>
        <p:spPr>
          <a:xfrm>
            <a:off x="3611031" y="2814935"/>
            <a:ext cx="1494369" cy="461665"/>
          </a:xfrm>
          <a:prstGeom prst="rect">
            <a:avLst/>
          </a:prstGeom>
          <a:ln>
            <a:noFill/>
          </a:ln>
        </p:spPr>
        <p:txBody>
          <a:bodyPr wrap="none">
            <a:spAutoFit/>
          </a:bodyPr>
          <a:lstStyle/>
          <a:p>
            <a:r>
              <a:rPr lang="en-US" sz="2400" dirty="0" smtClean="0">
                <a:solidFill>
                  <a:srgbClr val="000090"/>
                </a:solidFill>
              </a:rPr>
              <a:t>green ham </a:t>
            </a:r>
            <a:endParaRPr lang="en-US" sz="2400" dirty="0"/>
          </a:p>
        </p:txBody>
      </p:sp>
      <p:sp>
        <p:nvSpPr>
          <p:cNvPr id="6" name="Rectangle 5"/>
          <p:cNvSpPr/>
          <p:nvPr/>
        </p:nvSpPr>
        <p:spPr>
          <a:xfrm>
            <a:off x="5267964" y="2807732"/>
            <a:ext cx="675636" cy="461665"/>
          </a:xfrm>
          <a:prstGeom prst="rect">
            <a:avLst/>
          </a:prstGeom>
          <a:ln>
            <a:noFill/>
          </a:ln>
        </p:spPr>
        <p:txBody>
          <a:bodyPr wrap="none">
            <a:spAutoFit/>
          </a:bodyPr>
          <a:lstStyle/>
          <a:p>
            <a:r>
              <a:rPr lang="en-US" sz="2400" dirty="0" smtClean="0">
                <a:solidFill>
                  <a:srgbClr val="000090"/>
                </a:solidFill>
              </a:rPr>
              <a:t>with</a:t>
            </a:r>
            <a:endParaRPr lang="en-US" sz="2400" dirty="0"/>
          </a:p>
        </p:txBody>
      </p:sp>
      <p:sp>
        <p:nvSpPr>
          <p:cNvPr id="7" name="Rectangle 6"/>
          <p:cNvSpPr/>
          <p:nvPr/>
        </p:nvSpPr>
        <p:spPr>
          <a:xfrm>
            <a:off x="6115719" y="2807732"/>
            <a:ext cx="1580481" cy="461665"/>
          </a:xfrm>
          <a:prstGeom prst="rect">
            <a:avLst/>
          </a:prstGeom>
          <a:ln>
            <a:noFill/>
          </a:ln>
        </p:spPr>
        <p:txBody>
          <a:bodyPr wrap="none">
            <a:spAutoFit/>
          </a:bodyPr>
          <a:lstStyle/>
          <a:p>
            <a:r>
              <a:rPr lang="en-US" sz="2400" dirty="0" smtClean="0">
                <a:solidFill>
                  <a:srgbClr val="000090"/>
                </a:solidFill>
              </a:rPr>
              <a:t>green eggs </a:t>
            </a:r>
            <a:endParaRPr lang="en-US" sz="2400" dirty="0"/>
          </a:p>
        </p:txBody>
      </p:sp>
      <p:sp>
        <p:nvSpPr>
          <p:cNvPr id="8" name="Rectangle 7"/>
          <p:cNvSpPr/>
          <p:nvPr/>
        </p:nvSpPr>
        <p:spPr>
          <a:xfrm>
            <a:off x="935157" y="3870067"/>
            <a:ext cx="1620957" cy="461665"/>
          </a:xfrm>
          <a:prstGeom prst="rect">
            <a:avLst/>
          </a:prstGeom>
          <a:ln>
            <a:noFill/>
          </a:ln>
        </p:spPr>
        <p:txBody>
          <a:bodyPr wrap="none">
            <a:spAutoFit/>
          </a:bodyPr>
          <a:lstStyle/>
          <a:p>
            <a:r>
              <a:rPr lang="en-US" sz="2400" dirty="0" smtClean="0">
                <a:solidFill>
                  <a:srgbClr val="FF6600"/>
                </a:solidFill>
              </a:rPr>
              <a:t>I do not like </a:t>
            </a:r>
            <a:endParaRPr lang="en-US" sz="2400" dirty="0">
              <a:solidFill>
                <a:srgbClr val="FF6600"/>
              </a:solidFill>
            </a:endParaRPr>
          </a:p>
        </p:txBody>
      </p:sp>
      <p:sp>
        <p:nvSpPr>
          <p:cNvPr id="9" name="Rectangle 8"/>
          <p:cNvSpPr/>
          <p:nvPr/>
        </p:nvSpPr>
        <p:spPr>
          <a:xfrm>
            <a:off x="2687757" y="3870067"/>
            <a:ext cx="1580481" cy="461665"/>
          </a:xfrm>
          <a:prstGeom prst="rect">
            <a:avLst/>
          </a:prstGeom>
          <a:ln>
            <a:noFill/>
          </a:ln>
        </p:spPr>
        <p:txBody>
          <a:bodyPr wrap="none">
            <a:spAutoFit/>
          </a:bodyPr>
          <a:lstStyle/>
          <a:p>
            <a:r>
              <a:rPr lang="en-US" sz="2400" dirty="0" smtClean="0">
                <a:solidFill>
                  <a:srgbClr val="FF6600"/>
                </a:solidFill>
              </a:rPr>
              <a:t>green eggs</a:t>
            </a:r>
            <a:endParaRPr lang="en-US" sz="2400" dirty="0">
              <a:solidFill>
                <a:srgbClr val="FF6600"/>
              </a:solidFill>
            </a:endParaRPr>
          </a:p>
        </p:txBody>
      </p:sp>
      <p:sp>
        <p:nvSpPr>
          <p:cNvPr id="10" name="Rectangle 9"/>
          <p:cNvSpPr/>
          <p:nvPr/>
        </p:nvSpPr>
        <p:spPr>
          <a:xfrm>
            <a:off x="4440357" y="3870067"/>
            <a:ext cx="659105" cy="461665"/>
          </a:xfrm>
          <a:prstGeom prst="rect">
            <a:avLst/>
          </a:prstGeom>
          <a:ln>
            <a:noFill/>
          </a:ln>
        </p:spPr>
        <p:txBody>
          <a:bodyPr wrap="none">
            <a:spAutoFit/>
          </a:bodyPr>
          <a:lstStyle/>
          <a:p>
            <a:r>
              <a:rPr lang="en-US" sz="2400" dirty="0" smtClean="0">
                <a:solidFill>
                  <a:srgbClr val="FF6600"/>
                </a:solidFill>
              </a:rPr>
              <a:t>and</a:t>
            </a:r>
            <a:endParaRPr lang="en-US" sz="2400" dirty="0">
              <a:solidFill>
                <a:srgbClr val="FF6600"/>
              </a:solidFill>
            </a:endParaRPr>
          </a:p>
        </p:txBody>
      </p:sp>
      <p:sp>
        <p:nvSpPr>
          <p:cNvPr id="11" name="Rectangle 10"/>
          <p:cNvSpPr/>
          <p:nvPr/>
        </p:nvSpPr>
        <p:spPr>
          <a:xfrm>
            <a:off x="5269786" y="3870067"/>
            <a:ext cx="694571" cy="461665"/>
          </a:xfrm>
          <a:prstGeom prst="rect">
            <a:avLst/>
          </a:prstGeom>
          <a:ln>
            <a:noFill/>
          </a:ln>
        </p:spPr>
        <p:txBody>
          <a:bodyPr wrap="none">
            <a:spAutoFit/>
          </a:bodyPr>
          <a:lstStyle/>
          <a:p>
            <a:r>
              <a:rPr lang="en-US" sz="2400" dirty="0" smtClean="0">
                <a:solidFill>
                  <a:srgbClr val="FF6600"/>
                </a:solidFill>
              </a:rPr>
              <a:t>ham</a:t>
            </a:r>
            <a:endParaRPr lang="en-US" sz="2400" dirty="0">
              <a:solidFill>
                <a:srgbClr val="FF6600"/>
              </a:solidFill>
            </a:endParaRPr>
          </a:p>
        </p:txBody>
      </p:sp>
      <p:sp>
        <p:nvSpPr>
          <p:cNvPr id="16" name="TextBox 15"/>
          <p:cNvSpPr txBox="1"/>
          <p:nvPr/>
        </p:nvSpPr>
        <p:spPr>
          <a:xfrm>
            <a:off x="1718473" y="5344539"/>
            <a:ext cx="5443768" cy="646331"/>
          </a:xfrm>
          <a:prstGeom prst="rect">
            <a:avLst/>
          </a:prstGeom>
          <a:noFill/>
        </p:spPr>
        <p:txBody>
          <a:bodyPr wrap="none" rtlCol="0">
            <a:spAutoFit/>
          </a:bodyPr>
          <a:lstStyle/>
          <a:p>
            <a:r>
              <a:rPr lang="en-US" sz="3600" dirty="0" smtClean="0">
                <a:solidFill>
                  <a:srgbClr val="FF0000"/>
                </a:solidFill>
              </a:rPr>
              <a:t>Why is that a problem here?</a:t>
            </a:r>
            <a:endParaRPr lang="en-US" sz="3600" dirty="0">
              <a:solidFill>
                <a:srgbClr val="FF0000"/>
              </a:solidFill>
            </a:endParaRPr>
          </a:p>
        </p:txBody>
      </p:sp>
    </p:spTree>
    <p:extLst>
      <p:ext uri="{BB962C8B-B14F-4D97-AF65-F5344CB8AC3E}">
        <p14:creationId xmlns:p14="http://schemas.microsoft.com/office/powerpoint/2010/main" val="1680955392"/>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Phrase-based sentence simplification</a:t>
            </a:r>
            <a:endParaRPr lang="en-US" dirty="0"/>
          </a:p>
        </p:txBody>
      </p:sp>
      <p:sp>
        <p:nvSpPr>
          <p:cNvPr id="3" name="Content Placeholder 2"/>
          <p:cNvSpPr>
            <a:spLocks noGrp="1"/>
          </p:cNvSpPr>
          <p:nvPr>
            <p:ph sz="quarter" idx="1"/>
          </p:nvPr>
        </p:nvSpPr>
        <p:spPr>
          <a:xfrm>
            <a:off x="612648" y="1600200"/>
            <a:ext cx="8153400" cy="685800"/>
          </a:xfrm>
        </p:spPr>
        <p:txBody>
          <a:bodyPr/>
          <a:lstStyle/>
          <a:p>
            <a:pPr marL="0" indent="0">
              <a:buNone/>
            </a:pPr>
            <a:r>
              <a:rPr lang="en-US" b="1" dirty="0" smtClean="0"/>
              <a:t>Problem:</a:t>
            </a:r>
            <a:r>
              <a:rPr lang="en-US" dirty="0" smtClean="0"/>
              <a:t> </a:t>
            </a:r>
            <a:r>
              <a:rPr lang="en-US" dirty="0" smtClean="0"/>
              <a:t>does </a:t>
            </a:r>
            <a:r>
              <a:rPr lang="en-US" dirty="0" smtClean="0"/>
              <a:t>not allow for phrasal deletion</a:t>
            </a:r>
            <a:endParaRPr lang="en-US" dirty="0"/>
          </a:p>
        </p:txBody>
      </p:sp>
      <p:sp>
        <p:nvSpPr>
          <p:cNvPr id="4" name="Rectangle 3"/>
          <p:cNvSpPr/>
          <p:nvPr/>
        </p:nvSpPr>
        <p:spPr>
          <a:xfrm>
            <a:off x="1066800" y="2807732"/>
            <a:ext cx="2334594" cy="461665"/>
          </a:xfrm>
          <a:prstGeom prst="rect">
            <a:avLst/>
          </a:prstGeom>
          <a:ln>
            <a:solidFill>
              <a:srgbClr val="000090"/>
            </a:solidFill>
          </a:ln>
        </p:spPr>
        <p:txBody>
          <a:bodyPr wrap="none">
            <a:spAutoFit/>
          </a:bodyPr>
          <a:lstStyle/>
          <a:p>
            <a:r>
              <a:rPr lang="en-US" sz="2400" dirty="0" smtClean="0">
                <a:solidFill>
                  <a:srgbClr val="000090"/>
                </a:solidFill>
              </a:rPr>
              <a:t>I disdain the food</a:t>
            </a:r>
            <a:endParaRPr lang="en-US" sz="2400" dirty="0"/>
          </a:p>
        </p:txBody>
      </p:sp>
      <p:sp>
        <p:nvSpPr>
          <p:cNvPr id="5" name="Rectangle 4"/>
          <p:cNvSpPr/>
          <p:nvPr/>
        </p:nvSpPr>
        <p:spPr>
          <a:xfrm>
            <a:off x="3611031" y="2814935"/>
            <a:ext cx="1494369" cy="461665"/>
          </a:xfrm>
          <a:prstGeom prst="rect">
            <a:avLst/>
          </a:prstGeom>
          <a:ln>
            <a:solidFill>
              <a:srgbClr val="000090"/>
            </a:solidFill>
          </a:ln>
        </p:spPr>
        <p:txBody>
          <a:bodyPr wrap="none">
            <a:spAutoFit/>
          </a:bodyPr>
          <a:lstStyle/>
          <a:p>
            <a:r>
              <a:rPr lang="en-US" sz="2400" dirty="0" smtClean="0">
                <a:solidFill>
                  <a:srgbClr val="000090"/>
                </a:solidFill>
              </a:rPr>
              <a:t>green ham </a:t>
            </a:r>
            <a:endParaRPr lang="en-US" sz="2400" dirty="0"/>
          </a:p>
        </p:txBody>
      </p:sp>
      <p:sp>
        <p:nvSpPr>
          <p:cNvPr id="6" name="Rectangle 5"/>
          <p:cNvSpPr/>
          <p:nvPr/>
        </p:nvSpPr>
        <p:spPr>
          <a:xfrm>
            <a:off x="5267964" y="2807732"/>
            <a:ext cx="675636" cy="461665"/>
          </a:xfrm>
          <a:prstGeom prst="rect">
            <a:avLst/>
          </a:prstGeom>
          <a:ln>
            <a:solidFill>
              <a:srgbClr val="000090"/>
            </a:solidFill>
          </a:ln>
        </p:spPr>
        <p:txBody>
          <a:bodyPr wrap="none">
            <a:spAutoFit/>
          </a:bodyPr>
          <a:lstStyle/>
          <a:p>
            <a:r>
              <a:rPr lang="en-US" sz="2400" dirty="0" smtClean="0">
                <a:solidFill>
                  <a:srgbClr val="000090"/>
                </a:solidFill>
              </a:rPr>
              <a:t>with</a:t>
            </a:r>
            <a:endParaRPr lang="en-US" sz="2400" dirty="0"/>
          </a:p>
        </p:txBody>
      </p:sp>
      <p:sp>
        <p:nvSpPr>
          <p:cNvPr id="7" name="Rectangle 6"/>
          <p:cNvSpPr/>
          <p:nvPr/>
        </p:nvSpPr>
        <p:spPr>
          <a:xfrm>
            <a:off x="6115719" y="2807732"/>
            <a:ext cx="1580481" cy="461665"/>
          </a:xfrm>
          <a:prstGeom prst="rect">
            <a:avLst/>
          </a:prstGeom>
          <a:ln>
            <a:solidFill>
              <a:srgbClr val="000090"/>
            </a:solidFill>
          </a:ln>
        </p:spPr>
        <p:txBody>
          <a:bodyPr wrap="none">
            <a:spAutoFit/>
          </a:bodyPr>
          <a:lstStyle/>
          <a:p>
            <a:r>
              <a:rPr lang="en-US" sz="2400" dirty="0" smtClean="0">
                <a:solidFill>
                  <a:srgbClr val="000090"/>
                </a:solidFill>
              </a:rPr>
              <a:t>green eggs </a:t>
            </a:r>
            <a:endParaRPr lang="en-US" sz="2400" dirty="0"/>
          </a:p>
        </p:txBody>
      </p:sp>
      <p:sp>
        <p:nvSpPr>
          <p:cNvPr id="8" name="Rectangle 7"/>
          <p:cNvSpPr/>
          <p:nvPr/>
        </p:nvSpPr>
        <p:spPr>
          <a:xfrm>
            <a:off x="935157" y="3870067"/>
            <a:ext cx="1620957" cy="461665"/>
          </a:xfrm>
          <a:prstGeom prst="rect">
            <a:avLst/>
          </a:prstGeom>
          <a:ln>
            <a:solidFill>
              <a:srgbClr val="FF6600"/>
            </a:solidFill>
          </a:ln>
        </p:spPr>
        <p:txBody>
          <a:bodyPr wrap="none">
            <a:spAutoFit/>
          </a:bodyPr>
          <a:lstStyle/>
          <a:p>
            <a:r>
              <a:rPr lang="en-US" sz="2400" dirty="0" smtClean="0">
                <a:solidFill>
                  <a:srgbClr val="FF6600"/>
                </a:solidFill>
              </a:rPr>
              <a:t>I do not like </a:t>
            </a:r>
            <a:endParaRPr lang="en-US" sz="2400" dirty="0">
              <a:solidFill>
                <a:srgbClr val="FF6600"/>
              </a:solidFill>
            </a:endParaRPr>
          </a:p>
        </p:txBody>
      </p:sp>
      <p:sp>
        <p:nvSpPr>
          <p:cNvPr id="9" name="Rectangle 8"/>
          <p:cNvSpPr/>
          <p:nvPr/>
        </p:nvSpPr>
        <p:spPr>
          <a:xfrm>
            <a:off x="2687757" y="3870067"/>
            <a:ext cx="1580481" cy="461665"/>
          </a:xfrm>
          <a:prstGeom prst="rect">
            <a:avLst/>
          </a:prstGeom>
          <a:ln>
            <a:solidFill>
              <a:srgbClr val="FF6600"/>
            </a:solidFill>
          </a:ln>
        </p:spPr>
        <p:txBody>
          <a:bodyPr wrap="none">
            <a:spAutoFit/>
          </a:bodyPr>
          <a:lstStyle/>
          <a:p>
            <a:r>
              <a:rPr lang="en-US" sz="2400" dirty="0" smtClean="0">
                <a:solidFill>
                  <a:srgbClr val="FF6600"/>
                </a:solidFill>
              </a:rPr>
              <a:t>green eggs</a:t>
            </a:r>
            <a:endParaRPr lang="en-US" sz="2400" dirty="0">
              <a:solidFill>
                <a:srgbClr val="FF6600"/>
              </a:solidFill>
            </a:endParaRPr>
          </a:p>
        </p:txBody>
      </p:sp>
      <p:sp>
        <p:nvSpPr>
          <p:cNvPr id="10" name="Rectangle 9"/>
          <p:cNvSpPr/>
          <p:nvPr/>
        </p:nvSpPr>
        <p:spPr>
          <a:xfrm>
            <a:off x="4440357" y="3870067"/>
            <a:ext cx="659105" cy="461665"/>
          </a:xfrm>
          <a:prstGeom prst="rect">
            <a:avLst/>
          </a:prstGeom>
          <a:ln>
            <a:solidFill>
              <a:srgbClr val="FF6600"/>
            </a:solidFill>
          </a:ln>
        </p:spPr>
        <p:txBody>
          <a:bodyPr wrap="none">
            <a:spAutoFit/>
          </a:bodyPr>
          <a:lstStyle/>
          <a:p>
            <a:r>
              <a:rPr lang="en-US" sz="2400" dirty="0" smtClean="0">
                <a:solidFill>
                  <a:srgbClr val="FF6600"/>
                </a:solidFill>
              </a:rPr>
              <a:t>and</a:t>
            </a:r>
            <a:endParaRPr lang="en-US" sz="2400" dirty="0">
              <a:solidFill>
                <a:srgbClr val="FF6600"/>
              </a:solidFill>
            </a:endParaRPr>
          </a:p>
        </p:txBody>
      </p:sp>
      <p:sp>
        <p:nvSpPr>
          <p:cNvPr id="11" name="Rectangle 10"/>
          <p:cNvSpPr/>
          <p:nvPr/>
        </p:nvSpPr>
        <p:spPr>
          <a:xfrm>
            <a:off x="5269786" y="3870067"/>
            <a:ext cx="694571" cy="461665"/>
          </a:xfrm>
          <a:prstGeom prst="rect">
            <a:avLst/>
          </a:prstGeom>
          <a:ln>
            <a:solidFill>
              <a:srgbClr val="FF6600"/>
            </a:solidFill>
          </a:ln>
        </p:spPr>
        <p:txBody>
          <a:bodyPr wrap="none">
            <a:spAutoFit/>
          </a:bodyPr>
          <a:lstStyle/>
          <a:p>
            <a:r>
              <a:rPr lang="en-US" sz="2400" dirty="0" smtClean="0">
                <a:solidFill>
                  <a:srgbClr val="FF6600"/>
                </a:solidFill>
              </a:rPr>
              <a:t>ham</a:t>
            </a:r>
            <a:endParaRPr lang="en-US" sz="2400" dirty="0">
              <a:solidFill>
                <a:srgbClr val="FF6600"/>
              </a:solidFill>
            </a:endParaRPr>
          </a:p>
        </p:txBody>
      </p:sp>
      <p:cxnSp>
        <p:nvCxnSpPr>
          <p:cNvPr id="12" name="Straight Arrow Connector 11"/>
          <p:cNvCxnSpPr>
            <a:stCxn id="4" idx="2"/>
            <a:endCxn id="8" idx="0"/>
          </p:cNvCxnSpPr>
          <p:nvPr/>
        </p:nvCxnSpPr>
        <p:spPr>
          <a:xfrm rot="5400000">
            <a:off x="1689532" y="3325502"/>
            <a:ext cx="600670" cy="488461"/>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5" idx="2"/>
            <a:endCxn id="11" idx="0"/>
          </p:cNvCxnSpPr>
          <p:nvPr/>
        </p:nvCxnSpPr>
        <p:spPr>
          <a:xfrm rot="16200000" flipH="1">
            <a:off x="4690911" y="2943905"/>
            <a:ext cx="593467" cy="125885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6" idx="2"/>
            <a:endCxn id="10" idx="0"/>
          </p:cNvCxnSpPr>
          <p:nvPr/>
        </p:nvCxnSpPr>
        <p:spPr>
          <a:xfrm rot="5400000">
            <a:off x="4887511" y="3151796"/>
            <a:ext cx="600670" cy="835872"/>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7" idx="2"/>
            <a:endCxn id="9" idx="0"/>
          </p:cNvCxnSpPr>
          <p:nvPr/>
        </p:nvCxnSpPr>
        <p:spPr>
          <a:xfrm rot="5400000">
            <a:off x="4891644" y="1855751"/>
            <a:ext cx="600670" cy="3427962"/>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15152068"/>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Phrase-based sentence simplification</a:t>
            </a:r>
            <a:endParaRPr lang="en-US" dirty="0"/>
          </a:p>
        </p:txBody>
      </p:sp>
      <p:sp>
        <p:nvSpPr>
          <p:cNvPr id="3" name="Content Placeholder 2"/>
          <p:cNvSpPr>
            <a:spLocks noGrp="1"/>
          </p:cNvSpPr>
          <p:nvPr>
            <p:ph sz="quarter" idx="1"/>
          </p:nvPr>
        </p:nvSpPr>
        <p:spPr>
          <a:xfrm>
            <a:off x="612648" y="1600200"/>
            <a:ext cx="8153400" cy="685800"/>
          </a:xfrm>
        </p:spPr>
        <p:txBody>
          <a:bodyPr/>
          <a:lstStyle/>
          <a:p>
            <a:pPr marL="0" indent="0">
              <a:buNone/>
            </a:pPr>
            <a:r>
              <a:rPr lang="en-US" b="1" dirty="0" smtClean="0"/>
              <a:t>Problem:</a:t>
            </a:r>
            <a:r>
              <a:rPr lang="en-US" dirty="0" smtClean="0"/>
              <a:t> does not allow for phrasal deletion</a:t>
            </a:r>
            <a:endParaRPr lang="en-US" dirty="0"/>
          </a:p>
        </p:txBody>
      </p:sp>
      <p:sp>
        <p:nvSpPr>
          <p:cNvPr id="4" name="Rectangle 3"/>
          <p:cNvSpPr/>
          <p:nvPr/>
        </p:nvSpPr>
        <p:spPr>
          <a:xfrm>
            <a:off x="1066800" y="2807732"/>
            <a:ext cx="1218753" cy="461665"/>
          </a:xfrm>
          <a:prstGeom prst="rect">
            <a:avLst/>
          </a:prstGeom>
          <a:ln>
            <a:solidFill>
              <a:srgbClr val="000090"/>
            </a:solidFill>
          </a:ln>
        </p:spPr>
        <p:txBody>
          <a:bodyPr wrap="none">
            <a:spAutoFit/>
          </a:bodyPr>
          <a:lstStyle/>
          <a:p>
            <a:r>
              <a:rPr lang="en-US" sz="2400" dirty="0" smtClean="0">
                <a:solidFill>
                  <a:srgbClr val="000090"/>
                </a:solidFill>
              </a:rPr>
              <a:t>I disdain </a:t>
            </a:r>
            <a:endParaRPr lang="en-US" sz="2400" dirty="0"/>
          </a:p>
        </p:txBody>
      </p:sp>
      <p:sp>
        <p:nvSpPr>
          <p:cNvPr id="5" name="Rectangle 4"/>
          <p:cNvSpPr/>
          <p:nvPr/>
        </p:nvSpPr>
        <p:spPr>
          <a:xfrm>
            <a:off x="2438400" y="2814935"/>
            <a:ext cx="2610210" cy="461665"/>
          </a:xfrm>
          <a:prstGeom prst="rect">
            <a:avLst/>
          </a:prstGeom>
          <a:ln>
            <a:solidFill>
              <a:srgbClr val="000090"/>
            </a:solidFill>
          </a:ln>
        </p:spPr>
        <p:txBody>
          <a:bodyPr wrap="none">
            <a:spAutoFit/>
          </a:bodyPr>
          <a:lstStyle/>
          <a:p>
            <a:r>
              <a:rPr lang="en-US" sz="2400" dirty="0" smtClean="0">
                <a:solidFill>
                  <a:srgbClr val="000090"/>
                </a:solidFill>
              </a:rPr>
              <a:t>the food green ham </a:t>
            </a:r>
            <a:endParaRPr lang="en-US" sz="2400" dirty="0"/>
          </a:p>
        </p:txBody>
      </p:sp>
      <p:sp>
        <p:nvSpPr>
          <p:cNvPr id="6" name="Rectangle 5"/>
          <p:cNvSpPr/>
          <p:nvPr/>
        </p:nvSpPr>
        <p:spPr>
          <a:xfrm>
            <a:off x="5267964" y="2807732"/>
            <a:ext cx="675636" cy="461665"/>
          </a:xfrm>
          <a:prstGeom prst="rect">
            <a:avLst/>
          </a:prstGeom>
          <a:ln>
            <a:solidFill>
              <a:srgbClr val="000090"/>
            </a:solidFill>
          </a:ln>
        </p:spPr>
        <p:txBody>
          <a:bodyPr wrap="none">
            <a:spAutoFit/>
          </a:bodyPr>
          <a:lstStyle/>
          <a:p>
            <a:r>
              <a:rPr lang="en-US" sz="2400" dirty="0" smtClean="0">
                <a:solidFill>
                  <a:srgbClr val="000090"/>
                </a:solidFill>
              </a:rPr>
              <a:t>with</a:t>
            </a:r>
            <a:endParaRPr lang="en-US" sz="2400" dirty="0"/>
          </a:p>
        </p:txBody>
      </p:sp>
      <p:sp>
        <p:nvSpPr>
          <p:cNvPr id="7" name="Rectangle 6"/>
          <p:cNvSpPr/>
          <p:nvPr/>
        </p:nvSpPr>
        <p:spPr>
          <a:xfrm>
            <a:off x="6115719" y="2807732"/>
            <a:ext cx="1580481" cy="461665"/>
          </a:xfrm>
          <a:prstGeom prst="rect">
            <a:avLst/>
          </a:prstGeom>
          <a:ln>
            <a:solidFill>
              <a:srgbClr val="000090"/>
            </a:solidFill>
          </a:ln>
        </p:spPr>
        <p:txBody>
          <a:bodyPr wrap="none">
            <a:spAutoFit/>
          </a:bodyPr>
          <a:lstStyle/>
          <a:p>
            <a:r>
              <a:rPr lang="en-US" sz="2400" dirty="0" smtClean="0">
                <a:solidFill>
                  <a:srgbClr val="000090"/>
                </a:solidFill>
              </a:rPr>
              <a:t>green eggs </a:t>
            </a:r>
            <a:endParaRPr lang="en-US" sz="2400" dirty="0"/>
          </a:p>
        </p:txBody>
      </p:sp>
      <p:sp>
        <p:nvSpPr>
          <p:cNvPr id="8" name="Rectangle 7"/>
          <p:cNvSpPr/>
          <p:nvPr/>
        </p:nvSpPr>
        <p:spPr>
          <a:xfrm>
            <a:off x="935157" y="3870067"/>
            <a:ext cx="1620957" cy="461665"/>
          </a:xfrm>
          <a:prstGeom prst="rect">
            <a:avLst/>
          </a:prstGeom>
          <a:ln>
            <a:solidFill>
              <a:srgbClr val="FF6600"/>
            </a:solidFill>
          </a:ln>
        </p:spPr>
        <p:txBody>
          <a:bodyPr wrap="none">
            <a:spAutoFit/>
          </a:bodyPr>
          <a:lstStyle/>
          <a:p>
            <a:r>
              <a:rPr lang="en-US" sz="2400" dirty="0" smtClean="0">
                <a:solidFill>
                  <a:srgbClr val="FF6600"/>
                </a:solidFill>
              </a:rPr>
              <a:t>I do not like </a:t>
            </a:r>
            <a:endParaRPr lang="en-US" sz="2400" dirty="0">
              <a:solidFill>
                <a:srgbClr val="FF6600"/>
              </a:solidFill>
            </a:endParaRPr>
          </a:p>
        </p:txBody>
      </p:sp>
      <p:sp>
        <p:nvSpPr>
          <p:cNvPr id="9" name="Rectangle 8"/>
          <p:cNvSpPr/>
          <p:nvPr/>
        </p:nvSpPr>
        <p:spPr>
          <a:xfrm>
            <a:off x="2687757" y="3870067"/>
            <a:ext cx="1580481" cy="461665"/>
          </a:xfrm>
          <a:prstGeom prst="rect">
            <a:avLst/>
          </a:prstGeom>
          <a:ln>
            <a:solidFill>
              <a:srgbClr val="FF6600"/>
            </a:solidFill>
          </a:ln>
        </p:spPr>
        <p:txBody>
          <a:bodyPr wrap="none">
            <a:spAutoFit/>
          </a:bodyPr>
          <a:lstStyle/>
          <a:p>
            <a:r>
              <a:rPr lang="en-US" sz="2400" dirty="0" smtClean="0">
                <a:solidFill>
                  <a:srgbClr val="FF6600"/>
                </a:solidFill>
              </a:rPr>
              <a:t>green eggs</a:t>
            </a:r>
            <a:endParaRPr lang="en-US" sz="2400" dirty="0">
              <a:solidFill>
                <a:srgbClr val="FF6600"/>
              </a:solidFill>
            </a:endParaRPr>
          </a:p>
        </p:txBody>
      </p:sp>
      <p:sp>
        <p:nvSpPr>
          <p:cNvPr id="10" name="Rectangle 9"/>
          <p:cNvSpPr/>
          <p:nvPr/>
        </p:nvSpPr>
        <p:spPr>
          <a:xfrm>
            <a:off x="4440357" y="3870067"/>
            <a:ext cx="659105" cy="461665"/>
          </a:xfrm>
          <a:prstGeom prst="rect">
            <a:avLst/>
          </a:prstGeom>
          <a:ln>
            <a:solidFill>
              <a:srgbClr val="FF6600"/>
            </a:solidFill>
          </a:ln>
        </p:spPr>
        <p:txBody>
          <a:bodyPr wrap="none">
            <a:spAutoFit/>
          </a:bodyPr>
          <a:lstStyle/>
          <a:p>
            <a:r>
              <a:rPr lang="en-US" sz="2400" dirty="0" smtClean="0">
                <a:solidFill>
                  <a:srgbClr val="FF6600"/>
                </a:solidFill>
              </a:rPr>
              <a:t>and</a:t>
            </a:r>
            <a:endParaRPr lang="en-US" sz="2400" dirty="0">
              <a:solidFill>
                <a:srgbClr val="FF6600"/>
              </a:solidFill>
            </a:endParaRPr>
          </a:p>
        </p:txBody>
      </p:sp>
      <p:sp>
        <p:nvSpPr>
          <p:cNvPr id="11" name="Rectangle 10"/>
          <p:cNvSpPr/>
          <p:nvPr/>
        </p:nvSpPr>
        <p:spPr>
          <a:xfrm>
            <a:off x="5269786" y="3870067"/>
            <a:ext cx="694571" cy="461665"/>
          </a:xfrm>
          <a:prstGeom prst="rect">
            <a:avLst/>
          </a:prstGeom>
          <a:ln>
            <a:solidFill>
              <a:srgbClr val="FF6600"/>
            </a:solidFill>
          </a:ln>
        </p:spPr>
        <p:txBody>
          <a:bodyPr wrap="none">
            <a:spAutoFit/>
          </a:bodyPr>
          <a:lstStyle/>
          <a:p>
            <a:r>
              <a:rPr lang="en-US" sz="2400" dirty="0" smtClean="0">
                <a:solidFill>
                  <a:srgbClr val="FF6600"/>
                </a:solidFill>
              </a:rPr>
              <a:t>ham</a:t>
            </a:r>
            <a:endParaRPr lang="en-US" sz="2400" dirty="0">
              <a:solidFill>
                <a:srgbClr val="FF6600"/>
              </a:solidFill>
            </a:endParaRPr>
          </a:p>
        </p:txBody>
      </p:sp>
      <p:cxnSp>
        <p:nvCxnSpPr>
          <p:cNvPr id="12" name="Straight Arrow Connector 11"/>
          <p:cNvCxnSpPr>
            <a:stCxn id="4" idx="2"/>
            <a:endCxn id="8" idx="0"/>
          </p:cNvCxnSpPr>
          <p:nvPr/>
        </p:nvCxnSpPr>
        <p:spPr>
          <a:xfrm rot="16200000" flipH="1">
            <a:off x="1410571" y="3535002"/>
            <a:ext cx="600670" cy="6945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5" idx="2"/>
            <a:endCxn id="11" idx="0"/>
          </p:cNvCxnSpPr>
          <p:nvPr/>
        </p:nvCxnSpPr>
        <p:spPr>
          <a:xfrm rot="16200000" flipH="1">
            <a:off x="4383555" y="2636549"/>
            <a:ext cx="593467" cy="1873567"/>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6" idx="2"/>
            <a:endCxn id="10" idx="0"/>
          </p:cNvCxnSpPr>
          <p:nvPr/>
        </p:nvCxnSpPr>
        <p:spPr>
          <a:xfrm rot="5400000">
            <a:off x="4887511" y="3151796"/>
            <a:ext cx="600670" cy="835872"/>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7" idx="2"/>
            <a:endCxn id="9" idx="0"/>
          </p:cNvCxnSpPr>
          <p:nvPr/>
        </p:nvCxnSpPr>
        <p:spPr>
          <a:xfrm rot="5400000">
            <a:off x="4891644" y="1855751"/>
            <a:ext cx="600670" cy="3427962"/>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6137375"/>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Phrase-based sentence simplification</a:t>
            </a:r>
            <a:endParaRPr lang="en-US" dirty="0"/>
          </a:p>
        </p:txBody>
      </p:sp>
      <p:sp>
        <p:nvSpPr>
          <p:cNvPr id="3" name="Content Placeholder 2"/>
          <p:cNvSpPr>
            <a:spLocks noGrp="1"/>
          </p:cNvSpPr>
          <p:nvPr>
            <p:ph sz="quarter" idx="1"/>
          </p:nvPr>
        </p:nvSpPr>
        <p:spPr>
          <a:xfrm>
            <a:off x="612648" y="1600200"/>
            <a:ext cx="8153400" cy="685800"/>
          </a:xfrm>
        </p:spPr>
        <p:txBody>
          <a:bodyPr/>
          <a:lstStyle/>
          <a:p>
            <a:pPr marL="0" indent="0">
              <a:buNone/>
            </a:pPr>
            <a:r>
              <a:rPr lang="en-US" dirty="0" smtClean="0"/>
              <a:t>We add phrasal deletion</a:t>
            </a:r>
            <a:endParaRPr lang="en-US" dirty="0"/>
          </a:p>
        </p:txBody>
      </p:sp>
      <p:sp>
        <p:nvSpPr>
          <p:cNvPr id="4" name="Rectangle 3"/>
          <p:cNvSpPr/>
          <p:nvPr/>
        </p:nvSpPr>
        <p:spPr>
          <a:xfrm>
            <a:off x="914400" y="2807732"/>
            <a:ext cx="1218753" cy="461665"/>
          </a:xfrm>
          <a:prstGeom prst="rect">
            <a:avLst/>
          </a:prstGeom>
          <a:ln>
            <a:solidFill>
              <a:srgbClr val="000090"/>
            </a:solidFill>
          </a:ln>
        </p:spPr>
        <p:txBody>
          <a:bodyPr wrap="none">
            <a:spAutoFit/>
          </a:bodyPr>
          <a:lstStyle/>
          <a:p>
            <a:r>
              <a:rPr lang="en-US" sz="2400" dirty="0" smtClean="0">
                <a:solidFill>
                  <a:srgbClr val="000090"/>
                </a:solidFill>
              </a:rPr>
              <a:t>I disdain </a:t>
            </a:r>
            <a:endParaRPr lang="en-US" sz="2400" dirty="0"/>
          </a:p>
        </p:txBody>
      </p:sp>
      <p:sp>
        <p:nvSpPr>
          <p:cNvPr id="5" name="Rectangle 4"/>
          <p:cNvSpPr/>
          <p:nvPr/>
        </p:nvSpPr>
        <p:spPr>
          <a:xfrm>
            <a:off x="3611031" y="2807731"/>
            <a:ext cx="1494369" cy="461665"/>
          </a:xfrm>
          <a:prstGeom prst="rect">
            <a:avLst/>
          </a:prstGeom>
          <a:ln>
            <a:solidFill>
              <a:srgbClr val="000090"/>
            </a:solidFill>
          </a:ln>
        </p:spPr>
        <p:txBody>
          <a:bodyPr wrap="none">
            <a:spAutoFit/>
          </a:bodyPr>
          <a:lstStyle/>
          <a:p>
            <a:r>
              <a:rPr lang="en-US" sz="2400" dirty="0" smtClean="0">
                <a:solidFill>
                  <a:srgbClr val="000090"/>
                </a:solidFill>
              </a:rPr>
              <a:t>green ham </a:t>
            </a:r>
            <a:endParaRPr lang="en-US" sz="2400" dirty="0"/>
          </a:p>
        </p:txBody>
      </p:sp>
      <p:sp>
        <p:nvSpPr>
          <p:cNvPr id="6" name="Rectangle 5"/>
          <p:cNvSpPr/>
          <p:nvPr/>
        </p:nvSpPr>
        <p:spPr>
          <a:xfrm>
            <a:off x="5267964" y="2807732"/>
            <a:ext cx="675636" cy="461665"/>
          </a:xfrm>
          <a:prstGeom prst="rect">
            <a:avLst/>
          </a:prstGeom>
          <a:ln>
            <a:solidFill>
              <a:srgbClr val="000090"/>
            </a:solidFill>
          </a:ln>
        </p:spPr>
        <p:txBody>
          <a:bodyPr wrap="none">
            <a:spAutoFit/>
          </a:bodyPr>
          <a:lstStyle/>
          <a:p>
            <a:r>
              <a:rPr lang="en-US" sz="2400" dirty="0" smtClean="0">
                <a:solidFill>
                  <a:srgbClr val="000090"/>
                </a:solidFill>
              </a:rPr>
              <a:t>with</a:t>
            </a:r>
            <a:endParaRPr lang="en-US" sz="2400" dirty="0"/>
          </a:p>
        </p:txBody>
      </p:sp>
      <p:sp>
        <p:nvSpPr>
          <p:cNvPr id="7" name="Rectangle 6"/>
          <p:cNvSpPr/>
          <p:nvPr/>
        </p:nvSpPr>
        <p:spPr>
          <a:xfrm>
            <a:off x="6115719" y="2807732"/>
            <a:ext cx="1580481" cy="461665"/>
          </a:xfrm>
          <a:prstGeom prst="rect">
            <a:avLst/>
          </a:prstGeom>
          <a:ln>
            <a:solidFill>
              <a:srgbClr val="000090"/>
            </a:solidFill>
          </a:ln>
        </p:spPr>
        <p:txBody>
          <a:bodyPr wrap="none">
            <a:spAutoFit/>
          </a:bodyPr>
          <a:lstStyle/>
          <a:p>
            <a:r>
              <a:rPr lang="en-US" sz="2400" dirty="0" smtClean="0">
                <a:solidFill>
                  <a:srgbClr val="000090"/>
                </a:solidFill>
              </a:rPr>
              <a:t>green eggs </a:t>
            </a:r>
            <a:endParaRPr lang="en-US" sz="2400" dirty="0"/>
          </a:p>
        </p:txBody>
      </p:sp>
      <p:sp>
        <p:nvSpPr>
          <p:cNvPr id="8" name="Rectangle 7"/>
          <p:cNvSpPr/>
          <p:nvPr/>
        </p:nvSpPr>
        <p:spPr>
          <a:xfrm>
            <a:off x="935157" y="3870067"/>
            <a:ext cx="1620957" cy="461665"/>
          </a:xfrm>
          <a:prstGeom prst="rect">
            <a:avLst/>
          </a:prstGeom>
          <a:ln>
            <a:solidFill>
              <a:srgbClr val="FF6600"/>
            </a:solidFill>
          </a:ln>
        </p:spPr>
        <p:txBody>
          <a:bodyPr wrap="none">
            <a:spAutoFit/>
          </a:bodyPr>
          <a:lstStyle/>
          <a:p>
            <a:r>
              <a:rPr lang="en-US" sz="2400" dirty="0" smtClean="0">
                <a:solidFill>
                  <a:srgbClr val="FF6600"/>
                </a:solidFill>
              </a:rPr>
              <a:t>I do not like </a:t>
            </a:r>
            <a:endParaRPr lang="en-US" sz="2400" dirty="0">
              <a:solidFill>
                <a:srgbClr val="FF6600"/>
              </a:solidFill>
            </a:endParaRPr>
          </a:p>
        </p:txBody>
      </p:sp>
      <p:sp>
        <p:nvSpPr>
          <p:cNvPr id="9" name="Rectangle 8"/>
          <p:cNvSpPr/>
          <p:nvPr/>
        </p:nvSpPr>
        <p:spPr>
          <a:xfrm>
            <a:off x="2687757" y="3870067"/>
            <a:ext cx="1580481" cy="461665"/>
          </a:xfrm>
          <a:prstGeom prst="rect">
            <a:avLst/>
          </a:prstGeom>
          <a:ln>
            <a:solidFill>
              <a:srgbClr val="FF6600"/>
            </a:solidFill>
          </a:ln>
        </p:spPr>
        <p:txBody>
          <a:bodyPr wrap="none">
            <a:spAutoFit/>
          </a:bodyPr>
          <a:lstStyle/>
          <a:p>
            <a:r>
              <a:rPr lang="en-US" sz="2400" dirty="0" smtClean="0">
                <a:solidFill>
                  <a:srgbClr val="FF6600"/>
                </a:solidFill>
              </a:rPr>
              <a:t>green eggs</a:t>
            </a:r>
            <a:endParaRPr lang="en-US" sz="2400" dirty="0">
              <a:solidFill>
                <a:srgbClr val="FF6600"/>
              </a:solidFill>
            </a:endParaRPr>
          </a:p>
        </p:txBody>
      </p:sp>
      <p:sp>
        <p:nvSpPr>
          <p:cNvPr id="10" name="Rectangle 9"/>
          <p:cNvSpPr/>
          <p:nvPr/>
        </p:nvSpPr>
        <p:spPr>
          <a:xfrm>
            <a:off x="4440357" y="3870067"/>
            <a:ext cx="659105" cy="461665"/>
          </a:xfrm>
          <a:prstGeom prst="rect">
            <a:avLst/>
          </a:prstGeom>
          <a:ln>
            <a:solidFill>
              <a:srgbClr val="FF6600"/>
            </a:solidFill>
          </a:ln>
        </p:spPr>
        <p:txBody>
          <a:bodyPr wrap="none">
            <a:spAutoFit/>
          </a:bodyPr>
          <a:lstStyle/>
          <a:p>
            <a:r>
              <a:rPr lang="en-US" sz="2400" dirty="0" smtClean="0">
                <a:solidFill>
                  <a:srgbClr val="FF6600"/>
                </a:solidFill>
              </a:rPr>
              <a:t>and</a:t>
            </a:r>
            <a:endParaRPr lang="en-US" sz="2400" dirty="0">
              <a:solidFill>
                <a:srgbClr val="FF6600"/>
              </a:solidFill>
            </a:endParaRPr>
          </a:p>
        </p:txBody>
      </p:sp>
      <p:sp>
        <p:nvSpPr>
          <p:cNvPr id="11" name="Rectangle 10"/>
          <p:cNvSpPr/>
          <p:nvPr/>
        </p:nvSpPr>
        <p:spPr>
          <a:xfrm>
            <a:off x="5269786" y="3870067"/>
            <a:ext cx="694571" cy="461665"/>
          </a:xfrm>
          <a:prstGeom prst="rect">
            <a:avLst/>
          </a:prstGeom>
          <a:ln>
            <a:solidFill>
              <a:srgbClr val="FF6600"/>
            </a:solidFill>
          </a:ln>
        </p:spPr>
        <p:txBody>
          <a:bodyPr wrap="none">
            <a:spAutoFit/>
          </a:bodyPr>
          <a:lstStyle/>
          <a:p>
            <a:r>
              <a:rPr lang="en-US" sz="2400" dirty="0" smtClean="0">
                <a:solidFill>
                  <a:srgbClr val="FF6600"/>
                </a:solidFill>
              </a:rPr>
              <a:t>ham</a:t>
            </a:r>
            <a:endParaRPr lang="en-US" sz="2400" dirty="0">
              <a:solidFill>
                <a:srgbClr val="FF6600"/>
              </a:solidFill>
            </a:endParaRPr>
          </a:p>
        </p:txBody>
      </p:sp>
      <p:cxnSp>
        <p:nvCxnSpPr>
          <p:cNvPr id="12" name="Straight Arrow Connector 11"/>
          <p:cNvCxnSpPr>
            <a:stCxn id="4" idx="2"/>
            <a:endCxn id="8" idx="0"/>
          </p:cNvCxnSpPr>
          <p:nvPr/>
        </p:nvCxnSpPr>
        <p:spPr>
          <a:xfrm rot="16200000" flipH="1">
            <a:off x="1334371" y="3458802"/>
            <a:ext cx="600670" cy="22185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5" idx="2"/>
            <a:endCxn id="11" idx="0"/>
          </p:cNvCxnSpPr>
          <p:nvPr/>
        </p:nvCxnSpPr>
        <p:spPr>
          <a:xfrm rot="16200000" flipH="1">
            <a:off x="4687309" y="2940303"/>
            <a:ext cx="600671" cy="125885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6" idx="2"/>
            <a:endCxn id="10" idx="0"/>
          </p:cNvCxnSpPr>
          <p:nvPr/>
        </p:nvCxnSpPr>
        <p:spPr>
          <a:xfrm rot="5400000">
            <a:off x="4887511" y="3151796"/>
            <a:ext cx="600670" cy="835872"/>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7" idx="2"/>
            <a:endCxn id="9" idx="0"/>
          </p:cNvCxnSpPr>
          <p:nvPr/>
        </p:nvCxnSpPr>
        <p:spPr>
          <a:xfrm rot="5400000">
            <a:off x="4891644" y="1855751"/>
            <a:ext cx="600670" cy="3427962"/>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2286000" y="2807732"/>
            <a:ext cx="1215597" cy="461665"/>
          </a:xfrm>
          <a:prstGeom prst="rect">
            <a:avLst/>
          </a:prstGeom>
          <a:ln>
            <a:solidFill>
              <a:srgbClr val="000090"/>
            </a:solidFill>
          </a:ln>
        </p:spPr>
        <p:txBody>
          <a:bodyPr wrap="none">
            <a:spAutoFit/>
          </a:bodyPr>
          <a:lstStyle/>
          <a:p>
            <a:r>
              <a:rPr lang="en-US" sz="2400" dirty="0" smtClean="0">
                <a:solidFill>
                  <a:srgbClr val="000090"/>
                </a:solidFill>
              </a:rPr>
              <a:t>the food</a:t>
            </a:r>
            <a:endParaRPr lang="en-US" sz="2400" dirty="0"/>
          </a:p>
        </p:txBody>
      </p:sp>
      <p:cxnSp>
        <p:nvCxnSpPr>
          <p:cNvPr id="19" name="Straight Connector 18"/>
          <p:cNvCxnSpPr>
            <a:stCxn id="16" idx="2"/>
          </p:cNvCxnSpPr>
          <p:nvPr/>
        </p:nvCxnSpPr>
        <p:spPr>
          <a:xfrm rot="16200000" flipH="1">
            <a:off x="2738698" y="3424497"/>
            <a:ext cx="312003" cy="180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2743200" y="3581398"/>
            <a:ext cx="360243" cy="1588"/>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8" name="Content Placeholder 6"/>
          <p:cNvSpPr txBox="1">
            <a:spLocks/>
          </p:cNvSpPr>
          <p:nvPr/>
        </p:nvSpPr>
        <p:spPr>
          <a:xfrm>
            <a:off x="533400" y="4648200"/>
            <a:ext cx="8153400" cy="1600200"/>
          </a:xfrm>
          <a:prstGeom prst="rect">
            <a:avLst/>
          </a:prstGeom>
        </p:spPr>
        <p:txBody>
          <a:bodyPr vert="horz">
            <a:noAutofit/>
          </a:bodyPr>
          <a:lstStyle/>
          <a:p>
            <a:pPr marR="0" lvl="0" algn="l" defTabSz="914400" rtl="0" eaLnBrk="1" fontAlgn="auto" latinLnBrk="0" hangingPunct="1">
              <a:lnSpc>
                <a:spcPct val="100000"/>
              </a:lnSpc>
              <a:spcBef>
                <a:spcPts val="700"/>
              </a:spcBef>
              <a:spcAft>
                <a:spcPts val="0"/>
              </a:spcAft>
              <a:buClr>
                <a:schemeClr val="accent2"/>
              </a:buClr>
              <a:buSzPct val="60000"/>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Each phrase is probabilistically simplified (</a:t>
            </a:r>
            <a:r>
              <a:rPr kumimoji="0" lang="en-US" sz="2400" b="0" i="0" u="none" strike="noStrike" kern="1200" cap="none" spc="0" normalizeH="0" baseline="0" noProof="0" dirty="0" smtClean="0">
                <a:ln>
                  <a:noFill/>
                </a:ln>
                <a:solidFill>
                  <a:srgbClr val="008000"/>
                </a:solidFill>
                <a:effectLst/>
                <a:uLnTx/>
                <a:uFillTx/>
                <a:latin typeface="+mn-lt"/>
                <a:ea typeface="+mn-ea"/>
                <a:cs typeface="+mn-cs"/>
              </a:rPr>
              <a:t>translation model</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a:t>
            </a:r>
          </a:p>
          <a:p>
            <a:pPr marL="777240" lvl="1" indent="-320040" defTabSz="914400">
              <a:spcBef>
                <a:spcPts val="700"/>
              </a:spcBef>
              <a:buClr>
                <a:schemeClr val="accent2"/>
              </a:buClr>
              <a:buSzPct val="60000"/>
              <a:buFont typeface="Wingdings"/>
              <a:buChar char=""/>
            </a:pPr>
            <a:r>
              <a:rPr lang="en-US" sz="2400" dirty="0" err="1" smtClean="0"/>
              <a:t>p(NULL</a:t>
            </a:r>
            <a:r>
              <a:rPr lang="en-US" sz="2400" dirty="0" smtClean="0"/>
              <a:t> | the food)</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887077450"/>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Phrase-based performance</a:t>
            </a:r>
            <a:endParaRPr lang="en-US" dirty="0"/>
          </a:p>
        </p:txBody>
      </p:sp>
      <p:pic>
        <p:nvPicPr>
          <p:cNvPr id="4" name="Picture 3"/>
          <p:cNvPicPr>
            <a:picLocks noChangeAspect="1"/>
          </p:cNvPicPr>
          <p:nvPr/>
        </p:nvPicPr>
        <p:blipFill>
          <a:blip r:embed="rId2"/>
          <a:stretch>
            <a:fillRect/>
          </a:stretch>
        </p:blipFill>
        <p:spPr>
          <a:xfrm>
            <a:off x="381000" y="1752600"/>
            <a:ext cx="3296434" cy="4279900"/>
          </a:xfrm>
          <a:prstGeom prst="rect">
            <a:avLst/>
          </a:prstGeom>
        </p:spPr>
      </p:pic>
      <p:pic>
        <p:nvPicPr>
          <p:cNvPr id="5" name="Picture 4"/>
          <p:cNvPicPr>
            <a:picLocks noChangeAspect="1"/>
          </p:cNvPicPr>
          <p:nvPr/>
        </p:nvPicPr>
        <p:blipFill>
          <a:blip r:embed="rId3"/>
          <a:stretch>
            <a:fillRect/>
          </a:stretch>
        </p:blipFill>
        <p:spPr>
          <a:xfrm>
            <a:off x="5959348" y="2667000"/>
            <a:ext cx="2806700" cy="2095500"/>
          </a:xfrm>
          <a:prstGeom prst="rect">
            <a:avLst/>
          </a:prstGeom>
        </p:spPr>
      </p:pic>
      <p:sp>
        <p:nvSpPr>
          <p:cNvPr id="6" name="Right Arrow 5"/>
          <p:cNvSpPr/>
          <p:nvPr/>
        </p:nvSpPr>
        <p:spPr>
          <a:xfrm>
            <a:off x="4267200" y="3276600"/>
            <a:ext cx="990600" cy="914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Experiments</a:t>
            </a:r>
            <a:endParaRPr lang="en-US" dirty="0"/>
          </a:p>
        </p:txBody>
      </p:sp>
      <p:sp>
        <p:nvSpPr>
          <p:cNvPr id="3" name="Content Placeholder 2"/>
          <p:cNvSpPr>
            <a:spLocks noGrp="1"/>
          </p:cNvSpPr>
          <p:nvPr>
            <p:ph sz="quarter" idx="1"/>
          </p:nvPr>
        </p:nvSpPr>
        <p:spPr>
          <a:xfrm>
            <a:off x="612648" y="1600200"/>
            <a:ext cx="8153400" cy="4876800"/>
          </a:xfrm>
        </p:spPr>
        <p:txBody>
          <a:bodyPr>
            <a:normAutofit lnSpcReduction="10000"/>
          </a:bodyPr>
          <a:lstStyle/>
          <a:p>
            <a:pPr marL="0" indent="0">
              <a:buNone/>
            </a:pPr>
            <a:r>
              <a:rPr lang="en-US" dirty="0" smtClean="0"/>
              <a:t>5 approaches</a:t>
            </a:r>
          </a:p>
          <a:p>
            <a:pPr lvl="1"/>
            <a:r>
              <a:rPr lang="en-US" b="1" dirty="0" smtClean="0"/>
              <a:t>none</a:t>
            </a:r>
            <a:r>
              <a:rPr lang="en-US" dirty="0" smtClean="0"/>
              <a:t> – output the </a:t>
            </a:r>
            <a:r>
              <a:rPr lang="en-US" dirty="0" err="1" smtClean="0"/>
              <a:t>unsimplified</a:t>
            </a:r>
            <a:r>
              <a:rPr lang="en-US" dirty="0" smtClean="0"/>
              <a:t> sentence</a:t>
            </a:r>
          </a:p>
          <a:p>
            <a:pPr lvl="1"/>
            <a:r>
              <a:rPr lang="en-US" b="1" dirty="0" smtClean="0"/>
              <a:t>K&amp;M</a:t>
            </a:r>
            <a:r>
              <a:rPr lang="en-US" dirty="0" smtClean="0"/>
              <a:t> – noisy channel sentence compression with </a:t>
            </a:r>
            <a:r>
              <a:rPr lang="en-US" dirty="0" err="1" smtClean="0"/>
              <a:t>PCFGs</a:t>
            </a:r>
            <a:endParaRPr lang="en-US" dirty="0" smtClean="0"/>
          </a:p>
          <a:p>
            <a:pPr lvl="2"/>
            <a:r>
              <a:rPr lang="en-US" dirty="0" smtClean="0"/>
              <a:t>Only allows for deletion</a:t>
            </a:r>
          </a:p>
          <a:p>
            <a:pPr lvl="2"/>
            <a:r>
              <a:rPr lang="en-US" dirty="0" smtClean="0"/>
              <a:t>Uses syntactic information</a:t>
            </a:r>
          </a:p>
          <a:p>
            <a:pPr lvl="1"/>
            <a:r>
              <a:rPr lang="en-US" b="1" dirty="0" smtClean="0"/>
              <a:t>T3</a:t>
            </a:r>
            <a:r>
              <a:rPr lang="en-US" dirty="0" smtClean="0"/>
              <a:t> – Cohn and </a:t>
            </a:r>
            <a:r>
              <a:rPr lang="en-US" dirty="0" err="1" smtClean="0"/>
              <a:t>Lapata</a:t>
            </a:r>
            <a:r>
              <a:rPr lang="en-US" dirty="0" smtClean="0"/>
              <a:t> (2009)</a:t>
            </a:r>
          </a:p>
          <a:p>
            <a:pPr lvl="2"/>
            <a:r>
              <a:rPr lang="en-US" dirty="0" smtClean="0"/>
              <a:t>All transformation operations</a:t>
            </a:r>
          </a:p>
          <a:p>
            <a:pPr lvl="2"/>
            <a:r>
              <a:rPr lang="en-US" dirty="0" smtClean="0"/>
              <a:t>Uses syntactic information</a:t>
            </a:r>
          </a:p>
          <a:p>
            <a:pPr lvl="2"/>
            <a:r>
              <a:rPr lang="en-US" dirty="0" smtClean="0"/>
              <a:t>Only been previously employed for sentence compression</a:t>
            </a:r>
          </a:p>
          <a:p>
            <a:pPr lvl="1"/>
            <a:r>
              <a:rPr lang="en-US" b="1" dirty="0" smtClean="0"/>
              <a:t>Moses</a:t>
            </a:r>
            <a:r>
              <a:rPr lang="en-US" dirty="0" smtClean="0"/>
              <a:t> – noisy channel, phrase-based without deletion</a:t>
            </a:r>
          </a:p>
          <a:p>
            <a:pPr lvl="1"/>
            <a:r>
              <a:rPr lang="en-US" b="1" dirty="0" err="1" smtClean="0"/>
              <a:t>Moses+Del</a:t>
            </a:r>
            <a:r>
              <a:rPr lang="en-US" dirty="0" smtClean="0"/>
              <a:t> – with </a:t>
            </a:r>
            <a:r>
              <a:rPr lang="en-US" dirty="0" err="1" smtClean="0"/>
              <a:t>delection</a:t>
            </a:r>
            <a:endParaRPr lang="en-US" dirty="0" smtClean="0"/>
          </a:p>
        </p:txBody>
      </p:sp>
    </p:spTree>
    <p:extLst>
      <p:ext uri="{BB962C8B-B14F-4D97-AF65-F5344CB8AC3E}">
        <p14:creationId xmlns:p14="http://schemas.microsoft.com/office/powerpoint/2010/main" val="3318030174"/>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sp>
        <p:nvSpPr>
          <p:cNvPr id="3" name="Content Placeholder 2"/>
          <p:cNvSpPr>
            <a:spLocks noGrp="1"/>
          </p:cNvSpPr>
          <p:nvPr>
            <p:ph sz="quarter" idx="1"/>
          </p:nvPr>
        </p:nvSpPr>
        <p:spPr>
          <a:xfrm>
            <a:off x="304800" y="1676400"/>
            <a:ext cx="8153400" cy="5029200"/>
          </a:xfrm>
        </p:spPr>
        <p:txBody>
          <a:bodyPr>
            <a:normAutofit/>
          </a:bodyPr>
          <a:lstStyle/>
          <a:p>
            <a:pPr marL="0" indent="0">
              <a:buNone/>
            </a:pPr>
            <a:r>
              <a:rPr lang="en-US" dirty="0" smtClean="0"/>
              <a:t>3 measures</a:t>
            </a:r>
          </a:p>
          <a:p>
            <a:pPr lvl="1"/>
            <a:r>
              <a:rPr lang="en-US" dirty="0" smtClean="0"/>
              <a:t>BLEU (0-1.0)</a:t>
            </a:r>
          </a:p>
          <a:p>
            <a:pPr lvl="2"/>
            <a:r>
              <a:rPr lang="en-US" dirty="0" smtClean="0"/>
              <a:t>weighted mean of </a:t>
            </a:r>
            <a:r>
              <a:rPr lang="en-US" dirty="0" err="1" smtClean="0"/>
              <a:t>n</a:t>
            </a:r>
            <a:r>
              <a:rPr lang="en-US" dirty="0" smtClean="0"/>
              <a:t>-gram precisions</a:t>
            </a:r>
          </a:p>
          <a:p>
            <a:pPr lvl="2"/>
            <a:r>
              <a:rPr lang="en-US" dirty="0" smtClean="0"/>
              <a:t>brevity penalty to avoid overly short results</a:t>
            </a:r>
          </a:p>
          <a:p>
            <a:pPr lvl="1"/>
            <a:r>
              <a:rPr lang="en-US" dirty="0" smtClean="0"/>
              <a:t>word-F1 (0-1.0)</a:t>
            </a:r>
          </a:p>
          <a:p>
            <a:pPr lvl="2"/>
            <a:r>
              <a:rPr lang="en-US" dirty="0" smtClean="0"/>
              <a:t>F1 measure of system word occurrences</a:t>
            </a:r>
          </a:p>
          <a:p>
            <a:pPr lvl="2"/>
            <a:r>
              <a:rPr lang="en-US" dirty="0" smtClean="0"/>
              <a:t>F1 combines precision and recall into one measure</a:t>
            </a:r>
          </a:p>
          <a:p>
            <a:pPr lvl="1"/>
            <a:r>
              <a:rPr lang="en-US" dirty="0" smtClean="0"/>
              <a:t>Simple String Accuracy - SSA (0-1.0)</a:t>
            </a:r>
          </a:p>
          <a:p>
            <a:pPr lvl="2"/>
            <a:r>
              <a:rPr lang="en-US" dirty="0" smtClean="0"/>
              <a:t>length normalized edit distance</a:t>
            </a:r>
          </a:p>
        </p:txBody>
      </p:sp>
      <p:sp>
        <p:nvSpPr>
          <p:cNvPr id="4" name="Right Brace 3"/>
          <p:cNvSpPr/>
          <p:nvPr/>
        </p:nvSpPr>
        <p:spPr>
          <a:xfrm>
            <a:off x="7010400" y="2133600"/>
            <a:ext cx="457200" cy="1447800"/>
          </a:xfrm>
          <a:prstGeom prst="rightBrac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Right Brace 4"/>
          <p:cNvSpPr/>
          <p:nvPr/>
        </p:nvSpPr>
        <p:spPr>
          <a:xfrm>
            <a:off x="7010400" y="3733800"/>
            <a:ext cx="457200" cy="2057400"/>
          </a:xfrm>
          <a:prstGeom prst="rightBrac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TextBox 5"/>
          <p:cNvSpPr txBox="1"/>
          <p:nvPr/>
        </p:nvSpPr>
        <p:spPr>
          <a:xfrm rot="16200000">
            <a:off x="6725454" y="1885145"/>
            <a:ext cx="2438400" cy="954107"/>
          </a:xfrm>
          <a:prstGeom prst="rect">
            <a:avLst/>
          </a:prstGeom>
          <a:noFill/>
        </p:spPr>
        <p:txBody>
          <a:bodyPr wrap="square" rtlCol="0">
            <a:spAutoFit/>
          </a:bodyPr>
          <a:lstStyle/>
          <a:p>
            <a:r>
              <a:rPr lang="en-US" sz="2800" dirty="0" smtClean="0">
                <a:solidFill>
                  <a:srgbClr val="0000FF"/>
                </a:solidFill>
              </a:rPr>
              <a:t>machine translation</a:t>
            </a:r>
            <a:endParaRPr lang="en-US" sz="2800" dirty="0">
              <a:solidFill>
                <a:srgbClr val="0000FF"/>
              </a:solidFill>
            </a:endParaRPr>
          </a:p>
        </p:txBody>
      </p:sp>
      <p:sp>
        <p:nvSpPr>
          <p:cNvPr id="7" name="TextBox 6"/>
          <p:cNvSpPr txBox="1"/>
          <p:nvPr/>
        </p:nvSpPr>
        <p:spPr>
          <a:xfrm rot="16200000">
            <a:off x="6734144" y="4094947"/>
            <a:ext cx="2438400" cy="954107"/>
          </a:xfrm>
          <a:prstGeom prst="rect">
            <a:avLst/>
          </a:prstGeom>
          <a:noFill/>
        </p:spPr>
        <p:txBody>
          <a:bodyPr wrap="square" rtlCol="0">
            <a:spAutoFit/>
          </a:bodyPr>
          <a:lstStyle/>
          <a:p>
            <a:r>
              <a:rPr lang="en-US" sz="2800" dirty="0" smtClean="0">
                <a:solidFill>
                  <a:srgbClr val="0000FF"/>
                </a:solidFill>
              </a:rPr>
              <a:t>sentence compression</a:t>
            </a:r>
            <a:endParaRPr lang="en-US" sz="2800" dirty="0">
              <a:solidFill>
                <a:srgbClr val="0000FF"/>
              </a:solidFill>
            </a:endParaRPr>
          </a:p>
        </p:txBody>
      </p:sp>
    </p:spTree>
    <p:extLst>
      <p:ext uri="{BB962C8B-B14F-4D97-AF65-F5344CB8AC3E}">
        <p14:creationId xmlns:p14="http://schemas.microsoft.com/office/powerpoint/2010/main" val="4180962431"/>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graphicFrame>
        <p:nvGraphicFramePr>
          <p:cNvPr id="4" name="Content Placeholder 3"/>
          <p:cNvGraphicFramePr>
            <a:graphicFrameLocks noGrp="1"/>
          </p:cNvGraphicFramePr>
          <p:nvPr>
            <p:ph sz="quarter" idx="1"/>
          </p:nvPr>
        </p:nvGraphicFramePr>
        <p:xfrm>
          <a:off x="838200" y="1905000"/>
          <a:ext cx="7162800" cy="2926079"/>
        </p:xfrm>
        <a:graphic>
          <a:graphicData uri="http://schemas.openxmlformats.org/drawingml/2006/table">
            <a:tbl>
              <a:tblPr firstRow="1" bandRow="1">
                <a:tableStyleId>{5C22544A-7EE6-4342-B048-85BDC9FD1C3A}</a:tableStyleId>
              </a:tblPr>
              <a:tblGrid>
                <a:gridCol w="2819400"/>
                <a:gridCol w="1371600"/>
                <a:gridCol w="1447800"/>
                <a:gridCol w="1524000"/>
              </a:tblGrid>
              <a:tr h="370840">
                <a:tc>
                  <a:txBody>
                    <a:bodyPr/>
                    <a:lstStyle/>
                    <a:p>
                      <a:r>
                        <a:rPr lang="en-US" sz="2800" dirty="0" smtClean="0"/>
                        <a:t>System</a:t>
                      </a:r>
                      <a:endParaRPr lang="en-US" sz="2800" dirty="0"/>
                    </a:p>
                  </a:txBody>
                  <a:tcPr/>
                </a:tc>
                <a:tc>
                  <a:txBody>
                    <a:bodyPr/>
                    <a:lstStyle/>
                    <a:p>
                      <a:r>
                        <a:rPr lang="en-US" sz="2800" dirty="0" smtClean="0"/>
                        <a:t>BLEU</a:t>
                      </a:r>
                      <a:endParaRPr lang="en-US" sz="2800" dirty="0"/>
                    </a:p>
                  </a:txBody>
                  <a:tcPr/>
                </a:tc>
                <a:tc>
                  <a:txBody>
                    <a:bodyPr/>
                    <a:lstStyle/>
                    <a:p>
                      <a:r>
                        <a:rPr lang="en-US" sz="2800" dirty="0" smtClean="0"/>
                        <a:t>word-F1</a:t>
                      </a:r>
                      <a:endParaRPr lang="en-US" sz="2800" dirty="0"/>
                    </a:p>
                  </a:txBody>
                  <a:tcPr/>
                </a:tc>
                <a:tc>
                  <a:txBody>
                    <a:bodyPr/>
                    <a:lstStyle/>
                    <a:p>
                      <a:r>
                        <a:rPr lang="en-US" sz="2800" dirty="0" smtClean="0"/>
                        <a:t>SSA</a:t>
                      </a:r>
                      <a:endParaRPr lang="en-US" sz="2800" dirty="0"/>
                    </a:p>
                  </a:txBody>
                  <a:tcPr/>
                </a:tc>
              </a:tr>
              <a:tr h="370840">
                <a:tc>
                  <a:txBody>
                    <a:bodyPr/>
                    <a:lstStyle/>
                    <a:p>
                      <a:r>
                        <a:rPr lang="en-US" sz="2800" dirty="0" smtClean="0"/>
                        <a:t>none</a:t>
                      </a:r>
                      <a:endParaRPr lang="en-US" sz="2800" dirty="0"/>
                    </a:p>
                  </a:txBody>
                  <a:tcPr/>
                </a:tc>
                <a:tc>
                  <a:txBody>
                    <a:bodyPr/>
                    <a:lstStyle/>
                    <a:p>
                      <a:r>
                        <a:rPr lang="en-US" sz="2800" dirty="0" smtClean="0"/>
                        <a:t>0.5937</a:t>
                      </a:r>
                      <a:endParaRPr lang="en-US" sz="2800" dirty="0"/>
                    </a:p>
                  </a:txBody>
                  <a:tcPr/>
                </a:tc>
                <a:tc>
                  <a:txBody>
                    <a:bodyPr/>
                    <a:lstStyle/>
                    <a:p>
                      <a:r>
                        <a:rPr lang="en-US" sz="2800" dirty="0" smtClean="0"/>
                        <a:t>0.5967</a:t>
                      </a:r>
                      <a:endParaRPr lang="en-US" sz="2800" dirty="0"/>
                    </a:p>
                  </a:txBody>
                  <a:tcPr/>
                </a:tc>
                <a:tc>
                  <a:txBody>
                    <a:bodyPr/>
                    <a:lstStyle/>
                    <a:p>
                      <a:r>
                        <a:rPr lang="en-US" sz="2800" dirty="0" smtClean="0"/>
                        <a:t>0.6179</a:t>
                      </a:r>
                      <a:endParaRPr lang="en-US" sz="2800" dirty="0"/>
                    </a:p>
                  </a:txBody>
                  <a:tcPr/>
                </a:tc>
              </a:tr>
              <a:tr h="370840">
                <a:tc>
                  <a:txBody>
                    <a:bodyPr/>
                    <a:lstStyle/>
                    <a:p>
                      <a:r>
                        <a:rPr lang="en-US" sz="2800" dirty="0" smtClean="0"/>
                        <a:t>K&amp;M</a:t>
                      </a:r>
                    </a:p>
                    <a:p>
                      <a:r>
                        <a:rPr lang="en-US" sz="2800" dirty="0" smtClean="0"/>
                        <a:t>T3*</a:t>
                      </a:r>
                      <a:endParaRPr lang="en-US" sz="2800" dirty="0"/>
                    </a:p>
                  </a:txBody>
                  <a:tcPr/>
                </a:tc>
                <a:tc>
                  <a:txBody>
                    <a:bodyPr/>
                    <a:lstStyle/>
                    <a:p>
                      <a:r>
                        <a:rPr lang="en-US" sz="2800" dirty="0" smtClean="0"/>
                        <a:t>0.4352</a:t>
                      </a:r>
                    </a:p>
                    <a:p>
                      <a:r>
                        <a:rPr lang="en-US" sz="2800" dirty="0" smtClean="0"/>
                        <a:t>0.2437</a:t>
                      </a:r>
                      <a:endParaRPr lang="en-US" sz="2800" dirty="0"/>
                    </a:p>
                  </a:txBody>
                  <a:tcPr/>
                </a:tc>
                <a:tc>
                  <a:txBody>
                    <a:bodyPr/>
                    <a:lstStyle/>
                    <a:p>
                      <a:r>
                        <a:rPr lang="en-US" sz="2800" dirty="0" smtClean="0"/>
                        <a:t>0.4352</a:t>
                      </a:r>
                    </a:p>
                    <a:p>
                      <a:r>
                        <a:rPr lang="en-US" sz="2800" dirty="0" smtClean="0"/>
                        <a:t>0.2190</a:t>
                      </a:r>
                      <a:endParaRPr lang="en-US" sz="2800" dirty="0"/>
                    </a:p>
                  </a:txBody>
                  <a:tcPr/>
                </a:tc>
                <a:tc>
                  <a:txBody>
                    <a:bodyPr/>
                    <a:lstStyle/>
                    <a:p>
                      <a:r>
                        <a:rPr lang="en-US" sz="2800" dirty="0" smtClean="0"/>
                        <a:t>0.4871</a:t>
                      </a:r>
                    </a:p>
                    <a:p>
                      <a:r>
                        <a:rPr lang="en-US" sz="2800" dirty="0" smtClean="0"/>
                        <a:t>0.3651</a:t>
                      </a:r>
                      <a:endParaRPr lang="en-US" sz="2800" dirty="0"/>
                    </a:p>
                  </a:txBody>
                  <a:tcPr/>
                </a:tc>
              </a:tr>
              <a:tr h="370840">
                <a:tc>
                  <a:txBody>
                    <a:bodyPr/>
                    <a:lstStyle/>
                    <a:p>
                      <a:r>
                        <a:rPr lang="en-US" sz="2800" dirty="0" smtClean="0"/>
                        <a:t>Moses</a:t>
                      </a:r>
                    </a:p>
                    <a:p>
                      <a:r>
                        <a:rPr lang="en-US" sz="2800" dirty="0" err="1" smtClean="0"/>
                        <a:t>Moses+Del</a:t>
                      </a:r>
                      <a:endParaRPr lang="en-US" sz="2800" dirty="0"/>
                    </a:p>
                  </a:txBody>
                  <a:tcPr/>
                </a:tc>
                <a:tc>
                  <a:txBody>
                    <a:bodyPr/>
                    <a:lstStyle/>
                    <a:p>
                      <a:r>
                        <a:rPr lang="en-US" sz="2800" dirty="0" smtClean="0"/>
                        <a:t>0.5987</a:t>
                      </a:r>
                    </a:p>
                    <a:p>
                      <a:r>
                        <a:rPr lang="en-US" sz="2800" dirty="0" smtClean="0">
                          <a:solidFill>
                            <a:srgbClr val="008000"/>
                          </a:solidFill>
                        </a:rPr>
                        <a:t>0.6046</a:t>
                      </a:r>
                      <a:endParaRPr lang="en-US" sz="2800" dirty="0">
                        <a:solidFill>
                          <a:srgbClr val="008000"/>
                        </a:solidFill>
                      </a:endParaRPr>
                    </a:p>
                  </a:txBody>
                  <a:tcPr/>
                </a:tc>
                <a:tc>
                  <a:txBody>
                    <a:bodyPr/>
                    <a:lstStyle/>
                    <a:p>
                      <a:r>
                        <a:rPr lang="en-US" sz="2800" dirty="0" smtClean="0"/>
                        <a:t>0.6076</a:t>
                      </a:r>
                    </a:p>
                    <a:p>
                      <a:r>
                        <a:rPr lang="en-US" sz="2800" dirty="0" smtClean="0">
                          <a:solidFill>
                            <a:srgbClr val="008000"/>
                          </a:solidFill>
                        </a:rPr>
                        <a:t>0.6149</a:t>
                      </a:r>
                      <a:endParaRPr lang="en-US" sz="2800" dirty="0">
                        <a:solidFill>
                          <a:srgbClr val="008000"/>
                        </a:solidFill>
                      </a:endParaRPr>
                    </a:p>
                  </a:txBody>
                  <a:tcPr/>
                </a:tc>
                <a:tc>
                  <a:txBody>
                    <a:bodyPr/>
                    <a:lstStyle/>
                    <a:p>
                      <a:r>
                        <a:rPr lang="en-US" sz="2800" dirty="0" smtClean="0"/>
                        <a:t>0.6224</a:t>
                      </a:r>
                    </a:p>
                    <a:p>
                      <a:r>
                        <a:rPr lang="en-US" sz="2800" dirty="0" smtClean="0">
                          <a:solidFill>
                            <a:srgbClr val="008000"/>
                          </a:solidFill>
                        </a:rPr>
                        <a:t>0.6259</a:t>
                      </a:r>
                    </a:p>
                  </a:txBody>
                  <a:tcPr/>
                </a:tc>
              </a:tr>
            </a:tbl>
          </a:graphicData>
        </a:graphic>
      </p:graphicFrame>
      <p:sp>
        <p:nvSpPr>
          <p:cNvPr id="5" name="TextBox 4"/>
          <p:cNvSpPr txBox="1"/>
          <p:nvPr/>
        </p:nvSpPr>
        <p:spPr>
          <a:xfrm>
            <a:off x="914400" y="5253335"/>
            <a:ext cx="7162800" cy="461665"/>
          </a:xfrm>
          <a:prstGeom prst="rect">
            <a:avLst/>
          </a:prstGeom>
          <a:noFill/>
        </p:spPr>
        <p:txBody>
          <a:bodyPr wrap="square" rtlCol="0">
            <a:spAutoFit/>
          </a:bodyPr>
          <a:lstStyle/>
          <a:p>
            <a:r>
              <a:rPr lang="en-US" sz="2400" dirty="0" smtClean="0"/>
              <a:t>All results are significantly different at the </a:t>
            </a:r>
            <a:r>
              <a:rPr lang="en-US" sz="2400" dirty="0" err="1" smtClean="0"/>
              <a:t>p</a:t>
            </a:r>
            <a:r>
              <a:rPr lang="en-US" sz="2400" dirty="0" smtClean="0"/>
              <a:t>=0.01 level</a:t>
            </a:r>
            <a:endParaRPr lang="en-US" sz="2400" dirty="0"/>
          </a:p>
        </p:txBody>
      </p:sp>
      <p:sp>
        <p:nvSpPr>
          <p:cNvPr id="6" name="TextBox 5"/>
          <p:cNvSpPr txBox="1"/>
          <p:nvPr/>
        </p:nvSpPr>
        <p:spPr>
          <a:xfrm>
            <a:off x="1905000" y="6248400"/>
            <a:ext cx="4648200" cy="369332"/>
          </a:xfrm>
          <a:prstGeom prst="rect">
            <a:avLst/>
          </a:prstGeom>
          <a:noFill/>
        </p:spPr>
        <p:txBody>
          <a:bodyPr wrap="square" rtlCol="0">
            <a:spAutoFit/>
          </a:bodyPr>
          <a:lstStyle/>
          <a:p>
            <a:r>
              <a:rPr lang="en-US" dirty="0" smtClean="0"/>
              <a:t>* T3 was only trained on 30K sentence pairs</a:t>
            </a:r>
            <a:endParaRPr lang="en-US" dirty="0"/>
          </a:p>
        </p:txBody>
      </p:sp>
    </p:spTree>
    <p:extLst>
      <p:ext uri="{BB962C8B-B14F-4D97-AF65-F5344CB8AC3E}">
        <p14:creationId xmlns:p14="http://schemas.microsoft.com/office/powerpoint/2010/main" val="567776910"/>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phrasal systems</a:t>
            </a:r>
            <a:endParaRPr lang="en-US" dirty="0"/>
          </a:p>
        </p:txBody>
      </p:sp>
      <p:graphicFrame>
        <p:nvGraphicFramePr>
          <p:cNvPr id="6" name="Content Placeholder 5"/>
          <p:cNvGraphicFramePr>
            <a:graphicFrameLocks noGrp="1"/>
          </p:cNvGraphicFramePr>
          <p:nvPr>
            <p:ph sz="quarter" idx="1"/>
          </p:nvPr>
        </p:nvGraphicFramePr>
        <p:xfrm>
          <a:off x="1295400" y="3124200"/>
          <a:ext cx="6778626" cy="2133600"/>
        </p:xfrm>
        <a:graphic>
          <a:graphicData uri="http://schemas.openxmlformats.org/drawingml/2006/table">
            <a:tbl>
              <a:tblPr firstRow="1" bandRow="1">
                <a:tableStyleId>{5C22544A-7EE6-4342-B048-85BDC9FD1C3A}</a:tableStyleId>
              </a:tblPr>
              <a:tblGrid>
                <a:gridCol w="4572000"/>
                <a:gridCol w="2206626"/>
              </a:tblGrid>
              <a:tr h="370840">
                <a:tc>
                  <a:txBody>
                    <a:bodyPr/>
                    <a:lstStyle/>
                    <a:p>
                      <a:r>
                        <a:rPr lang="en-US" sz="3200" dirty="0" smtClean="0"/>
                        <a:t>System</a:t>
                      </a:r>
                      <a:endParaRPr lang="en-US" sz="3200" dirty="0"/>
                    </a:p>
                  </a:txBody>
                  <a:tcPr/>
                </a:tc>
                <a:tc>
                  <a:txBody>
                    <a:bodyPr/>
                    <a:lstStyle/>
                    <a:p>
                      <a:r>
                        <a:rPr lang="en-US" sz="3200" dirty="0" smtClean="0"/>
                        <a:t>BLEU</a:t>
                      </a:r>
                      <a:endParaRPr lang="en-US" sz="3200" dirty="0"/>
                    </a:p>
                  </a:txBody>
                  <a:tcPr/>
                </a:tc>
              </a:tr>
              <a:tr h="370840">
                <a:tc>
                  <a:txBody>
                    <a:bodyPr/>
                    <a:lstStyle/>
                    <a:p>
                      <a:r>
                        <a:rPr lang="en-US" sz="3200" dirty="0" smtClean="0"/>
                        <a:t>none</a:t>
                      </a:r>
                    </a:p>
                    <a:p>
                      <a:r>
                        <a:rPr lang="en-US" sz="3200" dirty="0" smtClean="0"/>
                        <a:t>Moses</a:t>
                      </a:r>
                    </a:p>
                    <a:p>
                      <a:r>
                        <a:rPr lang="en-US" sz="3200" dirty="0" err="1" smtClean="0"/>
                        <a:t>Moses+Del</a:t>
                      </a:r>
                      <a:endParaRPr lang="en-US" sz="3200" dirty="0"/>
                    </a:p>
                  </a:txBody>
                  <a:tcPr/>
                </a:tc>
                <a:tc>
                  <a:txBody>
                    <a:bodyPr/>
                    <a:lstStyle/>
                    <a:p>
                      <a:r>
                        <a:rPr lang="en-US" sz="3200" dirty="0" smtClean="0"/>
                        <a:t>0.4560</a:t>
                      </a:r>
                    </a:p>
                    <a:p>
                      <a:r>
                        <a:rPr lang="en-US" sz="3200" dirty="0" smtClean="0"/>
                        <a:t>0.4723</a:t>
                      </a:r>
                    </a:p>
                    <a:p>
                      <a:r>
                        <a:rPr lang="en-US" sz="3200" dirty="0" smtClean="0"/>
                        <a:t>0.4752</a:t>
                      </a:r>
                      <a:endParaRPr lang="en-US" sz="3200" dirty="0"/>
                    </a:p>
                  </a:txBody>
                  <a:tcPr/>
                </a:tc>
              </a:tr>
            </a:tbl>
          </a:graphicData>
        </a:graphic>
      </p:graphicFrame>
      <p:sp>
        <p:nvSpPr>
          <p:cNvPr id="7" name="TextBox 6"/>
          <p:cNvSpPr txBox="1"/>
          <p:nvPr/>
        </p:nvSpPr>
        <p:spPr>
          <a:xfrm>
            <a:off x="381000" y="1905000"/>
            <a:ext cx="7239000" cy="830997"/>
          </a:xfrm>
          <a:prstGeom prst="rect">
            <a:avLst/>
          </a:prstGeom>
          <a:noFill/>
        </p:spPr>
        <p:txBody>
          <a:bodyPr wrap="square" rtlCol="0">
            <a:spAutoFit/>
          </a:bodyPr>
          <a:lstStyle/>
          <a:p>
            <a:r>
              <a:rPr lang="en-US" sz="2400" dirty="0" smtClean="0"/>
              <a:t>If we remove those sentence pairs from the test set that are identical:</a:t>
            </a:r>
            <a:endParaRPr lang="en-US" sz="2400" dirty="0"/>
          </a:p>
        </p:txBody>
      </p:sp>
    </p:spTree>
    <p:extLst>
      <p:ext uri="{BB962C8B-B14F-4D97-AF65-F5344CB8AC3E}">
        <p14:creationId xmlns:p14="http://schemas.microsoft.com/office/powerpoint/2010/main" val="3196521030"/>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Moses+Del results</a:t>
            </a:r>
            <a:endParaRPr lang="en-US" dirty="0"/>
          </a:p>
        </p:txBody>
      </p:sp>
      <p:graphicFrame>
        <p:nvGraphicFramePr>
          <p:cNvPr id="4" name="Content Placeholder 3"/>
          <p:cNvGraphicFramePr>
            <a:graphicFrameLocks noGrp="1"/>
          </p:cNvGraphicFramePr>
          <p:nvPr>
            <p:ph sz="quarter" idx="1"/>
          </p:nvPr>
        </p:nvGraphicFramePr>
        <p:xfrm>
          <a:off x="914400" y="2743200"/>
          <a:ext cx="7467600" cy="1981199"/>
        </p:xfrm>
        <a:graphic>
          <a:graphicData uri="http://schemas.openxmlformats.org/drawingml/2006/table">
            <a:tbl>
              <a:tblPr firstRow="1" bandRow="1">
                <a:tableStyleId>{5C22544A-7EE6-4342-B048-85BDC9FD1C3A}</a:tableStyleId>
              </a:tblPr>
              <a:tblGrid>
                <a:gridCol w="2489200"/>
                <a:gridCol w="2489200"/>
                <a:gridCol w="1244600"/>
                <a:gridCol w="1244600"/>
              </a:tblGrid>
              <a:tr h="185420">
                <a:tc>
                  <a:txBody>
                    <a:bodyPr/>
                    <a:lstStyle/>
                    <a:p>
                      <a:endParaRPr lang="en-US" sz="2800" dirty="0"/>
                    </a:p>
                  </a:txBody>
                  <a:tcPr marL="43584" marR="43584"/>
                </a:tc>
                <a:tc>
                  <a:txBody>
                    <a:bodyPr/>
                    <a:lstStyle/>
                    <a:p>
                      <a:endParaRPr lang="en-US" sz="2800" dirty="0"/>
                    </a:p>
                  </a:txBody>
                  <a:tcPr marL="43584" marR="43584"/>
                </a:tc>
                <a:tc gridSpan="2">
                  <a:txBody>
                    <a:bodyPr/>
                    <a:lstStyle/>
                    <a:p>
                      <a:pPr algn="ctr"/>
                      <a:r>
                        <a:rPr lang="en-US" sz="2800" dirty="0" smtClean="0"/>
                        <a:t>BLEU</a:t>
                      </a:r>
                      <a:endParaRPr lang="en-US" sz="2800" dirty="0"/>
                    </a:p>
                  </a:txBody>
                  <a:tcPr marL="43584" marR="43584"/>
                </a:tc>
                <a:tc hMerge="1">
                  <a:txBody>
                    <a:bodyPr/>
                    <a:lstStyle/>
                    <a:p>
                      <a:endParaRPr lang="en-US"/>
                    </a:p>
                  </a:txBody>
                  <a:tcPr/>
                </a:tc>
              </a:tr>
              <a:tr h="185420">
                <a:tc>
                  <a:txBody>
                    <a:bodyPr/>
                    <a:lstStyle/>
                    <a:p>
                      <a:endParaRPr lang="en-US" sz="2800" dirty="0"/>
                    </a:p>
                  </a:txBody>
                  <a:tcPr marL="43584" marR="43584">
                    <a:solidFill>
                      <a:schemeClr val="accent1">
                        <a:lumMod val="60000"/>
                        <a:lumOff val="40000"/>
                      </a:schemeClr>
                    </a:solidFill>
                  </a:tcPr>
                </a:tc>
                <a:tc>
                  <a:txBody>
                    <a:bodyPr/>
                    <a:lstStyle/>
                    <a:p>
                      <a:r>
                        <a:rPr lang="en-US" sz="2800" dirty="0" smtClean="0"/>
                        <a:t>Case</a:t>
                      </a:r>
                      <a:endParaRPr lang="en-US" sz="2800" dirty="0"/>
                    </a:p>
                  </a:txBody>
                  <a:tcPr marL="43584" marR="43584">
                    <a:solidFill>
                      <a:schemeClr val="accent1">
                        <a:lumMod val="60000"/>
                        <a:lumOff val="40000"/>
                      </a:schemeClr>
                    </a:solidFill>
                  </a:tcPr>
                </a:tc>
                <a:tc>
                  <a:txBody>
                    <a:bodyPr/>
                    <a:lstStyle/>
                    <a:p>
                      <a:r>
                        <a:rPr lang="en-US" sz="2800" dirty="0" smtClean="0"/>
                        <a:t>none</a:t>
                      </a:r>
                      <a:endParaRPr lang="en-US" sz="2800" dirty="0"/>
                    </a:p>
                  </a:txBody>
                  <a:tcPr marL="43584" marR="43584">
                    <a:solidFill>
                      <a:schemeClr val="accent1">
                        <a:lumMod val="60000"/>
                        <a:lumOff val="40000"/>
                      </a:schemeClr>
                    </a:solidFill>
                  </a:tcPr>
                </a:tc>
                <a:tc>
                  <a:txBody>
                    <a:bodyPr/>
                    <a:lstStyle/>
                    <a:p>
                      <a:r>
                        <a:rPr lang="en-US" sz="2800" dirty="0" smtClean="0"/>
                        <a:t>output</a:t>
                      </a:r>
                      <a:endParaRPr lang="en-US" sz="2800" dirty="0"/>
                    </a:p>
                  </a:txBody>
                  <a:tcPr marL="43584" marR="43584">
                    <a:solidFill>
                      <a:schemeClr val="accent1">
                        <a:lumMod val="60000"/>
                        <a:lumOff val="40000"/>
                      </a:schemeClr>
                    </a:solidFill>
                  </a:tcPr>
                </a:tc>
              </a:tr>
              <a:tr h="370840">
                <a:tc>
                  <a:txBody>
                    <a:bodyPr/>
                    <a:lstStyle/>
                    <a:p>
                      <a:r>
                        <a:rPr lang="en-US" sz="2800" dirty="0" err="1" smtClean="0"/>
                        <a:t>Moses+DEL</a:t>
                      </a:r>
                      <a:endParaRPr lang="en-US" sz="2800" dirty="0"/>
                    </a:p>
                  </a:txBody>
                  <a:tcPr marL="43584" marR="43584"/>
                </a:tc>
                <a:tc>
                  <a:txBody>
                    <a:bodyPr/>
                    <a:lstStyle/>
                    <a:p>
                      <a:r>
                        <a:rPr lang="en-US" sz="2800" dirty="0" smtClean="0"/>
                        <a:t>correct change</a:t>
                      </a:r>
                    </a:p>
                    <a:p>
                      <a:r>
                        <a:rPr lang="en-US" sz="2800" dirty="0" smtClean="0"/>
                        <a:t>incorrect change</a:t>
                      </a:r>
                      <a:endParaRPr lang="en-US" sz="2800" dirty="0"/>
                    </a:p>
                  </a:txBody>
                  <a:tcPr marL="43584" marR="43584"/>
                </a:tc>
                <a:tc>
                  <a:txBody>
                    <a:bodyPr/>
                    <a:lstStyle/>
                    <a:p>
                      <a:r>
                        <a:rPr lang="en-US" sz="2800" dirty="0" smtClean="0"/>
                        <a:t>0.4087</a:t>
                      </a:r>
                    </a:p>
                    <a:p>
                      <a:r>
                        <a:rPr lang="en-US" sz="2800" dirty="0" smtClean="0"/>
                        <a:t>1.0</a:t>
                      </a:r>
                      <a:endParaRPr lang="en-US" sz="2800" dirty="0"/>
                    </a:p>
                  </a:txBody>
                  <a:tcPr marL="43584" marR="43584"/>
                </a:tc>
                <a:tc>
                  <a:txBody>
                    <a:bodyPr/>
                    <a:lstStyle/>
                    <a:p>
                      <a:r>
                        <a:rPr lang="en-US" sz="2800" dirty="0" smtClean="0"/>
                        <a:t>0.4788</a:t>
                      </a:r>
                    </a:p>
                    <a:p>
                      <a:r>
                        <a:rPr lang="en-US" sz="2800" dirty="0" smtClean="0"/>
                        <a:t>0.8706</a:t>
                      </a:r>
                      <a:endParaRPr lang="en-US" sz="2800" dirty="0"/>
                    </a:p>
                  </a:txBody>
                  <a:tcPr marL="43584" marR="43584"/>
                </a:tc>
              </a:tr>
            </a:tbl>
          </a:graphicData>
        </a:graphic>
      </p:graphicFrame>
      <p:sp>
        <p:nvSpPr>
          <p:cNvPr id="7" name="Content Placeholder 6"/>
          <p:cNvSpPr>
            <a:spLocks noGrp="1"/>
          </p:cNvSpPr>
          <p:nvPr>
            <p:ph sz="quarter" idx="2"/>
          </p:nvPr>
        </p:nvSpPr>
        <p:spPr>
          <a:xfrm>
            <a:off x="914400" y="1589567"/>
            <a:ext cx="7816701" cy="1077433"/>
          </a:xfrm>
        </p:spPr>
        <p:txBody>
          <a:bodyPr/>
          <a:lstStyle/>
          <a:p>
            <a:pPr marL="0" indent="0">
              <a:buNone/>
            </a:pPr>
            <a:r>
              <a:rPr lang="en-US" dirty="0" smtClean="0"/>
              <a:t>In 8.5% of the test sentences deletion was used</a:t>
            </a:r>
          </a:p>
        </p:txBody>
      </p:sp>
      <p:sp>
        <p:nvSpPr>
          <p:cNvPr id="8" name="TextBox 7"/>
          <p:cNvSpPr txBox="1"/>
          <p:nvPr/>
        </p:nvSpPr>
        <p:spPr>
          <a:xfrm>
            <a:off x="990600" y="5181600"/>
            <a:ext cx="7848600" cy="1200328"/>
          </a:xfrm>
          <a:prstGeom prst="rect">
            <a:avLst/>
          </a:prstGeom>
          <a:noFill/>
        </p:spPr>
        <p:txBody>
          <a:bodyPr wrap="square" rtlCol="0">
            <a:spAutoFit/>
          </a:bodyPr>
          <a:lstStyle/>
          <a:p>
            <a:r>
              <a:rPr lang="en-US" sz="2400" dirty="0" smtClean="0">
                <a:solidFill>
                  <a:srgbClr val="0000FF"/>
                </a:solidFill>
              </a:rPr>
              <a:t>Results separated by sentence pairs that were different (“correct change”) and those that were the same and did not require any simplification (“incorrect change”)</a:t>
            </a:r>
            <a:endParaRPr lang="en-US" sz="2400" dirty="0">
              <a:solidFill>
                <a:srgbClr val="0000FF"/>
              </a:solidFill>
            </a:endParaRPr>
          </a:p>
        </p:txBody>
      </p:sp>
    </p:spTree>
    <p:extLst>
      <p:ext uri="{BB962C8B-B14F-4D97-AF65-F5344CB8AC3E}">
        <p14:creationId xmlns:p14="http://schemas.microsoft.com/office/powerpoint/2010/main" val="2570180297"/>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Qualitatively: Phrase-based</a:t>
            </a:r>
            <a:endParaRPr lang="en-US" dirty="0"/>
          </a:p>
        </p:txBody>
      </p:sp>
      <p:sp>
        <p:nvSpPr>
          <p:cNvPr id="4" name="TextBox 3"/>
          <p:cNvSpPr txBox="1"/>
          <p:nvPr/>
        </p:nvSpPr>
        <p:spPr>
          <a:xfrm>
            <a:off x="457200" y="1952655"/>
            <a:ext cx="8153400" cy="523220"/>
          </a:xfrm>
          <a:prstGeom prst="rect">
            <a:avLst/>
          </a:prstGeom>
          <a:noFill/>
        </p:spPr>
        <p:txBody>
          <a:bodyPr wrap="square" rtlCol="0">
            <a:spAutoFit/>
          </a:bodyPr>
          <a:lstStyle/>
          <a:p>
            <a:r>
              <a:rPr lang="en-US" sz="2800" i="1" dirty="0" smtClean="0">
                <a:solidFill>
                  <a:srgbClr val="FF0000"/>
                </a:solidFill>
              </a:rPr>
              <a:t>Critical reception</a:t>
            </a:r>
            <a:r>
              <a:rPr lang="en-US" sz="2800" dirty="0" smtClean="0">
                <a:solidFill>
                  <a:srgbClr val="000090"/>
                </a:solidFill>
              </a:rPr>
              <a:t> for The Wild has been negative.</a:t>
            </a:r>
            <a:endParaRPr lang="en-US" sz="2800" dirty="0">
              <a:solidFill>
                <a:srgbClr val="000090"/>
              </a:solidFill>
            </a:endParaRPr>
          </a:p>
        </p:txBody>
      </p:sp>
      <p:sp>
        <p:nvSpPr>
          <p:cNvPr id="5" name="TextBox 4"/>
          <p:cNvSpPr txBox="1"/>
          <p:nvPr/>
        </p:nvSpPr>
        <p:spPr>
          <a:xfrm>
            <a:off x="457200" y="3743980"/>
            <a:ext cx="8153400" cy="523220"/>
          </a:xfrm>
          <a:prstGeom prst="rect">
            <a:avLst/>
          </a:prstGeom>
          <a:noFill/>
        </p:spPr>
        <p:txBody>
          <a:bodyPr wrap="square" rtlCol="0">
            <a:spAutoFit/>
          </a:bodyPr>
          <a:lstStyle/>
          <a:p>
            <a:r>
              <a:rPr lang="en-US" sz="2800" i="1" dirty="0" smtClean="0">
                <a:solidFill>
                  <a:srgbClr val="FF0000"/>
                </a:solidFill>
              </a:rPr>
              <a:t>Reviews</a:t>
            </a:r>
            <a:r>
              <a:rPr lang="en-US" sz="2800" dirty="0" smtClean="0">
                <a:solidFill>
                  <a:srgbClr val="008000"/>
                </a:solidFill>
              </a:rPr>
              <a:t> for The Wild has been negative.</a:t>
            </a:r>
            <a:endParaRPr lang="en-US" sz="2800" dirty="0">
              <a:solidFill>
                <a:srgbClr val="008000"/>
              </a:solidFill>
            </a:endParaRPr>
          </a:p>
        </p:txBody>
      </p:sp>
      <p:sp>
        <p:nvSpPr>
          <p:cNvPr id="6" name="Down Arrow 5"/>
          <p:cNvSpPr/>
          <p:nvPr/>
        </p:nvSpPr>
        <p:spPr>
          <a:xfrm>
            <a:off x="3429000" y="2667000"/>
            <a:ext cx="914400" cy="9906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2438400" y="5595610"/>
            <a:ext cx="3048000" cy="523220"/>
          </a:xfrm>
          <a:prstGeom prst="rect">
            <a:avLst/>
          </a:prstGeom>
          <a:noFill/>
        </p:spPr>
        <p:txBody>
          <a:bodyPr wrap="square" rtlCol="0">
            <a:spAutoFit/>
          </a:bodyPr>
          <a:lstStyle/>
          <a:p>
            <a:r>
              <a:rPr lang="en-US" sz="2800" dirty="0" smtClean="0">
                <a:solidFill>
                  <a:srgbClr val="FF0000"/>
                </a:solidFill>
              </a:rPr>
              <a:t>rewording</a:t>
            </a:r>
            <a:endParaRPr lang="en-US" sz="2800" dirty="0">
              <a:solidFill>
                <a:srgbClr val="FF0000"/>
              </a:solidFill>
            </a:endParaRPr>
          </a:p>
        </p:txBody>
      </p:sp>
    </p:spTree>
    <p:extLst>
      <p:ext uri="{BB962C8B-B14F-4D97-AF65-F5344CB8AC3E}">
        <p14:creationId xmlns:p14="http://schemas.microsoft.com/office/powerpoint/2010/main" val="2732320497"/>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Qualitatively: Phrase-based</a:t>
            </a:r>
            <a:endParaRPr lang="en-US" dirty="0"/>
          </a:p>
        </p:txBody>
      </p:sp>
      <p:sp>
        <p:nvSpPr>
          <p:cNvPr id="4" name="TextBox 3"/>
          <p:cNvSpPr txBox="1"/>
          <p:nvPr/>
        </p:nvSpPr>
        <p:spPr>
          <a:xfrm>
            <a:off x="457200" y="1952655"/>
            <a:ext cx="8153400" cy="954107"/>
          </a:xfrm>
          <a:prstGeom prst="rect">
            <a:avLst/>
          </a:prstGeom>
          <a:noFill/>
        </p:spPr>
        <p:txBody>
          <a:bodyPr wrap="square" rtlCol="0">
            <a:spAutoFit/>
          </a:bodyPr>
          <a:lstStyle/>
          <a:p>
            <a:r>
              <a:rPr lang="en-US" sz="2800" dirty="0" err="1" smtClean="0">
                <a:solidFill>
                  <a:srgbClr val="000090"/>
                </a:solidFill>
              </a:rPr>
              <a:t>Bauska</a:t>
            </a:r>
            <a:r>
              <a:rPr lang="en-US" sz="2800" dirty="0" smtClean="0">
                <a:solidFill>
                  <a:srgbClr val="000090"/>
                </a:solidFill>
              </a:rPr>
              <a:t> is a town in </a:t>
            </a:r>
            <a:r>
              <a:rPr lang="en-US" sz="2800" dirty="0" err="1" smtClean="0">
                <a:solidFill>
                  <a:srgbClr val="000090"/>
                </a:solidFill>
              </a:rPr>
              <a:t>Bauska</a:t>
            </a:r>
            <a:r>
              <a:rPr lang="en-US" sz="2800" dirty="0" smtClean="0">
                <a:solidFill>
                  <a:srgbClr val="000090"/>
                </a:solidFill>
              </a:rPr>
              <a:t> county, in the </a:t>
            </a:r>
            <a:r>
              <a:rPr lang="en-US" sz="2800" i="1" dirty="0" err="1" smtClean="0">
                <a:solidFill>
                  <a:srgbClr val="FF0000"/>
                </a:solidFill>
              </a:rPr>
              <a:t>Zemgale</a:t>
            </a:r>
            <a:r>
              <a:rPr lang="en-US" sz="2800" i="1" dirty="0" smtClean="0">
                <a:solidFill>
                  <a:srgbClr val="FF0000"/>
                </a:solidFill>
              </a:rPr>
              <a:t> region of southern Latvia</a:t>
            </a:r>
            <a:r>
              <a:rPr lang="en-US" sz="2800" dirty="0" smtClean="0">
                <a:solidFill>
                  <a:srgbClr val="000090"/>
                </a:solidFill>
              </a:rPr>
              <a:t>.</a:t>
            </a:r>
            <a:endParaRPr lang="en-US" sz="2800" dirty="0">
              <a:solidFill>
                <a:srgbClr val="000090"/>
              </a:solidFill>
            </a:endParaRPr>
          </a:p>
        </p:txBody>
      </p:sp>
      <p:sp>
        <p:nvSpPr>
          <p:cNvPr id="5" name="TextBox 4"/>
          <p:cNvSpPr txBox="1"/>
          <p:nvPr/>
        </p:nvSpPr>
        <p:spPr>
          <a:xfrm>
            <a:off x="457200" y="4267200"/>
            <a:ext cx="8153400" cy="954107"/>
          </a:xfrm>
          <a:prstGeom prst="rect">
            <a:avLst/>
          </a:prstGeom>
          <a:noFill/>
        </p:spPr>
        <p:txBody>
          <a:bodyPr wrap="square" rtlCol="0">
            <a:spAutoFit/>
          </a:bodyPr>
          <a:lstStyle/>
          <a:p>
            <a:r>
              <a:rPr lang="en-US" sz="2800" dirty="0" err="1" smtClean="0">
                <a:solidFill>
                  <a:srgbClr val="008000"/>
                </a:solidFill>
              </a:rPr>
              <a:t>Bauska</a:t>
            </a:r>
            <a:r>
              <a:rPr lang="en-US" sz="2800" dirty="0" smtClean="0">
                <a:solidFill>
                  <a:srgbClr val="008000"/>
                </a:solidFill>
              </a:rPr>
              <a:t> is a town in </a:t>
            </a:r>
            <a:r>
              <a:rPr lang="en-US" sz="2800" dirty="0" err="1" smtClean="0">
                <a:solidFill>
                  <a:srgbClr val="008000"/>
                </a:solidFill>
              </a:rPr>
              <a:t>Bauska</a:t>
            </a:r>
            <a:r>
              <a:rPr lang="en-US" sz="2800" dirty="0" smtClean="0">
                <a:solidFill>
                  <a:srgbClr val="008000"/>
                </a:solidFill>
              </a:rPr>
              <a:t> county, in the </a:t>
            </a:r>
            <a:r>
              <a:rPr lang="en-US" sz="2800" dirty="0" smtClean="0">
                <a:solidFill>
                  <a:srgbClr val="FF0000"/>
                </a:solidFill>
              </a:rPr>
              <a:t>region of </a:t>
            </a:r>
            <a:r>
              <a:rPr lang="en-US" sz="2800" dirty="0" err="1" smtClean="0">
                <a:solidFill>
                  <a:srgbClr val="FF0000"/>
                </a:solidFill>
              </a:rPr>
              <a:t>Zemgale</a:t>
            </a:r>
            <a:r>
              <a:rPr lang="en-US" sz="2800" dirty="0" smtClean="0">
                <a:solidFill>
                  <a:srgbClr val="000090"/>
                </a:solidFill>
              </a:rPr>
              <a:t>.</a:t>
            </a:r>
            <a:endParaRPr lang="en-US" sz="2800" dirty="0">
              <a:solidFill>
                <a:srgbClr val="000090"/>
              </a:solidFill>
            </a:endParaRPr>
          </a:p>
        </p:txBody>
      </p:sp>
      <p:sp>
        <p:nvSpPr>
          <p:cNvPr id="6" name="Down Arrow 5"/>
          <p:cNvSpPr/>
          <p:nvPr/>
        </p:nvSpPr>
        <p:spPr>
          <a:xfrm>
            <a:off x="3429000" y="3124200"/>
            <a:ext cx="914400" cy="9906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2286000" y="6118830"/>
            <a:ext cx="4648200" cy="523220"/>
          </a:xfrm>
          <a:prstGeom prst="rect">
            <a:avLst/>
          </a:prstGeom>
          <a:noFill/>
        </p:spPr>
        <p:txBody>
          <a:bodyPr wrap="square" rtlCol="0">
            <a:spAutoFit/>
          </a:bodyPr>
          <a:lstStyle/>
          <a:p>
            <a:r>
              <a:rPr lang="en-US" sz="2800" dirty="0" smtClean="0">
                <a:solidFill>
                  <a:srgbClr val="FF0000"/>
                </a:solidFill>
              </a:rPr>
              <a:t>rewording/reordering, deletion</a:t>
            </a:r>
            <a:endParaRPr lang="en-US" sz="2800" dirty="0">
              <a:solidFill>
                <a:srgbClr val="FF0000"/>
              </a:solidFill>
            </a:endParaRPr>
          </a:p>
        </p:txBody>
      </p:sp>
    </p:spTree>
    <p:extLst>
      <p:ext uri="{BB962C8B-B14F-4D97-AF65-F5344CB8AC3E}">
        <p14:creationId xmlns:p14="http://schemas.microsoft.com/office/powerpoint/2010/main" val="586704394"/>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Qualitatively: Phrase-based</a:t>
            </a:r>
            <a:endParaRPr lang="en-US" dirty="0"/>
          </a:p>
        </p:txBody>
      </p:sp>
      <p:sp>
        <p:nvSpPr>
          <p:cNvPr id="4" name="TextBox 3"/>
          <p:cNvSpPr txBox="1"/>
          <p:nvPr/>
        </p:nvSpPr>
        <p:spPr>
          <a:xfrm>
            <a:off x="457200" y="1952655"/>
            <a:ext cx="8153400" cy="1384995"/>
          </a:xfrm>
          <a:prstGeom prst="rect">
            <a:avLst/>
          </a:prstGeom>
          <a:noFill/>
        </p:spPr>
        <p:txBody>
          <a:bodyPr wrap="square" rtlCol="0">
            <a:spAutoFit/>
          </a:bodyPr>
          <a:lstStyle/>
          <a:p>
            <a:r>
              <a:rPr lang="en-US" sz="2800" dirty="0" smtClean="0">
                <a:solidFill>
                  <a:srgbClr val="000090"/>
                </a:solidFill>
              </a:rPr>
              <a:t>Nicolas </a:t>
            </a:r>
            <a:r>
              <a:rPr lang="en-US" sz="2800" dirty="0" err="1" smtClean="0">
                <a:solidFill>
                  <a:srgbClr val="000090"/>
                </a:solidFill>
              </a:rPr>
              <a:t>Anelka</a:t>
            </a:r>
            <a:r>
              <a:rPr lang="en-US" sz="2800" dirty="0" smtClean="0">
                <a:solidFill>
                  <a:srgbClr val="000090"/>
                </a:solidFill>
              </a:rPr>
              <a:t> is a French footballer who currently plays as a striker for Chelsea in the English premier league.</a:t>
            </a:r>
            <a:endParaRPr lang="en-US" sz="2800" dirty="0">
              <a:solidFill>
                <a:srgbClr val="000090"/>
              </a:solidFill>
            </a:endParaRPr>
          </a:p>
        </p:txBody>
      </p:sp>
      <p:sp>
        <p:nvSpPr>
          <p:cNvPr id="5" name="TextBox 4"/>
          <p:cNvSpPr txBox="1"/>
          <p:nvPr/>
        </p:nvSpPr>
        <p:spPr>
          <a:xfrm>
            <a:off x="457200" y="4456093"/>
            <a:ext cx="8153400" cy="954107"/>
          </a:xfrm>
          <a:prstGeom prst="rect">
            <a:avLst/>
          </a:prstGeom>
          <a:noFill/>
        </p:spPr>
        <p:txBody>
          <a:bodyPr wrap="square" rtlCol="0">
            <a:spAutoFit/>
          </a:bodyPr>
          <a:lstStyle/>
          <a:p>
            <a:r>
              <a:rPr lang="en-US" sz="2800" dirty="0" smtClean="0">
                <a:solidFill>
                  <a:srgbClr val="008000"/>
                </a:solidFill>
              </a:rPr>
              <a:t>Nicolas </a:t>
            </a:r>
            <a:r>
              <a:rPr lang="en-US" sz="2800" dirty="0" err="1" smtClean="0">
                <a:solidFill>
                  <a:srgbClr val="008000"/>
                </a:solidFill>
              </a:rPr>
              <a:t>Anelka</a:t>
            </a:r>
            <a:r>
              <a:rPr lang="en-US" sz="2800" dirty="0" smtClean="0">
                <a:solidFill>
                  <a:srgbClr val="008000"/>
                </a:solidFill>
              </a:rPr>
              <a:t> is a French football player.  He plays for Chelsea.</a:t>
            </a:r>
            <a:endParaRPr lang="en-US" sz="2800" dirty="0">
              <a:solidFill>
                <a:srgbClr val="008000"/>
              </a:solidFill>
            </a:endParaRPr>
          </a:p>
        </p:txBody>
      </p:sp>
      <p:sp>
        <p:nvSpPr>
          <p:cNvPr id="6" name="Down Arrow 5"/>
          <p:cNvSpPr/>
          <p:nvPr/>
        </p:nvSpPr>
        <p:spPr>
          <a:xfrm>
            <a:off x="3429000" y="3352800"/>
            <a:ext cx="914400" cy="9906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2438400" y="5638800"/>
            <a:ext cx="3048000" cy="954107"/>
          </a:xfrm>
          <a:prstGeom prst="rect">
            <a:avLst/>
          </a:prstGeom>
          <a:noFill/>
        </p:spPr>
        <p:txBody>
          <a:bodyPr wrap="square" rtlCol="0">
            <a:spAutoFit/>
          </a:bodyPr>
          <a:lstStyle/>
          <a:p>
            <a:r>
              <a:rPr lang="en-US" sz="2800" dirty="0" smtClean="0">
                <a:solidFill>
                  <a:srgbClr val="FF0000"/>
                </a:solidFill>
              </a:rPr>
              <a:t>rewording, deletion, sentence splitting</a:t>
            </a:r>
            <a:endParaRPr lang="en-US" sz="2800" dirty="0">
              <a:solidFill>
                <a:srgbClr val="FF0000"/>
              </a:solidFill>
            </a:endParaRPr>
          </a:p>
        </p:txBody>
      </p:sp>
    </p:spTree>
    <p:extLst>
      <p:ext uri="{BB962C8B-B14F-4D97-AF65-F5344CB8AC3E}">
        <p14:creationId xmlns:p14="http://schemas.microsoft.com/office/powerpoint/2010/main" val="148137234"/>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Qualitatively: Phrase-based</a:t>
            </a:r>
            <a:endParaRPr lang="en-US" dirty="0"/>
          </a:p>
        </p:txBody>
      </p:sp>
      <p:sp>
        <p:nvSpPr>
          <p:cNvPr id="4" name="TextBox 3"/>
          <p:cNvSpPr txBox="1"/>
          <p:nvPr/>
        </p:nvSpPr>
        <p:spPr>
          <a:xfrm>
            <a:off x="457200" y="1952655"/>
            <a:ext cx="8153400" cy="523220"/>
          </a:xfrm>
          <a:prstGeom prst="rect">
            <a:avLst/>
          </a:prstGeom>
          <a:noFill/>
        </p:spPr>
        <p:txBody>
          <a:bodyPr wrap="square" rtlCol="0">
            <a:spAutoFit/>
          </a:bodyPr>
          <a:lstStyle/>
          <a:p>
            <a:r>
              <a:rPr lang="en-US" sz="2800" dirty="0" smtClean="0">
                <a:solidFill>
                  <a:srgbClr val="000090"/>
                </a:solidFill>
              </a:rPr>
              <a:t>Each edge of a </a:t>
            </a:r>
            <a:r>
              <a:rPr lang="en-US" sz="2800" dirty="0" err="1" smtClean="0">
                <a:solidFill>
                  <a:srgbClr val="000090"/>
                </a:solidFill>
              </a:rPr>
              <a:t>tesseract</a:t>
            </a:r>
            <a:r>
              <a:rPr lang="en-US" sz="2800" dirty="0" smtClean="0">
                <a:solidFill>
                  <a:srgbClr val="000090"/>
                </a:solidFill>
              </a:rPr>
              <a:t> is of the same length.</a:t>
            </a:r>
            <a:endParaRPr lang="en-US" sz="2800" dirty="0">
              <a:solidFill>
                <a:srgbClr val="000090"/>
              </a:solidFill>
            </a:endParaRPr>
          </a:p>
        </p:txBody>
      </p:sp>
      <p:sp>
        <p:nvSpPr>
          <p:cNvPr id="5" name="TextBox 4"/>
          <p:cNvSpPr txBox="1"/>
          <p:nvPr/>
        </p:nvSpPr>
        <p:spPr>
          <a:xfrm>
            <a:off x="457200" y="4124980"/>
            <a:ext cx="8153400" cy="523220"/>
          </a:xfrm>
          <a:prstGeom prst="rect">
            <a:avLst/>
          </a:prstGeom>
          <a:noFill/>
        </p:spPr>
        <p:txBody>
          <a:bodyPr wrap="square" rtlCol="0">
            <a:spAutoFit/>
          </a:bodyPr>
          <a:lstStyle/>
          <a:p>
            <a:r>
              <a:rPr lang="en-US" sz="2800" dirty="0" smtClean="0">
                <a:solidFill>
                  <a:srgbClr val="008000"/>
                </a:solidFill>
              </a:rPr>
              <a:t>Same edge of the same length.</a:t>
            </a:r>
            <a:endParaRPr lang="en-US" sz="2800" dirty="0">
              <a:solidFill>
                <a:srgbClr val="008000"/>
              </a:solidFill>
            </a:endParaRPr>
          </a:p>
        </p:txBody>
      </p:sp>
      <p:sp>
        <p:nvSpPr>
          <p:cNvPr id="6" name="Down Arrow 5"/>
          <p:cNvSpPr/>
          <p:nvPr/>
        </p:nvSpPr>
        <p:spPr>
          <a:xfrm>
            <a:off x="3429000" y="2857500"/>
            <a:ext cx="914400" cy="9906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6272604"/>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Qualitatively: </a:t>
            </a:r>
            <a:r>
              <a:rPr lang="en-US" i="1" dirty="0" smtClean="0">
                <a:solidFill>
                  <a:srgbClr val="FF0000"/>
                </a:solidFill>
              </a:rPr>
              <a:t>Previous approach</a:t>
            </a:r>
            <a:endParaRPr lang="en-US" i="1" dirty="0">
              <a:solidFill>
                <a:srgbClr val="FF0000"/>
              </a:solidFill>
            </a:endParaRPr>
          </a:p>
        </p:txBody>
      </p:sp>
      <p:sp>
        <p:nvSpPr>
          <p:cNvPr id="4" name="Rectangle 3"/>
          <p:cNvSpPr/>
          <p:nvPr/>
        </p:nvSpPr>
        <p:spPr>
          <a:xfrm>
            <a:off x="688848" y="2044005"/>
            <a:ext cx="7616952" cy="830997"/>
          </a:xfrm>
          <a:prstGeom prst="rect">
            <a:avLst/>
          </a:prstGeom>
        </p:spPr>
        <p:txBody>
          <a:bodyPr wrap="square">
            <a:spAutoFit/>
          </a:bodyPr>
          <a:lstStyle/>
          <a:p>
            <a:r>
              <a:rPr lang="en-US" sz="2400" dirty="0" smtClean="0">
                <a:solidFill>
                  <a:srgbClr val="000090"/>
                </a:solidFill>
              </a:rPr>
              <a:t>He often recuperated at </a:t>
            </a:r>
            <a:r>
              <a:rPr lang="en-US" sz="2400" dirty="0" err="1" smtClean="0">
                <a:solidFill>
                  <a:srgbClr val="000090"/>
                </a:solidFill>
              </a:rPr>
              <a:t>Menton</a:t>
            </a:r>
            <a:r>
              <a:rPr lang="en-US" sz="2400" dirty="0" smtClean="0">
                <a:solidFill>
                  <a:srgbClr val="000090"/>
                </a:solidFill>
              </a:rPr>
              <a:t>, near Nice, France, where he eventually died on 1892 January 31.</a:t>
            </a:r>
            <a:endParaRPr lang="en-US" sz="2400" dirty="0">
              <a:solidFill>
                <a:srgbClr val="000090"/>
              </a:solidFill>
            </a:endParaRPr>
          </a:p>
        </p:txBody>
      </p:sp>
      <p:sp>
        <p:nvSpPr>
          <p:cNvPr id="5" name="Down Arrow 4"/>
          <p:cNvSpPr/>
          <p:nvPr/>
        </p:nvSpPr>
        <p:spPr>
          <a:xfrm>
            <a:off x="3581400" y="3429000"/>
            <a:ext cx="914400" cy="9906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3352800" y="4800599"/>
            <a:ext cx="1524000" cy="461665"/>
          </a:xfrm>
          <a:prstGeom prst="rect">
            <a:avLst/>
          </a:prstGeom>
        </p:spPr>
        <p:txBody>
          <a:bodyPr wrap="square">
            <a:spAutoFit/>
          </a:bodyPr>
          <a:lstStyle/>
          <a:p>
            <a:r>
              <a:rPr lang="en-US" sz="2400" dirty="0" smtClean="0">
                <a:solidFill>
                  <a:srgbClr val="008000"/>
                </a:solidFill>
              </a:rPr>
              <a:t>He died.</a:t>
            </a:r>
            <a:endParaRPr lang="en-US" sz="2400" dirty="0">
              <a:solidFill>
                <a:srgbClr val="00800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Phrase-based limitations</a:t>
            </a:r>
            <a:endParaRPr lang="en-US" dirty="0"/>
          </a:p>
        </p:txBody>
      </p:sp>
      <p:sp>
        <p:nvSpPr>
          <p:cNvPr id="3" name="Content Placeholder 2"/>
          <p:cNvSpPr>
            <a:spLocks noGrp="1"/>
          </p:cNvSpPr>
          <p:nvPr>
            <p:ph sz="quarter" idx="1"/>
          </p:nvPr>
        </p:nvSpPr>
        <p:spPr>
          <a:xfrm>
            <a:off x="612648" y="1600200"/>
            <a:ext cx="8153400" cy="2819400"/>
          </a:xfrm>
        </p:spPr>
        <p:txBody>
          <a:bodyPr>
            <a:normAutofit/>
          </a:bodyPr>
          <a:lstStyle/>
          <a:p>
            <a:pPr marL="0" indent="0">
              <a:buNone/>
            </a:pPr>
            <a:r>
              <a:rPr lang="en-US" dirty="0"/>
              <a:t>P</a:t>
            </a:r>
            <a:r>
              <a:rPr lang="en-US" dirty="0" smtClean="0"/>
              <a:t>hrasal reordering is only motivated by the resulting words, not the input sentence</a:t>
            </a:r>
          </a:p>
          <a:p>
            <a:pPr lvl="1"/>
            <a:r>
              <a:rPr lang="en-US" dirty="0" smtClean="0"/>
              <a:t>tends not to reorder much</a:t>
            </a:r>
          </a:p>
          <a:p>
            <a:pPr marL="0" indent="0">
              <a:buNone/>
            </a:pPr>
            <a:endParaRPr lang="en-US" dirty="0"/>
          </a:p>
          <a:p>
            <a:pPr marL="0" indent="0">
              <a:buNone/>
            </a:pPr>
            <a:r>
              <a:rPr lang="en-US" dirty="0" smtClean="0"/>
              <a:t>In general, tends not to change much when simplifying</a:t>
            </a:r>
          </a:p>
          <a:p>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4025402352"/>
              </p:ext>
            </p:extLst>
          </p:nvPr>
        </p:nvGraphicFramePr>
        <p:xfrm>
          <a:off x="1447800" y="4754880"/>
          <a:ext cx="6055268" cy="1112520"/>
        </p:xfrm>
        <a:graphic>
          <a:graphicData uri="http://schemas.openxmlformats.org/drawingml/2006/table">
            <a:tbl>
              <a:tblPr firstRow="1" bandRow="1">
                <a:tableStyleId>{5C22544A-7EE6-4342-B048-85BDC9FD1C3A}</a:tableStyleId>
              </a:tblPr>
              <a:tblGrid>
                <a:gridCol w="2946395"/>
                <a:gridCol w="1427480"/>
                <a:gridCol w="1681393"/>
              </a:tblGrid>
              <a:tr h="370840">
                <a:tc>
                  <a:txBody>
                    <a:bodyPr/>
                    <a:lstStyle/>
                    <a:p>
                      <a:r>
                        <a:rPr lang="en-US" dirty="0" smtClean="0"/>
                        <a:t>System</a:t>
                      </a:r>
                      <a:endParaRPr lang="en-US" dirty="0"/>
                    </a:p>
                  </a:txBody>
                  <a:tcPr/>
                </a:tc>
                <a:tc>
                  <a:txBody>
                    <a:bodyPr/>
                    <a:lstStyle/>
                    <a:p>
                      <a:r>
                        <a:rPr lang="en-US" dirty="0" smtClean="0"/>
                        <a:t>length ratio</a:t>
                      </a:r>
                      <a:endParaRPr lang="en-US" dirty="0"/>
                    </a:p>
                  </a:txBody>
                  <a:tcPr/>
                </a:tc>
                <a:tc>
                  <a:txBody>
                    <a:bodyPr/>
                    <a:lstStyle/>
                    <a:p>
                      <a:r>
                        <a:rPr lang="en-US" dirty="0" smtClean="0"/>
                        <a:t>% unmodified</a:t>
                      </a:r>
                      <a:endParaRPr lang="en-US" dirty="0"/>
                    </a:p>
                  </a:txBody>
                  <a:tcPr/>
                </a:tc>
              </a:tr>
              <a:tr h="370840">
                <a:tc>
                  <a:txBody>
                    <a:bodyPr/>
                    <a:lstStyle/>
                    <a:p>
                      <a:r>
                        <a:rPr lang="en-US" dirty="0" err="1" smtClean="0"/>
                        <a:t>Moses+Del</a:t>
                      </a:r>
                      <a:r>
                        <a:rPr lang="en-US" dirty="0" smtClean="0"/>
                        <a:t> (phrase-based)</a:t>
                      </a:r>
                    </a:p>
                  </a:txBody>
                  <a:tcPr/>
                </a:tc>
                <a:tc>
                  <a:txBody>
                    <a:bodyPr/>
                    <a:lstStyle/>
                    <a:p>
                      <a:r>
                        <a:rPr lang="en-US" dirty="0" smtClean="0"/>
                        <a:t>0.9907</a:t>
                      </a:r>
                      <a:endParaRPr lang="en-US" dirty="0"/>
                    </a:p>
                  </a:txBody>
                  <a:tcPr/>
                </a:tc>
                <a:tc>
                  <a:txBody>
                    <a:bodyPr/>
                    <a:lstStyle/>
                    <a:p>
                      <a:r>
                        <a:rPr lang="en-US" dirty="0" smtClean="0"/>
                        <a:t>56.9%</a:t>
                      </a:r>
                      <a:endParaRPr lang="en-US" dirty="0"/>
                    </a:p>
                  </a:txBody>
                  <a:tcPr/>
                </a:tc>
              </a:tr>
              <a:tr h="370840">
                <a:tc>
                  <a:txBody>
                    <a:bodyPr/>
                    <a:lstStyle/>
                    <a:p>
                      <a:r>
                        <a:rPr lang="en-US" dirty="0" smtClean="0"/>
                        <a:t>In-corpus</a:t>
                      </a:r>
                      <a:r>
                        <a:rPr lang="en-US" baseline="0" dirty="0" smtClean="0"/>
                        <a:t> average</a:t>
                      </a:r>
                      <a:endParaRPr lang="en-US" dirty="0"/>
                    </a:p>
                  </a:txBody>
                  <a:tcPr/>
                </a:tc>
                <a:tc>
                  <a:txBody>
                    <a:bodyPr/>
                    <a:lstStyle/>
                    <a:p>
                      <a:r>
                        <a:rPr lang="en-US" dirty="0" smtClean="0"/>
                        <a:t>0.85</a:t>
                      </a:r>
                      <a:endParaRPr lang="en-US" dirty="0"/>
                    </a:p>
                  </a:txBody>
                  <a:tcPr/>
                </a:tc>
                <a:tc>
                  <a:txBody>
                    <a:bodyPr/>
                    <a:lstStyle/>
                    <a:p>
                      <a:r>
                        <a:rPr lang="en-US" dirty="0" smtClean="0"/>
                        <a:t>26.7%</a:t>
                      </a:r>
                      <a:endParaRPr lang="en-US" dirty="0"/>
                    </a:p>
                  </a:txBody>
                  <a:tcPr/>
                </a:tc>
              </a:tr>
            </a:tbl>
          </a:graphicData>
        </a:graphic>
      </p:graphicFrame>
    </p:spTree>
    <p:extLst>
      <p:ext uri="{BB962C8B-B14F-4D97-AF65-F5344CB8AC3E}">
        <p14:creationId xmlns:p14="http://schemas.microsoft.com/office/powerpoint/2010/main" val="23891809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461248" cy="990600"/>
          </a:xfrm>
        </p:spPr>
        <p:txBody>
          <a:bodyPr>
            <a:noAutofit/>
          </a:bodyPr>
          <a:lstStyle/>
          <a:p>
            <a:r>
              <a:rPr lang="en-US" sz="3600" dirty="0" smtClean="0"/>
              <a:t>Syntax-based approach</a:t>
            </a:r>
            <a:endParaRPr lang="en-US" sz="3600" dirty="0"/>
          </a:p>
        </p:txBody>
      </p:sp>
      <p:pic>
        <p:nvPicPr>
          <p:cNvPr id="4" name="Picture 3"/>
          <p:cNvPicPr>
            <a:picLocks noChangeAspect="1"/>
          </p:cNvPicPr>
          <p:nvPr/>
        </p:nvPicPr>
        <p:blipFill>
          <a:blip r:embed="rId3"/>
          <a:stretch>
            <a:fillRect/>
          </a:stretch>
        </p:blipFill>
        <p:spPr>
          <a:xfrm>
            <a:off x="609600" y="1524000"/>
            <a:ext cx="7742767" cy="4495800"/>
          </a:xfrm>
          <a:prstGeom prst="rect">
            <a:avLst/>
          </a:prstGeom>
        </p:spPr>
      </p:pic>
      <p:sp>
        <p:nvSpPr>
          <p:cNvPr id="5" name="TextBox 4"/>
          <p:cNvSpPr txBox="1"/>
          <p:nvPr/>
        </p:nvSpPr>
        <p:spPr>
          <a:xfrm>
            <a:off x="685800" y="6172200"/>
            <a:ext cx="7924800" cy="461665"/>
          </a:xfrm>
          <a:prstGeom prst="rect">
            <a:avLst/>
          </a:prstGeom>
          <a:noFill/>
        </p:spPr>
        <p:txBody>
          <a:bodyPr wrap="square" rtlCol="0">
            <a:spAutoFit/>
          </a:bodyPr>
          <a:lstStyle/>
          <a:p>
            <a:r>
              <a:rPr lang="en-US" sz="2400" dirty="0" smtClean="0">
                <a:solidFill>
                  <a:srgbClr val="0000FF"/>
                </a:solidFill>
              </a:rPr>
              <a:t>Rather than operating on phrases, operate on grammar trees</a:t>
            </a:r>
            <a:endParaRPr lang="en-US" sz="2400" dirty="0">
              <a:solidFill>
                <a:srgbClr val="0000FF"/>
              </a:solidFill>
            </a:endParaRPr>
          </a:p>
        </p:txBody>
      </p:sp>
    </p:spTree>
    <p:extLst>
      <p:ext uri="{BB962C8B-B14F-4D97-AF65-F5344CB8AC3E}">
        <p14:creationId xmlns:p14="http://schemas.microsoft.com/office/powerpoint/2010/main" val="1867443467"/>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Learn probabilistic, syntax-based rules</a:t>
            </a:r>
            <a:endParaRPr lang="en-US" dirty="0"/>
          </a:p>
        </p:txBody>
      </p:sp>
      <p:pic>
        <p:nvPicPr>
          <p:cNvPr id="4" name="Picture 3"/>
          <p:cNvPicPr>
            <a:picLocks noChangeAspect="1"/>
          </p:cNvPicPr>
          <p:nvPr/>
        </p:nvPicPr>
        <p:blipFill>
          <a:blip r:embed="rId2"/>
          <a:stretch>
            <a:fillRect/>
          </a:stretch>
        </p:blipFill>
        <p:spPr>
          <a:xfrm>
            <a:off x="17580212" y="7657534"/>
            <a:ext cx="8242300" cy="2819400"/>
          </a:xfrm>
          <a:prstGeom prst="rect">
            <a:avLst/>
          </a:prstGeom>
        </p:spPr>
      </p:pic>
      <p:pic>
        <p:nvPicPr>
          <p:cNvPr id="5" name="Picture 4"/>
          <p:cNvPicPr>
            <a:picLocks noChangeAspect="1"/>
          </p:cNvPicPr>
          <p:nvPr/>
        </p:nvPicPr>
        <p:blipFill>
          <a:blip r:embed="rId2"/>
          <a:stretch>
            <a:fillRect/>
          </a:stretch>
        </p:blipFill>
        <p:spPr>
          <a:xfrm>
            <a:off x="17732612" y="7809934"/>
            <a:ext cx="8242300" cy="2819400"/>
          </a:xfrm>
          <a:prstGeom prst="rect">
            <a:avLst/>
          </a:prstGeom>
        </p:spPr>
      </p:pic>
      <p:pic>
        <p:nvPicPr>
          <p:cNvPr id="6" name="Picture 5"/>
          <p:cNvPicPr>
            <a:picLocks noChangeAspect="1"/>
          </p:cNvPicPr>
          <p:nvPr/>
        </p:nvPicPr>
        <p:blipFill>
          <a:blip r:embed="rId2"/>
          <a:stretch>
            <a:fillRect/>
          </a:stretch>
        </p:blipFill>
        <p:spPr>
          <a:xfrm>
            <a:off x="17885012" y="7962334"/>
            <a:ext cx="8242300" cy="2819400"/>
          </a:xfrm>
          <a:prstGeom prst="rect">
            <a:avLst/>
          </a:prstGeom>
        </p:spPr>
      </p:pic>
      <p:pic>
        <p:nvPicPr>
          <p:cNvPr id="7" name="Picture 6"/>
          <p:cNvPicPr>
            <a:picLocks noChangeAspect="1"/>
          </p:cNvPicPr>
          <p:nvPr/>
        </p:nvPicPr>
        <p:blipFill>
          <a:blip r:embed="rId2"/>
          <a:stretch>
            <a:fillRect/>
          </a:stretch>
        </p:blipFill>
        <p:spPr>
          <a:xfrm>
            <a:off x="18037412" y="8114734"/>
            <a:ext cx="8242300" cy="2819400"/>
          </a:xfrm>
          <a:prstGeom prst="rect">
            <a:avLst/>
          </a:prstGeom>
        </p:spPr>
      </p:pic>
      <p:pic>
        <p:nvPicPr>
          <p:cNvPr id="8" name="Picture 7"/>
          <p:cNvPicPr>
            <a:picLocks noChangeAspect="1"/>
          </p:cNvPicPr>
          <p:nvPr/>
        </p:nvPicPr>
        <p:blipFill>
          <a:blip r:embed="rId2"/>
          <a:stretch>
            <a:fillRect/>
          </a:stretch>
        </p:blipFill>
        <p:spPr>
          <a:xfrm>
            <a:off x="18189812" y="8267134"/>
            <a:ext cx="8242300" cy="2819400"/>
          </a:xfrm>
          <a:prstGeom prst="rect">
            <a:avLst/>
          </a:prstGeom>
        </p:spPr>
      </p:pic>
      <p:pic>
        <p:nvPicPr>
          <p:cNvPr id="9" name="Picture 8"/>
          <p:cNvPicPr>
            <a:picLocks noChangeAspect="1"/>
          </p:cNvPicPr>
          <p:nvPr/>
        </p:nvPicPr>
        <p:blipFill>
          <a:blip r:embed="rId3"/>
          <a:stretch>
            <a:fillRect/>
          </a:stretch>
        </p:blipFill>
        <p:spPr>
          <a:xfrm>
            <a:off x="444500" y="1892300"/>
            <a:ext cx="8255000" cy="2832100"/>
          </a:xfrm>
          <a:prstGeom prst="rect">
            <a:avLst/>
          </a:prstGeom>
        </p:spPr>
      </p:pic>
      <p:sp>
        <p:nvSpPr>
          <p:cNvPr id="10" name="TextBox 9"/>
          <p:cNvSpPr txBox="1"/>
          <p:nvPr/>
        </p:nvSpPr>
        <p:spPr>
          <a:xfrm>
            <a:off x="428594" y="5592587"/>
            <a:ext cx="3412262" cy="461665"/>
          </a:xfrm>
          <a:prstGeom prst="rect">
            <a:avLst/>
          </a:prstGeom>
          <a:noFill/>
        </p:spPr>
        <p:txBody>
          <a:bodyPr wrap="none" rtlCol="0">
            <a:spAutoFit/>
          </a:bodyPr>
          <a:lstStyle/>
          <a:p>
            <a:r>
              <a:rPr lang="en-US" sz="2400" dirty="0" smtClean="0">
                <a:solidFill>
                  <a:srgbClr val="0000FF"/>
                </a:solidFill>
              </a:rPr>
              <a:t>They may occasionally eat</a:t>
            </a:r>
            <a:endParaRPr lang="en-US" sz="2400" dirty="0">
              <a:solidFill>
                <a:srgbClr val="0000FF"/>
              </a:solidFill>
            </a:endParaRPr>
          </a:p>
        </p:txBody>
      </p:sp>
      <p:sp>
        <p:nvSpPr>
          <p:cNvPr id="11" name="Right Arrow 10"/>
          <p:cNvSpPr/>
          <p:nvPr/>
        </p:nvSpPr>
        <p:spPr>
          <a:xfrm>
            <a:off x="4114800" y="5486400"/>
            <a:ext cx="762000" cy="732013"/>
          </a:xfrm>
          <a:prstGeom prst="rightArrow">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TextBox 11"/>
          <p:cNvSpPr txBox="1"/>
          <p:nvPr/>
        </p:nvSpPr>
        <p:spPr>
          <a:xfrm>
            <a:off x="5287238" y="5562600"/>
            <a:ext cx="2564674" cy="461665"/>
          </a:xfrm>
          <a:prstGeom prst="rect">
            <a:avLst/>
          </a:prstGeom>
          <a:noFill/>
        </p:spPr>
        <p:txBody>
          <a:bodyPr wrap="none" rtlCol="0">
            <a:spAutoFit/>
          </a:bodyPr>
          <a:lstStyle/>
          <a:p>
            <a:r>
              <a:rPr lang="en-US" sz="2400" dirty="0" smtClean="0">
                <a:solidFill>
                  <a:srgbClr val="FF6600"/>
                </a:solidFill>
              </a:rPr>
              <a:t>sometimes, they eat</a:t>
            </a:r>
            <a:endParaRPr lang="en-US" sz="2400" dirty="0">
              <a:solidFill>
                <a:srgbClr val="FF6600"/>
              </a:solidFill>
            </a:endParaRPr>
          </a:p>
        </p:txBody>
      </p:sp>
    </p:spTree>
    <p:extLst>
      <p:ext uri="{BB962C8B-B14F-4D97-AF65-F5344CB8AC3E}">
        <p14:creationId xmlns:p14="http://schemas.microsoft.com/office/powerpoint/2010/main" val="23690447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Learn probabilistic, syntax-based rules</a:t>
            </a:r>
            <a:endParaRPr lang="en-US" dirty="0"/>
          </a:p>
        </p:txBody>
      </p:sp>
      <p:pic>
        <p:nvPicPr>
          <p:cNvPr id="4" name="Picture 3"/>
          <p:cNvPicPr>
            <a:picLocks noChangeAspect="1"/>
          </p:cNvPicPr>
          <p:nvPr/>
        </p:nvPicPr>
        <p:blipFill>
          <a:blip r:embed="rId2"/>
          <a:stretch>
            <a:fillRect/>
          </a:stretch>
        </p:blipFill>
        <p:spPr>
          <a:xfrm>
            <a:off x="17580212" y="7657534"/>
            <a:ext cx="8242300" cy="2819400"/>
          </a:xfrm>
          <a:prstGeom prst="rect">
            <a:avLst/>
          </a:prstGeom>
        </p:spPr>
      </p:pic>
      <p:pic>
        <p:nvPicPr>
          <p:cNvPr id="5" name="Picture 4"/>
          <p:cNvPicPr>
            <a:picLocks noChangeAspect="1"/>
          </p:cNvPicPr>
          <p:nvPr/>
        </p:nvPicPr>
        <p:blipFill>
          <a:blip r:embed="rId2"/>
          <a:stretch>
            <a:fillRect/>
          </a:stretch>
        </p:blipFill>
        <p:spPr>
          <a:xfrm>
            <a:off x="17732612" y="7809934"/>
            <a:ext cx="8242300" cy="2819400"/>
          </a:xfrm>
          <a:prstGeom prst="rect">
            <a:avLst/>
          </a:prstGeom>
        </p:spPr>
      </p:pic>
      <p:pic>
        <p:nvPicPr>
          <p:cNvPr id="6" name="Picture 5"/>
          <p:cNvPicPr>
            <a:picLocks noChangeAspect="1"/>
          </p:cNvPicPr>
          <p:nvPr/>
        </p:nvPicPr>
        <p:blipFill>
          <a:blip r:embed="rId2"/>
          <a:stretch>
            <a:fillRect/>
          </a:stretch>
        </p:blipFill>
        <p:spPr>
          <a:xfrm>
            <a:off x="17885012" y="7962334"/>
            <a:ext cx="8242300" cy="2819400"/>
          </a:xfrm>
          <a:prstGeom prst="rect">
            <a:avLst/>
          </a:prstGeom>
        </p:spPr>
      </p:pic>
      <p:pic>
        <p:nvPicPr>
          <p:cNvPr id="7" name="Picture 6"/>
          <p:cNvPicPr>
            <a:picLocks noChangeAspect="1"/>
          </p:cNvPicPr>
          <p:nvPr/>
        </p:nvPicPr>
        <p:blipFill>
          <a:blip r:embed="rId2"/>
          <a:stretch>
            <a:fillRect/>
          </a:stretch>
        </p:blipFill>
        <p:spPr>
          <a:xfrm>
            <a:off x="18037412" y="8114734"/>
            <a:ext cx="8242300" cy="2819400"/>
          </a:xfrm>
          <a:prstGeom prst="rect">
            <a:avLst/>
          </a:prstGeom>
        </p:spPr>
      </p:pic>
      <p:pic>
        <p:nvPicPr>
          <p:cNvPr id="8" name="Picture 7"/>
          <p:cNvPicPr>
            <a:picLocks noChangeAspect="1"/>
          </p:cNvPicPr>
          <p:nvPr/>
        </p:nvPicPr>
        <p:blipFill>
          <a:blip r:embed="rId2"/>
          <a:stretch>
            <a:fillRect/>
          </a:stretch>
        </p:blipFill>
        <p:spPr>
          <a:xfrm>
            <a:off x="18189812" y="8267134"/>
            <a:ext cx="8242300" cy="2819400"/>
          </a:xfrm>
          <a:prstGeom prst="rect">
            <a:avLst/>
          </a:prstGeom>
        </p:spPr>
      </p:pic>
      <p:pic>
        <p:nvPicPr>
          <p:cNvPr id="9" name="Picture 8"/>
          <p:cNvPicPr>
            <a:picLocks noChangeAspect="1"/>
          </p:cNvPicPr>
          <p:nvPr/>
        </p:nvPicPr>
        <p:blipFill>
          <a:blip r:embed="rId3"/>
          <a:stretch>
            <a:fillRect/>
          </a:stretch>
        </p:blipFill>
        <p:spPr>
          <a:xfrm>
            <a:off x="444500" y="1892300"/>
            <a:ext cx="8255000" cy="2832100"/>
          </a:xfrm>
          <a:prstGeom prst="rect">
            <a:avLst/>
          </a:prstGeom>
        </p:spPr>
      </p:pic>
      <p:sp>
        <p:nvSpPr>
          <p:cNvPr id="10" name="TextBox 9"/>
          <p:cNvSpPr txBox="1"/>
          <p:nvPr/>
        </p:nvSpPr>
        <p:spPr>
          <a:xfrm>
            <a:off x="313392" y="5183582"/>
            <a:ext cx="3686206" cy="1200328"/>
          </a:xfrm>
          <a:prstGeom prst="rect">
            <a:avLst/>
          </a:prstGeom>
          <a:noFill/>
        </p:spPr>
        <p:txBody>
          <a:bodyPr wrap="square" rtlCol="0">
            <a:spAutoFit/>
          </a:bodyPr>
          <a:lstStyle/>
          <a:p>
            <a:r>
              <a:rPr lang="en-US" sz="2400" dirty="0" smtClean="0">
                <a:solidFill>
                  <a:srgbClr val="0000FF"/>
                </a:solidFill>
              </a:rPr>
              <a:t>The scary cats from the park may occasionally walk around on two legs</a:t>
            </a:r>
            <a:endParaRPr lang="en-US" sz="2400" dirty="0">
              <a:solidFill>
                <a:srgbClr val="0000FF"/>
              </a:solidFill>
            </a:endParaRPr>
          </a:p>
        </p:txBody>
      </p:sp>
      <p:sp>
        <p:nvSpPr>
          <p:cNvPr id="11" name="Right Arrow 10"/>
          <p:cNvSpPr/>
          <p:nvPr/>
        </p:nvSpPr>
        <p:spPr>
          <a:xfrm>
            <a:off x="4114800" y="5486400"/>
            <a:ext cx="762000" cy="732013"/>
          </a:xfrm>
          <a:prstGeom prst="rightArrow">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TextBox 11"/>
          <p:cNvSpPr txBox="1"/>
          <p:nvPr/>
        </p:nvSpPr>
        <p:spPr>
          <a:xfrm>
            <a:off x="5287238" y="5257800"/>
            <a:ext cx="3412262" cy="1200328"/>
          </a:xfrm>
          <a:prstGeom prst="rect">
            <a:avLst/>
          </a:prstGeom>
          <a:noFill/>
        </p:spPr>
        <p:txBody>
          <a:bodyPr wrap="square" rtlCol="0">
            <a:spAutoFit/>
          </a:bodyPr>
          <a:lstStyle/>
          <a:p>
            <a:r>
              <a:rPr lang="en-US" sz="2400" dirty="0" smtClean="0">
                <a:solidFill>
                  <a:srgbClr val="FF6600"/>
                </a:solidFill>
              </a:rPr>
              <a:t>sometimes, the scary cats from the park walk around on two legs</a:t>
            </a:r>
            <a:endParaRPr lang="en-US" sz="2400" dirty="0">
              <a:solidFill>
                <a:srgbClr val="FF6600"/>
              </a:solidFill>
            </a:endParaRPr>
          </a:p>
        </p:txBody>
      </p:sp>
    </p:spTree>
    <p:extLst>
      <p:ext uri="{BB962C8B-B14F-4D97-AF65-F5344CB8AC3E}">
        <p14:creationId xmlns:p14="http://schemas.microsoft.com/office/powerpoint/2010/main" val="34929791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aside</a:t>
            </a:r>
            <a:endParaRPr lang="en-US" dirty="0"/>
          </a:p>
        </p:txBody>
      </p:sp>
      <p:pic>
        <p:nvPicPr>
          <p:cNvPr id="4" name="Picture 3"/>
          <p:cNvPicPr>
            <a:picLocks noChangeAspect="1"/>
          </p:cNvPicPr>
          <p:nvPr/>
        </p:nvPicPr>
        <p:blipFill>
          <a:blip r:embed="rId2"/>
          <a:stretch>
            <a:fillRect/>
          </a:stretch>
        </p:blipFill>
        <p:spPr>
          <a:xfrm>
            <a:off x="2133600" y="1676400"/>
            <a:ext cx="4546600" cy="2965601"/>
          </a:xfrm>
          <a:prstGeom prst="rect">
            <a:avLst/>
          </a:prstGeom>
        </p:spPr>
      </p:pic>
      <p:sp>
        <p:nvSpPr>
          <p:cNvPr id="5" name="TextBox 4"/>
          <p:cNvSpPr txBox="1"/>
          <p:nvPr/>
        </p:nvSpPr>
        <p:spPr>
          <a:xfrm>
            <a:off x="1295400" y="5070764"/>
            <a:ext cx="5760537" cy="954107"/>
          </a:xfrm>
          <a:prstGeom prst="rect">
            <a:avLst/>
          </a:prstGeom>
          <a:noFill/>
        </p:spPr>
        <p:txBody>
          <a:bodyPr wrap="square" rtlCol="0">
            <a:spAutoFit/>
          </a:bodyPr>
          <a:lstStyle/>
          <a:p>
            <a:r>
              <a:rPr lang="en-US" sz="2800" dirty="0" smtClean="0">
                <a:solidFill>
                  <a:srgbClr val="FF6600"/>
                </a:solidFill>
              </a:rPr>
              <a:t>sometimes, the scary cats from the park walk around on two legs</a:t>
            </a:r>
            <a:endParaRPr lang="en-US" sz="2800" dirty="0">
              <a:solidFill>
                <a:srgbClr val="FF6600"/>
              </a:solidFill>
            </a:endParaRPr>
          </a:p>
        </p:txBody>
      </p:sp>
    </p:spTree>
    <p:extLst>
      <p:ext uri="{BB962C8B-B14F-4D97-AF65-F5344CB8AC3E}">
        <p14:creationId xmlns:p14="http://schemas.microsoft.com/office/powerpoint/2010/main" val="742830651"/>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hard part</a:t>
            </a:r>
            <a:endParaRPr lang="en-US" dirty="0"/>
          </a:p>
        </p:txBody>
      </p:sp>
      <p:pic>
        <p:nvPicPr>
          <p:cNvPr id="4" name="Picture 3"/>
          <p:cNvPicPr>
            <a:picLocks noChangeAspect="1"/>
          </p:cNvPicPr>
          <p:nvPr/>
        </p:nvPicPr>
        <p:blipFill>
          <a:blip r:embed="rId2"/>
          <a:stretch>
            <a:fillRect/>
          </a:stretch>
        </p:blipFill>
        <p:spPr>
          <a:xfrm>
            <a:off x="242306" y="1676399"/>
            <a:ext cx="4939294" cy="2867977"/>
          </a:xfrm>
          <a:prstGeom prst="rect">
            <a:avLst/>
          </a:prstGeom>
        </p:spPr>
      </p:pic>
      <p:pic>
        <p:nvPicPr>
          <p:cNvPr id="5" name="Picture 4"/>
          <p:cNvPicPr>
            <a:picLocks noChangeAspect="1"/>
          </p:cNvPicPr>
          <p:nvPr/>
        </p:nvPicPr>
        <p:blipFill>
          <a:blip r:embed="rId3"/>
          <a:stretch>
            <a:fillRect/>
          </a:stretch>
        </p:blipFill>
        <p:spPr>
          <a:xfrm>
            <a:off x="18237793" y="10580624"/>
            <a:ext cx="6375400" cy="2679700"/>
          </a:xfrm>
          <a:prstGeom prst="rect">
            <a:avLst/>
          </a:prstGeom>
        </p:spPr>
      </p:pic>
      <p:sp>
        <p:nvSpPr>
          <p:cNvPr id="7" name="Right Arrow 6"/>
          <p:cNvSpPr/>
          <p:nvPr/>
        </p:nvSpPr>
        <p:spPr>
          <a:xfrm rot="2220633">
            <a:off x="3949085" y="4286862"/>
            <a:ext cx="609600" cy="666136"/>
          </a:xfrm>
          <a:prstGeom prst="rightArrow">
            <a:avLst/>
          </a:prstGeom>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8" name="Picture 7"/>
          <p:cNvPicPr>
            <a:picLocks noChangeAspect="1"/>
          </p:cNvPicPr>
          <p:nvPr/>
        </p:nvPicPr>
        <p:blipFill>
          <a:blip r:embed="rId4"/>
          <a:stretch>
            <a:fillRect/>
          </a:stretch>
        </p:blipFill>
        <p:spPr>
          <a:xfrm>
            <a:off x="4697770" y="4648200"/>
            <a:ext cx="4274968" cy="1466643"/>
          </a:xfrm>
          <a:prstGeom prst="rect">
            <a:avLst/>
          </a:prstGeom>
        </p:spPr>
      </p:pic>
      <p:sp>
        <p:nvSpPr>
          <p:cNvPr id="3" name="TextBox 2"/>
          <p:cNvSpPr txBox="1"/>
          <p:nvPr/>
        </p:nvSpPr>
        <p:spPr>
          <a:xfrm rot="5400000">
            <a:off x="6477000" y="6019800"/>
            <a:ext cx="646331" cy="646331"/>
          </a:xfrm>
          <a:prstGeom prst="rect">
            <a:avLst/>
          </a:prstGeom>
          <a:noFill/>
        </p:spPr>
        <p:txBody>
          <a:bodyPr wrap="none" rtlCol="0">
            <a:spAutoFit/>
          </a:bodyPr>
          <a:lstStyle/>
          <a:p>
            <a:r>
              <a:rPr lang="en-US" sz="3600" dirty="0" smtClean="0"/>
              <a:t>…</a:t>
            </a:r>
            <a:endParaRPr lang="en-US" sz="3600" dirty="0"/>
          </a:p>
        </p:txBody>
      </p:sp>
    </p:spTree>
    <p:extLst>
      <p:ext uri="{BB962C8B-B14F-4D97-AF65-F5344CB8AC3E}">
        <p14:creationId xmlns:p14="http://schemas.microsoft.com/office/powerpoint/2010/main" val="2284215011"/>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ill Sans"/>
                <a:cs typeface="Gill Sans"/>
              </a:rPr>
              <a:t>Results</a:t>
            </a:r>
            <a:endParaRPr lang="en-US" dirty="0">
              <a:latin typeface="Gill Sans"/>
              <a:cs typeface="Gill Sans"/>
            </a:endParaRPr>
          </a:p>
        </p:txBody>
      </p:sp>
      <p:graphicFrame>
        <p:nvGraphicFramePr>
          <p:cNvPr id="4" name="Table 3"/>
          <p:cNvGraphicFramePr>
            <a:graphicFrameLocks noGrp="1"/>
          </p:cNvGraphicFramePr>
          <p:nvPr>
            <p:extLst>
              <p:ext uri="{D42A27DB-BD31-4B8C-83A1-F6EECF244321}">
                <p14:modId xmlns:p14="http://schemas.microsoft.com/office/powerpoint/2010/main" val="2357433241"/>
              </p:ext>
            </p:extLst>
          </p:nvPr>
        </p:nvGraphicFramePr>
        <p:xfrm>
          <a:off x="381000" y="2438400"/>
          <a:ext cx="8385047" cy="1981200"/>
        </p:xfrm>
        <a:graphic>
          <a:graphicData uri="http://schemas.openxmlformats.org/drawingml/2006/table">
            <a:tbl>
              <a:tblPr firstRow="1" bandRow="1">
                <a:tableStyleId>{5C22544A-7EE6-4342-B048-85BDC9FD1C3A}</a:tableStyleId>
              </a:tblPr>
              <a:tblGrid>
                <a:gridCol w="2971800"/>
                <a:gridCol w="1065276"/>
                <a:gridCol w="1069703"/>
                <a:gridCol w="1505260"/>
                <a:gridCol w="1773008"/>
              </a:tblGrid>
              <a:tr h="370840">
                <a:tc>
                  <a:txBody>
                    <a:bodyPr/>
                    <a:lstStyle/>
                    <a:p>
                      <a:r>
                        <a:rPr lang="en-US" sz="2000" dirty="0" smtClean="0"/>
                        <a:t>System</a:t>
                      </a:r>
                      <a:endParaRPr lang="en-US" sz="2000" dirty="0"/>
                    </a:p>
                  </a:txBody>
                  <a:tcPr/>
                </a:tc>
                <a:tc>
                  <a:txBody>
                    <a:bodyPr/>
                    <a:lstStyle/>
                    <a:p>
                      <a:r>
                        <a:rPr lang="en-US" sz="2000" dirty="0" smtClean="0"/>
                        <a:t>BLEU</a:t>
                      </a:r>
                      <a:endParaRPr lang="en-US" sz="2000" dirty="0"/>
                    </a:p>
                  </a:txBody>
                  <a:tcPr/>
                </a:tc>
                <a:tc>
                  <a:txBody>
                    <a:bodyPr/>
                    <a:lstStyle/>
                    <a:p>
                      <a:r>
                        <a:rPr lang="en-US" sz="2000" dirty="0" smtClean="0"/>
                        <a:t>oracle</a:t>
                      </a:r>
                      <a:endParaRPr lang="en-US" sz="2000" dirty="0"/>
                    </a:p>
                  </a:txBody>
                  <a:tcPr/>
                </a:tc>
                <a:tc>
                  <a:txBody>
                    <a:bodyPr/>
                    <a:lstStyle/>
                    <a:p>
                      <a:r>
                        <a:rPr lang="en-US" sz="2000" dirty="0" smtClean="0"/>
                        <a:t>length ratio</a:t>
                      </a:r>
                      <a:endParaRPr lang="en-US" sz="2000" dirty="0"/>
                    </a:p>
                  </a:txBody>
                  <a:tcPr/>
                </a:tc>
                <a:tc>
                  <a:txBody>
                    <a:bodyPr/>
                    <a:lstStyle/>
                    <a:p>
                      <a:r>
                        <a:rPr lang="en-US" sz="2000" dirty="0" smtClean="0"/>
                        <a:t>% unmodified</a:t>
                      </a:r>
                      <a:endParaRPr lang="en-US" sz="2000" dirty="0"/>
                    </a:p>
                  </a:txBody>
                  <a:tcPr/>
                </a:tc>
              </a:tr>
              <a:tr h="370840">
                <a:tc>
                  <a:txBody>
                    <a:bodyPr/>
                    <a:lstStyle/>
                    <a:p>
                      <a:r>
                        <a:rPr lang="en-US" sz="2000" dirty="0" smtClean="0"/>
                        <a:t>Syntax</a:t>
                      </a:r>
                      <a:endParaRPr lang="en-US" sz="2000" dirty="0"/>
                    </a:p>
                  </a:txBody>
                  <a:tcPr/>
                </a:tc>
                <a:tc>
                  <a:txBody>
                    <a:bodyPr/>
                    <a:lstStyle/>
                    <a:p>
                      <a:r>
                        <a:rPr lang="en-US" sz="2000" dirty="0" smtClean="0"/>
                        <a:t>0.5640</a:t>
                      </a:r>
                      <a:endParaRPr lang="en-US" sz="2000" dirty="0"/>
                    </a:p>
                  </a:txBody>
                  <a:tcPr/>
                </a:tc>
                <a:tc>
                  <a:txBody>
                    <a:bodyPr/>
                    <a:lstStyle/>
                    <a:p>
                      <a:r>
                        <a:rPr lang="en-US" sz="2000" b="1" dirty="0" smtClean="0"/>
                        <a:t>0.6627</a:t>
                      </a:r>
                      <a:endParaRPr lang="en-US" sz="2000" b="1" dirty="0"/>
                    </a:p>
                  </a:txBody>
                  <a:tcPr/>
                </a:tc>
                <a:tc>
                  <a:txBody>
                    <a:bodyPr/>
                    <a:lstStyle/>
                    <a:p>
                      <a:r>
                        <a:rPr lang="en-US" sz="2000" b="1" dirty="0" smtClean="0"/>
                        <a:t>0.8487</a:t>
                      </a:r>
                      <a:endParaRPr lang="en-US" sz="2000" b="1" dirty="0"/>
                    </a:p>
                  </a:txBody>
                  <a:tcPr/>
                </a:tc>
                <a:tc>
                  <a:txBody>
                    <a:bodyPr/>
                    <a:lstStyle/>
                    <a:p>
                      <a:r>
                        <a:rPr lang="en-US" sz="2000" dirty="0" smtClean="0"/>
                        <a:t>57.5%</a:t>
                      </a:r>
                      <a:endParaRPr lang="en-US" sz="2000" dirty="0"/>
                    </a:p>
                  </a:txBody>
                  <a:tcPr/>
                </a:tc>
              </a:tr>
              <a:tr h="370840">
                <a:tc>
                  <a:txBody>
                    <a:bodyPr/>
                    <a:lstStyle/>
                    <a:p>
                      <a:r>
                        <a:rPr lang="en-US" sz="2000" dirty="0" err="1" smtClean="0"/>
                        <a:t>Moses</a:t>
                      </a:r>
                      <a:r>
                        <a:rPr lang="en-US" sz="2000" err="1" smtClean="0"/>
                        <a:t>+</a:t>
                      </a:r>
                      <a:r>
                        <a:rPr lang="en-US" sz="2000" smtClean="0"/>
                        <a:t>Del</a:t>
                      </a:r>
                      <a:endParaRPr lang="en-US" sz="2000" dirty="0" smtClean="0"/>
                    </a:p>
                  </a:txBody>
                  <a:tcPr/>
                </a:tc>
                <a:tc>
                  <a:txBody>
                    <a:bodyPr/>
                    <a:lstStyle/>
                    <a:p>
                      <a:r>
                        <a:rPr lang="en-US" sz="2000" b="1" dirty="0" smtClean="0"/>
                        <a:t>0.6046</a:t>
                      </a:r>
                      <a:endParaRPr lang="en-US" sz="2000" b="1" dirty="0"/>
                    </a:p>
                  </a:txBody>
                  <a:tcPr/>
                </a:tc>
                <a:tc>
                  <a:txBody>
                    <a:bodyPr/>
                    <a:lstStyle/>
                    <a:p>
                      <a:r>
                        <a:rPr lang="en-US" sz="2000" dirty="0" smtClean="0"/>
                        <a:t>0.6421</a:t>
                      </a:r>
                      <a:endParaRPr lang="en-US" sz="2000" dirty="0"/>
                    </a:p>
                  </a:txBody>
                  <a:tcPr/>
                </a:tc>
                <a:tc>
                  <a:txBody>
                    <a:bodyPr/>
                    <a:lstStyle/>
                    <a:p>
                      <a:r>
                        <a:rPr lang="en-US" sz="2000" dirty="0" smtClean="0"/>
                        <a:t>0.9907</a:t>
                      </a:r>
                      <a:endParaRPr lang="en-US" sz="2000" dirty="0"/>
                    </a:p>
                  </a:txBody>
                  <a:tcPr/>
                </a:tc>
                <a:tc>
                  <a:txBody>
                    <a:bodyPr/>
                    <a:lstStyle/>
                    <a:p>
                      <a:r>
                        <a:rPr lang="en-US" sz="2000" dirty="0" smtClean="0"/>
                        <a:t>56.9%</a:t>
                      </a:r>
                      <a:endParaRPr lang="en-US" sz="2000" dirty="0"/>
                    </a:p>
                  </a:txBody>
                  <a:tcPr/>
                </a:tc>
              </a:tr>
              <a:tr h="370840">
                <a:tc>
                  <a:txBody>
                    <a:bodyPr/>
                    <a:lstStyle/>
                    <a:p>
                      <a:r>
                        <a:rPr lang="en-US" sz="2000" dirty="0" smtClean="0"/>
                        <a:t>Baseline (no change)</a:t>
                      </a:r>
                      <a:endParaRPr lang="en-US" sz="2000" dirty="0"/>
                    </a:p>
                  </a:txBody>
                  <a:tcPr/>
                </a:tc>
                <a:tc>
                  <a:txBody>
                    <a:bodyPr/>
                    <a:lstStyle/>
                    <a:p>
                      <a:r>
                        <a:rPr lang="en-US" sz="2000" dirty="0" smtClean="0"/>
                        <a:t>0.5937</a:t>
                      </a:r>
                      <a:endParaRPr lang="en-US" sz="2000" dirty="0"/>
                    </a:p>
                  </a:txBody>
                  <a:tcPr/>
                </a:tc>
                <a:tc>
                  <a:txBody>
                    <a:bodyPr/>
                    <a:lstStyle/>
                    <a:p>
                      <a:r>
                        <a:rPr lang="en-US" sz="2000" dirty="0" smtClean="0"/>
                        <a:t>-*</a:t>
                      </a:r>
                      <a:endParaRPr lang="en-US" sz="2000" dirty="0"/>
                    </a:p>
                  </a:txBody>
                  <a:tcPr/>
                </a:tc>
                <a:tc>
                  <a:txBody>
                    <a:bodyPr/>
                    <a:lstStyle/>
                    <a:p>
                      <a:r>
                        <a:rPr lang="en-US" sz="2000" dirty="0" smtClean="0"/>
                        <a:t>1.0</a:t>
                      </a:r>
                      <a:endParaRPr lang="en-US" sz="2000" dirty="0"/>
                    </a:p>
                  </a:txBody>
                  <a:tcPr/>
                </a:tc>
                <a:tc>
                  <a:txBody>
                    <a:bodyPr/>
                    <a:lstStyle/>
                    <a:p>
                      <a:r>
                        <a:rPr lang="en-US" sz="2000" dirty="0" smtClean="0"/>
                        <a:t>100%</a:t>
                      </a:r>
                      <a:endParaRPr lang="en-US" sz="2000" dirty="0"/>
                    </a:p>
                  </a:txBody>
                  <a:tcPr/>
                </a:tc>
              </a:tr>
              <a:tr h="370840">
                <a:tc>
                  <a:txBody>
                    <a:bodyPr/>
                    <a:lstStyle/>
                    <a:p>
                      <a:r>
                        <a:rPr lang="en-US" sz="2000" dirty="0" smtClean="0"/>
                        <a:t>In-corpus</a:t>
                      </a:r>
                      <a:r>
                        <a:rPr lang="en-US" sz="2000" baseline="0" dirty="0" smtClean="0"/>
                        <a:t> average</a:t>
                      </a:r>
                      <a:endParaRPr lang="en-US" sz="2000" dirty="0"/>
                    </a:p>
                  </a:txBody>
                  <a:tcPr/>
                </a:tc>
                <a:tc>
                  <a:txBody>
                    <a:bodyPr/>
                    <a:lstStyle/>
                    <a:p>
                      <a:r>
                        <a:rPr lang="en-US" sz="2000" dirty="0" smtClean="0"/>
                        <a:t>-</a:t>
                      </a:r>
                      <a:endParaRPr lang="en-US" sz="2000" dirty="0"/>
                    </a:p>
                  </a:txBody>
                  <a:tcPr/>
                </a:tc>
                <a:tc>
                  <a:txBody>
                    <a:bodyPr/>
                    <a:lstStyle/>
                    <a:p>
                      <a:r>
                        <a:rPr lang="en-US" sz="2000" dirty="0" smtClean="0"/>
                        <a:t>-</a:t>
                      </a:r>
                      <a:endParaRPr lang="en-US" sz="2000" dirty="0"/>
                    </a:p>
                  </a:txBody>
                  <a:tcPr/>
                </a:tc>
                <a:tc>
                  <a:txBody>
                    <a:bodyPr/>
                    <a:lstStyle/>
                    <a:p>
                      <a:r>
                        <a:rPr lang="en-US" sz="2000" dirty="0" smtClean="0"/>
                        <a:t>0.85</a:t>
                      </a:r>
                      <a:endParaRPr lang="en-US" sz="2000" dirty="0"/>
                    </a:p>
                  </a:txBody>
                  <a:tcPr/>
                </a:tc>
                <a:tc>
                  <a:txBody>
                    <a:bodyPr/>
                    <a:lstStyle/>
                    <a:p>
                      <a:r>
                        <a:rPr lang="en-US" sz="2000" dirty="0" smtClean="0"/>
                        <a:t>26.7%</a:t>
                      </a:r>
                      <a:endParaRPr lang="en-US" sz="2000" dirty="0"/>
                    </a:p>
                  </a:txBody>
                  <a:tcPr/>
                </a:tc>
              </a:tr>
            </a:tbl>
          </a:graphicData>
        </a:graphic>
      </p:graphicFrame>
    </p:spTree>
    <p:extLst>
      <p:ext uri="{BB962C8B-B14F-4D97-AF65-F5344CB8AC3E}">
        <p14:creationId xmlns:p14="http://schemas.microsoft.com/office/powerpoint/2010/main" val="355948782"/>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ill Sans"/>
                <a:cs typeface="Gill Sans"/>
              </a:rPr>
              <a:t>Human Evaluation</a:t>
            </a:r>
            <a:endParaRPr lang="en-US" dirty="0">
              <a:latin typeface="Gill Sans"/>
              <a:cs typeface="Gill Sans"/>
            </a:endParaRPr>
          </a:p>
        </p:txBody>
      </p:sp>
      <p:sp>
        <p:nvSpPr>
          <p:cNvPr id="3" name="Content Placeholder 2"/>
          <p:cNvSpPr>
            <a:spLocks noGrp="1"/>
          </p:cNvSpPr>
          <p:nvPr>
            <p:ph idx="1"/>
          </p:nvPr>
        </p:nvSpPr>
        <p:spPr/>
        <p:txBody>
          <a:bodyPr>
            <a:normAutofit/>
          </a:bodyPr>
          <a:lstStyle/>
          <a:p>
            <a:pPr marL="0" indent="0">
              <a:buNone/>
            </a:pPr>
            <a:r>
              <a:rPr lang="en-US" sz="2400" dirty="0" smtClean="0">
                <a:latin typeface="Gill Sans"/>
                <a:cs typeface="Gill Sans"/>
              </a:rPr>
              <a:t>Human annotators were asked to rate outputs from simplify, </a:t>
            </a:r>
            <a:r>
              <a:rPr lang="en-US" sz="2400" dirty="0" err="1" smtClean="0">
                <a:latin typeface="Gill Sans"/>
                <a:cs typeface="Gill Sans"/>
              </a:rPr>
              <a:t>Moses+Del</a:t>
            </a:r>
            <a:r>
              <a:rPr lang="en-US" sz="2400" dirty="0" smtClean="0">
                <a:latin typeface="Gill Sans"/>
                <a:cs typeface="Gill Sans"/>
              </a:rPr>
              <a:t>, and the gold standard for grammaticality, meaning preservation, and overall simplification quality</a:t>
            </a:r>
            <a:endParaRPr lang="en-US" sz="2400" dirty="0">
              <a:latin typeface="Gill Sans"/>
              <a:cs typeface="Gill Sans"/>
            </a:endParaRPr>
          </a:p>
        </p:txBody>
      </p:sp>
      <p:graphicFrame>
        <p:nvGraphicFramePr>
          <p:cNvPr id="4" name="Table 3"/>
          <p:cNvGraphicFramePr>
            <a:graphicFrameLocks noGrp="1"/>
          </p:cNvGraphicFramePr>
          <p:nvPr>
            <p:extLst>
              <p:ext uri="{D42A27DB-BD31-4B8C-83A1-F6EECF244321}">
                <p14:modId xmlns:p14="http://schemas.microsoft.com/office/powerpoint/2010/main" val="1789139403"/>
              </p:ext>
            </p:extLst>
          </p:nvPr>
        </p:nvGraphicFramePr>
        <p:xfrm>
          <a:off x="1523999" y="3318876"/>
          <a:ext cx="6096000" cy="1463040"/>
        </p:xfrm>
        <a:graphic>
          <a:graphicData uri="http://schemas.openxmlformats.org/drawingml/2006/table">
            <a:tbl>
              <a:tblPr firstRow="1" bandRow="1">
                <a:tableStyleId>{3C2FFA5D-87B4-456A-9821-1D502468CF0F}</a:tableStyleId>
              </a:tblPr>
              <a:tblGrid>
                <a:gridCol w="1524000"/>
                <a:gridCol w="1524000"/>
                <a:gridCol w="1524000"/>
                <a:gridCol w="1524000"/>
              </a:tblGrid>
              <a:tr h="336432">
                <a:tc>
                  <a:txBody>
                    <a:bodyPr/>
                    <a:lstStyle/>
                    <a:p>
                      <a:endParaRPr lang="en-US" dirty="0">
                        <a:latin typeface="Gill Sans"/>
                        <a:cs typeface="Gill Sans"/>
                      </a:endParaRPr>
                    </a:p>
                  </a:txBody>
                  <a:tcPr/>
                </a:tc>
                <a:tc>
                  <a:txBody>
                    <a:bodyPr/>
                    <a:lstStyle/>
                    <a:p>
                      <a:r>
                        <a:rPr lang="en-US" dirty="0" smtClean="0">
                          <a:latin typeface="Gill Sans"/>
                          <a:cs typeface="Gill Sans"/>
                        </a:rPr>
                        <a:t>Grammar</a:t>
                      </a:r>
                      <a:endParaRPr lang="en-US" dirty="0">
                        <a:latin typeface="Gill Sans"/>
                        <a:cs typeface="Gill Sans"/>
                      </a:endParaRPr>
                    </a:p>
                  </a:txBody>
                  <a:tcPr/>
                </a:tc>
                <a:tc>
                  <a:txBody>
                    <a:bodyPr/>
                    <a:lstStyle/>
                    <a:p>
                      <a:r>
                        <a:rPr lang="en-US" dirty="0" smtClean="0">
                          <a:latin typeface="Gill Sans"/>
                          <a:cs typeface="Gill Sans"/>
                        </a:rPr>
                        <a:t>Meaning</a:t>
                      </a:r>
                      <a:endParaRPr lang="en-US" dirty="0">
                        <a:latin typeface="Gill Sans"/>
                        <a:cs typeface="Gill Sans"/>
                      </a:endParaRPr>
                    </a:p>
                  </a:txBody>
                  <a:tcPr/>
                </a:tc>
                <a:tc>
                  <a:txBody>
                    <a:bodyPr/>
                    <a:lstStyle/>
                    <a:p>
                      <a:r>
                        <a:rPr lang="en-US" dirty="0" smtClean="0">
                          <a:latin typeface="Gill Sans"/>
                          <a:cs typeface="Gill Sans"/>
                        </a:rPr>
                        <a:t>Simplicity</a:t>
                      </a:r>
                      <a:endParaRPr lang="en-US" dirty="0">
                        <a:latin typeface="Gill Sans"/>
                        <a:cs typeface="Gill Sans"/>
                      </a:endParaRPr>
                    </a:p>
                  </a:txBody>
                  <a:tcPr/>
                </a:tc>
              </a:tr>
              <a:tr h="341105">
                <a:tc>
                  <a:txBody>
                    <a:bodyPr/>
                    <a:lstStyle/>
                    <a:p>
                      <a:r>
                        <a:rPr lang="en-US" dirty="0" smtClean="0">
                          <a:latin typeface="Gill Sans"/>
                          <a:cs typeface="Gill Sans"/>
                        </a:rPr>
                        <a:t>Syntax</a:t>
                      </a:r>
                      <a:endParaRPr lang="en-US" dirty="0">
                        <a:latin typeface="Gill Sans"/>
                        <a:cs typeface="Gill Sans"/>
                      </a:endParaRPr>
                    </a:p>
                  </a:txBody>
                  <a:tcPr/>
                </a:tc>
                <a:tc>
                  <a:txBody>
                    <a:bodyPr/>
                    <a:lstStyle/>
                    <a:p>
                      <a:r>
                        <a:rPr lang="en-US" sz="1800" b="1" kern="1200" dirty="0" smtClean="0">
                          <a:solidFill>
                            <a:schemeClr val="dk1"/>
                          </a:solidFill>
                          <a:latin typeface="Gill Sans"/>
                          <a:ea typeface="+mn-ea"/>
                          <a:cs typeface="Gill Sans"/>
                        </a:rPr>
                        <a:t>4.7</a:t>
                      </a:r>
                      <a:endParaRPr lang="en-US" b="1" dirty="0">
                        <a:latin typeface="Gill Sans"/>
                        <a:cs typeface="Gill Sans"/>
                      </a:endParaRPr>
                    </a:p>
                  </a:txBody>
                  <a:tcPr/>
                </a:tc>
                <a:tc>
                  <a:txBody>
                    <a:bodyPr/>
                    <a:lstStyle/>
                    <a:p>
                      <a:r>
                        <a:rPr lang="en-US" dirty="0" smtClean="0">
                          <a:latin typeface="Gill Sans"/>
                          <a:cs typeface="Gill Sans"/>
                        </a:rPr>
                        <a:t>4.1</a:t>
                      </a:r>
                      <a:endParaRPr lang="en-US" dirty="0">
                        <a:latin typeface="Gill Sans"/>
                        <a:cs typeface="Gill Sans"/>
                      </a:endParaRPr>
                    </a:p>
                  </a:txBody>
                  <a:tcPr/>
                </a:tc>
                <a:tc>
                  <a:txBody>
                    <a:bodyPr/>
                    <a:lstStyle/>
                    <a:p>
                      <a:r>
                        <a:rPr lang="en-US" b="1" dirty="0" smtClean="0">
                          <a:latin typeface="Gill Sans"/>
                          <a:cs typeface="Gill Sans"/>
                        </a:rPr>
                        <a:t>2.9</a:t>
                      </a:r>
                      <a:endParaRPr lang="en-US" b="1" dirty="0">
                        <a:latin typeface="Gill Sans"/>
                        <a:cs typeface="Gill Sans"/>
                      </a:endParaRPr>
                    </a:p>
                  </a:txBody>
                  <a:tcPr/>
                </a:tc>
              </a:tr>
              <a:tr h="341105">
                <a:tc>
                  <a:txBody>
                    <a:bodyPr/>
                    <a:lstStyle/>
                    <a:p>
                      <a:r>
                        <a:rPr lang="en-US" dirty="0" err="1" smtClean="0">
                          <a:latin typeface="Gill Sans"/>
                          <a:cs typeface="Gill Sans"/>
                        </a:rPr>
                        <a:t>Moses+Del</a:t>
                      </a:r>
                      <a:endParaRPr lang="en-US" dirty="0">
                        <a:latin typeface="Gill Sans"/>
                        <a:cs typeface="Gill Sans"/>
                      </a:endParaRPr>
                    </a:p>
                  </a:txBody>
                  <a:tcPr/>
                </a:tc>
                <a:tc>
                  <a:txBody>
                    <a:bodyPr/>
                    <a:lstStyle/>
                    <a:p>
                      <a:r>
                        <a:rPr lang="en-US" dirty="0" smtClean="0">
                          <a:latin typeface="Gill Sans"/>
                          <a:cs typeface="Gill Sans"/>
                        </a:rPr>
                        <a:t>4.5</a:t>
                      </a:r>
                      <a:endParaRPr lang="en-US" dirty="0">
                        <a:latin typeface="Gill Sans"/>
                        <a:cs typeface="Gill Sans"/>
                      </a:endParaRPr>
                    </a:p>
                  </a:txBody>
                  <a:tcPr/>
                </a:tc>
                <a:tc>
                  <a:txBody>
                    <a:bodyPr/>
                    <a:lstStyle/>
                    <a:p>
                      <a:r>
                        <a:rPr lang="en-US" dirty="0" smtClean="0">
                          <a:latin typeface="Gill Sans"/>
                          <a:cs typeface="Gill Sans"/>
                        </a:rPr>
                        <a:t>4.2</a:t>
                      </a:r>
                      <a:endParaRPr lang="en-US" dirty="0">
                        <a:latin typeface="Gill Sans"/>
                        <a:cs typeface="Gill Sans"/>
                      </a:endParaRPr>
                    </a:p>
                  </a:txBody>
                  <a:tcPr/>
                </a:tc>
                <a:tc>
                  <a:txBody>
                    <a:bodyPr/>
                    <a:lstStyle/>
                    <a:p>
                      <a:r>
                        <a:rPr lang="en-US" dirty="0" smtClean="0">
                          <a:latin typeface="Gill Sans"/>
                          <a:cs typeface="Gill Sans"/>
                        </a:rPr>
                        <a:t>2.0</a:t>
                      </a:r>
                      <a:endParaRPr lang="en-US" dirty="0">
                        <a:latin typeface="Gill Sans"/>
                        <a:cs typeface="Gill Sans"/>
                      </a:endParaRPr>
                    </a:p>
                  </a:txBody>
                  <a:tcPr/>
                </a:tc>
              </a:tr>
              <a:tr h="341105">
                <a:tc>
                  <a:txBody>
                    <a:bodyPr/>
                    <a:lstStyle/>
                    <a:p>
                      <a:r>
                        <a:rPr lang="en-US" dirty="0" smtClean="0">
                          <a:latin typeface="Gill Sans"/>
                          <a:cs typeface="Gill Sans"/>
                        </a:rPr>
                        <a:t>Gold</a:t>
                      </a:r>
                      <a:r>
                        <a:rPr lang="en-US" baseline="0" dirty="0" smtClean="0">
                          <a:latin typeface="Gill Sans"/>
                          <a:cs typeface="Gill Sans"/>
                        </a:rPr>
                        <a:t> standard</a:t>
                      </a:r>
                      <a:endParaRPr lang="en-US" dirty="0">
                        <a:latin typeface="Gill Sans"/>
                        <a:cs typeface="Gill Sans"/>
                      </a:endParaRPr>
                    </a:p>
                  </a:txBody>
                  <a:tcPr/>
                </a:tc>
                <a:tc>
                  <a:txBody>
                    <a:bodyPr/>
                    <a:lstStyle/>
                    <a:p>
                      <a:r>
                        <a:rPr lang="en-US" dirty="0" smtClean="0">
                          <a:latin typeface="Gill Sans"/>
                          <a:cs typeface="Gill Sans"/>
                        </a:rPr>
                        <a:t>4.5</a:t>
                      </a:r>
                      <a:endParaRPr lang="en-US" dirty="0">
                        <a:latin typeface="Gill Sans"/>
                        <a:cs typeface="Gill Sans"/>
                      </a:endParaRPr>
                    </a:p>
                  </a:txBody>
                  <a:tcPr/>
                </a:tc>
                <a:tc>
                  <a:txBody>
                    <a:bodyPr/>
                    <a:lstStyle/>
                    <a:p>
                      <a:r>
                        <a:rPr lang="en-US" dirty="0" smtClean="0">
                          <a:latin typeface="Gill Sans"/>
                          <a:cs typeface="Gill Sans"/>
                        </a:rPr>
                        <a:t>3.7</a:t>
                      </a:r>
                      <a:endParaRPr lang="en-US" dirty="0">
                        <a:latin typeface="Gill Sans"/>
                        <a:cs typeface="Gill Sans"/>
                      </a:endParaRPr>
                    </a:p>
                  </a:txBody>
                  <a:tcPr/>
                </a:tc>
                <a:tc>
                  <a:txBody>
                    <a:bodyPr/>
                    <a:lstStyle/>
                    <a:p>
                      <a:r>
                        <a:rPr lang="en-US" dirty="0" smtClean="0">
                          <a:latin typeface="Gill Sans"/>
                          <a:cs typeface="Gill Sans"/>
                        </a:rPr>
                        <a:t>2.7</a:t>
                      </a:r>
                      <a:endParaRPr lang="en-US" dirty="0">
                        <a:latin typeface="Gill Sans"/>
                        <a:cs typeface="Gill Sans"/>
                      </a:endParaRPr>
                    </a:p>
                  </a:txBody>
                  <a:tcPr/>
                </a:tc>
              </a:tr>
            </a:tbl>
          </a:graphicData>
        </a:graphic>
      </p:graphicFrame>
    </p:spTree>
    <p:extLst>
      <p:ext uri="{BB962C8B-B14F-4D97-AF65-F5344CB8AC3E}">
        <p14:creationId xmlns:p14="http://schemas.microsoft.com/office/powerpoint/2010/main" val="102069385"/>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0" y="609600"/>
            <a:ext cx="7467600" cy="1938992"/>
          </a:xfrm>
          <a:prstGeom prst="rect">
            <a:avLst/>
          </a:prstGeom>
          <a:noFill/>
        </p:spPr>
        <p:txBody>
          <a:bodyPr wrap="square" rtlCol="0">
            <a:spAutoFit/>
          </a:bodyPr>
          <a:lstStyle/>
          <a:p>
            <a:r>
              <a:rPr lang="en-US" sz="4000" dirty="0" smtClean="0">
                <a:latin typeface="Gill Sans"/>
                <a:cs typeface="Gill Sans"/>
              </a:rPr>
              <a:t>Our life is frittered away by detail. </a:t>
            </a:r>
          </a:p>
          <a:p>
            <a:r>
              <a:rPr lang="en-US" sz="4000" dirty="0" smtClean="0">
                <a:latin typeface="Gill Sans"/>
                <a:cs typeface="Gill Sans"/>
              </a:rPr>
              <a:t>Simplify, simplify.</a:t>
            </a:r>
          </a:p>
          <a:p>
            <a:r>
              <a:rPr lang="en-US" sz="4000" dirty="0" smtClean="0">
                <a:latin typeface="Gill Sans"/>
                <a:cs typeface="Gill Sans"/>
              </a:rPr>
              <a:t>	- H.D. Thoreau</a:t>
            </a:r>
            <a:endParaRPr lang="en-US" sz="4000" dirty="0">
              <a:latin typeface="Gill Sans"/>
              <a:cs typeface="Gill Sans"/>
            </a:endParaRPr>
          </a:p>
        </p:txBody>
      </p:sp>
      <p:sp>
        <p:nvSpPr>
          <p:cNvPr id="5" name="TextBox 4"/>
          <p:cNvSpPr txBox="1"/>
          <p:nvPr/>
        </p:nvSpPr>
        <p:spPr>
          <a:xfrm>
            <a:off x="914400" y="4848761"/>
            <a:ext cx="5722362" cy="1323439"/>
          </a:xfrm>
          <a:prstGeom prst="rect">
            <a:avLst/>
          </a:prstGeom>
          <a:noFill/>
        </p:spPr>
        <p:txBody>
          <a:bodyPr wrap="square" rtlCol="0">
            <a:spAutoFit/>
          </a:bodyPr>
          <a:lstStyle/>
          <a:p>
            <a:r>
              <a:rPr lang="en-US" sz="4000" dirty="0" smtClean="0">
                <a:latin typeface="Gill Sans"/>
                <a:cs typeface="Gill Sans"/>
              </a:rPr>
              <a:t>Our life is frittered away.</a:t>
            </a:r>
          </a:p>
          <a:p>
            <a:r>
              <a:rPr lang="en-US" sz="4000" dirty="0" smtClean="0">
                <a:latin typeface="Gill Sans"/>
                <a:cs typeface="Gill Sans"/>
              </a:rPr>
              <a:t>	- Lab Machine 227-31</a:t>
            </a:r>
            <a:endParaRPr lang="en-US" sz="4000" dirty="0">
              <a:latin typeface="Gill Sans"/>
              <a:cs typeface="Gill Sans"/>
            </a:endParaRPr>
          </a:p>
        </p:txBody>
      </p:sp>
      <p:sp>
        <p:nvSpPr>
          <p:cNvPr id="6" name="Down Arrow 5"/>
          <p:cNvSpPr/>
          <p:nvPr/>
        </p:nvSpPr>
        <p:spPr>
          <a:xfrm>
            <a:off x="3657600" y="3429000"/>
            <a:ext cx="838200" cy="685800"/>
          </a:xfrm>
          <a:prstGeom prst="downArrow">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68599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ill Sans"/>
                <a:cs typeface="Gill Sans"/>
              </a:rPr>
              <a:t>Qualitatively: syntax-based</a:t>
            </a:r>
            <a:endParaRPr lang="en-US" dirty="0">
              <a:latin typeface="Gill Sans"/>
              <a:cs typeface="Gill Sans"/>
            </a:endParaRPr>
          </a:p>
        </p:txBody>
      </p:sp>
      <p:sp>
        <p:nvSpPr>
          <p:cNvPr id="3" name="Content Placeholder 2"/>
          <p:cNvSpPr>
            <a:spLocks noGrp="1"/>
          </p:cNvSpPr>
          <p:nvPr>
            <p:ph idx="1"/>
          </p:nvPr>
        </p:nvSpPr>
        <p:spPr>
          <a:xfrm>
            <a:off x="152400" y="1529968"/>
            <a:ext cx="8991600" cy="830997"/>
          </a:xfrm>
        </p:spPr>
        <p:txBody>
          <a:bodyPr wrap="square">
            <a:spAutoFit/>
          </a:bodyPr>
          <a:lstStyle/>
          <a:p>
            <a:pPr>
              <a:buNone/>
            </a:pPr>
            <a:r>
              <a:rPr lang="en-US" sz="2400" dirty="0">
                <a:latin typeface="Gill Sans"/>
                <a:cs typeface="Gill Sans"/>
              </a:rPr>
              <a:t>A</a:t>
            </a:r>
            <a:r>
              <a:rPr lang="en-US" sz="2400" dirty="0" smtClean="0">
                <a:latin typeface="Gill Sans"/>
                <a:cs typeface="Gill Sans"/>
              </a:rPr>
              <a:t>fter </a:t>
            </a:r>
            <a:r>
              <a:rPr lang="en-US" sz="2400" dirty="0">
                <a:latin typeface="Gill Sans"/>
                <a:cs typeface="Gill Sans"/>
              </a:rPr>
              <a:t>A</a:t>
            </a:r>
            <a:r>
              <a:rPr lang="en-US" sz="2400" dirty="0" smtClean="0">
                <a:latin typeface="Gill Sans"/>
                <a:cs typeface="Gill Sans"/>
              </a:rPr>
              <a:t>nton </a:t>
            </a:r>
            <a:r>
              <a:rPr lang="en-US" sz="2400" dirty="0" err="1">
                <a:latin typeface="Gill Sans"/>
                <a:cs typeface="Gill Sans"/>
              </a:rPr>
              <a:t>S</a:t>
            </a:r>
            <a:r>
              <a:rPr lang="en-US" sz="2400" dirty="0" err="1" smtClean="0">
                <a:latin typeface="Gill Sans"/>
                <a:cs typeface="Gill Sans"/>
              </a:rPr>
              <a:t>zandor</a:t>
            </a:r>
            <a:r>
              <a:rPr lang="en-US" sz="2400" dirty="0" smtClean="0">
                <a:latin typeface="Gill Sans"/>
                <a:cs typeface="Gill Sans"/>
              </a:rPr>
              <a:t> </a:t>
            </a:r>
            <a:r>
              <a:rPr lang="en-US" sz="2400" dirty="0" err="1" smtClean="0">
                <a:latin typeface="Gill Sans"/>
                <a:cs typeface="Gill Sans"/>
              </a:rPr>
              <a:t>Lavey's</a:t>
            </a:r>
            <a:r>
              <a:rPr lang="en-US" sz="2400" dirty="0" smtClean="0">
                <a:latin typeface="Gill Sans"/>
                <a:cs typeface="Gill Sans"/>
              </a:rPr>
              <a:t> death, his position </a:t>
            </a:r>
            <a:r>
              <a:rPr lang="en-US" sz="2400" b="1" i="1" dirty="0" smtClean="0">
                <a:solidFill>
                  <a:srgbClr val="FF0000"/>
                </a:solidFill>
                <a:latin typeface="Gill Sans"/>
                <a:cs typeface="Gill Sans"/>
              </a:rPr>
              <a:t>as head of the church of </a:t>
            </a:r>
            <a:r>
              <a:rPr lang="en-US" sz="2400" b="1" i="1" dirty="0" err="1" smtClean="0">
                <a:solidFill>
                  <a:srgbClr val="FF0000"/>
                </a:solidFill>
                <a:latin typeface="Gill Sans"/>
                <a:cs typeface="Gill Sans"/>
              </a:rPr>
              <a:t>satan</a:t>
            </a:r>
            <a:r>
              <a:rPr lang="en-US" sz="2400" i="1" dirty="0" smtClean="0">
                <a:solidFill>
                  <a:srgbClr val="FF0000"/>
                </a:solidFill>
                <a:latin typeface="Gill Sans"/>
                <a:cs typeface="Gill Sans"/>
              </a:rPr>
              <a:t> </a:t>
            </a:r>
            <a:r>
              <a:rPr lang="en-US" sz="2400" dirty="0" smtClean="0">
                <a:latin typeface="Gill Sans"/>
                <a:cs typeface="Gill Sans"/>
              </a:rPr>
              <a:t>passed on to Blanche Barton.</a:t>
            </a:r>
          </a:p>
        </p:txBody>
      </p:sp>
      <p:sp>
        <p:nvSpPr>
          <p:cNvPr id="4" name="Content Placeholder 2"/>
          <p:cNvSpPr txBox="1">
            <a:spLocks/>
          </p:cNvSpPr>
          <p:nvPr/>
        </p:nvSpPr>
        <p:spPr>
          <a:xfrm>
            <a:off x="173073" y="3733800"/>
            <a:ext cx="8077200" cy="2667397"/>
          </a:xfrm>
          <a:prstGeom prst="rect">
            <a:avLst/>
          </a:prstGeom>
        </p:spPr>
        <p:txBody>
          <a:bodyPr vert="horz" wrap="square">
            <a:sp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Font typeface="Wingdings"/>
              <a:buNone/>
            </a:pPr>
            <a:r>
              <a:rPr lang="en-US" sz="2400" dirty="0" smtClean="0">
                <a:latin typeface="Gill Sans"/>
                <a:cs typeface="Gill Sans"/>
              </a:rPr>
              <a:t>Syntax:</a:t>
            </a:r>
          </a:p>
          <a:p>
            <a:pPr>
              <a:buFont typeface="Wingdings"/>
              <a:buNone/>
            </a:pPr>
            <a:r>
              <a:rPr lang="en-US" sz="2400" dirty="0" smtClean="0">
                <a:latin typeface="Gill Sans"/>
                <a:cs typeface="Gill Sans"/>
              </a:rPr>
              <a:t>    After </a:t>
            </a:r>
            <a:r>
              <a:rPr lang="en-US" sz="2400" dirty="0">
                <a:latin typeface="Gill Sans"/>
                <a:cs typeface="Gill Sans"/>
              </a:rPr>
              <a:t>A</a:t>
            </a:r>
            <a:r>
              <a:rPr lang="en-US" sz="2400" dirty="0" smtClean="0">
                <a:latin typeface="Gill Sans"/>
                <a:cs typeface="Gill Sans"/>
              </a:rPr>
              <a:t>nton </a:t>
            </a:r>
            <a:r>
              <a:rPr lang="en-US" sz="2400" dirty="0" err="1">
                <a:latin typeface="Gill Sans"/>
                <a:cs typeface="Gill Sans"/>
              </a:rPr>
              <a:t>S</a:t>
            </a:r>
            <a:r>
              <a:rPr lang="en-US" sz="2400" dirty="0" err="1" smtClean="0">
                <a:latin typeface="Gill Sans"/>
                <a:cs typeface="Gill Sans"/>
              </a:rPr>
              <a:t>zandor</a:t>
            </a:r>
            <a:r>
              <a:rPr lang="en-US" sz="2400" dirty="0" smtClean="0">
                <a:latin typeface="Gill Sans"/>
                <a:cs typeface="Gill Sans"/>
              </a:rPr>
              <a:t> </a:t>
            </a:r>
            <a:r>
              <a:rPr lang="en-US" sz="2400" dirty="0" err="1" smtClean="0">
                <a:latin typeface="Gill Sans"/>
                <a:cs typeface="Gill Sans"/>
              </a:rPr>
              <a:t>Lavey's</a:t>
            </a:r>
            <a:r>
              <a:rPr lang="en-US" sz="2400" dirty="0" smtClean="0">
                <a:latin typeface="Gill Sans"/>
                <a:cs typeface="Gill Sans"/>
              </a:rPr>
              <a:t> death, his position passed on to Blanche Barton.</a:t>
            </a:r>
          </a:p>
          <a:p>
            <a:pPr>
              <a:buFont typeface="Wingdings"/>
              <a:buNone/>
            </a:pPr>
            <a:endParaRPr lang="en-US" sz="2400" dirty="0" smtClean="0">
              <a:latin typeface="Gill Sans"/>
              <a:cs typeface="Gill Sans"/>
            </a:endParaRPr>
          </a:p>
          <a:p>
            <a:pPr>
              <a:buFont typeface="Wingdings"/>
              <a:buNone/>
            </a:pPr>
            <a:r>
              <a:rPr lang="en-US" sz="2400" dirty="0" smtClean="0">
                <a:latin typeface="Gill Sans"/>
                <a:cs typeface="Gill Sans"/>
              </a:rPr>
              <a:t>Phrase-based: </a:t>
            </a:r>
          </a:p>
          <a:p>
            <a:pPr>
              <a:buFont typeface="Wingdings"/>
              <a:buNone/>
            </a:pPr>
            <a:r>
              <a:rPr lang="en-US" sz="2400" dirty="0">
                <a:latin typeface="Gill Sans"/>
                <a:cs typeface="Gill Sans"/>
              </a:rPr>
              <a:t>	</a:t>
            </a:r>
            <a:r>
              <a:rPr lang="en-US" sz="2400" dirty="0" smtClean="0">
                <a:latin typeface="Gill Sans"/>
                <a:cs typeface="Gill Sans"/>
              </a:rPr>
              <a:t>(same as input)</a:t>
            </a:r>
          </a:p>
        </p:txBody>
      </p:sp>
      <p:sp>
        <p:nvSpPr>
          <p:cNvPr id="5" name="Down Arrow 4"/>
          <p:cNvSpPr/>
          <p:nvPr/>
        </p:nvSpPr>
        <p:spPr>
          <a:xfrm>
            <a:off x="3429000" y="2895600"/>
            <a:ext cx="838200" cy="685800"/>
          </a:xfrm>
          <a:prstGeom prst="downArrow">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2824111"/>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ill Sans"/>
                <a:cs typeface="Gill Sans"/>
              </a:rPr>
              <a:t>Qualitatively: syntax-based</a:t>
            </a:r>
            <a:endParaRPr lang="en-US" dirty="0">
              <a:latin typeface="Gill Sans"/>
              <a:cs typeface="Gill Sans"/>
            </a:endParaRPr>
          </a:p>
        </p:txBody>
      </p:sp>
      <p:sp>
        <p:nvSpPr>
          <p:cNvPr id="3" name="Content Placeholder 2"/>
          <p:cNvSpPr>
            <a:spLocks noGrp="1"/>
          </p:cNvSpPr>
          <p:nvPr>
            <p:ph idx="1"/>
          </p:nvPr>
        </p:nvSpPr>
        <p:spPr>
          <a:xfrm>
            <a:off x="152400" y="1600200"/>
            <a:ext cx="8991600" cy="1200328"/>
          </a:xfrm>
        </p:spPr>
        <p:txBody>
          <a:bodyPr wrap="square">
            <a:spAutoFit/>
          </a:bodyPr>
          <a:lstStyle/>
          <a:p>
            <a:pPr>
              <a:buNone/>
            </a:pPr>
            <a:r>
              <a:rPr lang="en-US" sz="2400" dirty="0">
                <a:latin typeface="Gill Sans"/>
                <a:cs typeface="Gill Sans"/>
              </a:rPr>
              <a:t>O</a:t>
            </a:r>
            <a:r>
              <a:rPr lang="en-US" sz="2400" dirty="0" smtClean="0">
                <a:latin typeface="Gill Sans"/>
                <a:cs typeface="Gill Sans"/>
              </a:rPr>
              <a:t>verall </a:t>
            </a:r>
            <a:r>
              <a:rPr lang="en-US" sz="2400" dirty="0" err="1">
                <a:latin typeface="Gill Sans"/>
                <a:cs typeface="Gill Sans"/>
              </a:rPr>
              <a:t>B</a:t>
            </a:r>
            <a:r>
              <a:rPr lang="en-US" sz="2400" dirty="0" err="1" smtClean="0">
                <a:latin typeface="Gill Sans"/>
                <a:cs typeface="Gill Sans"/>
              </a:rPr>
              <a:t>amberga</a:t>
            </a:r>
            <a:r>
              <a:rPr lang="en-US" sz="2400" dirty="0" smtClean="0">
                <a:latin typeface="Gill Sans"/>
                <a:cs typeface="Gill Sans"/>
              </a:rPr>
              <a:t> is the tenth brightest main belt asteroid </a:t>
            </a:r>
            <a:r>
              <a:rPr lang="en-US" sz="2400" b="1" i="1" dirty="0" smtClean="0">
                <a:solidFill>
                  <a:srgbClr val="FF0000"/>
                </a:solidFill>
                <a:latin typeface="Gill Sans"/>
                <a:cs typeface="Gill Sans"/>
              </a:rPr>
              <a:t>after, in order, </a:t>
            </a:r>
            <a:r>
              <a:rPr lang="en-US" sz="2400" b="1" i="1" dirty="0" err="1" smtClean="0">
                <a:solidFill>
                  <a:srgbClr val="FF0000"/>
                </a:solidFill>
                <a:latin typeface="Gill Sans"/>
                <a:cs typeface="Gill Sans"/>
              </a:rPr>
              <a:t>Vesta</a:t>
            </a:r>
            <a:r>
              <a:rPr lang="en-US" sz="2400" b="1" i="1" dirty="0" smtClean="0">
                <a:solidFill>
                  <a:srgbClr val="FF0000"/>
                </a:solidFill>
                <a:latin typeface="Gill Sans"/>
                <a:cs typeface="Gill Sans"/>
              </a:rPr>
              <a:t>, Pallas, Ceres, Iris, Hebe, Juno, </a:t>
            </a:r>
            <a:r>
              <a:rPr lang="en-US" sz="2400" b="1" i="1" dirty="0" err="1" smtClean="0">
                <a:solidFill>
                  <a:srgbClr val="FF0000"/>
                </a:solidFill>
                <a:latin typeface="Gill Sans"/>
                <a:cs typeface="Gill Sans"/>
              </a:rPr>
              <a:t>Melpomene</a:t>
            </a:r>
            <a:r>
              <a:rPr lang="en-US" sz="2400" b="1" i="1" dirty="0" smtClean="0">
                <a:solidFill>
                  <a:srgbClr val="FF0000"/>
                </a:solidFill>
                <a:latin typeface="Gill Sans"/>
                <a:cs typeface="Gill Sans"/>
              </a:rPr>
              <a:t>, </a:t>
            </a:r>
            <a:r>
              <a:rPr lang="en-US" sz="2400" b="1" i="1" dirty="0" err="1">
                <a:solidFill>
                  <a:srgbClr val="FF0000"/>
                </a:solidFill>
                <a:latin typeface="Gill Sans"/>
                <a:cs typeface="Gill Sans"/>
              </a:rPr>
              <a:t>E</a:t>
            </a:r>
            <a:r>
              <a:rPr lang="en-US" sz="2400" b="1" i="1" dirty="0" err="1" smtClean="0">
                <a:solidFill>
                  <a:srgbClr val="FF0000"/>
                </a:solidFill>
                <a:latin typeface="Gill Sans"/>
                <a:cs typeface="Gill Sans"/>
              </a:rPr>
              <a:t>unomia</a:t>
            </a:r>
            <a:r>
              <a:rPr lang="en-US" sz="2400" b="1" i="1" dirty="0" smtClean="0">
                <a:solidFill>
                  <a:srgbClr val="FF0000"/>
                </a:solidFill>
                <a:latin typeface="Gill Sans"/>
                <a:cs typeface="Gill Sans"/>
              </a:rPr>
              <a:t> and Flora</a:t>
            </a:r>
            <a:r>
              <a:rPr lang="en-US" sz="2400" dirty="0" smtClean="0">
                <a:latin typeface="Gill Sans"/>
                <a:cs typeface="Gill Sans"/>
              </a:rPr>
              <a:t>.</a:t>
            </a:r>
          </a:p>
        </p:txBody>
      </p:sp>
      <p:sp>
        <p:nvSpPr>
          <p:cNvPr id="4" name="Content Placeholder 2"/>
          <p:cNvSpPr txBox="1">
            <a:spLocks/>
          </p:cNvSpPr>
          <p:nvPr/>
        </p:nvSpPr>
        <p:spPr>
          <a:xfrm>
            <a:off x="158706" y="4419600"/>
            <a:ext cx="8991600" cy="1838965"/>
          </a:xfrm>
          <a:prstGeom prst="rect">
            <a:avLst/>
          </a:prstGeom>
        </p:spPr>
        <p:txBody>
          <a:bodyPr vert="horz" wrap="square">
            <a:sp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Font typeface="Wingdings"/>
              <a:buNone/>
            </a:pPr>
            <a:r>
              <a:rPr lang="en-US" sz="2400" dirty="0" smtClean="0">
                <a:latin typeface="Gill Sans"/>
                <a:cs typeface="Gill Sans"/>
              </a:rPr>
              <a:t>Syntax: </a:t>
            </a:r>
          </a:p>
          <a:p>
            <a:pPr>
              <a:buFont typeface="Wingdings"/>
              <a:buNone/>
            </a:pPr>
            <a:r>
              <a:rPr lang="en-US" sz="2400" dirty="0" smtClean="0">
                <a:latin typeface="Gill Sans"/>
                <a:cs typeface="Gill Sans"/>
              </a:rPr>
              <a:t>    Overall </a:t>
            </a:r>
            <a:r>
              <a:rPr lang="en-US" sz="2400" dirty="0" err="1" smtClean="0">
                <a:latin typeface="Gill Sans"/>
                <a:cs typeface="Gill Sans"/>
              </a:rPr>
              <a:t>Bamberga</a:t>
            </a:r>
            <a:r>
              <a:rPr lang="en-US" sz="2400" dirty="0" smtClean="0">
                <a:latin typeface="Gill Sans"/>
                <a:cs typeface="Gill Sans"/>
              </a:rPr>
              <a:t> is the tenth brightest main belt asteroid.</a:t>
            </a:r>
          </a:p>
          <a:p>
            <a:pPr>
              <a:buFont typeface="Wingdings"/>
              <a:buNone/>
            </a:pPr>
            <a:endParaRPr lang="en-US" sz="2400" dirty="0" smtClean="0">
              <a:latin typeface="Gill Sans"/>
              <a:cs typeface="Gill Sans"/>
            </a:endParaRPr>
          </a:p>
          <a:p>
            <a:pPr>
              <a:buFont typeface="Wingdings"/>
              <a:buNone/>
            </a:pPr>
            <a:r>
              <a:rPr lang="en-US" sz="2400" dirty="0" smtClean="0">
                <a:latin typeface="Gill Sans"/>
                <a:cs typeface="Gill Sans"/>
              </a:rPr>
              <a:t>Phrase-based: (same as input)</a:t>
            </a:r>
          </a:p>
        </p:txBody>
      </p:sp>
      <p:sp>
        <p:nvSpPr>
          <p:cNvPr id="5" name="Down Arrow 4"/>
          <p:cNvSpPr/>
          <p:nvPr/>
        </p:nvSpPr>
        <p:spPr>
          <a:xfrm>
            <a:off x="3009900" y="2895600"/>
            <a:ext cx="838200" cy="685800"/>
          </a:xfrm>
          <a:prstGeom prst="downArrow">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3322679"/>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thoughts/challenges</a:t>
            </a:r>
            <a:endParaRPr lang="en-US" dirty="0"/>
          </a:p>
        </p:txBody>
      </p:sp>
      <p:sp>
        <p:nvSpPr>
          <p:cNvPr id="3" name="Content Placeholder 2"/>
          <p:cNvSpPr>
            <a:spLocks noGrp="1"/>
          </p:cNvSpPr>
          <p:nvPr>
            <p:ph sz="quarter" idx="1"/>
          </p:nvPr>
        </p:nvSpPr>
        <p:spPr/>
        <p:txBody>
          <a:bodyPr>
            <a:normAutofit fontScale="92500" lnSpcReduction="10000"/>
          </a:bodyPr>
          <a:lstStyle/>
          <a:p>
            <a:pPr marL="0" indent="0">
              <a:buNone/>
            </a:pPr>
            <a:r>
              <a:rPr lang="en-US" dirty="0"/>
              <a:t>How do people do it?</a:t>
            </a:r>
          </a:p>
          <a:p>
            <a:pPr marL="0" indent="0">
              <a:buNone/>
            </a:pPr>
            <a:endParaRPr lang="en-US" dirty="0" smtClean="0"/>
          </a:p>
          <a:p>
            <a:pPr marL="0" indent="0">
              <a:buNone/>
            </a:pPr>
            <a:r>
              <a:rPr lang="en-US" dirty="0" smtClean="0"/>
              <a:t>What is simple?</a:t>
            </a:r>
          </a:p>
          <a:p>
            <a:pPr lvl="1"/>
            <a:r>
              <a:rPr lang="en-US" dirty="0" smtClean="0"/>
              <a:t>different domains may have different notion</a:t>
            </a:r>
            <a:endParaRPr lang="en-US" dirty="0"/>
          </a:p>
          <a:p>
            <a:pPr marL="0" indent="0">
              <a:buNone/>
            </a:pPr>
            <a:endParaRPr lang="en-US" dirty="0" smtClean="0"/>
          </a:p>
          <a:p>
            <a:pPr marL="0" indent="0">
              <a:buNone/>
            </a:pPr>
            <a:r>
              <a:rPr lang="en-US" dirty="0" smtClean="0"/>
              <a:t>How do domain constraints affect approaches</a:t>
            </a:r>
          </a:p>
          <a:p>
            <a:pPr lvl="1"/>
            <a:r>
              <a:rPr lang="en-US" dirty="0" smtClean="0"/>
              <a:t>medical and legal</a:t>
            </a:r>
          </a:p>
          <a:p>
            <a:pPr lvl="2"/>
            <a:r>
              <a:rPr lang="en-US" dirty="0" smtClean="0"/>
              <a:t>deletion is frowned upon</a:t>
            </a:r>
          </a:p>
          <a:p>
            <a:pPr lvl="2"/>
            <a:r>
              <a:rPr lang="en-US" dirty="0" smtClean="0"/>
              <a:t>insertions are much more common (e.g. definitions)</a:t>
            </a:r>
          </a:p>
          <a:p>
            <a:pPr lvl="1"/>
            <a:r>
              <a:rPr lang="en-US" dirty="0" smtClean="0"/>
              <a:t>can our algorithms vary the simplicity?</a:t>
            </a:r>
          </a:p>
        </p:txBody>
      </p:sp>
    </p:spTree>
    <p:extLst>
      <p:ext uri="{BB962C8B-B14F-4D97-AF65-F5344CB8AC3E}">
        <p14:creationId xmlns:p14="http://schemas.microsoft.com/office/powerpoint/2010/main" val="2282431393"/>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work</a:t>
            </a:r>
            <a:endParaRPr lang="en-US" dirty="0"/>
          </a:p>
        </p:txBody>
      </p:sp>
      <p:sp>
        <p:nvSpPr>
          <p:cNvPr id="3" name="Content Placeholder 2"/>
          <p:cNvSpPr>
            <a:spLocks noGrp="1"/>
          </p:cNvSpPr>
          <p:nvPr>
            <p:ph sz="quarter" idx="1"/>
          </p:nvPr>
        </p:nvSpPr>
        <p:spPr>
          <a:xfrm>
            <a:off x="381000" y="1676400"/>
            <a:ext cx="8534400" cy="4495800"/>
          </a:xfrm>
        </p:spPr>
        <p:txBody>
          <a:bodyPr>
            <a:normAutofit fontScale="92500"/>
          </a:bodyPr>
          <a:lstStyle/>
          <a:p>
            <a:pPr marL="0" indent="0">
              <a:buNone/>
            </a:pPr>
            <a:r>
              <a:rPr lang="en-US" dirty="0"/>
              <a:t>M</a:t>
            </a:r>
            <a:r>
              <a:rPr lang="en-US" dirty="0" smtClean="0"/>
              <a:t>ore/better </a:t>
            </a:r>
            <a:r>
              <a:rPr lang="en-US" dirty="0"/>
              <a:t>d</a:t>
            </a:r>
            <a:r>
              <a:rPr lang="en-US" dirty="0" smtClean="0"/>
              <a:t>ata</a:t>
            </a:r>
          </a:p>
          <a:p>
            <a:pPr marL="0" indent="0">
              <a:buNone/>
            </a:pPr>
            <a:endParaRPr lang="en-US" dirty="0" smtClean="0"/>
          </a:p>
          <a:p>
            <a:pPr marL="0" indent="0">
              <a:buNone/>
            </a:pPr>
            <a:r>
              <a:rPr lang="en-US" dirty="0"/>
              <a:t>Word-level changes seem to be very </a:t>
            </a:r>
            <a:r>
              <a:rPr lang="en-US" dirty="0" smtClean="0"/>
              <a:t>effective.  Can we automate </a:t>
            </a:r>
            <a:r>
              <a:rPr lang="en-US" dirty="0"/>
              <a:t>the semi-automated </a:t>
            </a:r>
            <a:r>
              <a:rPr lang="en-US" dirty="0" smtClean="0"/>
              <a:t>approaches?</a:t>
            </a:r>
          </a:p>
          <a:p>
            <a:pPr marL="320040" lvl="1" indent="0">
              <a:buNone/>
            </a:pPr>
            <a:r>
              <a:rPr lang="en-US" dirty="0" smtClean="0"/>
              <a:t>- some work here already with Katie </a:t>
            </a:r>
            <a:r>
              <a:rPr lang="en-US" dirty="0" err="1" smtClean="0"/>
              <a:t>Manduca</a:t>
            </a:r>
            <a:r>
              <a:rPr lang="en-US" dirty="0" smtClean="0"/>
              <a:t> and Colby Horn!</a:t>
            </a:r>
            <a:endParaRPr lang="en-US" dirty="0"/>
          </a:p>
          <a:p>
            <a:pPr marL="0" indent="0">
              <a:buNone/>
            </a:pPr>
            <a:endParaRPr lang="en-US" dirty="0" smtClean="0"/>
          </a:p>
          <a:p>
            <a:pPr marL="0" indent="0">
              <a:buNone/>
            </a:pPr>
            <a:r>
              <a:rPr lang="en-US" dirty="0" smtClean="0"/>
              <a:t>Incorporate more syntactic information</a:t>
            </a:r>
          </a:p>
          <a:p>
            <a:pPr marL="0" indent="0">
              <a:buNone/>
            </a:pPr>
            <a:endParaRPr lang="en-US" dirty="0" smtClean="0"/>
          </a:p>
          <a:p>
            <a:pPr marL="0" indent="0">
              <a:buNone/>
            </a:pPr>
            <a:r>
              <a:rPr lang="en-US" dirty="0" smtClean="0"/>
              <a:t>Discourse modeling (between sentence)</a:t>
            </a:r>
          </a:p>
          <a:p>
            <a:pPr marL="0" indent="0">
              <a:buNone/>
            </a:pPr>
            <a:endParaRPr lang="en-US" dirty="0"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solidFill>
                  <a:srgbClr val="FF0000"/>
                </a:solidFill>
              </a:rPr>
              <a:t>Questions?</a:t>
            </a:r>
            <a:endParaRPr lang="en-US" sz="5400" dirty="0">
              <a:solidFill>
                <a:srgbClr val="FF0000"/>
              </a:solidFill>
            </a:endParaRPr>
          </a:p>
        </p:txBody>
      </p:sp>
      <p:sp>
        <p:nvSpPr>
          <p:cNvPr id="5" name="Content Placeholder 4"/>
          <p:cNvSpPr>
            <a:spLocks noGrp="1"/>
          </p:cNvSpPr>
          <p:nvPr>
            <p:ph sz="quarter" idx="1"/>
          </p:nvPr>
        </p:nvSpPr>
        <p:spPr>
          <a:xfrm>
            <a:off x="149352" y="1905000"/>
            <a:ext cx="8537448" cy="4495800"/>
          </a:xfrm>
        </p:spPr>
        <p:txBody>
          <a:bodyPr>
            <a:noAutofit/>
          </a:bodyPr>
          <a:lstStyle/>
          <a:p>
            <a:pPr marL="0" indent="0">
              <a:buNone/>
            </a:pPr>
            <a:r>
              <a:rPr lang="en-US" sz="2000" b="1" dirty="0" smtClean="0"/>
              <a:t>References</a:t>
            </a:r>
            <a:endParaRPr lang="en-US" sz="1600" b="1" dirty="0" smtClean="0"/>
          </a:p>
          <a:p>
            <a:pPr>
              <a:buFont typeface="Wingdings" charset="2"/>
              <a:buChar char="§"/>
            </a:pPr>
            <a:r>
              <a:rPr lang="en-US" sz="1600" b="1" dirty="0" smtClean="0"/>
              <a:t>Word difficulty analysis:</a:t>
            </a:r>
            <a:r>
              <a:rPr lang="en-US" sz="1600" dirty="0" smtClean="0"/>
              <a:t/>
            </a:r>
            <a:br>
              <a:rPr lang="en-US" sz="1600" dirty="0" smtClean="0"/>
            </a:br>
            <a:r>
              <a:rPr lang="en-US" sz="1600" dirty="0" err="1" smtClean="0"/>
              <a:t>Gondy</a:t>
            </a:r>
            <a:r>
              <a:rPr lang="en-US" sz="1600" dirty="0" smtClean="0"/>
              <a:t> Leroy and David Kauchak (2013)</a:t>
            </a:r>
            <a:r>
              <a:rPr lang="en-US" sz="1600" dirty="0"/>
              <a:t>. The </a:t>
            </a:r>
            <a:r>
              <a:rPr lang="en-US" sz="1600" dirty="0" smtClean="0"/>
              <a:t>Effect </a:t>
            </a:r>
            <a:r>
              <a:rPr lang="en-US" sz="1600" dirty="0"/>
              <a:t>of </a:t>
            </a:r>
            <a:r>
              <a:rPr lang="en-US" sz="1600" dirty="0" smtClean="0"/>
              <a:t>Word Familiarity </a:t>
            </a:r>
            <a:r>
              <a:rPr lang="en-US" sz="1600" dirty="0"/>
              <a:t>on </a:t>
            </a:r>
            <a:r>
              <a:rPr lang="en-US" sz="1600" dirty="0" smtClean="0"/>
              <a:t>Actual </a:t>
            </a:r>
            <a:r>
              <a:rPr lang="en-US" sz="1600" dirty="0"/>
              <a:t>and </a:t>
            </a:r>
            <a:r>
              <a:rPr lang="en-US" sz="1600" dirty="0" smtClean="0"/>
              <a:t>Perceived Text </a:t>
            </a:r>
            <a:r>
              <a:rPr lang="en-US" sz="1600" dirty="0"/>
              <a:t>D</a:t>
            </a:r>
            <a:r>
              <a:rPr lang="en-US" sz="1600" dirty="0" smtClean="0"/>
              <a:t>ifficulty.  In </a:t>
            </a:r>
            <a:r>
              <a:rPr lang="en-US" sz="1600" i="1" dirty="0" smtClean="0"/>
              <a:t>JAMIA.</a:t>
            </a:r>
            <a:endParaRPr lang="en-US" sz="1600" dirty="0" smtClean="0"/>
          </a:p>
          <a:p>
            <a:pPr>
              <a:buFont typeface="Wingdings" charset="2"/>
              <a:buChar char="§"/>
            </a:pPr>
            <a:r>
              <a:rPr lang="en-US" sz="1600" b="1" dirty="0" smtClean="0"/>
              <a:t>Semi-supervised approach:</a:t>
            </a:r>
            <a:br>
              <a:rPr lang="en-US" sz="1600" b="1" dirty="0" smtClean="0"/>
            </a:br>
            <a:r>
              <a:rPr lang="en-US" sz="1600" dirty="0" err="1" smtClean="0"/>
              <a:t>Gondy</a:t>
            </a:r>
            <a:r>
              <a:rPr lang="en-US" sz="1600" dirty="0" smtClean="0"/>
              <a:t> Leroy, James Endicott, David Kauchak, </a:t>
            </a:r>
            <a:r>
              <a:rPr lang="en-US" sz="1600" dirty="0" err="1" smtClean="0"/>
              <a:t>Obay</a:t>
            </a:r>
            <a:r>
              <a:rPr lang="en-US" sz="1600" dirty="0" smtClean="0"/>
              <a:t> </a:t>
            </a:r>
            <a:r>
              <a:rPr lang="en-US" sz="1600" dirty="0" err="1" smtClean="0"/>
              <a:t>Mouradi</a:t>
            </a:r>
            <a:r>
              <a:rPr lang="en-US" sz="1600" dirty="0" smtClean="0"/>
              <a:t> and </a:t>
            </a:r>
            <a:r>
              <a:rPr lang="en-US" sz="1600" dirty="0"/>
              <a:t>Melissa Just (2013). User Evaluation of the Effects of a Text Simplification Algorithm Using Term Familiarity on Perception, Understanding, Learning and Information </a:t>
            </a:r>
            <a:r>
              <a:rPr lang="en-US" sz="1600" dirty="0" smtClean="0"/>
              <a:t>Retention.  In </a:t>
            </a:r>
            <a:r>
              <a:rPr lang="en-US" sz="1600" i="1" dirty="0" smtClean="0"/>
              <a:t>JMIR.</a:t>
            </a:r>
            <a:endParaRPr lang="en-US" sz="1600" dirty="0" smtClean="0"/>
          </a:p>
          <a:p>
            <a:pPr>
              <a:buFont typeface="Wingdings" charset="2"/>
              <a:buChar char="§"/>
            </a:pPr>
            <a:r>
              <a:rPr lang="en-US" sz="1600" b="1" dirty="0" smtClean="0"/>
              <a:t>Data generation:</a:t>
            </a:r>
            <a:br>
              <a:rPr lang="en-US" sz="1600" b="1" dirty="0" smtClean="0"/>
            </a:br>
            <a:r>
              <a:rPr lang="en-US" sz="1600" dirty="0" smtClean="0"/>
              <a:t>Will </a:t>
            </a:r>
            <a:r>
              <a:rPr lang="en-US" sz="1600" dirty="0" err="1" smtClean="0"/>
              <a:t>Coster</a:t>
            </a:r>
            <a:r>
              <a:rPr lang="en-US" sz="1600" dirty="0" smtClean="0"/>
              <a:t> and David Kauchak (2011). Simple English Wikipedia: A New Simplification Task.  In </a:t>
            </a:r>
            <a:r>
              <a:rPr lang="en-US" sz="1600" i="1" dirty="0" smtClean="0"/>
              <a:t>Proceedings of ACL.</a:t>
            </a:r>
            <a:endParaRPr lang="en-US" sz="1600" dirty="0" smtClean="0"/>
          </a:p>
          <a:p>
            <a:pPr>
              <a:buFont typeface="Wingdings" charset="2"/>
              <a:buChar char="§"/>
            </a:pPr>
            <a:r>
              <a:rPr lang="en-US" sz="1600" b="1" dirty="0" smtClean="0"/>
              <a:t>Phrase-based approach:</a:t>
            </a:r>
            <a:br>
              <a:rPr lang="en-US" sz="1600" b="1" dirty="0" smtClean="0"/>
            </a:br>
            <a:r>
              <a:rPr lang="en-US" sz="1600" dirty="0" smtClean="0"/>
              <a:t>Will </a:t>
            </a:r>
            <a:r>
              <a:rPr lang="en-US" sz="1600" dirty="0" err="1" smtClean="0"/>
              <a:t>Coster</a:t>
            </a:r>
            <a:r>
              <a:rPr lang="en-US" sz="1600" dirty="0" smtClean="0"/>
              <a:t> and David Kauchak (2011).  Learning to Simplify Sentences Using Wikipedia.  In </a:t>
            </a:r>
            <a:r>
              <a:rPr lang="en-US" sz="1600" i="1" dirty="0" smtClean="0"/>
              <a:t>ACL Workshop.</a:t>
            </a:r>
            <a:endParaRPr lang="en-US" sz="1600" dirty="0" smtClean="0"/>
          </a:p>
          <a:p>
            <a:pPr>
              <a:buFont typeface="Wingdings" charset="2"/>
              <a:buChar char="§"/>
            </a:pPr>
            <a:r>
              <a:rPr lang="en-US" sz="1600" b="1" dirty="0" smtClean="0"/>
              <a:t>Syntax-based approach:</a:t>
            </a:r>
            <a:r>
              <a:rPr lang="en-US" sz="1600" dirty="0" smtClean="0"/>
              <a:t/>
            </a:r>
            <a:br>
              <a:rPr lang="en-US" sz="1600" dirty="0" smtClean="0"/>
            </a:br>
            <a:r>
              <a:rPr lang="en-US" sz="1600" dirty="0" smtClean="0"/>
              <a:t>Dan </a:t>
            </a:r>
            <a:r>
              <a:rPr lang="en-US" sz="1600" dirty="0" err="1" smtClean="0"/>
              <a:t>Feblowitz</a:t>
            </a:r>
            <a:r>
              <a:rPr lang="en-US" sz="1600" dirty="0" smtClean="0"/>
              <a:t> and David Kauchak (2013),  Sentence Simplification as Tree Transduction.  In </a:t>
            </a:r>
            <a:r>
              <a:rPr lang="en-US" sz="1600" i="1" dirty="0" smtClean="0"/>
              <a:t>Proceedings of PITR.</a:t>
            </a:r>
            <a:endParaRPr lang="en-US" sz="1600" dirty="0" smtClean="0"/>
          </a:p>
        </p:txBody>
      </p:sp>
    </p:spTree>
    <p:extLst>
      <p:ext uri="{BB962C8B-B14F-4D97-AF65-F5344CB8AC3E}">
        <p14:creationId xmlns:p14="http://schemas.microsoft.com/office/powerpoint/2010/main" val="981413144"/>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rgbClr val="3366FF"/>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13761</TotalTime>
  <Words>3943</Words>
  <Application>Microsoft Macintosh PowerPoint</Application>
  <PresentationFormat>On-screen Show (4:3)</PresentationFormat>
  <Paragraphs>756</Paragraphs>
  <Slides>89</Slides>
  <Notes>33</Notes>
  <HiddenSlides>0</HiddenSlides>
  <MMClips>0</MMClips>
  <ScaleCrop>false</ScaleCrop>
  <HeadingPairs>
    <vt:vector size="4" baseType="variant">
      <vt:variant>
        <vt:lpstr>Theme</vt:lpstr>
      </vt:variant>
      <vt:variant>
        <vt:i4>1</vt:i4>
      </vt:variant>
      <vt:variant>
        <vt:lpstr>Slide Titles</vt:lpstr>
      </vt:variant>
      <vt:variant>
        <vt:i4>89</vt:i4>
      </vt:variant>
    </vt:vector>
  </HeadingPairs>
  <TitlesOfParts>
    <vt:vector size="90" baseType="lpstr">
      <vt:lpstr>Median</vt:lpstr>
      <vt:lpstr>Text Simplification</vt:lpstr>
      <vt:lpstr>Admin</vt:lpstr>
      <vt:lpstr>Review</vt:lpstr>
      <vt:lpstr>Review</vt:lpstr>
      <vt:lpstr>Course summary</vt:lpstr>
      <vt:lpstr>PowerPoint Presentation</vt:lpstr>
      <vt:lpstr>Text simplification</vt:lpstr>
      <vt:lpstr>Text simplification</vt:lpstr>
      <vt:lpstr>Text simplification: real examples</vt:lpstr>
      <vt:lpstr>Text simplification: real examples</vt:lpstr>
      <vt:lpstr>Text simplification: real examples</vt:lpstr>
      <vt:lpstr>Text simplification: real examples</vt:lpstr>
      <vt:lpstr>Text simplification: real examples</vt:lpstr>
      <vt:lpstr>Text simplification: real examples</vt:lpstr>
      <vt:lpstr>Text simplification: real examples</vt:lpstr>
      <vt:lpstr>Text simplification: real examples</vt:lpstr>
      <vt:lpstr>Text simplification: real examples</vt:lpstr>
      <vt:lpstr>Goals today</vt:lpstr>
      <vt:lpstr>Why text simplification?</vt:lpstr>
      <vt:lpstr>Why text simplification?</vt:lpstr>
      <vt:lpstr>Adult literacy</vt:lpstr>
      <vt:lpstr>Why text simplification?</vt:lpstr>
      <vt:lpstr>Why text simplification?</vt:lpstr>
      <vt:lpstr>What makes text difficult/simple?</vt:lpstr>
      <vt:lpstr>What makes text difficult/simple?</vt:lpstr>
      <vt:lpstr>Quantifying text difficulty</vt:lpstr>
      <vt:lpstr>Quantifying word difficulty</vt:lpstr>
      <vt:lpstr>Validating frequency hypothesis</vt:lpstr>
      <vt:lpstr>Validating frequency hypothesis</vt:lpstr>
      <vt:lpstr>Validating frequency hypothesis</vt:lpstr>
      <vt:lpstr>Validating frequency hypothesis</vt:lpstr>
      <vt:lpstr>Study participants</vt:lpstr>
      <vt:lpstr>Frequency correlates with understanding!</vt:lpstr>
      <vt:lpstr>Frequency correlates with understanding!</vt:lpstr>
      <vt:lpstr>Quantifying text difficulty</vt:lpstr>
      <vt:lpstr>Goals today</vt:lpstr>
      <vt:lpstr>Spectrum of solutions</vt:lpstr>
      <vt:lpstr>A semi-automated approach</vt:lpstr>
      <vt:lpstr>A semi-automated approach</vt:lpstr>
      <vt:lpstr>A semi-automated approach</vt:lpstr>
      <vt:lpstr>A semi-automated approach</vt:lpstr>
      <vt:lpstr>Evaluation/experimentation</vt:lpstr>
      <vt:lpstr>An experiment</vt:lpstr>
      <vt:lpstr>An experiment</vt:lpstr>
      <vt:lpstr>Results with the text: understanding (questions Q3, Q4, Q5, …)</vt:lpstr>
      <vt:lpstr>Results without the text: learning (questions Q1, Q2, Q3,…)</vt:lpstr>
      <vt:lpstr>Spectrum of solutions</vt:lpstr>
      <vt:lpstr>Data-driven approach</vt:lpstr>
      <vt:lpstr>Collecting simplification data</vt:lpstr>
      <vt:lpstr>Wikipedia for text simplification</vt:lpstr>
      <vt:lpstr>Wikipedia for text simplification</vt:lpstr>
      <vt:lpstr>Wikipedia for text simplification</vt:lpstr>
      <vt:lpstr>From aligned documents to  aligned sentences</vt:lpstr>
      <vt:lpstr>From aligned documents to  aligned sentences</vt:lpstr>
      <vt:lpstr>Wikipedia for text simplification</vt:lpstr>
      <vt:lpstr>Simplification approaches</vt:lpstr>
      <vt:lpstr>Phrase-based sentence simplification</vt:lpstr>
      <vt:lpstr>Phrase-based sentence simplification</vt:lpstr>
      <vt:lpstr>Phrase-based sentence simplification</vt:lpstr>
      <vt:lpstr>Phrase-based sentence simplification</vt:lpstr>
      <vt:lpstr>Phrase-based sentence simplification</vt:lpstr>
      <vt:lpstr>Phrase-based sentence simplification</vt:lpstr>
      <vt:lpstr>Phrase-based sentence simplification</vt:lpstr>
      <vt:lpstr>Phrase-based sentence simplification</vt:lpstr>
      <vt:lpstr>Phrase-based performance</vt:lpstr>
      <vt:lpstr>Experiments</vt:lpstr>
      <vt:lpstr>Evaluation</vt:lpstr>
      <vt:lpstr>Results</vt:lpstr>
      <vt:lpstr>Results: phrasal systems</vt:lpstr>
      <vt:lpstr>Moses+Del results</vt:lpstr>
      <vt:lpstr>Qualitatively: Phrase-based</vt:lpstr>
      <vt:lpstr>Qualitatively: Phrase-based</vt:lpstr>
      <vt:lpstr>Qualitatively: Phrase-based</vt:lpstr>
      <vt:lpstr>Qualitatively: Phrase-based</vt:lpstr>
      <vt:lpstr>Qualitatively: Previous approach</vt:lpstr>
      <vt:lpstr>Phrase-based limitations</vt:lpstr>
      <vt:lpstr>Syntax-based approach</vt:lpstr>
      <vt:lpstr>Learn probabilistic, syntax-based rules</vt:lpstr>
      <vt:lpstr>Learn probabilistic, syntax-based rules</vt:lpstr>
      <vt:lpstr>An aside</vt:lpstr>
      <vt:lpstr>The hard part</vt:lpstr>
      <vt:lpstr>Results</vt:lpstr>
      <vt:lpstr>Human Evaluation</vt:lpstr>
      <vt:lpstr>PowerPoint Presentation</vt:lpstr>
      <vt:lpstr>Qualitatively: syntax-based</vt:lpstr>
      <vt:lpstr>Qualitatively: syntax-based</vt:lpstr>
      <vt:lpstr>Future thoughts/challenges</vt:lpstr>
      <vt:lpstr>Future work</vt:lpstr>
      <vt:lpstr>Questions?</vt:lpstr>
    </vt:vector>
  </TitlesOfParts>
  <Company>Pomona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to Simplify Sentences Using Wikipedia</dc:title>
  <dc:creator>Dave Kauchak</dc:creator>
  <cp:lastModifiedBy>David Kauchak</cp:lastModifiedBy>
  <cp:revision>621</cp:revision>
  <cp:lastPrinted>2014-12-05T00:17:42Z</cp:lastPrinted>
  <dcterms:created xsi:type="dcterms:W3CDTF">2011-01-31T20:21:43Z</dcterms:created>
  <dcterms:modified xsi:type="dcterms:W3CDTF">2014-12-05T00:17:46Z</dcterms:modified>
</cp:coreProperties>
</file>