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oleObject1.bin" ContentType="application/vnd.openxmlformats-officedocument.oleObject"/>
  <Override PartName="/ppt/embeddings/Microsoft_Equation5.bin" ContentType="application/vnd.openxmlformats-officedocument.oleObject"/>
  <Override PartName="/ppt/notesSlides/notesSlide7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8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9.xml" ContentType="application/vnd.openxmlformats-officedocument.presentationml.notesSlide+xml"/>
  <Override PartName="/ppt/embeddings/oleObject14.bin" ContentType="application/vnd.openxmlformats-officedocument.oleObject"/>
  <Override PartName="/ppt/notesSlides/notesSlide10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Microsoft_Equation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4"/>
  </p:notesMasterIdLst>
  <p:handoutMasterIdLst>
    <p:handoutMasterId r:id="rId55"/>
  </p:handoutMasterIdLst>
  <p:sldIdLst>
    <p:sldId id="608" r:id="rId2"/>
    <p:sldId id="256" r:id="rId3"/>
    <p:sldId id="438" r:id="rId4"/>
    <p:sldId id="609" r:id="rId5"/>
    <p:sldId id="617" r:id="rId6"/>
    <p:sldId id="595" r:id="rId7"/>
    <p:sldId id="596" r:id="rId8"/>
    <p:sldId id="466" r:id="rId9"/>
    <p:sldId id="599" r:id="rId10"/>
    <p:sldId id="610" r:id="rId11"/>
    <p:sldId id="502" r:id="rId12"/>
    <p:sldId id="611" r:id="rId13"/>
    <p:sldId id="612" r:id="rId14"/>
    <p:sldId id="613" r:id="rId15"/>
    <p:sldId id="524" r:id="rId16"/>
    <p:sldId id="526" r:id="rId17"/>
    <p:sldId id="525" r:id="rId18"/>
    <p:sldId id="527" r:id="rId19"/>
    <p:sldId id="528" r:id="rId20"/>
    <p:sldId id="529" r:id="rId21"/>
    <p:sldId id="530" r:id="rId22"/>
    <p:sldId id="532" r:id="rId23"/>
    <p:sldId id="531" r:id="rId24"/>
    <p:sldId id="615" r:id="rId25"/>
    <p:sldId id="616" r:id="rId26"/>
    <p:sldId id="533" r:id="rId27"/>
    <p:sldId id="580" r:id="rId28"/>
    <p:sldId id="574" r:id="rId29"/>
    <p:sldId id="581" r:id="rId30"/>
    <p:sldId id="575" r:id="rId31"/>
    <p:sldId id="576" r:id="rId32"/>
    <p:sldId id="582" r:id="rId33"/>
    <p:sldId id="523" r:id="rId34"/>
    <p:sldId id="536" r:id="rId35"/>
    <p:sldId id="537" r:id="rId36"/>
    <p:sldId id="538" r:id="rId37"/>
    <p:sldId id="607" r:id="rId38"/>
    <p:sldId id="542" r:id="rId39"/>
    <p:sldId id="586" r:id="rId40"/>
    <p:sldId id="618" r:id="rId41"/>
    <p:sldId id="587" r:id="rId42"/>
    <p:sldId id="583" r:id="rId43"/>
    <p:sldId id="588" r:id="rId44"/>
    <p:sldId id="589" r:id="rId45"/>
    <p:sldId id="591" r:id="rId46"/>
    <p:sldId id="601" r:id="rId47"/>
    <p:sldId id="602" r:id="rId48"/>
    <p:sldId id="603" r:id="rId49"/>
    <p:sldId id="605" r:id="rId50"/>
    <p:sldId id="604" r:id="rId51"/>
    <p:sldId id="592" r:id="rId52"/>
    <p:sldId id="593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8" autoAdjust="0"/>
    <p:restoredTop sz="85346" autoAdjust="0"/>
  </p:normalViewPr>
  <p:slideViewPr>
    <p:cSldViewPr snapToObjects="1">
      <p:cViewPr varScale="1">
        <p:scale>
          <a:sx n="134" d="100"/>
          <a:sy n="134" d="100"/>
        </p:scale>
        <p:origin x="-10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E1D9C-014D-8D46-84F4-CB00F3284508}" type="datetimeFigureOut">
              <a:rPr lang="en-US" smtClean="0"/>
              <a:t>9/16/14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36D3D-0409-B64B-A57F-AE22B66A4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00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57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people</a:t>
            </a:r>
            <a:r>
              <a:rPr lang="en-US" baseline="0" dirty="0" smtClean="0"/>
              <a:t> find this a bit weird, how could we have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ignores a lot of information!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ignores a lot of information!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</a:t>
            </a:r>
            <a:r>
              <a:rPr lang="en-US" baseline="0" dirty="0" smtClean="0"/>
              <a:t> of the types,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</a:t>
            </a:r>
            <a:r>
              <a:rPr lang="en-US" baseline="0" dirty="0" smtClean="0"/>
              <a:t> of the types,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9/16/14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4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6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19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20.emf"/><Relationship Id="rId6" Type="http://schemas.openxmlformats.org/officeDocument/2006/relationships/oleObject" Target="../embeddings/oleObject16.bin"/><Relationship Id="rId7" Type="http://schemas.openxmlformats.org/officeDocument/2006/relationships/image" Target="../media/image21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24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20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21.bin"/><Relationship Id="rId8" Type="http://schemas.openxmlformats.org/officeDocument/2006/relationships/image" Target="../media/image27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30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26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=RE4ce4mexrU</a:t>
            </a:r>
          </a:p>
        </p:txBody>
      </p:sp>
    </p:spTree>
    <p:extLst>
      <p:ext uri="{BB962C8B-B14F-4D97-AF65-F5344CB8AC3E}">
        <p14:creationId xmlns:p14="http://schemas.microsoft.com/office/powerpoint/2010/main" val="595070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modeling:</a:t>
            </a:r>
            <a:br>
              <a:rPr lang="en-US" dirty="0" smtClean="0"/>
            </a:br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</a:t>
            </a:r>
            <a:r>
              <a:rPr lang="en-US" dirty="0" smtClean="0"/>
              <a:t>– Fall </a:t>
            </a:r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Jason Eisner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Assignment 2 out</a:t>
            </a:r>
          </a:p>
          <a:p>
            <a:pPr lvl="1"/>
            <a:r>
              <a:rPr lang="en-US" dirty="0" smtClean="0"/>
              <a:t>bigram language modeling</a:t>
            </a:r>
          </a:p>
          <a:p>
            <a:pPr lvl="1"/>
            <a:r>
              <a:rPr lang="en-US" dirty="0" smtClean="0"/>
              <a:t>Java</a:t>
            </a:r>
          </a:p>
          <a:p>
            <a:pPr lvl="1"/>
            <a:r>
              <a:rPr lang="en-US" dirty="0" smtClean="0"/>
              <a:t>Can work with partners</a:t>
            </a:r>
          </a:p>
          <a:p>
            <a:pPr lvl="2"/>
            <a:r>
              <a:rPr lang="en-US" dirty="0" smtClean="0"/>
              <a:t>Anyone looking for a partner?</a:t>
            </a:r>
          </a:p>
          <a:p>
            <a:pPr lvl="1"/>
            <a:r>
              <a:rPr lang="en-US" dirty="0" smtClean="0"/>
              <a:t>2a: Due Thursday</a:t>
            </a:r>
          </a:p>
          <a:p>
            <a:pPr lvl="1"/>
            <a:r>
              <a:rPr lang="en-US" dirty="0" smtClean="0"/>
              <a:t>2b: Due Tuesday</a:t>
            </a:r>
          </a:p>
          <a:p>
            <a:pPr lvl="1"/>
            <a:r>
              <a:rPr lang="en-US" dirty="0" smtClean="0"/>
              <a:t>Style/commenting (</a:t>
            </a:r>
            <a:r>
              <a:rPr lang="en-US" dirty="0" err="1" smtClean="0"/>
              <a:t>JavaDoc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Some advice</a:t>
            </a:r>
          </a:p>
          <a:p>
            <a:pPr lvl="2"/>
            <a:r>
              <a:rPr lang="en-US" dirty="0" smtClean="0"/>
              <a:t>Start now!</a:t>
            </a:r>
          </a:p>
          <a:p>
            <a:pPr lvl="2"/>
            <a:r>
              <a:rPr lang="en-US" dirty="0" smtClean="0"/>
              <a:t>Spend 1-2 hours working out an example by hand (you can check your answers with me)</a:t>
            </a:r>
          </a:p>
          <a:p>
            <a:pPr lvl="2"/>
            <a:r>
              <a:rPr lang="en-US" dirty="0" err="1" smtClean="0"/>
              <a:t>HashMap</a:t>
            </a: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Assignment submission: submit on-time!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Our first </a:t>
            </a:r>
            <a:r>
              <a:rPr lang="en-US" dirty="0" smtClean="0"/>
              <a:t>quiz (</a:t>
            </a:r>
            <a:r>
              <a:rPr lang="en-US" dirty="0" smtClean="0">
                <a:solidFill>
                  <a:srgbClr val="FF0000"/>
                </a:solidFill>
              </a:rPr>
              <a:t>when?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In-class (~30 min.)</a:t>
            </a:r>
          </a:p>
          <a:p>
            <a:pPr lvl="1"/>
            <a:r>
              <a:rPr lang="en-US" dirty="0" smtClean="0"/>
              <a:t>Topics</a:t>
            </a:r>
            <a:endParaRPr lang="en-US" dirty="0"/>
          </a:p>
          <a:p>
            <a:pPr lvl="2"/>
            <a:r>
              <a:rPr lang="en-US" dirty="0"/>
              <a:t>corpus analysis</a:t>
            </a:r>
          </a:p>
          <a:p>
            <a:pPr lvl="2"/>
            <a:r>
              <a:rPr lang="en-US" dirty="0"/>
              <a:t>regular expressions</a:t>
            </a:r>
          </a:p>
          <a:p>
            <a:pPr lvl="2"/>
            <a:r>
              <a:rPr lang="en-US" dirty="0"/>
              <a:t>probability</a:t>
            </a:r>
          </a:p>
          <a:p>
            <a:pPr lvl="2"/>
            <a:r>
              <a:rPr lang="en-US" dirty="0"/>
              <a:t>language modeling</a:t>
            </a:r>
          </a:p>
          <a:p>
            <a:pPr lvl="1"/>
            <a:r>
              <a:rPr lang="en-US" dirty="0"/>
              <a:t>Open </a:t>
            </a:r>
            <a:r>
              <a:rPr lang="en-US" dirty="0" smtClean="0"/>
              <a:t>book/notes</a:t>
            </a:r>
            <a:endParaRPr lang="en-US" dirty="0"/>
          </a:p>
          <a:p>
            <a:pPr lvl="2"/>
            <a:r>
              <a:rPr lang="en-US" dirty="0"/>
              <a:t>we’ll try it out for this one</a:t>
            </a:r>
          </a:p>
          <a:p>
            <a:pPr lvl="2"/>
            <a:r>
              <a:rPr lang="en-US" dirty="0"/>
              <a:t>better to assume closed book (30 minutes goes by fast!)</a:t>
            </a:r>
          </a:p>
          <a:p>
            <a:pPr lvl="1"/>
            <a:r>
              <a:rPr lang="en-US" dirty="0"/>
              <a:t>7.5% of your grade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982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Lab next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Meet in Edmunds 105, 2:45-4pm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411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0" y="1828800"/>
            <a:ext cx="6089650" cy="45114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4448" y="3962400"/>
            <a:ext cx="228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smoothing techniques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Take home ideas:</a:t>
            </a:r>
          </a:p>
          <a:p>
            <a:pPr lvl="1"/>
            <a:r>
              <a:rPr lang="en-US" dirty="0" smtClean="0"/>
              <a:t>Key idea of smoothing is to redistribute the probability to handle less seen (or never seen) events</a:t>
            </a:r>
          </a:p>
          <a:p>
            <a:pPr lvl="2"/>
            <a:r>
              <a:rPr lang="en-US" dirty="0" smtClean="0"/>
              <a:t>Still must always maintain a true probability distribution</a:t>
            </a:r>
          </a:p>
          <a:p>
            <a:pPr lvl="1"/>
            <a:r>
              <a:rPr lang="en-US" dirty="0" smtClean="0"/>
              <a:t>Lots of ways of smoothing data</a:t>
            </a:r>
          </a:p>
          <a:p>
            <a:pPr lvl="1"/>
            <a:r>
              <a:rPr lang="en-US" dirty="0" smtClean="0"/>
              <a:t>Should take into account features in your data!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38399" y="4045803"/>
            <a:ext cx="424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any of these has never been seen before, </a:t>
            </a:r>
            <a:r>
              <a:rPr lang="en-US" sz="2400" dirty="0" err="1" smtClean="0">
                <a:solidFill>
                  <a:srgbClr val="FF0000"/>
                </a:solidFill>
              </a:rPr>
              <a:t>prob</a:t>
            </a:r>
            <a:r>
              <a:rPr lang="en-US" sz="2400" dirty="0" smtClean="0">
                <a:solidFill>
                  <a:srgbClr val="FF0000"/>
                </a:solidFill>
              </a:rPr>
              <a:t> = 0!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18360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our test set contains the following sentence, but one of the trigrams never occurred in our training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>
            <a:off x="3245346" y="4103132"/>
            <a:ext cx="1555255" cy="3926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71799" y="4061192"/>
            <a:ext cx="3794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probability estimates may be inaccurate.  Smoothing can help reduce some of the noise.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general smoothing problem</a:t>
            </a:r>
            <a:endParaRPr lang="en-US" dirty="0"/>
          </a:p>
        </p:txBody>
      </p:sp>
      <p:graphicFrame>
        <p:nvGraphicFramePr>
          <p:cNvPr id="4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?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?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8541404">
            <a:off x="7384217" y="2043097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probability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8541404">
            <a:off x="5936417" y="2067238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modification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7526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1371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 large dictionary makes novel events too probable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add </a:t>
            </a:r>
            <a:r>
              <a:rPr lang="en-US" sz="2400" dirty="0">
                <a:sym typeface="Symbol" charset="2"/>
              </a:rPr>
              <a:t> = </a:t>
            </a:r>
            <a:r>
              <a:rPr lang="en-US" sz="2400" dirty="0" smtClean="0">
                <a:sym typeface="Symbol" charset="2"/>
              </a:rPr>
              <a:t>0.01 to all counts</a:t>
            </a:r>
            <a:endParaRPr lang="en-US" sz="2400" dirty="0">
              <a:sym typeface="Symbol" charset="2"/>
            </a:endParaRPr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18389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should we pick lambda?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816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585200" cy="1143000"/>
          </a:xfrm>
        </p:spPr>
        <p:txBody>
          <a:bodyPr/>
          <a:lstStyle/>
          <a:p>
            <a:r>
              <a:rPr lang="en-US" sz="3600" dirty="0"/>
              <a:t>Setting</a:t>
            </a:r>
            <a:r>
              <a:rPr lang="en-US" sz="3600" dirty="0" smtClean="0"/>
              <a:t> smoothing parameters</a:t>
            </a:r>
            <a:endParaRPr lang="en-US" sz="3600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839200" cy="14478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 smtClean="0">
                <a:sym typeface="Symbol" charset="2"/>
              </a:rPr>
              <a:t>Idea 1: try </a:t>
            </a:r>
            <a:r>
              <a:rPr lang="en-US" sz="2400" dirty="0">
                <a:sym typeface="Symbol" charset="2"/>
              </a:rPr>
              <a:t>many  values &amp; report the one that </a:t>
            </a:r>
            <a:r>
              <a:rPr lang="en-US" sz="2400" dirty="0" smtClean="0">
                <a:sym typeface="Symbol" charset="2"/>
              </a:rPr>
              <a:t>gets the </a:t>
            </a:r>
            <a:r>
              <a:rPr lang="en-US" sz="2400" dirty="0">
                <a:sym typeface="Symbol" charset="2"/>
              </a:rPr>
              <a:t>best results?</a:t>
            </a: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  <a:buNone/>
            </a:pPr>
            <a:endParaRPr lang="en-US" sz="1000" dirty="0">
              <a:sym typeface="Symbol" charset="2"/>
            </a:endParaRPr>
          </a:p>
        </p:txBody>
      </p:sp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6632575" y="3506787"/>
            <a:ext cx="1292225" cy="531813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Test</a:t>
            </a:r>
          </a:p>
        </p:txBody>
      </p:sp>
      <p:sp>
        <p:nvSpPr>
          <p:cNvPr id="14378" name="Rectangle 8"/>
          <p:cNvSpPr>
            <a:spLocks noChangeArrowheads="1"/>
          </p:cNvSpPr>
          <p:nvPr/>
        </p:nvSpPr>
        <p:spPr bwMode="auto">
          <a:xfrm>
            <a:off x="609600" y="3506787"/>
            <a:ext cx="5181600" cy="5318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2498725" y="3509962"/>
            <a:ext cx="1463675" cy="51911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Training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09800" y="506866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Is this fair/appropriate?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097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4"/>
          <p:cNvSpPr txBox="1">
            <a:spLocks noGrp="1"/>
          </p:cNvSpPr>
          <p:nvPr/>
        </p:nvSpPr>
        <p:spPr bwMode="auto">
          <a:xfrm>
            <a:off x="6705600" y="55657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>
              <a:spcBef>
                <a:spcPct val="50000"/>
              </a:spcBef>
            </a:pPr>
            <a:fld id="{9786606E-4837-A044-A989-B9A6BFBBA59F}" type="slidenum">
              <a:rPr lang="en-US" sz="1400">
                <a:solidFill>
                  <a:schemeClr val="bg2"/>
                </a:solidFill>
                <a:latin typeface="Arial" charset="0"/>
              </a:rPr>
              <a:pPr algn="r">
                <a:spcBef>
                  <a:spcPct val="50000"/>
                </a:spcBef>
              </a:pPr>
              <a:t>14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6400" y="53975"/>
            <a:ext cx="8585200" cy="1143000"/>
          </a:xfrm>
        </p:spPr>
        <p:txBody>
          <a:bodyPr/>
          <a:lstStyle/>
          <a:p>
            <a:r>
              <a:rPr lang="en-US" sz="3600" dirty="0"/>
              <a:t>Setting</a:t>
            </a:r>
            <a:r>
              <a:rPr lang="en-US" sz="3600" dirty="0" smtClean="0"/>
              <a:t> smoothing parameters</a:t>
            </a:r>
            <a:endParaRPr lang="en-US" sz="3600" dirty="0"/>
          </a:p>
        </p:txBody>
      </p:sp>
      <p:sp>
        <p:nvSpPr>
          <p:cNvPr id="22533" name="Rectangle 11"/>
          <p:cNvSpPr>
            <a:spLocks noChangeArrowheads="1"/>
          </p:cNvSpPr>
          <p:nvPr/>
        </p:nvSpPr>
        <p:spPr bwMode="auto">
          <a:xfrm>
            <a:off x="6629400" y="1828800"/>
            <a:ext cx="1292225" cy="531813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Test</a:t>
            </a:r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609600" y="1828800"/>
            <a:ext cx="5181600" cy="5318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2498725" y="1831975"/>
            <a:ext cx="1463675" cy="51911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Training</a:t>
            </a:r>
          </a:p>
        </p:txBody>
      </p:sp>
      <p:sp>
        <p:nvSpPr>
          <p:cNvPr id="22547" name="Rectangle 5"/>
          <p:cNvSpPr>
            <a:spLocks noChangeArrowheads="1"/>
          </p:cNvSpPr>
          <p:nvPr/>
        </p:nvSpPr>
        <p:spPr bwMode="auto">
          <a:xfrm>
            <a:off x="3660775" y="3509963"/>
            <a:ext cx="987425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48" name="Rectangle 6"/>
          <p:cNvSpPr>
            <a:spLocks noChangeArrowheads="1"/>
          </p:cNvSpPr>
          <p:nvPr/>
        </p:nvSpPr>
        <p:spPr bwMode="auto">
          <a:xfrm>
            <a:off x="519113" y="3509963"/>
            <a:ext cx="985838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49" name="Rectangle 7"/>
          <p:cNvSpPr>
            <a:spLocks noChangeArrowheads="1"/>
          </p:cNvSpPr>
          <p:nvPr/>
        </p:nvSpPr>
        <p:spPr bwMode="auto">
          <a:xfrm>
            <a:off x="1566863" y="3509963"/>
            <a:ext cx="987425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50" name="Rectangle 8"/>
          <p:cNvSpPr>
            <a:spLocks noChangeArrowheads="1"/>
          </p:cNvSpPr>
          <p:nvPr/>
        </p:nvSpPr>
        <p:spPr bwMode="auto">
          <a:xfrm>
            <a:off x="2616200" y="3509963"/>
            <a:ext cx="985838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51" name="TextBox 13"/>
          <p:cNvSpPr txBox="1">
            <a:spLocks noChangeArrowheads="1"/>
          </p:cNvSpPr>
          <p:nvPr/>
        </p:nvSpPr>
        <p:spPr bwMode="auto">
          <a:xfrm>
            <a:off x="1298575" y="3522663"/>
            <a:ext cx="1463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Training</a:t>
            </a:r>
          </a:p>
        </p:txBody>
      </p:sp>
      <p:sp>
        <p:nvSpPr>
          <p:cNvPr id="91155" name="Text Box 19"/>
          <p:cNvSpPr txBox="1">
            <a:spLocks noChangeArrowheads="1"/>
          </p:cNvSpPr>
          <p:nvPr/>
        </p:nvSpPr>
        <p:spPr bwMode="auto">
          <a:xfrm>
            <a:off x="987425" y="4346575"/>
            <a:ext cx="2717800" cy="707886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 type="none" w="lg" len="lg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latin typeface="Comic Sans MS" charset="0"/>
              </a:rPr>
              <a:t>collect </a:t>
            </a:r>
            <a:r>
              <a:rPr lang="en-US" sz="2000" dirty="0">
                <a:latin typeface="Comic Sans MS" charset="0"/>
              </a:rPr>
              <a:t>counts from</a:t>
            </a:r>
            <a:r>
              <a:rPr lang="en-US" sz="2000" dirty="0" smtClean="0">
                <a:latin typeface="Comic Sans MS" charset="0"/>
              </a:rPr>
              <a:t> 80</a:t>
            </a:r>
            <a:r>
              <a:rPr lang="en-US" sz="2000" dirty="0">
                <a:latin typeface="Comic Sans MS" charset="0"/>
              </a:rPr>
              <a:t>%</a:t>
            </a:r>
            <a:r>
              <a:rPr lang="en-US" sz="2000" dirty="0" smtClean="0">
                <a:latin typeface="Comic Sans MS" charset="0"/>
              </a:rPr>
              <a:t> of the data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824538" y="2139950"/>
            <a:ext cx="1795462" cy="3730625"/>
            <a:chOff x="3669" y="1922"/>
            <a:chExt cx="1131" cy="2350"/>
          </a:xfrm>
        </p:grpSpPr>
        <p:sp>
          <p:nvSpPr>
            <p:cNvPr id="22544" name="Freeform 23"/>
            <p:cNvSpPr>
              <a:spLocks/>
            </p:cNvSpPr>
            <p:nvPr/>
          </p:nvSpPr>
          <p:spPr bwMode="auto">
            <a:xfrm>
              <a:off x="3669" y="1922"/>
              <a:ext cx="431" cy="1294"/>
            </a:xfrm>
            <a:custGeom>
              <a:avLst/>
              <a:gdLst>
                <a:gd name="T0" fmla="*/ 411 w 431"/>
                <a:gd name="T1" fmla="*/ 1294 h 1294"/>
                <a:gd name="T2" fmla="*/ 363 w 431"/>
                <a:gd name="T3" fmla="*/ 232 h 1294"/>
                <a:gd name="T4" fmla="*/ 0 w 431"/>
                <a:gd name="T5" fmla="*/ 0 h 1294"/>
                <a:gd name="T6" fmla="*/ 0 60000 65536"/>
                <a:gd name="T7" fmla="*/ 0 60000 65536"/>
                <a:gd name="T8" fmla="*/ 0 60000 65536"/>
                <a:gd name="T9" fmla="*/ 0 w 431"/>
                <a:gd name="T10" fmla="*/ 0 h 1294"/>
                <a:gd name="T11" fmla="*/ 431 w 431"/>
                <a:gd name="T12" fmla="*/ 1294 h 12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" h="1294">
                  <a:moveTo>
                    <a:pt x="411" y="1294"/>
                  </a:moveTo>
                  <a:cubicBezTo>
                    <a:pt x="403" y="1117"/>
                    <a:pt x="431" y="448"/>
                    <a:pt x="363" y="232"/>
                  </a:cubicBezTo>
                  <a:cubicBezTo>
                    <a:pt x="295" y="16"/>
                    <a:pt x="76" y="48"/>
                    <a:pt x="0" y="0"/>
                  </a:cubicBezTo>
                </a:path>
              </a:pathLst>
            </a:custGeom>
            <a:noFill/>
            <a:ln w="57150">
              <a:solidFill>
                <a:srgbClr val="3399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2545" name="Text Box 21"/>
            <p:cNvSpPr txBox="1">
              <a:spLocks noChangeArrowheads="1"/>
            </p:cNvSpPr>
            <p:nvPr/>
          </p:nvSpPr>
          <p:spPr bwMode="auto">
            <a:xfrm>
              <a:off x="3696" y="3216"/>
              <a:ext cx="1104" cy="1056"/>
            </a:xfrm>
            <a:prstGeom prst="rect">
              <a:avLst/>
            </a:prstGeom>
            <a:solidFill>
              <a:srgbClr val="3399FF"/>
            </a:solidFill>
            <a:ln w="12700">
              <a:noFill/>
              <a:miter lim="800000"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charset="0"/>
                </a:rPr>
                <a:t>Now use that </a:t>
              </a:r>
              <a:r>
                <a:rPr lang="en-US">
                  <a:sym typeface="Symbol" charset="2"/>
                </a:rPr>
                <a:t></a:t>
              </a:r>
              <a:r>
                <a:rPr lang="en-US" sz="2000">
                  <a:latin typeface="Comic Sans MS" charset="0"/>
                </a:rPr>
                <a:t> to get smoothed counts from all 100% …</a:t>
              </a: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7772400" y="2060575"/>
            <a:ext cx="1371600" cy="3825875"/>
            <a:chOff x="4896" y="1872"/>
            <a:chExt cx="864" cy="2410"/>
          </a:xfrm>
        </p:grpSpPr>
        <p:sp>
          <p:nvSpPr>
            <p:cNvPr id="22542" name="Text Box 24"/>
            <p:cNvSpPr txBox="1">
              <a:spLocks noChangeArrowheads="1"/>
            </p:cNvSpPr>
            <p:nvPr/>
          </p:nvSpPr>
          <p:spPr bwMode="auto">
            <a:xfrm>
              <a:off x="4896" y="3072"/>
              <a:ext cx="864" cy="1210"/>
            </a:xfrm>
            <a:prstGeom prst="rect">
              <a:avLst/>
            </a:prstGeom>
            <a:solidFill>
              <a:srgbClr val="FF0000"/>
            </a:solidFill>
            <a:ln w="12700">
              <a:noFill/>
              <a:miter lim="800000"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charset="0"/>
                </a:rPr>
                <a:t>… and report results of that final model on test data.</a:t>
              </a:r>
            </a:p>
          </p:txBody>
        </p:sp>
        <p:sp>
          <p:nvSpPr>
            <p:cNvPr id="22543" name="Freeform 25"/>
            <p:cNvSpPr>
              <a:spLocks/>
            </p:cNvSpPr>
            <p:nvPr/>
          </p:nvSpPr>
          <p:spPr bwMode="auto">
            <a:xfrm>
              <a:off x="4992" y="1872"/>
              <a:ext cx="624" cy="1200"/>
            </a:xfrm>
            <a:custGeom>
              <a:avLst/>
              <a:gdLst>
                <a:gd name="T0" fmla="*/ 595 w 431"/>
                <a:gd name="T1" fmla="*/ 1200 h 1294"/>
                <a:gd name="T2" fmla="*/ 526 w 431"/>
                <a:gd name="T3" fmla="*/ 215 h 1294"/>
                <a:gd name="T4" fmla="*/ 0 w 431"/>
                <a:gd name="T5" fmla="*/ 0 h 1294"/>
                <a:gd name="T6" fmla="*/ 0 60000 65536"/>
                <a:gd name="T7" fmla="*/ 0 60000 65536"/>
                <a:gd name="T8" fmla="*/ 0 60000 65536"/>
                <a:gd name="T9" fmla="*/ 0 w 431"/>
                <a:gd name="T10" fmla="*/ 0 h 1294"/>
                <a:gd name="T11" fmla="*/ 431 w 431"/>
                <a:gd name="T12" fmla="*/ 1294 h 12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" h="1294">
                  <a:moveTo>
                    <a:pt x="411" y="1294"/>
                  </a:moveTo>
                  <a:cubicBezTo>
                    <a:pt x="403" y="1117"/>
                    <a:pt x="431" y="448"/>
                    <a:pt x="363" y="232"/>
                  </a:cubicBezTo>
                  <a:cubicBezTo>
                    <a:pt x="295" y="16"/>
                    <a:pt x="76" y="48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727575" y="3505200"/>
            <a:ext cx="987425" cy="53181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Dev.</a:t>
            </a: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4194175" y="4343400"/>
            <a:ext cx="1520825" cy="1311275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/>
            <a:tailEnd type="none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Comic Sans MS" charset="0"/>
              </a:rPr>
              <a:t>p</a:t>
            </a:r>
            <a:r>
              <a:rPr lang="en-US" sz="2000" dirty="0" smtClean="0">
                <a:latin typeface="Comic Sans MS" charset="0"/>
              </a:rPr>
              <a:t>ick </a:t>
            </a:r>
            <a:r>
              <a:rPr kumimoji="1" lang="en-US" sz="2000" dirty="0" err="1">
                <a:latin typeface="Comic Sans MS" charset="0"/>
                <a:sym typeface="Symbol" charset="2"/>
              </a:rPr>
              <a:t></a:t>
            </a:r>
            <a:r>
              <a:rPr kumimoji="1" lang="en-US" sz="2000" dirty="0">
                <a:latin typeface="Comic Sans MS" charset="0"/>
                <a:sym typeface="Symbol" charset="2"/>
              </a:rPr>
              <a:t> that</a:t>
            </a:r>
            <a:br>
              <a:rPr kumimoji="1" lang="en-US" sz="2000" dirty="0">
                <a:latin typeface="Comic Sans MS" charset="0"/>
                <a:sym typeface="Symbol" charset="2"/>
              </a:rPr>
            </a:br>
            <a:r>
              <a:rPr kumimoji="1" lang="en-US" sz="2000" dirty="0">
                <a:latin typeface="Comic Sans MS" charset="0"/>
                <a:sym typeface="Symbol" charset="2"/>
              </a:rPr>
              <a:t>gets best </a:t>
            </a:r>
            <a:br>
              <a:rPr kumimoji="1" lang="en-US" sz="2000" dirty="0">
                <a:latin typeface="Comic Sans MS" charset="0"/>
                <a:sym typeface="Symbol" charset="2"/>
              </a:rPr>
            </a:br>
            <a:r>
              <a:rPr kumimoji="1" lang="en-US" sz="2000" dirty="0">
                <a:latin typeface="Comic Sans MS" charset="0"/>
                <a:sym typeface="Symbol" charset="2"/>
              </a:rPr>
              <a:t>results on</a:t>
            </a:r>
            <a:r>
              <a:rPr kumimoji="1" lang="en-US" sz="2000" dirty="0" smtClean="0">
                <a:latin typeface="Comic Sans MS" charset="0"/>
                <a:sym typeface="Symbol" charset="2"/>
              </a:rPr>
              <a:t> 20</a:t>
            </a:r>
            <a:r>
              <a:rPr kumimoji="1" lang="en-US" sz="2000" dirty="0">
                <a:latin typeface="Comic Sans MS" charset="0"/>
                <a:sym typeface="Symbol" charset="2"/>
              </a:rPr>
              <a:t>% …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98575" y="5886450"/>
            <a:ext cx="4416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problems? 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88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n</a:t>
            </a:r>
            <a:r>
              <a:rPr lang="en-US" dirty="0" smtClean="0"/>
              <a:t>-gram language modeling assumes we have a fixed vocabulary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why?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Whether implicit or explicit, an </a:t>
            </a:r>
            <a:r>
              <a:rPr lang="en-US" dirty="0" err="1" smtClean="0"/>
              <a:t>n</a:t>
            </a:r>
            <a:r>
              <a:rPr lang="en-US" dirty="0" smtClean="0"/>
              <a:t>-gram language model is defined over a finite, fixed vocabulary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happens when we encounter a word not in our vocabulary (Out Of Vocabulary)?</a:t>
            </a:r>
          </a:p>
          <a:p>
            <a:pPr lvl="1"/>
            <a:r>
              <a:rPr lang="en-US" dirty="0" smtClean="0"/>
              <a:t>If we don’t do anything, </a:t>
            </a:r>
            <a:r>
              <a:rPr lang="en-US" dirty="0" err="1" smtClean="0"/>
              <a:t>prob</a:t>
            </a:r>
            <a:r>
              <a:rPr lang="en-US" dirty="0" smtClean="0"/>
              <a:t> = 0</a:t>
            </a:r>
          </a:p>
          <a:p>
            <a:pPr lvl="1"/>
            <a:r>
              <a:rPr lang="en-US" dirty="0" smtClean="0"/>
              <a:t>Smoothing doesn’t really help us with this!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 make this explicit, smoothing helps us with…</a:t>
            </a:r>
            <a:endParaRPr lang="en-US" dirty="0"/>
          </a:p>
        </p:txBody>
      </p:sp>
      <p:graphicFrame>
        <p:nvGraphicFramePr>
          <p:cNvPr id="4" name="Group 213"/>
          <p:cNvGraphicFramePr>
            <a:graphicFrameLocks noGrp="1"/>
          </p:cNvGraphicFramePr>
          <p:nvPr/>
        </p:nvGraphicFramePr>
        <p:xfrm>
          <a:off x="1447800" y="3492500"/>
          <a:ext cx="5029200" cy="2984500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2787253" y="3231753"/>
            <a:ext cx="5214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76400" y="2362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all entries in our vocabulary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and…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22248" y="2209800"/>
            <a:ext cx="174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89560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</a:t>
            </a:r>
          </a:p>
          <a:p>
            <a:r>
              <a:rPr lang="en-US" sz="2000" dirty="0" smtClean="0"/>
              <a:t>able</a:t>
            </a:r>
          </a:p>
          <a:p>
            <a:r>
              <a:rPr lang="en-US" sz="2000" dirty="0" smtClean="0"/>
              <a:t>about</a:t>
            </a:r>
          </a:p>
          <a:p>
            <a:r>
              <a:rPr lang="en-US" sz="2000" dirty="0" smtClean="0"/>
              <a:t>account</a:t>
            </a:r>
          </a:p>
          <a:p>
            <a:r>
              <a:rPr lang="en-US" sz="2000" dirty="0" smtClean="0"/>
              <a:t>acid</a:t>
            </a:r>
          </a:p>
          <a:p>
            <a:r>
              <a:rPr lang="en-US" sz="2000" dirty="0" smtClean="0"/>
              <a:t>across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young</a:t>
            </a:r>
          </a:p>
          <a:p>
            <a:r>
              <a:rPr lang="en-US" sz="2000" dirty="0" smtClean="0"/>
              <a:t>zebra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200" y="290828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 smtClean="0"/>
              <a:t>3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4848" y="2209800"/>
            <a:ext cx="174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Counts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343400" y="3657600"/>
            <a:ext cx="762000" cy="990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5715000" y="289560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10.01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1.01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2.01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3.01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…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1.01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9448" y="2209800"/>
            <a:ext cx="2816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Smoothed counts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5867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have words in our vocabulary we’ve never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153400" cy="4876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Choosing a vocabulary: </a:t>
            </a: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Grab a list of English words from somewhere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Use all of the words in your training data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Use some of the words in your training data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for example, all those the occur more than </a:t>
            </a:r>
            <a:r>
              <a:rPr lang="en-US" dirty="0" err="1" smtClean="0">
                <a:solidFill>
                  <a:srgbClr val="000000"/>
                </a:solidFill>
              </a:rPr>
              <a:t>k</a:t>
            </a:r>
            <a:r>
              <a:rPr lang="en-US" dirty="0" smtClean="0">
                <a:solidFill>
                  <a:srgbClr val="000000"/>
                </a:solidFill>
              </a:rPr>
              <a:t> times</a:t>
            </a:r>
          </a:p>
          <a:p>
            <a:pPr marL="0" indent="0"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Benefits</a:t>
            </a:r>
            <a:r>
              <a:rPr lang="en-US" dirty="0" smtClean="0">
                <a:solidFill>
                  <a:srgbClr val="000000"/>
                </a:solidFill>
              </a:rPr>
              <a:t>/drawbacks?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Ideally your vocabulary should represents words you’re likely to see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Too many words: end up washing out your probability estimates (and getting poor estimates)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Too few: lots of out of vocabulary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No matter your chosen vocabulary, you’re still going to have out of vocabulary (OOV)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 smtClean="0">
                <a:solidFill>
                  <a:srgbClr val="FF0000"/>
                </a:solidFill>
              </a:rPr>
              <a:t>can we deal with this?</a:t>
            </a:r>
          </a:p>
          <a:p>
            <a:pPr lvl="1"/>
            <a:r>
              <a:rPr lang="en-US" dirty="0" smtClean="0"/>
              <a:t>Ignore words we’ve never seen before</a:t>
            </a:r>
          </a:p>
          <a:p>
            <a:pPr lvl="2"/>
            <a:r>
              <a:rPr lang="en-US" dirty="0" smtClean="0"/>
              <a:t>Somewhat unsatisfying, though can work depending on the application</a:t>
            </a:r>
          </a:p>
          <a:p>
            <a:pPr lvl="2"/>
            <a:r>
              <a:rPr lang="en-US" dirty="0" smtClean="0"/>
              <a:t>Probability is then dependent on how many in vocabulary words are seen in a sentence/text</a:t>
            </a:r>
          </a:p>
          <a:p>
            <a:pPr lvl="1"/>
            <a:r>
              <a:rPr lang="en-US" dirty="0" smtClean="0"/>
              <a:t>Use a special symbol for OOV words and estimate the probability of out of vocabulary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of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Add an extra word in your vocabulary to denote OOV (&lt;OOV&gt;, &lt;UNK&gt;)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Replace </a:t>
            </a:r>
            <a:r>
              <a:rPr lang="en-US" dirty="0" smtClean="0"/>
              <a:t>all words in your training corpus not in the vocabulary with &lt;UNK&gt;</a:t>
            </a:r>
          </a:p>
          <a:p>
            <a:pPr lvl="1"/>
            <a:r>
              <a:rPr lang="en-US" dirty="0" smtClean="0"/>
              <a:t>You’ll get bigrams, trigrams, etc with &lt;UNK&gt;</a:t>
            </a:r>
          </a:p>
          <a:p>
            <a:pPr lvl="2"/>
            <a:r>
              <a:rPr lang="en-US" dirty="0" err="1" smtClean="0"/>
              <a:t>p</a:t>
            </a:r>
            <a:r>
              <a:rPr lang="en-US" dirty="0" smtClean="0"/>
              <a:t>(&lt;UNK&gt; | “I am”)</a:t>
            </a:r>
          </a:p>
          <a:p>
            <a:pPr lvl="2"/>
            <a:r>
              <a:rPr lang="en-US" dirty="0" err="1" smtClean="0"/>
              <a:t>p(fast</a:t>
            </a:r>
            <a:r>
              <a:rPr lang="en-US" dirty="0" smtClean="0"/>
              <a:t> | “I &lt;UNK&gt;”)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During </a:t>
            </a:r>
            <a:r>
              <a:rPr lang="en-US" dirty="0" smtClean="0"/>
              <a:t>testing, similarly replace all OOV with &lt;UNK&gt;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 common approach (and the one we’ll use for the assignment):</a:t>
            </a:r>
          </a:p>
          <a:p>
            <a:pPr lvl="1"/>
            <a:r>
              <a:rPr lang="en-US" dirty="0" smtClean="0"/>
              <a:t>Replace the first occurrence of each word by &lt;UNK&gt; in a data set</a:t>
            </a:r>
          </a:p>
          <a:p>
            <a:pPr lvl="1"/>
            <a:r>
              <a:rPr lang="en-US" dirty="0" smtClean="0"/>
              <a:t>Estimate probabilities normally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Vocabulary </a:t>
            </a:r>
            <a:r>
              <a:rPr lang="en-US" dirty="0" smtClean="0"/>
              <a:t>then is all words that occurred two or more times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This </a:t>
            </a:r>
            <a:r>
              <a:rPr lang="en-US" dirty="0" smtClean="0"/>
              <a:t>also discounts all word counts by 1 and gives that probability mass to &lt;UNK&gt;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the table</a:t>
            </a:r>
            <a:endParaRPr lang="en-US" dirty="0"/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971800"/>
            <a:ext cx="7924800" cy="3048000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1759803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are we storing this table?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Should we store all entries?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the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 smtClean="0"/>
              <a:t>Hashtable</a:t>
            </a:r>
            <a:r>
              <a:rPr lang="en-US" dirty="0" smtClean="0"/>
              <a:t> (e.g. </a:t>
            </a:r>
            <a:r>
              <a:rPr lang="en-US" dirty="0" err="1" smtClean="0"/>
              <a:t>HashMap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fast retrieval</a:t>
            </a:r>
          </a:p>
          <a:p>
            <a:pPr lvl="1"/>
            <a:r>
              <a:rPr lang="en-US" dirty="0" smtClean="0"/>
              <a:t>fairly good memory usage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Only </a:t>
            </a:r>
            <a:r>
              <a:rPr lang="en-US" dirty="0" smtClean="0"/>
              <a:t>store those entries of things we’ve seen</a:t>
            </a:r>
          </a:p>
          <a:p>
            <a:pPr lvl="1"/>
            <a:r>
              <a:rPr lang="en-US" dirty="0" smtClean="0"/>
              <a:t>for example, we don’t store |V|</a:t>
            </a:r>
            <a:r>
              <a:rPr lang="en-US" baseline="30000" dirty="0" smtClean="0"/>
              <a:t>3</a:t>
            </a:r>
            <a:r>
              <a:rPr lang="en-US" dirty="0" smtClean="0"/>
              <a:t> trigrams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smtClean="0"/>
              <a:t>trigrams we can:</a:t>
            </a:r>
          </a:p>
          <a:p>
            <a:pPr lvl="1"/>
            <a:r>
              <a:rPr lang="en-US" dirty="0" smtClean="0"/>
              <a:t>Store one </a:t>
            </a:r>
            <a:r>
              <a:rPr lang="en-US" dirty="0" err="1" smtClean="0"/>
              <a:t>hashtable</a:t>
            </a:r>
            <a:r>
              <a:rPr lang="en-US" dirty="0" smtClean="0"/>
              <a:t> with bigrams as keys</a:t>
            </a:r>
          </a:p>
          <a:p>
            <a:pPr lvl="1"/>
            <a:r>
              <a:rPr lang="en-US" dirty="0" smtClean="0"/>
              <a:t>Store a </a:t>
            </a:r>
            <a:r>
              <a:rPr lang="en-US" dirty="0" err="1" smtClean="0"/>
              <a:t>hashtable</a:t>
            </a:r>
            <a:r>
              <a:rPr lang="en-US" dirty="0" smtClean="0"/>
              <a:t> of </a:t>
            </a:r>
            <a:r>
              <a:rPr lang="en-US" dirty="0" err="1" smtClean="0"/>
              <a:t>hashtables</a:t>
            </a:r>
            <a:r>
              <a:rPr lang="en-US" dirty="0" smtClean="0"/>
              <a:t> (I’m recommending this)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Storing the table: </a:t>
            </a:r>
            <a:br>
              <a:rPr lang="en-US" dirty="0" smtClean="0"/>
            </a:br>
            <a:r>
              <a:rPr lang="en-US" dirty="0" smtClean="0"/>
              <a:t>add-lambda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111752" cy="457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For those we’ve seen before</a:t>
            </a:r>
            <a:r>
              <a:rPr lang="en-US" dirty="0" smtClean="0"/>
              <a:t>:</a:t>
            </a: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058059"/>
              </p:ext>
            </p:extLst>
          </p:nvPr>
        </p:nvGraphicFramePr>
        <p:xfrm>
          <a:off x="5351702" y="2693988"/>
          <a:ext cx="2655888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53" name="Equation" r:id="rId3" imgW="1371600" imgH="419100" progId="Equation.3">
                  <p:embed/>
                </p:oleObj>
              </mc:Choice>
              <mc:Fallback>
                <p:oleObj name="Equation" r:id="rId3" imgW="1371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702" y="2693988"/>
                        <a:ext cx="2655888" cy="811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513881"/>
              </p:ext>
            </p:extLst>
          </p:nvPr>
        </p:nvGraphicFramePr>
        <p:xfrm>
          <a:off x="838200" y="4014698"/>
          <a:ext cx="5333999" cy="2438399"/>
        </p:xfrm>
        <a:graphic>
          <a:graphicData uri="http://schemas.openxmlformats.org/drawingml/2006/table">
            <a:tbl>
              <a:tblPr/>
              <a:tblGrid>
                <a:gridCol w="1308339"/>
                <a:gridCol w="1006415"/>
                <a:gridCol w="1006415"/>
                <a:gridCol w="1006415"/>
                <a:gridCol w="1006415"/>
              </a:tblGrid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301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653576" y="3124200"/>
            <a:ext cx="354013" cy="381000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394579"/>
              </p:ext>
            </p:extLst>
          </p:nvPr>
        </p:nvGraphicFramePr>
        <p:xfrm>
          <a:off x="1046163" y="2693987"/>
          <a:ext cx="22383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54" name="Equation" r:id="rId5" imgW="1155700" imgH="419100" progId="Equation.3">
                  <p:embed/>
                </p:oleObj>
              </mc:Choice>
              <mc:Fallback>
                <p:oleObj name="Equation" r:id="rId5" imgW="1155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163" y="2693987"/>
                        <a:ext cx="223837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2145268"/>
            <a:ext cx="2035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Unsmoothed (MLE)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77116" y="2122219"/>
            <a:ext cx="2563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add-lambda smoothing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4784" y="4419600"/>
            <a:ext cx="2737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value do we need here to make sure it stays a probability distribution?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>
            <a:stCxn id="6" idx="0"/>
          </p:cNvCxnSpPr>
          <p:nvPr/>
        </p:nvCxnSpPr>
        <p:spPr>
          <a:xfrm flipV="1">
            <a:off x="7653576" y="3657600"/>
            <a:ext cx="118824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817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Storing the table: </a:t>
            </a:r>
            <a:br>
              <a:rPr lang="en-US" dirty="0" smtClean="0"/>
            </a:br>
            <a:r>
              <a:rPr lang="en-US" dirty="0" smtClean="0"/>
              <a:t>add-lambda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111752" cy="457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For those we’ve seen before</a:t>
            </a:r>
            <a:r>
              <a:rPr lang="en-US" dirty="0" smtClean="0"/>
              <a:t>:</a:t>
            </a: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153692"/>
              </p:ext>
            </p:extLst>
          </p:nvPr>
        </p:nvGraphicFramePr>
        <p:xfrm>
          <a:off x="5313363" y="2693988"/>
          <a:ext cx="2730500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1" name="Equation" r:id="rId3" imgW="1409700" imgH="419100" progId="Equation.3">
                  <p:embed/>
                </p:oleObj>
              </mc:Choice>
              <mc:Fallback>
                <p:oleObj name="Equation" r:id="rId3" imgW="1409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3363" y="2693988"/>
                        <a:ext cx="2730500" cy="811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25755"/>
              </p:ext>
            </p:extLst>
          </p:nvPr>
        </p:nvGraphicFramePr>
        <p:xfrm>
          <a:off x="838200" y="4014698"/>
          <a:ext cx="5333999" cy="2438399"/>
        </p:xfrm>
        <a:graphic>
          <a:graphicData uri="http://schemas.openxmlformats.org/drawingml/2006/table">
            <a:tbl>
              <a:tblPr/>
              <a:tblGrid>
                <a:gridCol w="1308339"/>
                <a:gridCol w="1006415"/>
                <a:gridCol w="1006415"/>
                <a:gridCol w="1006415"/>
                <a:gridCol w="1006415"/>
              </a:tblGrid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2301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14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038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827575"/>
              </p:ext>
            </p:extLst>
          </p:nvPr>
        </p:nvGraphicFramePr>
        <p:xfrm>
          <a:off x="1046163" y="2693987"/>
          <a:ext cx="2238375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2" name="Equation" r:id="rId5" imgW="1155700" imgH="419100" progId="Equation.3">
                  <p:embed/>
                </p:oleObj>
              </mc:Choice>
              <mc:Fallback>
                <p:oleObj name="Equation" r:id="rId5" imgW="1155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6163" y="2693987"/>
                        <a:ext cx="2238375" cy="811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2145268"/>
            <a:ext cx="2035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Unsmoothed (MLE)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77116" y="2122219"/>
            <a:ext cx="2563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add-lambda smoothing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4784" y="4419600"/>
            <a:ext cx="2737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For each word in the vocabulary, we pretend we’ve seen it </a:t>
            </a:r>
            <a:r>
              <a:rPr lang="en-US" dirty="0" err="1" smtClean="0">
                <a:solidFill>
                  <a:srgbClr val="0000FF"/>
                </a:solidFill>
              </a:rPr>
              <a:t>λtimes</a:t>
            </a:r>
            <a:r>
              <a:rPr lang="en-US" dirty="0" smtClean="0">
                <a:solidFill>
                  <a:srgbClr val="0000FF"/>
                </a:solidFill>
              </a:rPr>
              <a:t> more (V = vocabulary size).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653576" y="3657600"/>
            <a:ext cx="118824" cy="762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210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Storing the table: </a:t>
            </a:r>
            <a:br>
              <a:rPr lang="en-US" dirty="0" smtClean="0"/>
            </a:br>
            <a:r>
              <a:rPr lang="en-US" dirty="0" smtClean="0"/>
              <a:t>add-lambda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those we’ve seen before: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Unseen </a:t>
            </a:r>
            <a:r>
              <a:rPr lang="en-US" dirty="0" err="1" smtClean="0"/>
              <a:t>n</a:t>
            </a:r>
            <a:r>
              <a:rPr lang="en-US" dirty="0" smtClean="0"/>
              <a:t>-grams: </a:t>
            </a:r>
            <a:r>
              <a:rPr lang="en-US" dirty="0" err="1" smtClean="0"/>
              <a:t>p(z|ab</a:t>
            </a:r>
            <a:r>
              <a:rPr lang="en-US" dirty="0" smtClean="0"/>
              <a:t>) = 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816100" y="2514600"/>
          <a:ext cx="27797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17" name="Equation" r:id="rId3" imgW="1435100" imgH="393700" progId="Equation.3">
                  <p:embed/>
                </p:oleObj>
              </mc:Choice>
              <mc:Fallback>
                <p:oleObj name="Equation" r:id="rId3" imgW="1435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2514600"/>
                        <a:ext cx="27797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826454"/>
              </p:ext>
            </p:extLst>
          </p:nvPr>
        </p:nvGraphicFramePr>
        <p:xfrm>
          <a:off x="2081213" y="4624388"/>
          <a:ext cx="2730500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18" name="Equation" r:id="rId5" imgW="1409700" imgH="419100" progId="Equation.3">
                  <p:embed/>
                </p:oleObj>
              </mc:Choice>
              <mc:Fallback>
                <p:oleObj name="Equation" r:id="rId5" imgW="1409700" imgH="419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1213" y="4624388"/>
                        <a:ext cx="2730500" cy="811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with frequency based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41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following bigrams have never been seen: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105400" y="24485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X| ate)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24384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X | San 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4876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add-lambda pick as most likely?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would you pick?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Discounting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828800"/>
            <a:ext cx="8153400" cy="6858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Some words are more likely to be followed by new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8448" y="4038600"/>
            <a:ext cx="13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4248" y="3352800"/>
            <a:ext cx="1368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Diego</a:t>
            </a:r>
          </a:p>
          <a:p>
            <a:r>
              <a:rPr lang="en-US" sz="2400" dirty="0" smtClean="0"/>
              <a:t>Francisco</a:t>
            </a:r>
          </a:p>
          <a:p>
            <a:r>
              <a:rPr lang="en-US" sz="2400" dirty="0" smtClean="0"/>
              <a:t>Luis</a:t>
            </a:r>
          </a:p>
          <a:p>
            <a:r>
              <a:rPr lang="en-US" sz="2400" dirty="0" smtClean="0"/>
              <a:t>Jose</a:t>
            </a:r>
          </a:p>
          <a:p>
            <a:r>
              <a:rPr lang="en-US" sz="2400" dirty="0" smtClean="0"/>
              <a:t>Marcos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84648" y="4038600"/>
            <a:ext cx="13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870448" y="2976771"/>
            <a:ext cx="23591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food</a:t>
            </a:r>
          </a:p>
          <a:p>
            <a:r>
              <a:rPr lang="en-US" sz="2400" dirty="0" smtClean="0"/>
              <a:t>apples</a:t>
            </a:r>
          </a:p>
          <a:p>
            <a:r>
              <a:rPr lang="en-US" sz="2400" dirty="0" smtClean="0"/>
              <a:t>bananas</a:t>
            </a:r>
          </a:p>
          <a:p>
            <a:r>
              <a:rPr lang="en-US" sz="2400" dirty="0" smtClean="0"/>
              <a:t>hamburgers</a:t>
            </a:r>
          </a:p>
          <a:p>
            <a:r>
              <a:rPr lang="en-US" sz="2400" dirty="0" smtClean="0"/>
              <a:t>a lot</a:t>
            </a:r>
          </a:p>
          <a:p>
            <a:r>
              <a:rPr lang="en-US" sz="2400" dirty="0" smtClean="0"/>
              <a:t>for two</a:t>
            </a:r>
          </a:p>
          <a:p>
            <a:r>
              <a:rPr lang="en-US" sz="2400" dirty="0" smtClean="0"/>
              <a:t>grapes</a:t>
            </a:r>
          </a:p>
          <a:p>
            <a:r>
              <a:rPr lang="en-US" sz="2400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Discounting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Probability </a:t>
            </a:r>
            <a:r>
              <a:rPr lang="en-US" dirty="0"/>
              <a:t>mass is shifted around, depending on the context of words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/>
              <a:t>P(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|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baseline="-25000" dirty="0"/>
              <a:t>-m</a:t>
            </a:r>
            <a:r>
              <a:rPr lang="en-US" dirty="0"/>
              <a:t>) = 0, then the smoothed probability P</a:t>
            </a:r>
            <a:r>
              <a:rPr lang="en-US" baseline="-25000" dirty="0"/>
              <a:t>WB</a:t>
            </a:r>
            <a:r>
              <a:rPr lang="en-US" dirty="0"/>
              <a:t>(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|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baseline="-25000" dirty="0"/>
              <a:t>-m</a:t>
            </a:r>
            <a:r>
              <a:rPr lang="en-US" dirty="0"/>
              <a:t>) is higher if the sequence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baseline="-25000" dirty="0"/>
              <a:t>-m </a:t>
            </a:r>
            <a:r>
              <a:rPr lang="en-US" dirty="0"/>
              <a:t> occurs with many different words </a:t>
            </a:r>
            <a:r>
              <a:rPr lang="en-US" dirty="0" err="1" smtClean="0"/>
              <a:t>w</a:t>
            </a:r>
            <a:r>
              <a:rPr lang="en-US" baseline="-25000" dirty="0" err="1"/>
              <a:t>k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bigrams</a:t>
            </a:r>
            <a:endParaRPr lang="en-US" dirty="0"/>
          </a:p>
          <a:p>
            <a:pPr lvl="1"/>
            <a:r>
              <a:rPr lang="en-US" dirty="0"/>
              <a:t>T(w</a:t>
            </a:r>
            <a:r>
              <a:rPr lang="en-US" baseline="-25000" dirty="0"/>
              <a:t>i-1</a:t>
            </a:r>
            <a:r>
              <a:rPr lang="en-US" dirty="0"/>
              <a:t>) is the number of different words (types) that occur to the right of w</a:t>
            </a:r>
            <a:r>
              <a:rPr lang="en-US" baseline="-25000" dirty="0"/>
              <a:t>i-1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N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)</a:t>
            </a:r>
            <a:r>
              <a:rPr lang="en-US" dirty="0" smtClean="0"/>
              <a:t> is the number of times w</a:t>
            </a:r>
            <a:r>
              <a:rPr lang="en-US" baseline="-25000" dirty="0" smtClean="0"/>
              <a:t>i-1</a:t>
            </a:r>
            <a:r>
              <a:rPr lang="en-US" dirty="0" smtClean="0"/>
              <a:t> occurred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Z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) is the number of bigrams in the current data set starting with w</a:t>
            </a:r>
            <a:r>
              <a:rPr lang="en-US" baseline="-25000" dirty="0"/>
              <a:t>i-1</a:t>
            </a:r>
            <a:r>
              <a:rPr lang="en-US" dirty="0"/>
              <a:t> that do not occur in the training data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if c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,w</a:t>
            </a:r>
            <a:r>
              <a:rPr lang="en-US" baseline="-25000" dirty="0"/>
              <a:t>i</a:t>
            </a:r>
            <a:r>
              <a:rPr lang="en-US" dirty="0"/>
              <a:t>) &gt; 0</a:t>
            </a: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752600" y="2514600"/>
          <a:ext cx="464502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4" name="Equation" r:id="rId3" imgW="2057400" imgH="406400" progId="Equation.3">
                  <p:embed/>
                </p:oleObj>
              </mc:Choice>
              <mc:Fallback>
                <p:oleObj name="Equation" r:id="rId3" imgW="20574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514600"/>
                        <a:ext cx="4645025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59025" y="4114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# times we saw the bigram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4948535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# times w</a:t>
            </a:r>
            <a:r>
              <a:rPr lang="en-US" sz="2400" baseline="-25000" dirty="0" smtClean="0"/>
              <a:t>i-1</a:t>
            </a:r>
            <a:r>
              <a:rPr lang="en-US" sz="2400" dirty="0" smtClean="0"/>
              <a:t> occurred   +   # of types to the right of w</a:t>
            </a:r>
            <a:r>
              <a:rPr lang="en-US" sz="2400" baseline="-25000" dirty="0" smtClean="0"/>
              <a:t>i-1</a:t>
            </a:r>
            <a:endParaRPr lang="en-US" sz="2400" baseline="-25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4722812"/>
            <a:ext cx="7391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c(w</a:t>
            </a:r>
            <a:r>
              <a:rPr lang="en-US" baseline="-25000" dirty="0"/>
              <a:t>i-1</a:t>
            </a:r>
            <a:r>
              <a:rPr lang="en-US" dirty="0"/>
              <a:t>,w</a:t>
            </a:r>
            <a:r>
              <a:rPr lang="en-US" baseline="-25000" dirty="0"/>
              <a:t>i</a:t>
            </a:r>
            <a:r>
              <a:rPr lang="en-US" dirty="0"/>
              <a:t>) = 0</a:t>
            </a:r>
          </a:p>
          <a:p>
            <a:endParaRPr lang="en-US" dirty="0" smtClean="0"/>
          </a:p>
          <a:p>
            <a:pPr>
              <a:buFont typeface="Wingdings" charset="2"/>
              <a:buNone/>
            </a:pPr>
            <a:endParaRPr lang="en-US" dirty="0" smtClean="0"/>
          </a:p>
          <a:p>
            <a:pPr>
              <a:buFont typeface="Wingdings" charset="2"/>
              <a:buNone/>
            </a:pPr>
            <a:endParaRPr lang="en-US" dirty="0" smtClean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447800" y="2667000"/>
          <a:ext cx="51054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01" name="Equation" r:id="rId3" imgW="2260600" imgH="406400" progId="Equation.3">
                  <p:embed/>
                </p:oleObj>
              </mc:Choice>
              <mc:Fallback>
                <p:oleObj name="Equation" r:id="rId3" imgW="22606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667000"/>
                        <a:ext cx="5105400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with frequency based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413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following trigrams have never been seen: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438400" y="35712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cumquat | see the 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23723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zygote | see the 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23622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car | see the 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4876800"/>
            <a:ext cx="7467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add-lambda pick as most likely?  </a:t>
            </a:r>
            <a:r>
              <a:rPr lang="en-US" sz="2800" dirty="0" smtClean="0">
                <a:solidFill>
                  <a:srgbClr val="FF0000"/>
                </a:solidFill>
              </a:rPr>
              <a:t>Witten</a:t>
            </a:r>
            <a:r>
              <a:rPr lang="en-US" sz="2800" dirty="0" smtClean="0">
                <a:solidFill>
                  <a:srgbClr val="FF0000"/>
                </a:solidFill>
              </a:rPr>
              <a:t>-Bell?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would you pick?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smoothing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8112126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Utilize </a:t>
            </a:r>
            <a:r>
              <a:rPr lang="en-US" sz="2400" dirty="0" smtClean="0"/>
              <a:t>information in lower-order models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Interpolation</a:t>
            </a:r>
            <a:endParaRPr lang="en-US" sz="2400" dirty="0" smtClean="0"/>
          </a:p>
          <a:p>
            <a:pPr lvl="1"/>
            <a:r>
              <a:rPr lang="en-US" sz="2000" dirty="0" smtClean="0"/>
              <a:t>Combine probabilities of lower-order models </a:t>
            </a:r>
            <a:r>
              <a:rPr lang="en-US" sz="2000" dirty="0" smtClean="0"/>
              <a:t>in some linear combination</a:t>
            </a:r>
          </a:p>
          <a:p>
            <a:endParaRPr lang="en-US" sz="2200" dirty="0" smtClean="0"/>
          </a:p>
          <a:p>
            <a:pPr marL="0" indent="0">
              <a:buNone/>
            </a:pPr>
            <a:r>
              <a:rPr lang="en-US" sz="2200" dirty="0" err="1" smtClean="0"/>
              <a:t>Backoff</a:t>
            </a:r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Often </a:t>
            </a:r>
            <a:r>
              <a:rPr lang="en-US" sz="2000" dirty="0" err="1" smtClean="0"/>
              <a:t>k</a:t>
            </a:r>
            <a:r>
              <a:rPr lang="en-US" sz="2000" dirty="0" smtClean="0"/>
              <a:t> = 0 (or 1)</a:t>
            </a:r>
          </a:p>
          <a:p>
            <a:pPr lvl="1"/>
            <a:r>
              <a:rPr lang="en-US" sz="2000" dirty="0" smtClean="0"/>
              <a:t>Combine the probabilities by “backing off” to lower models only when we don’t have enough information</a:t>
            </a:r>
          </a:p>
        </p:txBody>
      </p:sp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1344613" y="4191000"/>
          <a:ext cx="38798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25" name="Equation" r:id="rId3" imgW="2438400" imgH="660400" progId="Equation.3">
                  <p:embed/>
                </p:oleObj>
              </mc:Choice>
              <mc:Fallback>
                <p:oleObj name="Equation" r:id="rId3" imgW="2438400" imgH="660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4191000"/>
                        <a:ext cx="387985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Smoothing: Simple Interpolation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0"/>
            <a:ext cx="7772400" cy="3505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800" dirty="0"/>
              <a:t>Trigram is very context specific, very noisy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Unigram </a:t>
            </a:r>
            <a:r>
              <a:rPr lang="en-US" sz="2800" dirty="0"/>
              <a:t>is context-independent, smooth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/>
              <a:t>Interpolate </a:t>
            </a:r>
            <a:r>
              <a:rPr lang="en-US" sz="2800" dirty="0"/>
              <a:t>Trigram, Bigram, Unigram for best combination</a:t>
            </a:r>
            <a:endParaRPr lang="en-US" sz="2800" dirty="0" smtClean="0"/>
          </a:p>
          <a:p>
            <a:pPr marL="0" indent="0">
              <a:lnSpc>
                <a:spcPct val="90000"/>
              </a:lnSpc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</a:t>
            </a:r>
            <a:r>
              <a:rPr lang="en-US" sz="2800" dirty="0" smtClean="0">
                <a:solidFill>
                  <a:srgbClr val="FF0000"/>
                </a:solidFill>
              </a:rPr>
              <a:t>should we determine </a:t>
            </a:r>
            <a:r>
              <a:rPr lang="en-US" sz="2800" dirty="0" err="1" smtClean="0">
                <a:solidFill>
                  <a:srgbClr val="FF0000"/>
                </a:solidFill>
              </a:rPr>
              <a:t>λ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andμ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r>
              <a:rPr lang="en-US" sz="2800" dirty="0" smtClean="0"/>
              <a:t> </a:t>
            </a:r>
            <a:endParaRPr lang="en-US" sz="2800" dirty="0">
              <a:sym typeface="Symbol" pitchFamily="-112" charset="2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990600" y="1600200"/>
          <a:ext cx="626601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549" name="Equation" r:id="rId3" imgW="2921000" imgH="393700" progId="Equation.3">
                  <p:embed/>
                </p:oleObj>
              </mc:Choice>
              <mc:Fallback>
                <p:oleObj name="Equation" r:id="rId3" imgW="29210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6266017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Finding </a:t>
            </a:r>
            <a:r>
              <a:rPr lang="en-US" dirty="0"/>
              <a:t>parameter values</a:t>
            </a:r>
          </a:p>
        </p:txBody>
      </p:sp>
      <p:sp>
        <p:nvSpPr>
          <p:cNvPr id="1853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Just like we talked about before, split training data </a:t>
            </a:r>
            <a:r>
              <a:rPr lang="en-US" sz="2800" dirty="0"/>
              <a:t>into </a:t>
            </a:r>
            <a:r>
              <a:rPr lang="en-US" sz="2800" dirty="0" smtClean="0"/>
              <a:t>training and </a:t>
            </a:r>
            <a:r>
              <a:rPr lang="en-US" sz="2800" dirty="0" smtClean="0"/>
              <a:t>development</a:t>
            </a:r>
            <a:endParaRPr lang="en-US" sz="2500" dirty="0" smtClean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Try </a:t>
            </a:r>
            <a:r>
              <a:rPr lang="en-US" sz="2800" dirty="0"/>
              <a:t>lots of different values for </a:t>
            </a:r>
            <a:r>
              <a:rPr lang="en-US" sz="2800" dirty="0" err="1">
                <a:sym typeface="Symbol" pitchFamily="-112" charset="2"/>
              </a:rPr>
              <a:t></a:t>
            </a:r>
            <a:r>
              <a:rPr lang="en-US" sz="2800" dirty="0" err="1" smtClean="0">
                <a:sym typeface="Symbol" pitchFamily="-112" charset="2"/>
              </a:rPr>
              <a:t></a:t>
            </a:r>
            <a:r>
              <a:rPr lang="en-US" sz="2800" dirty="0" smtClean="0">
                <a:sym typeface="Symbol" pitchFamily="-112" charset="2"/>
              </a:rPr>
              <a:t> </a:t>
            </a:r>
            <a:r>
              <a:rPr lang="en-US" sz="2800" dirty="0" err="1" smtClean="0">
                <a:sym typeface="Symbol" pitchFamily="-112" charset="2"/>
              </a:rPr>
              <a:t></a:t>
            </a:r>
            <a:r>
              <a:rPr lang="en-US" sz="2800" dirty="0" smtClean="0">
                <a:sym typeface="Symbol" pitchFamily="-112" charset="2"/>
              </a:rPr>
              <a:t> </a:t>
            </a:r>
            <a:r>
              <a:rPr lang="en-US" sz="2800" dirty="0">
                <a:sym typeface="Symbol" pitchFamily="-112" charset="2"/>
              </a:rPr>
              <a:t>on </a:t>
            </a:r>
            <a:r>
              <a:rPr lang="en-US" sz="2800" dirty="0" err="1">
                <a:sym typeface="Symbol" pitchFamily="-112" charset="2"/>
              </a:rPr>
              <a:t>heldout</a:t>
            </a:r>
            <a:r>
              <a:rPr lang="en-US" sz="2800" dirty="0">
                <a:sym typeface="Symbol" pitchFamily="-112" charset="2"/>
              </a:rPr>
              <a:t> data, pick best</a:t>
            </a:r>
            <a:endParaRPr lang="en-US" sz="2800" dirty="0" smtClean="0">
              <a:sym typeface="Symbol" pitchFamily="-112" charset="2"/>
            </a:endParaRPr>
          </a:p>
          <a:p>
            <a:pPr marL="0" indent="0">
              <a:buNone/>
            </a:pPr>
            <a:endParaRPr lang="en-US" sz="2800" dirty="0" smtClean="0">
              <a:sym typeface="Symbol" pitchFamily="-112" charset="2"/>
            </a:endParaRPr>
          </a:p>
          <a:p>
            <a:pPr marL="0" indent="0">
              <a:buNone/>
            </a:pPr>
            <a:r>
              <a:rPr lang="en-US" sz="2800" dirty="0" smtClean="0">
                <a:sym typeface="Symbol" pitchFamily="-112" charset="2"/>
              </a:rPr>
              <a:t>Two </a:t>
            </a:r>
            <a:r>
              <a:rPr lang="en-US" sz="2800" dirty="0" smtClean="0">
                <a:sym typeface="Symbol" pitchFamily="-112" charset="2"/>
              </a:rPr>
              <a:t>approaches for finding these efficiently</a:t>
            </a:r>
          </a:p>
          <a:p>
            <a:pPr lvl="1"/>
            <a:r>
              <a:rPr lang="en-US" sz="2800" dirty="0" smtClean="0">
                <a:sym typeface="Symbol" pitchFamily="-112" charset="2"/>
              </a:rPr>
              <a:t>EM </a:t>
            </a:r>
            <a:r>
              <a:rPr lang="en-US" sz="2800" dirty="0">
                <a:sym typeface="Symbol" pitchFamily="-112" charset="2"/>
              </a:rPr>
              <a:t>(</a:t>
            </a:r>
            <a:r>
              <a:rPr lang="en-US" sz="2800" dirty="0" smtClean="0">
                <a:sym typeface="Symbol" pitchFamily="-112" charset="2"/>
              </a:rPr>
              <a:t>expectation maximization)</a:t>
            </a:r>
          </a:p>
          <a:p>
            <a:pPr lvl="1"/>
            <a:r>
              <a:rPr lang="en-US" sz="2800" dirty="0" smtClean="0">
                <a:sym typeface="Symbol" pitchFamily="-112" charset="2"/>
              </a:rPr>
              <a:t>“</a:t>
            </a:r>
            <a:r>
              <a:rPr lang="en-US" sz="2800" dirty="0">
                <a:sym typeface="Symbol" pitchFamily="-112" charset="2"/>
              </a:rPr>
              <a:t>Powell search” – see Numerical Recipes in C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810000"/>
            <a:ext cx="8267574" cy="2316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Subtract some absolute number from each of the counts (e.g. 0.75)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will this affect rare words?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will this affect common words?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43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1165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810000"/>
            <a:ext cx="8340726" cy="2316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Subtract some absolute number from each of the counts (e.g. 0.75)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will have a large effect on low counts (rare words)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will have a small effect on large counts (common words)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70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43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21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43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9400" y="4419600"/>
            <a:ext cx="2895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</a:t>
            </a:r>
            <a:r>
              <a:rPr lang="en-US" sz="3200" dirty="0" err="1" smtClean="0">
                <a:solidFill>
                  <a:srgbClr val="FF0000"/>
                </a:solidFill>
              </a:rPr>
              <a:t>α(xy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2354" y="1498951"/>
            <a:ext cx="2304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trigram model: p(</a:t>
            </a:r>
            <a:r>
              <a:rPr lang="en-US" dirty="0" err="1" smtClean="0">
                <a:solidFill>
                  <a:srgbClr val="0000FF"/>
                </a:solidFill>
              </a:rPr>
              <a:t>z|xy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(before discounting)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2344562"/>
            <a:ext cx="1066800" cy="3446638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16200000">
            <a:off x="547372" y="3196662"/>
            <a:ext cx="1496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seen trigrams</a:t>
            </a:r>
          </a:p>
          <a:p>
            <a:r>
              <a:rPr lang="en-US" dirty="0" smtClean="0"/>
              <a:t>(xyz occurred)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150892" y="2344562"/>
            <a:ext cx="1066800" cy="23622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150892" y="4724400"/>
            <a:ext cx="1066800" cy="1066800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774151" y="1498951"/>
            <a:ext cx="2254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trigram model p(</a:t>
            </a:r>
            <a:r>
              <a:rPr lang="en-US" dirty="0" err="1" smtClean="0">
                <a:solidFill>
                  <a:srgbClr val="0000FF"/>
                </a:solidFill>
              </a:rPr>
              <a:t>z|xy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(after discounting)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083574" y="4666136"/>
            <a:ext cx="11376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unseen words</a:t>
            </a:r>
          </a:p>
          <a:p>
            <a:r>
              <a:rPr lang="en-US" sz="1600" dirty="0" smtClean="0"/>
              <a:t>(xyz </a:t>
            </a:r>
            <a:r>
              <a:rPr lang="en-US" sz="1600" dirty="0" err="1" smtClean="0"/>
              <a:t>didn</a:t>
            </a:r>
            <a:r>
              <a:rPr lang="fr-FR" sz="1600" dirty="0" smtClean="0"/>
              <a:t>’</a:t>
            </a:r>
            <a:r>
              <a:rPr lang="en-US" sz="1600" dirty="0" smtClean="0"/>
              <a:t>t occur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2851735" y="3086161"/>
            <a:ext cx="1496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seen trigrams</a:t>
            </a:r>
          </a:p>
          <a:p>
            <a:r>
              <a:rPr lang="en-US" dirty="0" smtClean="0"/>
              <a:t>(xyz occurred)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324600" y="2273728"/>
            <a:ext cx="1066800" cy="3499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430471" y="1498951"/>
            <a:ext cx="2975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bigram model p(</a:t>
            </a:r>
            <a:r>
              <a:rPr lang="en-US" dirty="0" err="1" smtClean="0">
                <a:solidFill>
                  <a:srgbClr val="0000FF"/>
                </a:solidFill>
              </a:rPr>
              <a:t>z|</a:t>
            </a:r>
            <a:r>
              <a:rPr lang="en-US" dirty="0" err="1">
                <a:solidFill>
                  <a:srgbClr val="0000FF"/>
                </a:solidFill>
              </a:rPr>
              <a:t>y</a:t>
            </a:r>
            <a:r>
              <a:rPr lang="en-US" dirty="0" smtClean="0">
                <a:solidFill>
                  <a:srgbClr val="0000FF"/>
                </a:solidFill>
              </a:rPr>
              <a:t>)*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(*for z where xyz didn’t occur)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4217692" y="2273728"/>
            <a:ext cx="2106908" cy="243303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217692" y="5773562"/>
            <a:ext cx="210690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449836"/>
              </p:ext>
            </p:extLst>
          </p:nvPr>
        </p:nvGraphicFramePr>
        <p:xfrm>
          <a:off x="6248400" y="5899130"/>
          <a:ext cx="2789441" cy="958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46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5899130"/>
                        <a:ext cx="2789441" cy="9588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577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4821382" y="5372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446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382" y="5372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	1</a:t>
            </a:r>
          </a:p>
          <a:p>
            <a:r>
              <a:rPr lang="en-US" sz="2400" dirty="0" smtClean="0"/>
              <a:t>see the car			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4341167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cat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4048" y="49530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	1</a:t>
            </a:r>
          </a:p>
          <a:p>
            <a:r>
              <a:rPr lang="en-US" sz="2400" dirty="0" smtClean="0"/>
              <a:t>see the car			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800" y="1676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cat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4821238" y="5368925"/>
          <a:ext cx="432276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15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238" y="5368925"/>
                        <a:ext cx="4322762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419600" y="2841526"/>
          <a:ext cx="2882957" cy="739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16" name="Equation" r:id="rId5" imgW="1435100" imgH="368300" progId="Equation.3">
                  <p:embed/>
                </p:oleObj>
              </mc:Choice>
              <mc:Fallback>
                <p:oleObj name="Equation" r:id="rId5" imgW="14351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841526"/>
                        <a:ext cx="2882957" cy="7398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	1</a:t>
            </a:r>
          </a:p>
          <a:p>
            <a:r>
              <a:rPr lang="en-US" sz="2400" dirty="0" smtClean="0"/>
              <a:t>see the car		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4048" y="3200400"/>
            <a:ext cx="44165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much probability mass did we reserve/discount for the bigram model?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0" y="5676900"/>
          <a:ext cx="321468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72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76900"/>
                        <a:ext cx="321468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	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	1</a:t>
            </a:r>
          </a:p>
          <a:p>
            <a:r>
              <a:rPr lang="en-US" sz="2400" dirty="0" smtClean="0"/>
              <a:t>see the car		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10" name="TextBox 9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038600" y="4495800"/>
            <a:ext cx="4953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of the unique trigrams, we subtracted D/</a:t>
            </a:r>
            <a:r>
              <a:rPr lang="en-US" sz="2400" dirty="0" err="1" smtClean="0">
                <a:solidFill>
                  <a:srgbClr val="0000FF"/>
                </a:solidFill>
              </a:rPr>
              <a:t>count(“see</a:t>
            </a:r>
            <a:r>
              <a:rPr lang="en-US" sz="2400" dirty="0" smtClean="0">
                <a:solidFill>
                  <a:srgbClr val="0000FF"/>
                </a:solidFill>
              </a:rPr>
              <a:t> the”) from the probability distribution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31427" name="Object 3"/>
          <p:cNvGraphicFramePr>
            <a:graphicFrameLocks noChangeAspect="1"/>
          </p:cNvGraphicFramePr>
          <p:nvPr/>
        </p:nvGraphicFramePr>
        <p:xfrm>
          <a:off x="0" y="5676900"/>
          <a:ext cx="321468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9" name="Equation" r:id="rId4" imgW="2438400" imgH="838200" progId="Equation.3">
                  <p:embed/>
                </p:oleObj>
              </mc:Choice>
              <mc:Fallback>
                <p:oleObj name="Equation" r:id="rId4" imgW="2438400" imgH="838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76900"/>
                        <a:ext cx="321468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</a:t>
            </a:r>
            <a:r>
              <a:rPr lang="en-US" sz="2400" dirty="0"/>
              <a:t>	</a:t>
            </a:r>
            <a:r>
              <a:rPr lang="en-US" sz="2400" dirty="0" smtClean="0"/>
              <a:t>2</a:t>
            </a:r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	1</a:t>
            </a:r>
          </a:p>
          <a:p>
            <a:r>
              <a:rPr lang="en-US" sz="2400" dirty="0" smtClean="0"/>
              <a:t>see the car			1</a:t>
            </a: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0" y="5676900"/>
          <a:ext cx="3214361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3" name="Equation" r:id="rId4" imgW="2438400" imgH="838200" progId="Equation.3">
                  <p:embed/>
                </p:oleObj>
              </mc:Choice>
              <mc:Fallback>
                <p:oleObj name="Equation" r:id="rId4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76900"/>
                        <a:ext cx="3214361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660650" y="4724400"/>
          <a:ext cx="6254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4" name="Equation" r:id="rId6" imgW="3022600" imgH="368300" progId="Equation.3">
                  <p:embed/>
                </p:oleObj>
              </mc:Choice>
              <mc:Fallback>
                <p:oleObj name="Equation" r:id="rId6" imgW="30226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4724400"/>
                        <a:ext cx="625475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429000" y="5599093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distribute this probability mass to all bigrams that we are backing off to</a:t>
            </a:r>
            <a:endParaRPr lang="en-US" sz="2800" dirty="0">
              <a:solidFill>
                <a:srgbClr val="0000FF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21" name="TextBox 20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α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29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We have some number of bigrams we’re going to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 to, i.e. those </a:t>
            </a:r>
            <a:r>
              <a:rPr lang="en-US" sz="2800" i="1" dirty="0" smtClean="0"/>
              <a:t>X</a:t>
            </a:r>
            <a:r>
              <a:rPr lang="en-US" sz="2800" dirty="0" smtClean="0"/>
              <a:t> where </a:t>
            </a:r>
            <a:r>
              <a:rPr lang="en-US" sz="2800" dirty="0" err="1" smtClean="0"/>
              <a:t>C(see</a:t>
            </a:r>
            <a:r>
              <a:rPr lang="en-US" sz="2800" dirty="0" smtClean="0"/>
              <a:t> the </a:t>
            </a:r>
            <a:r>
              <a:rPr lang="en-US" sz="2800" i="1" dirty="0" smtClean="0"/>
              <a:t>X</a:t>
            </a:r>
            <a:r>
              <a:rPr lang="en-US" sz="2800" dirty="0" smtClean="0"/>
              <a:t>) = 0, that is unseen trigrams starting with “see the”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When </a:t>
            </a:r>
            <a:r>
              <a:rPr lang="en-US" sz="2800" dirty="0" smtClean="0"/>
              <a:t>we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, for each of these, we’ll be including their probability in the model: P(X | the)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αis </a:t>
            </a:r>
            <a:r>
              <a:rPr lang="en-US" sz="2800" dirty="0" smtClean="0"/>
              <a:t>the normalizing constant so that the sum of these probabilities equals the reserved probability mass</a:t>
            </a:r>
          </a:p>
        </p:txBody>
      </p:sp>
      <p:graphicFrame>
        <p:nvGraphicFramePr>
          <p:cNvPr id="2457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546186"/>
              </p:ext>
            </p:extLst>
          </p:nvPr>
        </p:nvGraphicFramePr>
        <p:xfrm>
          <a:off x="796925" y="5295900"/>
          <a:ext cx="7623175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5" name="Equation" r:id="rId3" imgW="3683000" imgH="393700" progId="Equation.3">
                  <p:embed/>
                </p:oleObj>
              </mc:Choice>
              <mc:Fallback>
                <p:oleObj name="Equation" r:id="rId3" imgW="3683000" imgH="393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5295900"/>
                        <a:ext cx="7623175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α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31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We can calculate </a:t>
            </a:r>
            <a:r>
              <a:rPr lang="en-US" sz="2800" dirty="0" err="1" smtClean="0"/>
              <a:t>α</a:t>
            </a:r>
            <a:r>
              <a:rPr lang="en-US" sz="2800" dirty="0" smtClean="0"/>
              <a:t> two ways</a:t>
            </a:r>
          </a:p>
          <a:p>
            <a:pPr lvl="1"/>
            <a:r>
              <a:rPr lang="en-US" sz="2400" dirty="0" smtClean="0"/>
              <a:t>Based on those we haven’t seen: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Or, more often, based on those we do see:</a:t>
            </a:r>
          </a:p>
        </p:txBody>
      </p:sp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2057400" y="2895600"/>
          <a:ext cx="4757737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021" name="Equation" r:id="rId3" imgW="2298700" imgH="546100" progId="Equation.3">
                  <p:embed/>
                </p:oleObj>
              </mc:Choice>
              <mc:Fallback>
                <p:oleObj name="Equation" r:id="rId3" imgW="2298700" imgH="546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895600"/>
                        <a:ext cx="4757737" cy="112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43" name="Object 3"/>
          <p:cNvGraphicFramePr>
            <a:graphicFrameLocks noChangeAspect="1"/>
          </p:cNvGraphicFramePr>
          <p:nvPr/>
        </p:nvGraphicFramePr>
        <p:xfrm>
          <a:off x="2057400" y="4953000"/>
          <a:ext cx="4757738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022" name="Equation" r:id="rId5" imgW="2298700" imgH="546100" progId="Equation.3">
                  <p:embed/>
                </p:oleObj>
              </mc:Choice>
              <mc:Fallback>
                <p:oleObj name="Equation" r:id="rId5" imgW="2298700" imgH="546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953000"/>
                        <a:ext cx="4757738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α</a:t>
            </a:r>
            <a:r>
              <a:rPr lang="en-US" dirty="0" smtClean="0"/>
              <a:t> in general: trigrams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Calculate the reserved mass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Calculate the sum of the backed off probability.  For bigram “A B”: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Calculate </a:t>
            </a:r>
            <a:r>
              <a:rPr lang="en-US" sz="2000" dirty="0" err="1" smtClean="0"/>
              <a:t>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89590" y="2433935"/>
            <a:ext cx="3536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reserved_mass(bigram</a:t>
            </a:r>
            <a:r>
              <a:rPr lang="en-US" sz="2000" dirty="0" smtClean="0"/>
              <a:t>) =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87952" y="2133600"/>
            <a:ext cx="472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</a:t>
            </a:r>
            <a:r>
              <a:rPr lang="en-US" sz="2000" i="1" dirty="0" smtClean="0"/>
              <a:t>types</a:t>
            </a:r>
            <a:r>
              <a:rPr lang="en-US" sz="2000" dirty="0" smtClean="0"/>
              <a:t> starting with bigram * 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85886" y="2738735"/>
            <a:ext cx="2554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count(bigram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7304" y="2667000"/>
            <a:ext cx="3584448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2866" name="Object 2"/>
          <p:cNvGraphicFramePr>
            <a:graphicFrameLocks noChangeAspect="1"/>
          </p:cNvGraphicFramePr>
          <p:nvPr/>
        </p:nvGraphicFramePr>
        <p:xfrm>
          <a:off x="1489590" y="3852863"/>
          <a:ext cx="1962150" cy="622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33" name="Equation" r:id="rId3" imgW="1117600" imgH="355600" progId="Equation.3">
                  <p:embed/>
                </p:oleObj>
              </mc:Choice>
              <mc:Fallback>
                <p:oleObj name="Equation" r:id="rId3" imgW="11176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590" y="3852863"/>
                        <a:ext cx="1962150" cy="622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7" name="Object 3"/>
          <p:cNvGraphicFramePr>
            <a:graphicFrameLocks noChangeAspect="1"/>
          </p:cNvGraphicFramePr>
          <p:nvPr/>
        </p:nvGraphicFramePr>
        <p:xfrm>
          <a:off x="6324600" y="3810000"/>
          <a:ext cx="16494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34" name="Equation" r:id="rId5" imgW="939800" imgH="355600" progId="Equation.3">
                  <p:embed/>
                </p:oleObj>
              </mc:Choice>
              <mc:Fallback>
                <p:oleObj name="Equation" r:id="rId5" imgW="939800" imgH="355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810000"/>
                        <a:ext cx="1649413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338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either is </a:t>
            </a:r>
            <a:r>
              <a:rPr lang="en-US" dirty="0" smtClean="0">
                <a:solidFill>
                  <a:srgbClr val="0000FF"/>
                </a:solidFill>
              </a:rPr>
              <a:t>fine, </a:t>
            </a:r>
            <a:r>
              <a:rPr lang="en-US" dirty="0" smtClean="0">
                <a:solidFill>
                  <a:srgbClr val="0000FF"/>
                </a:solidFill>
              </a:rPr>
              <a:t>in </a:t>
            </a:r>
            <a:r>
              <a:rPr lang="en-US" dirty="0" smtClean="0">
                <a:solidFill>
                  <a:srgbClr val="0000FF"/>
                </a:solidFill>
              </a:rPr>
              <a:t>practice </a:t>
            </a:r>
            <a:r>
              <a:rPr lang="en-US" dirty="0" smtClean="0">
                <a:solidFill>
                  <a:srgbClr val="0000FF"/>
                </a:solidFill>
              </a:rPr>
              <a:t>the left is easier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1598740" y="5410200"/>
          <a:ext cx="3427412" cy="940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135" name="Equation" r:id="rId7" imgW="1981200" imgH="546100" progId="Equation.3">
                  <p:embed/>
                </p:oleObj>
              </mc:Choice>
              <mc:Fallback>
                <p:oleObj name="Equation" r:id="rId7" imgW="1981200" imgH="546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740" y="5410200"/>
                        <a:ext cx="3427412" cy="9407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10800000" flipV="1">
            <a:off x="4800600" y="5410200"/>
            <a:ext cx="1524000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4600" y="5029200"/>
            <a:ext cx="2441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– the sum of the bigram probabilities of those trigrams that we saw starting with bigram A 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α</a:t>
            </a:r>
            <a:r>
              <a:rPr lang="en-US" dirty="0" smtClean="0"/>
              <a:t> in general: bigrams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Calculate the reserved mass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Calculate the sum of the backed off probability.  For bigram “A B”: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Calculate </a:t>
            </a:r>
            <a:r>
              <a:rPr lang="en-US" sz="2000" dirty="0" err="1" smtClean="0"/>
              <a:t>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89590" y="2433935"/>
            <a:ext cx="3536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reserved_mass(unigram</a:t>
            </a:r>
            <a:r>
              <a:rPr lang="en-US" sz="2000" dirty="0" smtClean="0"/>
              <a:t>) =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87952" y="2133600"/>
            <a:ext cx="472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</a:t>
            </a:r>
            <a:r>
              <a:rPr lang="en-US" sz="2000" i="1" dirty="0" smtClean="0"/>
              <a:t>types</a:t>
            </a:r>
            <a:r>
              <a:rPr lang="en-US" sz="2000" dirty="0" smtClean="0"/>
              <a:t> starting with unigram * 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85886" y="2738735"/>
            <a:ext cx="2554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count(unigram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7304" y="2667000"/>
            <a:ext cx="3584448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2866" name="Object 2"/>
          <p:cNvGraphicFramePr>
            <a:graphicFrameLocks noChangeAspect="1"/>
          </p:cNvGraphicFramePr>
          <p:nvPr/>
        </p:nvGraphicFramePr>
        <p:xfrm>
          <a:off x="1689100" y="3852863"/>
          <a:ext cx="15605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181" name="Equation" r:id="rId3" imgW="889000" imgH="355600" progId="Equation.3">
                  <p:embed/>
                </p:oleObj>
              </mc:Choice>
              <mc:Fallback>
                <p:oleObj name="Equation" r:id="rId3" imgW="8890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3852863"/>
                        <a:ext cx="1560513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7" name="Object 3"/>
          <p:cNvGraphicFramePr>
            <a:graphicFrameLocks noChangeAspect="1"/>
          </p:cNvGraphicFramePr>
          <p:nvPr/>
        </p:nvGraphicFramePr>
        <p:xfrm>
          <a:off x="6524625" y="3810000"/>
          <a:ext cx="12477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182" name="Equation" r:id="rId5" imgW="711200" imgH="355600" progId="Equation.3">
                  <p:embed/>
                </p:oleObj>
              </mc:Choice>
              <mc:Fallback>
                <p:oleObj name="Equation" r:id="rId5" imgW="711200" imgH="355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5" y="3810000"/>
                        <a:ext cx="1247775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338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either is fine in practice, the left is easier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1839913" y="5410200"/>
          <a:ext cx="2944812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183" name="Equation" r:id="rId7" imgW="1701800" imgH="546100" progId="Equation.3">
                  <p:embed/>
                </p:oleObj>
              </mc:Choice>
              <mc:Fallback>
                <p:oleObj name="Equation" r:id="rId7" imgW="1701800" imgH="546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913" y="5410200"/>
                        <a:ext cx="2944812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10800000" flipV="1">
            <a:off x="4800600" y="5410200"/>
            <a:ext cx="1524000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4600" y="5029200"/>
            <a:ext cx="2441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– the sum of the unigram probabilities of those bigrams that we saw starting with word 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backoff</a:t>
            </a:r>
            <a:r>
              <a:rPr lang="en-US" dirty="0" smtClean="0"/>
              <a:t> models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Store the </a:t>
            </a:r>
            <a:r>
              <a:rPr lang="en-US" sz="2800" dirty="0" err="1" smtClean="0"/>
              <a:t>αs</a:t>
            </a:r>
            <a:r>
              <a:rPr lang="en-US" sz="2800" dirty="0" smtClean="0"/>
              <a:t> in another table</a:t>
            </a:r>
          </a:p>
          <a:p>
            <a:pPr lvl="1"/>
            <a:r>
              <a:rPr lang="en-US" sz="2400" dirty="0" smtClean="0"/>
              <a:t>If it’s a trigram backed off to a bigram, it’s a table keyed by the bigrams</a:t>
            </a:r>
          </a:p>
          <a:p>
            <a:pPr lvl="1"/>
            <a:r>
              <a:rPr lang="en-US" sz="2400" dirty="0" smtClean="0"/>
              <a:t>If it’s a bigram backed off to a unigram, it’s a table keyed by the unigrams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Compute </a:t>
            </a:r>
            <a:r>
              <a:rPr lang="en-US" sz="2800" dirty="0" smtClean="0"/>
              <a:t>the αs during training</a:t>
            </a:r>
            <a:endParaRPr lang="en-US" sz="2200" dirty="0" smtClean="0"/>
          </a:p>
          <a:p>
            <a:pPr lvl="1"/>
            <a:r>
              <a:rPr lang="en-US" sz="2200" dirty="0" smtClean="0"/>
              <a:t>After calculating all of the probabilities of seen unigrams/bigrams/trigrams</a:t>
            </a:r>
          </a:p>
          <a:p>
            <a:pPr lvl="1"/>
            <a:r>
              <a:rPr lang="en-US" sz="2200" dirty="0" smtClean="0"/>
              <a:t>Go back through and calculate the </a:t>
            </a:r>
            <a:r>
              <a:rPr lang="en-US" sz="2200" dirty="0" err="1" smtClean="0"/>
              <a:t>αs</a:t>
            </a:r>
            <a:r>
              <a:rPr lang="en-US" sz="2200" dirty="0" smtClean="0"/>
              <a:t> (you should have all of the information you need)</a:t>
            </a:r>
          </a:p>
          <a:p>
            <a:pPr marL="0" indent="0">
              <a:buNone/>
            </a:pPr>
            <a:endParaRPr lang="en-US" sz="2500" dirty="0" smtClean="0"/>
          </a:p>
          <a:p>
            <a:pPr marL="0" indent="0">
              <a:buNone/>
            </a:pPr>
            <a:r>
              <a:rPr lang="en-US" sz="2500" dirty="0" smtClean="0"/>
              <a:t>During </a:t>
            </a:r>
            <a:r>
              <a:rPr lang="en-US" sz="2500" dirty="0" smtClean="0"/>
              <a:t>testing, it should then be easy to apply the </a:t>
            </a:r>
            <a:r>
              <a:rPr lang="en-US" sz="2500" dirty="0" err="1" smtClean="0"/>
              <a:t>backoff</a:t>
            </a:r>
            <a:r>
              <a:rPr lang="en-US" sz="2500" dirty="0" smtClean="0"/>
              <a:t> model with the αs pre-calculated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jumped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reserved mass?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1824335"/>
            <a:ext cx="3502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Dow Jones		10</a:t>
            </a:r>
          </a:p>
          <a:p>
            <a:r>
              <a:rPr lang="en-US" sz="2400" dirty="0" smtClean="0"/>
              <a:t>the Dow rose		5</a:t>
            </a:r>
          </a:p>
          <a:p>
            <a:r>
              <a:rPr lang="en-US" sz="2400" dirty="0" smtClean="0"/>
              <a:t>the Dow fell		5</a:t>
            </a:r>
            <a:endParaRPr lang="en-US" sz="24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112963" y="4572000"/>
          <a:ext cx="66500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54" name="Equation" r:id="rId3" imgW="3213100" imgH="368300" progId="Equation.3">
                  <p:embed/>
                </p:oleObj>
              </mc:Choice>
              <mc:Fallback>
                <p:oleObj name="Equation" r:id="rId3" imgW="32131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963" y="4572000"/>
                        <a:ext cx="66500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20" name="TextBox 19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7574" name="Object 6"/>
          <p:cNvGraphicFramePr>
            <a:graphicFrameLocks noChangeAspect="1"/>
          </p:cNvGraphicFramePr>
          <p:nvPr/>
        </p:nvGraphicFramePr>
        <p:xfrm>
          <a:off x="2438400" y="5562600"/>
          <a:ext cx="4967288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55" name="Equation" r:id="rId5" imgW="2400300" imgH="546100" progId="Equation.3">
                  <p:embed/>
                </p:oleObj>
              </mc:Choice>
              <mc:Fallback>
                <p:oleObj name="Equation" r:id="rId5" imgW="2400300" imgH="5461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562600"/>
                        <a:ext cx="4967288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581400"/>
            <a:ext cx="8153400" cy="2971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Two nice attributes:</a:t>
            </a:r>
          </a:p>
          <a:p>
            <a:pPr lvl="1"/>
            <a:r>
              <a:rPr lang="en-US" dirty="0" smtClean="0"/>
              <a:t>decreases if we’ve seen more bigrams</a:t>
            </a:r>
          </a:p>
          <a:p>
            <a:pPr lvl="2"/>
            <a:r>
              <a:rPr lang="en-US" dirty="0" smtClean="0"/>
              <a:t>should be more confident that the unseen trigram is no good</a:t>
            </a:r>
          </a:p>
          <a:p>
            <a:pPr lvl="1"/>
            <a:r>
              <a:rPr lang="en-US" dirty="0" smtClean="0"/>
              <a:t>increases if the bigram tends to be followed by lots of other words</a:t>
            </a:r>
          </a:p>
          <a:p>
            <a:pPr lvl="2"/>
            <a:r>
              <a:rPr lang="en-US" dirty="0" smtClean="0"/>
              <a:t>will be more likely to see an unseen trigram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2205335"/>
            <a:ext cx="2622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reserved_mass</a:t>
            </a:r>
            <a:r>
              <a:rPr lang="en-US" sz="2400" dirty="0" smtClean="0"/>
              <a:t> = </a:t>
            </a: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352800" y="1905000"/>
            <a:ext cx="4727448" cy="1066800"/>
            <a:chOff x="4038600" y="3505200"/>
            <a:chExt cx="4727448" cy="1066800"/>
          </a:xfrm>
        </p:grpSpPr>
        <p:sp>
          <p:nvSpPr>
            <p:cNvPr id="14" name="TextBox 13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bigram * D</a:t>
              </a:r>
              <a:endParaRPr lang="en-US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count(bigram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6550</TotalTime>
  <Words>2908</Words>
  <Application>Microsoft Macintosh PowerPoint</Application>
  <PresentationFormat>On-screen Show (4:3)</PresentationFormat>
  <Paragraphs>683</Paragraphs>
  <Slides>52</Slides>
  <Notes>10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Median</vt:lpstr>
      <vt:lpstr>Equation</vt:lpstr>
      <vt:lpstr>Microsoft Equation</vt:lpstr>
      <vt:lpstr>Language acquisition</vt:lpstr>
      <vt:lpstr>Language modeling: Smoothing</vt:lpstr>
      <vt:lpstr>Admin</vt:lpstr>
      <vt:lpstr>Admin</vt:lpstr>
      <vt:lpstr>Admin</vt:lpstr>
      <vt:lpstr>Today</vt:lpstr>
      <vt:lpstr>Today</vt:lpstr>
      <vt:lpstr>Smoothing</vt:lpstr>
      <vt:lpstr>Smoothing</vt:lpstr>
      <vt:lpstr>The general smoothing problem</vt:lpstr>
      <vt:lpstr>Add-lambda smoothing</vt:lpstr>
      <vt:lpstr>Add-lambda smoothing</vt:lpstr>
      <vt:lpstr>Setting smoothing parameters</vt:lpstr>
      <vt:lpstr>Setting smoothing parameters</vt:lpstr>
      <vt:lpstr>Vocabulary</vt:lpstr>
      <vt:lpstr>Vocabulary</vt:lpstr>
      <vt:lpstr>Vocabulary</vt:lpstr>
      <vt:lpstr>Vocabulary</vt:lpstr>
      <vt:lpstr>Vocabulary</vt:lpstr>
      <vt:lpstr>Out of vocabulary</vt:lpstr>
      <vt:lpstr>Choosing a vocabulary</vt:lpstr>
      <vt:lpstr>Storing the table</vt:lpstr>
      <vt:lpstr>Storing the table</vt:lpstr>
      <vt:lpstr>Storing the table:  add-lambda smoothing</vt:lpstr>
      <vt:lpstr>Storing the table:  add-lambda smoothing</vt:lpstr>
      <vt:lpstr>Storing the table:  add-lambda smoothing</vt:lpstr>
      <vt:lpstr>Problems with frequency based smoothing</vt:lpstr>
      <vt:lpstr>Witten-Bell Discounting</vt:lpstr>
      <vt:lpstr>Witten-Bell Discounting</vt:lpstr>
      <vt:lpstr>Witten-Bell Smoothing</vt:lpstr>
      <vt:lpstr>Witten-Bell Smoothing</vt:lpstr>
      <vt:lpstr>Witten-Bell Smoothing</vt:lpstr>
      <vt:lpstr>Problems with frequency based smoothing</vt:lpstr>
      <vt:lpstr>Better smoothing approaches</vt:lpstr>
      <vt:lpstr>Smoothing: Simple Interpolation</vt:lpstr>
      <vt:lpstr>Smoothing: Finding parameter values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Calculating α</vt:lpstr>
      <vt:lpstr>Calculating α</vt:lpstr>
      <vt:lpstr>Calculating α in general: trigrams</vt:lpstr>
      <vt:lpstr>Calculating α in general: bigrams</vt:lpstr>
      <vt:lpstr>Calculating backoff models in practice</vt:lpstr>
      <vt:lpstr>Backoff models: absolute discounting</vt:lpstr>
      <vt:lpstr>Backoff models: absolute discounting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501</cp:revision>
  <cp:lastPrinted>2011-09-27T17:45:21Z</cp:lastPrinted>
  <dcterms:created xsi:type="dcterms:W3CDTF">2011-02-10T22:08:43Z</dcterms:created>
  <dcterms:modified xsi:type="dcterms:W3CDTF">2014-09-16T23:49:17Z</dcterms:modified>
</cp:coreProperties>
</file>