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1"/>
  </p:notesMasterIdLst>
  <p:sldIdLst>
    <p:sldId id="256" r:id="rId2"/>
    <p:sldId id="356" r:id="rId3"/>
    <p:sldId id="532" r:id="rId4"/>
    <p:sldId id="533" r:id="rId5"/>
    <p:sldId id="534" r:id="rId6"/>
    <p:sldId id="535" r:id="rId7"/>
    <p:sldId id="536" r:id="rId8"/>
    <p:sldId id="537" r:id="rId9"/>
    <p:sldId id="538" r:id="rId10"/>
    <p:sldId id="539" r:id="rId11"/>
    <p:sldId id="540" r:id="rId12"/>
    <p:sldId id="541" r:id="rId13"/>
    <p:sldId id="542" r:id="rId14"/>
    <p:sldId id="543" r:id="rId15"/>
    <p:sldId id="544" r:id="rId16"/>
    <p:sldId id="545" r:id="rId17"/>
    <p:sldId id="546" r:id="rId18"/>
    <p:sldId id="547" r:id="rId19"/>
    <p:sldId id="548" r:id="rId20"/>
    <p:sldId id="549" r:id="rId21"/>
    <p:sldId id="550" r:id="rId22"/>
    <p:sldId id="551" r:id="rId23"/>
    <p:sldId id="552" r:id="rId24"/>
    <p:sldId id="553" r:id="rId25"/>
    <p:sldId id="554" r:id="rId26"/>
    <p:sldId id="555" r:id="rId27"/>
    <p:sldId id="556" r:id="rId28"/>
    <p:sldId id="557" r:id="rId29"/>
    <p:sldId id="558" r:id="rId30"/>
    <p:sldId id="559" r:id="rId31"/>
    <p:sldId id="560" r:id="rId32"/>
    <p:sldId id="561" r:id="rId33"/>
    <p:sldId id="562" r:id="rId34"/>
    <p:sldId id="563" r:id="rId35"/>
    <p:sldId id="564" r:id="rId36"/>
    <p:sldId id="565" r:id="rId37"/>
    <p:sldId id="566" r:id="rId38"/>
    <p:sldId id="567" r:id="rId39"/>
    <p:sldId id="568" r:id="rId40"/>
    <p:sldId id="569" r:id="rId41"/>
    <p:sldId id="570" r:id="rId42"/>
    <p:sldId id="571" r:id="rId43"/>
    <p:sldId id="572" r:id="rId44"/>
    <p:sldId id="573" r:id="rId45"/>
    <p:sldId id="574" r:id="rId46"/>
    <p:sldId id="575" r:id="rId47"/>
    <p:sldId id="576" r:id="rId48"/>
    <p:sldId id="577" r:id="rId49"/>
    <p:sldId id="578" r:id="rId50"/>
    <p:sldId id="579" r:id="rId51"/>
    <p:sldId id="580" r:id="rId52"/>
    <p:sldId id="581" r:id="rId53"/>
    <p:sldId id="582" r:id="rId54"/>
    <p:sldId id="583" r:id="rId55"/>
    <p:sldId id="584" r:id="rId56"/>
    <p:sldId id="585" r:id="rId57"/>
    <p:sldId id="586" r:id="rId58"/>
    <p:sldId id="587" r:id="rId59"/>
    <p:sldId id="588" r:id="rId60"/>
    <p:sldId id="589" r:id="rId61"/>
    <p:sldId id="590" r:id="rId62"/>
    <p:sldId id="591" r:id="rId63"/>
    <p:sldId id="592" r:id="rId64"/>
    <p:sldId id="593" r:id="rId65"/>
    <p:sldId id="594" r:id="rId66"/>
    <p:sldId id="595" r:id="rId67"/>
    <p:sldId id="596" r:id="rId68"/>
    <p:sldId id="597" r:id="rId69"/>
    <p:sldId id="598" r:id="rId70"/>
    <p:sldId id="599" r:id="rId71"/>
    <p:sldId id="600" r:id="rId72"/>
    <p:sldId id="601" r:id="rId73"/>
    <p:sldId id="602" r:id="rId74"/>
    <p:sldId id="603" r:id="rId75"/>
    <p:sldId id="604" r:id="rId76"/>
    <p:sldId id="606" r:id="rId77"/>
    <p:sldId id="607" r:id="rId78"/>
    <p:sldId id="608" r:id="rId79"/>
    <p:sldId id="609" r:id="rId80"/>
    <p:sldId id="610" r:id="rId81"/>
    <p:sldId id="611" r:id="rId82"/>
    <p:sldId id="612" r:id="rId83"/>
    <p:sldId id="613" r:id="rId84"/>
    <p:sldId id="614" r:id="rId85"/>
    <p:sldId id="615" r:id="rId86"/>
    <p:sldId id="616" r:id="rId87"/>
    <p:sldId id="617" r:id="rId88"/>
    <p:sldId id="618" r:id="rId89"/>
    <p:sldId id="619" r:id="rId90"/>
    <p:sldId id="620" r:id="rId91"/>
    <p:sldId id="621" r:id="rId92"/>
    <p:sldId id="622" r:id="rId93"/>
    <p:sldId id="623" r:id="rId94"/>
    <p:sldId id="624" r:id="rId95"/>
    <p:sldId id="625" r:id="rId96"/>
    <p:sldId id="626" r:id="rId97"/>
    <p:sldId id="627" r:id="rId98"/>
    <p:sldId id="628" r:id="rId99"/>
    <p:sldId id="629" r:id="rId100"/>
    <p:sldId id="630" r:id="rId101"/>
    <p:sldId id="631" r:id="rId102"/>
    <p:sldId id="632" r:id="rId103"/>
    <p:sldId id="633" r:id="rId104"/>
    <p:sldId id="634" r:id="rId105"/>
    <p:sldId id="635" r:id="rId106"/>
    <p:sldId id="636" r:id="rId107"/>
    <p:sldId id="637" r:id="rId108"/>
    <p:sldId id="638" r:id="rId109"/>
    <p:sldId id="639" r:id="rId1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53" autoAdjust="0"/>
    <p:restoredTop sz="94660"/>
  </p:normalViewPr>
  <p:slideViewPr>
    <p:cSldViewPr snapToObjects="1">
      <p:cViewPr varScale="1">
        <p:scale>
          <a:sx n="117" d="100"/>
          <a:sy n="117" d="100"/>
        </p:scale>
        <p:origin x="-5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slide" Target="slides/slide109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11" Type="http://schemas.openxmlformats.org/officeDocument/2006/relationships/notesMaster" Target="notesMasters/notesMaster1.xml"/><Relationship Id="rId112" Type="http://schemas.openxmlformats.org/officeDocument/2006/relationships/printerSettings" Target="printerSettings/printerSettings1.bin"/><Relationship Id="rId113" Type="http://schemas.openxmlformats.org/officeDocument/2006/relationships/presProps" Target="presProps.xml"/><Relationship Id="rId114" Type="http://schemas.openxmlformats.org/officeDocument/2006/relationships/viewProps" Target="viewProps.xml"/><Relationship Id="rId115" Type="http://schemas.openxmlformats.org/officeDocument/2006/relationships/theme" Target="theme/theme1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9/30/14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57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7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8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8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8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8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8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8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8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8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8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146B4B-CC12-ED44-B6A9-297B6B1074C9}" type="slidenum">
              <a:rPr lang="en-US"/>
              <a:pPr/>
              <a:t>5</a:t>
            </a:fld>
            <a:endParaRPr lang="en-US"/>
          </a:p>
        </p:txBody>
      </p:sp>
      <p:sp>
        <p:nvSpPr>
          <p:cNvPr id="501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483" y="4342589"/>
            <a:ext cx="5487036" cy="411549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5670" tIns="42835" rIns="85670" bIns="42835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146B4B-CC12-ED44-B6A9-297B6B1074C9}" type="slidenum">
              <a:rPr lang="en-US"/>
              <a:pPr/>
              <a:t>6</a:t>
            </a:fld>
            <a:endParaRPr lang="en-US"/>
          </a:p>
        </p:txBody>
      </p:sp>
      <p:sp>
        <p:nvSpPr>
          <p:cNvPr id="501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483" y="4342589"/>
            <a:ext cx="5487036" cy="411549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5670" tIns="42835" rIns="85670" bIns="42835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1DB47B-3FF4-F74F-84A3-7A179DC1E941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85F369-22DD-DD48-AB48-7B1634627B3E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573019-2BF0-2547-A638-7C31D2D7C700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6DD128-1368-E94A-8E96-CFD9F89AAD0D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149593-2D8D-7144-81B1-25C19463C46A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5BCD0F-5A59-AB45-9D1C-6D42AAA9F054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97D96B-C80A-BE43-8266-EB2B5C142228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5E7BB4-588A-954E-9F91-924839C0279B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85E4C1-1B52-064B-878A-3174341CEF8A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D986A8-6389-FE4F-9A1D-A6D0609F5672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38B803-1B05-7E49-A1EB-983278865673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904B7E-20DA-D945-B52B-C529245AB253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07C5E8-8DE4-864E-BB9A-96BE0F725C6F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B08AAF-DB8C-AF4E-9254-59E130BEDF08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20026B-0F2E-6E41-9D9E-9636189C8CD6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680D40-6A6E-E94E-A198-9B362EFA3737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198286-79E9-F944-AB46-BBFE890ECBEB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456B10-5914-924B-BF95-562EED5387C8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FCF2A0-A003-9145-B94C-9A09E0A84F54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EE2962-C5E7-344B-A897-DF7439467297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829AD2-D97B-9041-A7FB-4391342BBC50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F3B145-0A3D-D846-A0B1-5A1E08D058EE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3BB67D-2E7E-AB47-8015-3C3FD5C52DA4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A48A0B-F853-E74F-BF9D-EF6196C3A5B4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FD02C5-6CAF-1747-89D5-729DC97DD2AB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7C9302-EBE4-8147-B928-F829147E6451}" type="slidenum">
              <a:rPr lang="en-US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E61E8B-1185-1949-883D-85BF699AFBAB}" type="slidenum">
              <a:rPr lang="en-US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159E71-0447-F549-A592-72D2A49C8917}" type="slidenum">
              <a:rPr lang="en-US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97636" name="Slide Number Placeholder 3"/>
          <p:cNvSpPr txBox="1">
            <a:spLocks noGrp="1"/>
          </p:cNvSpPr>
          <p:nvPr/>
        </p:nvSpPr>
        <p:spPr bwMode="auto">
          <a:xfrm>
            <a:off x="3886200" y="8687039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49967331-9C35-4741-AD72-9466E1D79325}" type="slidenum">
              <a:rPr lang="en-US" sz="1200" b="0"/>
              <a:pPr algn="r"/>
              <a:t>35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9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99684" name="Slide Number Placeholder 3"/>
          <p:cNvSpPr txBox="1">
            <a:spLocks noGrp="1"/>
          </p:cNvSpPr>
          <p:nvPr/>
        </p:nvSpPr>
        <p:spPr bwMode="auto">
          <a:xfrm>
            <a:off x="3886200" y="8687039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18F0BD55-0E7D-5740-B3AC-653C3B377736}" type="slidenum">
              <a:rPr lang="en-US" sz="1200" b="0"/>
              <a:pPr algn="r"/>
              <a:t>36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1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01732" name="Slide Number Placeholder 3"/>
          <p:cNvSpPr txBox="1">
            <a:spLocks noGrp="1"/>
          </p:cNvSpPr>
          <p:nvPr/>
        </p:nvSpPr>
        <p:spPr bwMode="auto">
          <a:xfrm>
            <a:off x="3886200" y="8687039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6AD07999-7195-1D41-87DC-60C0C6C96198}" type="slidenum">
              <a:rPr lang="en-US" sz="1200" b="0"/>
              <a:pPr algn="r"/>
              <a:t>37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3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03780" name="Slide Number Placeholder 3"/>
          <p:cNvSpPr txBox="1">
            <a:spLocks noGrp="1"/>
          </p:cNvSpPr>
          <p:nvPr/>
        </p:nvSpPr>
        <p:spPr bwMode="auto">
          <a:xfrm>
            <a:off x="3886200" y="8687039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D8ACACFB-0A6A-8442-8C86-B6C74D47E01D}" type="slidenum">
              <a:rPr lang="en-US" sz="1200" b="0"/>
              <a:pPr algn="r"/>
              <a:t>38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5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05828" name="Slide Number Placeholder 3"/>
          <p:cNvSpPr txBox="1">
            <a:spLocks noGrp="1"/>
          </p:cNvSpPr>
          <p:nvPr/>
        </p:nvSpPr>
        <p:spPr bwMode="auto">
          <a:xfrm>
            <a:off x="3886200" y="8687039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FAAFB7EB-4D68-3847-B848-E3AB22760AB6}" type="slidenum">
              <a:rPr lang="en-US" sz="1200" b="0"/>
              <a:pPr algn="r"/>
              <a:t>39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7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07876" name="Slide Number Placeholder 3"/>
          <p:cNvSpPr txBox="1">
            <a:spLocks noGrp="1"/>
          </p:cNvSpPr>
          <p:nvPr/>
        </p:nvSpPr>
        <p:spPr bwMode="auto">
          <a:xfrm>
            <a:off x="3886200" y="8687039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2CD4B4A5-DAE3-E549-8B6D-71F8CDB80863}" type="slidenum">
              <a:rPr lang="en-US" sz="1200" b="0"/>
              <a:pPr algn="r"/>
              <a:t>40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9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09924" name="Slide Number Placeholder 3"/>
          <p:cNvSpPr txBox="1">
            <a:spLocks noGrp="1"/>
          </p:cNvSpPr>
          <p:nvPr/>
        </p:nvSpPr>
        <p:spPr bwMode="auto">
          <a:xfrm>
            <a:off x="3886200" y="8687039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6EC412B5-17F1-F74B-AA37-DB5082C63C77}" type="slidenum">
              <a:rPr lang="en-US" sz="1200" b="0"/>
              <a:pPr algn="r"/>
              <a:t>41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1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11972" name="Slide Number Placeholder 3"/>
          <p:cNvSpPr txBox="1">
            <a:spLocks noGrp="1"/>
          </p:cNvSpPr>
          <p:nvPr/>
        </p:nvSpPr>
        <p:spPr bwMode="auto">
          <a:xfrm>
            <a:off x="3886200" y="8687039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9953648B-5E49-A649-BE9D-342C98C575A6}" type="slidenum">
              <a:rPr lang="en-US" sz="1200" b="0"/>
              <a:pPr algn="r"/>
              <a:t>42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72A76E-61CC-C843-AD46-22831FB52B8D}" type="slidenum">
              <a:rPr lang="en-US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B31F53-197E-4144-BA20-027FBB53D3F9}" type="slidenum">
              <a:rPr lang="en-US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0C5F3E-09A7-6943-BA66-2208C635CF21}" type="slidenum">
              <a:rPr lang="en-US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4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14020" name="Slide Number Placeholder 3"/>
          <p:cNvSpPr txBox="1">
            <a:spLocks noGrp="1"/>
          </p:cNvSpPr>
          <p:nvPr/>
        </p:nvSpPr>
        <p:spPr bwMode="auto">
          <a:xfrm>
            <a:off x="3886200" y="8687039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54273D60-0245-DF47-B5C1-BD38071D85E1}" type="slidenum">
              <a:rPr lang="en-US" sz="1200" b="0"/>
              <a:pPr algn="r"/>
              <a:t>46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360142-116A-4D4C-8C64-8ABDC6EF0683}" type="slidenum">
              <a:rPr lang="en-US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6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16068" name="Slide Number Placeholder 3"/>
          <p:cNvSpPr txBox="1">
            <a:spLocks noGrp="1"/>
          </p:cNvSpPr>
          <p:nvPr/>
        </p:nvSpPr>
        <p:spPr bwMode="auto">
          <a:xfrm>
            <a:off x="3886200" y="8687039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8EBCE580-0D91-BC47-B5C1-CC684587D5C7}" type="slidenum">
              <a:rPr lang="en-US" sz="1200" b="0"/>
              <a:pPr algn="r"/>
              <a:t>48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3A81D9-BB53-E440-A1C8-6960A7700FB5}" type="slidenum">
              <a:rPr lang="en-US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00B4A5-981D-9243-A364-A933A51328A6}" type="slidenum">
              <a:rPr lang="en-US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1C4309-F675-4341-9E6F-C7335BD8AC48}" type="slidenum">
              <a:rPr lang="en-US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363DDD-CF42-0D45-906F-F34EF2917881}" type="slidenum">
              <a:rPr lang="en-US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395D15-8634-F646-BE8C-DF181DD688BC}" type="slidenum">
              <a:rPr lang="en-US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72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73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76</a:t>
            </a:fld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77</a:t>
            </a:fld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78</a:t>
            </a:fld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79</a:t>
            </a:fld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80</a:t>
            </a:fld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81</a:t>
            </a:fld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3C062D-A8F4-2A41-8078-5513E9FE8E83}" type="slidenum">
              <a:rPr lang="en-US"/>
              <a:pPr/>
              <a:t>93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507" y="4344134"/>
            <a:ext cx="5028988" cy="41139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AA8BF7-14A6-7D4C-9849-FF9F59174B91}" type="slidenum">
              <a:rPr lang="en-US"/>
              <a:pPr/>
              <a:t>94</a:t>
            </a:fld>
            <a:endParaRPr lang="en-US"/>
          </a:p>
        </p:txBody>
      </p:sp>
      <p:sp>
        <p:nvSpPr>
          <p:cNvPr id="5232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507" y="4344134"/>
            <a:ext cx="5028988" cy="41139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5C0AF-E36F-6F4C-9A34-DB8947510A34}" type="slidenum">
              <a:rPr lang="en-US"/>
              <a:pPr/>
              <a:t>96</a:t>
            </a:fld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93188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43FF2A6B-D89F-0842-AC11-32466BB10EB5}" type="slidenum">
              <a:rPr lang="en-US" sz="1200">
                <a:latin typeface="Times New Roman" charset="0"/>
              </a:rPr>
              <a:pPr algn="r"/>
              <a:t>97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94212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20B54C5E-88E3-8F4F-962C-F561C7A8B137}" type="slidenum">
              <a:rPr lang="en-US" sz="1200">
                <a:latin typeface="Times New Roman" charset="0"/>
              </a:rPr>
              <a:pPr algn="r"/>
              <a:t>98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94212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20B54C5E-88E3-8F4F-962C-F561C7A8B137}" type="slidenum">
              <a:rPr lang="en-US" sz="1200">
                <a:latin typeface="Times New Roman" charset="0"/>
              </a:rPr>
              <a:pPr algn="r"/>
              <a:t>99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182E4E03-7B5F-BA4A-9E7E-13372D6FD41D}" type="slidenum">
              <a:rPr lang="en-US" sz="1200">
                <a:latin typeface="Times New Roman" charset="0"/>
              </a:rPr>
              <a:pPr algn="r"/>
              <a:t>100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182E4E03-7B5F-BA4A-9E7E-13372D6FD41D}" type="slidenum">
              <a:rPr lang="en-US" sz="1200">
                <a:latin typeface="Times New Roman" charset="0"/>
              </a:rPr>
              <a:pPr algn="r"/>
              <a:t>101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96260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5B691018-2A62-0A42-AF7F-F81C1513AA09}" type="slidenum">
              <a:rPr lang="en-US" sz="1200">
                <a:latin typeface="Times New Roman" charset="0"/>
              </a:rPr>
              <a:pPr algn="r"/>
              <a:t>102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97284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C983E7B2-AEB1-284B-A5DE-6E23CD9F1B89}" type="slidenum">
              <a:rPr lang="en-US" sz="1200">
                <a:latin typeface="Times New Roman" charset="0"/>
              </a:rPr>
              <a:pPr algn="r"/>
              <a:t>103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98308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D95FF4B5-735A-0843-95E3-9F7B34347E95}" type="slidenum">
              <a:rPr lang="en-US" sz="1200">
                <a:latin typeface="Times New Roman" charset="0"/>
              </a:rPr>
              <a:pPr algn="r"/>
              <a:t>104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99332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CDB93C70-0D1B-0740-A11E-E2452EB3BE7B}" type="slidenum">
              <a:rPr lang="en-US" sz="1200">
                <a:latin typeface="Times New Roman" charset="0"/>
              </a:rPr>
              <a:pPr algn="r"/>
              <a:t>105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100356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32965CEA-580F-AF45-8629-11D7D0EB84A5}" type="slidenum">
              <a:rPr lang="en-US" sz="1200">
                <a:latin typeface="Times New Roman" charset="0"/>
              </a:rPr>
              <a:pPr algn="r"/>
              <a:t>106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101380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BE8F9183-BC0C-5544-8E17-92509B64F7F0}" type="slidenum">
              <a:rPr lang="en-US" sz="1200">
                <a:latin typeface="Times New Roman" charset="0"/>
              </a:rPr>
              <a:pPr algn="r"/>
              <a:t>107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542A1EC0-B9A2-FB4E-9044-719FC478D82B}" type="slidenum">
              <a:rPr lang="en-US" sz="1200">
                <a:latin typeface="Times New Roman" charset="0"/>
              </a:rPr>
              <a:pPr algn="r"/>
              <a:t>108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A5EEB88E-7757-5A4B-AAD0-720926D7CF1D}" type="slidenum">
              <a:rPr lang="en-US" b="1">
                <a:solidFill>
                  <a:srgbClr val="000000"/>
                </a:solidFill>
                <a:latin typeface="Times New Roman" charset="0"/>
              </a:rPr>
              <a:pPr/>
              <a:t>109</a:t>
            </a:fld>
            <a:endParaRPr lang="en-US" b="1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9/30/14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9/30/14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9/30/14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9/30/14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9/30/14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9/30/14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9/30/14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9/30/14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9/30/14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9/30/14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CS159 – Fall 2014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Assignment </a:t>
            </a:r>
            <a:r>
              <a:rPr lang="en-US" dirty="0"/>
              <a:t>3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Quiz #</a:t>
            </a:r>
            <a:r>
              <a:rPr lang="en-US" dirty="0" smtClean="0"/>
              <a:t>1</a:t>
            </a:r>
          </a:p>
          <a:p>
            <a:pPr lvl="1"/>
            <a:r>
              <a:rPr lang="en-US" dirty="0" smtClean="0"/>
              <a:t>High: 36</a:t>
            </a:r>
          </a:p>
          <a:p>
            <a:pPr lvl="1"/>
            <a:r>
              <a:rPr lang="en-US" dirty="0" smtClean="0"/>
              <a:t>Average: 33 (92%)</a:t>
            </a:r>
          </a:p>
          <a:p>
            <a:pPr lvl="1"/>
            <a:r>
              <a:rPr lang="en-US" smtClean="0"/>
              <a:t>Median: 33.5 (93%)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Parsing is the field of NLP interested in automatically determining the syntactic structure of a sentence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parsing can also be thought of as determining what sentences are “valid” English sentences</a:t>
            </a:r>
          </a:p>
        </p:txBody>
      </p:sp>
    </p:spTree>
    <p:extLst>
      <p:ext uri="{BB962C8B-B14F-4D97-AF65-F5344CB8AC3E}">
        <p14:creationId xmlns:p14="http://schemas.microsoft.com/office/powerpoint/2010/main" val="3783788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16002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We have a grammar, determine the possible parse tree(s)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Let’s start with parsing with a CFG (no probabilities)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08074" y="3505200"/>
            <a:ext cx="209232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</a:t>
            </a:r>
            <a:r>
              <a:rPr lang="en-US" dirty="0" smtClean="0"/>
              <a:t>	</a:t>
            </a:r>
            <a:r>
              <a:rPr lang="en-US" dirty="0" smtClean="0">
                <a:sym typeface="Symbol" charset="2"/>
              </a:rPr>
              <a:t></a:t>
            </a:r>
            <a:r>
              <a:rPr lang="en-US" dirty="0" smtClean="0"/>
              <a:t> 	NP  </a:t>
            </a:r>
            <a:r>
              <a:rPr lang="en-US" dirty="0" smtClean="0"/>
              <a:t>VP</a:t>
            </a:r>
          </a:p>
          <a:p>
            <a:r>
              <a:rPr lang="en-US" dirty="0" smtClean="0"/>
              <a:t>NP </a:t>
            </a:r>
            <a:r>
              <a:rPr lang="en-US" dirty="0" smtClean="0"/>
              <a:t>	</a:t>
            </a:r>
            <a:r>
              <a:rPr lang="en-US" dirty="0" smtClean="0">
                <a:sym typeface="Symbol" charset="2"/>
              </a:rPr>
              <a:t></a:t>
            </a:r>
            <a:r>
              <a:rPr lang="en-US" dirty="0" smtClean="0"/>
              <a:t> 	PRP</a:t>
            </a:r>
            <a:endParaRPr lang="en-US" dirty="0" smtClean="0"/>
          </a:p>
          <a:p>
            <a:r>
              <a:rPr lang="en-US" dirty="0" smtClean="0"/>
              <a:t>NP	</a:t>
            </a:r>
            <a:r>
              <a:rPr lang="en-US" dirty="0" smtClean="0">
                <a:sym typeface="Symbol" charset="2"/>
              </a:rPr>
              <a:t></a:t>
            </a:r>
            <a:r>
              <a:rPr lang="en-US" dirty="0">
                <a:sym typeface="Symbol" charset="2"/>
              </a:rPr>
              <a:t>	</a:t>
            </a:r>
            <a:r>
              <a:rPr lang="en-US" dirty="0" smtClean="0"/>
              <a:t>N </a:t>
            </a:r>
            <a:r>
              <a:rPr lang="en-US" dirty="0" smtClean="0"/>
              <a:t>PP</a:t>
            </a:r>
          </a:p>
          <a:p>
            <a:r>
              <a:rPr lang="en-US" dirty="0" smtClean="0"/>
              <a:t>VP	</a:t>
            </a:r>
            <a:r>
              <a:rPr lang="en-US" dirty="0" smtClean="0">
                <a:sym typeface="Symbol" charset="2"/>
              </a:rPr>
              <a:t></a:t>
            </a:r>
            <a:r>
              <a:rPr lang="en-US" dirty="0">
                <a:sym typeface="Symbol" charset="2"/>
              </a:rPr>
              <a:t>	</a:t>
            </a:r>
            <a:r>
              <a:rPr lang="en-US" dirty="0" smtClean="0"/>
              <a:t>V </a:t>
            </a:r>
            <a:r>
              <a:rPr lang="en-US" dirty="0" smtClean="0"/>
              <a:t>NP</a:t>
            </a:r>
          </a:p>
          <a:p>
            <a:r>
              <a:rPr lang="en-US" dirty="0" smtClean="0"/>
              <a:t>VP	</a:t>
            </a:r>
            <a:r>
              <a:rPr lang="en-US" dirty="0" smtClean="0">
                <a:sym typeface="Symbol" charset="2"/>
              </a:rPr>
              <a:t></a:t>
            </a:r>
            <a:r>
              <a:rPr lang="en-US" dirty="0">
                <a:sym typeface="Symbol" charset="2"/>
              </a:rPr>
              <a:t>	</a:t>
            </a:r>
            <a:r>
              <a:rPr lang="en-US" dirty="0" smtClean="0"/>
              <a:t>V </a:t>
            </a:r>
            <a:r>
              <a:rPr lang="en-US" dirty="0" smtClean="0"/>
              <a:t>NP PP</a:t>
            </a:r>
          </a:p>
          <a:p>
            <a:r>
              <a:rPr lang="en-US" dirty="0" smtClean="0"/>
              <a:t>PP	</a:t>
            </a:r>
            <a:r>
              <a:rPr lang="en-US" dirty="0" smtClean="0">
                <a:sym typeface="Symbol" charset="2"/>
              </a:rPr>
              <a:t></a:t>
            </a:r>
            <a:r>
              <a:rPr lang="en-US" dirty="0">
                <a:sym typeface="Symbol" charset="2"/>
              </a:rPr>
              <a:t>	</a:t>
            </a:r>
            <a:r>
              <a:rPr lang="en-US" dirty="0" smtClean="0"/>
              <a:t>IN </a:t>
            </a:r>
            <a:r>
              <a:rPr lang="en-US" dirty="0" smtClean="0"/>
              <a:t>N</a:t>
            </a:r>
          </a:p>
          <a:p>
            <a:r>
              <a:rPr lang="en-US" dirty="0" smtClean="0"/>
              <a:t>PRP	</a:t>
            </a:r>
            <a:r>
              <a:rPr lang="en-US" dirty="0" smtClean="0">
                <a:sym typeface="Symbol" charset="2"/>
              </a:rPr>
              <a:t></a:t>
            </a:r>
            <a:r>
              <a:rPr lang="en-US" dirty="0">
                <a:sym typeface="Symbol" charset="2"/>
              </a:rPr>
              <a:t>	</a:t>
            </a:r>
            <a:r>
              <a:rPr lang="en-US" dirty="0" smtClean="0"/>
              <a:t>I</a:t>
            </a:r>
            <a:endParaRPr lang="en-US" dirty="0" smtClean="0"/>
          </a:p>
          <a:p>
            <a:r>
              <a:rPr lang="en-US" dirty="0" smtClean="0"/>
              <a:t>V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eat</a:t>
            </a:r>
            <a:endParaRPr lang="en-US" dirty="0" smtClean="0"/>
          </a:p>
          <a:p>
            <a:r>
              <a:rPr lang="en-US" dirty="0" smtClean="0"/>
              <a:t>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sushi</a:t>
            </a:r>
            <a:endParaRPr lang="en-US" dirty="0" smtClean="0"/>
          </a:p>
          <a:p>
            <a:r>
              <a:rPr lang="en-US" dirty="0" smtClean="0"/>
              <a:t>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tuna</a:t>
            </a:r>
            <a:endParaRPr lang="en-US" dirty="0" smtClean="0"/>
          </a:p>
          <a:p>
            <a:r>
              <a:rPr lang="en-US" dirty="0" smtClean="0"/>
              <a:t>IN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with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267200" y="341859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267200" y="4640028"/>
            <a:ext cx="403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approaches?  algorithms?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096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5" name="Content Placeholder 34"/>
          <p:cNvSpPr>
            <a:spLocks noGrp="1"/>
          </p:cNvSpPr>
          <p:nvPr>
            <p:ph idx="1"/>
          </p:nvPr>
        </p:nvSpPr>
        <p:spPr>
          <a:xfrm>
            <a:off x="498474" y="1676400"/>
            <a:ext cx="7556313" cy="4449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Top-down parsing</a:t>
            </a:r>
          </a:p>
          <a:p>
            <a:pPr lvl="1"/>
            <a:r>
              <a:rPr lang="en-US" sz="2000" dirty="0" smtClean="0"/>
              <a:t>ends up doing a lot of repeated work</a:t>
            </a:r>
          </a:p>
          <a:p>
            <a:pPr lvl="1"/>
            <a:r>
              <a:rPr lang="en-US" sz="2000" dirty="0" smtClean="0"/>
              <a:t>doesn’t take into account the words in the sentence until the end!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Bottom-up parsing</a:t>
            </a:r>
          </a:p>
          <a:p>
            <a:pPr lvl="1"/>
            <a:r>
              <a:rPr lang="en-US" sz="2000" dirty="0" smtClean="0"/>
              <a:t>constrain based on the words</a:t>
            </a:r>
          </a:p>
          <a:p>
            <a:pPr lvl="1"/>
            <a:r>
              <a:rPr lang="en-US" sz="2000" dirty="0" smtClean="0"/>
              <a:t>avoids repeated work (dynamic programming)</a:t>
            </a:r>
          </a:p>
          <a:p>
            <a:pPr lvl="1"/>
            <a:r>
              <a:rPr lang="en-US" sz="2000" dirty="0" smtClean="0"/>
              <a:t>CKY parser</a:t>
            </a:r>
          </a:p>
        </p:txBody>
      </p:sp>
    </p:spTree>
    <p:extLst>
      <p:ext uri="{BB962C8B-B14F-4D97-AF65-F5344CB8AC3E}">
        <p14:creationId xmlns:p14="http://schemas.microsoft.com/office/powerpoint/2010/main" val="2149742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5" name="Content Placeholder 34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Top-down parsing</a:t>
            </a:r>
          </a:p>
          <a:p>
            <a:pPr lvl="1"/>
            <a:r>
              <a:rPr lang="en-US" sz="2000" dirty="0" smtClean="0"/>
              <a:t>start at the top (usually S) and apply rules</a:t>
            </a:r>
          </a:p>
          <a:p>
            <a:pPr lvl="1"/>
            <a:r>
              <a:rPr lang="en-US" sz="2000" dirty="0" smtClean="0"/>
              <a:t>matching left-hand sides and replacing with right-hand sides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Bottom-up parsing</a:t>
            </a:r>
          </a:p>
          <a:p>
            <a:pPr lvl="1"/>
            <a:r>
              <a:rPr lang="en-US" sz="1800" dirty="0" smtClean="0"/>
              <a:t>start at the bottom (i.e. words) and build the parse tree up from there</a:t>
            </a:r>
          </a:p>
          <a:p>
            <a:pPr lvl="1"/>
            <a:r>
              <a:rPr lang="en-US" sz="1800" dirty="0" smtClean="0"/>
              <a:t>matching right-hand sides and replacing with left-hand sides</a:t>
            </a:r>
          </a:p>
          <a:p>
            <a:pPr lvl="2"/>
            <a:endParaRPr lang="en-US" sz="1600" dirty="0" smtClean="0"/>
          </a:p>
        </p:txBody>
      </p:sp>
      <p:grpSp>
        <p:nvGrpSpPr>
          <p:cNvPr id="10" name="Group 4"/>
          <p:cNvGrpSpPr>
            <a:grpSpLocks/>
          </p:cNvGrpSpPr>
          <p:nvPr/>
        </p:nvGrpSpPr>
        <p:grpSpPr bwMode="auto">
          <a:xfrm>
            <a:off x="3238500" y="5637212"/>
            <a:ext cx="1905000" cy="992188"/>
            <a:chOff x="1968" y="2160"/>
            <a:chExt cx="1200" cy="624"/>
          </a:xfrm>
        </p:grpSpPr>
        <p:sp>
          <p:nvSpPr>
            <p:cNvPr id="11" name="Line 5"/>
            <p:cNvSpPr>
              <a:spLocks noChangeShapeType="1"/>
            </p:cNvSpPr>
            <p:nvPr/>
          </p:nvSpPr>
          <p:spPr bwMode="auto">
            <a:xfrm flipV="1">
              <a:off x="1968" y="2160"/>
              <a:ext cx="576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2544" y="2160"/>
              <a:ext cx="624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7"/>
            <p:cNvSpPr>
              <a:spLocks noChangeShapeType="1"/>
            </p:cNvSpPr>
            <p:nvPr/>
          </p:nvSpPr>
          <p:spPr bwMode="auto">
            <a:xfrm flipH="1">
              <a:off x="2592" y="2496"/>
              <a:ext cx="288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>
              <a:off x="2736" y="2640"/>
              <a:ext cx="144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 flipH="1">
              <a:off x="2256" y="2304"/>
              <a:ext cx="432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" name="Line 10"/>
          <p:cNvSpPr>
            <a:spLocks noChangeShapeType="1"/>
          </p:cNvSpPr>
          <p:nvPr/>
        </p:nvSpPr>
        <p:spPr bwMode="auto">
          <a:xfrm flipV="1">
            <a:off x="4076700" y="6170612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 flipH="1" flipV="1">
            <a:off x="4686300" y="6399212"/>
            <a:ext cx="150813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 flipH="1" flipV="1">
            <a:off x="4837113" y="6094412"/>
            <a:ext cx="458787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V="1">
            <a:off x="3543300" y="5942012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14"/>
          <p:cNvSpPr>
            <a:spLocks noChangeShapeType="1"/>
          </p:cNvSpPr>
          <p:nvPr/>
        </p:nvSpPr>
        <p:spPr bwMode="auto">
          <a:xfrm flipV="1">
            <a:off x="3086100" y="5561012"/>
            <a:ext cx="914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27"/>
          <p:cNvSpPr>
            <a:spLocks noChangeShapeType="1"/>
          </p:cNvSpPr>
          <p:nvPr/>
        </p:nvSpPr>
        <p:spPr bwMode="auto">
          <a:xfrm flipH="1" flipV="1">
            <a:off x="4305300" y="5561012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2" name="Group 15"/>
          <p:cNvGrpSpPr>
            <a:grpSpLocks/>
          </p:cNvGrpSpPr>
          <p:nvPr/>
        </p:nvGrpSpPr>
        <p:grpSpPr bwMode="auto">
          <a:xfrm>
            <a:off x="3048000" y="3048000"/>
            <a:ext cx="1905000" cy="990600"/>
            <a:chOff x="1968" y="2160"/>
            <a:chExt cx="1200" cy="624"/>
          </a:xfrm>
        </p:grpSpPr>
        <p:sp>
          <p:nvSpPr>
            <p:cNvPr id="23" name="Line 16"/>
            <p:cNvSpPr>
              <a:spLocks noChangeShapeType="1"/>
            </p:cNvSpPr>
            <p:nvPr/>
          </p:nvSpPr>
          <p:spPr bwMode="auto">
            <a:xfrm flipV="1">
              <a:off x="1968" y="2160"/>
              <a:ext cx="576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7"/>
            <p:cNvSpPr>
              <a:spLocks noChangeShapeType="1"/>
            </p:cNvSpPr>
            <p:nvPr/>
          </p:nvSpPr>
          <p:spPr bwMode="auto">
            <a:xfrm>
              <a:off x="2544" y="2160"/>
              <a:ext cx="624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18"/>
            <p:cNvSpPr>
              <a:spLocks noChangeShapeType="1"/>
            </p:cNvSpPr>
            <p:nvPr/>
          </p:nvSpPr>
          <p:spPr bwMode="auto">
            <a:xfrm flipH="1">
              <a:off x="2592" y="2496"/>
              <a:ext cx="288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19"/>
            <p:cNvSpPr>
              <a:spLocks noChangeShapeType="1"/>
            </p:cNvSpPr>
            <p:nvPr/>
          </p:nvSpPr>
          <p:spPr bwMode="auto">
            <a:xfrm>
              <a:off x="2736" y="2640"/>
              <a:ext cx="144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 flipH="1">
              <a:off x="2256" y="2304"/>
              <a:ext cx="432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" name="Line 21"/>
          <p:cNvSpPr>
            <a:spLocks noChangeShapeType="1"/>
          </p:cNvSpPr>
          <p:nvPr/>
        </p:nvSpPr>
        <p:spPr bwMode="auto">
          <a:xfrm flipV="1">
            <a:off x="3886200" y="3581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2"/>
          <p:cNvSpPr>
            <a:spLocks noChangeShapeType="1"/>
          </p:cNvSpPr>
          <p:nvPr/>
        </p:nvSpPr>
        <p:spPr bwMode="auto">
          <a:xfrm flipH="1" flipV="1">
            <a:off x="4494213" y="3810000"/>
            <a:ext cx="153987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3"/>
          <p:cNvSpPr>
            <a:spLocks noChangeShapeType="1"/>
          </p:cNvSpPr>
          <p:nvPr/>
        </p:nvSpPr>
        <p:spPr bwMode="auto">
          <a:xfrm flipH="1" flipV="1">
            <a:off x="4114800" y="2971800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4"/>
          <p:cNvSpPr>
            <a:spLocks noChangeShapeType="1"/>
          </p:cNvSpPr>
          <p:nvPr/>
        </p:nvSpPr>
        <p:spPr bwMode="auto">
          <a:xfrm flipV="1">
            <a:off x="3352800" y="33528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25"/>
          <p:cNvSpPr>
            <a:spLocks noChangeShapeType="1"/>
          </p:cNvSpPr>
          <p:nvPr/>
        </p:nvSpPr>
        <p:spPr bwMode="auto">
          <a:xfrm flipV="1">
            <a:off x="2895600" y="2971800"/>
            <a:ext cx="914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26"/>
          <p:cNvSpPr>
            <a:spLocks noChangeShapeType="1"/>
          </p:cNvSpPr>
          <p:nvPr/>
        </p:nvSpPr>
        <p:spPr bwMode="auto">
          <a:xfrm flipH="1" flipV="1">
            <a:off x="4648200" y="3503613"/>
            <a:ext cx="381000" cy="382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957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Parsing Example</a:t>
            </a:r>
          </a:p>
        </p:txBody>
      </p:sp>
      <p:sp>
        <p:nvSpPr>
          <p:cNvPr id="24579" name="TextBox 2"/>
          <p:cNvSpPr txBox="1">
            <a:spLocks noChangeArrowheads="1"/>
          </p:cNvSpPr>
          <p:nvPr/>
        </p:nvSpPr>
        <p:spPr bwMode="auto">
          <a:xfrm>
            <a:off x="5510213" y="1731963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5341938" y="2478088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24581" name="Straight Connector 9"/>
          <p:cNvCxnSpPr>
            <a:cxnSpLocks noChangeShapeType="1"/>
            <a:stCxn id="24579" idx="2"/>
            <a:endCxn id="24580" idx="0"/>
          </p:cNvCxnSpPr>
          <p:nvPr/>
        </p:nvCxnSpPr>
        <p:spPr bwMode="auto">
          <a:xfrm rot="5400000">
            <a:off x="5497512" y="2301876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4582" name="TextBox 12"/>
          <p:cNvSpPr txBox="1">
            <a:spLocks noChangeArrowheads="1"/>
          </p:cNvSpPr>
          <p:nvPr/>
        </p:nvSpPr>
        <p:spPr bwMode="auto">
          <a:xfrm>
            <a:off x="5005388" y="3224213"/>
            <a:ext cx="1316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sp>
        <p:nvSpPr>
          <p:cNvPr id="24583" name="TextBox 19"/>
          <p:cNvSpPr txBox="1">
            <a:spLocks noChangeArrowheads="1"/>
          </p:cNvSpPr>
          <p:nvPr/>
        </p:nvSpPr>
        <p:spPr bwMode="auto">
          <a:xfrm>
            <a:off x="4968875" y="4090988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24584" name="Straight Connector 21"/>
          <p:cNvCxnSpPr>
            <a:cxnSpLocks noChangeShapeType="1"/>
          </p:cNvCxnSpPr>
          <p:nvPr/>
        </p:nvCxnSpPr>
        <p:spPr bwMode="auto">
          <a:xfrm rot="16200000" flipH="1">
            <a:off x="5114131" y="3801270"/>
            <a:ext cx="454025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4585" name="Straight Connector 14"/>
          <p:cNvCxnSpPr>
            <a:cxnSpLocks noChangeShapeType="1"/>
            <a:stCxn id="24580" idx="2"/>
          </p:cNvCxnSpPr>
          <p:nvPr/>
        </p:nvCxnSpPr>
        <p:spPr bwMode="auto">
          <a:xfrm rot="5400000">
            <a:off x="5319713" y="2960688"/>
            <a:ext cx="430212" cy="265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4586" name="Straight Connector 17"/>
          <p:cNvCxnSpPr>
            <a:cxnSpLocks noChangeShapeType="1"/>
            <a:stCxn id="24580" idx="2"/>
          </p:cNvCxnSpPr>
          <p:nvPr/>
        </p:nvCxnSpPr>
        <p:spPr bwMode="auto">
          <a:xfrm rot="16200000" flipH="1">
            <a:off x="5626101" y="2919412"/>
            <a:ext cx="430212" cy="3476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4587" name="TextBox 10"/>
          <p:cNvSpPr txBox="1">
            <a:spLocks noChangeArrowheads="1"/>
          </p:cNvSpPr>
          <p:nvPr/>
        </p:nvSpPr>
        <p:spPr bwMode="auto">
          <a:xfrm>
            <a:off x="5846763" y="4078288"/>
            <a:ext cx="18303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     Nominal</a:t>
            </a:r>
          </a:p>
        </p:txBody>
      </p:sp>
      <p:cxnSp>
        <p:nvCxnSpPr>
          <p:cNvPr id="24588" name="Straight Connector 13"/>
          <p:cNvCxnSpPr>
            <a:cxnSpLocks noChangeShapeType="1"/>
          </p:cNvCxnSpPr>
          <p:nvPr/>
        </p:nvCxnSpPr>
        <p:spPr bwMode="auto">
          <a:xfrm rot="16200000" flipH="1">
            <a:off x="5805488" y="3821113"/>
            <a:ext cx="541337" cy="714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4589" name="Straight Connector 18"/>
          <p:cNvCxnSpPr>
            <a:cxnSpLocks noChangeShapeType="1"/>
          </p:cNvCxnSpPr>
          <p:nvPr/>
        </p:nvCxnSpPr>
        <p:spPr bwMode="auto">
          <a:xfrm>
            <a:off x="6040438" y="3536950"/>
            <a:ext cx="830262" cy="577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4590" name="TextBox 15"/>
          <p:cNvSpPr txBox="1">
            <a:spLocks noChangeArrowheads="1"/>
          </p:cNvSpPr>
          <p:nvPr/>
        </p:nvSpPr>
        <p:spPr bwMode="auto">
          <a:xfrm>
            <a:off x="5846763" y="4945063"/>
            <a:ext cx="625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that</a:t>
            </a:r>
          </a:p>
        </p:txBody>
      </p:sp>
      <p:cxnSp>
        <p:nvCxnSpPr>
          <p:cNvPr id="24591" name="Straight Connector 20"/>
          <p:cNvCxnSpPr>
            <a:cxnSpLocks noChangeShapeType="1"/>
            <a:endCxn id="24590" idx="0"/>
          </p:cNvCxnSpPr>
          <p:nvPr/>
        </p:nvCxnSpPr>
        <p:spPr bwMode="auto">
          <a:xfrm rot="5400000">
            <a:off x="5907087" y="4692651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4592" name="TextBox 16"/>
          <p:cNvSpPr txBox="1">
            <a:spLocks noChangeArrowheads="1"/>
          </p:cNvSpPr>
          <p:nvPr/>
        </p:nvSpPr>
        <p:spPr bwMode="auto">
          <a:xfrm>
            <a:off x="6629400" y="495776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24593" name="Straight Connector 23"/>
          <p:cNvCxnSpPr>
            <a:cxnSpLocks noChangeShapeType="1"/>
          </p:cNvCxnSpPr>
          <p:nvPr/>
        </p:nvCxnSpPr>
        <p:spPr bwMode="auto">
          <a:xfrm rot="5400000">
            <a:off x="6592887" y="4703763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4594" name="TextBox 22"/>
          <p:cNvSpPr txBox="1">
            <a:spLocks noChangeArrowheads="1"/>
          </p:cNvSpPr>
          <p:nvPr/>
        </p:nvSpPr>
        <p:spPr bwMode="auto">
          <a:xfrm>
            <a:off x="6616700" y="5822950"/>
            <a:ext cx="7667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cxnSp>
        <p:nvCxnSpPr>
          <p:cNvPr id="24595" name="Straight Connector 25"/>
          <p:cNvCxnSpPr>
            <a:cxnSpLocks noChangeShapeType="1"/>
            <a:stCxn id="24592" idx="2"/>
            <a:endCxn id="24594" idx="0"/>
          </p:cNvCxnSpPr>
          <p:nvPr/>
        </p:nvCxnSpPr>
        <p:spPr bwMode="auto">
          <a:xfrm rot="5400000">
            <a:off x="6778625" y="5580063"/>
            <a:ext cx="465137" cy="206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4596" name="TextBox 24"/>
          <p:cNvSpPr txBox="1">
            <a:spLocks noChangeArrowheads="1"/>
          </p:cNvSpPr>
          <p:nvPr/>
        </p:nvSpPr>
        <p:spPr bwMode="auto">
          <a:xfrm>
            <a:off x="1300163" y="3621088"/>
            <a:ext cx="1876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that flight</a:t>
            </a:r>
          </a:p>
        </p:txBody>
      </p:sp>
      <p:sp>
        <p:nvSpPr>
          <p:cNvPr id="24597" name="Right Arrow 26"/>
          <p:cNvSpPr>
            <a:spLocks noChangeArrowheads="1"/>
          </p:cNvSpPr>
          <p:nvPr/>
        </p:nvSpPr>
        <p:spPr bwMode="auto">
          <a:xfrm>
            <a:off x="3368675" y="3670300"/>
            <a:ext cx="1468438" cy="276225"/>
          </a:xfrm>
          <a:prstGeom prst="rightArrow">
            <a:avLst>
              <a:gd name="adj1" fmla="val 50000"/>
              <a:gd name="adj2" fmla="val 50109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01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609975" y="2216150"/>
            <a:ext cx="1236663" cy="650875"/>
            <a:chOff x="3609474" y="2216877"/>
            <a:chExt cx="1236685" cy="649707"/>
          </a:xfrm>
        </p:grpSpPr>
        <p:sp>
          <p:nvSpPr>
            <p:cNvPr id="25607" name="TextBox 4"/>
            <p:cNvSpPr txBox="1">
              <a:spLocks noChangeArrowheads="1"/>
            </p:cNvSpPr>
            <p:nvPr/>
          </p:nvSpPr>
          <p:spPr bwMode="auto">
            <a:xfrm>
              <a:off x="3609474" y="2466474"/>
              <a:ext cx="123668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NP      VP</a:t>
              </a:r>
            </a:p>
          </p:txBody>
        </p:sp>
        <p:cxnSp>
          <p:nvCxnSpPr>
            <p:cNvPr id="25608" name="Straight Connector 7"/>
            <p:cNvCxnSpPr>
              <a:cxnSpLocks noChangeShapeType="1"/>
              <a:stCxn id="25603" idx="2"/>
            </p:cNvCxnSpPr>
            <p:nvPr/>
          </p:nvCxnSpPr>
          <p:spPr bwMode="auto">
            <a:xfrm rot="5400000">
              <a:off x="3855268" y="2187653"/>
              <a:ext cx="333817" cy="392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609" name="Straight Connector 9"/>
            <p:cNvCxnSpPr>
              <a:cxnSpLocks noChangeShapeType="1"/>
              <a:stCxn id="25603" idx="2"/>
            </p:cNvCxnSpPr>
            <p:nvPr/>
          </p:nvCxnSpPr>
          <p:spPr bwMode="auto">
            <a:xfrm rot="16200000" flipH="1">
              <a:off x="4228246" y="2206940"/>
              <a:ext cx="333817" cy="3536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357563" y="3236913"/>
            <a:ext cx="11350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Pronoun</a:t>
            </a:r>
          </a:p>
        </p:txBody>
      </p:sp>
      <p:cxnSp>
        <p:nvCxnSpPr>
          <p:cNvPr id="13" name="Straight Connector 12"/>
          <p:cNvCxnSpPr>
            <a:cxnSpLocks noChangeShapeType="1"/>
          </p:cNvCxnSpPr>
          <p:nvPr/>
        </p:nvCxnSpPr>
        <p:spPr bwMode="auto">
          <a:xfrm rot="5400000">
            <a:off x="3598069" y="3056732"/>
            <a:ext cx="457200" cy="23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191553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26627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609975" y="2216150"/>
            <a:ext cx="1236663" cy="650875"/>
            <a:chOff x="3609474" y="2216877"/>
            <a:chExt cx="1236685" cy="649707"/>
          </a:xfrm>
        </p:grpSpPr>
        <p:sp>
          <p:nvSpPr>
            <p:cNvPr id="26635" name="TextBox 4"/>
            <p:cNvSpPr txBox="1">
              <a:spLocks noChangeArrowheads="1"/>
            </p:cNvSpPr>
            <p:nvPr/>
          </p:nvSpPr>
          <p:spPr bwMode="auto">
            <a:xfrm>
              <a:off x="3609474" y="2466474"/>
              <a:ext cx="123668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NP      VP</a:t>
              </a:r>
            </a:p>
          </p:txBody>
        </p:sp>
        <p:cxnSp>
          <p:nvCxnSpPr>
            <p:cNvPr id="26636" name="Straight Connector 7"/>
            <p:cNvCxnSpPr>
              <a:cxnSpLocks noChangeShapeType="1"/>
              <a:stCxn id="26627" idx="2"/>
            </p:cNvCxnSpPr>
            <p:nvPr/>
          </p:nvCxnSpPr>
          <p:spPr bwMode="auto">
            <a:xfrm rot="5400000">
              <a:off x="3855268" y="2187653"/>
              <a:ext cx="333817" cy="392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637" name="Straight Connector 9"/>
            <p:cNvCxnSpPr>
              <a:cxnSpLocks noChangeShapeType="1"/>
              <a:stCxn id="26627" idx="2"/>
            </p:cNvCxnSpPr>
            <p:nvPr/>
          </p:nvCxnSpPr>
          <p:spPr bwMode="auto">
            <a:xfrm rot="16200000" flipH="1">
              <a:off x="4228246" y="2206940"/>
              <a:ext cx="333817" cy="3536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6629" name="TextBox 5"/>
          <p:cNvSpPr txBox="1">
            <a:spLocks noChangeArrowheads="1"/>
          </p:cNvSpPr>
          <p:nvPr/>
        </p:nvSpPr>
        <p:spPr bwMode="auto">
          <a:xfrm>
            <a:off x="3357563" y="3236913"/>
            <a:ext cx="11350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Pronoun</a:t>
            </a:r>
          </a:p>
        </p:txBody>
      </p:sp>
      <p:cxnSp>
        <p:nvCxnSpPr>
          <p:cNvPr id="26630" name="Straight Connector 12"/>
          <p:cNvCxnSpPr>
            <a:cxnSpLocks noChangeShapeType="1"/>
          </p:cNvCxnSpPr>
          <p:nvPr/>
        </p:nvCxnSpPr>
        <p:spPr bwMode="auto">
          <a:xfrm rot="5400000">
            <a:off x="3598069" y="3056732"/>
            <a:ext cx="457200" cy="23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621088" y="3609975"/>
            <a:ext cx="727075" cy="928688"/>
            <a:chOff x="3621504" y="3609473"/>
            <a:chExt cx="726481" cy="929500"/>
          </a:xfrm>
        </p:grpSpPr>
        <p:sp>
          <p:nvSpPr>
            <p:cNvPr id="26632" name="TextBox 11"/>
            <p:cNvSpPr txBox="1">
              <a:spLocks noChangeArrowheads="1"/>
            </p:cNvSpPr>
            <p:nvPr/>
          </p:nvSpPr>
          <p:spPr bwMode="auto">
            <a:xfrm>
              <a:off x="3621504" y="4138863"/>
              <a:ext cx="72648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book</a:t>
              </a:r>
            </a:p>
          </p:txBody>
        </p:sp>
        <p:cxnSp>
          <p:nvCxnSpPr>
            <p:cNvPr id="26633" name="Straight Connector 13"/>
            <p:cNvCxnSpPr>
              <a:cxnSpLocks noChangeShapeType="1"/>
              <a:endCxn id="26632" idx="0"/>
            </p:cNvCxnSpPr>
            <p:nvPr/>
          </p:nvCxnSpPr>
          <p:spPr bwMode="auto">
            <a:xfrm rot="16200000" flipH="1">
              <a:off x="3712889" y="3867006"/>
              <a:ext cx="529389" cy="143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6634" name="TextBox 14"/>
            <p:cNvSpPr txBox="1">
              <a:spLocks noChangeArrowheads="1"/>
            </p:cNvSpPr>
            <p:nvPr/>
          </p:nvSpPr>
          <p:spPr bwMode="auto">
            <a:xfrm>
              <a:off x="3741821" y="3609473"/>
              <a:ext cx="4812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200"/>
                <a:t>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0654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27651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609975" y="2216150"/>
            <a:ext cx="1236663" cy="650875"/>
            <a:chOff x="3609474" y="2216877"/>
            <a:chExt cx="1236685" cy="649707"/>
          </a:xfrm>
        </p:grpSpPr>
        <p:sp>
          <p:nvSpPr>
            <p:cNvPr id="27655" name="TextBox 4"/>
            <p:cNvSpPr txBox="1">
              <a:spLocks noChangeArrowheads="1"/>
            </p:cNvSpPr>
            <p:nvPr/>
          </p:nvSpPr>
          <p:spPr bwMode="auto">
            <a:xfrm>
              <a:off x="3609474" y="2466474"/>
              <a:ext cx="123668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NP      VP</a:t>
              </a:r>
            </a:p>
          </p:txBody>
        </p:sp>
        <p:cxnSp>
          <p:nvCxnSpPr>
            <p:cNvPr id="27656" name="Straight Connector 7"/>
            <p:cNvCxnSpPr>
              <a:cxnSpLocks noChangeShapeType="1"/>
              <a:stCxn id="27651" idx="2"/>
            </p:cNvCxnSpPr>
            <p:nvPr/>
          </p:nvCxnSpPr>
          <p:spPr bwMode="auto">
            <a:xfrm rot="5400000">
              <a:off x="3855268" y="2187653"/>
              <a:ext cx="333817" cy="392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7657" name="Straight Connector 9"/>
            <p:cNvCxnSpPr>
              <a:cxnSpLocks noChangeShapeType="1"/>
              <a:stCxn id="27651" idx="2"/>
            </p:cNvCxnSpPr>
            <p:nvPr/>
          </p:nvCxnSpPr>
          <p:spPr bwMode="auto">
            <a:xfrm rot="16200000" flipH="1">
              <a:off x="4228246" y="2206940"/>
              <a:ext cx="333817" cy="3536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7653" name="TextBox 5"/>
          <p:cNvSpPr txBox="1">
            <a:spLocks noChangeArrowheads="1"/>
          </p:cNvSpPr>
          <p:nvPr/>
        </p:nvSpPr>
        <p:spPr bwMode="auto">
          <a:xfrm>
            <a:off x="3357563" y="3236913"/>
            <a:ext cx="15478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ProperNoun</a:t>
            </a:r>
          </a:p>
        </p:txBody>
      </p:sp>
      <p:cxnSp>
        <p:nvCxnSpPr>
          <p:cNvPr id="27654" name="Straight Connector 12"/>
          <p:cNvCxnSpPr>
            <a:cxnSpLocks noChangeShapeType="1"/>
          </p:cNvCxnSpPr>
          <p:nvPr/>
        </p:nvCxnSpPr>
        <p:spPr bwMode="auto">
          <a:xfrm rot="5400000">
            <a:off x="3598069" y="3056732"/>
            <a:ext cx="457200" cy="23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506717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609975" y="2216150"/>
            <a:ext cx="1236663" cy="650875"/>
            <a:chOff x="3609474" y="2216877"/>
            <a:chExt cx="1236685" cy="649707"/>
          </a:xfrm>
        </p:grpSpPr>
        <p:sp>
          <p:nvSpPr>
            <p:cNvPr id="28683" name="TextBox 4"/>
            <p:cNvSpPr txBox="1">
              <a:spLocks noChangeArrowheads="1"/>
            </p:cNvSpPr>
            <p:nvPr/>
          </p:nvSpPr>
          <p:spPr bwMode="auto">
            <a:xfrm>
              <a:off x="3609474" y="2466474"/>
              <a:ext cx="123668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NP      VP</a:t>
              </a:r>
            </a:p>
          </p:txBody>
        </p:sp>
        <p:cxnSp>
          <p:nvCxnSpPr>
            <p:cNvPr id="28684" name="Straight Connector 7"/>
            <p:cNvCxnSpPr>
              <a:cxnSpLocks noChangeShapeType="1"/>
              <a:stCxn id="28675" idx="2"/>
            </p:cNvCxnSpPr>
            <p:nvPr/>
          </p:nvCxnSpPr>
          <p:spPr bwMode="auto">
            <a:xfrm rot="5400000">
              <a:off x="3855268" y="2187653"/>
              <a:ext cx="333817" cy="392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85" name="Straight Connector 9"/>
            <p:cNvCxnSpPr>
              <a:cxnSpLocks noChangeShapeType="1"/>
              <a:stCxn id="28675" idx="2"/>
            </p:cNvCxnSpPr>
            <p:nvPr/>
          </p:nvCxnSpPr>
          <p:spPr bwMode="auto">
            <a:xfrm rot="16200000" flipH="1">
              <a:off x="4228246" y="2206940"/>
              <a:ext cx="333817" cy="3536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8677" name="TextBox 5"/>
          <p:cNvSpPr txBox="1">
            <a:spLocks noChangeArrowheads="1"/>
          </p:cNvSpPr>
          <p:nvPr/>
        </p:nvSpPr>
        <p:spPr bwMode="auto">
          <a:xfrm>
            <a:off x="3357563" y="3236913"/>
            <a:ext cx="15478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ProperNoun</a:t>
            </a:r>
          </a:p>
        </p:txBody>
      </p:sp>
      <p:cxnSp>
        <p:nvCxnSpPr>
          <p:cNvPr id="28678" name="Straight Connector 12"/>
          <p:cNvCxnSpPr>
            <a:cxnSpLocks noChangeShapeType="1"/>
          </p:cNvCxnSpPr>
          <p:nvPr/>
        </p:nvCxnSpPr>
        <p:spPr bwMode="auto">
          <a:xfrm rot="5400000">
            <a:off x="3598069" y="3056732"/>
            <a:ext cx="457200" cy="23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621088" y="3609975"/>
            <a:ext cx="727075" cy="928688"/>
            <a:chOff x="3621504" y="3609473"/>
            <a:chExt cx="726481" cy="929500"/>
          </a:xfrm>
        </p:grpSpPr>
        <p:sp>
          <p:nvSpPr>
            <p:cNvPr id="28680" name="TextBox 10"/>
            <p:cNvSpPr txBox="1">
              <a:spLocks noChangeArrowheads="1"/>
            </p:cNvSpPr>
            <p:nvPr/>
          </p:nvSpPr>
          <p:spPr bwMode="auto">
            <a:xfrm>
              <a:off x="3621504" y="4138863"/>
              <a:ext cx="72648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book</a:t>
              </a:r>
            </a:p>
          </p:txBody>
        </p:sp>
        <p:cxnSp>
          <p:nvCxnSpPr>
            <p:cNvPr id="28681" name="Straight Connector 13"/>
            <p:cNvCxnSpPr>
              <a:cxnSpLocks noChangeShapeType="1"/>
              <a:endCxn id="28680" idx="0"/>
            </p:cNvCxnSpPr>
            <p:nvPr/>
          </p:nvCxnSpPr>
          <p:spPr bwMode="auto">
            <a:xfrm rot="16200000" flipH="1">
              <a:off x="3712889" y="3867006"/>
              <a:ext cx="529389" cy="143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8682" name="TextBox 14"/>
            <p:cNvSpPr txBox="1">
              <a:spLocks noChangeArrowheads="1"/>
            </p:cNvSpPr>
            <p:nvPr/>
          </p:nvSpPr>
          <p:spPr bwMode="auto">
            <a:xfrm>
              <a:off x="3741821" y="3609473"/>
              <a:ext cx="4812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200"/>
                <a:t>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7058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609975" y="2216150"/>
            <a:ext cx="1236663" cy="650875"/>
            <a:chOff x="3609474" y="2216877"/>
            <a:chExt cx="1236685" cy="649707"/>
          </a:xfrm>
        </p:grpSpPr>
        <p:sp>
          <p:nvSpPr>
            <p:cNvPr id="29704" name="TextBox 4"/>
            <p:cNvSpPr txBox="1">
              <a:spLocks noChangeArrowheads="1"/>
            </p:cNvSpPr>
            <p:nvPr/>
          </p:nvSpPr>
          <p:spPr bwMode="auto">
            <a:xfrm>
              <a:off x="3609474" y="2466474"/>
              <a:ext cx="123668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NP      VP</a:t>
              </a:r>
            </a:p>
          </p:txBody>
        </p:sp>
        <p:cxnSp>
          <p:nvCxnSpPr>
            <p:cNvPr id="29705" name="Straight Connector 7"/>
            <p:cNvCxnSpPr>
              <a:cxnSpLocks noChangeShapeType="1"/>
              <a:stCxn id="29699" idx="2"/>
            </p:cNvCxnSpPr>
            <p:nvPr/>
          </p:nvCxnSpPr>
          <p:spPr bwMode="auto">
            <a:xfrm rot="5400000">
              <a:off x="3855268" y="2187653"/>
              <a:ext cx="333817" cy="392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06" name="Straight Connector 9"/>
            <p:cNvCxnSpPr>
              <a:cxnSpLocks noChangeShapeType="1"/>
              <a:stCxn id="29699" idx="2"/>
            </p:cNvCxnSpPr>
            <p:nvPr/>
          </p:nvCxnSpPr>
          <p:spPr bwMode="auto">
            <a:xfrm rot="16200000" flipH="1">
              <a:off x="4228246" y="2206940"/>
              <a:ext cx="333817" cy="3536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9701" name="TextBox 5"/>
          <p:cNvSpPr txBox="1">
            <a:spLocks noChangeArrowheads="1"/>
          </p:cNvSpPr>
          <p:nvPr/>
        </p:nvSpPr>
        <p:spPr bwMode="auto">
          <a:xfrm>
            <a:off x="3163888" y="3248025"/>
            <a:ext cx="1828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     Nominal</a:t>
            </a:r>
          </a:p>
        </p:txBody>
      </p:sp>
      <p:cxnSp>
        <p:nvCxnSpPr>
          <p:cNvPr id="29702" name="Straight Connector 12"/>
          <p:cNvCxnSpPr>
            <a:cxnSpLocks noChangeShapeType="1"/>
          </p:cNvCxnSpPr>
          <p:nvPr/>
        </p:nvCxnSpPr>
        <p:spPr bwMode="auto">
          <a:xfrm rot="5400000">
            <a:off x="3429794" y="2899569"/>
            <a:ext cx="468312" cy="349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9703" name="Straight Connector 13"/>
          <p:cNvCxnSpPr>
            <a:cxnSpLocks noChangeShapeType="1"/>
          </p:cNvCxnSpPr>
          <p:nvPr/>
        </p:nvCxnSpPr>
        <p:spPr bwMode="auto">
          <a:xfrm rot="16200000" flipH="1">
            <a:off x="3778250" y="2911475"/>
            <a:ext cx="493713" cy="3730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605417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609975" y="2216150"/>
            <a:ext cx="1236663" cy="650875"/>
            <a:chOff x="3609474" y="2216877"/>
            <a:chExt cx="1236685" cy="649707"/>
          </a:xfrm>
        </p:grpSpPr>
        <p:sp>
          <p:nvSpPr>
            <p:cNvPr id="30732" name="TextBox 4"/>
            <p:cNvSpPr txBox="1">
              <a:spLocks noChangeArrowheads="1"/>
            </p:cNvSpPr>
            <p:nvPr/>
          </p:nvSpPr>
          <p:spPr bwMode="auto">
            <a:xfrm>
              <a:off x="3609474" y="2466474"/>
              <a:ext cx="123668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NP      VP</a:t>
              </a:r>
            </a:p>
          </p:txBody>
        </p:sp>
        <p:cxnSp>
          <p:nvCxnSpPr>
            <p:cNvPr id="30733" name="Straight Connector 7"/>
            <p:cNvCxnSpPr>
              <a:cxnSpLocks noChangeShapeType="1"/>
              <a:stCxn id="30723" idx="2"/>
            </p:cNvCxnSpPr>
            <p:nvPr/>
          </p:nvCxnSpPr>
          <p:spPr bwMode="auto">
            <a:xfrm rot="5400000">
              <a:off x="3855268" y="2187653"/>
              <a:ext cx="333817" cy="392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34" name="Straight Connector 9"/>
            <p:cNvCxnSpPr>
              <a:cxnSpLocks noChangeShapeType="1"/>
              <a:stCxn id="30723" idx="2"/>
            </p:cNvCxnSpPr>
            <p:nvPr/>
          </p:nvCxnSpPr>
          <p:spPr bwMode="auto">
            <a:xfrm rot="16200000" flipH="1">
              <a:off x="4228246" y="2206940"/>
              <a:ext cx="333817" cy="3536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30725" name="TextBox 5"/>
          <p:cNvSpPr txBox="1">
            <a:spLocks noChangeArrowheads="1"/>
          </p:cNvSpPr>
          <p:nvPr/>
        </p:nvSpPr>
        <p:spPr bwMode="auto">
          <a:xfrm>
            <a:off x="3163888" y="3248025"/>
            <a:ext cx="18303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     Nominal</a:t>
            </a:r>
          </a:p>
        </p:txBody>
      </p:sp>
      <p:cxnSp>
        <p:nvCxnSpPr>
          <p:cNvPr id="30726" name="Straight Connector 12"/>
          <p:cNvCxnSpPr>
            <a:cxnSpLocks noChangeShapeType="1"/>
          </p:cNvCxnSpPr>
          <p:nvPr/>
        </p:nvCxnSpPr>
        <p:spPr bwMode="auto">
          <a:xfrm rot="5400000">
            <a:off x="3429794" y="2899569"/>
            <a:ext cx="468312" cy="349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0727" name="Straight Connector 13"/>
          <p:cNvCxnSpPr>
            <a:cxnSpLocks noChangeShapeType="1"/>
          </p:cNvCxnSpPr>
          <p:nvPr/>
        </p:nvCxnSpPr>
        <p:spPr bwMode="auto">
          <a:xfrm rot="16200000" flipH="1">
            <a:off x="3778250" y="2911475"/>
            <a:ext cx="493713" cy="3730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043238" y="3549650"/>
            <a:ext cx="727075" cy="928688"/>
            <a:chOff x="3621504" y="3609473"/>
            <a:chExt cx="726481" cy="929500"/>
          </a:xfrm>
        </p:grpSpPr>
        <p:sp>
          <p:nvSpPr>
            <p:cNvPr id="30729" name="TextBox 11"/>
            <p:cNvSpPr txBox="1">
              <a:spLocks noChangeArrowheads="1"/>
            </p:cNvSpPr>
            <p:nvPr/>
          </p:nvSpPr>
          <p:spPr bwMode="auto">
            <a:xfrm>
              <a:off x="3621504" y="4138863"/>
              <a:ext cx="72648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book</a:t>
              </a:r>
            </a:p>
          </p:txBody>
        </p:sp>
        <p:cxnSp>
          <p:nvCxnSpPr>
            <p:cNvPr id="30730" name="Straight Connector 14"/>
            <p:cNvCxnSpPr>
              <a:cxnSpLocks noChangeShapeType="1"/>
              <a:endCxn id="30729" idx="0"/>
            </p:cNvCxnSpPr>
            <p:nvPr/>
          </p:nvCxnSpPr>
          <p:spPr bwMode="auto">
            <a:xfrm rot="16200000" flipH="1">
              <a:off x="3712889" y="3867006"/>
              <a:ext cx="529389" cy="143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0731" name="TextBox 15"/>
            <p:cNvSpPr txBox="1">
              <a:spLocks noChangeArrowheads="1"/>
            </p:cNvSpPr>
            <p:nvPr/>
          </p:nvSpPr>
          <p:spPr bwMode="auto">
            <a:xfrm>
              <a:off x="3741821" y="3609473"/>
              <a:ext cx="4812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200"/>
                <a:t>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1490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31747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31748" name="TextBox 4"/>
          <p:cNvSpPr txBox="1">
            <a:spLocks noChangeArrowheads="1"/>
          </p:cNvSpPr>
          <p:nvPr/>
        </p:nvSpPr>
        <p:spPr bwMode="auto">
          <a:xfrm>
            <a:off x="3297238" y="2501900"/>
            <a:ext cx="2078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Aux      NP      VP</a:t>
            </a:r>
          </a:p>
        </p:txBody>
      </p:sp>
      <p:cxnSp>
        <p:nvCxnSpPr>
          <p:cNvPr id="31749" name="Straight Connector 7"/>
          <p:cNvCxnSpPr>
            <a:cxnSpLocks noChangeShapeType="1"/>
            <a:stCxn id="31747" idx="2"/>
          </p:cNvCxnSpPr>
          <p:nvPr/>
        </p:nvCxnSpPr>
        <p:spPr bwMode="auto">
          <a:xfrm rot="5400000">
            <a:off x="3854450" y="2187575"/>
            <a:ext cx="334963" cy="392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750" name="Straight Connector 9"/>
          <p:cNvCxnSpPr>
            <a:cxnSpLocks noChangeShapeType="1"/>
            <a:stCxn id="31747" idx="2"/>
            <a:endCxn id="31748" idx="0"/>
          </p:cNvCxnSpPr>
          <p:nvPr/>
        </p:nvCxnSpPr>
        <p:spPr bwMode="auto">
          <a:xfrm rot="16200000" flipH="1">
            <a:off x="4133851" y="2300287"/>
            <a:ext cx="285750" cy="117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751" name="Straight Connector 14"/>
          <p:cNvCxnSpPr>
            <a:cxnSpLocks noChangeShapeType="1"/>
            <a:stCxn id="31747" idx="2"/>
          </p:cNvCxnSpPr>
          <p:nvPr/>
        </p:nvCxnSpPr>
        <p:spPr bwMode="auto">
          <a:xfrm rot="16200000" flipH="1">
            <a:off x="4462463" y="1971675"/>
            <a:ext cx="346075" cy="835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172096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32771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32772" name="TextBox 4"/>
          <p:cNvSpPr txBox="1">
            <a:spLocks noChangeArrowheads="1"/>
          </p:cNvSpPr>
          <p:nvPr/>
        </p:nvSpPr>
        <p:spPr bwMode="auto">
          <a:xfrm>
            <a:off x="3297238" y="2501900"/>
            <a:ext cx="2078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Aux      NP      VP</a:t>
            </a:r>
          </a:p>
        </p:txBody>
      </p:sp>
      <p:cxnSp>
        <p:nvCxnSpPr>
          <p:cNvPr id="32773" name="Straight Connector 7"/>
          <p:cNvCxnSpPr>
            <a:cxnSpLocks noChangeShapeType="1"/>
            <a:stCxn id="32771" idx="2"/>
          </p:cNvCxnSpPr>
          <p:nvPr/>
        </p:nvCxnSpPr>
        <p:spPr bwMode="auto">
          <a:xfrm rot="5400000">
            <a:off x="3854450" y="2187575"/>
            <a:ext cx="334963" cy="392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774" name="Straight Connector 9"/>
          <p:cNvCxnSpPr>
            <a:cxnSpLocks noChangeShapeType="1"/>
            <a:stCxn id="32771" idx="2"/>
            <a:endCxn id="32772" idx="0"/>
          </p:cNvCxnSpPr>
          <p:nvPr/>
        </p:nvCxnSpPr>
        <p:spPr bwMode="auto">
          <a:xfrm rot="16200000" flipH="1">
            <a:off x="4133851" y="2300287"/>
            <a:ext cx="285750" cy="117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775" name="Straight Connector 14"/>
          <p:cNvCxnSpPr>
            <a:cxnSpLocks noChangeShapeType="1"/>
            <a:stCxn id="32771" idx="2"/>
          </p:cNvCxnSpPr>
          <p:nvPr/>
        </p:nvCxnSpPr>
        <p:spPr bwMode="auto">
          <a:xfrm rot="16200000" flipH="1">
            <a:off x="4462463" y="1971675"/>
            <a:ext cx="346075" cy="835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236913" y="2814638"/>
            <a:ext cx="725487" cy="930275"/>
            <a:chOff x="3621504" y="3609473"/>
            <a:chExt cx="726481" cy="929500"/>
          </a:xfrm>
        </p:grpSpPr>
        <p:sp>
          <p:nvSpPr>
            <p:cNvPr id="32777" name="TextBox 10"/>
            <p:cNvSpPr txBox="1">
              <a:spLocks noChangeArrowheads="1"/>
            </p:cNvSpPr>
            <p:nvPr/>
          </p:nvSpPr>
          <p:spPr bwMode="auto">
            <a:xfrm>
              <a:off x="3621504" y="4138863"/>
              <a:ext cx="72648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book</a:t>
              </a:r>
            </a:p>
          </p:txBody>
        </p:sp>
        <p:cxnSp>
          <p:nvCxnSpPr>
            <p:cNvPr id="32778" name="Straight Connector 11"/>
            <p:cNvCxnSpPr>
              <a:cxnSpLocks noChangeShapeType="1"/>
              <a:endCxn id="32777" idx="0"/>
            </p:cNvCxnSpPr>
            <p:nvPr/>
          </p:nvCxnSpPr>
          <p:spPr bwMode="auto">
            <a:xfrm rot="16200000" flipH="1">
              <a:off x="3712889" y="3867006"/>
              <a:ext cx="529389" cy="143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2779" name="TextBox 12"/>
            <p:cNvSpPr txBox="1">
              <a:spLocks noChangeArrowheads="1"/>
            </p:cNvSpPr>
            <p:nvPr/>
          </p:nvSpPr>
          <p:spPr bwMode="auto">
            <a:xfrm>
              <a:off x="3741821" y="3609473"/>
              <a:ext cx="4812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200"/>
                <a:t>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0966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33795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33796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33797" name="Straight Connector 9"/>
          <p:cNvCxnSpPr>
            <a:cxnSpLocks noChangeShapeType="1"/>
            <a:stCxn id="33795" idx="2"/>
            <a:endCxn id="33796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1550519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34820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34821" name="Straight Connector 9"/>
          <p:cNvCxnSpPr>
            <a:cxnSpLocks noChangeShapeType="1"/>
            <a:stCxn id="34819" idx="2"/>
            <a:endCxn id="34820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4822" name="TextBox 12"/>
          <p:cNvSpPr txBox="1">
            <a:spLocks noChangeArrowheads="1"/>
          </p:cNvSpPr>
          <p:nvPr/>
        </p:nvSpPr>
        <p:spPr bwMode="auto">
          <a:xfrm>
            <a:off x="3849688" y="3284538"/>
            <a:ext cx="717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</a:t>
            </a:r>
          </a:p>
        </p:txBody>
      </p:sp>
      <p:cxnSp>
        <p:nvCxnSpPr>
          <p:cNvPr id="34823" name="Straight Connector 16"/>
          <p:cNvCxnSpPr>
            <a:cxnSpLocks noChangeShapeType="1"/>
            <a:stCxn id="34820" idx="2"/>
            <a:endCxn id="34822" idx="0"/>
          </p:cNvCxnSpPr>
          <p:nvPr/>
        </p:nvCxnSpPr>
        <p:spPr bwMode="auto">
          <a:xfrm rot="5400000">
            <a:off x="4048919" y="3121819"/>
            <a:ext cx="32226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3100565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35843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35844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35845" name="Straight Connector 9"/>
          <p:cNvCxnSpPr>
            <a:cxnSpLocks noChangeShapeType="1"/>
            <a:stCxn id="35843" idx="2"/>
            <a:endCxn id="35844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5846" name="TextBox 12"/>
          <p:cNvSpPr txBox="1">
            <a:spLocks noChangeArrowheads="1"/>
          </p:cNvSpPr>
          <p:nvPr/>
        </p:nvSpPr>
        <p:spPr bwMode="auto">
          <a:xfrm>
            <a:off x="3849688" y="3284538"/>
            <a:ext cx="717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</a:t>
            </a:r>
          </a:p>
        </p:txBody>
      </p:sp>
      <p:cxnSp>
        <p:nvCxnSpPr>
          <p:cNvPr id="35847" name="Straight Connector 16"/>
          <p:cNvCxnSpPr>
            <a:cxnSpLocks noChangeShapeType="1"/>
            <a:stCxn id="35844" idx="2"/>
            <a:endCxn id="35846" idx="0"/>
          </p:cNvCxnSpPr>
          <p:nvPr/>
        </p:nvCxnSpPr>
        <p:spPr bwMode="auto">
          <a:xfrm rot="5400000">
            <a:off x="4048919" y="3121819"/>
            <a:ext cx="32226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5848" name="TextBox 19"/>
          <p:cNvSpPr txBox="1">
            <a:spLocks noChangeArrowheads="1"/>
          </p:cNvSpPr>
          <p:nvPr/>
        </p:nvSpPr>
        <p:spPr bwMode="auto">
          <a:xfrm>
            <a:off x="3849688" y="41624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35849" name="Straight Connector 21"/>
          <p:cNvCxnSpPr>
            <a:cxnSpLocks noChangeShapeType="1"/>
            <a:stCxn id="35846" idx="2"/>
            <a:endCxn id="35848" idx="0"/>
          </p:cNvCxnSpPr>
          <p:nvPr/>
        </p:nvCxnSpPr>
        <p:spPr bwMode="auto">
          <a:xfrm rot="16200000" flipH="1">
            <a:off x="3971925" y="3921126"/>
            <a:ext cx="477837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375951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36867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36868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36869" name="Straight Connector 9"/>
          <p:cNvCxnSpPr>
            <a:cxnSpLocks noChangeShapeType="1"/>
            <a:stCxn id="36867" idx="2"/>
            <a:endCxn id="36868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6870" name="TextBox 12"/>
          <p:cNvSpPr txBox="1">
            <a:spLocks noChangeArrowheads="1"/>
          </p:cNvSpPr>
          <p:nvPr/>
        </p:nvSpPr>
        <p:spPr bwMode="auto">
          <a:xfrm>
            <a:off x="3849688" y="3284538"/>
            <a:ext cx="717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</a:t>
            </a:r>
          </a:p>
        </p:txBody>
      </p:sp>
      <p:cxnSp>
        <p:nvCxnSpPr>
          <p:cNvPr id="36871" name="Straight Connector 16"/>
          <p:cNvCxnSpPr>
            <a:cxnSpLocks noChangeShapeType="1"/>
            <a:stCxn id="36868" idx="2"/>
            <a:endCxn id="36870" idx="0"/>
          </p:cNvCxnSpPr>
          <p:nvPr/>
        </p:nvCxnSpPr>
        <p:spPr bwMode="auto">
          <a:xfrm rot="5400000">
            <a:off x="4048919" y="3121819"/>
            <a:ext cx="32226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6872" name="TextBox 19"/>
          <p:cNvSpPr txBox="1">
            <a:spLocks noChangeArrowheads="1"/>
          </p:cNvSpPr>
          <p:nvPr/>
        </p:nvSpPr>
        <p:spPr bwMode="auto">
          <a:xfrm>
            <a:off x="3849688" y="41624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36873" name="Straight Connector 21"/>
          <p:cNvCxnSpPr>
            <a:cxnSpLocks noChangeShapeType="1"/>
            <a:stCxn id="36870" idx="2"/>
            <a:endCxn id="36872" idx="0"/>
          </p:cNvCxnSpPr>
          <p:nvPr/>
        </p:nvCxnSpPr>
        <p:spPr bwMode="auto">
          <a:xfrm rot="16200000" flipH="1">
            <a:off x="3971925" y="3921126"/>
            <a:ext cx="477837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6874" name="TextBox 10"/>
          <p:cNvSpPr txBox="1">
            <a:spLocks noChangeArrowheads="1"/>
          </p:cNvSpPr>
          <p:nvPr/>
        </p:nvSpPr>
        <p:spPr bwMode="auto">
          <a:xfrm>
            <a:off x="4837113" y="3741738"/>
            <a:ext cx="4810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X</a:t>
            </a:r>
          </a:p>
        </p:txBody>
      </p:sp>
      <p:cxnSp>
        <p:nvCxnSpPr>
          <p:cNvPr id="36875" name="Straight Connector 11"/>
          <p:cNvCxnSpPr>
            <a:cxnSpLocks noChangeShapeType="1"/>
          </p:cNvCxnSpPr>
          <p:nvPr/>
        </p:nvCxnSpPr>
        <p:spPr bwMode="auto">
          <a:xfrm rot="16200000" flipH="1">
            <a:off x="4822825" y="4025901"/>
            <a:ext cx="477837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6876" name="TextBox 13"/>
          <p:cNvSpPr txBox="1">
            <a:spLocks noChangeArrowheads="1"/>
          </p:cNvSpPr>
          <p:nvPr/>
        </p:nvSpPr>
        <p:spPr bwMode="auto">
          <a:xfrm>
            <a:off x="4764088" y="4186238"/>
            <a:ext cx="625475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that</a:t>
            </a:r>
          </a:p>
        </p:txBody>
      </p:sp>
    </p:spTree>
    <p:extLst>
      <p:ext uri="{BB962C8B-B14F-4D97-AF65-F5344CB8AC3E}">
        <p14:creationId xmlns:p14="http://schemas.microsoft.com/office/powerpoint/2010/main" val="2053117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37891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37892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37893" name="Straight Connector 9"/>
          <p:cNvCxnSpPr>
            <a:cxnSpLocks noChangeShapeType="1"/>
            <a:stCxn id="37891" idx="2"/>
            <a:endCxn id="37892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7894" name="TextBox 12"/>
          <p:cNvSpPr txBox="1">
            <a:spLocks noChangeArrowheads="1"/>
          </p:cNvSpPr>
          <p:nvPr/>
        </p:nvSpPr>
        <p:spPr bwMode="auto">
          <a:xfrm>
            <a:off x="3549650" y="3308350"/>
            <a:ext cx="1316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cxnSp>
        <p:nvCxnSpPr>
          <p:cNvPr id="37895" name="Straight Connector 14"/>
          <p:cNvCxnSpPr>
            <a:cxnSpLocks noChangeShapeType="1"/>
            <a:stCxn id="37892" idx="2"/>
          </p:cNvCxnSpPr>
          <p:nvPr/>
        </p:nvCxnSpPr>
        <p:spPr bwMode="auto">
          <a:xfrm rot="5400000">
            <a:off x="3863975" y="3044825"/>
            <a:ext cx="430213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7896" name="Straight Connector 17"/>
          <p:cNvCxnSpPr>
            <a:cxnSpLocks noChangeShapeType="1"/>
            <a:stCxn id="37892" idx="2"/>
          </p:cNvCxnSpPr>
          <p:nvPr/>
        </p:nvCxnSpPr>
        <p:spPr bwMode="auto">
          <a:xfrm rot="16200000" flipH="1">
            <a:off x="4170362" y="3003551"/>
            <a:ext cx="430213" cy="347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3377727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38915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38916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38917" name="Straight Connector 9"/>
          <p:cNvCxnSpPr>
            <a:cxnSpLocks noChangeShapeType="1"/>
            <a:stCxn id="38915" idx="2"/>
            <a:endCxn id="38916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8918" name="TextBox 12"/>
          <p:cNvSpPr txBox="1">
            <a:spLocks noChangeArrowheads="1"/>
          </p:cNvSpPr>
          <p:nvPr/>
        </p:nvSpPr>
        <p:spPr bwMode="auto">
          <a:xfrm>
            <a:off x="3549650" y="3308350"/>
            <a:ext cx="1316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sp>
        <p:nvSpPr>
          <p:cNvPr id="38919" name="TextBox 19"/>
          <p:cNvSpPr txBox="1">
            <a:spLocks noChangeArrowheads="1"/>
          </p:cNvSpPr>
          <p:nvPr/>
        </p:nvSpPr>
        <p:spPr bwMode="auto">
          <a:xfrm>
            <a:off x="3513138" y="41751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38920" name="Straight Connector 21"/>
          <p:cNvCxnSpPr>
            <a:cxnSpLocks noChangeShapeType="1"/>
          </p:cNvCxnSpPr>
          <p:nvPr/>
        </p:nvCxnSpPr>
        <p:spPr bwMode="auto">
          <a:xfrm rot="16200000" flipH="1">
            <a:off x="3658394" y="3885406"/>
            <a:ext cx="45402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8921" name="Straight Connector 14"/>
          <p:cNvCxnSpPr>
            <a:cxnSpLocks noChangeShapeType="1"/>
            <a:stCxn id="38916" idx="2"/>
          </p:cNvCxnSpPr>
          <p:nvPr/>
        </p:nvCxnSpPr>
        <p:spPr bwMode="auto">
          <a:xfrm rot="5400000">
            <a:off x="3863975" y="3044825"/>
            <a:ext cx="430213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8922" name="Straight Connector 17"/>
          <p:cNvCxnSpPr>
            <a:cxnSpLocks noChangeShapeType="1"/>
            <a:stCxn id="38916" idx="2"/>
          </p:cNvCxnSpPr>
          <p:nvPr/>
        </p:nvCxnSpPr>
        <p:spPr bwMode="auto">
          <a:xfrm rot="16200000" flipH="1">
            <a:off x="4170362" y="3003551"/>
            <a:ext cx="430213" cy="347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701010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39939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39940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39941" name="Straight Connector 9"/>
          <p:cNvCxnSpPr>
            <a:cxnSpLocks noChangeShapeType="1"/>
            <a:stCxn id="39939" idx="2"/>
            <a:endCxn id="39940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9942" name="TextBox 12"/>
          <p:cNvSpPr txBox="1">
            <a:spLocks noChangeArrowheads="1"/>
          </p:cNvSpPr>
          <p:nvPr/>
        </p:nvSpPr>
        <p:spPr bwMode="auto">
          <a:xfrm>
            <a:off x="3549650" y="3308350"/>
            <a:ext cx="1316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sp>
        <p:nvSpPr>
          <p:cNvPr id="39943" name="TextBox 19"/>
          <p:cNvSpPr txBox="1">
            <a:spLocks noChangeArrowheads="1"/>
          </p:cNvSpPr>
          <p:nvPr/>
        </p:nvSpPr>
        <p:spPr bwMode="auto">
          <a:xfrm>
            <a:off x="3513138" y="41751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39944" name="Straight Connector 21"/>
          <p:cNvCxnSpPr>
            <a:cxnSpLocks noChangeShapeType="1"/>
          </p:cNvCxnSpPr>
          <p:nvPr/>
        </p:nvCxnSpPr>
        <p:spPr bwMode="auto">
          <a:xfrm rot="16200000" flipH="1">
            <a:off x="3658394" y="3885406"/>
            <a:ext cx="45402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9945" name="Straight Connector 14"/>
          <p:cNvCxnSpPr>
            <a:cxnSpLocks noChangeShapeType="1"/>
            <a:stCxn id="39940" idx="2"/>
          </p:cNvCxnSpPr>
          <p:nvPr/>
        </p:nvCxnSpPr>
        <p:spPr bwMode="auto">
          <a:xfrm rot="5400000">
            <a:off x="3863975" y="3044825"/>
            <a:ext cx="430213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9946" name="Straight Connector 17"/>
          <p:cNvCxnSpPr>
            <a:cxnSpLocks noChangeShapeType="1"/>
            <a:stCxn id="39940" idx="2"/>
          </p:cNvCxnSpPr>
          <p:nvPr/>
        </p:nvCxnSpPr>
        <p:spPr bwMode="auto">
          <a:xfrm rot="16200000" flipH="1">
            <a:off x="4170362" y="3003551"/>
            <a:ext cx="430213" cy="347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9947" name="TextBox 10"/>
          <p:cNvSpPr txBox="1">
            <a:spLocks noChangeArrowheads="1"/>
          </p:cNvSpPr>
          <p:nvPr/>
        </p:nvSpPr>
        <p:spPr bwMode="auto">
          <a:xfrm>
            <a:off x="4391025" y="4162425"/>
            <a:ext cx="11366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Pronoun</a:t>
            </a:r>
          </a:p>
        </p:txBody>
      </p:sp>
      <p:cxnSp>
        <p:nvCxnSpPr>
          <p:cNvPr id="39948" name="Straight Connector 13"/>
          <p:cNvCxnSpPr>
            <a:cxnSpLocks noChangeShapeType="1"/>
            <a:endCxn id="39947" idx="0"/>
          </p:cNvCxnSpPr>
          <p:nvPr/>
        </p:nvCxnSpPr>
        <p:spPr bwMode="auto">
          <a:xfrm rot="16200000" flipH="1">
            <a:off x="4525962" y="3729038"/>
            <a:ext cx="492125" cy="374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3398690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40963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40965" name="Straight Connector 9"/>
          <p:cNvCxnSpPr>
            <a:cxnSpLocks noChangeShapeType="1"/>
            <a:stCxn id="40963" idx="2"/>
            <a:endCxn id="40964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0966" name="TextBox 12"/>
          <p:cNvSpPr txBox="1">
            <a:spLocks noChangeArrowheads="1"/>
          </p:cNvSpPr>
          <p:nvPr/>
        </p:nvSpPr>
        <p:spPr bwMode="auto">
          <a:xfrm>
            <a:off x="3549650" y="3308350"/>
            <a:ext cx="1316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sp>
        <p:nvSpPr>
          <p:cNvPr id="40967" name="TextBox 19"/>
          <p:cNvSpPr txBox="1">
            <a:spLocks noChangeArrowheads="1"/>
          </p:cNvSpPr>
          <p:nvPr/>
        </p:nvSpPr>
        <p:spPr bwMode="auto">
          <a:xfrm>
            <a:off x="3513138" y="41751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40968" name="Straight Connector 21"/>
          <p:cNvCxnSpPr>
            <a:cxnSpLocks noChangeShapeType="1"/>
          </p:cNvCxnSpPr>
          <p:nvPr/>
        </p:nvCxnSpPr>
        <p:spPr bwMode="auto">
          <a:xfrm rot="16200000" flipH="1">
            <a:off x="3658394" y="3885406"/>
            <a:ext cx="45402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0969" name="Straight Connector 14"/>
          <p:cNvCxnSpPr>
            <a:cxnSpLocks noChangeShapeType="1"/>
            <a:stCxn id="40964" idx="2"/>
          </p:cNvCxnSpPr>
          <p:nvPr/>
        </p:nvCxnSpPr>
        <p:spPr bwMode="auto">
          <a:xfrm rot="5400000">
            <a:off x="3863975" y="3044825"/>
            <a:ext cx="430213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0970" name="Straight Connector 17"/>
          <p:cNvCxnSpPr>
            <a:cxnSpLocks noChangeShapeType="1"/>
            <a:stCxn id="40964" idx="2"/>
          </p:cNvCxnSpPr>
          <p:nvPr/>
        </p:nvCxnSpPr>
        <p:spPr bwMode="auto">
          <a:xfrm rot="16200000" flipH="1">
            <a:off x="4170362" y="3003551"/>
            <a:ext cx="430213" cy="347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0971" name="TextBox 10"/>
          <p:cNvSpPr txBox="1">
            <a:spLocks noChangeArrowheads="1"/>
          </p:cNvSpPr>
          <p:nvPr/>
        </p:nvSpPr>
        <p:spPr bwMode="auto">
          <a:xfrm>
            <a:off x="4391025" y="4162425"/>
            <a:ext cx="11366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Pronoun</a:t>
            </a:r>
          </a:p>
        </p:txBody>
      </p:sp>
      <p:cxnSp>
        <p:nvCxnSpPr>
          <p:cNvPr id="40972" name="Straight Connector 13"/>
          <p:cNvCxnSpPr>
            <a:cxnSpLocks noChangeShapeType="1"/>
            <a:endCxn id="40971" idx="0"/>
          </p:cNvCxnSpPr>
          <p:nvPr/>
        </p:nvCxnSpPr>
        <p:spPr bwMode="auto">
          <a:xfrm rot="16200000" flipH="1">
            <a:off x="4525962" y="3729038"/>
            <a:ext cx="492125" cy="374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4692650" y="4500563"/>
            <a:ext cx="625475" cy="1025525"/>
            <a:chOff x="4692315" y="4499810"/>
            <a:chExt cx="625492" cy="1025753"/>
          </a:xfrm>
        </p:grpSpPr>
        <p:sp>
          <p:nvSpPr>
            <p:cNvPr id="40974" name="TextBox 24"/>
            <p:cNvSpPr txBox="1">
              <a:spLocks noChangeArrowheads="1"/>
            </p:cNvSpPr>
            <p:nvPr/>
          </p:nvSpPr>
          <p:spPr bwMode="auto">
            <a:xfrm>
              <a:off x="4788568" y="4499810"/>
              <a:ext cx="4812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200"/>
                <a:t>X</a:t>
              </a:r>
            </a:p>
          </p:txBody>
        </p:sp>
        <p:cxnSp>
          <p:nvCxnSpPr>
            <p:cNvPr id="40975" name="Straight Connector 25"/>
            <p:cNvCxnSpPr>
              <a:cxnSpLocks noChangeShapeType="1"/>
              <a:stCxn id="40974" idx="0"/>
            </p:cNvCxnSpPr>
            <p:nvPr/>
          </p:nvCxnSpPr>
          <p:spPr bwMode="auto">
            <a:xfrm rot="-5400000" flipH="1" flipV="1">
              <a:off x="4704337" y="4812641"/>
              <a:ext cx="637674" cy="120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40976" name="TextBox 26"/>
            <p:cNvSpPr txBox="1">
              <a:spLocks noChangeArrowheads="1"/>
            </p:cNvSpPr>
            <p:nvPr/>
          </p:nvSpPr>
          <p:spPr bwMode="auto">
            <a:xfrm>
              <a:off x="4692315" y="5125453"/>
              <a:ext cx="62549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that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0190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41987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41988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41989" name="Straight Connector 9"/>
          <p:cNvCxnSpPr>
            <a:cxnSpLocks noChangeShapeType="1"/>
            <a:stCxn id="41987" idx="2"/>
            <a:endCxn id="41988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1990" name="TextBox 12"/>
          <p:cNvSpPr txBox="1">
            <a:spLocks noChangeArrowheads="1"/>
          </p:cNvSpPr>
          <p:nvPr/>
        </p:nvSpPr>
        <p:spPr bwMode="auto">
          <a:xfrm>
            <a:off x="3549650" y="3308350"/>
            <a:ext cx="1316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sp>
        <p:nvSpPr>
          <p:cNvPr id="41991" name="TextBox 19"/>
          <p:cNvSpPr txBox="1">
            <a:spLocks noChangeArrowheads="1"/>
          </p:cNvSpPr>
          <p:nvPr/>
        </p:nvSpPr>
        <p:spPr bwMode="auto">
          <a:xfrm>
            <a:off x="3513138" y="41751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41992" name="Straight Connector 21"/>
          <p:cNvCxnSpPr>
            <a:cxnSpLocks noChangeShapeType="1"/>
          </p:cNvCxnSpPr>
          <p:nvPr/>
        </p:nvCxnSpPr>
        <p:spPr bwMode="auto">
          <a:xfrm rot="16200000" flipH="1">
            <a:off x="3658394" y="3885406"/>
            <a:ext cx="45402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1993" name="Straight Connector 14"/>
          <p:cNvCxnSpPr>
            <a:cxnSpLocks noChangeShapeType="1"/>
            <a:stCxn id="41988" idx="2"/>
          </p:cNvCxnSpPr>
          <p:nvPr/>
        </p:nvCxnSpPr>
        <p:spPr bwMode="auto">
          <a:xfrm rot="5400000">
            <a:off x="3863975" y="3044825"/>
            <a:ext cx="430213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1994" name="Straight Connector 17"/>
          <p:cNvCxnSpPr>
            <a:cxnSpLocks noChangeShapeType="1"/>
            <a:stCxn id="41988" idx="2"/>
          </p:cNvCxnSpPr>
          <p:nvPr/>
        </p:nvCxnSpPr>
        <p:spPr bwMode="auto">
          <a:xfrm rot="16200000" flipH="1">
            <a:off x="4170362" y="3003551"/>
            <a:ext cx="430213" cy="347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1995" name="TextBox 10"/>
          <p:cNvSpPr txBox="1">
            <a:spLocks noChangeArrowheads="1"/>
          </p:cNvSpPr>
          <p:nvPr/>
        </p:nvSpPr>
        <p:spPr bwMode="auto">
          <a:xfrm>
            <a:off x="4391025" y="4162425"/>
            <a:ext cx="1549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ProperNoun</a:t>
            </a:r>
          </a:p>
        </p:txBody>
      </p:sp>
      <p:cxnSp>
        <p:nvCxnSpPr>
          <p:cNvPr id="41996" name="Straight Connector 13"/>
          <p:cNvCxnSpPr>
            <a:cxnSpLocks noChangeShapeType="1"/>
            <a:endCxn id="41995" idx="0"/>
          </p:cNvCxnSpPr>
          <p:nvPr/>
        </p:nvCxnSpPr>
        <p:spPr bwMode="auto">
          <a:xfrm>
            <a:off x="4584700" y="3670300"/>
            <a:ext cx="581025" cy="492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3399942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43011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43012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43013" name="Straight Connector 9"/>
          <p:cNvCxnSpPr>
            <a:cxnSpLocks noChangeShapeType="1"/>
            <a:stCxn id="43011" idx="2"/>
            <a:endCxn id="43012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3014" name="TextBox 12"/>
          <p:cNvSpPr txBox="1">
            <a:spLocks noChangeArrowheads="1"/>
          </p:cNvSpPr>
          <p:nvPr/>
        </p:nvSpPr>
        <p:spPr bwMode="auto">
          <a:xfrm>
            <a:off x="3549650" y="3308350"/>
            <a:ext cx="1316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sp>
        <p:nvSpPr>
          <p:cNvPr id="43015" name="TextBox 19"/>
          <p:cNvSpPr txBox="1">
            <a:spLocks noChangeArrowheads="1"/>
          </p:cNvSpPr>
          <p:nvPr/>
        </p:nvSpPr>
        <p:spPr bwMode="auto">
          <a:xfrm>
            <a:off x="3513138" y="41751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43016" name="Straight Connector 21"/>
          <p:cNvCxnSpPr>
            <a:cxnSpLocks noChangeShapeType="1"/>
          </p:cNvCxnSpPr>
          <p:nvPr/>
        </p:nvCxnSpPr>
        <p:spPr bwMode="auto">
          <a:xfrm rot="16200000" flipH="1">
            <a:off x="3658394" y="3885406"/>
            <a:ext cx="45402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17" name="Straight Connector 14"/>
          <p:cNvCxnSpPr>
            <a:cxnSpLocks noChangeShapeType="1"/>
            <a:stCxn id="43012" idx="2"/>
          </p:cNvCxnSpPr>
          <p:nvPr/>
        </p:nvCxnSpPr>
        <p:spPr bwMode="auto">
          <a:xfrm rot="5400000">
            <a:off x="3863975" y="3044825"/>
            <a:ext cx="430213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18" name="Straight Connector 17"/>
          <p:cNvCxnSpPr>
            <a:cxnSpLocks noChangeShapeType="1"/>
            <a:stCxn id="43012" idx="2"/>
          </p:cNvCxnSpPr>
          <p:nvPr/>
        </p:nvCxnSpPr>
        <p:spPr bwMode="auto">
          <a:xfrm rot="16200000" flipH="1">
            <a:off x="4170362" y="3003551"/>
            <a:ext cx="430213" cy="347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3019" name="TextBox 10"/>
          <p:cNvSpPr txBox="1">
            <a:spLocks noChangeArrowheads="1"/>
          </p:cNvSpPr>
          <p:nvPr/>
        </p:nvSpPr>
        <p:spPr bwMode="auto">
          <a:xfrm>
            <a:off x="4391025" y="4162425"/>
            <a:ext cx="1549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ProperNoun</a:t>
            </a:r>
          </a:p>
        </p:txBody>
      </p:sp>
      <p:cxnSp>
        <p:nvCxnSpPr>
          <p:cNvPr id="43020" name="Straight Connector 13"/>
          <p:cNvCxnSpPr>
            <a:cxnSpLocks noChangeShapeType="1"/>
            <a:endCxn id="43019" idx="0"/>
          </p:cNvCxnSpPr>
          <p:nvPr/>
        </p:nvCxnSpPr>
        <p:spPr bwMode="auto">
          <a:xfrm>
            <a:off x="4584700" y="3670300"/>
            <a:ext cx="581025" cy="492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4692650" y="4500563"/>
            <a:ext cx="625475" cy="1025525"/>
            <a:chOff x="4692315" y="4499810"/>
            <a:chExt cx="625492" cy="1025753"/>
          </a:xfrm>
        </p:grpSpPr>
        <p:sp>
          <p:nvSpPr>
            <p:cNvPr id="43022" name="TextBox 16"/>
            <p:cNvSpPr txBox="1">
              <a:spLocks noChangeArrowheads="1"/>
            </p:cNvSpPr>
            <p:nvPr/>
          </p:nvSpPr>
          <p:spPr bwMode="auto">
            <a:xfrm>
              <a:off x="4788568" y="4499810"/>
              <a:ext cx="4812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200"/>
                <a:t>X</a:t>
              </a:r>
            </a:p>
          </p:txBody>
        </p:sp>
        <p:cxnSp>
          <p:nvCxnSpPr>
            <p:cNvPr id="43023" name="Straight Connector 18"/>
            <p:cNvCxnSpPr>
              <a:cxnSpLocks noChangeShapeType="1"/>
              <a:stCxn id="43022" idx="0"/>
            </p:cNvCxnSpPr>
            <p:nvPr/>
          </p:nvCxnSpPr>
          <p:spPr bwMode="auto">
            <a:xfrm rot="-5400000" flipH="1" flipV="1">
              <a:off x="4704337" y="4812641"/>
              <a:ext cx="637674" cy="120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43024" name="TextBox 20"/>
            <p:cNvSpPr txBox="1">
              <a:spLocks noChangeArrowheads="1"/>
            </p:cNvSpPr>
            <p:nvPr/>
          </p:nvSpPr>
          <p:spPr bwMode="auto">
            <a:xfrm>
              <a:off x="4692315" y="5125453"/>
              <a:ext cx="62549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that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7517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44036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44037" name="Straight Connector 9"/>
          <p:cNvCxnSpPr>
            <a:cxnSpLocks noChangeShapeType="1"/>
            <a:stCxn id="44035" idx="2"/>
            <a:endCxn id="44036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4038" name="TextBox 12"/>
          <p:cNvSpPr txBox="1">
            <a:spLocks noChangeArrowheads="1"/>
          </p:cNvSpPr>
          <p:nvPr/>
        </p:nvSpPr>
        <p:spPr bwMode="auto">
          <a:xfrm>
            <a:off x="3549650" y="3308350"/>
            <a:ext cx="1316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sp>
        <p:nvSpPr>
          <p:cNvPr id="44039" name="TextBox 19"/>
          <p:cNvSpPr txBox="1">
            <a:spLocks noChangeArrowheads="1"/>
          </p:cNvSpPr>
          <p:nvPr/>
        </p:nvSpPr>
        <p:spPr bwMode="auto">
          <a:xfrm>
            <a:off x="3513138" y="41751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44040" name="Straight Connector 21"/>
          <p:cNvCxnSpPr>
            <a:cxnSpLocks noChangeShapeType="1"/>
          </p:cNvCxnSpPr>
          <p:nvPr/>
        </p:nvCxnSpPr>
        <p:spPr bwMode="auto">
          <a:xfrm rot="16200000" flipH="1">
            <a:off x="3658394" y="3885406"/>
            <a:ext cx="45402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4041" name="Straight Connector 14"/>
          <p:cNvCxnSpPr>
            <a:cxnSpLocks noChangeShapeType="1"/>
            <a:stCxn id="44036" idx="2"/>
          </p:cNvCxnSpPr>
          <p:nvPr/>
        </p:nvCxnSpPr>
        <p:spPr bwMode="auto">
          <a:xfrm rot="5400000">
            <a:off x="3863975" y="3044825"/>
            <a:ext cx="430213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4042" name="Straight Connector 17"/>
          <p:cNvCxnSpPr>
            <a:cxnSpLocks noChangeShapeType="1"/>
            <a:stCxn id="44036" idx="2"/>
          </p:cNvCxnSpPr>
          <p:nvPr/>
        </p:nvCxnSpPr>
        <p:spPr bwMode="auto">
          <a:xfrm rot="16200000" flipH="1">
            <a:off x="4170362" y="3003551"/>
            <a:ext cx="430213" cy="347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4043" name="TextBox 10"/>
          <p:cNvSpPr txBox="1">
            <a:spLocks noChangeArrowheads="1"/>
          </p:cNvSpPr>
          <p:nvPr/>
        </p:nvSpPr>
        <p:spPr bwMode="auto">
          <a:xfrm>
            <a:off x="4391025" y="4162425"/>
            <a:ext cx="1830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     Nominal</a:t>
            </a:r>
          </a:p>
        </p:txBody>
      </p:sp>
      <p:cxnSp>
        <p:nvCxnSpPr>
          <p:cNvPr id="44044" name="Straight Connector 13"/>
          <p:cNvCxnSpPr>
            <a:cxnSpLocks noChangeShapeType="1"/>
          </p:cNvCxnSpPr>
          <p:nvPr/>
        </p:nvCxnSpPr>
        <p:spPr bwMode="auto">
          <a:xfrm rot="16200000" flipH="1">
            <a:off x="4349750" y="3905250"/>
            <a:ext cx="541338" cy="714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4045" name="Straight Connector 18"/>
          <p:cNvCxnSpPr>
            <a:cxnSpLocks noChangeShapeType="1"/>
          </p:cNvCxnSpPr>
          <p:nvPr/>
        </p:nvCxnSpPr>
        <p:spPr bwMode="auto">
          <a:xfrm>
            <a:off x="4584700" y="3621088"/>
            <a:ext cx="830263" cy="577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3912314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45060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45061" name="Straight Connector 9"/>
          <p:cNvCxnSpPr>
            <a:cxnSpLocks noChangeShapeType="1"/>
            <a:stCxn id="45059" idx="2"/>
            <a:endCxn id="45060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5062" name="TextBox 12"/>
          <p:cNvSpPr txBox="1">
            <a:spLocks noChangeArrowheads="1"/>
          </p:cNvSpPr>
          <p:nvPr/>
        </p:nvSpPr>
        <p:spPr bwMode="auto">
          <a:xfrm>
            <a:off x="3549650" y="3308350"/>
            <a:ext cx="1316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sp>
        <p:nvSpPr>
          <p:cNvPr id="45063" name="TextBox 19"/>
          <p:cNvSpPr txBox="1">
            <a:spLocks noChangeArrowheads="1"/>
          </p:cNvSpPr>
          <p:nvPr/>
        </p:nvSpPr>
        <p:spPr bwMode="auto">
          <a:xfrm>
            <a:off x="3513138" y="41751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45064" name="Straight Connector 21"/>
          <p:cNvCxnSpPr>
            <a:cxnSpLocks noChangeShapeType="1"/>
          </p:cNvCxnSpPr>
          <p:nvPr/>
        </p:nvCxnSpPr>
        <p:spPr bwMode="auto">
          <a:xfrm rot="16200000" flipH="1">
            <a:off x="3658394" y="3885406"/>
            <a:ext cx="45402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5065" name="Straight Connector 14"/>
          <p:cNvCxnSpPr>
            <a:cxnSpLocks noChangeShapeType="1"/>
            <a:stCxn id="45060" idx="2"/>
          </p:cNvCxnSpPr>
          <p:nvPr/>
        </p:nvCxnSpPr>
        <p:spPr bwMode="auto">
          <a:xfrm rot="5400000">
            <a:off x="3863975" y="3044825"/>
            <a:ext cx="430213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5066" name="Straight Connector 17"/>
          <p:cNvCxnSpPr>
            <a:cxnSpLocks noChangeShapeType="1"/>
            <a:stCxn id="45060" idx="2"/>
          </p:cNvCxnSpPr>
          <p:nvPr/>
        </p:nvCxnSpPr>
        <p:spPr bwMode="auto">
          <a:xfrm rot="16200000" flipH="1">
            <a:off x="4170362" y="3003551"/>
            <a:ext cx="430213" cy="347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5067" name="TextBox 10"/>
          <p:cNvSpPr txBox="1">
            <a:spLocks noChangeArrowheads="1"/>
          </p:cNvSpPr>
          <p:nvPr/>
        </p:nvSpPr>
        <p:spPr bwMode="auto">
          <a:xfrm>
            <a:off x="4391025" y="4162425"/>
            <a:ext cx="1830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     Nominal</a:t>
            </a:r>
          </a:p>
        </p:txBody>
      </p:sp>
      <p:cxnSp>
        <p:nvCxnSpPr>
          <p:cNvPr id="45068" name="Straight Connector 13"/>
          <p:cNvCxnSpPr>
            <a:cxnSpLocks noChangeShapeType="1"/>
          </p:cNvCxnSpPr>
          <p:nvPr/>
        </p:nvCxnSpPr>
        <p:spPr bwMode="auto">
          <a:xfrm rot="16200000" flipH="1">
            <a:off x="4349750" y="3905250"/>
            <a:ext cx="541338" cy="714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5069" name="Straight Connector 18"/>
          <p:cNvCxnSpPr>
            <a:cxnSpLocks noChangeShapeType="1"/>
          </p:cNvCxnSpPr>
          <p:nvPr/>
        </p:nvCxnSpPr>
        <p:spPr bwMode="auto">
          <a:xfrm>
            <a:off x="4584700" y="3621088"/>
            <a:ext cx="830263" cy="577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5070" name="TextBox 15"/>
          <p:cNvSpPr txBox="1">
            <a:spLocks noChangeArrowheads="1"/>
          </p:cNvSpPr>
          <p:nvPr/>
        </p:nvSpPr>
        <p:spPr bwMode="auto">
          <a:xfrm>
            <a:off x="4391025" y="5029200"/>
            <a:ext cx="625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that</a:t>
            </a:r>
          </a:p>
        </p:txBody>
      </p:sp>
      <p:cxnSp>
        <p:nvCxnSpPr>
          <p:cNvPr id="45071" name="Straight Connector 20"/>
          <p:cNvCxnSpPr>
            <a:cxnSpLocks noChangeShapeType="1"/>
            <a:endCxn id="45070" idx="0"/>
          </p:cNvCxnSpPr>
          <p:nvPr/>
        </p:nvCxnSpPr>
        <p:spPr bwMode="auto">
          <a:xfrm rot="5400000">
            <a:off x="4451350" y="4776788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796745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46083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46084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46085" name="Straight Connector 9"/>
          <p:cNvCxnSpPr>
            <a:cxnSpLocks noChangeShapeType="1"/>
            <a:stCxn id="46083" idx="2"/>
            <a:endCxn id="46084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6086" name="TextBox 12"/>
          <p:cNvSpPr txBox="1">
            <a:spLocks noChangeArrowheads="1"/>
          </p:cNvSpPr>
          <p:nvPr/>
        </p:nvSpPr>
        <p:spPr bwMode="auto">
          <a:xfrm>
            <a:off x="3549650" y="3308350"/>
            <a:ext cx="1316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sp>
        <p:nvSpPr>
          <p:cNvPr id="46087" name="TextBox 19"/>
          <p:cNvSpPr txBox="1">
            <a:spLocks noChangeArrowheads="1"/>
          </p:cNvSpPr>
          <p:nvPr/>
        </p:nvSpPr>
        <p:spPr bwMode="auto">
          <a:xfrm>
            <a:off x="3513138" y="41751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46088" name="Straight Connector 21"/>
          <p:cNvCxnSpPr>
            <a:cxnSpLocks noChangeShapeType="1"/>
          </p:cNvCxnSpPr>
          <p:nvPr/>
        </p:nvCxnSpPr>
        <p:spPr bwMode="auto">
          <a:xfrm rot="16200000" flipH="1">
            <a:off x="3658394" y="3885406"/>
            <a:ext cx="45402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6089" name="Straight Connector 14"/>
          <p:cNvCxnSpPr>
            <a:cxnSpLocks noChangeShapeType="1"/>
            <a:stCxn id="46084" idx="2"/>
          </p:cNvCxnSpPr>
          <p:nvPr/>
        </p:nvCxnSpPr>
        <p:spPr bwMode="auto">
          <a:xfrm rot="5400000">
            <a:off x="3863975" y="3044825"/>
            <a:ext cx="430213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6090" name="Straight Connector 17"/>
          <p:cNvCxnSpPr>
            <a:cxnSpLocks noChangeShapeType="1"/>
            <a:stCxn id="46084" idx="2"/>
          </p:cNvCxnSpPr>
          <p:nvPr/>
        </p:nvCxnSpPr>
        <p:spPr bwMode="auto">
          <a:xfrm rot="16200000" flipH="1">
            <a:off x="4170362" y="3003551"/>
            <a:ext cx="430213" cy="347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6091" name="TextBox 10"/>
          <p:cNvSpPr txBox="1">
            <a:spLocks noChangeArrowheads="1"/>
          </p:cNvSpPr>
          <p:nvPr/>
        </p:nvSpPr>
        <p:spPr bwMode="auto">
          <a:xfrm>
            <a:off x="4391025" y="4162425"/>
            <a:ext cx="1830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     Nominal</a:t>
            </a:r>
          </a:p>
        </p:txBody>
      </p:sp>
      <p:cxnSp>
        <p:nvCxnSpPr>
          <p:cNvPr id="46092" name="Straight Connector 13"/>
          <p:cNvCxnSpPr>
            <a:cxnSpLocks noChangeShapeType="1"/>
          </p:cNvCxnSpPr>
          <p:nvPr/>
        </p:nvCxnSpPr>
        <p:spPr bwMode="auto">
          <a:xfrm rot="16200000" flipH="1">
            <a:off x="4349750" y="3905250"/>
            <a:ext cx="541338" cy="714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6093" name="Straight Connector 18"/>
          <p:cNvCxnSpPr>
            <a:cxnSpLocks noChangeShapeType="1"/>
          </p:cNvCxnSpPr>
          <p:nvPr/>
        </p:nvCxnSpPr>
        <p:spPr bwMode="auto">
          <a:xfrm>
            <a:off x="4584700" y="3621088"/>
            <a:ext cx="830263" cy="577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6094" name="TextBox 15"/>
          <p:cNvSpPr txBox="1">
            <a:spLocks noChangeArrowheads="1"/>
          </p:cNvSpPr>
          <p:nvPr/>
        </p:nvSpPr>
        <p:spPr bwMode="auto">
          <a:xfrm>
            <a:off x="4391025" y="5029200"/>
            <a:ext cx="625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that</a:t>
            </a:r>
          </a:p>
        </p:txBody>
      </p:sp>
      <p:cxnSp>
        <p:nvCxnSpPr>
          <p:cNvPr id="46095" name="Straight Connector 20"/>
          <p:cNvCxnSpPr>
            <a:cxnSpLocks noChangeShapeType="1"/>
            <a:endCxn id="46094" idx="0"/>
          </p:cNvCxnSpPr>
          <p:nvPr/>
        </p:nvCxnSpPr>
        <p:spPr bwMode="auto">
          <a:xfrm rot="5400000">
            <a:off x="4451350" y="4776788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6096" name="TextBox 16"/>
          <p:cNvSpPr txBox="1">
            <a:spLocks noChangeArrowheads="1"/>
          </p:cNvSpPr>
          <p:nvPr/>
        </p:nvSpPr>
        <p:spPr bwMode="auto">
          <a:xfrm>
            <a:off x="5173663" y="5041900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46097" name="Straight Connector 23"/>
          <p:cNvCxnSpPr>
            <a:cxnSpLocks noChangeShapeType="1"/>
          </p:cNvCxnSpPr>
          <p:nvPr/>
        </p:nvCxnSpPr>
        <p:spPr bwMode="auto">
          <a:xfrm rot="5400000">
            <a:off x="5137150" y="4787901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627964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47107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47108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47109" name="Straight Connector 9"/>
          <p:cNvCxnSpPr>
            <a:cxnSpLocks noChangeShapeType="1"/>
            <a:stCxn id="47107" idx="2"/>
            <a:endCxn id="47108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7110" name="TextBox 12"/>
          <p:cNvSpPr txBox="1">
            <a:spLocks noChangeArrowheads="1"/>
          </p:cNvSpPr>
          <p:nvPr/>
        </p:nvSpPr>
        <p:spPr bwMode="auto">
          <a:xfrm>
            <a:off x="3549650" y="3308350"/>
            <a:ext cx="1316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sp>
        <p:nvSpPr>
          <p:cNvPr id="47111" name="TextBox 19"/>
          <p:cNvSpPr txBox="1">
            <a:spLocks noChangeArrowheads="1"/>
          </p:cNvSpPr>
          <p:nvPr/>
        </p:nvSpPr>
        <p:spPr bwMode="auto">
          <a:xfrm>
            <a:off x="3513138" y="41751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47112" name="Straight Connector 21"/>
          <p:cNvCxnSpPr>
            <a:cxnSpLocks noChangeShapeType="1"/>
          </p:cNvCxnSpPr>
          <p:nvPr/>
        </p:nvCxnSpPr>
        <p:spPr bwMode="auto">
          <a:xfrm rot="16200000" flipH="1">
            <a:off x="3658394" y="3885406"/>
            <a:ext cx="45402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113" name="Straight Connector 14"/>
          <p:cNvCxnSpPr>
            <a:cxnSpLocks noChangeShapeType="1"/>
            <a:stCxn id="47108" idx="2"/>
          </p:cNvCxnSpPr>
          <p:nvPr/>
        </p:nvCxnSpPr>
        <p:spPr bwMode="auto">
          <a:xfrm rot="5400000">
            <a:off x="3863975" y="3044825"/>
            <a:ext cx="430213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114" name="Straight Connector 17"/>
          <p:cNvCxnSpPr>
            <a:cxnSpLocks noChangeShapeType="1"/>
            <a:stCxn id="47108" idx="2"/>
          </p:cNvCxnSpPr>
          <p:nvPr/>
        </p:nvCxnSpPr>
        <p:spPr bwMode="auto">
          <a:xfrm rot="16200000" flipH="1">
            <a:off x="4170362" y="3003551"/>
            <a:ext cx="430213" cy="347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7115" name="TextBox 10"/>
          <p:cNvSpPr txBox="1">
            <a:spLocks noChangeArrowheads="1"/>
          </p:cNvSpPr>
          <p:nvPr/>
        </p:nvSpPr>
        <p:spPr bwMode="auto">
          <a:xfrm>
            <a:off x="4391025" y="4162425"/>
            <a:ext cx="1830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     Nominal</a:t>
            </a:r>
          </a:p>
        </p:txBody>
      </p:sp>
      <p:cxnSp>
        <p:nvCxnSpPr>
          <p:cNvPr id="47116" name="Straight Connector 13"/>
          <p:cNvCxnSpPr>
            <a:cxnSpLocks noChangeShapeType="1"/>
          </p:cNvCxnSpPr>
          <p:nvPr/>
        </p:nvCxnSpPr>
        <p:spPr bwMode="auto">
          <a:xfrm rot="16200000" flipH="1">
            <a:off x="4349750" y="3905250"/>
            <a:ext cx="541338" cy="714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117" name="Straight Connector 18"/>
          <p:cNvCxnSpPr>
            <a:cxnSpLocks noChangeShapeType="1"/>
          </p:cNvCxnSpPr>
          <p:nvPr/>
        </p:nvCxnSpPr>
        <p:spPr bwMode="auto">
          <a:xfrm>
            <a:off x="4584700" y="3621088"/>
            <a:ext cx="830263" cy="577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7118" name="TextBox 15"/>
          <p:cNvSpPr txBox="1">
            <a:spLocks noChangeArrowheads="1"/>
          </p:cNvSpPr>
          <p:nvPr/>
        </p:nvSpPr>
        <p:spPr bwMode="auto">
          <a:xfrm>
            <a:off x="4391025" y="5029200"/>
            <a:ext cx="625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that</a:t>
            </a:r>
          </a:p>
        </p:txBody>
      </p:sp>
      <p:cxnSp>
        <p:nvCxnSpPr>
          <p:cNvPr id="47119" name="Straight Connector 20"/>
          <p:cNvCxnSpPr>
            <a:cxnSpLocks noChangeShapeType="1"/>
            <a:endCxn id="47118" idx="0"/>
          </p:cNvCxnSpPr>
          <p:nvPr/>
        </p:nvCxnSpPr>
        <p:spPr bwMode="auto">
          <a:xfrm rot="5400000">
            <a:off x="4451350" y="4776788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7120" name="TextBox 16"/>
          <p:cNvSpPr txBox="1">
            <a:spLocks noChangeArrowheads="1"/>
          </p:cNvSpPr>
          <p:nvPr/>
        </p:nvSpPr>
        <p:spPr bwMode="auto">
          <a:xfrm>
            <a:off x="5173663" y="5041900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47121" name="Straight Connector 23"/>
          <p:cNvCxnSpPr>
            <a:cxnSpLocks noChangeShapeType="1"/>
          </p:cNvCxnSpPr>
          <p:nvPr/>
        </p:nvCxnSpPr>
        <p:spPr bwMode="auto">
          <a:xfrm rot="5400000">
            <a:off x="5137150" y="4787901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7122" name="TextBox 22"/>
          <p:cNvSpPr txBox="1">
            <a:spLocks noChangeArrowheads="1"/>
          </p:cNvSpPr>
          <p:nvPr/>
        </p:nvSpPr>
        <p:spPr bwMode="auto">
          <a:xfrm>
            <a:off x="5160963" y="5907088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cxnSp>
        <p:nvCxnSpPr>
          <p:cNvPr id="47123" name="Straight Connector 25"/>
          <p:cNvCxnSpPr>
            <a:cxnSpLocks noChangeShapeType="1"/>
            <a:stCxn id="47120" idx="2"/>
            <a:endCxn id="47122" idx="0"/>
          </p:cNvCxnSpPr>
          <p:nvPr/>
        </p:nvCxnSpPr>
        <p:spPr bwMode="auto">
          <a:xfrm rot="5400000">
            <a:off x="5322888" y="5664200"/>
            <a:ext cx="465138" cy="206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64715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48132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3416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     flight</a:t>
            </a:r>
          </a:p>
        </p:txBody>
      </p:sp>
    </p:spTree>
    <p:extLst>
      <p:ext uri="{BB962C8B-B14F-4D97-AF65-F5344CB8AC3E}">
        <p14:creationId xmlns:p14="http://schemas.microsoft.com/office/powerpoint/2010/main" val="1854570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49156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3416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     flight</a:t>
            </a:r>
          </a:p>
        </p:txBody>
      </p:sp>
      <p:sp>
        <p:nvSpPr>
          <p:cNvPr id="49157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49158" name="Straight Connector 7"/>
          <p:cNvCxnSpPr>
            <a:cxnSpLocks noChangeShapeType="1"/>
            <a:stCxn id="49157" idx="2"/>
          </p:cNvCxnSpPr>
          <p:nvPr/>
        </p:nvCxnSpPr>
        <p:spPr bwMode="auto">
          <a:xfrm rot="16200000" flipH="1">
            <a:off x="3212307" y="5196681"/>
            <a:ext cx="381000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1716609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50180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3416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     flight</a:t>
            </a:r>
          </a:p>
        </p:txBody>
      </p:sp>
      <p:sp>
        <p:nvSpPr>
          <p:cNvPr id="50181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50182" name="Straight Connector 7"/>
          <p:cNvCxnSpPr>
            <a:cxnSpLocks noChangeShapeType="1"/>
            <a:stCxn id="50181" idx="2"/>
          </p:cNvCxnSpPr>
          <p:nvPr/>
        </p:nvCxnSpPr>
        <p:spPr bwMode="auto">
          <a:xfrm rot="16200000" flipH="1">
            <a:off x="3212307" y="5196681"/>
            <a:ext cx="381000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0183" name="Straight Connector 9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0184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</p:spTree>
    <p:extLst>
      <p:ext uri="{BB962C8B-B14F-4D97-AF65-F5344CB8AC3E}">
        <p14:creationId xmlns:p14="http://schemas.microsoft.com/office/powerpoint/2010/main" val="422824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51204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3416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     flight</a:t>
            </a:r>
          </a:p>
        </p:txBody>
      </p:sp>
      <p:sp>
        <p:nvSpPr>
          <p:cNvPr id="51205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51206" name="Straight Connector 7"/>
          <p:cNvCxnSpPr>
            <a:cxnSpLocks noChangeShapeType="1"/>
            <a:stCxn id="51205" idx="2"/>
          </p:cNvCxnSpPr>
          <p:nvPr/>
        </p:nvCxnSpPr>
        <p:spPr bwMode="auto">
          <a:xfrm rot="16200000" flipH="1">
            <a:off x="3212307" y="5196681"/>
            <a:ext cx="381000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1207" name="Straight Connector 9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1208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21717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       Noun</a:t>
            </a:r>
          </a:p>
        </p:txBody>
      </p:sp>
      <p:sp>
        <p:nvSpPr>
          <p:cNvPr id="51209" name="TextBox 8"/>
          <p:cNvSpPr txBox="1">
            <a:spLocks noChangeArrowheads="1"/>
          </p:cNvSpPr>
          <p:nvPr/>
        </p:nvSpPr>
        <p:spPr bwMode="auto">
          <a:xfrm>
            <a:off x="3557588" y="2824163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51210" name="Straight Connector 11"/>
          <p:cNvCxnSpPr>
            <a:cxnSpLocks noChangeShapeType="1"/>
            <a:stCxn id="51209" idx="2"/>
          </p:cNvCxnSpPr>
          <p:nvPr/>
        </p:nvCxnSpPr>
        <p:spPr bwMode="auto">
          <a:xfrm rot="5400000">
            <a:off x="3581401" y="3143250"/>
            <a:ext cx="457200" cy="619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1211" name="Straight Connector 14"/>
          <p:cNvCxnSpPr>
            <a:cxnSpLocks noChangeShapeType="1"/>
            <a:stCxn id="51209" idx="2"/>
          </p:cNvCxnSpPr>
          <p:nvPr/>
        </p:nvCxnSpPr>
        <p:spPr bwMode="auto">
          <a:xfrm rot="16200000" flipH="1">
            <a:off x="4153695" y="3190081"/>
            <a:ext cx="481012" cy="549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3147686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52228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3416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     flight</a:t>
            </a:r>
          </a:p>
        </p:txBody>
      </p:sp>
      <p:sp>
        <p:nvSpPr>
          <p:cNvPr id="52229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52230" name="Straight Connector 7"/>
          <p:cNvCxnSpPr>
            <a:cxnSpLocks noChangeShapeType="1"/>
            <a:stCxn id="52229" idx="2"/>
          </p:cNvCxnSpPr>
          <p:nvPr/>
        </p:nvCxnSpPr>
        <p:spPr bwMode="auto">
          <a:xfrm rot="16200000" flipH="1">
            <a:off x="3212307" y="5196681"/>
            <a:ext cx="381000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2231" name="Straight Connector 9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2232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21717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       Noun</a:t>
            </a:r>
          </a:p>
        </p:txBody>
      </p:sp>
      <p:sp>
        <p:nvSpPr>
          <p:cNvPr id="52233" name="TextBox 8"/>
          <p:cNvSpPr txBox="1">
            <a:spLocks noChangeArrowheads="1"/>
          </p:cNvSpPr>
          <p:nvPr/>
        </p:nvSpPr>
        <p:spPr bwMode="auto">
          <a:xfrm>
            <a:off x="3557588" y="2824163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52234" name="Straight Connector 11"/>
          <p:cNvCxnSpPr>
            <a:cxnSpLocks noChangeShapeType="1"/>
            <a:stCxn id="52233" idx="2"/>
          </p:cNvCxnSpPr>
          <p:nvPr/>
        </p:nvCxnSpPr>
        <p:spPr bwMode="auto">
          <a:xfrm rot="5400000">
            <a:off x="3581401" y="3143250"/>
            <a:ext cx="457200" cy="619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2235" name="Straight Connector 14"/>
          <p:cNvCxnSpPr>
            <a:cxnSpLocks noChangeShapeType="1"/>
            <a:stCxn id="52233" idx="2"/>
          </p:cNvCxnSpPr>
          <p:nvPr/>
        </p:nvCxnSpPr>
        <p:spPr bwMode="auto">
          <a:xfrm rot="16200000" flipH="1">
            <a:off x="4153695" y="3190081"/>
            <a:ext cx="481012" cy="549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4391025" y="4006850"/>
            <a:ext cx="481013" cy="1347788"/>
            <a:chOff x="3152274" y="4415590"/>
            <a:chExt cx="481222" cy="637674"/>
          </a:xfrm>
        </p:grpSpPr>
        <p:sp>
          <p:nvSpPr>
            <p:cNvPr id="52237" name="TextBox 15"/>
            <p:cNvSpPr txBox="1">
              <a:spLocks noChangeArrowheads="1"/>
            </p:cNvSpPr>
            <p:nvPr/>
          </p:nvSpPr>
          <p:spPr bwMode="auto">
            <a:xfrm>
              <a:off x="3152274" y="4415590"/>
              <a:ext cx="4812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200"/>
                <a:t>X</a:t>
              </a:r>
            </a:p>
          </p:txBody>
        </p:sp>
        <p:cxnSp>
          <p:nvCxnSpPr>
            <p:cNvPr id="52238" name="Straight Connector 16"/>
            <p:cNvCxnSpPr>
              <a:cxnSpLocks noChangeShapeType="1"/>
              <a:stCxn id="52237" idx="0"/>
            </p:cNvCxnSpPr>
            <p:nvPr/>
          </p:nvCxnSpPr>
          <p:spPr bwMode="auto">
            <a:xfrm rot="-5400000" flipH="1" flipV="1">
              <a:off x="3068043" y="4728421"/>
              <a:ext cx="637674" cy="120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</p:spTree>
    <p:extLst>
      <p:ext uri="{BB962C8B-B14F-4D97-AF65-F5344CB8AC3E}">
        <p14:creationId xmlns:p14="http://schemas.microsoft.com/office/powerpoint/2010/main" val="2120164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196612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3416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     flight</a:t>
            </a:r>
          </a:p>
        </p:txBody>
      </p:sp>
      <p:sp>
        <p:nvSpPr>
          <p:cNvPr id="196613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196614" name="Straight Connector 7"/>
          <p:cNvCxnSpPr>
            <a:cxnSpLocks noChangeShapeType="1"/>
            <a:stCxn id="196613" idx="2"/>
          </p:cNvCxnSpPr>
          <p:nvPr/>
        </p:nvCxnSpPr>
        <p:spPr bwMode="auto">
          <a:xfrm rot="16200000" flipH="1">
            <a:off x="3212307" y="5196681"/>
            <a:ext cx="381000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615" name="Straight Connector 9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196616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199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         PP</a:t>
            </a:r>
          </a:p>
        </p:txBody>
      </p:sp>
      <p:sp>
        <p:nvSpPr>
          <p:cNvPr id="196617" name="TextBox 8"/>
          <p:cNvSpPr txBox="1">
            <a:spLocks noChangeArrowheads="1"/>
          </p:cNvSpPr>
          <p:nvPr/>
        </p:nvSpPr>
        <p:spPr bwMode="auto">
          <a:xfrm>
            <a:off x="3557588" y="2824163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196618" name="Straight Connector 11"/>
          <p:cNvCxnSpPr>
            <a:cxnSpLocks noChangeShapeType="1"/>
            <a:stCxn id="196617" idx="2"/>
          </p:cNvCxnSpPr>
          <p:nvPr/>
        </p:nvCxnSpPr>
        <p:spPr bwMode="auto">
          <a:xfrm rot="5400000">
            <a:off x="3581401" y="3143250"/>
            <a:ext cx="457200" cy="619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619" name="Straight Connector 14"/>
          <p:cNvCxnSpPr>
            <a:cxnSpLocks noChangeShapeType="1"/>
            <a:stCxn id="196617" idx="2"/>
          </p:cNvCxnSpPr>
          <p:nvPr/>
        </p:nvCxnSpPr>
        <p:spPr bwMode="auto">
          <a:xfrm rot="16200000" flipH="1">
            <a:off x="4153695" y="3190081"/>
            <a:ext cx="481012" cy="549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903992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198660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3416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     flight</a:t>
            </a:r>
          </a:p>
        </p:txBody>
      </p:sp>
      <p:sp>
        <p:nvSpPr>
          <p:cNvPr id="198661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841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 </a:t>
            </a:r>
          </a:p>
        </p:txBody>
      </p:sp>
      <p:cxnSp>
        <p:nvCxnSpPr>
          <p:cNvPr id="198662" name="Straight Connector 7"/>
          <p:cNvCxnSpPr>
            <a:cxnSpLocks noChangeShapeType="1"/>
            <a:stCxn id="198661" idx="2"/>
          </p:cNvCxnSpPr>
          <p:nvPr/>
        </p:nvCxnSpPr>
        <p:spPr bwMode="auto">
          <a:xfrm rot="16200000" flipH="1">
            <a:off x="3241675" y="5192713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8667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198670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198671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198672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199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         PP</a:t>
            </a:r>
          </a:p>
        </p:txBody>
      </p:sp>
      <p:sp>
        <p:nvSpPr>
          <p:cNvPr id="198673" name="TextBox 8"/>
          <p:cNvSpPr txBox="1">
            <a:spLocks noChangeArrowheads="1"/>
          </p:cNvSpPr>
          <p:nvPr/>
        </p:nvSpPr>
        <p:spPr bwMode="auto">
          <a:xfrm>
            <a:off x="3557588" y="2824163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198674" name="Straight Connector 11"/>
          <p:cNvCxnSpPr>
            <a:cxnSpLocks noChangeShapeType="1"/>
            <a:stCxn id="198673" idx="2"/>
          </p:cNvCxnSpPr>
          <p:nvPr/>
        </p:nvCxnSpPr>
        <p:spPr bwMode="auto">
          <a:xfrm rot="5400000">
            <a:off x="3581401" y="3143250"/>
            <a:ext cx="457200" cy="619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8675" name="Straight Connector 14"/>
          <p:cNvCxnSpPr>
            <a:cxnSpLocks noChangeShapeType="1"/>
            <a:stCxn id="198673" idx="2"/>
          </p:cNvCxnSpPr>
          <p:nvPr/>
        </p:nvCxnSpPr>
        <p:spPr bwMode="auto">
          <a:xfrm rot="16200000" flipH="1">
            <a:off x="4153695" y="3190081"/>
            <a:ext cx="481012" cy="549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4193744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200708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3416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     flight</a:t>
            </a:r>
          </a:p>
        </p:txBody>
      </p:sp>
      <p:sp>
        <p:nvSpPr>
          <p:cNvPr id="200709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841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 </a:t>
            </a:r>
          </a:p>
        </p:txBody>
      </p:sp>
      <p:cxnSp>
        <p:nvCxnSpPr>
          <p:cNvPr id="200710" name="Straight Connector 7"/>
          <p:cNvCxnSpPr>
            <a:cxnSpLocks noChangeShapeType="1"/>
            <a:stCxn id="200709" idx="2"/>
          </p:cNvCxnSpPr>
          <p:nvPr/>
        </p:nvCxnSpPr>
        <p:spPr bwMode="auto">
          <a:xfrm rot="16200000" flipH="1">
            <a:off x="3241675" y="5192713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0715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0718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200719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0720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200721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00722" name="Straight Connector 21"/>
          <p:cNvCxnSpPr>
            <a:cxnSpLocks noChangeShapeType="1"/>
            <a:stCxn id="200720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0723" name="Straight Connector 23"/>
          <p:cNvCxnSpPr>
            <a:cxnSpLocks noChangeShapeType="1"/>
            <a:stCxn id="200720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0724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199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         PP</a:t>
            </a:r>
          </a:p>
        </p:txBody>
      </p:sp>
      <p:sp>
        <p:nvSpPr>
          <p:cNvPr id="200725" name="TextBox 8"/>
          <p:cNvSpPr txBox="1">
            <a:spLocks noChangeArrowheads="1"/>
          </p:cNvSpPr>
          <p:nvPr/>
        </p:nvSpPr>
        <p:spPr bwMode="auto">
          <a:xfrm>
            <a:off x="3557588" y="2824163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00726" name="Straight Connector 11"/>
          <p:cNvCxnSpPr>
            <a:cxnSpLocks noChangeShapeType="1"/>
            <a:stCxn id="200725" idx="2"/>
          </p:cNvCxnSpPr>
          <p:nvPr/>
        </p:nvCxnSpPr>
        <p:spPr bwMode="auto">
          <a:xfrm rot="5400000">
            <a:off x="3581401" y="3143250"/>
            <a:ext cx="457200" cy="619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0727" name="Straight Connector 14"/>
          <p:cNvCxnSpPr>
            <a:cxnSpLocks noChangeShapeType="1"/>
            <a:stCxn id="200725" idx="2"/>
          </p:cNvCxnSpPr>
          <p:nvPr/>
        </p:nvCxnSpPr>
        <p:spPr bwMode="auto">
          <a:xfrm rot="16200000" flipH="1">
            <a:off x="4153695" y="3190081"/>
            <a:ext cx="481012" cy="549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70629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202756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128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</a:t>
            </a:r>
          </a:p>
        </p:txBody>
      </p:sp>
      <p:sp>
        <p:nvSpPr>
          <p:cNvPr id="202757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841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 </a:t>
            </a:r>
          </a:p>
        </p:txBody>
      </p:sp>
      <p:cxnSp>
        <p:nvCxnSpPr>
          <p:cNvPr id="202758" name="Straight Connector 7"/>
          <p:cNvCxnSpPr>
            <a:cxnSpLocks noChangeShapeType="1"/>
            <a:stCxn id="202757" idx="2"/>
          </p:cNvCxnSpPr>
          <p:nvPr/>
        </p:nvCxnSpPr>
        <p:spPr bwMode="auto">
          <a:xfrm rot="16200000" flipH="1">
            <a:off x="3241675" y="5192713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2763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2766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202767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2768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202769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02770" name="Straight Connector 21"/>
          <p:cNvCxnSpPr>
            <a:cxnSpLocks noChangeShapeType="1"/>
            <a:stCxn id="202768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2771" name="Straight Connector 23"/>
          <p:cNvCxnSpPr>
            <a:cxnSpLocks noChangeShapeType="1"/>
            <a:stCxn id="202768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2772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202773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202774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2775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199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         PP</a:t>
            </a:r>
          </a:p>
        </p:txBody>
      </p:sp>
      <p:sp>
        <p:nvSpPr>
          <p:cNvPr id="202776" name="TextBox 8"/>
          <p:cNvSpPr txBox="1">
            <a:spLocks noChangeArrowheads="1"/>
          </p:cNvSpPr>
          <p:nvPr/>
        </p:nvSpPr>
        <p:spPr bwMode="auto">
          <a:xfrm>
            <a:off x="3557588" y="2824163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02777" name="Straight Connector 11"/>
          <p:cNvCxnSpPr>
            <a:cxnSpLocks noChangeShapeType="1"/>
            <a:stCxn id="202776" idx="2"/>
          </p:cNvCxnSpPr>
          <p:nvPr/>
        </p:nvCxnSpPr>
        <p:spPr bwMode="auto">
          <a:xfrm rot="5400000">
            <a:off x="3581401" y="3143250"/>
            <a:ext cx="457200" cy="619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2778" name="Straight Connector 14"/>
          <p:cNvCxnSpPr>
            <a:cxnSpLocks noChangeShapeType="1"/>
            <a:stCxn id="202776" idx="2"/>
          </p:cNvCxnSpPr>
          <p:nvPr/>
        </p:nvCxnSpPr>
        <p:spPr bwMode="auto">
          <a:xfrm rot="16200000" flipH="1">
            <a:off x="4153695" y="3190081"/>
            <a:ext cx="481012" cy="549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1624003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204804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128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</a:t>
            </a:r>
          </a:p>
        </p:txBody>
      </p:sp>
      <p:sp>
        <p:nvSpPr>
          <p:cNvPr id="204805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841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 </a:t>
            </a:r>
          </a:p>
        </p:txBody>
      </p:sp>
      <p:cxnSp>
        <p:nvCxnSpPr>
          <p:cNvPr id="204806" name="Straight Connector 7"/>
          <p:cNvCxnSpPr>
            <a:cxnSpLocks noChangeShapeType="1"/>
            <a:stCxn id="204805" idx="2"/>
          </p:cNvCxnSpPr>
          <p:nvPr/>
        </p:nvCxnSpPr>
        <p:spPr bwMode="auto">
          <a:xfrm rot="16200000" flipH="1">
            <a:off x="3241675" y="5192713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4811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4814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204815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4816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204817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04818" name="Straight Connector 21"/>
          <p:cNvCxnSpPr>
            <a:cxnSpLocks noChangeShapeType="1"/>
            <a:stCxn id="204816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4819" name="Straight Connector 23"/>
          <p:cNvCxnSpPr>
            <a:cxnSpLocks noChangeShapeType="1"/>
            <a:stCxn id="204816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4820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204821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204822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4823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4824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199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         PP</a:t>
            </a:r>
          </a:p>
        </p:txBody>
      </p:sp>
      <p:sp>
        <p:nvSpPr>
          <p:cNvPr id="204825" name="TextBox 8"/>
          <p:cNvSpPr txBox="1">
            <a:spLocks noChangeArrowheads="1"/>
          </p:cNvSpPr>
          <p:nvPr/>
        </p:nvSpPr>
        <p:spPr bwMode="auto">
          <a:xfrm>
            <a:off x="3557588" y="2824163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04826" name="Straight Connector 11"/>
          <p:cNvCxnSpPr>
            <a:cxnSpLocks noChangeShapeType="1"/>
            <a:stCxn id="204825" idx="2"/>
          </p:cNvCxnSpPr>
          <p:nvPr/>
        </p:nvCxnSpPr>
        <p:spPr bwMode="auto">
          <a:xfrm rot="5400000">
            <a:off x="3581401" y="3143250"/>
            <a:ext cx="457200" cy="619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4827" name="Straight Connector 14"/>
          <p:cNvCxnSpPr>
            <a:cxnSpLocks noChangeShapeType="1"/>
            <a:stCxn id="204825" idx="2"/>
          </p:cNvCxnSpPr>
          <p:nvPr/>
        </p:nvCxnSpPr>
        <p:spPr bwMode="auto">
          <a:xfrm rot="16200000" flipH="1">
            <a:off x="4153695" y="3190081"/>
            <a:ext cx="481012" cy="549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114245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206852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128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</a:t>
            </a:r>
          </a:p>
        </p:txBody>
      </p:sp>
      <p:sp>
        <p:nvSpPr>
          <p:cNvPr id="206853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841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 </a:t>
            </a:r>
          </a:p>
        </p:txBody>
      </p:sp>
      <p:cxnSp>
        <p:nvCxnSpPr>
          <p:cNvPr id="206854" name="Straight Connector 7"/>
          <p:cNvCxnSpPr>
            <a:cxnSpLocks noChangeShapeType="1"/>
            <a:stCxn id="206853" idx="2"/>
          </p:cNvCxnSpPr>
          <p:nvPr/>
        </p:nvCxnSpPr>
        <p:spPr bwMode="auto">
          <a:xfrm rot="16200000" flipH="1">
            <a:off x="3241675" y="5192713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6859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6862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206863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6864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206865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06866" name="Straight Connector 21"/>
          <p:cNvCxnSpPr>
            <a:cxnSpLocks noChangeShapeType="1"/>
            <a:stCxn id="206864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6867" name="Straight Connector 23"/>
          <p:cNvCxnSpPr>
            <a:cxnSpLocks noChangeShapeType="1"/>
            <a:stCxn id="206864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6868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206869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206870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6871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6872" name="TextBox 24"/>
          <p:cNvSpPr txBox="1">
            <a:spLocks noChangeArrowheads="1"/>
          </p:cNvSpPr>
          <p:nvPr/>
        </p:nvSpPr>
        <p:spPr bwMode="auto">
          <a:xfrm>
            <a:off x="5727700" y="3476625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206873" name="TextBox 27"/>
          <p:cNvSpPr txBox="1">
            <a:spLocks noChangeArrowheads="1"/>
          </p:cNvSpPr>
          <p:nvPr/>
        </p:nvSpPr>
        <p:spPr bwMode="auto">
          <a:xfrm>
            <a:off x="6569075" y="4151313"/>
            <a:ext cx="52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206874" name="Straight Connector 29"/>
          <p:cNvCxnSpPr>
            <a:cxnSpLocks noChangeShapeType="1"/>
            <a:stCxn id="206872" idx="2"/>
            <a:endCxn id="206864" idx="0"/>
          </p:cNvCxnSpPr>
          <p:nvPr/>
        </p:nvCxnSpPr>
        <p:spPr bwMode="auto">
          <a:xfrm rot="5400000">
            <a:off x="5491163" y="3702050"/>
            <a:ext cx="225425" cy="5746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6875" name="Straight Connector 31"/>
          <p:cNvCxnSpPr>
            <a:cxnSpLocks noChangeShapeType="1"/>
            <a:stCxn id="206872" idx="2"/>
            <a:endCxn id="206873" idx="0"/>
          </p:cNvCxnSpPr>
          <p:nvPr/>
        </p:nvCxnSpPr>
        <p:spPr bwMode="auto">
          <a:xfrm rot="16200000" flipH="1">
            <a:off x="6224588" y="3543300"/>
            <a:ext cx="274638" cy="941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6876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199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         PP</a:t>
            </a:r>
          </a:p>
        </p:txBody>
      </p:sp>
      <p:sp>
        <p:nvSpPr>
          <p:cNvPr id="206877" name="TextBox 8"/>
          <p:cNvSpPr txBox="1">
            <a:spLocks noChangeArrowheads="1"/>
          </p:cNvSpPr>
          <p:nvPr/>
        </p:nvSpPr>
        <p:spPr bwMode="auto">
          <a:xfrm>
            <a:off x="3557588" y="2824163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06878" name="Straight Connector 11"/>
          <p:cNvCxnSpPr>
            <a:cxnSpLocks noChangeShapeType="1"/>
            <a:stCxn id="206877" idx="2"/>
          </p:cNvCxnSpPr>
          <p:nvPr/>
        </p:nvCxnSpPr>
        <p:spPr bwMode="auto">
          <a:xfrm rot="5400000">
            <a:off x="3581401" y="3143250"/>
            <a:ext cx="457200" cy="619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6879" name="Straight Connector 14"/>
          <p:cNvCxnSpPr>
            <a:cxnSpLocks noChangeShapeType="1"/>
            <a:stCxn id="206877" idx="2"/>
          </p:cNvCxnSpPr>
          <p:nvPr/>
        </p:nvCxnSpPr>
        <p:spPr bwMode="auto">
          <a:xfrm rot="16200000" flipH="1">
            <a:off x="4153695" y="3190081"/>
            <a:ext cx="481012" cy="549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3522511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208900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128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</a:t>
            </a:r>
          </a:p>
        </p:txBody>
      </p:sp>
      <p:sp>
        <p:nvSpPr>
          <p:cNvPr id="208901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841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 </a:t>
            </a:r>
          </a:p>
        </p:txBody>
      </p:sp>
      <p:cxnSp>
        <p:nvCxnSpPr>
          <p:cNvPr id="208902" name="Straight Connector 7"/>
          <p:cNvCxnSpPr>
            <a:cxnSpLocks noChangeShapeType="1"/>
            <a:stCxn id="208901" idx="2"/>
          </p:cNvCxnSpPr>
          <p:nvPr/>
        </p:nvCxnSpPr>
        <p:spPr bwMode="auto">
          <a:xfrm rot="16200000" flipH="1">
            <a:off x="3241675" y="5192713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8907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8910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208911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8912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208913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08914" name="Straight Connector 21"/>
          <p:cNvCxnSpPr>
            <a:cxnSpLocks noChangeShapeType="1"/>
            <a:stCxn id="208912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8915" name="Straight Connector 23"/>
          <p:cNvCxnSpPr>
            <a:cxnSpLocks noChangeShapeType="1"/>
            <a:stCxn id="208912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8916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208917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208918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8919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8920" name="TextBox 24"/>
          <p:cNvSpPr txBox="1">
            <a:spLocks noChangeArrowheads="1"/>
          </p:cNvSpPr>
          <p:nvPr/>
        </p:nvSpPr>
        <p:spPr bwMode="auto">
          <a:xfrm>
            <a:off x="5727700" y="3476625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208921" name="TextBox 27"/>
          <p:cNvSpPr txBox="1">
            <a:spLocks noChangeArrowheads="1"/>
          </p:cNvSpPr>
          <p:nvPr/>
        </p:nvSpPr>
        <p:spPr bwMode="auto">
          <a:xfrm>
            <a:off x="6569075" y="4151313"/>
            <a:ext cx="52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208922" name="Straight Connector 29"/>
          <p:cNvCxnSpPr>
            <a:cxnSpLocks noChangeShapeType="1"/>
            <a:stCxn id="208920" idx="2"/>
            <a:endCxn id="208912" idx="0"/>
          </p:cNvCxnSpPr>
          <p:nvPr/>
        </p:nvCxnSpPr>
        <p:spPr bwMode="auto">
          <a:xfrm rot="5400000">
            <a:off x="5491163" y="3702050"/>
            <a:ext cx="225425" cy="5746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8923" name="Straight Connector 31"/>
          <p:cNvCxnSpPr>
            <a:cxnSpLocks noChangeShapeType="1"/>
            <a:stCxn id="208920" idx="2"/>
            <a:endCxn id="208921" idx="0"/>
          </p:cNvCxnSpPr>
          <p:nvPr/>
        </p:nvCxnSpPr>
        <p:spPr bwMode="auto">
          <a:xfrm rot="16200000" flipH="1">
            <a:off x="6224588" y="3543300"/>
            <a:ext cx="274638" cy="941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6592888" y="4440238"/>
            <a:ext cx="565150" cy="709612"/>
            <a:chOff x="4692315" y="5125453"/>
            <a:chExt cx="565444" cy="709864"/>
          </a:xfrm>
        </p:grpSpPr>
        <p:sp>
          <p:nvSpPr>
            <p:cNvPr id="208925" name="TextBox 30"/>
            <p:cNvSpPr txBox="1">
              <a:spLocks noChangeArrowheads="1"/>
            </p:cNvSpPr>
            <p:nvPr/>
          </p:nvSpPr>
          <p:spPr bwMode="auto">
            <a:xfrm>
              <a:off x="4776537" y="5209673"/>
              <a:ext cx="4812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200"/>
                <a:t>X</a:t>
              </a:r>
            </a:p>
          </p:txBody>
        </p:sp>
        <p:cxnSp>
          <p:nvCxnSpPr>
            <p:cNvPr id="208926" name="Straight Connector 32"/>
            <p:cNvCxnSpPr>
              <a:cxnSpLocks noChangeShapeType="1"/>
            </p:cNvCxnSpPr>
            <p:nvPr/>
          </p:nvCxnSpPr>
          <p:spPr bwMode="auto">
            <a:xfrm rot="-5400000" flipH="1" flipV="1">
              <a:off x="4692305" y="5510474"/>
              <a:ext cx="637674" cy="120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08927" name="TextBox 33"/>
            <p:cNvSpPr txBox="1">
              <a:spLocks noChangeArrowheads="1"/>
            </p:cNvSpPr>
            <p:nvPr/>
          </p:nvSpPr>
          <p:spPr bwMode="auto">
            <a:xfrm>
              <a:off x="4692315" y="5125453"/>
              <a:ext cx="18473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208928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199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         PP</a:t>
            </a:r>
          </a:p>
        </p:txBody>
      </p:sp>
      <p:sp>
        <p:nvSpPr>
          <p:cNvPr id="208929" name="TextBox 8"/>
          <p:cNvSpPr txBox="1">
            <a:spLocks noChangeArrowheads="1"/>
          </p:cNvSpPr>
          <p:nvPr/>
        </p:nvSpPr>
        <p:spPr bwMode="auto">
          <a:xfrm>
            <a:off x="3557588" y="2824163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08930" name="Straight Connector 11"/>
          <p:cNvCxnSpPr>
            <a:cxnSpLocks noChangeShapeType="1"/>
            <a:stCxn id="208929" idx="2"/>
          </p:cNvCxnSpPr>
          <p:nvPr/>
        </p:nvCxnSpPr>
        <p:spPr bwMode="auto">
          <a:xfrm rot="5400000">
            <a:off x="3581401" y="3143250"/>
            <a:ext cx="457200" cy="619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8931" name="Straight Connector 14"/>
          <p:cNvCxnSpPr>
            <a:cxnSpLocks noChangeShapeType="1"/>
            <a:stCxn id="208929" idx="2"/>
          </p:cNvCxnSpPr>
          <p:nvPr/>
        </p:nvCxnSpPr>
        <p:spPr bwMode="auto">
          <a:xfrm rot="16200000" flipH="1">
            <a:off x="4153695" y="3190081"/>
            <a:ext cx="481012" cy="549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4007575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210948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128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</a:t>
            </a:r>
          </a:p>
        </p:txBody>
      </p:sp>
      <p:sp>
        <p:nvSpPr>
          <p:cNvPr id="210949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841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 </a:t>
            </a:r>
          </a:p>
        </p:txBody>
      </p:sp>
      <p:cxnSp>
        <p:nvCxnSpPr>
          <p:cNvPr id="210950" name="Straight Connector 7"/>
          <p:cNvCxnSpPr>
            <a:cxnSpLocks noChangeShapeType="1"/>
            <a:stCxn id="210949" idx="2"/>
          </p:cNvCxnSpPr>
          <p:nvPr/>
        </p:nvCxnSpPr>
        <p:spPr bwMode="auto">
          <a:xfrm rot="16200000" flipH="1">
            <a:off x="3241675" y="5192713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0951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0952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210953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0954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210955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10956" name="Straight Connector 21"/>
          <p:cNvCxnSpPr>
            <a:cxnSpLocks noChangeShapeType="1"/>
            <a:stCxn id="210954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0957" name="Straight Connector 23"/>
          <p:cNvCxnSpPr>
            <a:cxnSpLocks noChangeShapeType="1"/>
            <a:stCxn id="210954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0958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210959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210960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0961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0970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199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         PP</a:t>
            </a:r>
          </a:p>
        </p:txBody>
      </p:sp>
      <p:sp>
        <p:nvSpPr>
          <p:cNvPr id="210971" name="TextBox 8"/>
          <p:cNvSpPr txBox="1">
            <a:spLocks noChangeArrowheads="1"/>
          </p:cNvSpPr>
          <p:nvPr/>
        </p:nvSpPr>
        <p:spPr bwMode="auto">
          <a:xfrm>
            <a:off x="3557588" y="2824163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10972" name="Straight Connector 11"/>
          <p:cNvCxnSpPr>
            <a:cxnSpLocks noChangeShapeType="1"/>
            <a:stCxn id="210971" idx="2"/>
          </p:cNvCxnSpPr>
          <p:nvPr/>
        </p:nvCxnSpPr>
        <p:spPr bwMode="auto">
          <a:xfrm rot="5400000">
            <a:off x="3581401" y="3143250"/>
            <a:ext cx="457200" cy="619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0973" name="Straight Connector 14"/>
          <p:cNvCxnSpPr>
            <a:cxnSpLocks noChangeShapeType="1"/>
            <a:stCxn id="210971" idx="2"/>
          </p:cNvCxnSpPr>
          <p:nvPr/>
        </p:nvCxnSpPr>
        <p:spPr bwMode="auto">
          <a:xfrm rot="16200000" flipH="1">
            <a:off x="4153695" y="3190081"/>
            <a:ext cx="481012" cy="549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0974" name="Line 30"/>
          <p:cNvSpPr>
            <a:spLocks noChangeShapeType="1"/>
          </p:cNvSpPr>
          <p:nvPr/>
        </p:nvSpPr>
        <p:spPr bwMode="auto">
          <a:xfrm flipH="1">
            <a:off x="4559300" y="3962400"/>
            <a:ext cx="146050" cy="7064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0975" name="Line 31"/>
          <p:cNvSpPr>
            <a:spLocks noChangeShapeType="1"/>
          </p:cNvSpPr>
          <p:nvPr/>
        </p:nvSpPr>
        <p:spPr bwMode="auto">
          <a:xfrm>
            <a:off x="4767263" y="3962400"/>
            <a:ext cx="487362" cy="2190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0977" name="TextBox 30"/>
          <p:cNvSpPr txBox="1">
            <a:spLocks noChangeArrowheads="1"/>
          </p:cNvSpPr>
          <p:nvPr/>
        </p:nvSpPr>
        <p:spPr bwMode="auto">
          <a:xfrm>
            <a:off x="4579938" y="3683000"/>
            <a:ext cx="4778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X</a:t>
            </a:r>
          </a:p>
        </p:txBody>
      </p:sp>
      <p:sp>
        <p:nvSpPr>
          <p:cNvPr id="210979" name="TextBox 33"/>
          <p:cNvSpPr txBox="1">
            <a:spLocks noChangeArrowheads="1"/>
          </p:cNvSpPr>
          <p:nvPr/>
        </p:nvSpPr>
        <p:spPr bwMode="auto">
          <a:xfrm>
            <a:off x="6592888" y="444023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822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53252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617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  </a:t>
            </a:r>
          </a:p>
        </p:txBody>
      </p:sp>
      <p:sp>
        <p:nvSpPr>
          <p:cNvPr id="53253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1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</a:t>
            </a:r>
          </a:p>
        </p:txBody>
      </p:sp>
      <p:cxnSp>
        <p:nvCxnSpPr>
          <p:cNvPr id="53254" name="Straight Connector 7"/>
          <p:cNvCxnSpPr>
            <a:cxnSpLocks noChangeShapeType="1"/>
            <a:stCxn id="53253" idx="2"/>
          </p:cNvCxnSpPr>
          <p:nvPr/>
        </p:nvCxnSpPr>
        <p:spPr bwMode="auto">
          <a:xfrm rot="16200000" flipH="1">
            <a:off x="3211513" y="5195888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3256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53257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3258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53259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53260" name="Straight Connector 21"/>
          <p:cNvCxnSpPr>
            <a:cxnSpLocks noChangeShapeType="1"/>
            <a:stCxn id="53258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61" name="Straight Connector 23"/>
          <p:cNvCxnSpPr>
            <a:cxnSpLocks noChangeShapeType="1"/>
            <a:stCxn id="53258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3262" name="TextBox 20"/>
          <p:cNvSpPr txBox="1">
            <a:spLocks noChangeArrowheads="1"/>
          </p:cNvSpPr>
          <p:nvPr/>
        </p:nvSpPr>
        <p:spPr bwMode="auto">
          <a:xfrm>
            <a:off x="5826126" y="5991225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53263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53264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65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3266" name="TextBox 33"/>
          <p:cNvSpPr txBox="1">
            <a:spLocks noChangeArrowheads="1"/>
          </p:cNvSpPr>
          <p:nvPr/>
        </p:nvSpPr>
        <p:spPr bwMode="auto">
          <a:xfrm>
            <a:off x="6592888" y="444023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076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54276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427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</a:t>
            </a:r>
          </a:p>
        </p:txBody>
      </p:sp>
      <p:sp>
        <p:nvSpPr>
          <p:cNvPr id="54277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1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</a:t>
            </a:r>
          </a:p>
        </p:txBody>
      </p:sp>
      <p:cxnSp>
        <p:nvCxnSpPr>
          <p:cNvPr id="54278" name="Straight Connector 7"/>
          <p:cNvCxnSpPr>
            <a:cxnSpLocks noChangeShapeType="1"/>
            <a:stCxn id="54277" idx="2"/>
          </p:cNvCxnSpPr>
          <p:nvPr/>
        </p:nvCxnSpPr>
        <p:spPr bwMode="auto">
          <a:xfrm rot="16200000" flipH="1">
            <a:off x="3211513" y="5195888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4279" name="TextBox 6"/>
          <p:cNvSpPr txBox="1">
            <a:spLocks noChangeArrowheads="1"/>
          </p:cNvSpPr>
          <p:nvPr/>
        </p:nvSpPr>
        <p:spPr bwMode="auto">
          <a:xfrm>
            <a:off x="3140075" y="3873500"/>
            <a:ext cx="52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54280" name="Straight Connector 9"/>
          <p:cNvCxnSpPr>
            <a:cxnSpLocks noChangeShapeType="1"/>
            <a:stCxn id="54279" idx="2"/>
            <a:endCxn id="54277" idx="0"/>
          </p:cNvCxnSpPr>
          <p:nvPr/>
        </p:nvCxnSpPr>
        <p:spPr bwMode="auto">
          <a:xfrm rot="5400000">
            <a:off x="3233737" y="4438651"/>
            <a:ext cx="334963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4282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54283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4284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54285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54286" name="Straight Connector 21"/>
          <p:cNvCxnSpPr>
            <a:cxnSpLocks noChangeShapeType="1"/>
            <a:stCxn id="54284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4287" name="Straight Connector 23"/>
          <p:cNvCxnSpPr>
            <a:cxnSpLocks noChangeShapeType="1"/>
            <a:stCxn id="54284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4288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54289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54290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4291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4292" name="TextBox 33"/>
          <p:cNvSpPr txBox="1">
            <a:spLocks noChangeArrowheads="1"/>
          </p:cNvSpPr>
          <p:nvPr/>
        </p:nvSpPr>
        <p:spPr bwMode="auto">
          <a:xfrm>
            <a:off x="6592888" y="444023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2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12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55300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490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</a:t>
            </a:r>
          </a:p>
        </p:txBody>
      </p:sp>
      <p:sp>
        <p:nvSpPr>
          <p:cNvPr id="55301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1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</a:t>
            </a:r>
          </a:p>
        </p:txBody>
      </p:sp>
      <p:cxnSp>
        <p:nvCxnSpPr>
          <p:cNvPr id="55302" name="Straight Connector 7"/>
          <p:cNvCxnSpPr>
            <a:cxnSpLocks noChangeShapeType="1"/>
            <a:stCxn id="55301" idx="2"/>
          </p:cNvCxnSpPr>
          <p:nvPr/>
        </p:nvCxnSpPr>
        <p:spPr bwMode="auto">
          <a:xfrm rot="16200000" flipH="1">
            <a:off x="3211513" y="5195888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5303" name="TextBox 6"/>
          <p:cNvSpPr txBox="1">
            <a:spLocks noChangeArrowheads="1"/>
          </p:cNvSpPr>
          <p:nvPr/>
        </p:nvSpPr>
        <p:spPr bwMode="auto">
          <a:xfrm>
            <a:off x="3140075" y="3873500"/>
            <a:ext cx="52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55304" name="Straight Connector 9"/>
          <p:cNvCxnSpPr>
            <a:cxnSpLocks noChangeShapeType="1"/>
            <a:stCxn id="55303" idx="2"/>
            <a:endCxn id="55301" idx="0"/>
          </p:cNvCxnSpPr>
          <p:nvPr/>
        </p:nvCxnSpPr>
        <p:spPr bwMode="auto">
          <a:xfrm rot="5400000">
            <a:off x="3233737" y="4438651"/>
            <a:ext cx="334963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5305" name="TextBox 8"/>
          <p:cNvSpPr txBox="1">
            <a:spLocks noChangeArrowheads="1"/>
          </p:cNvSpPr>
          <p:nvPr/>
        </p:nvSpPr>
        <p:spPr bwMode="auto">
          <a:xfrm>
            <a:off x="3236913" y="3068638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cxnSp>
        <p:nvCxnSpPr>
          <p:cNvPr id="55306" name="Straight Connector 11"/>
          <p:cNvCxnSpPr>
            <a:cxnSpLocks noChangeShapeType="1"/>
            <a:stCxn id="55305" idx="2"/>
            <a:endCxn id="55303" idx="0"/>
          </p:cNvCxnSpPr>
          <p:nvPr/>
        </p:nvCxnSpPr>
        <p:spPr bwMode="auto">
          <a:xfrm rot="16200000" flipH="1">
            <a:off x="3199607" y="3669506"/>
            <a:ext cx="404812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5307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5313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5314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55315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55316" name="Straight Connector 21"/>
          <p:cNvCxnSpPr>
            <a:cxnSpLocks noChangeShapeType="1"/>
            <a:stCxn id="55314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5317" name="Straight Connector 23"/>
          <p:cNvCxnSpPr>
            <a:cxnSpLocks noChangeShapeType="1"/>
            <a:stCxn id="55314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5318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55319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55320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5321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5322" name="TextBox 33"/>
          <p:cNvSpPr txBox="1">
            <a:spLocks noChangeArrowheads="1"/>
          </p:cNvSpPr>
          <p:nvPr/>
        </p:nvSpPr>
        <p:spPr bwMode="auto">
          <a:xfrm>
            <a:off x="6592888" y="444023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66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sp>
        <p:nvSpPr>
          <p:cNvPr id="212995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212997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490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</a:t>
            </a:r>
          </a:p>
        </p:txBody>
      </p:sp>
      <p:sp>
        <p:nvSpPr>
          <p:cNvPr id="212998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1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</a:t>
            </a:r>
          </a:p>
        </p:txBody>
      </p:sp>
      <p:cxnSp>
        <p:nvCxnSpPr>
          <p:cNvPr id="212999" name="Straight Connector 7"/>
          <p:cNvCxnSpPr>
            <a:cxnSpLocks noChangeShapeType="1"/>
            <a:stCxn id="212998" idx="2"/>
          </p:cNvCxnSpPr>
          <p:nvPr/>
        </p:nvCxnSpPr>
        <p:spPr bwMode="auto">
          <a:xfrm rot="16200000" flipH="1">
            <a:off x="3211513" y="5195888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3000" name="TextBox 6"/>
          <p:cNvSpPr txBox="1">
            <a:spLocks noChangeArrowheads="1"/>
          </p:cNvSpPr>
          <p:nvPr/>
        </p:nvSpPr>
        <p:spPr bwMode="auto">
          <a:xfrm>
            <a:off x="3140075" y="3873500"/>
            <a:ext cx="52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213001" name="Straight Connector 9"/>
          <p:cNvCxnSpPr>
            <a:cxnSpLocks noChangeShapeType="1"/>
            <a:stCxn id="213000" idx="2"/>
            <a:endCxn id="212998" idx="0"/>
          </p:cNvCxnSpPr>
          <p:nvPr/>
        </p:nvCxnSpPr>
        <p:spPr bwMode="auto">
          <a:xfrm rot="5400000">
            <a:off x="3233737" y="4438651"/>
            <a:ext cx="334963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3002" name="TextBox 8"/>
          <p:cNvSpPr txBox="1">
            <a:spLocks noChangeArrowheads="1"/>
          </p:cNvSpPr>
          <p:nvPr/>
        </p:nvSpPr>
        <p:spPr bwMode="auto">
          <a:xfrm>
            <a:off x="3236913" y="3068638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cxnSp>
        <p:nvCxnSpPr>
          <p:cNvPr id="213003" name="Straight Connector 11"/>
          <p:cNvCxnSpPr>
            <a:cxnSpLocks noChangeShapeType="1"/>
            <a:stCxn id="213002" idx="2"/>
            <a:endCxn id="213000" idx="0"/>
          </p:cNvCxnSpPr>
          <p:nvPr/>
        </p:nvCxnSpPr>
        <p:spPr bwMode="auto">
          <a:xfrm rot="16200000" flipH="1">
            <a:off x="3199607" y="3669506"/>
            <a:ext cx="404812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3004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3005" name="TextBox 15"/>
          <p:cNvSpPr txBox="1">
            <a:spLocks noChangeArrowheads="1"/>
          </p:cNvSpPr>
          <p:nvPr/>
        </p:nvSpPr>
        <p:spPr bwMode="auto">
          <a:xfrm>
            <a:off x="4243388" y="3706813"/>
            <a:ext cx="4778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X</a:t>
            </a:r>
          </a:p>
        </p:txBody>
      </p:sp>
      <p:cxnSp>
        <p:nvCxnSpPr>
          <p:cNvPr id="213006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3007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213008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13009" name="Straight Connector 21"/>
          <p:cNvCxnSpPr>
            <a:cxnSpLocks noChangeShapeType="1"/>
            <a:stCxn id="213007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3010" name="Straight Connector 23"/>
          <p:cNvCxnSpPr>
            <a:cxnSpLocks noChangeShapeType="1"/>
            <a:stCxn id="213007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3011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213012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213013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3014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3015" name="TextBox 33"/>
          <p:cNvSpPr txBox="1">
            <a:spLocks noChangeArrowheads="1"/>
          </p:cNvSpPr>
          <p:nvPr/>
        </p:nvSpPr>
        <p:spPr bwMode="auto">
          <a:xfrm>
            <a:off x="6592888" y="444023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3016" name="Line 24"/>
          <p:cNvSpPr>
            <a:spLocks noChangeShapeType="1"/>
          </p:cNvSpPr>
          <p:nvPr/>
        </p:nvSpPr>
        <p:spPr bwMode="auto">
          <a:xfrm flipH="1">
            <a:off x="4438650" y="4170363"/>
            <a:ext cx="47625" cy="2921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3017" name="Line 25"/>
          <p:cNvSpPr>
            <a:spLocks noChangeShapeType="1"/>
          </p:cNvSpPr>
          <p:nvPr/>
        </p:nvSpPr>
        <p:spPr bwMode="auto">
          <a:xfrm>
            <a:off x="4608513" y="4121150"/>
            <a:ext cx="328612" cy="1333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963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64516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128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</a:t>
            </a:r>
          </a:p>
        </p:txBody>
      </p:sp>
      <p:sp>
        <p:nvSpPr>
          <p:cNvPr id="64517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1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</a:t>
            </a:r>
          </a:p>
        </p:txBody>
      </p:sp>
      <p:cxnSp>
        <p:nvCxnSpPr>
          <p:cNvPr id="64518" name="Straight Connector 7"/>
          <p:cNvCxnSpPr>
            <a:cxnSpLocks noChangeShapeType="1"/>
            <a:stCxn id="64517" idx="2"/>
          </p:cNvCxnSpPr>
          <p:nvPr/>
        </p:nvCxnSpPr>
        <p:spPr bwMode="auto">
          <a:xfrm rot="16200000" flipH="1">
            <a:off x="3211513" y="5195888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4519" name="TextBox 6"/>
          <p:cNvSpPr txBox="1">
            <a:spLocks noChangeArrowheads="1"/>
          </p:cNvSpPr>
          <p:nvPr/>
        </p:nvSpPr>
        <p:spPr bwMode="auto">
          <a:xfrm>
            <a:off x="3140075" y="3873500"/>
            <a:ext cx="52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64520" name="Straight Connector 9"/>
          <p:cNvCxnSpPr>
            <a:cxnSpLocks noChangeShapeType="1"/>
            <a:stCxn id="64519" idx="2"/>
            <a:endCxn id="64517" idx="0"/>
          </p:cNvCxnSpPr>
          <p:nvPr/>
        </p:nvCxnSpPr>
        <p:spPr bwMode="auto">
          <a:xfrm rot="5400000">
            <a:off x="3233737" y="4438651"/>
            <a:ext cx="334963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4521" name="TextBox 8"/>
          <p:cNvSpPr txBox="1">
            <a:spLocks noChangeArrowheads="1"/>
          </p:cNvSpPr>
          <p:nvPr/>
        </p:nvSpPr>
        <p:spPr bwMode="auto">
          <a:xfrm>
            <a:off x="3778250" y="3008313"/>
            <a:ext cx="527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64522" name="Straight Connector 11"/>
          <p:cNvCxnSpPr>
            <a:cxnSpLocks noChangeShapeType="1"/>
            <a:stCxn id="64521" idx="2"/>
            <a:endCxn id="64519" idx="0"/>
          </p:cNvCxnSpPr>
          <p:nvPr/>
        </p:nvCxnSpPr>
        <p:spPr bwMode="auto">
          <a:xfrm rot="5400000">
            <a:off x="3490119" y="3321844"/>
            <a:ext cx="465137" cy="638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4523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4524" name="TextBox 14"/>
          <p:cNvSpPr txBox="1">
            <a:spLocks noChangeArrowheads="1"/>
          </p:cNvSpPr>
          <p:nvPr/>
        </p:nvSpPr>
        <p:spPr bwMode="auto">
          <a:xfrm>
            <a:off x="4211638" y="3873500"/>
            <a:ext cx="498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PP</a:t>
            </a:r>
          </a:p>
        </p:txBody>
      </p:sp>
      <p:cxnSp>
        <p:nvCxnSpPr>
          <p:cNvPr id="64525" name="Straight Connector 16"/>
          <p:cNvCxnSpPr>
            <a:cxnSpLocks noChangeShapeType="1"/>
            <a:stCxn id="64521" idx="2"/>
            <a:endCxn id="64524" idx="0"/>
          </p:cNvCxnSpPr>
          <p:nvPr/>
        </p:nvCxnSpPr>
        <p:spPr bwMode="auto">
          <a:xfrm rot="16200000" flipH="1">
            <a:off x="4018756" y="3431382"/>
            <a:ext cx="465137" cy="419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4526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64527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4528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64529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64530" name="Straight Connector 21"/>
          <p:cNvCxnSpPr>
            <a:cxnSpLocks noChangeShapeType="1"/>
            <a:stCxn id="64528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4531" name="Straight Connector 23"/>
          <p:cNvCxnSpPr>
            <a:cxnSpLocks noChangeShapeType="1"/>
            <a:stCxn id="64528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4532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64533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64534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4535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4537" name="TextBox 37"/>
          <p:cNvSpPr txBox="1">
            <a:spLocks noChangeArrowheads="1"/>
          </p:cNvSpPr>
          <p:nvPr/>
        </p:nvSpPr>
        <p:spPr bwMode="auto">
          <a:xfrm>
            <a:off x="4122738" y="4038600"/>
            <a:ext cx="184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985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215044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128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</a:t>
            </a:r>
          </a:p>
        </p:txBody>
      </p:sp>
      <p:sp>
        <p:nvSpPr>
          <p:cNvPr id="215045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1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</a:t>
            </a:r>
          </a:p>
        </p:txBody>
      </p:sp>
      <p:cxnSp>
        <p:nvCxnSpPr>
          <p:cNvPr id="215046" name="Straight Connector 7"/>
          <p:cNvCxnSpPr>
            <a:cxnSpLocks noChangeShapeType="1"/>
            <a:stCxn id="215045" idx="2"/>
          </p:cNvCxnSpPr>
          <p:nvPr/>
        </p:nvCxnSpPr>
        <p:spPr bwMode="auto">
          <a:xfrm rot="16200000" flipH="1">
            <a:off x="3211513" y="5195888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5047" name="TextBox 6"/>
          <p:cNvSpPr txBox="1">
            <a:spLocks noChangeArrowheads="1"/>
          </p:cNvSpPr>
          <p:nvPr/>
        </p:nvSpPr>
        <p:spPr bwMode="auto">
          <a:xfrm>
            <a:off x="3140075" y="3873500"/>
            <a:ext cx="52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215048" name="Straight Connector 9"/>
          <p:cNvCxnSpPr>
            <a:cxnSpLocks noChangeShapeType="1"/>
            <a:stCxn id="215047" idx="2"/>
            <a:endCxn id="215045" idx="0"/>
          </p:cNvCxnSpPr>
          <p:nvPr/>
        </p:nvCxnSpPr>
        <p:spPr bwMode="auto">
          <a:xfrm rot="5400000">
            <a:off x="3233737" y="4438651"/>
            <a:ext cx="334963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5049" name="TextBox 8"/>
          <p:cNvSpPr txBox="1">
            <a:spLocks noChangeArrowheads="1"/>
          </p:cNvSpPr>
          <p:nvPr/>
        </p:nvSpPr>
        <p:spPr bwMode="auto">
          <a:xfrm>
            <a:off x="3778250" y="3008313"/>
            <a:ext cx="527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215050" name="Straight Connector 11"/>
          <p:cNvCxnSpPr>
            <a:cxnSpLocks noChangeShapeType="1"/>
            <a:stCxn id="215049" idx="2"/>
            <a:endCxn id="215047" idx="0"/>
          </p:cNvCxnSpPr>
          <p:nvPr/>
        </p:nvCxnSpPr>
        <p:spPr bwMode="auto">
          <a:xfrm rot="5400000">
            <a:off x="3490119" y="3321844"/>
            <a:ext cx="465137" cy="638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5051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5052" name="TextBox 14"/>
          <p:cNvSpPr txBox="1">
            <a:spLocks noChangeArrowheads="1"/>
          </p:cNvSpPr>
          <p:nvPr/>
        </p:nvSpPr>
        <p:spPr bwMode="auto">
          <a:xfrm>
            <a:off x="4211638" y="3873500"/>
            <a:ext cx="498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PP</a:t>
            </a:r>
          </a:p>
        </p:txBody>
      </p:sp>
      <p:cxnSp>
        <p:nvCxnSpPr>
          <p:cNvPr id="215053" name="Straight Connector 16"/>
          <p:cNvCxnSpPr>
            <a:cxnSpLocks noChangeShapeType="1"/>
            <a:stCxn id="215049" idx="2"/>
            <a:endCxn id="215052" idx="0"/>
          </p:cNvCxnSpPr>
          <p:nvPr/>
        </p:nvCxnSpPr>
        <p:spPr bwMode="auto">
          <a:xfrm rot="16200000" flipH="1">
            <a:off x="4018756" y="3431382"/>
            <a:ext cx="465137" cy="419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5054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215055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5056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215057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15058" name="Straight Connector 21"/>
          <p:cNvCxnSpPr>
            <a:cxnSpLocks noChangeShapeType="1"/>
            <a:stCxn id="215056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5059" name="Straight Connector 23"/>
          <p:cNvCxnSpPr>
            <a:cxnSpLocks noChangeShapeType="1"/>
            <a:stCxn id="215056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5060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215061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215062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5063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5064" name="TextBox 35"/>
          <p:cNvSpPr txBox="1">
            <a:spLocks noChangeArrowheads="1"/>
          </p:cNvSpPr>
          <p:nvPr/>
        </p:nvSpPr>
        <p:spPr bwMode="auto">
          <a:xfrm>
            <a:off x="4206875" y="4051300"/>
            <a:ext cx="4810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X</a:t>
            </a:r>
          </a:p>
        </p:txBody>
      </p:sp>
      <p:sp>
        <p:nvSpPr>
          <p:cNvPr id="215065" name="TextBox 37"/>
          <p:cNvSpPr txBox="1">
            <a:spLocks noChangeArrowheads="1"/>
          </p:cNvSpPr>
          <p:nvPr/>
        </p:nvSpPr>
        <p:spPr bwMode="auto">
          <a:xfrm>
            <a:off x="4122738" y="4038600"/>
            <a:ext cx="184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215066" name="Straight Connector 39"/>
          <p:cNvCxnSpPr>
            <a:cxnSpLocks noChangeShapeType="1"/>
            <a:endCxn id="215054" idx="0"/>
          </p:cNvCxnSpPr>
          <p:nvPr/>
        </p:nvCxnSpPr>
        <p:spPr bwMode="auto">
          <a:xfrm rot="16200000" flipH="1">
            <a:off x="4305300" y="4368800"/>
            <a:ext cx="554038" cy="206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</p:spPr>
      </p:cxnSp>
      <p:cxnSp>
        <p:nvCxnSpPr>
          <p:cNvPr id="215067" name="Straight Connector 41"/>
          <p:cNvCxnSpPr>
            <a:cxnSpLocks noChangeShapeType="1"/>
          </p:cNvCxnSpPr>
          <p:nvPr/>
        </p:nvCxnSpPr>
        <p:spPr bwMode="auto">
          <a:xfrm>
            <a:off x="4608513" y="4090988"/>
            <a:ext cx="517525" cy="1206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3024149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65540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128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</a:t>
            </a:r>
          </a:p>
        </p:txBody>
      </p:sp>
      <p:sp>
        <p:nvSpPr>
          <p:cNvPr id="65541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1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</a:t>
            </a:r>
          </a:p>
        </p:txBody>
      </p:sp>
      <p:cxnSp>
        <p:nvCxnSpPr>
          <p:cNvPr id="65542" name="Straight Connector 7"/>
          <p:cNvCxnSpPr>
            <a:cxnSpLocks noChangeShapeType="1"/>
            <a:stCxn id="65541" idx="2"/>
          </p:cNvCxnSpPr>
          <p:nvPr/>
        </p:nvCxnSpPr>
        <p:spPr bwMode="auto">
          <a:xfrm rot="16200000" flipH="1">
            <a:off x="3211513" y="5195888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5543" name="TextBox 6"/>
          <p:cNvSpPr txBox="1">
            <a:spLocks noChangeArrowheads="1"/>
          </p:cNvSpPr>
          <p:nvPr/>
        </p:nvSpPr>
        <p:spPr bwMode="auto">
          <a:xfrm>
            <a:off x="3140075" y="3754438"/>
            <a:ext cx="52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65544" name="Straight Connector 9"/>
          <p:cNvCxnSpPr>
            <a:cxnSpLocks noChangeShapeType="1"/>
            <a:stCxn id="65543" idx="2"/>
            <a:endCxn id="65541" idx="0"/>
          </p:cNvCxnSpPr>
          <p:nvPr/>
        </p:nvCxnSpPr>
        <p:spPr bwMode="auto">
          <a:xfrm rot="5400000">
            <a:off x="3174206" y="4379120"/>
            <a:ext cx="454025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5545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65546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5547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65548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65549" name="Straight Connector 21"/>
          <p:cNvCxnSpPr>
            <a:cxnSpLocks noChangeShapeType="1"/>
            <a:stCxn id="65547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5550" name="Straight Connector 23"/>
          <p:cNvCxnSpPr>
            <a:cxnSpLocks noChangeShapeType="1"/>
            <a:stCxn id="65547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5551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65552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65553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5554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5555" name="Straight Connector 40"/>
          <p:cNvCxnSpPr>
            <a:cxnSpLocks noChangeShapeType="1"/>
            <a:stCxn id="65543" idx="2"/>
          </p:cNvCxnSpPr>
          <p:nvPr/>
        </p:nvCxnSpPr>
        <p:spPr bwMode="auto">
          <a:xfrm rot="16200000" flipH="1">
            <a:off x="3640138" y="3917950"/>
            <a:ext cx="309562" cy="7826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5556" name="TextBox 42"/>
          <p:cNvSpPr txBox="1">
            <a:spLocks noChangeArrowheads="1"/>
          </p:cNvSpPr>
          <p:nvPr/>
        </p:nvSpPr>
        <p:spPr bwMode="auto">
          <a:xfrm>
            <a:off x="3886200" y="4403725"/>
            <a:ext cx="527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</p:spTree>
    <p:extLst>
      <p:ext uri="{BB962C8B-B14F-4D97-AF65-F5344CB8AC3E}">
        <p14:creationId xmlns:p14="http://schemas.microsoft.com/office/powerpoint/2010/main" val="1250771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66564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128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</a:t>
            </a:r>
          </a:p>
        </p:txBody>
      </p:sp>
      <p:sp>
        <p:nvSpPr>
          <p:cNvPr id="66565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1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</a:t>
            </a:r>
          </a:p>
        </p:txBody>
      </p:sp>
      <p:cxnSp>
        <p:nvCxnSpPr>
          <p:cNvPr id="66566" name="Straight Connector 7"/>
          <p:cNvCxnSpPr>
            <a:cxnSpLocks noChangeShapeType="1"/>
            <a:stCxn id="66565" idx="2"/>
          </p:cNvCxnSpPr>
          <p:nvPr/>
        </p:nvCxnSpPr>
        <p:spPr bwMode="auto">
          <a:xfrm rot="16200000" flipH="1">
            <a:off x="3211513" y="5195888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6567" name="TextBox 6"/>
          <p:cNvSpPr txBox="1">
            <a:spLocks noChangeArrowheads="1"/>
          </p:cNvSpPr>
          <p:nvPr/>
        </p:nvSpPr>
        <p:spPr bwMode="auto">
          <a:xfrm>
            <a:off x="3140075" y="3754438"/>
            <a:ext cx="52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66568" name="Straight Connector 9"/>
          <p:cNvCxnSpPr>
            <a:cxnSpLocks noChangeShapeType="1"/>
            <a:stCxn id="66567" idx="2"/>
            <a:endCxn id="66565" idx="0"/>
          </p:cNvCxnSpPr>
          <p:nvPr/>
        </p:nvCxnSpPr>
        <p:spPr bwMode="auto">
          <a:xfrm rot="5400000">
            <a:off x="3174206" y="4379120"/>
            <a:ext cx="454025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6569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66570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6571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66572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66573" name="Straight Connector 21"/>
          <p:cNvCxnSpPr>
            <a:cxnSpLocks noChangeShapeType="1"/>
            <a:stCxn id="66571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6574" name="Straight Connector 23"/>
          <p:cNvCxnSpPr>
            <a:cxnSpLocks noChangeShapeType="1"/>
            <a:stCxn id="66571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6575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66576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66577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6578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6579" name="Straight Connector 40"/>
          <p:cNvCxnSpPr>
            <a:cxnSpLocks noChangeShapeType="1"/>
            <a:stCxn id="66567" idx="2"/>
            <a:endCxn id="66571" idx="1"/>
          </p:cNvCxnSpPr>
          <p:nvPr/>
        </p:nvCxnSpPr>
        <p:spPr bwMode="auto">
          <a:xfrm rot="16200000" flipH="1">
            <a:off x="4154488" y="3403600"/>
            <a:ext cx="147637" cy="1649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4230582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67588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128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</a:t>
            </a:r>
          </a:p>
        </p:txBody>
      </p:sp>
      <p:sp>
        <p:nvSpPr>
          <p:cNvPr id="67589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1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</a:t>
            </a:r>
          </a:p>
        </p:txBody>
      </p:sp>
      <p:cxnSp>
        <p:nvCxnSpPr>
          <p:cNvPr id="67590" name="Straight Connector 7"/>
          <p:cNvCxnSpPr>
            <a:cxnSpLocks noChangeShapeType="1"/>
            <a:stCxn id="67589" idx="2"/>
          </p:cNvCxnSpPr>
          <p:nvPr/>
        </p:nvCxnSpPr>
        <p:spPr bwMode="auto">
          <a:xfrm rot="16200000" flipH="1">
            <a:off x="3211513" y="5195888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7591" name="TextBox 6"/>
          <p:cNvSpPr txBox="1">
            <a:spLocks noChangeArrowheads="1"/>
          </p:cNvSpPr>
          <p:nvPr/>
        </p:nvSpPr>
        <p:spPr bwMode="auto">
          <a:xfrm>
            <a:off x="3140075" y="3754438"/>
            <a:ext cx="52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67592" name="Straight Connector 9"/>
          <p:cNvCxnSpPr>
            <a:cxnSpLocks noChangeShapeType="1"/>
            <a:stCxn id="67591" idx="2"/>
            <a:endCxn id="67589" idx="0"/>
          </p:cNvCxnSpPr>
          <p:nvPr/>
        </p:nvCxnSpPr>
        <p:spPr bwMode="auto">
          <a:xfrm rot="5400000">
            <a:off x="3174206" y="4379120"/>
            <a:ext cx="454025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7593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67594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7595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67596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67597" name="Straight Connector 21"/>
          <p:cNvCxnSpPr>
            <a:cxnSpLocks noChangeShapeType="1"/>
            <a:stCxn id="67595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7598" name="Straight Connector 23"/>
          <p:cNvCxnSpPr>
            <a:cxnSpLocks noChangeShapeType="1"/>
            <a:stCxn id="67595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7599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67600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67601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7602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7603" name="Straight Connector 40"/>
          <p:cNvCxnSpPr>
            <a:cxnSpLocks noChangeShapeType="1"/>
            <a:stCxn id="67591" idx="2"/>
            <a:endCxn id="67595" idx="1"/>
          </p:cNvCxnSpPr>
          <p:nvPr/>
        </p:nvCxnSpPr>
        <p:spPr bwMode="auto">
          <a:xfrm rot="16200000" flipH="1">
            <a:off x="4154488" y="3403600"/>
            <a:ext cx="147637" cy="1649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7604" name="TextBox 28"/>
          <p:cNvSpPr txBox="1">
            <a:spLocks noChangeArrowheads="1"/>
          </p:cNvSpPr>
          <p:nvPr/>
        </p:nvSpPr>
        <p:spPr bwMode="auto">
          <a:xfrm>
            <a:off x="3255963" y="2919413"/>
            <a:ext cx="3286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cxnSp>
        <p:nvCxnSpPr>
          <p:cNvPr id="67605" name="Straight Connector 35"/>
          <p:cNvCxnSpPr>
            <a:cxnSpLocks noChangeShapeType="1"/>
            <a:stCxn id="67604" idx="2"/>
            <a:endCxn id="67591" idx="0"/>
          </p:cNvCxnSpPr>
          <p:nvPr/>
        </p:nvCxnSpPr>
        <p:spPr bwMode="auto">
          <a:xfrm rot="5400000">
            <a:off x="3194050" y="3529013"/>
            <a:ext cx="434975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3069479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Pros/Cons?</a:t>
            </a:r>
          </a:p>
          <a:p>
            <a:pPr lvl="1"/>
            <a:r>
              <a:rPr lang="en-US" sz="2400" dirty="0" smtClean="0"/>
              <a:t>Top-down:</a:t>
            </a:r>
          </a:p>
          <a:p>
            <a:pPr lvl="2"/>
            <a:r>
              <a:rPr lang="en-US" sz="2000" dirty="0" smtClean="0"/>
              <a:t>Only examines parses that could be valid parses (i.e. with an S on top)</a:t>
            </a:r>
          </a:p>
          <a:p>
            <a:pPr lvl="2"/>
            <a:r>
              <a:rPr lang="en-US" sz="2000" dirty="0" smtClean="0"/>
              <a:t>Doesn’t take into account the actual words!</a:t>
            </a:r>
          </a:p>
          <a:p>
            <a:pPr lvl="1"/>
            <a:r>
              <a:rPr lang="en-US" sz="2400" dirty="0" smtClean="0"/>
              <a:t>Bottom-up:</a:t>
            </a:r>
          </a:p>
          <a:p>
            <a:pPr lvl="2"/>
            <a:r>
              <a:rPr lang="en-US" sz="2000" dirty="0" smtClean="0"/>
              <a:t>Only examines structures that have the actual words as the leaves</a:t>
            </a:r>
          </a:p>
          <a:p>
            <a:pPr lvl="2"/>
            <a:r>
              <a:rPr lang="en-US" sz="2000" dirty="0" smtClean="0"/>
              <a:t>Examines sub-parses that may NOT result in a valid parse!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458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parsing hard?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Actual grammars are large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Lots of ambiguity!</a:t>
            </a:r>
          </a:p>
          <a:p>
            <a:pPr lvl="1"/>
            <a:r>
              <a:rPr lang="en-US" dirty="0" smtClean="0"/>
              <a:t>Most sentences have many parses</a:t>
            </a:r>
          </a:p>
          <a:p>
            <a:pPr lvl="1"/>
            <a:r>
              <a:rPr lang="en-US" dirty="0" smtClean="0"/>
              <a:t>Some sentences have a lot of parses</a:t>
            </a:r>
          </a:p>
          <a:p>
            <a:pPr lvl="1"/>
            <a:r>
              <a:rPr lang="en-US" dirty="0" smtClean="0"/>
              <a:t>Even for sentences that are not ambiguous, there is often ambiguity for </a:t>
            </a:r>
            <a:r>
              <a:rPr lang="en-US" dirty="0" err="1" smtClean="0"/>
              <a:t>subtrees</a:t>
            </a:r>
            <a:r>
              <a:rPr lang="en-US" dirty="0" smtClean="0"/>
              <a:t> (i.e. multiple ways to parse a phrase)</a:t>
            </a:r>
          </a:p>
        </p:txBody>
      </p:sp>
    </p:spTree>
    <p:extLst>
      <p:ext uri="{BB962C8B-B14F-4D97-AF65-F5344CB8AC3E}">
        <p14:creationId xmlns:p14="http://schemas.microsoft.com/office/powerpoint/2010/main" val="3894588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parsing hard?</a:t>
            </a:r>
            <a:endParaRPr lang="en-US" dirty="0"/>
          </a:p>
        </p:txBody>
      </p:sp>
      <p:sp>
        <p:nvSpPr>
          <p:cNvPr id="4" name="Text Box 152"/>
          <p:cNvSpPr txBox="1">
            <a:spLocks noChangeArrowheads="1"/>
          </p:cNvSpPr>
          <p:nvPr/>
        </p:nvSpPr>
        <p:spPr bwMode="auto">
          <a:xfrm>
            <a:off x="1371600" y="2086108"/>
            <a:ext cx="6245216" cy="51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18" tIns="41460" rIns="82918" bIns="41460">
            <a:prstTxWarp prst="textNoShape">
              <a:avLst/>
            </a:prstTxWarp>
            <a:spAutoFit/>
          </a:bodyPr>
          <a:lstStyle/>
          <a:p>
            <a:pPr defTabSz="828013"/>
            <a:r>
              <a:rPr lang="en-US" sz="2800" dirty="0">
                <a:solidFill>
                  <a:srgbClr val="0000CC"/>
                </a:solidFill>
              </a:rPr>
              <a:t>I saw the man on the hill with the telescope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4063424"/>
            <a:ext cx="7086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are some interpretations?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364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82945" tIns="41473" rIns="82945" bIns="41473"/>
          <a:lstStyle/>
          <a:p>
            <a:r>
              <a:rPr lang="en-US" sz="2900" dirty="0"/>
              <a:t>Structural Ambiguity Can Give Exponential Parses</a:t>
            </a:r>
            <a:endParaRPr lang="en-US" dirty="0"/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1713600" y="5867177"/>
            <a:ext cx="5667840" cy="35427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lIns="82918" tIns="41460" rIns="0" bIns="41460">
            <a:prstTxWarp prst="textNoShape">
              <a:avLst/>
            </a:prstTxWarp>
          </a:bodyPr>
          <a:lstStyle/>
          <a:p>
            <a:pPr defTabSz="828013"/>
            <a:endParaRPr lang="en-US" sz="400" dirty="0"/>
          </a:p>
          <a:p>
            <a:pPr defTabSz="828013"/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9462" name="Text Box 5"/>
          <p:cNvSpPr txBox="1">
            <a:spLocks noChangeArrowheads="1"/>
          </p:cNvSpPr>
          <p:nvPr/>
        </p:nvSpPr>
        <p:spPr bwMode="auto">
          <a:xfrm>
            <a:off x="1658880" y="5809570"/>
            <a:ext cx="5667840" cy="35427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82918" tIns="41460" rIns="0" bIns="41460">
            <a:prstTxWarp prst="textNoShape">
              <a:avLst/>
            </a:prstTxWarp>
          </a:bodyPr>
          <a:lstStyle/>
          <a:p>
            <a:pPr defTabSz="828013"/>
            <a:r>
              <a:rPr lang="en-US" dirty="0">
                <a:solidFill>
                  <a:srgbClr val="000000"/>
                </a:solidFill>
              </a:rPr>
              <a:t>    Me          See        A man       The telescope          The hill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484800" y="5870056"/>
            <a:ext cx="123840" cy="247706"/>
            <a:chOff x="4500" y="8640"/>
            <a:chExt cx="720" cy="1440"/>
          </a:xfrm>
        </p:grpSpPr>
        <p:sp>
          <p:nvSpPr>
            <p:cNvPr id="19588" name="Oval 7"/>
            <p:cNvSpPr>
              <a:spLocks noChangeArrowheads="1"/>
            </p:cNvSpPr>
            <p:nvPr/>
          </p:nvSpPr>
          <p:spPr bwMode="auto">
            <a:xfrm>
              <a:off x="4680" y="8640"/>
              <a:ext cx="360" cy="36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89" name="Line 8"/>
            <p:cNvSpPr>
              <a:spLocks noChangeShapeType="1"/>
            </p:cNvSpPr>
            <p:nvPr/>
          </p:nvSpPr>
          <p:spPr bwMode="auto">
            <a:xfrm>
              <a:off x="4860" y="9000"/>
              <a:ext cx="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90" name="Line 9"/>
            <p:cNvSpPr>
              <a:spLocks noChangeShapeType="1"/>
            </p:cNvSpPr>
            <p:nvPr/>
          </p:nvSpPr>
          <p:spPr bwMode="auto">
            <a:xfrm flipH="1">
              <a:off x="4500" y="9720"/>
              <a:ext cx="36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91" name="Line 10"/>
            <p:cNvSpPr>
              <a:spLocks noChangeShapeType="1"/>
            </p:cNvSpPr>
            <p:nvPr/>
          </p:nvSpPr>
          <p:spPr bwMode="auto">
            <a:xfrm>
              <a:off x="4860" y="9720"/>
              <a:ext cx="36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92" name="Line 11"/>
            <p:cNvSpPr>
              <a:spLocks noChangeShapeType="1"/>
            </p:cNvSpPr>
            <p:nvPr/>
          </p:nvSpPr>
          <p:spPr bwMode="auto">
            <a:xfrm flipH="1">
              <a:off x="4500" y="9180"/>
              <a:ext cx="36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93" name="Line 12"/>
            <p:cNvSpPr>
              <a:spLocks noChangeShapeType="1"/>
            </p:cNvSpPr>
            <p:nvPr/>
          </p:nvSpPr>
          <p:spPr bwMode="auto">
            <a:xfrm>
              <a:off x="4860" y="9180"/>
              <a:ext cx="36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464" name="AutoShape 13"/>
          <p:cNvSpPr>
            <a:spLocks noChangeArrowheads="1"/>
          </p:cNvSpPr>
          <p:nvPr/>
        </p:nvSpPr>
        <p:spPr bwMode="auto">
          <a:xfrm>
            <a:off x="1797120" y="5881577"/>
            <a:ext cx="156960" cy="156977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82945" tIns="41473" rIns="82945" bIns="41473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4438080" y="5890218"/>
            <a:ext cx="207360" cy="207382"/>
            <a:chOff x="4500" y="9000"/>
            <a:chExt cx="1440" cy="1260"/>
          </a:xfrm>
        </p:grpSpPr>
        <p:sp>
          <p:nvSpPr>
            <p:cNvPr id="19585" name="AutoShape 15"/>
            <p:cNvSpPr>
              <a:spLocks noChangeArrowheads="1"/>
            </p:cNvSpPr>
            <p:nvPr/>
          </p:nvSpPr>
          <p:spPr bwMode="auto">
            <a:xfrm>
              <a:off x="4500" y="9000"/>
              <a:ext cx="1440" cy="180"/>
            </a:xfrm>
            <a:prstGeom prst="flowChartManualInpu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86" name="Line 16"/>
            <p:cNvSpPr>
              <a:spLocks noChangeShapeType="1"/>
            </p:cNvSpPr>
            <p:nvPr/>
          </p:nvSpPr>
          <p:spPr bwMode="auto">
            <a:xfrm flipH="1">
              <a:off x="4680" y="9180"/>
              <a:ext cx="540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87" name="Line 17"/>
            <p:cNvSpPr>
              <a:spLocks noChangeShapeType="1"/>
            </p:cNvSpPr>
            <p:nvPr/>
          </p:nvSpPr>
          <p:spPr bwMode="auto">
            <a:xfrm>
              <a:off x="5220" y="9180"/>
              <a:ext cx="540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466" name="Freeform 18"/>
          <p:cNvSpPr>
            <a:spLocks/>
          </p:cNvSpPr>
          <p:nvPr/>
        </p:nvSpPr>
        <p:spPr bwMode="auto">
          <a:xfrm>
            <a:off x="6166080" y="5890218"/>
            <a:ext cx="414720" cy="207382"/>
          </a:xfrm>
          <a:custGeom>
            <a:avLst/>
            <a:gdLst>
              <a:gd name="T0" fmla="*/ 0 w 1800"/>
              <a:gd name="T1" fmla="*/ 1260 h 1290"/>
              <a:gd name="T2" fmla="*/ 360 w 1800"/>
              <a:gd name="T3" fmla="*/ 1080 h 1290"/>
              <a:gd name="T4" fmla="*/ 900 w 1800"/>
              <a:gd name="T5" fmla="*/ 0 h 1290"/>
              <a:gd name="T6" fmla="*/ 1440 w 1800"/>
              <a:gd name="T7" fmla="*/ 1080 h 1290"/>
              <a:gd name="T8" fmla="*/ 1800 w 1800"/>
              <a:gd name="T9" fmla="*/ 1260 h 12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00"/>
              <a:gd name="T16" fmla="*/ 0 h 1290"/>
              <a:gd name="T17" fmla="*/ 1800 w 1800"/>
              <a:gd name="T18" fmla="*/ 1290 h 12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00" h="1290">
                <a:moveTo>
                  <a:pt x="0" y="1260"/>
                </a:moveTo>
                <a:cubicBezTo>
                  <a:pt x="105" y="1275"/>
                  <a:pt x="210" y="1290"/>
                  <a:pt x="360" y="1080"/>
                </a:cubicBezTo>
                <a:cubicBezTo>
                  <a:pt x="510" y="870"/>
                  <a:pt x="720" y="0"/>
                  <a:pt x="900" y="0"/>
                </a:cubicBezTo>
                <a:cubicBezTo>
                  <a:pt x="1080" y="0"/>
                  <a:pt x="1290" y="870"/>
                  <a:pt x="1440" y="1080"/>
                </a:cubicBezTo>
                <a:cubicBezTo>
                  <a:pt x="1590" y="1290"/>
                  <a:pt x="1695" y="1275"/>
                  <a:pt x="1800" y="126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82945" tIns="41473" rIns="82945" bIns="41473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2427840" y="5871497"/>
            <a:ext cx="414720" cy="174258"/>
            <a:chOff x="3272" y="7785"/>
            <a:chExt cx="720" cy="301"/>
          </a:xfrm>
        </p:grpSpPr>
        <p:grpSp>
          <p:nvGrpSpPr>
            <p:cNvPr id="5" name="Group 20"/>
            <p:cNvGrpSpPr>
              <a:grpSpLocks/>
            </p:cNvGrpSpPr>
            <p:nvPr/>
          </p:nvGrpSpPr>
          <p:grpSpPr bwMode="auto">
            <a:xfrm>
              <a:off x="3535" y="7785"/>
              <a:ext cx="239" cy="301"/>
              <a:chOff x="6120" y="9180"/>
              <a:chExt cx="1080" cy="1440"/>
            </a:xfrm>
          </p:grpSpPr>
          <p:sp>
            <p:nvSpPr>
              <p:cNvPr id="19580" name="Arc 21"/>
              <p:cNvSpPr>
                <a:spLocks/>
              </p:cNvSpPr>
              <p:nvPr/>
            </p:nvSpPr>
            <p:spPr bwMode="auto">
              <a:xfrm>
                <a:off x="6120" y="9392"/>
                <a:ext cx="1080" cy="1048"/>
              </a:xfrm>
              <a:custGeom>
                <a:avLst/>
                <a:gdLst>
                  <a:gd name="T0" fmla="*/ 594 w 21600"/>
                  <a:gd name="T1" fmla="*/ 0 h 35974"/>
                  <a:gd name="T2" fmla="*/ 602 w 21600"/>
                  <a:gd name="T3" fmla="*/ 1048 h 35974"/>
                  <a:gd name="T4" fmla="*/ 0 w 21600"/>
                  <a:gd name="T5" fmla="*/ 525 h 3597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974"/>
                  <a:gd name="T11" fmla="*/ 21600 w 21600"/>
                  <a:gd name="T12" fmla="*/ 35974 h 359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974" fill="none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</a:path>
                  <a:path w="21600" h="35974" stroke="0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  <a:lnTo>
                      <a:pt x="0" y="18036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1" name="Line 22"/>
              <p:cNvSpPr>
                <a:spLocks noChangeShapeType="1"/>
              </p:cNvSpPr>
              <p:nvPr/>
            </p:nvSpPr>
            <p:spPr bwMode="auto">
              <a:xfrm flipV="1">
                <a:off x="6120" y="918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2" name="Line 23"/>
              <p:cNvSpPr>
                <a:spLocks noChangeShapeType="1"/>
              </p:cNvSpPr>
              <p:nvPr/>
            </p:nvSpPr>
            <p:spPr bwMode="auto">
              <a:xfrm>
                <a:off x="6120" y="990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3" name="Arc 24"/>
              <p:cNvSpPr>
                <a:spLocks/>
              </p:cNvSpPr>
              <p:nvPr/>
            </p:nvSpPr>
            <p:spPr bwMode="auto">
              <a:xfrm>
                <a:off x="6120" y="9561"/>
                <a:ext cx="1080" cy="673"/>
              </a:xfrm>
              <a:custGeom>
                <a:avLst/>
                <a:gdLst>
                  <a:gd name="T0" fmla="*/ 891 w 21600"/>
                  <a:gd name="T1" fmla="*/ 0 h 23087"/>
                  <a:gd name="T2" fmla="*/ 933 w 21600"/>
                  <a:gd name="T3" fmla="*/ 673 h 23087"/>
                  <a:gd name="T4" fmla="*/ 0 w 21600"/>
                  <a:gd name="T5" fmla="*/ 356 h 23087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087"/>
                  <a:gd name="T11" fmla="*/ 21600 w 21600"/>
                  <a:gd name="T12" fmla="*/ 23087 h 230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087" fill="none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</a:path>
                  <a:path w="21600" h="23087" stroke="0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  <a:lnTo>
                      <a:pt x="0" y="122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4" name="Freeform 25"/>
              <p:cNvSpPr>
                <a:spLocks/>
              </p:cNvSpPr>
              <p:nvPr/>
            </p:nvSpPr>
            <p:spPr bwMode="auto">
              <a:xfrm>
                <a:off x="6120" y="9540"/>
                <a:ext cx="900" cy="720"/>
              </a:xfrm>
              <a:custGeom>
                <a:avLst/>
                <a:gdLst>
                  <a:gd name="T0" fmla="*/ 0 w 900"/>
                  <a:gd name="T1" fmla="*/ 360 h 720"/>
                  <a:gd name="T2" fmla="*/ 900 w 900"/>
                  <a:gd name="T3" fmla="*/ 720 h 720"/>
                  <a:gd name="T4" fmla="*/ 900 w 900"/>
                  <a:gd name="T5" fmla="*/ 0 h 720"/>
                  <a:gd name="T6" fmla="*/ 0 60000 65536"/>
                  <a:gd name="T7" fmla="*/ 0 60000 65536"/>
                  <a:gd name="T8" fmla="*/ 0 60000 65536"/>
                  <a:gd name="T9" fmla="*/ 0 w 900"/>
                  <a:gd name="T10" fmla="*/ 0 h 720"/>
                  <a:gd name="T11" fmla="*/ 900 w 900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00" h="720">
                    <a:moveTo>
                      <a:pt x="0" y="360"/>
                    </a:moveTo>
                    <a:lnTo>
                      <a:pt x="900" y="720"/>
                    </a:lnTo>
                    <a:lnTo>
                      <a:pt x="900" y="0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579" name="Line 26"/>
            <p:cNvSpPr>
              <a:spLocks noChangeShapeType="1"/>
            </p:cNvSpPr>
            <p:nvPr/>
          </p:nvSpPr>
          <p:spPr bwMode="auto">
            <a:xfrm>
              <a:off x="3272" y="8079"/>
              <a:ext cx="7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3"/>
          <p:cNvGrpSpPr>
            <a:grpSpLocks/>
          </p:cNvGrpSpPr>
          <p:nvPr/>
        </p:nvGrpSpPr>
        <p:grpSpPr bwMode="auto">
          <a:xfrm>
            <a:off x="691200" y="1659054"/>
            <a:ext cx="3732480" cy="1185244"/>
            <a:chOff x="480" y="1152"/>
            <a:chExt cx="2592" cy="823"/>
          </a:xfrm>
        </p:grpSpPr>
        <p:sp>
          <p:nvSpPr>
            <p:cNvPr id="19557" name="AutoShape 27"/>
            <p:cNvSpPr>
              <a:spLocks noChangeArrowheads="1"/>
            </p:cNvSpPr>
            <p:nvPr/>
          </p:nvSpPr>
          <p:spPr bwMode="auto">
            <a:xfrm>
              <a:off x="2059" y="1203"/>
              <a:ext cx="109" cy="110"/>
            </a:xfrm>
            <a:prstGeom prst="smileyFace">
              <a:avLst>
                <a:gd name="adj" fmla="val 4653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8"/>
            <p:cNvGrpSpPr>
              <a:grpSpLocks/>
            </p:cNvGrpSpPr>
            <p:nvPr/>
          </p:nvGrpSpPr>
          <p:grpSpPr bwMode="auto">
            <a:xfrm>
              <a:off x="2323" y="1216"/>
              <a:ext cx="144" cy="144"/>
              <a:chOff x="4500" y="9000"/>
              <a:chExt cx="1440" cy="1260"/>
            </a:xfrm>
          </p:grpSpPr>
          <p:sp>
            <p:nvSpPr>
              <p:cNvPr id="19575" name="AutoShape 29"/>
              <p:cNvSpPr>
                <a:spLocks noChangeArrowheads="1"/>
              </p:cNvSpPr>
              <p:nvPr/>
            </p:nvSpPr>
            <p:spPr bwMode="auto">
              <a:xfrm>
                <a:off x="4500" y="9000"/>
                <a:ext cx="1440" cy="180"/>
              </a:xfrm>
              <a:prstGeom prst="flowChartManualInpu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6" name="Line 30"/>
              <p:cNvSpPr>
                <a:spLocks noChangeShapeType="1"/>
              </p:cNvSpPr>
              <p:nvPr/>
            </p:nvSpPr>
            <p:spPr bwMode="auto">
              <a:xfrm flipH="1">
                <a:off x="4680" y="9180"/>
                <a:ext cx="540" cy="10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7" name="Line 31"/>
              <p:cNvSpPr>
                <a:spLocks noChangeShapeType="1"/>
              </p:cNvSpPr>
              <p:nvPr/>
            </p:nvSpPr>
            <p:spPr bwMode="auto">
              <a:xfrm>
                <a:off x="5220" y="9180"/>
                <a:ext cx="540" cy="10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32"/>
            <p:cNvGrpSpPr>
              <a:grpSpLocks/>
            </p:cNvGrpSpPr>
            <p:nvPr/>
          </p:nvGrpSpPr>
          <p:grpSpPr bwMode="auto">
            <a:xfrm>
              <a:off x="1711" y="1159"/>
              <a:ext cx="86" cy="171"/>
              <a:chOff x="4500" y="8640"/>
              <a:chExt cx="720" cy="1440"/>
            </a:xfrm>
          </p:grpSpPr>
          <p:sp>
            <p:nvSpPr>
              <p:cNvPr id="19569" name="Oval 33"/>
              <p:cNvSpPr>
                <a:spLocks noChangeArrowheads="1"/>
              </p:cNvSpPr>
              <p:nvPr/>
            </p:nvSpPr>
            <p:spPr bwMode="auto">
              <a:xfrm>
                <a:off x="4680" y="8640"/>
                <a:ext cx="360" cy="36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0" name="Line 34"/>
              <p:cNvSpPr>
                <a:spLocks noChangeShapeType="1"/>
              </p:cNvSpPr>
              <p:nvPr/>
            </p:nvSpPr>
            <p:spPr bwMode="auto">
              <a:xfrm>
                <a:off x="4860" y="9000"/>
                <a:ext cx="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1" name="Line 35"/>
              <p:cNvSpPr>
                <a:spLocks noChangeShapeType="1"/>
              </p:cNvSpPr>
              <p:nvPr/>
            </p:nvSpPr>
            <p:spPr bwMode="auto">
              <a:xfrm flipH="1">
                <a:off x="4500" y="972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2" name="Line 36"/>
              <p:cNvSpPr>
                <a:spLocks noChangeShapeType="1"/>
              </p:cNvSpPr>
              <p:nvPr/>
            </p:nvSpPr>
            <p:spPr bwMode="auto">
              <a:xfrm>
                <a:off x="4860" y="972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3" name="Line 37"/>
              <p:cNvSpPr>
                <a:spLocks noChangeShapeType="1"/>
              </p:cNvSpPr>
              <p:nvPr/>
            </p:nvSpPr>
            <p:spPr bwMode="auto">
              <a:xfrm flipH="1">
                <a:off x="4500" y="9180"/>
                <a:ext cx="3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4" name="Line 38"/>
              <p:cNvSpPr>
                <a:spLocks noChangeShapeType="1"/>
              </p:cNvSpPr>
              <p:nvPr/>
            </p:nvSpPr>
            <p:spPr bwMode="auto">
              <a:xfrm>
                <a:off x="4860" y="9180"/>
                <a:ext cx="3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39"/>
            <p:cNvGrpSpPr>
              <a:grpSpLocks/>
            </p:cNvGrpSpPr>
            <p:nvPr/>
          </p:nvGrpSpPr>
          <p:grpSpPr bwMode="auto">
            <a:xfrm>
              <a:off x="1890" y="1152"/>
              <a:ext cx="95" cy="121"/>
              <a:chOff x="6120" y="9180"/>
              <a:chExt cx="1080" cy="1440"/>
            </a:xfrm>
          </p:grpSpPr>
          <p:sp>
            <p:nvSpPr>
              <p:cNvPr id="19564" name="Arc 40"/>
              <p:cNvSpPr>
                <a:spLocks/>
              </p:cNvSpPr>
              <p:nvPr/>
            </p:nvSpPr>
            <p:spPr bwMode="auto">
              <a:xfrm>
                <a:off x="6120" y="9392"/>
                <a:ext cx="1080" cy="1048"/>
              </a:xfrm>
              <a:custGeom>
                <a:avLst/>
                <a:gdLst>
                  <a:gd name="T0" fmla="*/ 594 w 21600"/>
                  <a:gd name="T1" fmla="*/ 0 h 35974"/>
                  <a:gd name="T2" fmla="*/ 602 w 21600"/>
                  <a:gd name="T3" fmla="*/ 1048 h 35974"/>
                  <a:gd name="T4" fmla="*/ 0 w 21600"/>
                  <a:gd name="T5" fmla="*/ 525 h 3597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974"/>
                  <a:gd name="T11" fmla="*/ 21600 w 21600"/>
                  <a:gd name="T12" fmla="*/ 35974 h 359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974" fill="none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</a:path>
                  <a:path w="21600" h="35974" stroke="0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  <a:lnTo>
                      <a:pt x="0" y="18036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5" name="Line 41"/>
              <p:cNvSpPr>
                <a:spLocks noChangeShapeType="1"/>
              </p:cNvSpPr>
              <p:nvPr/>
            </p:nvSpPr>
            <p:spPr bwMode="auto">
              <a:xfrm flipV="1">
                <a:off x="6120" y="918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6" name="Line 42"/>
              <p:cNvSpPr>
                <a:spLocks noChangeShapeType="1"/>
              </p:cNvSpPr>
              <p:nvPr/>
            </p:nvSpPr>
            <p:spPr bwMode="auto">
              <a:xfrm>
                <a:off x="6120" y="990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7" name="Arc 43"/>
              <p:cNvSpPr>
                <a:spLocks/>
              </p:cNvSpPr>
              <p:nvPr/>
            </p:nvSpPr>
            <p:spPr bwMode="auto">
              <a:xfrm>
                <a:off x="6120" y="9561"/>
                <a:ext cx="1080" cy="673"/>
              </a:xfrm>
              <a:custGeom>
                <a:avLst/>
                <a:gdLst>
                  <a:gd name="T0" fmla="*/ 891 w 21600"/>
                  <a:gd name="T1" fmla="*/ 0 h 23087"/>
                  <a:gd name="T2" fmla="*/ 933 w 21600"/>
                  <a:gd name="T3" fmla="*/ 673 h 23087"/>
                  <a:gd name="T4" fmla="*/ 0 w 21600"/>
                  <a:gd name="T5" fmla="*/ 356 h 23087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087"/>
                  <a:gd name="T11" fmla="*/ 21600 w 21600"/>
                  <a:gd name="T12" fmla="*/ 23087 h 230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087" fill="none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</a:path>
                  <a:path w="21600" h="23087" stroke="0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  <a:lnTo>
                      <a:pt x="0" y="122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8" name="Freeform 44"/>
              <p:cNvSpPr>
                <a:spLocks/>
              </p:cNvSpPr>
              <p:nvPr/>
            </p:nvSpPr>
            <p:spPr bwMode="auto">
              <a:xfrm>
                <a:off x="6120" y="9540"/>
                <a:ext cx="900" cy="720"/>
              </a:xfrm>
              <a:custGeom>
                <a:avLst/>
                <a:gdLst>
                  <a:gd name="T0" fmla="*/ 0 w 900"/>
                  <a:gd name="T1" fmla="*/ 360 h 720"/>
                  <a:gd name="T2" fmla="*/ 900 w 900"/>
                  <a:gd name="T3" fmla="*/ 720 h 720"/>
                  <a:gd name="T4" fmla="*/ 900 w 900"/>
                  <a:gd name="T5" fmla="*/ 0 h 720"/>
                  <a:gd name="T6" fmla="*/ 0 60000 65536"/>
                  <a:gd name="T7" fmla="*/ 0 60000 65536"/>
                  <a:gd name="T8" fmla="*/ 0 60000 65536"/>
                  <a:gd name="T9" fmla="*/ 0 w 900"/>
                  <a:gd name="T10" fmla="*/ 0 h 720"/>
                  <a:gd name="T11" fmla="*/ 900 w 900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00" h="720">
                    <a:moveTo>
                      <a:pt x="0" y="360"/>
                    </a:moveTo>
                    <a:lnTo>
                      <a:pt x="900" y="720"/>
                    </a:lnTo>
                    <a:lnTo>
                      <a:pt x="900" y="0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561" name="Line 45"/>
            <p:cNvSpPr>
              <a:spLocks noChangeShapeType="1"/>
            </p:cNvSpPr>
            <p:nvPr/>
          </p:nvSpPr>
          <p:spPr bwMode="auto">
            <a:xfrm flipH="1">
              <a:off x="1808" y="1260"/>
              <a:ext cx="219" cy="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62" name="Freeform 46"/>
            <p:cNvSpPr>
              <a:spLocks/>
            </p:cNvSpPr>
            <p:nvPr/>
          </p:nvSpPr>
          <p:spPr bwMode="auto">
            <a:xfrm>
              <a:off x="1350" y="1305"/>
              <a:ext cx="1441" cy="288"/>
            </a:xfrm>
            <a:custGeom>
              <a:avLst/>
              <a:gdLst>
                <a:gd name="T0" fmla="*/ 0 w 2160"/>
                <a:gd name="T1" fmla="*/ 390 h 390"/>
                <a:gd name="T2" fmla="*/ 360 w 2160"/>
                <a:gd name="T3" fmla="*/ 210 h 390"/>
                <a:gd name="T4" fmla="*/ 720 w 2160"/>
                <a:gd name="T5" fmla="*/ 30 h 390"/>
                <a:gd name="T6" fmla="*/ 1440 w 2160"/>
                <a:gd name="T7" fmla="*/ 30 h 390"/>
                <a:gd name="T8" fmla="*/ 1800 w 2160"/>
                <a:gd name="T9" fmla="*/ 210 h 390"/>
                <a:gd name="T10" fmla="*/ 2160 w 2160"/>
                <a:gd name="T11" fmla="*/ 390 h 3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"/>
                <a:gd name="T19" fmla="*/ 0 h 390"/>
                <a:gd name="T20" fmla="*/ 2160 w 2160"/>
                <a:gd name="T21" fmla="*/ 390 h 3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" h="390">
                  <a:moveTo>
                    <a:pt x="0" y="390"/>
                  </a:moveTo>
                  <a:cubicBezTo>
                    <a:pt x="120" y="330"/>
                    <a:pt x="240" y="270"/>
                    <a:pt x="360" y="210"/>
                  </a:cubicBezTo>
                  <a:cubicBezTo>
                    <a:pt x="480" y="150"/>
                    <a:pt x="540" y="60"/>
                    <a:pt x="720" y="30"/>
                  </a:cubicBezTo>
                  <a:cubicBezTo>
                    <a:pt x="900" y="0"/>
                    <a:pt x="1260" y="0"/>
                    <a:pt x="1440" y="30"/>
                  </a:cubicBezTo>
                  <a:cubicBezTo>
                    <a:pt x="1620" y="60"/>
                    <a:pt x="1680" y="150"/>
                    <a:pt x="1800" y="210"/>
                  </a:cubicBezTo>
                  <a:cubicBezTo>
                    <a:pt x="1920" y="270"/>
                    <a:pt x="2040" y="330"/>
                    <a:pt x="2160" y="39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63" name="Text Box 67"/>
            <p:cNvSpPr txBox="1">
              <a:spLocks noChangeArrowheads="1"/>
            </p:cNvSpPr>
            <p:nvPr/>
          </p:nvSpPr>
          <p:spPr bwMode="auto">
            <a:xfrm>
              <a:off x="480" y="1526"/>
              <a:ext cx="2592" cy="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0" tIns="45706" rIns="91410" bIns="45706">
              <a:prstTxWarp prst="textNoShape">
                <a:avLst/>
              </a:prstTxWarp>
              <a:spAutoFit/>
            </a:bodyPr>
            <a:lstStyle/>
            <a:p>
              <a:pPr defTabSz="828013"/>
              <a:r>
                <a:rPr lang="en-US" dirty="0">
                  <a:ea typeface="Times New Roman" charset="0"/>
                  <a:cs typeface="Times New Roman" charset="0"/>
                </a:rPr>
                <a:t>“I was on the hill that has a telescope when I saw a man.”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0" name="Group 154"/>
          <p:cNvGrpSpPr>
            <a:grpSpLocks/>
          </p:cNvGrpSpPr>
          <p:nvPr/>
        </p:nvGrpSpPr>
        <p:grpSpPr bwMode="auto">
          <a:xfrm>
            <a:off x="676800" y="2972471"/>
            <a:ext cx="3539520" cy="1065712"/>
            <a:chOff x="470" y="2064"/>
            <a:chExt cx="2458" cy="740"/>
          </a:xfrm>
        </p:grpSpPr>
        <p:sp>
          <p:nvSpPr>
            <p:cNvPr id="19537" name="AutoShape 48"/>
            <p:cNvSpPr>
              <a:spLocks noChangeArrowheads="1"/>
            </p:cNvSpPr>
            <p:nvPr/>
          </p:nvSpPr>
          <p:spPr bwMode="auto">
            <a:xfrm>
              <a:off x="1158" y="2278"/>
              <a:ext cx="110" cy="109"/>
            </a:xfrm>
            <a:prstGeom prst="smileyFace">
              <a:avLst>
                <a:gd name="adj" fmla="val 4653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38" name="AutoShape 49"/>
            <p:cNvSpPr>
              <a:spLocks noChangeArrowheads="1"/>
            </p:cNvSpPr>
            <p:nvPr/>
          </p:nvSpPr>
          <p:spPr bwMode="auto">
            <a:xfrm>
              <a:off x="2305" y="2120"/>
              <a:ext cx="143" cy="20"/>
            </a:xfrm>
            <a:prstGeom prst="flowChartManualInpu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39" name="Line 50"/>
            <p:cNvSpPr>
              <a:spLocks noChangeShapeType="1"/>
            </p:cNvSpPr>
            <p:nvPr/>
          </p:nvSpPr>
          <p:spPr bwMode="auto">
            <a:xfrm flipH="1">
              <a:off x="2336" y="2140"/>
              <a:ext cx="41" cy="1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40" name="Line 51"/>
            <p:cNvSpPr>
              <a:spLocks noChangeShapeType="1"/>
            </p:cNvSpPr>
            <p:nvPr/>
          </p:nvSpPr>
          <p:spPr bwMode="auto">
            <a:xfrm>
              <a:off x="2377" y="2140"/>
              <a:ext cx="54" cy="1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" name="Group 52"/>
            <p:cNvGrpSpPr>
              <a:grpSpLocks/>
            </p:cNvGrpSpPr>
            <p:nvPr/>
          </p:nvGrpSpPr>
          <p:grpSpPr bwMode="auto">
            <a:xfrm>
              <a:off x="1562" y="2126"/>
              <a:ext cx="95" cy="121"/>
              <a:chOff x="6120" y="9180"/>
              <a:chExt cx="1080" cy="1440"/>
            </a:xfrm>
          </p:grpSpPr>
          <p:sp>
            <p:nvSpPr>
              <p:cNvPr id="19552" name="Arc 53"/>
              <p:cNvSpPr>
                <a:spLocks/>
              </p:cNvSpPr>
              <p:nvPr/>
            </p:nvSpPr>
            <p:spPr bwMode="auto">
              <a:xfrm>
                <a:off x="6120" y="9392"/>
                <a:ext cx="1080" cy="1048"/>
              </a:xfrm>
              <a:custGeom>
                <a:avLst/>
                <a:gdLst>
                  <a:gd name="T0" fmla="*/ 594 w 21600"/>
                  <a:gd name="T1" fmla="*/ 0 h 35974"/>
                  <a:gd name="T2" fmla="*/ 602 w 21600"/>
                  <a:gd name="T3" fmla="*/ 1048 h 35974"/>
                  <a:gd name="T4" fmla="*/ 0 w 21600"/>
                  <a:gd name="T5" fmla="*/ 525 h 3597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974"/>
                  <a:gd name="T11" fmla="*/ 21600 w 21600"/>
                  <a:gd name="T12" fmla="*/ 35974 h 359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974" fill="none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</a:path>
                  <a:path w="21600" h="35974" stroke="0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  <a:lnTo>
                      <a:pt x="0" y="18036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3" name="Line 54"/>
              <p:cNvSpPr>
                <a:spLocks noChangeShapeType="1"/>
              </p:cNvSpPr>
              <p:nvPr/>
            </p:nvSpPr>
            <p:spPr bwMode="auto">
              <a:xfrm flipV="1">
                <a:off x="6120" y="918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4" name="Line 55"/>
              <p:cNvSpPr>
                <a:spLocks noChangeShapeType="1"/>
              </p:cNvSpPr>
              <p:nvPr/>
            </p:nvSpPr>
            <p:spPr bwMode="auto">
              <a:xfrm>
                <a:off x="6120" y="990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5" name="Arc 56"/>
              <p:cNvSpPr>
                <a:spLocks/>
              </p:cNvSpPr>
              <p:nvPr/>
            </p:nvSpPr>
            <p:spPr bwMode="auto">
              <a:xfrm>
                <a:off x="6120" y="9561"/>
                <a:ext cx="1080" cy="673"/>
              </a:xfrm>
              <a:custGeom>
                <a:avLst/>
                <a:gdLst>
                  <a:gd name="T0" fmla="*/ 891 w 21600"/>
                  <a:gd name="T1" fmla="*/ 0 h 23087"/>
                  <a:gd name="T2" fmla="*/ 933 w 21600"/>
                  <a:gd name="T3" fmla="*/ 673 h 23087"/>
                  <a:gd name="T4" fmla="*/ 0 w 21600"/>
                  <a:gd name="T5" fmla="*/ 356 h 23087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087"/>
                  <a:gd name="T11" fmla="*/ 21600 w 21600"/>
                  <a:gd name="T12" fmla="*/ 23087 h 230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087" fill="none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</a:path>
                  <a:path w="21600" h="23087" stroke="0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  <a:lnTo>
                      <a:pt x="0" y="122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6" name="Freeform 57"/>
              <p:cNvSpPr>
                <a:spLocks/>
              </p:cNvSpPr>
              <p:nvPr/>
            </p:nvSpPr>
            <p:spPr bwMode="auto">
              <a:xfrm>
                <a:off x="6120" y="9540"/>
                <a:ext cx="900" cy="720"/>
              </a:xfrm>
              <a:custGeom>
                <a:avLst/>
                <a:gdLst>
                  <a:gd name="T0" fmla="*/ 0 w 900"/>
                  <a:gd name="T1" fmla="*/ 360 h 720"/>
                  <a:gd name="T2" fmla="*/ 900 w 900"/>
                  <a:gd name="T3" fmla="*/ 720 h 720"/>
                  <a:gd name="T4" fmla="*/ 900 w 900"/>
                  <a:gd name="T5" fmla="*/ 0 h 720"/>
                  <a:gd name="T6" fmla="*/ 0 60000 65536"/>
                  <a:gd name="T7" fmla="*/ 0 60000 65536"/>
                  <a:gd name="T8" fmla="*/ 0 60000 65536"/>
                  <a:gd name="T9" fmla="*/ 0 w 900"/>
                  <a:gd name="T10" fmla="*/ 0 h 720"/>
                  <a:gd name="T11" fmla="*/ 900 w 900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00" h="720">
                    <a:moveTo>
                      <a:pt x="0" y="360"/>
                    </a:moveTo>
                    <a:lnTo>
                      <a:pt x="900" y="720"/>
                    </a:lnTo>
                    <a:lnTo>
                      <a:pt x="900" y="0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542" name="Line 58"/>
            <p:cNvSpPr>
              <a:spLocks noChangeShapeType="1"/>
            </p:cNvSpPr>
            <p:nvPr/>
          </p:nvSpPr>
          <p:spPr bwMode="auto">
            <a:xfrm flipV="1">
              <a:off x="1296" y="2107"/>
              <a:ext cx="810" cy="2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43" name="Freeform 59"/>
            <p:cNvSpPr>
              <a:spLocks/>
            </p:cNvSpPr>
            <p:nvPr/>
          </p:nvSpPr>
          <p:spPr bwMode="auto">
            <a:xfrm>
              <a:off x="1806" y="2228"/>
              <a:ext cx="864" cy="156"/>
            </a:xfrm>
            <a:custGeom>
              <a:avLst/>
              <a:gdLst>
                <a:gd name="T0" fmla="*/ 0 w 2160"/>
                <a:gd name="T1" fmla="*/ 390 h 390"/>
                <a:gd name="T2" fmla="*/ 360 w 2160"/>
                <a:gd name="T3" fmla="*/ 210 h 390"/>
                <a:gd name="T4" fmla="*/ 720 w 2160"/>
                <a:gd name="T5" fmla="*/ 30 h 390"/>
                <a:gd name="T6" fmla="*/ 1440 w 2160"/>
                <a:gd name="T7" fmla="*/ 30 h 390"/>
                <a:gd name="T8" fmla="*/ 1800 w 2160"/>
                <a:gd name="T9" fmla="*/ 210 h 390"/>
                <a:gd name="T10" fmla="*/ 2160 w 2160"/>
                <a:gd name="T11" fmla="*/ 390 h 3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"/>
                <a:gd name="T19" fmla="*/ 0 h 390"/>
                <a:gd name="T20" fmla="*/ 2160 w 2160"/>
                <a:gd name="T21" fmla="*/ 390 h 3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" h="390">
                  <a:moveTo>
                    <a:pt x="0" y="390"/>
                  </a:moveTo>
                  <a:cubicBezTo>
                    <a:pt x="120" y="330"/>
                    <a:pt x="240" y="270"/>
                    <a:pt x="360" y="210"/>
                  </a:cubicBezTo>
                  <a:cubicBezTo>
                    <a:pt x="480" y="150"/>
                    <a:pt x="540" y="60"/>
                    <a:pt x="720" y="30"/>
                  </a:cubicBezTo>
                  <a:cubicBezTo>
                    <a:pt x="900" y="0"/>
                    <a:pt x="1260" y="0"/>
                    <a:pt x="1440" y="30"/>
                  </a:cubicBezTo>
                  <a:cubicBezTo>
                    <a:pt x="1620" y="60"/>
                    <a:pt x="1680" y="150"/>
                    <a:pt x="1800" y="210"/>
                  </a:cubicBezTo>
                  <a:cubicBezTo>
                    <a:pt x="1920" y="270"/>
                    <a:pt x="2040" y="330"/>
                    <a:pt x="2160" y="39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2" name="Group 60"/>
            <p:cNvGrpSpPr>
              <a:grpSpLocks/>
            </p:cNvGrpSpPr>
            <p:nvPr/>
          </p:nvGrpSpPr>
          <p:grpSpPr bwMode="auto">
            <a:xfrm>
              <a:off x="2094" y="2064"/>
              <a:ext cx="86" cy="171"/>
              <a:chOff x="4500" y="8640"/>
              <a:chExt cx="720" cy="1440"/>
            </a:xfrm>
          </p:grpSpPr>
          <p:sp>
            <p:nvSpPr>
              <p:cNvPr id="19546" name="Oval 61"/>
              <p:cNvSpPr>
                <a:spLocks noChangeArrowheads="1"/>
              </p:cNvSpPr>
              <p:nvPr/>
            </p:nvSpPr>
            <p:spPr bwMode="auto">
              <a:xfrm>
                <a:off x="4680" y="8640"/>
                <a:ext cx="360" cy="36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7" name="Line 62"/>
              <p:cNvSpPr>
                <a:spLocks noChangeShapeType="1"/>
              </p:cNvSpPr>
              <p:nvPr/>
            </p:nvSpPr>
            <p:spPr bwMode="auto">
              <a:xfrm>
                <a:off x="4860" y="9000"/>
                <a:ext cx="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8" name="Line 63"/>
              <p:cNvSpPr>
                <a:spLocks noChangeShapeType="1"/>
              </p:cNvSpPr>
              <p:nvPr/>
            </p:nvSpPr>
            <p:spPr bwMode="auto">
              <a:xfrm flipH="1">
                <a:off x="4500" y="972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9" name="Line 64"/>
              <p:cNvSpPr>
                <a:spLocks noChangeShapeType="1"/>
              </p:cNvSpPr>
              <p:nvPr/>
            </p:nvSpPr>
            <p:spPr bwMode="auto">
              <a:xfrm>
                <a:off x="4860" y="972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0" name="Line 65"/>
              <p:cNvSpPr>
                <a:spLocks noChangeShapeType="1"/>
              </p:cNvSpPr>
              <p:nvPr/>
            </p:nvSpPr>
            <p:spPr bwMode="auto">
              <a:xfrm flipH="1">
                <a:off x="4500" y="9180"/>
                <a:ext cx="3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1" name="Line 66"/>
              <p:cNvSpPr>
                <a:spLocks noChangeShapeType="1"/>
              </p:cNvSpPr>
              <p:nvPr/>
            </p:nvSpPr>
            <p:spPr bwMode="auto">
              <a:xfrm>
                <a:off x="4860" y="9180"/>
                <a:ext cx="3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545" name="Text Box 68"/>
            <p:cNvSpPr txBox="1">
              <a:spLocks noChangeArrowheads="1"/>
            </p:cNvSpPr>
            <p:nvPr/>
          </p:nvSpPr>
          <p:spPr bwMode="auto">
            <a:xfrm>
              <a:off x="470" y="2355"/>
              <a:ext cx="2458" cy="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0" tIns="45706" rIns="91410" bIns="45706">
              <a:prstTxWarp prst="textNoShape">
                <a:avLst/>
              </a:prstTxWarp>
              <a:spAutoFit/>
            </a:bodyPr>
            <a:lstStyle/>
            <a:p>
              <a:pPr defTabSz="828013"/>
              <a:r>
                <a:rPr lang="en-US" dirty="0">
                  <a:ea typeface="Times New Roman" charset="0"/>
                  <a:cs typeface="Times New Roman" charset="0"/>
                </a:rPr>
                <a:t>“I saw a man who was on the hill that has a telescope on it.”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3" name="Group 155"/>
          <p:cNvGrpSpPr>
            <a:grpSpLocks/>
          </p:cNvGrpSpPr>
          <p:nvPr/>
        </p:nvGrpSpPr>
        <p:grpSpPr bwMode="auto">
          <a:xfrm>
            <a:off x="676800" y="4226845"/>
            <a:ext cx="3746880" cy="1049870"/>
            <a:chOff x="470" y="2935"/>
            <a:chExt cx="2602" cy="729"/>
          </a:xfrm>
        </p:grpSpPr>
        <p:sp>
          <p:nvSpPr>
            <p:cNvPr id="19516" name="AutoShape 69"/>
            <p:cNvSpPr>
              <a:spLocks noChangeArrowheads="1"/>
            </p:cNvSpPr>
            <p:nvPr/>
          </p:nvSpPr>
          <p:spPr bwMode="auto">
            <a:xfrm>
              <a:off x="1710" y="2993"/>
              <a:ext cx="109" cy="110"/>
            </a:xfrm>
            <a:prstGeom prst="smileyFace">
              <a:avLst>
                <a:gd name="adj" fmla="val 4653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17" name="AutoShape 70"/>
            <p:cNvSpPr>
              <a:spLocks noChangeArrowheads="1"/>
            </p:cNvSpPr>
            <p:nvPr/>
          </p:nvSpPr>
          <p:spPr bwMode="auto">
            <a:xfrm>
              <a:off x="1843" y="3023"/>
              <a:ext cx="144" cy="20"/>
            </a:xfrm>
            <a:prstGeom prst="flowChartManualInpu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4" name="Group 71"/>
            <p:cNvGrpSpPr>
              <a:grpSpLocks/>
            </p:cNvGrpSpPr>
            <p:nvPr/>
          </p:nvGrpSpPr>
          <p:grpSpPr bwMode="auto">
            <a:xfrm>
              <a:off x="1861" y="3043"/>
              <a:ext cx="108" cy="81"/>
              <a:chOff x="6092" y="11198"/>
              <a:chExt cx="270" cy="309"/>
            </a:xfrm>
          </p:grpSpPr>
          <p:sp>
            <p:nvSpPr>
              <p:cNvPr id="19535" name="Line 72"/>
              <p:cNvSpPr>
                <a:spLocks noChangeShapeType="1"/>
              </p:cNvSpPr>
              <p:nvPr/>
            </p:nvSpPr>
            <p:spPr bwMode="auto">
              <a:xfrm flipH="1">
                <a:off x="6092" y="11198"/>
                <a:ext cx="135" cy="30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6" name="Line 73"/>
              <p:cNvSpPr>
                <a:spLocks noChangeShapeType="1"/>
              </p:cNvSpPr>
              <p:nvPr/>
            </p:nvSpPr>
            <p:spPr bwMode="auto">
              <a:xfrm>
                <a:off x="6227" y="11198"/>
                <a:ext cx="135" cy="30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74"/>
            <p:cNvGrpSpPr>
              <a:grpSpLocks/>
            </p:cNvGrpSpPr>
            <p:nvPr/>
          </p:nvGrpSpPr>
          <p:grpSpPr bwMode="auto">
            <a:xfrm>
              <a:off x="2232" y="2976"/>
              <a:ext cx="86" cy="172"/>
              <a:chOff x="4500" y="8640"/>
              <a:chExt cx="720" cy="1440"/>
            </a:xfrm>
          </p:grpSpPr>
          <p:sp>
            <p:nvSpPr>
              <p:cNvPr id="19529" name="Oval 75"/>
              <p:cNvSpPr>
                <a:spLocks noChangeArrowheads="1"/>
              </p:cNvSpPr>
              <p:nvPr/>
            </p:nvSpPr>
            <p:spPr bwMode="auto">
              <a:xfrm>
                <a:off x="4680" y="8640"/>
                <a:ext cx="360" cy="36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0" name="Line 76"/>
              <p:cNvSpPr>
                <a:spLocks noChangeShapeType="1"/>
              </p:cNvSpPr>
              <p:nvPr/>
            </p:nvSpPr>
            <p:spPr bwMode="auto">
              <a:xfrm>
                <a:off x="4860" y="9000"/>
                <a:ext cx="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1" name="Line 77"/>
              <p:cNvSpPr>
                <a:spLocks noChangeShapeType="1"/>
              </p:cNvSpPr>
              <p:nvPr/>
            </p:nvSpPr>
            <p:spPr bwMode="auto">
              <a:xfrm flipH="1">
                <a:off x="4500" y="972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2" name="Line 78"/>
              <p:cNvSpPr>
                <a:spLocks noChangeShapeType="1"/>
              </p:cNvSpPr>
              <p:nvPr/>
            </p:nvSpPr>
            <p:spPr bwMode="auto">
              <a:xfrm>
                <a:off x="4860" y="972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3" name="Line 79"/>
              <p:cNvSpPr>
                <a:spLocks noChangeShapeType="1"/>
              </p:cNvSpPr>
              <p:nvPr/>
            </p:nvSpPr>
            <p:spPr bwMode="auto">
              <a:xfrm flipH="1">
                <a:off x="4500" y="9180"/>
                <a:ext cx="3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4" name="Line 80"/>
              <p:cNvSpPr>
                <a:spLocks noChangeShapeType="1"/>
              </p:cNvSpPr>
              <p:nvPr/>
            </p:nvSpPr>
            <p:spPr bwMode="auto">
              <a:xfrm>
                <a:off x="4860" y="9180"/>
                <a:ext cx="3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Group 81"/>
            <p:cNvGrpSpPr>
              <a:grpSpLocks/>
            </p:cNvGrpSpPr>
            <p:nvPr/>
          </p:nvGrpSpPr>
          <p:grpSpPr bwMode="auto">
            <a:xfrm>
              <a:off x="2042" y="2935"/>
              <a:ext cx="96" cy="122"/>
              <a:chOff x="6120" y="9180"/>
              <a:chExt cx="1080" cy="1440"/>
            </a:xfrm>
          </p:grpSpPr>
          <p:sp>
            <p:nvSpPr>
              <p:cNvPr id="19524" name="Arc 82"/>
              <p:cNvSpPr>
                <a:spLocks/>
              </p:cNvSpPr>
              <p:nvPr/>
            </p:nvSpPr>
            <p:spPr bwMode="auto">
              <a:xfrm>
                <a:off x="6120" y="9392"/>
                <a:ext cx="1080" cy="1048"/>
              </a:xfrm>
              <a:custGeom>
                <a:avLst/>
                <a:gdLst>
                  <a:gd name="T0" fmla="*/ 594 w 21600"/>
                  <a:gd name="T1" fmla="*/ 0 h 35974"/>
                  <a:gd name="T2" fmla="*/ 602 w 21600"/>
                  <a:gd name="T3" fmla="*/ 1048 h 35974"/>
                  <a:gd name="T4" fmla="*/ 0 w 21600"/>
                  <a:gd name="T5" fmla="*/ 525 h 3597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974"/>
                  <a:gd name="T11" fmla="*/ 21600 w 21600"/>
                  <a:gd name="T12" fmla="*/ 35974 h 359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974" fill="none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</a:path>
                  <a:path w="21600" h="35974" stroke="0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  <a:lnTo>
                      <a:pt x="0" y="18036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5" name="Line 83"/>
              <p:cNvSpPr>
                <a:spLocks noChangeShapeType="1"/>
              </p:cNvSpPr>
              <p:nvPr/>
            </p:nvSpPr>
            <p:spPr bwMode="auto">
              <a:xfrm flipV="1">
                <a:off x="6120" y="918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6" name="Line 84"/>
              <p:cNvSpPr>
                <a:spLocks noChangeShapeType="1"/>
              </p:cNvSpPr>
              <p:nvPr/>
            </p:nvSpPr>
            <p:spPr bwMode="auto">
              <a:xfrm>
                <a:off x="6120" y="990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7" name="Arc 85"/>
              <p:cNvSpPr>
                <a:spLocks/>
              </p:cNvSpPr>
              <p:nvPr/>
            </p:nvSpPr>
            <p:spPr bwMode="auto">
              <a:xfrm>
                <a:off x="6120" y="9561"/>
                <a:ext cx="1080" cy="673"/>
              </a:xfrm>
              <a:custGeom>
                <a:avLst/>
                <a:gdLst>
                  <a:gd name="T0" fmla="*/ 891 w 21600"/>
                  <a:gd name="T1" fmla="*/ 0 h 23087"/>
                  <a:gd name="T2" fmla="*/ 933 w 21600"/>
                  <a:gd name="T3" fmla="*/ 673 h 23087"/>
                  <a:gd name="T4" fmla="*/ 0 w 21600"/>
                  <a:gd name="T5" fmla="*/ 356 h 23087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087"/>
                  <a:gd name="T11" fmla="*/ 21600 w 21600"/>
                  <a:gd name="T12" fmla="*/ 23087 h 230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087" fill="none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</a:path>
                  <a:path w="21600" h="23087" stroke="0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  <a:lnTo>
                      <a:pt x="0" y="122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8" name="Freeform 86"/>
              <p:cNvSpPr>
                <a:spLocks/>
              </p:cNvSpPr>
              <p:nvPr/>
            </p:nvSpPr>
            <p:spPr bwMode="auto">
              <a:xfrm>
                <a:off x="6120" y="9540"/>
                <a:ext cx="900" cy="720"/>
              </a:xfrm>
              <a:custGeom>
                <a:avLst/>
                <a:gdLst>
                  <a:gd name="T0" fmla="*/ 0 w 900"/>
                  <a:gd name="T1" fmla="*/ 360 h 720"/>
                  <a:gd name="T2" fmla="*/ 900 w 900"/>
                  <a:gd name="T3" fmla="*/ 720 h 720"/>
                  <a:gd name="T4" fmla="*/ 900 w 900"/>
                  <a:gd name="T5" fmla="*/ 0 h 720"/>
                  <a:gd name="T6" fmla="*/ 0 60000 65536"/>
                  <a:gd name="T7" fmla="*/ 0 60000 65536"/>
                  <a:gd name="T8" fmla="*/ 0 60000 65536"/>
                  <a:gd name="T9" fmla="*/ 0 w 900"/>
                  <a:gd name="T10" fmla="*/ 0 h 720"/>
                  <a:gd name="T11" fmla="*/ 900 w 900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00" h="720">
                    <a:moveTo>
                      <a:pt x="0" y="360"/>
                    </a:moveTo>
                    <a:lnTo>
                      <a:pt x="900" y="720"/>
                    </a:lnTo>
                    <a:lnTo>
                      <a:pt x="900" y="0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521" name="Line 87"/>
            <p:cNvSpPr>
              <a:spLocks noChangeShapeType="1"/>
            </p:cNvSpPr>
            <p:nvPr/>
          </p:nvSpPr>
          <p:spPr bwMode="auto">
            <a:xfrm>
              <a:off x="1826" y="3032"/>
              <a:ext cx="401" cy="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22" name="Freeform 88"/>
            <p:cNvSpPr>
              <a:spLocks/>
            </p:cNvSpPr>
            <p:nvPr/>
          </p:nvSpPr>
          <p:spPr bwMode="auto">
            <a:xfrm>
              <a:off x="1296" y="3120"/>
              <a:ext cx="1440" cy="156"/>
            </a:xfrm>
            <a:custGeom>
              <a:avLst/>
              <a:gdLst>
                <a:gd name="T0" fmla="*/ 0 w 2160"/>
                <a:gd name="T1" fmla="*/ 390 h 390"/>
                <a:gd name="T2" fmla="*/ 360 w 2160"/>
                <a:gd name="T3" fmla="*/ 210 h 390"/>
                <a:gd name="T4" fmla="*/ 720 w 2160"/>
                <a:gd name="T5" fmla="*/ 30 h 390"/>
                <a:gd name="T6" fmla="*/ 1440 w 2160"/>
                <a:gd name="T7" fmla="*/ 30 h 390"/>
                <a:gd name="T8" fmla="*/ 1800 w 2160"/>
                <a:gd name="T9" fmla="*/ 210 h 390"/>
                <a:gd name="T10" fmla="*/ 2160 w 2160"/>
                <a:gd name="T11" fmla="*/ 390 h 3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"/>
                <a:gd name="T19" fmla="*/ 0 h 390"/>
                <a:gd name="T20" fmla="*/ 2160 w 2160"/>
                <a:gd name="T21" fmla="*/ 390 h 3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" h="390">
                  <a:moveTo>
                    <a:pt x="0" y="390"/>
                  </a:moveTo>
                  <a:cubicBezTo>
                    <a:pt x="120" y="330"/>
                    <a:pt x="240" y="270"/>
                    <a:pt x="360" y="210"/>
                  </a:cubicBezTo>
                  <a:cubicBezTo>
                    <a:pt x="480" y="150"/>
                    <a:pt x="540" y="60"/>
                    <a:pt x="720" y="30"/>
                  </a:cubicBezTo>
                  <a:cubicBezTo>
                    <a:pt x="900" y="0"/>
                    <a:pt x="1260" y="0"/>
                    <a:pt x="1440" y="30"/>
                  </a:cubicBezTo>
                  <a:cubicBezTo>
                    <a:pt x="1620" y="60"/>
                    <a:pt x="1680" y="150"/>
                    <a:pt x="1800" y="210"/>
                  </a:cubicBezTo>
                  <a:cubicBezTo>
                    <a:pt x="1920" y="270"/>
                    <a:pt x="2040" y="330"/>
                    <a:pt x="2160" y="39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23" name="Text Box 89"/>
            <p:cNvSpPr txBox="1">
              <a:spLocks noChangeArrowheads="1"/>
            </p:cNvSpPr>
            <p:nvPr/>
          </p:nvSpPr>
          <p:spPr bwMode="auto">
            <a:xfrm>
              <a:off x="470" y="3215"/>
              <a:ext cx="2602" cy="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0" tIns="45706" rIns="91410" bIns="45706">
              <a:prstTxWarp prst="textNoShape">
                <a:avLst/>
              </a:prstTxWarp>
              <a:spAutoFit/>
            </a:bodyPr>
            <a:lstStyle/>
            <a:p>
              <a:pPr defTabSz="828013"/>
              <a:r>
                <a:rPr lang="en-US" dirty="0">
                  <a:ea typeface="Times New Roman" charset="0"/>
                  <a:cs typeface="Times New Roman" charset="0"/>
                </a:rPr>
                <a:t>“I was on the hill when I used the telescope to see a man.”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7" name="Group 156"/>
          <p:cNvGrpSpPr>
            <a:grpSpLocks/>
          </p:cNvGrpSpPr>
          <p:nvPr/>
        </p:nvGrpSpPr>
        <p:grpSpPr bwMode="auto">
          <a:xfrm>
            <a:off x="4838400" y="1608649"/>
            <a:ext cx="3594240" cy="1166522"/>
            <a:chOff x="3360" y="1117"/>
            <a:chExt cx="2496" cy="810"/>
          </a:xfrm>
        </p:grpSpPr>
        <p:sp>
          <p:nvSpPr>
            <p:cNvPr id="19495" name="AutoShape 90"/>
            <p:cNvSpPr>
              <a:spLocks noChangeArrowheads="1"/>
            </p:cNvSpPr>
            <p:nvPr/>
          </p:nvSpPr>
          <p:spPr bwMode="auto">
            <a:xfrm>
              <a:off x="3768" y="1368"/>
              <a:ext cx="110" cy="109"/>
            </a:xfrm>
            <a:prstGeom prst="smileyFace">
              <a:avLst>
                <a:gd name="adj" fmla="val 4653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6" name="Freeform 91"/>
            <p:cNvSpPr>
              <a:spLocks/>
            </p:cNvSpPr>
            <p:nvPr/>
          </p:nvSpPr>
          <p:spPr bwMode="auto">
            <a:xfrm>
              <a:off x="4272" y="1296"/>
              <a:ext cx="1080" cy="216"/>
            </a:xfrm>
            <a:custGeom>
              <a:avLst/>
              <a:gdLst>
                <a:gd name="T0" fmla="*/ 0 w 1800"/>
                <a:gd name="T1" fmla="*/ 1260 h 1290"/>
                <a:gd name="T2" fmla="*/ 360 w 1800"/>
                <a:gd name="T3" fmla="*/ 1080 h 1290"/>
                <a:gd name="T4" fmla="*/ 900 w 1800"/>
                <a:gd name="T5" fmla="*/ 0 h 1290"/>
                <a:gd name="T6" fmla="*/ 1440 w 1800"/>
                <a:gd name="T7" fmla="*/ 1080 h 1290"/>
                <a:gd name="T8" fmla="*/ 1800 w 1800"/>
                <a:gd name="T9" fmla="*/ 1260 h 12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00"/>
                <a:gd name="T16" fmla="*/ 0 h 1290"/>
                <a:gd name="T17" fmla="*/ 1800 w 1800"/>
                <a:gd name="T18" fmla="*/ 1290 h 12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00" h="1290">
                  <a:moveTo>
                    <a:pt x="0" y="1260"/>
                  </a:moveTo>
                  <a:cubicBezTo>
                    <a:pt x="105" y="1275"/>
                    <a:pt x="210" y="1290"/>
                    <a:pt x="360" y="1080"/>
                  </a:cubicBezTo>
                  <a:cubicBezTo>
                    <a:pt x="510" y="870"/>
                    <a:pt x="720" y="0"/>
                    <a:pt x="900" y="0"/>
                  </a:cubicBezTo>
                  <a:cubicBezTo>
                    <a:pt x="1080" y="0"/>
                    <a:pt x="1290" y="870"/>
                    <a:pt x="1440" y="1080"/>
                  </a:cubicBezTo>
                  <a:cubicBezTo>
                    <a:pt x="1590" y="1290"/>
                    <a:pt x="1695" y="1275"/>
                    <a:pt x="1800" y="126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8" name="Group 92"/>
            <p:cNvGrpSpPr>
              <a:grpSpLocks/>
            </p:cNvGrpSpPr>
            <p:nvPr/>
          </p:nvGrpSpPr>
          <p:grpSpPr bwMode="auto">
            <a:xfrm>
              <a:off x="4824" y="1117"/>
              <a:ext cx="84" cy="114"/>
              <a:chOff x="4500" y="9000"/>
              <a:chExt cx="1440" cy="1260"/>
            </a:xfrm>
          </p:grpSpPr>
          <p:sp>
            <p:nvSpPr>
              <p:cNvPr id="19513" name="AutoShape 93"/>
              <p:cNvSpPr>
                <a:spLocks noChangeArrowheads="1"/>
              </p:cNvSpPr>
              <p:nvPr/>
            </p:nvSpPr>
            <p:spPr bwMode="auto">
              <a:xfrm>
                <a:off x="4500" y="9000"/>
                <a:ext cx="1440" cy="180"/>
              </a:xfrm>
              <a:prstGeom prst="flowChartManualInpu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4" name="Line 94"/>
              <p:cNvSpPr>
                <a:spLocks noChangeShapeType="1"/>
              </p:cNvSpPr>
              <p:nvPr/>
            </p:nvSpPr>
            <p:spPr bwMode="auto">
              <a:xfrm flipH="1">
                <a:off x="4680" y="9180"/>
                <a:ext cx="540" cy="10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5" name="Line 95"/>
              <p:cNvSpPr>
                <a:spLocks noChangeShapeType="1"/>
              </p:cNvSpPr>
              <p:nvPr/>
            </p:nvSpPr>
            <p:spPr bwMode="auto">
              <a:xfrm>
                <a:off x="5220" y="9180"/>
                <a:ext cx="540" cy="10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Group 96"/>
            <p:cNvGrpSpPr>
              <a:grpSpLocks/>
            </p:cNvGrpSpPr>
            <p:nvPr/>
          </p:nvGrpSpPr>
          <p:grpSpPr bwMode="auto">
            <a:xfrm>
              <a:off x="4758" y="1139"/>
              <a:ext cx="86" cy="172"/>
              <a:chOff x="4500" y="8640"/>
              <a:chExt cx="720" cy="1440"/>
            </a:xfrm>
          </p:grpSpPr>
          <p:sp>
            <p:nvSpPr>
              <p:cNvPr id="19507" name="Oval 97"/>
              <p:cNvSpPr>
                <a:spLocks noChangeArrowheads="1"/>
              </p:cNvSpPr>
              <p:nvPr/>
            </p:nvSpPr>
            <p:spPr bwMode="auto">
              <a:xfrm>
                <a:off x="4680" y="8640"/>
                <a:ext cx="360" cy="36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8" name="Line 98"/>
              <p:cNvSpPr>
                <a:spLocks noChangeShapeType="1"/>
              </p:cNvSpPr>
              <p:nvPr/>
            </p:nvSpPr>
            <p:spPr bwMode="auto">
              <a:xfrm>
                <a:off x="4860" y="9000"/>
                <a:ext cx="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9" name="Line 99"/>
              <p:cNvSpPr>
                <a:spLocks noChangeShapeType="1"/>
              </p:cNvSpPr>
              <p:nvPr/>
            </p:nvSpPr>
            <p:spPr bwMode="auto">
              <a:xfrm flipH="1">
                <a:off x="4500" y="972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0" name="Line 100"/>
              <p:cNvSpPr>
                <a:spLocks noChangeShapeType="1"/>
              </p:cNvSpPr>
              <p:nvPr/>
            </p:nvSpPr>
            <p:spPr bwMode="auto">
              <a:xfrm>
                <a:off x="4860" y="972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1" name="Line 101"/>
              <p:cNvSpPr>
                <a:spLocks noChangeShapeType="1"/>
              </p:cNvSpPr>
              <p:nvPr/>
            </p:nvSpPr>
            <p:spPr bwMode="auto">
              <a:xfrm flipH="1">
                <a:off x="4500" y="9180"/>
                <a:ext cx="3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2" name="Line 102"/>
              <p:cNvSpPr>
                <a:spLocks noChangeShapeType="1"/>
              </p:cNvSpPr>
              <p:nvPr/>
            </p:nvSpPr>
            <p:spPr bwMode="auto">
              <a:xfrm>
                <a:off x="4860" y="9180"/>
                <a:ext cx="3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0" name="Group 103"/>
            <p:cNvGrpSpPr>
              <a:grpSpLocks/>
            </p:cNvGrpSpPr>
            <p:nvPr/>
          </p:nvGrpSpPr>
          <p:grpSpPr bwMode="auto">
            <a:xfrm>
              <a:off x="4017" y="1296"/>
              <a:ext cx="96" cy="120"/>
              <a:chOff x="6120" y="9180"/>
              <a:chExt cx="1080" cy="1440"/>
            </a:xfrm>
          </p:grpSpPr>
          <p:sp>
            <p:nvSpPr>
              <p:cNvPr id="19502" name="Arc 104"/>
              <p:cNvSpPr>
                <a:spLocks/>
              </p:cNvSpPr>
              <p:nvPr/>
            </p:nvSpPr>
            <p:spPr bwMode="auto">
              <a:xfrm>
                <a:off x="6120" y="9392"/>
                <a:ext cx="1080" cy="1048"/>
              </a:xfrm>
              <a:custGeom>
                <a:avLst/>
                <a:gdLst>
                  <a:gd name="T0" fmla="*/ 594 w 21600"/>
                  <a:gd name="T1" fmla="*/ 0 h 35974"/>
                  <a:gd name="T2" fmla="*/ 602 w 21600"/>
                  <a:gd name="T3" fmla="*/ 1048 h 35974"/>
                  <a:gd name="T4" fmla="*/ 0 w 21600"/>
                  <a:gd name="T5" fmla="*/ 525 h 3597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974"/>
                  <a:gd name="T11" fmla="*/ 21600 w 21600"/>
                  <a:gd name="T12" fmla="*/ 35974 h 359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974" fill="none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</a:path>
                  <a:path w="21600" h="35974" stroke="0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  <a:lnTo>
                      <a:pt x="0" y="18036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3" name="Line 105"/>
              <p:cNvSpPr>
                <a:spLocks noChangeShapeType="1"/>
              </p:cNvSpPr>
              <p:nvPr/>
            </p:nvSpPr>
            <p:spPr bwMode="auto">
              <a:xfrm flipV="1">
                <a:off x="6120" y="918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4" name="Line 106"/>
              <p:cNvSpPr>
                <a:spLocks noChangeShapeType="1"/>
              </p:cNvSpPr>
              <p:nvPr/>
            </p:nvSpPr>
            <p:spPr bwMode="auto">
              <a:xfrm>
                <a:off x="6120" y="990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5" name="Arc 107"/>
              <p:cNvSpPr>
                <a:spLocks/>
              </p:cNvSpPr>
              <p:nvPr/>
            </p:nvSpPr>
            <p:spPr bwMode="auto">
              <a:xfrm>
                <a:off x="6120" y="9561"/>
                <a:ext cx="1080" cy="673"/>
              </a:xfrm>
              <a:custGeom>
                <a:avLst/>
                <a:gdLst>
                  <a:gd name="T0" fmla="*/ 891 w 21600"/>
                  <a:gd name="T1" fmla="*/ 0 h 23087"/>
                  <a:gd name="T2" fmla="*/ 933 w 21600"/>
                  <a:gd name="T3" fmla="*/ 673 h 23087"/>
                  <a:gd name="T4" fmla="*/ 0 w 21600"/>
                  <a:gd name="T5" fmla="*/ 356 h 23087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087"/>
                  <a:gd name="T11" fmla="*/ 21600 w 21600"/>
                  <a:gd name="T12" fmla="*/ 23087 h 230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087" fill="none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</a:path>
                  <a:path w="21600" h="23087" stroke="0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  <a:lnTo>
                      <a:pt x="0" y="122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6" name="Freeform 108"/>
              <p:cNvSpPr>
                <a:spLocks/>
              </p:cNvSpPr>
              <p:nvPr/>
            </p:nvSpPr>
            <p:spPr bwMode="auto">
              <a:xfrm>
                <a:off x="6120" y="9540"/>
                <a:ext cx="900" cy="720"/>
              </a:xfrm>
              <a:custGeom>
                <a:avLst/>
                <a:gdLst>
                  <a:gd name="T0" fmla="*/ 0 w 900"/>
                  <a:gd name="T1" fmla="*/ 360 h 720"/>
                  <a:gd name="T2" fmla="*/ 900 w 900"/>
                  <a:gd name="T3" fmla="*/ 720 h 720"/>
                  <a:gd name="T4" fmla="*/ 900 w 900"/>
                  <a:gd name="T5" fmla="*/ 0 h 720"/>
                  <a:gd name="T6" fmla="*/ 0 60000 65536"/>
                  <a:gd name="T7" fmla="*/ 0 60000 65536"/>
                  <a:gd name="T8" fmla="*/ 0 60000 65536"/>
                  <a:gd name="T9" fmla="*/ 0 w 900"/>
                  <a:gd name="T10" fmla="*/ 0 h 720"/>
                  <a:gd name="T11" fmla="*/ 900 w 900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00" h="720">
                    <a:moveTo>
                      <a:pt x="0" y="360"/>
                    </a:moveTo>
                    <a:lnTo>
                      <a:pt x="900" y="720"/>
                    </a:lnTo>
                    <a:lnTo>
                      <a:pt x="900" y="0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500" name="Line 109"/>
            <p:cNvSpPr>
              <a:spLocks noChangeShapeType="1"/>
            </p:cNvSpPr>
            <p:nvPr/>
          </p:nvSpPr>
          <p:spPr bwMode="auto">
            <a:xfrm flipV="1">
              <a:off x="3913" y="1256"/>
              <a:ext cx="865" cy="1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01" name="Text Box 149"/>
            <p:cNvSpPr txBox="1">
              <a:spLocks noChangeArrowheads="1"/>
            </p:cNvSpPr>
            <p:nvPr/>
          </p:nvSpPr>
          <p:spPr bwMode="auto">
            <a:xfrm>
              <a:off x="3360" y="1478"/>
              <a:ext cx="2496" cy="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0" tIns="45706" rIns="91410" bIns="45706">
              <a:prstTxWarp prst="textNoShape">
                <a:avLst/>
              </a:prstTxWarp>
              <a:spAutoFit/>
            </a:bodyPr>
            <a:lstStyle/>
            <a:p>
              <a:pPr defTabSz="828013"/>
              <a:r>
                <a:rPr lang="en-US" dirty="0">
                  <a:ea typeface="Times New Roman" charset="0"/>
                  <a:cs typeface="Times New Roman" charset="0"/>
                </a:rPr>
                <a:t>“I saw a man who was on a hill and who had a telescope.”</a:t>
              </a:r>
            </a:p>
          </p:txBody>
        </p:sp>
      </p:grpSp>
      <p:grpSp>
        <p:nvGrpSpPr>
          <p:cNvPr id="21" name="Group 157"/>
          <p:cNvGrpSpPr>
            <a:grpSpLocks/>
          </p:cNvGrpSpPr>
          <p:nvPr/>
        </p:nvGrpSpPr>
        <p:grpSpPr bwMode="auto">
          <a:xfrm>
            <a:off x="4838400" y="2816935"/>
            <a:ext cx="3663360" cy="1221249"/>
            <a:chOff x="3360" y="1956"/>
            <a:chExt cx="2544" cy="848"/>
          </a:xfrm>
        </p:grpSpPr>
        <p:sp>
          <p:nvSpPr>
            <p:cNvPr id="19475" name="AutoShape 130"/>
            <p:cNvSpPr>
              <a:spLocks noChangeArrowheads="1"/>
            </p:cNvSpPr>
            <p:nvPr/>
          </p:nvSpPr>
          <p:spPr bwMode="auto">
            <a:xfrm>
              <a:off x="3768" y="2175"/>
              <a:ext cx="110" cy="110"/>
            </a:xfrm>
            <a:prstGeom prst="smileyFace">
              <a:avLst>
                <a:gd name="adj" fmla="val 4653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6" name="Freeform 131"/>
            <p:cNvSpPr>
              <a:spLocks/>
            </p:cNvSpPr>
            <p:nvPr/>
          </p:nvSpPr>
          <p:spPr bwMode="auto">
            <a:xfrm>
              <a:off x="4272" y="2112"/>
              <a:ext cx="1080" cy="216"/>
            </a:xfrm>
            <a:custGeom>
              <a:avLst/>
              <a:gdLst>
                <a:gd name="T0" fmla="*/ 0 w 1800"/>
                <a:gd name="T1" fmla="*/ 1260 h 1290"/>
                <a:gd name="T2" fmla="*/ 360 w 1800"/>
                <a:gd name="T3" fmla="*/ 1080 h 1290"/>
                <a:gd name="T4" fmla="*/ 900 w 1800"/>
                <a:gd name="T5" fmla="*/ 0 h 1290"/>
                <a:gd name="T6" fmla="*/ 1440 w 1800"/>
                <a:gd name="T7" fmla="*/ 1080 h 1290"/>
                <a:gd name="T8" fmla="*/ 1800 w 1800"/>
                <a:gd name="T9" fmla="*/ 1260 h 12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00"/>
                <a:gd name="T16" fmla="*/ 0 h 1290"/>
                <a:gd name="T17" fmla="*/ 1800 w 1800"/>
                <a:gd name="T18" fmla="*/ 1290 h 12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00" h="1290">
                  <a:moveTo>
                    <a:pt x="0" y="1260"/>
                  </a:moveTo>
                  <a:cubicBezTo>
                    <a:pt x="105" y="1275"/>
                    <a:pt x="210" y="1290"/>
                    <a:pt x="360" y="1080"/>
                  </a:cubicBezTo>
                  <a:cubicBezTo>
                    <a:pt x="510" y="870"/>
                    <a:pt x="720" y="0"/>
                    <a:pt x="900" y="0"/>
                  </a:cubicBezTo>
                  <a:cubicBezTo>
                    <a:pt x="1080" y="0"/>
                    <a:pt x="1290" y="870"/>
                    <a:pt x="1440" y="1080"/>
                  </a:cubicBezTo>
                  <a:cubicBezTo>
                    <a:pt x="1590" y="1290"/>
                    <a:pt x="1695" y="1275"/>
                    <a:pt x="1800" y="126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7" name="AutoShape 132"/>
            <p:cNvSpPr>
              <a:spLocks noChangeArrowheads="1"/>
            </p:cNvSpPr>
            <p:nvPr/>
          </p:nvSpPr>
          <p:spPr bwMode="auto">
            <a:xfrm rot="-523284">
              <a:off x="3905" y="2181"/>
              <a:ext cx="144" cy="21"/>
            </a:xfrm>
            <a:prstGeom prst="flowChartManualInpu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8" name="Line 133"/>
            <p:cNvSpPr>
              <a:spLocks noChangeShapeType="1"/>
            </p:cNvSpPr>
            <p:nvPr/>
          </p:nvSpPr>
          <p:spPr bwMode="auto">
            <a:xfrm flipH="1">
              <a:off x="3924" y="2202"/>
              <a:ext cx="52" cy="1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9" name="Line 134"/>
            <p:cNvSpPr>
              <a:spLocks noChangeShapeType="1"/>
            </p:cNvSpPr>
            <p:nvPr/>
          </p:nvSpPr>
          <p:spPr bwMode="auto">
            <a:xfrm>
              <a:off x="3976" y="2202"/>
              <a:ext cx="54" cy="1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2" name="Group 135"/>
            <p:cNvGrpSpPr>
              <a:grpSpLocks/>
            </p:cNvGrpSpPr>
            <p:nvPr/>
          </p:nvGrpSpPr>
          <p:grpSpPr bwMode="auto">
            <a:xfrm>
              <a:off x="4667" y="1956"/>
              <a:ext cx="86" cy="171"/>
              <a:chOff x="4500" y="8640"/>
              <a:chExt cx="720" cy="1440"/>
            </a:xfrm>
          </p:grpSpPr>
          <p:sp>
            <p:nvSpPr>
              <p:cNvPr id="19489" name="Oval 136"/>
              <p:cNvSpPr>
                <a:spLocks noChangeArrowheads="1"/>
              </p:cNvSpPr>
              <p:nvPr/>
            </p:nvSpPr>
            <p:spPr bwMode="auto">
              <a:xfrm>
                <a:off x="4680" y="8640"/>
                <a:ext cx="360" cy="36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0" name="Line 137"/>
              <p:cNvSpPr>
                <a:spLocks noChangeShapeType="1"/>
              </p:cNvSpPr>
              <p:nvPr/>
            </p:nvSpPr>
            <p:spPr bwMode="auto">
              <a:xfrm>
                <a:off x="4860" y="9000"/>
                <a:ext cx="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1" name="Line 138"/>
              <p:cNvSpPr>
                <a:spLocks noChangeShapeType="1"/>
              </p:cNvSpPr>
              <p:nvPr/>
            </p:nvSpPr>
            <p:spPr bwMode="auto">
              <a:xfrm flipH="1">
                <a:off x="4500" y="972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2" name="Line 139"/>
              <p:cNvSpPr>
                <a:spLocks noChangeShapeType="1"/>
              </p:cNvSpPr>
              <p:nvPr/>
            </p:nvSpPr>
            <p:spPr bwMode="auto">
              <a:xfrm>
                <a:off x="4860" y="972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3" name="Line 140"/>
              <p:cNvSpPr>
                <a:spLocks noChangeShapeType="1"/>
              </p:cNvSpPr>
              <p:nvPr/>
            </p:nvSpPr>
            <p:spPr bwMode="auto">
              <a:xfrm flipH="1">
                <a:off x="4500" y="9180"/>
                <a:ext cx="3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4" name="Line 141"/>
              <p:cNvSpPr>
                <a:spLocks noChangeShapeType="1"/>
              </p:cNvSpPr>
              <p:nvPr/>
            </p:nvSpPr>
            <p:spPr bwMode="auto">
              <a:xfrm>
                <a:off x="4860" y="9180"/>
                <a:ext cx="3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3" name="Group 142"/>
            <p:cNvGrpSpPr>
              <a:grpSpLocks/>
            </p:cNvGrpSpPr>
            <p:nvPr/>
          </p:nvGrpSpPr>
          <p:grpSpPr bwMode="auto">
            <a:xfrm>
              <a:off x="4217" y="2021"/>
              <a:ext cx="96" cy="120"/>
              <a:chOff x="6120" y="9180"/>
              <a:chExt cx="1080" cy="1440"/>
            </a:xfrm>
          </p:grpSpPr>
          <p:sp>
            <p:nvSpPr>
              <p:cNvPr id="19484" name="Arc 143"/>
              <p:cNvSpPr>
                <a:spLocks/>
              </p:cNvSpPr>
              <p:nvPr/>
            </p:nvSpPr>
            <p:spPr bwMode="auto">
              <a:xfrm>
                <a:off x="6120" y="9392"/>
                <a:ext cx="1080" cy="1048"/>
              </a:xfrm>
              <a:custGeom>
                <a:avLst/>
                <a:gdLst>
                  <a:gd name="T0" fmla="*/ 594 w 21600"/>
                  <a:gd name="T1" fmla="*/ 0 h 35974"/>
                  <a:gd name="T2" fmla="*/ 602 w 21600"/>
                  <a:gd name="T3" fmla="*/ 1048 h 35974"/>
                  <a:gd name="T4" fmla="*/ 0 w 21600"/>
                  <a:gd name="T5" fmla="*/ 525 h 3597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974"/>
                  <a:gd name="T11" fmla="*/ 21600 w 21600"/>
                  <a:gd name="T12" fmla="*/ 35974 h 359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974" fill="none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</a:path>
                  <a:path w="21600" h="35974" stroke="0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  <a:lnTo>
                      <a:pt x="0" y="18036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85" name="Line 144"/>
              <p:cNvSpPr>
                <a:spLocks noChangeShapeType="1"/>
              </p:cNvSpPr>
              <p:nvPr/>
            </p:nvSpPr>
            <p:spPr bwMode="auto">
              <a:xfrm flipV="1">
                <a:off x="6120" y="918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86" name="Line 145"/>
              <p:cNvSpPr>
                <a:spLocks noChangeShapeType="1"/>
              </p:cNvSpPr>
              <p:nvPr/>
            </p:nvSpPr>
            <p:spPr bwMode="auto">
              <a:xfrm>
                <a:off x="6120" y="990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87" name="Arc 146"/>
              <p:cNvSpPr>
                <a:spLocks/>
              </p:cNvSpPr>
              <p:nvPr/>
            </p:nvSpPr>
            <p:spPr bwMode="auto">
              <a:xfrm>
                <a:off x="6120" y="9561"/>
                <a:ext cx="1080" cy="673"/>
              </a:xfrm>
              <a:custGeom>
                <a:avLst/>
                <a:gdLst>
                  <a:gd name="T0" fmla="*/ 891 w 21600"/>
                  <a:gd name="T1" fmla="*/ 0 h 23087"/>
                  <a:gd name="T2" fmla="*/ 933 w 21600"/>
                  <a:gd name="T3" fmla="*/ 673 h 23087"/>
                  <a:gd name="T4" fmla="*/ 0 w 21600"/>
                  <a:gd name="T5" fmla="*/ 356 h 23087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087"/>
                  <a:gd name="T11" fmla="*/ 21600 w 21600"/>
                  <a:gd name="T12" fmla="*/ 23087 h 230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087" fill="none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</a:path>
                  <a:path w="21600" h="23087" stroke="0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  <a:lnTo>
                      <a:pt x="0" y="122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88" name="Freeform 147"/>
              <p:cNvSpPr>
                <a:spLocks/>
              </p:cNvSpPr>
              <p:nvPr/>
            </p:nvSpPr>
            <p:spPr bwMode="auto">
              <a:xfrm>
                <a:off x="6120" y="9540"/>
                <a:ext cx="900" cy="720"/>
              </a:xfrm>
              <a:custGeom>
                <a:avLst/>
                <a:gdLst>
                  <a:gd name="T0" fmla="*/ 0 w 900"/>
                  <a:gd name="T1" fmla="*/ 360 h 720"/>
                  <a:gd name="T2" fmla="*/ 900 w 900"/>
                  <a:gd name="T3" fmla="*/ 720 h 720"/>
                  <a:gd name="T4" fmla="*/ 900 w 900"/>
                  <a:gd name="T5" fmla="*/ 0 h 720"/>
                  <a:gd name="T6" fmla="*/ 0 60000 65536"/>
                  <a:gd name="T7" fmla="*/ 0 60000 65536"/>
                  <a:gd name="T8" fmla="*/ 0 60000 65536"/>
                  <a:gd name="T9" fmla="*/ 0 w 900"/>
                  <a:gd name="T10" fmla="*/ 0 h 720"/>
                  <a:gd name="T11" fmla="*/ 900 w 900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00" h="720">
                    <a:moveTo>
                      <a:pt x="0" y="360"/>
                    </a:moveTo>
                    <a:lnTo>
                      <a:pt x="900" y="720"/>
                    </a:lnTo>
                    <a:lnTo>
                      <a:pt x="900" y="0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482" name="Line 148"/>
            <p:cNvSpPr>
              <a:spLocks noChangeShapeType="1"/>
            </p:cNvSpPr>
            <p:nvPr/>
          </p:nvSpPr>
          <p:spPr bwMode="auto">
            <a:xfrm flipV="1">
              <a:off x="3888" y="2081"/>
              <a:ext cx="751" cy="1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3" name="Text Box 150"/>
            <p:cNvSpPr txBox="1">
              <a:spLocks noChangeArrowheads="1"/>
            </p:cNvSpPr>
            <p:nvPr/>
          </p:nvSpPr>
          <p:spPr bwMode="auto">
            <a:xfrm>
              <a:off x="3360" y="2355"/>
              <a:ext cx="2544" cy="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0" tIns="45706" rIns="91410" bIns="45706">
              <a:prstTxWarp prst="textNoShape">
                <a:avLst/>
              </a:prstTxWarp>
              <a:spAutoFit/>
            </a:bodyPr>
            <a:lstStyle/>
            <a:p>
              <a:pPr defTabSz="828013"/>
              <a:r>
                <a:rPr lang="en-US" dirty="0">
                  <a:ea typeface="Times New Roman" charset="0"/>
                  <a:cs typeface="Times New Roman" charset="0"/>
                </a:rPr>
                <a:t>“Using a telescope, I saw a man who was on a hill.”</a:t>
              </a:r>
              <a:r>
                <a:rPr lang="en-US" dirty="0"/>
                <a:t> </a:t>
              </a:r>
            </a:p>
          </p:txBody>
        </p:sp>
      </p:grpSp>
      <p:sp>
        <p:nvSpPr>
          <p:cNvPr id="19473" name="Text Box 151"/>
          <p:cNvSpPr txBox="1">
            <a:spLocks noChangeArrowheads="1"/>
          </p:cNvSpPr>
          <p:nvPr/>
        </p:nvSpPr>
        <p:spPr bwMode="auto">
          <a:xfrm>
            <a:off x="6220800" y="4216763"/>
            <a:ext cx="1451520" cy="36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18" tIns="41460" rIns="82918" bIns="41460">
            <a:prstTxWarp prst="textNoShape">
              <a:avLst/>
            </a:prstTxWarp>
            <a:spAutoFit/>
          </a:bodyPr>
          <a:lstStyle/>
          <a:p>
            <a:pPr defTabSz="828013">
              <a:spcBef>
                <a:spcPct val="50000"/>
              </a:spcBef>
            </a:pPr>
            <a:r>
              <a:rPr lang="en-US" dirty="0"/>
              <a:t>. . .</a:t>
            </a:r>
          </a:p>
        </p:txBody>
      </p:sp>
      <p:sp>
        <p:nvSpPr>
          <p:cNvPr id="19474" name="Text Box 152"/>
          <p:cNvSpPr txBox="1">
            <a:spLocks noChangeArrowheads="1"/>
          </p:cNvSpPr>
          <p:nvPr/>
        </p:nvSpPr>
        <p:spPr bwMode="auto">
          <a:xfrm>
            <a:off x="1952640" y="5325679"/>
            <a:ext cx="4074587" cy="36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18" tIns="41460" rIns="82918" bIns="41460">
            <a:prstTxWarp prst="textNoShape">
              <a:avLst/>
            </a:prstTxWarp>
            <a:spAutoFit/>
          </a:bodyPr>
          <a:lstStyle/>
          <a:p>
            <a:pPr defTabSz="828013"/>
            <a:r>
              <a:rPr lang="en-US" dirty="0">
                <a:solidFill>
                  <a:srgbClr val="0000CC"/>
                </a:solidFill>
              </a:rPr>
              <a:t>I saw the man on the hill with the telescope</a:t>
            </a:r>
          </a:p>
        </p:txBody>
      </p:sp>
    </p:spTree>
    <p:extLst>
      <p:ext uri="{BB962C8B-B14F-4D97-AF65-F5344CB8AC3E}">
        <p14:creationId xmlns:p14="http://schemas.microsoft.com/office/powerpoint/2010/main" val="2165591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Dynamic Programming Parsing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To avoid extensive repeated </a:t>
            </a:r>
            <a:r>
              <a:rPr lang="en-US" dirty="0" smtClean="0"/>
              <a:t>work you must </a:t>
            </a:r>
            <a:r>
              <a:rPr lang="en-US" dirty="0"/>
              <a:t>cache intermediate </a:t>
            </a:r>
            <a:r>
              <a:rPr lang="en-US" dirty="0" smtClean="0"/>
              <a:t>results, specifically found constituents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Caching </a:t>
            </a:r>
            <a:r>
              <a:rPr lang="en-US" dirty="0"/>
              <a:t>(</a:t>
            </a:r>
            <a:r>
              <a:rPr lang="en-US" dirty="0" err="1"/>
              <a:t>memoizing</a:t>
            </a:r>
            <a:r>
              <a:rPr lang="en-US" dirty="0"/>
              <a:t>)</a:t>
            </a:r>
            <a:r>
              <a:rPr lang="en-US" dirty="0" smtClean="0"/>
              <a:t> is critical </a:t>
            </a:r>
            <a:r>
              <a:rPr lang="en-US" dirty="0"/>
              <a:t>to obtaining a polynomial time parsing (recognition) algorithm for </a:t>
            </a:r>
            <a:r>
              <a:rPr lang="en-US" dirty="0" smtClean="0"/>
              <a:t>CFGs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Dynamic </a:t>
            </a:r>
            <a:r>
              <a:rPr lang="en-US" dirty="0"/>
              <a:t>programming algorithms based on both top-down and bottom-up search can achieve O(</a:t>
            </a:r>
            <a:r>
              <a:rPr lang="en-US" i="1" dirty="0"/>
              <a:t>n</a:t>
            </a:r>
            <a:r>
              <a:rPr lang="en-US" baseline="30000" dirty="0"/>
              <a:t>3</a:t>
            </a:r>
            <a:r>
              <a:rPr lang="en-US" dirty="0"/>
              <a:t>) recognition time where </a:t>
            </a:r>
            <a:r>
              <a:rPr lang="en-US" i="1" dirty="0"/>
              <a:t>n</a:t>
            </a:r>
            <a:r>
              <a:rPr lang="en-US" dirty="0"/>
              <a:t> is the length of the input string.</a:t>
            </a:r>
          </a:p>
        </p:txBody>
      </p:sp>
    </p:spTree>
    <p:extLst>
      <p:ext uri="{BB962C8B-B14F-4D97-AF65-F5344CB8AC3E}">
        <p14:creationId xmlns:p14="http://schemas.microsoft.com/office/powerpoint/2010/main" val="4042380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Dynamic Programming Parsing Methods</a:t>
            </a:r>
          </a:p>
        </p:txBody>
      </p:sp>
      <p:sp>
        <p:nvSpPr>
          <p:cNvPr id="706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CKY</a:t>
            </a:r>
            <a:r>
              <a:rPr lang="en-US" dirty="0"/>
              <a:t> (</a:t>
            </a:r>
            <a:r>
              <a:rPr lang="en-US" dirty="0" err="1"/>
              <a:t>Cocke-Kasami-Younger</a:t>
            </a:r>
            <a:r>
              <a:rPr lang="en-US" dirty="0"/>
              <a:t>) algorithm based on bottom-up parsing and requires first normalizing the grammar.</a:t>
            </a:r>
          </a:p>
          <a:p>
            <a:pPr marL="0" indent="0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 err="1" smtClean="0">
                <a:solidFill>
                  <a:srgbClr val="FF0000"/>
                </a:solidFill>
              </a:rPr>
              <a:t>Earley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parser </a:t>
            </a:r>
            <a:r>
              <a:rPr lang="en-US" dirty="0"/>
              <a:t>is based on top-down parsing and does not require normalizing grammar but is more complex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These both fall under the general category of </a:t>
            </a:r>
            <a:r>
              <a:rPr lang="en-US" b="1" dirty="0">
                <a:solidFill>
                  <a:srgbClr val="FF0000"/>
                </a:solidFill>
              </a:rPr>
              <a:t>chart </a:t>
            </a:r>
            <a:r>
              <a:rPr lang="en-US" b="1" dirty="0" smtClean="0">
                <a:solidFill>
                  <a:srgbClr val="FF0000"/>
                </a:solidFill>
              </a:rPr>
              <a:t>parsers</a:t>
            </a:r>
            <a:r>
              <a:rPr lang="en-US" dirty="0" smtClean="0"/>
              <a:t> which retain </a:t>
            </a:r>
            <a:r>
              <a:rPr lang="en-US" dirty="0"/>
              <a:t>completed</a:t>
            </a:r>
            <a:r>
              <a:rPr lang="en-US" dirty="0" smtClean="0"/>
              <a:t> constituents </a:t>
            </a:r>
            <a:r>
              <a:rPr lang="en-US" dirty="0"/>
              <a:t>in a </a:t>
            </a:r>
            <a:r>
              <a:rPr lang="en-US" dirty="0" smtClean="0"/>
              <a:t>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208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cxnSp>
        <p:nvCxnSpPr>
          <p:cNvPr id="39" name="Straight Arrow Connector 38"/>
          <p:cNvCxnSpPr/>
          <p:nvPr/>
        </p:nvCxnSpPr>
        <p:spPr>
          <a:xfrm rot="10800000">
            <a:off x="4038600" y="3938678"/>
            <a:ext cx="2209800" cy="78572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324600" y="4626114"/>
            <a:ext cx="2289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what does this cell represent?</a:t>
            </a:r>
            <a:endParaRPr lang="en-US" sz="20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4519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cxnSp>
        <p:nvCxnSpPr>
          <p:cNvPr id="39" name="Straight Arrow Connector 38"/>
          <p:cNvCxnSpPr/>
          <p:nvPr/>
        </p:nvCxnSpPr>
        <p:spPr>
          <a:xfrm rot="10800000">
            <a:off x="4038600" y="3938678"/>
            <a:ext cx="2209800" cy="78572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715000" y="4778514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all constituents spanning </a:t>
            </a:r>
          </a:p>
          <a:p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1-3 or “the man with” </a:t>
            </a:r>
            <a:endParaRPr lang="en-US" sz="20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7863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3421063" y="3330575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rot="10800000">
            <a:off x="4038600" y="3938678"/>
            <a:ext cx="2209800" cy="78572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715000" y="4778514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how could we figure this out?</a:t>
            </a:r>
            <a:endParaRPr lang="en-US" sz="20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4834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latin typeface="Arial"/>
                <a:cs typeface="Arial"/>
              </a:rPr>
              <a:t>Cell[</a:t>
            </a:r>
            <a:r>
              <a:rPr lang="en-US" sz="2400" i="1" dirty="0" err="1">
                <a:latin typeface="Arial"/>
                <a:cs typeface="Arial"/>
              </a:rPr>
              <a:t>i,j</a:t>
            </a:r>
            <a:r>
              <a:rPr lang="en-US" sz="2400" dirty="0" smtClean="0">
                <a:latin typeface="Arial"/>
                <a:cs typeface="Arial"/>
              </a:rPr>
              <a:t>] contains </a:t>
            </a:r>
            <a:r>
              <a:rPr lang="en-US" sz="2400" dirty="0"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latin typeface="Arial"/>
                <a:cs typeface="Arial"/>
              </a:rPr>
              <a:t>i</a:t>
            </a:r>
            <a:r>
              <a:rPr lang="en-US" sz="2400" dirty="0" smtClean="0">
                <a:latin typeface="Arial"/>
                <a:cs typeface="Arial"/>
              </a:rPr>
              <a:t> through </a:t>
            </a:r>
            <a:r>
              <a:rPr lang="en-US" sz="2400" i="1" dirty="0" err="1">
                <a:latin typeface="Arial"/>
                <a:cs typeface="Arial"/>
              </a:rPr>
              <a:t>j</a:t>
            </a:r>
            <a:endParaRPr lang="en-US" sz="2400" i="1" dirty="0"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3421063" y="3330575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rot="10800000">
            <a:off x="4038600" y="3938678"/>
            <a:ext cx="2209800" cy="78572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715000" y="4778514"/>
            <a:ext cx="342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Key: rules are binary and only have two constituents on the right hand side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248400" y="5881688"/>
            <a:ext cx="152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VP -&gt; </a:t>
            </a:r>
            <a:r>
              <a:rPr lang="en-US" dirty="0" smtClean="0">
                <a:solidFill>
                  <a:srgbClr val="008000"/>
                </a:solidFill>
              </a:rPr>
              <a:t>VB NP</a:t>
            </a:r>
          </a:p>
          <a:p>
            <a:r>
              <a:rPr lang="en-US" dirty="0" smtClean="0"/>
              <a:t>NP -&gt; </a:t>
            </a:r>
            <a:r>
              <a:rPr lang="en-US" dirty="0" smtClean="0">
                <a:solidFill>
                  <a:srgbClr val="008000"/>
                </a:solidFill>
              </a:rPr>
              <a:t>DT NN </a:t>
            </a:r>
          </a:p>
        </p:txBody>
      </p:sp>
    </p:spTree>
    <p:extLst>
      <p:ext uri="{BB962C8B-B14F-4D97-AF65-F5344CB8AC3E}">
        <p14:creationId xmlns:p14="http://schemas.microsoft.com/office/powerpoint/2010/main" val="2297132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3421063" y="3330575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429000" y="4189413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495425" y="33401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See if we can make a new constituent combining any for “the” with any for “man with”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723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3421063" y="3330575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429000" y="50292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486025" y="33401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See if we can make a new constituent combining any for “the man” with any for “with”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25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Arial"/>
                <a:cs typeface="Arial"/>
              </a:rPr>
              <a:t>?</a:t>
            </a:r>
            <a:endParaRPr lang="en-US" sz="3600" dirty="0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80577" y="4495800"/>
            <a:ext cx="3071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combinations do we need to consider when trying to put constituents here?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417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364038" y="33528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54038" y="2479675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See if we can make a new constituent combining any for “Film” with any for “the man with trust”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769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391025" y="41910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495425" y="2479675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See if we can make a new constituent combining any for “Film the” with any for “man with trust”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349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391025" y="50292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438400" y="2479675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See if we can make a new constituent combining any for “Film the man” with any for “with trust”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681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391025" y="58674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400425" y="25019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See if we can make a new constituent combining any for “Film the man with” with any for “trust”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334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if our rules weren’t binary?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455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391025" y="50292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33400" y="25019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See if we can make a new constituent combining any  for “Film” with any for “the man” with any for “with trust”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446338" y="25019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131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order should we fill the entries in the chart?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007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3429000" y="33401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 rot="5400000">
            <a:off x="3531439" y="4293438"/>
            <a:ext cx="70952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0800000">
            <a:off x="3048000" y="37338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274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From bottom to top, left to right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rot="5400000" flipH="1" flipV="1">
            <a:off x="723900" y="3238500"/>
            <a:ext cx="533400" cy="1588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 flipH="1" flipV="1">
            <a:off x="1219200" y="3656806"/>
            <a:ext cx="1371600" cy="1588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5400000" flipH="1" flipV="1">
            <a:off x="1789906" y="4228306"/>
            <a:ext cx="2362200" cy="1588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914400" y="6477000"/>
            <a:ext cx="2819400" cy="1588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159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00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Top-left along the diagonals moving to the right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066800" y="3048000"/>
            <a:ext cx="3733800" cy="3200400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981200" y="3048000"/>
            <a:ext cx="2819400" cy="2514600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2971800" y="3048000"/>
            <a:ext cx="1828800" cy="1676400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1675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CKY parser: unary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94248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Often, we will leave unary rules rather than converting to CNF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Do these complicate the algorithm?</a:t>
            </a:r>
          </a:p>
          <a:p>
            <a:pPr marL="365760" lvl="1" indent="0">
              <a:buNone/>
            </a:pPr>
            <a:endParaRPr lang="en-US" dirty="0" smtClean="0"/>
          </a:p>
          <a:p>
            <a:pPr marL="365760" lvl="1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Must check whenever we add a constituent to see if any unary rules apply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848683"/>
            <a:ext cx="209232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-&gt; VP</a:t>
            </a:r>
          </a:p>
          <a:p>
            <a:r>
              <a:rPr lang="en-US" dirty="0" smtClean="0"/>
              <a:t>VP -&gt; VB NP</a:t>
            </a:r>
          </a:p>
          <a:p>
            <a:r>
              <a:rPr lang="en-US" dirty="0" smtClean="0"/>
              <a:t>VP -&gt; VP2 PP</a:t>
            </a:r>
          </a:p>
          <a:p>
            <a:r>
              <a:rPr lang="en-US" dirty="0" smtClean="0"/>
              <a:t>VP2 -&gt; VB NP</a:t>
            </a:r>
          </a:p>
          <a:p>
            <a:r>
              <a:rPr lang="en-US" dirty="0" smtClean="0"/>
              <a:t>NP -&gt; DT NN </a:t>
            </a:r>
          </a:p>
          <a:p>
            <a:r>
              <a:rPr lang="en-US" dirty="0" smtClean="0"/>
              <a:t>NP -&gt; NN</a:t>
            </a:r>
          </a:p>
          <a:p>
            <a:r>
              <a:rPr lang="en-US" dirty="0" smtClean="0"/>
              <a:t>NP -&gt; NP PP</a:t>
            </a:r>
          </a:p>
          <a:p>
            <a:r>
              <a:rPr lang="en-US" dirty="0" smtClean="0"/>
              <a:t>PP -&gt; IN NP</a:t>
            </a:r>
          </a:p>
          <a:p>
            <a:r>
              <a:rPr lang="en-US" dirty="0" smtClean="0"/>
              <a:t>DT -&gt; the</a:t>
            </a:r>
          </a:p>
          <a:p>
            <a:r>
              <a:rPr lang="en-US" dirty="0" smtClean="0"/>
              <a:t>IN -&gt; with</a:t>
            </a:r>
          </a:p>
          <a:p>
            <a:r>
              <a:rPr lang="en-US" dirty="0" smtClean="0"/>
              <a:t>VB -&gt; film</a:t>
            </a:r>
          </a:p>
          <a:p>
            <a:r>
              <a:rPr lang="en-US" dirty="0" smtClean="0"/>
              <a:t>VB -&gt; trust</a:t>
            </a:r>
          </a:p>
          <a:p>
            <a:r>
              <a:rPr lang="en-US" dirty="0" smtClean="0"/>
              <a:t>NN -&gt; man</a:t>
            </a:r>
          </a:p>
          <a:p>
            <a:r>
              <a:rPr lang="en-US" dirty="0" smtClean="0"/>
              <a:t>NN -&gt; film</a:t>
            </a:r>
          </a:p>
          <a:p>
            <a:r>
              <a:rPr lang="en-US" dirty="0" smtClean="0"/>
              <a:t>NN -&gt; trust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101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6673722" y="2057400"/>
            <a:ext cx="2092326" cy="4616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VP</a:t>
            </a:r>
            <a:endParaRPr lang="en-US" dirty="0" smtClean="0"/>
          </a:p>
          <a:p>
            <a:r>
              <a:rPr lang="en-US" dirty="0" smtClean="0"/>
              <a:t>VP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VB </a:t>
            </a:r>
            <a:r>
              <a:rPr lang="en-US" dirty="0" smtClean="0"/>
              <a:t>NP</a:t>
            </a:r>
          </a:p>
          <a:p>
            <a:r>
              <a:rPr lang="en-US" dirty="0" smtClean="0"/>
              <a:t>VP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VP2 </a:t>
            </a:r>
            <a:r>
              <a:rPr lang="en-US" dirty="0" smtClean="0"/>
              <a:t>PP</a:t>
            </a:r>
          </a:p>
          <a:p>
            <a:r>
              <a:rPr lang="en-US" dirty="0" smtClean="0"/>
              <a:t>VP2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VB </a:t>
            </a:r>
            <a:r>
              <a:rPr lang="en-US" dirty="0" smtClean="0"/>
              <a:t>NP</a:t>
            </a:r>
          </a:p>
          <a:p>
            <a:r>
              <a:rPr lang="en-US" dirty="0" smtClean="0"/>
              <a:t>NP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DT </a:t>
            </a:r>
            <a:r>
              <a:rPr lang="en-US" dirty="0" smtClean="0"/>
              <a:t>NN </a:t>
            </a:r>
          </a:p>
          <a:p>
            <a:r>
              <a:rPr lang="en-US" dirty="0" smtClean="0"/>
              <a:t>NP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NN</a:t>
            </a:r>
            <a:endParaRPr lang="en-US" dirty="0" smtClean="0"/>
          </a:p>
          <a:p>
            <a:r>
              <a:rPr lang="en-US" dirty="0" smtClean="0"/>
              <a:t>NP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NP </a:t>
            </a:r>
            <a:r>
              <a:rPr lang="en-US" dirty="0" smtClean="0"/>
              <a:t>PP</a:t>
            </a:r>
          </a:p>
          <a:p>
            <a:r>
              <a:rPr lang="en-US" dirty="0" smtClean="0"/>
              <a:t>PP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IN </a:t>
            </a:r>
            <a:r>
              <a:rPr lang="en-US" dirty="0" smtClean="0"/>
              <a:t>NP</a:t>
            </a:r>
          </a:p>
          <a:p>
            <a:r>
              <a:rPr lang="en-US" dirty="0" smtClean="0"/>
              <a:t>DT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the</a:t>
            </a:r>
            <a:endParaRPr lang="en-US" dirty="0" smtClean="0"/>
          </a:p>
          <a:p>
            <a:r>
              <a:rPr lang="en-US" dirty="0" smtClean="0"/>
              <a:t>IN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with</a:t>
            </a:r>
            <a:endParaRPr lang="en-US" dirty="0" smtClean="0"/>
          </a:p>
          <a:p>
            <a:r>
              <a:rPr lang="en-US" dirty="0" smtClean="0"/>
              <a:t>VB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film</a:t>
            </a:r>
            <a:endParaRPr lang="en-US" dirty="0" smtClean="0"/>
          </a:p>
          <a:p>
            <a:r>
              <a:rPr lang="en-US" dirty="0" smtClean="0"/>
              <a:t>VB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man</a:t>
            </a:r>
            <a:endParaRPr lang="en-US" dirty="0" smtClean="0"/>
          </a:p>
          <a:p>
            <a:r>
              <a:rPr lang="en-US" dirty="0" smtClean="0"/>
              <a:t>VB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trust</a:t>
            </a:r>
            <a:endParaRPr lang="en-US" dirty="0" smtClean="0"/>
          </a:p>
          <a:p>
            <a:r>
              <a:rPr lang="en-US" dirty="0" smtClean="0"/>
              <a:t>NN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man</a:t>
            </a:r>
            <a:endParaRPr lang="en-US" dirty="0" smtClean="0"/>
          </a:p>
          <a:p>
            <a:r>
              <a:rPr lang="en-US" dirty="0" smtClean="0"/>
              <a:t>NN	</a:t>
            </a:r>
            <a:r>
              <a:rPr lang="en-US" dirty="0" smtClean="0">
                <a:sym typeface="Symbol" charset="2"/>
              </a:rPr>
              <a:t>	f</a:t>
            </a:r>
            <a:r>
              <a:rPr lang="en-US" dirty="0" smtClean="0"/>
              <a:t>ilm</a:t>
            </a:r>
            <a:endParaRPr lang="en-US" dirty="0" smtClean="0"/>
          </a:p>
          <a:p>
            <a:r>
              <a:rPr lang="en-US" dirty="0" smtClean="0"/>
              <a:t>NN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trust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205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533400" y="24384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524000" y="339226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38400" y="41148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29000" y="5029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19600" y="585847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73722" y="2057400"/>
            <a:ext cx="2092326" cy="4616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VP</a:t>
            </a:r>
            <a:endParaRPr lang="en-US" dirty="0" smtClean="0"/>
          </a:p>
          <a:p>
            <a:r>
              <a:rPr lang="en-US" dirty="0" smtClean="0"/>
              <a:t>VP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VB </a:t>
            </a:r>
            <a:r>
              <a:rPr lang="en-US" dirty="0" smtClean="0"/>
              <a:t>NP</a:t>
            </a:r>
          </a:p>
          <a:p>
            <a:r>
              <a:rPr lang="en-US" dirty="0" smtClean="0"/>
              <a:t>VP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VP2 </a:t>
            </a:r>
            <a:r>
              <a:rPr lang="en-US" dirty="0" smtClean="0"/>
              <a:t>PP</a:t>
            </a:r>
          </a:p>
          <a:p>
            <a:r>
              <a:rPr lang="en-US" dirty="0" smtClean="0"/>
              <a:t>VP2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VB </a:t>
            </a:r>
            <a:r>
              <a:rPr lang="en-US" dirty="0" smtClean="0"/>
              <a:t>NP</a:t>
            </a:r>
          </a:p>
          <a:p>
            <a:r>
              <a:rPr lang="en-US" dirty="0" smtClean="0"/>
              <a:t>NP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DT </a:t>
            </a:r>
            <a:r>
              <a:rPr lang="en-US" dirty="0" smtClean="0"/>
              <a:t>NN </a:t>
            </a:r>
          </a:p>
          <a:p>
            <a:r>
              <a:rPr lang="en-US" dirty="0" smtClean="0"/>
              <a:t>NP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NN</a:t>
            </a:r>
            <a:endParaRPr lang="en-US" dirty="0" smtClean="0"/>
          </a:p>
          <a:p>
            <a:r>
              <a:rPr lang="en-US" dirty="0" smtClean="0"/>
              <a:t>NP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NP </a:t>
            </a:r>
            <a:r>
              <a:rPr lang="en-US" dirty="0" smtClean="0"/>
              <a:t>PP</a:t>
            </a:r>
          </a:p>
          <a:p>
            <a:r>
              <a:rPr lang="en-US" dirty="0" smtClean="0"/>
              <a:t>PP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IN </a:t>
            </a:r>
            <a:r>
              <a:rPr lang="en-US" dirty="0" smtClean="0"/>
              <a:t>NP</a:t>
            </a:r>
          </a:p>
          <a:p>
            <a:r>
              <a:rPr lang="en-US" dirty="0" smtClean="0"/>
              <a:t>DT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the</a:t>
            </a:r>
            <a:endParaRPr lang="en-US" dirty="0" smtClean="0"/>
          </a:p>
          <a:p>
            <a:r>
              <a:rPr lang="en-US" dirty="0" smtClean="0"/>
              <a:t>IN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with</a:t>
            </a:r>
            <a:endParaRPr lang="en-US" dirty="0" smtClean="0"/>
          </a:p>
          <a:p>
            <a:r>
              <a:rPr lang="en-US" dirty="0" smtClean="0"/>
              <a:t>VB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film</a:t>
            </a:r>
            <a:endParaRPr lang="en-US" dirty="0" smtClean="0"/>
          </a:p>
          <a:p>
            <a:r>
              <a:rPr lang="en-US" dirty="0" smtClean="0"/>
              <a:t>VB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man</a:t>
            </a:r>
            <a:endParaRPr lang="en-US" dirty="0" smtClean="0"/>
          </a:p>
          <a:p>
            <a:r>
              <a:rPr lang="en-US" dirty="0" smtClean="0"/>
              <a:t>VB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trust</a:t>
            </a:r>
            <a:endParaRPr lang="en-US" dirty="0" smtClean="0"/>
          </a:p>
          <a:p>
            <a:r>
              <a:rPr lang="en-US" dirty="0" smtClean="0"/>
              <a:t>NN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man</a:t>
            </a:r>
            <a:endParaRPr lang="en-US" dirty="0" smtClean="0"/>
          </a:p>
          <a:p>
            <a:r>
              <a:rPr lang="en-US" dirty="0" smtClean="0"/>
              <a:t>NN	</a:t>
            </a:r>
            <a:r>
              <a:rPr lang="en-US" dirty="0" smtClean="0">
                <a:sym typeface="Symbol" charset="2"/>
              </a:rPr>
              <a:t>	f</a:t>
            </a:r>
            <a:r>
              <a:rPr lang="en-US" dirty="0" smtClean="0"/>
              <a:t>ilm</a:t>
            </a:r>
            <a:endParaRPr lang="en-US" dirty="0" smtClean="0"/>
          </a:p>
          <a:p>
            <a:r>
              <a:rPr lang="en-US" dirty="0" smtClean="0"/>
              <a:t>NN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trust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629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1524000" y="339226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38400" y="41148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29000" y="5029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19600" y="585847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828800" y="28956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438400" y="326767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19600" y="50408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3733800" y="45720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33400" y="24384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6673722" y="2057400"/>
            <a:ext cx="2092326" cy="4616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VP</a:t>
            </a:r>
            <a:endParaRPr lang="en-US" dirty="0" smtClean="0"/>
          </a:p>
          <a:p>
            <a:r>
              <a:rPr lang="en-US" dirty="0" smtClean="0"/>
              <a:t>VP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VB </a:t>
            </a:r>
            <a:r>
              <a:rPr lang="en-US" dirty="0" smtClean="0"/>
              <a:t>NP</a:t>
            </a:r>
          </a:p>
          <a:p>
            <a:r>
              <a:rPr lang="en-US" dirty="0" smtClean="0"/>
              <a:t>VP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VP2 </a:t>
            </a:r>
            <a:r>
              <a:rPr lang="en-US" dirty="0" smtClean="0"/>
              <a:t>PP</a:t>
            </a:r>
          </a:p>
          <a:p>
            <a:r>
              <a:rPr lang="en-US" dirty="0" smtClean="0"/>
              <a:t>VP2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VB </a:t>
            </a:r>
            <a:r>
              <a:rPr lang="en-US" dirty="0" smtClean="0"/>
              <a:t>NP</a:t>
            </a:r>
          </a:p>
          <a:p>
            <a:r>
              <a:rPr lang="en-US" dirty="0" smtClean="0"/>
              <a:t>NP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DT </a:t>
            </a:r>
            <a:r>
              <a:rPr lang="en-US" dirty="0" smtClean="0"/>
              <a:t>NN </a:t>
            </a:r>
          </a:p>
          <a:p>
            <a:r>
              <a:rPr lang="en-US" dirty="0" smtClean="0"/>
              <a:t>NP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NN</a:t>
            </a:r>
            <a:endParaRPr lang="en-US" dirty="0" smtClean="0"/>
          </a:p>
          <a:p>
            <a:r>
              <a:rPr lang="en-US" dirty="0" smtClean="0"/>
              <a:t>NP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NP </a:t>
            </a:r>
            <a:r>
              <a:rPr lang="en-US" dirty="0" smtClean="0"/>
              <a:t>PP</a:t>
            </a:r>
          </a:p>
          <a:p>
            <a:r>
              <a:rPr lang="en-US" dirty="0" smtClean="0"/>
              <a:t>PP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IN </a:t>
            </a:r>
            <a:r>
              <a:rPr lang="en-US" dirty="0" smtClean="0"/>
              <a:t>NP</a:t>
            </a:r>
          </a:p>
          <a:p>
            <a:r>
              <a:rPr lang="en-US" dirty="0" smtClean="0"/>
              <a:t>DT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the</a:t>
            </a:r>
            <a:endParaRPr lang="en-US" dirty="0" smtClean="0"/>
          </a:p>
          <a:p>
            <a:r>
              <a:rPr lang="en-US" dirty="0" smtClean="0"/>
              <a:t>IN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with</a:t>
            </a:r>
            <a:endParaRPr lang="en-US" dirty="0" smtClean="0"/>
          </a:p>
          <a:p>
            <a:r>
              <a:rPr lang="en-US" dirty="0" smtClean="0"/>
              <a:t>VB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film</a:t>
            </a:r>
            <a:endParaRPr lang="en-US" dirty="0" smtClean="0"/>
          </a:p>
          <a:p>
            <a:r>
              <a:rPr lang="en-US" dirty="0" smtClean="0"/>
              <a:t>VB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man</a:t>
            </a:r>
            <a:endParaRPr lang="en-US" dirty="0" smtClean="0"/>
          </a:p>
          <a:p>
            <a:r>
              <a:rPr lang="en-US" dirty="0" smtClean="0"/>
              <a:t>VB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trust</a:t>
            </a:r>
            <a:endParaRPr lang="en-US" dirty="0" smtClean="0"/>
          </a:p>
          <a:p>
            <a:r>
              <a:rPr lang="en-US" dirty="0" smtClean="0"/>
              <a:t>NN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man</a:t>
            </a:r>
            <a:endParaRPr lang="en-US" dirty="0" smtClean="0"/>
          </a:p>
          <a:p>
            <a:r>
              <a:rPr lang="en-US" dirty="0" smtClean="0"/>
              <a:t>NN	</a:t>
            </a:r>
            <a:r>
              <a:rPr lang="en-US" dirty="0" smtClean="0">
                <a:sym typeface="Symbol" charset="2"/>
              </a:rPr>
              <a:t>	f</a:t>
            </a:r>
            <a:r>
              <a:rPr lang="en-US" dirty="0" smtClean="0"/>
              <a:t>ilm</a:t>
            </a:r>
            <a:endParaRPr lang="en-US" dirty="0" smtClean="0"/>
          </a:p>
          <a:p>
            <a:r>
              <a:rPr lang="en-US" dirty="0" smtClean="0"/>
              <a:t>NN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trust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952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1524000" y="339226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38400" y="41148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29000" y="5029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19600" y="585847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828800" y="28956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438400" y="326767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19600" y="50408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3733800" y="45720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438400" y="2438400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VP2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S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9600" y="41910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cxnSp>
        <p:nvCxnSpPr>
          <p:cNvPr id="36" name="Straight Connector 35"/>
          <p:cNvCxnSpPr/>
          <p:nvPr/>
        </p:nvCxnSpPr>
        <p:spPr>
          <a:xfrm>
            <a:off x="3733800" y="37338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33400" y="24384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673722" y="2057400"/>
            <a:ext cx="2092326" cy="4616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VP</a:t>
            </a:r>
            <a:endParaRPr lang="en-US" dirty="0" smtClean="0"/>
          </a:p>
          <a:p>
            <a:r>
              <a:rPr lang="en-US" dirty="0" smtClean="0"/>
              <a:t>VP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VB </a:t>
            </a:r>
            <a:r>
              <a:rPr lang="en-US" dirty="0" smtClean="0"/>
              <a:t>NP</a:t>
            </a:r>
          </a:p>
          <a:p>
            <a:r>
              <a:rPr lang="en-US" dirty="0" smtClean="0"/>
              <a:t>VP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VP2 </a:t>
            </a:r>
            <a:r>
              <a:rPr lang="en-US" dirty="0" smtClean="0"/>
              <a:t>PP</a:t>
            </a:r>
          </a:p>
          <a:p>
            <a:r>
              <a:rPr lang="en-US" dirty="0" smtClean="0"/>
              <a:t>VP2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VB </a:t>
            </a:r>
            <a:r>
              <a:rPr lang="en-US" dirty="0" smtClean="0"/>
              <a:t>NP</a:t>
            </a:r>
          </a:p>
          <a:p>
            <a:r>
              <a:rPr lang="en-US" dirty="0" smtClean="0"/>
              <a:t>NP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DT </a:t>
            </a:r>
            <a:r>
              <a:rPr lang="en-US" dirty="0" smtClean="0"/>
              <a:t>NN </a:t>
            </a:r>
          </a:p>
          <a:p>
            <a:r>
              <a:rPr lang="en-US" dirty="0" smtClean="0"/>
              <a:t>NP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NN</a:t>
            </a:r>
            <a:endParaRPr lang="en-US" dirty="0" smtClean="0"/>
          </a:p>
          <a:p>
            <a:r>
              <a:rPr lang="en-US" dirty="0" smtClean="0"/>
              <a:t>NP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NP </a:t>
            </a:r>
            <a:r>
              <a:rPr lang="en-US" dirty="0" smtClean="0"/>
              <a:t>PP</a:t>
            </a:r>
          </a:p>
          <a:p>
            <a:r>
              <a:rPr lang="en-US" dirty="0" smtClean="0"/>
              <a:t>PP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IN </a:t>
            </a:r>
            <a:r>
              <a:rPr lang="en-US" dirty="0" smtClean="0"/>
              <a:t>NP</a:t>
            </a:r>
          </a:p>
          <a:p>
            <a:r>
              <a:rPr lang="en-US" dirty="0" smtClean="0"/>
              <a:t>DT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the</a:t>
            </a:r>
            <a:endParaRPr lang="en-US" dirty="0" smtClean="0"/>
          </a:p>
          <a:p>
            <a:r>
              <a:rPr lang="en-US" dirty="0" smtClean="0"/>
              <a:t>IN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with</a:t>
            </a:r>
            <a:endParaRPr lang="en-US" dirty="0" smtClean="0"/>
          </a:p>
          <a:p>
            <a:r>
              <a:rPr lang="en-US" dirty="0" smtClean="0"/>
              <a:t>VB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film</a:t>
            </a:r>
            <a:endParaRPr lang="en-US" dirty="0" smtClean="0"/>
          </a:p>
          <a:p>
            <a:r>
              <a:rPr lang="en-US" dirty="0" smtClean="0"/>
              <a:t>VB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man</a:t>
            </a:r>
            <a:endParaRPr lang="en-US" dirty="0" smtClean="0"/>
          </a:p>
          <a:p>
            <a:r>
              <a:rPr lang="en-US" dirty="0" smtClean="0"/>
              <a:t>VB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trust</a:t>
            </a:r>
            <a:endParaRPr lang="en-US" dirty="0" smtClean="0"/>
          </a:p>
          <a:p>
            <a:r>
              <a:rPr lang="en-US" dirty="0" smtClean="0"/>
              <a:t>NN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man</a:t>
            </a:r>
            <a:endParaRPr lang="en-US" dirty="0" smtClean="0"/>
          </a:p>
          <a:p>
            <a:r>
              <a:rPr lang="en-US" dirty="0" smtClean="0"/>
              <a:t>NN	</a:t>
            </a:r>
            <a:r>
              <a:rPr lang="en-US" dirty="0" smtClean="0">
                <a:sym typeface="Symbol" charset="2"/>
              </a:rPr>
              <a:t>	f</a:t>
            </a:r>
            <a:r>
              <a:rPr lang="en-US" dirty="0" smtClean="0"/>
              <a:t>ilm</a:t>
            </a:r>
            <a:endParaRPr lang="en-US" dirty="0" smtClean="0"/>
          </a:p>
          <a:p>
            <a:r>
              <a:rPr lang="en-US" dirty="0" smtClean="0"/>
              <a:t>NN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trust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814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1524000" y="339226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38400" y="41148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29000" y="5029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19600" y="585847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828800" y="28956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438400" y="326767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19600" y="50408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3733800" y="45720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438400" y="2457271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VP2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S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9600" y="41910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cxnSp>
        <p:nvCxnSpPr>
          <p:cNvPr id="36" name="Straight Connector 35"/>
          <p:cNvCxnSpPr/>
          <p:nvPr/>
        </p:nvCxnSpPr>
        <p:spPr>
          <a:xfrm>
            <a:off x="3733800" y="37338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695700" y="2894012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343400" y="33528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33400" y="24384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6673722" y="2057400"/>
            <a:ext cx="2092326" cy="4616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VP</a:t>
            </a:r>
            <a:endParaRPr lang="en-US" dirty="0" smtClean="0"/>
          </a:p>
          <a:p>
            <a:r>
              <a:rPr lang="en-US" dirty="0" smtClean="0"/>
              <a:t>VP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VB </a:t>
            </a:r>
            <a:r>
              <a:rPr lang="en-US" dirty="0" smtClean="0"/>
              <a:t>NP</a:t>
            </a:r>
          </a:p>
          <a:p>
            <a:r>
              <a:rPr lang="en-US" dirty="0" smtClean="0"/>
              <a:t>VP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VP2 </a:t>
            </a:r>
            <a:r>
              <a:rPr lang="en-US" dirty="0" smtClean="0"/>
              <a:t>PP</a:t>
            </a:r>
          </a:p>
          <a:p>
            <a:r>
              <a:rPr lang="en-US" dirty="0" smtClean="0"/>
              <a:t>VP2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VB </a:t>
            </a:r>
            <a:r>
              <a:rPr lang="en-US" dirty="0" smtClean="0"/>
              <a:t>NP</a:t>
            </a:r>
          </a:p>
          <a:p>
            <a:r>
              <a:rPr lang="en-US" dirty="0" smtClean="0"/>
              <a:t>NP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DT </a:t>
            </a:r>
            <a:r>
              <a:rPr lang="en-US" dirty="0" smtClean="0"/>
              <a:t>NN </a:t>
            </a:r>
          </a:p>
          <a:p>
            <a:r>
              <a:rPr lang="en-US" dirty="0" smtClean="0"/>
              <a:t>NP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NN</a:t>
            </a:r>
            <a:endParaRPr lang="en-US" dirty="0" smtClean="0"/>
          </a:p>
          <a:p>
            <a:r>
              <a:rPr lang="en-US" dirty="0" smtClean="0"/>
              <a:t>NP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NP </a:t>
            </a:r>
            <a:r>
              <a:rPr lang="en-US" dirty="0" smtClean="0"/>
              <a:t>PP</a:t>
            </a:r>
          </a:p>
          <a:p>
            <a:r>
              <a:rPr lang="en-US" dirty="0" smtClean="0"/>
              <a:t>PP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IN </a:t>
            </a:r>
            <a:r>
              <a:rPr lang="en-US" dirty="0" smtClean="0"/>
              <a:t>NP</a:t>
            </a:r>
          </a:p>
          <a:p>
            <a:r>
              <a:rPr lang="en-US" dirty="0" smtClean="0"/>
              <a:t>DT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the</a:t>
            </a:r>
            <a:endParaRPr lang="en-US" dirty="0" smtClean="0"/>
          </a:p>
          <a:p>
            <a:r>
              <a:rPr lang="en-US" dirty="0" smtClean="0"/>
              <a:t>IN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with</a:t>
            </a:r>
            <a:endParaRPr lang="en-US" dirty="0" smtClean="0"/>
          </a:p>
          <a:p>
            <a:r>
              <a:rPr lang="en-US" dirty="0" smtClean="0"/>
              <a:t>VB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film</a:t>
            </a:r>
            <a:endParaRPr lang="en-US" dirty="0" smtClean="0"/>
          </a:p>
          <a:p>
            <a:r>
              <a:rPr lang="en-US" dirty="0" smtClean="0"/>
              <a:t>VB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man</a:t>
            </a:r>
            <a:endParaRPr lang="en-US" dirty="0" smtClean="0"/>
          </a:p>
          <a:p>
            <a:r>
              <a:rPr lang="en-US" dirty="0" smtClean="0"/>
              <a:t>VB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trust</a:t>
            </a:r>
            <a:endParaRPr lang="en-US" dirty="0" smtClean="0"/>
          </a:p>
          <a:p>
            <a:r>
              <a:rPr lang="en-US" dirty="0" smtClean="0"/>
              <a:t>NN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man</a:t>
            </a:r>
            <a:endParaRPr lang="en-US" dirty="0" smtClean="0"/>
          </a:p>
          <a:p>
            <a:r>
              <a:rPr lang="en-US" dirty="0" smtClean="0"/>
              <a:t>NN	</a:t>
            </a:r>
            <a:r>
              <a:rPr lang="en-US" dirty="0" smtClean="0">
                <a:sym typeface="Symbol" charset="2"/>
              </a:rPr>
              <a:t>	f</a:t>
            </a:r>
            <a:r>
              <a:rPr lang="en-US" dirty="0" smtClean="0"/>
              <a:t>ilm</a:t>
            </a:r>
            <a:endParaRPr lang="en-US" dirty="0" smtClean="0"/>
          </a:p>
          <a:p>
            <a:r>
              <a:rPr lang="en-US" dirty="0" smtClean="0"/>
              <a:t>NN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trust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153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1524000" y="339226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38400" y="41148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29000" y="5029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19600" y="585847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828800" y="28956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438400" y="326767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19600" y="50408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3733800" y="45720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438400" y="2457271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VP2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S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9600" y="41910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cxnSp>
        <p:nvCxnSpPr>
          <p:cNvPr id="36" name="Straight Connector 35"/>
          <p:cNvCxnSpPr/>
          <p:nvPr/>
        </p:nvCxnSpPr>
        <p:spPr>
          <a:xfrm>
            <a:off x="3733800" y="37338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695700" y="2894012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343400" y="33528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4343400" y="2429470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VP2</a:t>
            </a:r>
          </a:p>
          <a:p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533400" y="24384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6673722" y="2057400"/>
            <a:ext cx="2092326" cy="4616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VP</a:t>
            </a:r>
            <a:endParaRPr lang="en-US" dirty="0" smtClean="0"/>
          </a:p>
          <a:p>
            <a:r>
              <a:rPr lang="en-US" dirty="0" smtClean="0"/>
              <a:t>VP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VB </a:t>
            </a:r>
            <a:r>
              <a:rPr lang="en-US" dirty="0" smtClean="0"/>
              <a:t>NP</a:t>
            </a:r>
          </a:p>
          <a:p>
            <a:r>
              <a:rPr lang="en-US" dirty="0" smtClean="0"/>
              <a:t>VP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VP2 </a:t>
            </a:r>
            <a:r>
              <a:rPr lang="en-US" dirty="0" smtClean="0"/>
              <a:t>PP</a:t>
            </a:r>
          </a:p>
          <a:p>
            <a:r>
              <a:rPr lang="en-US" dirty="0" smtClean="0"/>
              <a:t>VP2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VB </a:t>
            </a:r>
            <a:r>
              <a:rPr lang="en-US" dirty="0" smtClean="0"/>
              <a:t>NP</a:t>
            </a:r>
          </a:p>
          <a:p>
            <a:r>
              <a:rPr lang="en-US" dirty="0" smtClean="0"/>
              <a:t>NP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DT </a:t>
            </a:r>
            <a:r>
              <a:rPr lang="en-US" dirty="0" smtClean="0"/>
              <a:t>NN </a:t>
            </a:r>
          </a:p>
          <a:p>
            <a:r>
              <a:rPr lang="en-US" dirty="0" smtClean="0"/>
              <a:t>NP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NN</a:t>
            </a:r>
            <a:endParaRPr lang="en-US" dirty="0" smtClean="0"/>
          </a:p>
          <a:p>
            <a:r>
              <a:rPr lang="en-US" dirty="0" smtClean="0"/>
              <a:t>NP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NP </a:t>
            </a:r>
            <a:r>
              <a:rPr lang="en-US" dirty="0" smtClean="0"/>
              <a:t>PP</a:t>
            </a:r>
          </a:p>
          <a:p>
            <a:r>
              <a:rPr lang="en-US" dirty="0" smtClean="0"/>
              <a:t>PP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IN </a:t>
            </a:r>
            <a:r>
              <a:rPr lang="en-US" dirty="0" smtClean="0"/>
              <a:t>NP</a:t>
            </a:r>
          </a:p>
          <a:p>
            <a:r>
              <a:rPr lang="en-US" dirty="0" smtClean="0"/>
              <a:t>DT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the</a:t>
            </a:r>
            <a:endParaRPr lang="en-US" dirty="0" smtClean="0"/>
          </a:p>
          <a:p>
            <a:r>
              <a:rPr lang="en-US" dirty="0" smtClean="0"/>
              <a:t>IN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with</a:t>
            </a:r>
            <a:endParaRPr lang="en-US" dirty="0" smtClean="0"/>
          </a:p>
          <a:p>
            <a:r>
              <a:rPr lang="en-US" dirty="0" smtClean="0"/>
              <a:t>VB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film</a:t>
            </a:r>
            <a:endParaRPr lang="en-US" dirty="0" smtClean="0"/>
          </a:p>
          <a:p>
            <a:r>
              <a:rPr lang="en-US" dirty="0" smtClean="0"/>
              <a:t>VB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man</a:t>
            </a:r>
            <a:endParaRPr lang="en-US" dirty="0" smtClean="0"/>
          </a:p>
          <a:p>
            <a:r>
              <a:rPr lang="en-US" dirty="0" smtClean="0"/>
              <a:t>VB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trust</a:t>
            </a:r>
            <a:endParaRPr lang="en-US" dirty="0" smtClean="0"/>
          </a:p>
          <a:p>
            <a:r>
              <a:rPr lang="en-US" dirty="0" smtClean="0"/>
              <a:t>NN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man</a:t>
            </a:r>
            <a:endParaRPr lang="en-US" dirty="0" smtClean="0"/>
          </a:p>
          <a:p>
            <a:r>
              <a:rPr lang="en-US" dirty="0" smtClean="0"/>
              <a:t>NN	</a:t>
            </a:r>
            <a:r>
              <a:rPr lang="en-US" dirty="0" smtClean="0">
                <a:sym typeface="Symbol" charset="2"/>
              </a:rPr>
              <a:t>	f</a:t>
            </a:r>
            <a:r>
              <a:rPr lang="en-US" dirty="0" smtClean="0"/>
              <a:t>ilm</a:t>
            </a:r>
            <a:endParaRPr lang="en-US" dirty="0" smtClean="0"/>
          </a:p>
          <a:p>
            <a:r>
              <a:rPr lang="en-US" dirty="0" smtClean="0"/>
              <a:t>NN	</a:t>
            </a:r>
            <a:r>
              <a:rPr lang="en-US" dirty="0" smtClean="0">
                <a:sym typeface="Symbol" charset="2"/>
              </a:rPr>
              <a:t>	</a:t>
            </a:r>
            <a:r>
              <a:rPr lang="en-US" dirty="0" smtClean="0"/>
              <a:t>trust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365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CKY: some things to talk about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133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After we fill in the chart, </a:t>
            </a:r>
            <a:r>
              <a:rPr lang="en-US" dirty="0" smtClean="0">
                <a:solidFill>
                  <a:srgbClr val="FF0000"/>
                </a:solidFill>
              </a:rPr>
              <a:t>how do we know if there is a parse?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If there is an </a:t>
            </a:r>
            <a:r>
              <a:rPr lang="en-US" b="1" dirty="0" smtClean="0">
                <a:solidFill>
                  <a:srgbClr val="0000FF"/>
                </a:solidFill>
              </a:rPr>
              <a:t>S</a:t>
            </a:r>
            <a:r>
              <a:rPr lang="en-US" dirty="0" smtClean="0">
                <a:solidFill>
                  <a:srgbClr val="0000FF"/>
                </a:solidFill>
              </a:rPr>
              <a:t> in the upper right corner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if we want an actual tree/parse?</a:t>
            </a:r>
            <a:endParaRPr lang="en-US" dirty="0" smtClean="0"/>
          </a:p>
          <a:p>
            <a:pPr lvl="1"/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3733800"/>
            <a:ext cx="3270250" cy="285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377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CKY: retrieving the parse</a:t>
            </a:r>
            <a:endParaRPr lang="en-US" dirty="0"/>
          </a:p>
        </p:txBody>
      </p:sp>
      <p:sp>
        <p:nvSpPr>
          <p:cNvPr id="4" name="Rectangle 94"/>
          <p:cNvSpPr>
            <a:spLocks noChangeArrowheads="1"/>
          </p:cNvSpPr>
          <p:nvPr/>
        </p:nvSpPr>
        <p:spPr bwMode="auto">
          <a:xfrm>
            <a:off x="528638" y="2162175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95"/>
          <p:cNvSpPr>
            <a:spLocks noChangeArrowheads="1"/>
          </p:cNvSpPr>
          <p:nvPr/>
        </p:nvSpPr>
        <p:spPr bwMode="auto">
          <a:xfrm>
            <a:off x="14874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96"/>
          <p:cNvSpPr>
            <a:spLocks noChangeArrowheads="1"/>
          </p:cNvSpPr>
          <p:nvPr/>
        </p:nvSpPr>
        <p:spPr bwMode="auto">
          <a:xfrm>
            <a:off x="24463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97"/>
          <p:cNvSpPr>
            <a:spLocks noChangeArrowheads="1"/>
          </p:cNvSpPr>
          <p:nvPr/>
        </p:nvSpPr>
        <p:spPr bwMode="auto">
          <a:xfrm>
            <a:off x="34051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98"/>
          <p:cNvSpPr>
            <a:spLocks noChangeArrowheads="1"/>
          </p:cNvSpPr>
          <p:nvPr/>
        </p:nvSpPr>
        <p:spPr bwMode="auto">
          <a:xfrm>
            <a:off x="43640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99"/>
          <p:cNvSpPr>
            <a:spLocks noChangeArrowheads="1"/>
          </p:cNvSpPr>
          <p:nvPr/>
        </p:nvSpPr>
        <p:spPr bwMode="auto">
          <a:xfrm>
            <a:off x="1495425" y="3011488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100"/>
          <p:cNvSpPr>
            <a:spLocks noChangeArrowheads="1"/>
          </p:cNvSpPr>
          <p:nvPr/>
        </p:nvSpPr>
        <p:spPr bwMode="auto">
          <a:xfrm>
            <a:off x="24542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1"/>
          <p:cNvSpPr>
            <a:spLocks noChangeArrowheads="1"/>
          </p:cNvSpPr>
          <p:nvPr/>
        </p:nvSpPr>
        <p:spPr bwMode="auto">
          <a:xfrm>
            <a:off x="341312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2"/>
          <p:cNvSpPr>
            <a:spLocks noChangeArrowheads="1"/>
          </p:cNvSpPr>
          <p:nvPr/>
        </p:nvSpPr>
        <p:spPr bwMode="auto">
          <a:xfrm>
            <a:off x="43719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103"/>
          <p:cNvSpPr>
            <a:spLocks noChangeArrowheads="1"/>
          </p:cNvSpPr>
          <p:nvPr/>
        </p:nvSpPr>
        <p:spPr bwMode="auto">
          <a:xfrm>
            <a:off x="24622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04"/>
          <p:cNvSpPr>
            <a:spLocks noChangeArrowheads="1"/>
          </p:cNvSpPr>
          <p:nvPr/>
        </p:nvSpPr>
        <p:spPr bwMode="auto">
          <a:xfrm>
            <a:off x="342106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05"/>
          <p:cNvSpPr>
            <a:spLocks noChangeArrowheads="1"/>
          </p:cNvSpPr>
          <p:nvPr/>
        </p:nvSpPr>
        <p:spPr bwMode="auto">
          <a:xfrm>
            <a:off x="43799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06"/>
          <p:cNvSpPr>
            <a:spLocks noChangeArrowheads="1"/>
          </p:cNvSpPr>
          <p:nvPr/>
        </p:nvSpPr>
        <p:spPr bwMode="auto">
          <a:xfrm>
            <a:off x="342900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07"/>
          <p:cNvSpPr>
            <a:spLocks noChangeArrowheads="1"/>
          </p:cNvSpPr>
          <p:nvPr/>
        </p:nvSpPr>
        <p:spPr bwMode="auto">
          <a:xfrm>
            <a:off x="438785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08"/>
          <p:cNvSpPr>
            <a:spLocks noChangeArrowheads="1"/>
          </p:cNvSpPr>
          <p:nvPr/>
        </p:nvSpPr>
        <p:spPr bwMode="auto">
          <a:xfrm>
            <a:off x="4395788" y="55626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TextBox 110"/>
          <p:cNvSpPr txBox="1">
            <a:spLocks noChangeArrowheads="1"/>
          </p:cNvSpPr>
          <p:nvPr/>
        </p:nvSpPr>
        <p:spPr bwMode="auto">
          <a:xfrm>
            <a:off x="152400" y="2052638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20" name="TextBox 111"/>
          <p:cNvSpPr txBox="1">
            <a:spLocks noChangeArrowheads="1"/>
          </p:cNvSpPr>
          <p:nvPr/>
        </p:nvSpPr>
        <p:spPr bwMode="auto">
          <a:xfrm>
            <a:off x="609600" y="1752600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306524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38400" y="378777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470217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19600" y="553144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828800" y="25685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438400" y="294064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19600" y="471384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733800" y="42449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438400" y="2130246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VB2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S</a:t>
            </a:r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419600" y="386397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3733800" y="34067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695700" y="2566987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343400" y="3276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9600" y="2076271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</a:p>
          <a:p>
            <a:endParaRPr lang="en-US" dirty="0" smtClean="0"/>
          </a:p>
          <a:p>
            <a:r>
              <a:rPr lang="en-US" dirty="0" smtClean="0"/>
              <a:t>VP</a:t>
            </a:r>
          </a:p>
          <a:p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 rot="5400000">
            <a:off x="4469607" y="2562224"/>
            <a:ext cx="207963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4371181" y="3172620"/>
            <a:ext cx="40322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 flipV="1">
            <a:off x="914402" y="2829817"/>
            <a:ext cx="3505198" cy="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477000" y="1600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6400800" y="2343329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VP</a:t>
            </a:r>
            <a:endParaRPr lang="en-US" dirty="0"/>
          </a:p>
        </p:txBody>
      </p:sp>
      <p:cxnSp>
        <p:nvCxnSpPr>
          <p:cNvPr id="49" name="Straight Arrow Connector 48"/>
          <p:cNvCxnSpPr/>
          <p:nvPr/>
        </p:nvCxnSpPr>
        <p:spPr>
          <a:xfrm rot="5400000">
            <a:off x="6440489" y="2161798"/>
            <a:ext cx="381001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096000" y="2895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781800" y="2895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53" name="Straight Arrow Connector 52"/>
          <p:cNvCxnSpPr/>
          <p:nvPr/>
        </p:nvCxnSpPr>
        <p:spPr>
          <a:xfrm rot="10800000" flipV="1">
            <a:off x="6324600" y="2743197"/>
            <a:ext cx="230189" cy="197449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6630990" y="2743200"/>
            <a:ext cx="379410" cy="197446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09600" y="13716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46" name="TextBox 45"/>
          <p:cNvSpPr txBox="1"/>
          <p:nvPr/>
        </p:nvSpPr>
        <p:spPr>
          <a:xfrm>
            <a:off x="533400" y="212467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916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CKY: retrieving the parse</a:t>
            </a:r>
            <a:endParaRPr lang="en-US" dirty="0"/>
          </a:p>
        </p:txBody>
      </p:sp>
      <p:sp>
        <p:nvSpPr>
          <p:cNvPr id="4" name="Rectangle 94"/>
          <p:cNvSpPr>
            <a:spLocks noChangeArrowheads="1"/>
          </p:cNvSpPr>
          <p:nvPr/>
        </p:nvSpPr>
        <p:spPr bwMode="auto">
          <a:xfrm>
            <a:off x="528638" y="2162175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95"/>
          <p:cNvSpPr>
            <a:spLocks noChangeArrowheads="1"/>
          </p:cNvSpPr>
          <p:nvPr/>
        </p:nvSpPr>
        <p:spPr bwMode="auto">
          <a:xfrm>
            <a:off x="14874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96"/>
          <p:cNvSpPr>
            <a:spLocks noChangeArrowheads="1"/>
          </p:cNvSpPr>
          <p:nvPr/>
        </p:nvSpPr>
        <p:spPr bwMode="auto">
          <a:xfrm>
            <a:off x="24463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97"/>
          <p:cNvSpPr>
            <a:spLocks noChangeArrowheads="1"/>
          </p:cNvSpPr>
          <p:nvPr/>
        </p:nvSpPr>
        <p:spPr bwMode="auto">
          <a:xfrm>
            <a:off x="34051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98"/>
          <p:cNvSpPr>
            <a:spLocks noChangeArrowheads="1"/>
          </p:cNvSpPr>
          <p:nvPr/>
        </p:nvSpPr>
        <p:spPr bwMode="auto">
          <a:xfrm>
            <a:off x="43640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99"/>
          <p:cNvSpPr>
            <a:spLocks noChangeArrowheads="1"/>
          </p:cNvSpPr>
          <p:nvPr/>
        </p:nvSpPr>
        <p:spPr bwMode="auto">
          <a:xfrm>
            <a:off x="1495425" y="3011488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100"/>
          <p:cNvSpPr>
            <a:spLocks noChangeArrowheads="1"/>
          </p:cNvSpPr>
          <p:nvPr/>
        </p:nvSpPr>
        <p:spPr bwMode="auto">
          <a:xfrm>
            <a:off x="24542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1"/>
          <p:cNvSpPr>
            <a:spLocks noChangeArrowheads="1"/>
          </p:cNvSpPr>
          <p:nvPr/>
        </p:nvSpPr>
        <p:spPr bwMode="auto">
          <a:xfrm>
            <a:off x="341312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2"/>
          <p:cNvSpPr>
            <a:spLocks noChangeArrowheads="1"/>
          </p:cNvSpPr>
          <p:nvPr/>
        </p:nvSpPr>
        <p:spPr bwMode="auto">
          <a:xfrm>
            <a:off x="43719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103"/>
          <p:cNvSpPr>
            <a:spLocks noChangeArrowheads="1"/>
          </p:cNvSpPr>
          <p:nvPr/>
        </p:nvSpPr>
        <p:spPr bwMode="auto">
          <a:xfrm>
            <a:off x="24622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04"/>
          <p:cNvSpPr>
            <a:spLocks noChangeArrowheads="1"/>
          </p:cNvSpPr>
          <p:nvPr/>
        </p:nvSpPr>
        <p:spPr bwMode="auto">
          <a:xfrm>
            <a:off x="342106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05"/>
          <p:cNvSpPr>
            <a:spLocks noChangeArrowheads="1"/>
          </p:cNvSpPr>
          <p:nvPr/>
        </p:nvSpPr>
        <p:spPr bwMode="auto">
          <a:xfrm>
            <a:off x="43799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06"/>
          <p:cNvSpPr>
            <a:spLocks noChangeArrowheads="1"/>
          </p:cNvSpPr>
          <p:nvPr/>
        </p:nvSpPr>
        <p:spPr bwMode="auto">
          <a:xfrm>
            <a:off x="342900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07"/>
          <p:cNvSpPr>
            <a:spLocks noChangeArrowheads="1"/>
          </p:cNvSpPr>
          <p:nvPr/>
        </p:nvSpPr>
        <p:spPr bwMode="auto">
          <a:xfrm>
            <a:off x="438785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08"/>
          <p:cNvSpPr>
            <a:spLocks noChangeArrowheads="1"/>
          </p:cNvSpPr>
          <p:nvPr/>
        </p:nvSpPr>
        <p:spPr bwMode="auto">
          <a:xfrm>
            <a:off x="4395788" y="55626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TextBox 110"/>
          <p:cNvSpPr txBox="1">
            <a:spLocks noChangeArrowheads="1"/>
          </p:cNvSpPr>
          <p:nvPr/>
        </p:nvSpPr>
        <p:spPr bwMode="auto">
          <a:xfrm>
            <a:off x="152400" y="2052638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20" name="TextBox 111"/>
          <p:cNvSpPr txBox="1">
            <a:spLocks noChangeArrowheads="1"/>
          </p:cNvSpPr>
          <p:nvPr/>
        </p:nvSpPr>
        <p:spPr bwMode="auto">
          <a:xfrm>
            <a:off x="609600" y="1752600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306524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38400" y="378777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470217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19600" y="553144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828800" y="25685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438400" y="294064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19600" y="471384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733800" y="42449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438400" y="2130246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VB2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S</a:t>
            </a:r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419600" y="386397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3733800" y="34067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695700" y="2566987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343400" y="3276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9600" y="2076271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</a:p>
          <a:p>
            <a:endParaRPr lang="en-US" dirty="0" smtClean="0"/>
          </a:p>
          <a:p>
            <a:r>
              <a:rPr lang="en-US" dirty="0" smtClean="0"/>
              <a:t>VP</a:t>
            </a:r>
          </a:p>
          <a:p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 rot="5400000">
            <a:off x="4469607" y="2562224"/>
            <a:ext cx="207963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4371181" y="3172620"/>
            <a:ext cx="40322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 flipV="1">
            <a:off x="914402" y="2829817"/>
            <a:ext cx="3505198" cy="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477000" y="1600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6400800" y="2343329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VP</a:t>
            </a:r>
            <a:endParaRPr lang="en-US" dirty="0"/>
          </a:p>
        </p:txBody>
      </p:sp>
      <p:cxnSp>
        <p:nvCxnSpPr>
          <p:cNvPr id="49" name="Straight Arrow Connector 48"/>
          <p:cNvCxnSpPr/>
          <p:nvPr/>
        </p:nvCxnSpPr>
        <p:spPr>
          <a:xfrm rot="5400000">
            <a:off x="6440489" y="2161798"/>
            <a:ext cx="381001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096000" y="2895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781800" y="2895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53" name="Straight Arrow Connector 52"/>
          <p:cNvCxnSpPr/>
          <p:nvPr/>
        </p:nvCxnSpPr>
        <p:spPr>
          <a:xfrm rot="10800000" flipV="1">
            <a:off x="6324600" y="2743197"/>
            <a:ext cx="230189" cy="197449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6630990" y="2743200"/>
            <a:ext cx="379410" cy="197446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10800000">
            <a:off x="2895600" y="3264932"/>
            <a:ext cx="1468438" cy="195816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5400000">
            <a:off x="4031060" y="4158058"/>
            <a:ext cx="108823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6553200" y="36692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7315200" y="3657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609600" y="13716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cxnSp>
        <p:nvCxnSpPr>
          <p:cNvPr id="69" name="Straight Arrow Connector 68"/>
          <p:cNvCxnSpPr/>
          <p:nvPr/>
        </p:nvCxnSpPr>
        <p:spPr>
          <a:xfrm rot="5400000">
            <a:off x="6597374" y="3449358"/>
            <a:ext cx="522843" cy="153990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16200000" flipH="1">
            <a:off x="7060407" y="3304383"/>
            <a:ext cx="511177" cy="455609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33400" y="212467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237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CKY: retrieving the parse</a:t>
            </a:r>
            <a:endParaRPr lang="en-US" dirty="0"/>
          </a:p>
        </p:txBody>
      </p:sp>
      <p:sp>
        <p:nvSpPr>
          <p:cNvPr id="4" name="Rectangle 94"/>
          <p:cNvSpPr>
            <a:spLocks noChangeArrowheads="1"/>
          </p:cNvSpPr>
          <p:nvPr/>
        </p:nvSpPr>
        <p:spPr bwMode="auto">
          <a:xfrm>
            <a:off x="528638" y="2162175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95"/>
          <p:cNvSpPr>
            <a:spLocks noChangeArrowheads="1"/>
          </p:cNvSpPr>
          <p:nvPr/>
        </p:nvSpPr>
        <p:spPr bwMode="auto">
          <a:xfrm>
            <a:off x="14874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96"/>
          <p:cNvSpPr>
            <a:spLocks noChangeArrowheads="1"/>
          </p:cNvSpPr>
          <p:nvPr/>
        </p:nvSpPr>
        <p:spPr bwMode="auto">
          <a:xfrm>
            <a:off x="24463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97"/>
          <p:cNvSpPr>
            <a:spLocks noChangeArrowheads="1"/>
          </p:cNvSpPr>
          <p:nvPr/>
        </p:nvSpPr>
        <p:spPr bwMode="auto">
          <a:xfrm>
            <a:off x="34051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98"/>
          <p:cNvSpPr>
            <a:spLocks noChangeArrowheads="1"/>
          </p:cNvSpPr>
          <p:nvPr/>
        </p:nvSpPr>
        <p:spPr bwMode="auto">
          <a:xfrm>
            <a:off x="43640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99"/>
          <p:cNvSpPr>
            <a:spLocks noChangeArrowheads="1"/>
          </p:cNvSpPr>
          <p:nvPr/>
        </p:nvSpPr>
        <p:spPr bwMode="auto">
          <a:xfrm>
            <a:off x="1495425" y="3011488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100"/>
          <p:cNvSpPr>
            <a:spLocks noChangeArrowheads="1"/>
          </p:cNvSpPr>
          <p:nvPr/>
        </p:nvSpPr>
        <p:spPr bwMode="auto">
          <a:xfrm>
            <a:off x="24542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1"/>
          <p:cNvSpPr>
            <a:spLocks noChangeArrowheads="1"/>
          </p:cNvSpPr>
          <p:nvPr/>
        </p:nvSpPr>
        <p:spPr bwMode="auto">
          <a:xfrm>
            <a:off x="341312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2"/>
          <p:cNvSpPr>
            <a:spLocks noChangeArrowheads="1"/>
          </p:cNvSpPr>
          <p:nvPr/>
        </p:nvSpPr>
        <p:spPr bwMode="auto">
          <a:xfrm>
            <a:off x="43719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103"/>
          <p:cNvSpPr>
            <a:spLocks noChangeArrowheads="1"/>
          </p:cNvSpPr>
          <p:nvPr/>
        </p:nvSpPr>
        <p:spPr bwMode="auto">
          <a:xfrm>
            <a:off x="24622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04"/>
          <p:cNvSpPr>
            <a:spLocks noChangeArrowheads="1"/>
          </p:cNvSpPr>
          <p:nvPr/>
        </p:nvSpPr>
        <p:spPr bwMode="auto">
          <a:xfrm>
            <a:off x="342106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05"/>
          <p:cNvSpPr>
            <a:spLocks noChangeArrowheads="1"/>
          </p:cNvSpPr>
          <p:nvPr/>
        </p:nvSpPr>
        <p:spPr bwMode="auto">
          <a:xfrm>
            <a:off x="43799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06"/>
          <p:cNvSpPr>
            <a:spLocks noChangeArrowheads="1"/>
          </p:cNvSpPr>
          <p:nvPr/>
        </p:nvSpPr>
        <p:spPr bwMode="auto">
          <a:xfrm>
            <a:off x="342900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07"/>
          <p:cNvSpPr>
            <a:spLocks noChangeArrowheads="1"/>
          </p:cNvSpPr>
          <p:nvPr/>
        </p:nvSpPr>
        <p:spPr bwMode="auto">
          <a:xfrm>
            <a:off x="438785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08"/>
          <p:cNvSpPr>
            <a:spLocks noChangeArrowheads="1"/>
          </p:cNvSpPr>
          <p:nvPr/>
        </p:nvSpPr>
        <p:spPr bwMode="auto">
          <a:xfrm>
            <a:off x="4395788" y="55626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TextBox 110"/>
          <p:cNvSpPr txBox="1">
            <a:spLocks noChangeArrowheads="1"/>
          </p:cNvSpPr>
          <p:nvPr/>
        </p:nvSpPr>
        <p:spPr bwMode="auto">
          <a:xfrm>
            <a:off x="152400" y="2052638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20" name="TextBox 111"/>
          <p:cNvSpPr txBox="1">
            <a:spLocks noChangeArrowheads="1"/>
          </p:cNvSpPr>
          <p:nvPr/>
        </p:nvSpPr>
        <p:spPr bwMode="auto">
          <a:xfrm>
            <a:off x="609600" y="1752600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306524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38400" y="378777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470217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19600" y="553144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828800" y="25685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438400" y="294064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19600" y="471384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733800" y="42449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438400" y="2130246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VB2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S</a:t>
            </a:r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419600" y="386397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3733800" y="34067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695700" y="2566987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343400" y="3276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9600" y="2076271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</a:p>
          <a:p>
            <a:endParaRPr lang="en-US" dirty="0" smtClean="0"/>
          </a:p>
          <a:p>
            <a:r>
              <a:rPr lang="en-US" dirty="0" smtClean="0"/>
              <a:t>VP</a:t>
            </a:r>
          </a:p>
          <a:p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 rot="5400000">
            <a:off x="4469607" y="2562224"/>
            <a:ext cx="207963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4371181" y="3172620"/>
            <a:ext cx="40322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 flipV="1">
            <a:off x="914402" y="2829817"/>
            <a:ext cx="3505198" cy="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477000" y="1600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6400800" y="2343329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VP</a:t>
            </a:r>
            <a:endParaRPr lang="en-US" dirty="0"/>
          </a:p>
        </p:txBody>
      </p:sp>
      <p:cxnSp>
        <p:nvCxnSpPr>
          <p:cNvPr id="49" name="Straight Arrow Connector 48"/>
          <p:cNvCxnSpPr/>
          <p:nvPr/>
        </p:nvCxnSpPr>
        <p:spPr>
          <a:xfrm rot="5400000">
            <a:off x="6440489" y="2161798"/>
            <a:ext cx="381001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096000" y="2895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781800" y="2895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53" name="Straight Arrow Connector 52"/>
          <p:cNvCxnSpPr/>
          <p:nvPr/>
        </p:nvCxnSpPr>
        <p:spPr>
          <a:xfrm rot="10800000" flipV="1">
            <a:off x="6324600" y="2743197"/>
            <a:ext cx="230189" cy="197449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6630990" y="2743200"/>
            <a:ext cx="379410" cy="197446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10800000">
            <a:off x="2895600" y="3264932"/>
            <a:ext cx="1468438" cy="195816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5400000">
            <a:off x="4031060" y="4158058"/>
            <a:ext cx="108823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6553200" y="36692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7315200" y="3657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609600" y="13716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cxnSp>
        <p:nvCxnSpPr>
          <p:cNvPr id="69" name="Straight Arrow Connector 68"/>
          <p:cNvCxnSpPr/>
          <p:nvPr/>
        </p:nvCxnSpPr>
        <p:spPr>
          <a:xfrm rot="5400000">
            <a:off x="6597374" y="3449358"/>
            <a:ext cx="522843" cy="153990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16200000" flipH="1">
            <a:off x="7060407" y="3304383"/>
            <a:ext cx="511177" cy="455609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0800000">
            <a:off x="1884363" y="3221516"/>
            <a:ext cx="577851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5400000">
            <a:off x="2283067" y="3707052"/>
            <a:ext cx="663096" cy="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10800000" flipV="1">
            <a:off x="3733800" y="4855371"/>
            <a:ext cx="687388" cy="2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4030665" y="5550692"/>
            <a:ext cx="1088230" cy="2385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6248400" y="4343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  <a:endParaRPr 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6858000" y="4343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  <a:endParaRPr lang="en-US" dirty="0"/>
          </a:p>
        </p:txBody>
      </p:sp>
      <p:sp>
        <p:nvSpPr>
          <p:cNvPr id="73" name="TextBox 72"/>
          <p:cNvSpPr txBox="1"/>
          <p:nvPr/>
        </p:nvSpPr>
        <p:spPr>
          <a:xfrm>
            <a:off x="7543800" y="4343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74" name="TextBox 73"/>
          <p:cNvSpPr txBox="1"/>
          <p:nvPr/>
        </p:nvSpPr>
        <p:spPr>
          <a:xfrm>
            <a:off x="8153400" y="4343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75" name="Straight Arrow Connector 74"/>
          <p:cNvCxnSpPr/>
          <p:nvPr/>
        </p:nvCxnSpPr>
        <p:spPr>
          <a:xfrm rot="5400000">
            <a:off x="6444973" y="4081184"/>
            <a:ext cx="294246" cy="23019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rot="16200000" flipH="1">
            <a:off x="6791560" y="4115597"/>
            <a:ext cx="359889" cy="227009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rot="16200000" flipH="1">
            <a:off x="7467840" y="4102894"/>
            <a:ext cx="305913" cy="153992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7697793" y="3922931"/>
            <a:ext cx="608007" cy="475559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6667500" y="5239057"/>
            <a:ext cx="1905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…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33400" y="21336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304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CKY: retrieving the parse</a:t>
            </a:r>
            <a:endParaRPr lang="en-US" dirty="0"/>
          </a:p>
        </p:txBody>
      </p:sp>
      <p:sp>
        <p:nvSpPr>
          <p:cNvPr id="4" name="Rectangle 94"/>
          <p:cNvSpPr>
            <a:spLocks noChangeArrowheads="1"/>
          </p:cNvSpPr>
          <p:nvPr/>
        </p:nvSpPr>
        <p:spPr bwMode="auto">
          <a:xfrm>
            <a:off x="528638" y="2162175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95"/>
          <p:cNvSpPr>
            <a:spLocks noChangeArrowheads="1"/>
          </p:cNvSpPr>
          <p:nvPr/>
        </p:nvSpPr>
        <p:spPr bwMode="auto">
          <a:xfrm>
            <a:off x="14874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96"/>
          <p:cNvSpPr>
            <a:spLocks noChangeArrowheads="1"/>
          </p:cNvSpPr>
          <p:nvPr/>
        </p:nvSpPr>
        <p:spPr bwMode="auto">
          <a:xfrm>
            <a:off x="24463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97"/>
          <p:cNvSpPr>
            <a:spLocks noChangeArrowheads="1"/>
          </p:cNvSpPr>
          <p:nvPr/>
        </p:nvSpPr>
        <p:spPr bwMode="auto">
          <a:xfrm>
            <a:off x="34051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98"/>
          <p:cNvSpPr>
            <a:spLocks noChangeArrowheads="1"/>
          </p:cNvSpPr>
          <p:nvPr/>
        </p:nvSpPr>
        <p:spPr bwMode="auto">
          <a:xfrm>
            <a:off x="43640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99"/>
          <p:cNvSpPr>
            <a:spLocks noChangeArrowheads="1"/>
          </p:cNvSpPr>
          <p:nvPr/>
        </p:nvSpPr>
        <p:spPr bwMode="auto">
          <a:xfrm>
            <a:off x="1495425" y="3011488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100"/>
          <p:cNvSpPr>
            <a:spLocks noChangeArrowheads="1"/>
          </p:cNvSpPr>
          <p:nvPr/>
        </p:nvSpPr>
        <p:spPr bwMode="auto">
          <a:xfrm>
            <a:off x="24542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1"/>
          <p:cNvSpPr>
            <a:spLocks noChangeArrowheads="1"/>
          </p:cNvSpPr>
          <p:nvPr/>
        </p:nvSpPr>
        <p:spPr bwMode="auto">
          <a:xfrm>
            <a:off x="341312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2"/>
          <p:cNvSpPr>
            <a:spLocks noChangeArrowheads="1"/>
          </p:cNvSpPr>
          <p:nvPr/>
        </p:nvSpPr>
        <p:spPr bwMode="auto">
          <a:xfrm>
            <a:off x="43719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103"/>
          <p:cNvSpPr>
            <a:spLocks noChangeArrowheads="1"/>
          </p:cNvSpPr>
          <p:nvPr/>
        </p:nvSpPr>
        <p:spPr bwMode="auto">
          <a:xfrm>
            <a:off x="24622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04"/>
          <p:cNvSpPr>
            <a:spLocks noChangeArrowheads="1"/>
          </p:cNvSpPr>
          <p:nvPr/>
        </p:nvSpPr>
        <p:spPr bwMode="auto">
          <a:xfrm>
            <a:off x="342106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05"/>
          <p:cNvSpPr>
            <a:spLocks noChangeArrowheads="1"/>
          </p:cNvSpPr>
          <p:nvPr/>
        </p:nvSpPr>
        <p:spPr bwMode="auto">
          <a:xfrm>
            <a:off x="43799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06"/>
          <p:cNvSpPr>
            <a:spLocks noChangeArrowheads="1"/>
          </p:cNvSpPr>
          <p:nvPr/>
        </p:nvSpPr>
        <p:spPr bwMode="auto">
          <a:xfrm>
            <a:off x="342900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07"/>
          <p:cNvSpPr>
            <a:spLocks noChangeArrowheads="1"/>
          </p:cNvSpPr>
          <p:nvPr/>
        </p:nvSpPr>
        <p:spPr bwMode="auto">
          <a:xfrm>
            <a:off x="438785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08"/>
          <p:cNvSpPr>
            <a:spLocks noChangeArrowheads="1"/>
          </p:cNvSpPr>
          <p:nvPr/>
        </p:nvSpPr>
        <p:spPr bwMode="auto">
          <a:xfrm>
            <a:off x="4395788" y="55626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TextBox 110"/>
          <p:cNvSpPr txBox="1">
            <a:spLocks noChangeArrowheads="1"/>
          </p:cNvSpPr>
          <p:nvPr/>
        </p:nvSpPr>
        <p:spPr bwMode="auto">
          <a:xfrm>
            <a:off x="152400" y="2052638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20" name="TextBox 111"/>
          <p:cNvSpPr txBox="1">
            <a:spLocks noChangeArrowheads="1"/>
          </p:cNvSpPr>
          <p:nvPr/>
        </p:nvSpPr>
        <p:spPr bwMode="auto">
          <a:xfrm>
            <a:off x="609600" y="1752600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306524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38400" y="378777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470217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19600" y="553144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828800" y="25685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438400" y="294064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19600" y="471384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733800" y="42449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438400" y="2130246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VB2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S</a:t>
            </a:r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419600" y="386397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3733800" y="34067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695700" y="2566987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343400" y="3276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9600" y="2076271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</a:p>
          <a:p>
            <a:endParaRPr lang="en-US" dirty="0" smtClean="0"/>
          </a:p>
          <a:p>
            <a:r>
              <a:rPr lang="en-US" dirty="0" smtClean="0"/>
              <a:t>VP</a:t>
            </a:r>
          </a:p>
          <a:p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 rot="5400000">
            <a:off x="4469607" y="2562224"/>
            <a:ext cx="207963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4371181" y="3172620"/>
            <a:ext cx="40322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 flipV="1">
            <a:off x="914402" y="2829817"/>
            <a:ext cx="3505198" cy="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10800000">
            <a:off x="2895600" y="3264932"/>
            <a:ext cx="1468438" cy="195816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5400000">
            <a:off x="4031060" y="4158058"/>
            <a:ext cx="108823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09600" y="13716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cxnSp>
        <p:nvCxnSpPr>
          <p:cNvPr id="54" name="Straight Arrow Connector 53"/>
          <p:cNvCxnSpPr/>
          <p:nvPr/>
        </p:nvCxnSpPr>
        <p:spPr>
          <a:xfrm rot="10800000">
            <a:off x="1884363" y="3221516"/>
            <a:ext cx="577851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5400000">
            <a:off x="2283067" y="3707052"/>
            <a:ext cx="663096" cy="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10800000" flipV="1">
            <a:off x="3733800" y="4855371"/>
            <a:ext cx="687388" cy="2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4030665" y="5550692"/>
            <a:ext cx="1088230" cy="2385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638800" y="2263775"/>
            <a:ext cx="3354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Where do these arrows/references come from?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33400" y="21336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655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CKY: retrieving the parse</a:t>
            </a:r>
            <a:endParaRPr lang="en-US" dirty="0"/>
          </a:p>
        </p:txBody>
      </p:sp>
      <p:sp>
        <p:nvSpPr>
          <p:cNvPr id="4" name="Rectangle 94"/>
          <p:cNvSpPr>
            <a:spLocks noChangeArrowheads="1"/>
          </p:cNvSpPr>
          <p:nvPr/>
        </p:nvSpPr>
        <p:spPr bwMode="auto">
          <a:xfrm>
            <a:off x="528638" y="2162175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95"/>
          <p:cNvSpPr>
            <a:spLocks noChangeArrowheads="1"/>
          </p:cNvSpPr>
          <p:nvPr/>
        </p:nvSpPr>
        <p:spPr bwMode="auto">
          <a:xfrm>
            <a:off x="14874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96"/>
          <p:cNvSpPr>
            <a:spLocks noChangeArrowheads="1"/>
          </p:cNvSpPr>
          <p:nvPr/>
        </p:nvSpPr>
        <p:spPr bwMode="auto">
          <a:xfrm>
            <a:off x="24463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97"/>
          <p:cNvSpPr>
            <a:spLocks noChangeArrowheads="1"/>
          </p:cNvSpPr>
          <p:nvPr/>
        </p:nvSpPr>
        <p:spPr bwMode="auto">
          <a:xfrm>
            <a:off x="34051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98"/>
          <p:cNvSpPr>
            <a:spLocks noChangeArrowheads="1"/>
          </p:cNvSpPr>
          <p:nvPr/>
        </p:nvSpPr>
        <p:spPr bwMode="auto">
          <a:xfrm>
            <a:off x="43640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99"/>
          <p:cNvSpPr>
            <a:spLocks noChangeArrowheads="1"/>
          </p:cNvSpPr>
          <p:nvPr/>
        </p:nvSpPr>
        <p:spPr bwMode="auto">
          <a:xfrm>
            <a:off x="1495425" y="3011488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100"/>
          <p:cNvSpPr>
            <a:spLocks noChangeArrowheads="1"/>
          </p:cNvSpPr>
          <p:nvPr/>
        </p:nvSpPr>
        <p:spPr bwMode="auto">
          <a:xfrm>
            <a:off x="24542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1"/>
          <p:cNvSpPr>
            <a:spLocks noChangeArrowheads="1"/>
          </p:cNvSpPr>
          <p:nvPr/>
        </p:nvSpPr>
        <p:spPr bwMode="auto">
          <a:xfrm>
            <a:off x="341312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2"/>
          <p:cNvSpPr>
            <a:spLocks noChangeArrowheads="1"/>
          </p:cNvSpPr>
          <p:nvPr/>
        </p:nvSpPr>
        <p:spPr bwMode="auto">
          <a:xfrm>
            <a:off x="43719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103"/>
          <p:cNvSpPr>
            <a:spLocks noChangeArrowheads="1"/>
          </p:cNvSpPr>
          <p:nvPr/>
        </p:nvSpPr>
        <p:spPr bwMode="auto">
          <a:xfrm>
            <a:off x="24622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04"/>
          <p:cNvSpPr>
            <a:spLocks noChangeArrowheads="1"/>
          </p:cNvSpPr>
          <p:nvPr/>
        </p:nvSpPr>
        <p:spPr bwMode="auto">
          <a:xfrm>
            <a:off x="342106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05"/>
          <p:cNvSpPr>
            <a:spLocks noChangeArrowheads="1"/>
          </p:cNvSpPr>
          <p:nvPr/>
        </p:nvSpPr>
        <p:spPr bwMode="auto">
          <a:xfrm>
            <a:off x="43799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06"/>
          <p:cNvSpPr>
            <a:spLocks noChangeArrowheads="1"/>
          </p:cNvSpPr>
          <p:nvPr/>
        </p:nvSpPr>
        <p:spPr bwMode="auto">
          <a:xfrm>
            <a:off x="342900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07"/>
          <p:cNvSpPr>
            <a:spLocks noChangeArrowheads="1"/>
          </p:cNvSpPr>
          <p:nvPr/>
        </p:nvSpPr>
        <p:spPr bwMode="auto">
          <a:xfrm>
            <a:off x="438785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08"/>
          <p:cNvSpPr>
            <a:spLocks noChangeArrowheads="1"/>
          </p:cNvSpPr>
          <p:nvPr/>
        </p:nvSpPr>
        <p:spPr bwMode="auto">
          <a:xfrm>
            <a:off x="4395788" y="55626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TextBox 110"/>
          <p:cNvSpPr txBox="1">
            <a:spLocks noChangeArrowheads="1"/>
          </p:cNvSpPr>
          <p:nvPr/>
        </p:nvSpPr>
        <p:spPr bwMode="auto">
          <a:xfrm>
            <a:off x="152400" y="2052638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20" name="TextBox 111"/>
          <p:cNvSpPr txBox="1">
            <a:spLocks noChangeArrowheads="1"/>
          </p:cNvSpPr>
          <p:nvPr/>
        </p:nvSpPr>
        <p:spPr bwMode="auto">
          <a:xfrm>
            <a:off x="609600" y="1752600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306524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38400" y="378777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470217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19600" y="553144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828800" y="25685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438400" y="294064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19600" y="471384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733800" y="42449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438400" y="2130246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VB2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S</a:t>
            </a:r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419600" y="386397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3733800" y="34067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695700" y="2566987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343400" y="3276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9600" y="2076271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</a:p>
          <a:p>
            <a:endParaRPr lang="en-US" dirty="0" smtClean="0"/>
          </a:p>
          <a:p>
            <a:r>
              <a:rPr lang="en-US" dirty="0" smtClean="0"/>
              <a:t>VP</a:t>
            </a:r>
          </a:p>
          <a:p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 rot="5400000">
            <a:off x="4469607" y="2562224"/>
            <a:ext cx="207963" cy="1588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4371181" y="3172620"/>
            <a:ext cx="40322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 flipV="1">
            <a:off x="914402" y="2829817"/>
            <a:ext cx="3505198" cy="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10800000">
            <a:off x="2895600" y="3264932"/>
            <a:ext cx="1468438" cy="195816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5400000">
            <a:off x="4031060" y="4158058"/>
            <a:ext cx="108823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09600" y="13716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cxnSp>
        <p:nvCxnSpPr>
          <p:cNvPr id="54" name="Straight Arrow Connector 53"/>
          <p:cNvCxnSpPr/>
          <p:nvPr/>
        </p:nvCxnSpPr>
        <p:spPr>
          <a:xfrm rot="10800000">
            <a:off x="1884363" y="3221516"/>
            <a:ext cx="577851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5400000">
            <a:off x="2283067" y="3707052"/>
            <a:ext cx="663096" cy="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10800000" flipV="1">
            <a:off x="3733800" y="4855371"/>
            <a:ext cx="687388" cy="2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4030665" y="5550692"/>
            <a:ext cx="1088230" cy="2385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638800" y="3505200"/>
            <a:ext cx="33549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To add a constituent in a cell, we’re applying a rule</a:t>
            </a:r>
          </a:p>
          <a:p>
            <a:endParaRPr lang="en-US" sz="2400" dirty="0" smtClean="0"/>
          </a:p>
          <a:p>
            <a:r>
              <a:rPr lang="en-US" sz="2400" dirty="0" smtClean="0"/>
              <a:t>The references represent the smaller constituents we used to build this constituent</a:t>
            </a:r>
            <a:endParaRPr lang="en-US" sz="2400" dirty="0"/>
          </a:p>
        </p:txBody>
      </p:sp>
      <p:sp>
        <p:nvSpPr>
          <p:cNvPr id="46" name="Rectangle 45"/>
          <p:cNvSpPr/>
          <p:nvPr/>
        </p:nvSpPr>
        <p:spPr>
          <a:xfrm>
            <a:off x="5943600" y="2130246"/>
            <a:ext cx="13130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 </a:t>
            </a:r>
            <a:r>
              <a:rPr lang="en-US" sz="2800" dirty="0">
                <a:solidFill>
                  <a:srgbClr val="0000FF"/>
                </a:solidFill>
                <a:sym typeface="Symbol" charset="2"/>
              </a:rPr>
              <a:t>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VP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33400" y="21336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297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CKY: retrieving the parse</a:t>
            </a:r>
            <a:endParaRPr lang="en-US" dirty="0"/>
          </a:p>
        </p:txBody>
      </p:sp>
      <p:sp>
        <p:nvSpPr>
          <p:cNvPr id="4" name="Rectangle 94"/>
          <p:cNvSpPr>
            <a:spLocks noChangeArrowheads="1"/>
          </p:cNvSpPr>
          <p:nvPr/>
        </p:nvSpPr>
        <p:spPr bwMode="auto">
          <a:xfrm>
            <a:off x="528638" y="2162175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95"/>
          <p:cNvSpPr>
            <a:spLocks noChangeArrowheads="1"/>
          </p:cNvSpPr>
          <p:nvPr/>
        </p:nvSpPr>
        <p:spPr bwMode="auto">
          <a:xfrm>
            <a:off x="14874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96"/>
          <p:cNvSpPr>
            <a:spLocks noChangeArrowheads="1"/>
          </p:cNvSpPr>
          <p:nvPr/>
        </p:nvSpPr>
        <p:spPr bwMode="auto">
          <a:xfrm>
            <a:off x="24463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97"/>
          <p:cNvSpPr>
            <a:spLocks noChangeArrowheads="1"/>
          </p:cNvSpPr>
          <p:nvPr/>
        </p:nvSpPr>
        <p:spPr bwMode="auto">
          <a:xfrm>
            <a:off x="34051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98"/>
          <p:cNvSpPr>
            <a:spLocks noChangeArrowheads="1"/>
          </p:cNvSpPr>
          <p:nvPr/>
        </p:nvSpPr>
        <p:spPr bwMode="auto">
          <a:xfrm>
            <a:off x="43640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99"/>
          <p:cNvSpPr>
            <a:spLocks noChangeArrowheads="1"/>
          </p:cNvSpPr>
          <p:nvPr/>
        </p:nvSpPr>
        <p:spPr bwMode="auto">
          <a:xfrm>
            <a:off x="1495425" y="3011488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100"/>
          <p:cNvSpPr>
            <a:spLocks noChangeArrowheads="1"/>
          </p:cNvSpPr>
          <p:nvPr/>
        </p:nvSpPr>
        <p:spPr bwMode="auto">
          <a:xfrm>
            <a:off x="24542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1"/>
          <p:cNvSpPr>
            <a:spLocks noChangeArrowheads="1"/>
          </p:cNvSpPr>
          <p:nvPr/>
        </p:nvSpPr>
        <p:spPr bwMode="auto">
          <a:xfrm>
            <a:off x="341312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2"/>
          <p:cNvSpPr>
            <a:spLocks noChangeArrowheads="1"/>
          </p:cNvSpPr>
          <p:nvPr/>
        </p:nvSpPr>
        <p:spPr bwMode="auto">
          <a:xfrm>
            <a:off x="43719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103"/>
          <p:cNvSpPr>
            <a:spLocks noChangeArrowheads="1"/>
          </p:cNvSpPr>
          <p:nvPr/>
        </p:nvSpPr>
        <p:spPr bwMode="auto">
          <a:xfrm>
            <a:off x="24622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04"/>
          <p:cNvSpPr>
            <a:spLocks noChangeArrowheads="1"/>
          </p:cNvSpPr>
          <p:nvPr/>
        </p:nvSpPr>
        <p:spPr bwMode="auto">
          <a:xfrm>
            <a:off x="342106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05"/>
          <p:cNvSpPr>
            <a:spLocks noChangeArrowheads="1"/>
          </p:cNvSpPr>
          <p:nvPr/>
        </p:nvSpPr>
        <p:spPr bwMode="auto">
          <a:xfrm>
            <a:off x="43799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06"/>
          <p:cNvSpPr>
            <a:spLocks noChangeArrowheads="1"/>
          </p:cNvSpPr>
          <p:nvPr/>
        </p:nvSpPr>
        <p:spPr bwMode="auto">
          <a:xfrm>
            <a:off x="342900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07"/>
          <p:cNvSpPr>
            <a:spLocks noChangeArrowheads="1"/>
          </p:cNvSpPr>
          <p:nvPr/>
        </p:nvSpPr>
        <p:spPr bwMode="auto">
          <a:xfrm>
            <a:off x="438785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08"/>
          <p:cNvSpPr>
            <a:spLocks noChangeArrowheads="1"/>
          </p:cNvSpPr>
          <p:nvPr/>
        </p:nvSpPr>
        <p:spPr bwMode="auto">
          <a:xfrm>
            <a:off x="4395788" y="55626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TextBox 110"/>
          <p:cNvSpPr txBox="1">
            <a:spLocks noChangeArrowheads="1"/>
          </p:cNvSpPr>
          <p:nvPr/>
        </p:nvSpPr>
        <p:spPr bwMode="auto">
          <a:xfrm>
            <a:off x="152400" y="2052638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20" name="TextBox 111"/>
          <p:cNvSpPr txBox="1">
            <a:spLocks noChangeArrowheads="1"/>
          </p:cNvSpPr>
          <p:nvPr/>
        </p:nvSpPr>
        <p:spPr bwMode="auto">
          <a:xfrm>
            <a:off x="609600" y="1752600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306524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38400" y="378777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470217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19600" y="553144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828800" y="25685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438400" y="294064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19600" y="471384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733800" y="42449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438400" y="2130246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VB2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S</a:t>
            </a:r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419600" y="386397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3733800" y="34067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695700" y="2566987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343400" y="3276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9600" y="2076271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</a:p>
          <a:p>
            <a:endParaRPr lang="en-US" dirty="0" smtClean="0"/>
          </a:p>
          <a:p>
            <a:r>
              <a:rPr lang="en-US" dirty="0" smtClean="0"/>
              <a:t>VP</a:t>
            </a:r>
          </a:p>
          <a:p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 rot="5400000">
            <a:off x="4469607" y="2562224"/>
            <a:ext cx="207963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4371181" y="3172620"/>
            <a:ext cx="403227" cy="1588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 flipV="1">
            <a:off x="914402" y="2819397"/>
            <a:ext cx="3505198" cy="1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10800000">
            <a:off x="2895600" y="3264932"/>
            <a:ext cx="1468438" cy="195816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5400000">
            <a:off x="4031060" y="4158058"/>
            <a:ext cx="108823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09600" y="13716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cxnSp>
        <p:nvCxnSpPr>
          <p:cNvPr id="54" name="Straight Arrow Connector 53"/>
          <p:cNvCxnSpPr/>
          <p:nvPr/>
        </p:nvCxnSpPr>
        <p:spPr>
          <a:xfrm rot="10800000">
            <a:off x="1884363" y="3221516"/>
            <a:ext cx="577851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5400000">
            <a:off x="2283067" y="3707052"/>
            <a:ext cx="663096" cy="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10800000" flipV="1">
            <a:off x="3733800" y="4855371"/>
            <a:ext cx="687388" cy="2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4030665" y="5550692"/>
            <a:ext cx="1088230" cy="2385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638800" y="3505200"/>
            <a:ext cx="33549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To add a constituent in a cell, we’re applying a rule</a:t>
            </a:r>
          </a:p>
          <a:p>
            <a:endParaRPr lang="en-US" sz="2400" dirty="0" smtClean="0"/>
          </a:p>
          <a:p>
            <a:r>
              <a:rPr lang="en-US" sz="2400" dirty="0" smtClean="0"/>
              <a:t>The references represent the smaller constituents we used to build this constituent</a:t>
            </a:r>
            <a:endParaRPr lang="en-US" sz="2400" dirty="0"/>
          </a:p>
        </p:txBody>
      </p:sp>
      <p:sp>
        <p:nvSpPr>
          <p:cNvPr id="46" name="Rectangle 45"/>
          <p:cNvSpPr/>
          <p:nvPr/>
        </p:nvSpPr>
        <p:spPr>
          <a:xfrm>
            <a:off x="5943600" y="2130246"/>
            <a:ext cx="20480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VP </a:t>
            </a:r>
            <a:r>
              <a:rPr lang="en-US" sz="2800" dirty="0">
                <a:solidFill>
                  <a:srgbClr val="0000FF"/>
                </a:solidFill>
                <a:sym typeface="Symbol" charset="2"/>
              </a:rPr>
              <a:t>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VB NP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33400" y="212467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76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CKY: retrieving the parse</a:t>
            </a:r>
            <a:endParaRPr lang="en-US" dirty="0"/>
          </a:p>
        </p:txBody>
      </p:sp>
      <p:sp>
        <p:nvSpPr>
          <p:cNvPr id="4" name="Rectangle 94"/>
          <p:cNvSpPr>
            <a:spLocks noChangeArrowheads="1"/>
          </p:cNvSpPr>
          <p:nvPr/>
        </p:nvSpPr>
        <p:spPr bwMode="auto">
          <a:xfrm>
            <a:off x="528638" y="2162175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95"/>
          <p:cNvSpPr>
            <a:spLocks noChangeArrowheads="1"/>
          </p:cNvSpPr>
          <p:nvPr/>
        </p:nvSpPr>
        <p:spPr bwMode="auto">
          <a:xfrm>
            <a:off x="14874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96"/>
          <p:cNvSpPr>
            <a:spLocks noChangeArrowheads="1"/>
          </p:cNvSpPr>
          <p:nvPr/>
        </p:nvSpPr>
        <p:spPr bwMode="auto">
          <a:xfrm>
            <a:off x="24463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97"/>
          <p:cNvSpPr>
            <a:spLocks noChangeArrowheads="1"/>
          </p:cNvSpPr>
          <p:nvPr/>
        </p:nvSpPr>
        <p:spPr bwMode="auto">
          <a:xfrm>
            <a:off x="34051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98"/>
          <p:cNvSpPr>
            <a:spLocks noChangeArrowheads="1"/>
          </p:cNvSpPr>
          <p:nvPr/>
        </p:nvSpPr>
        <p:spPr bwMode="auto">
          <a:xfrm>
            <a:off x="43640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99"/>
          <p:cNvSpPr>
            <a:spLocks noChangeArrowheads="1"/>
          </p:cNvSpPr>
          <p:nvPr/>
        </p:nvSpPr>
        <p:spPr bwMode="auto">
          <a:xfrm>
            <a:off x="1495425" y="3011488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100"/>
          <p:cNvSpPr>
            <a:spLocks noChangeArrowheads="1"/>
          </p:cNvSpPr>
          <p:nvPr/>
        </p:nvSpPr>
        <p:spPr bwMode="auto">
          <a:xfrm>
            <a:off x="24542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1"/>
          <p:cNvSpPr>
            <a:spLocks noChangeArrowheads="1"/>
          </p:cNvSpPr>
          <p:nvPr/>
        </p:nvSpPr>
        <p:spPr bwMode="auto">
          <a:xfrm>
            <a:off x="341312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2"/>
          <p:cNvSpPr>
            <a:spLocks noChangeArrowheads="1"/>
          </p:cNvSpPr>
          <p:nvPr/>
        </p:nvSpPr>
        <p:spPr bwMode="auto">
          <a:xfrm>
            <a:off x="43719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103"/>
          <p:cNvSpPr>
            <a:spLocks noChangeArrowheads="1"/>
          </p:cNvSpPr>
          <p:nvPr/>
        </p:nvSpPr>
        <p:spPr bwMode="auto">
          <a:xfrm>
            <a:off x="24622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04"/>
          <p:cNvSpPr>
            <a:spLocks noChangeArrowheads="1"/>
          </p:cNvSpPr>
          <p:nvPr/>
        </p:nvSpPr>
        <p:spPr bwMode="auto">
          <a:xfrm>
            <a:off x="342106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05"/>
          <p:cNvSpPr>
            <a:spLocks noChangeArrowheads="1"/>
          </p:cNvSpPr>
          <p:nvPr/>
        </p:nvSpPr>
        <p:spPr bwMode="auto">
          <a:xfrm>
            <a:off x="43799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06"/>
          <p:cNvSpPr>
            <a:spLocks noChangeArrowheads="1"/>
          </p:cNvSpPr>
          <p:nvPr/>
        </p:nvSpPr>
        <p:spPr bwMode="auto">
          <a:xfrm>
            <a:off x="342900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07"/>
          <p:cNvSpPr>
            <a:spLocks noChangeArrowheads="1"/>
          </p:cNvSpPr>
          <p:nvPr/>
        </p:nvSpPr>
        <p:spPr bwMode="auto">
          <a:xfrm>
            <a:off x="438785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08"/>
          <p:cNvSpPr>
            <a:spLocks noChangeArrowheads="1"/>
          </p:cNvSpPr>
          <p:nvPr/>
        </p:nvSpPr>
        <p:spPr bwMode="auto">
          <a:xfrm>
            <a:off x="4395788" y="55626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TextBox 110"/>
          <p:cNvSpPr txBox="1">
            <a:spLocks noChangeArrowheads="1"/>
          </p:cNvSpPr>
          <p:nvPr/>
        </p:nvSpPr>
        <p:spPr bwMode="auto">
          <a:xfrm>
            <a:off x="152400" y="2052638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20" name="TextBox 111"/>
          <p:cNvSpPr txBox="1">
            <a:spLocks noChangeArrowheads="1"/>
          </p:cNvSpPr>
          <p:nvPr/>
        </p:nvSpPr>
        <p:spPr bwMode="auto">
          <a:xfrm>
            <a:off x="609600" y="1752600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306524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38400" y="378777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470217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19600" y="553144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828800" y="25685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438400" y="294064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19600" y="471384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733800" y="42449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438400" y="2130246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VB2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S</a:t>
            </a:r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419600" y="386397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3733800" y="34067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695700" y="2566987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343400" y="3276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9600" y="2076271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</a:p>
          <a:p>
            <a:endParaRPr lang="en-US" dirty="0" smtClean="0"/>
          </a:p>
          <a:p>
            <a:r>
              <a:rPr lang="en-US" dirty="0" smtClean="0"/>
              <a:t>VP</a:t>
            </a:r>
          </a:p>
          <a:p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 rot="5400000">
            <a:off x="4469607" y="2562224"/>
            <a:ext cx="207963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4371181" y="3172620"/>
            <a:ext cx="40322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 flipV="1">
            <a:off x="914402" y="2895598"/>
            <a:ext cx="3505198" cy="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09600" y="13716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67" name="TextBox 66"/>
          <p:cNvSpPr txBox="1"/>
          <p:nvPr/>
        </p:nvSpPr>
        <p:spPr>
          <a:xfrm>
            <a:off x="5638800" y="2263775"/>
            <a:ext cx="3354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about ambiguous parses?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 rot="10800000">
            <a:off x="2819400" y="2667000"/>
            <a:ext cx="1600198" cy="86616"/>
          </a:xfrm>
          <a:prstGeom prst="straightConnector1">
            <a:avLst/>
          </a:prstGeom>
          <a:ln w="28575" cap="flat" cmpd="sng" algn="ctr">
            <a:solidFill>
              <a:srgbClr val="B95B22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16200000" flipH="1">
            <a:off x="3819294" y="3874522"/>
            <a:ext cx="1807827" cy="2385"/>
          </a:xfrm>
          <a:prstGeom prst="straightConnector1">
            <a:avLst/>
          </a:prstGeom>
          <a:ln w="285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33400" y="21336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316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CKY: retrieving the parse</a:t>
            </a:r>
            <a:endParaRPr lang="en-US" dirty="0"/>
          </a:p>
        </p:txBody>
      </p:sp>
      <p:sp>
        <p:nvSpPr>
          <p:cNvPr id="45" name="Content Placeholder 44"/>
          <p:cNvSpPr>
            <a:spLocks noGrp="1"/>
          </p:cNvSpPr>
          <p:nvPr>
            <p:ph sz="quarter" idx="1"/>
          </p:nvPr>
        </p:nvSpPr>
        <p:spPr>
          <a:xfrm>
            <a:off x="3375990" y="1600200"/>
            <a:ext cx="5390057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We can store multiple derivations of each constituent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This </a:t>
            </a:r>
            <a:r>
              <a:rPr lang="en-US" sz="2800" dirty="0" smtClean="0"/>
              <a:t>representation is called a “parse forest”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It </a:t>
            </a:r>
            <a:r>
              <a:rPr lang="en-US" sz="2800" dirty="0" smtClean="0"/>
              <a:t>is often convenient to leave it in this form, rather than enumerate all possible parses.  </a:t>
            </a:r>
            <a:r>
              <a:rPr lang="en-US" sz="2800" dirty="0" smtClean="0">
                <a:solidFill>
                  <a:srgbClr val="FF0000"/>
                </a:solidFill>
              </a:rPr>
              <a:t>Why?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81200"/>
            <a:ext cx="3147391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014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CKY: some things to think about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35063" y="2615862"/>
            <a:ext cx="209232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</a:t>
            </a:r>
            <a:r>
              <a:rPr lang="en-US" dirty="0">
                <a:sym typeface="Symbol" charset="2"/>
              </a:rPr>
              <a:t></a:t>
            </a:r>
            <a:r>
              <a:rPr lang="en-US" dirty="0" smtClean="0"/>
              <a:t> </a:t>
            </a:r>
            <a:r>
              <a:rPr lang="en-US" dirty="0" smtClean="0"/>
              <a:t>VP</a:t>
            </a:r>
          </a:p>
          <a:p>
            <a:r>
              <a:rPr lang="en-US" dirty="0" smtClean="0"/>
              <a:t>VP </a:t>
            </a:r>
            <a:r>
              <a:rPr lang="en-US" dirty="0">
                <a:sym typeface="Symbol" charset="2"/>
              </a:rPr>
              <a:t></a:t>
            </a:r>
            <a:r>
              <a:rPr lang="en-US" dirty="0" smtClean="0"/>
              <a:t> </a:t>
            </a:r>
            <a:r>
              <a:rPr lang="en-US" dirty="0" smtClean="0"/>
              <a:t>VB NP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VP </a:t>
            </a:r>
            <a:r>
              <a:rPr lang="en-US" dirty="0">
                <a:solidFill>
                  <a:srgbClr val="FF0000"/>
                </a:solidFill>
                <a:sym typeface="Symbol" charset="2"/>
              </a:rPr>
              <a:t>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VB NP PP</a:t>
            </a:r>
          </a:p>
          <a:p>
            <a:r>
              <a:rPr lang="en-US" dirty="0" smtClean="0"/>
              <a:t>NP </a:t>
            </a:r>
            <a:r>
              <a:rPr lang="en-US" dirty="0">
                <a:sym typeface="Symbol" charset="2"/>
              </a:rPr>
              <a:t></a:t>
            </a:r>
            <a:r>
              <a:rPr lang="en-US" dirty="0" smtClean="0"/>
              <a:t> </a:t>
            </a:r>
            <a:r>
              <a:rPr lang="en-US" dirty="0" smtClean="0"/>
              <a:t>DT NN </a:t>
            </a:r>
          </a:p>
          <a:p>
            <a:r>
              <a:rPr lang="en-US" dirty="0" smtClean="0"/>
              <a:t>NP </a:t>
            </a:r>
            <a:r>
              <a:rPr lang="en-US" dirty="0">
                <a:sym typeface="Symbol" charset="2"/>
              </a:rPr>
              <a:t></a:t>
            </a:r>
            <a:r>
              <a:rPr lang="en-US" dirty="0" smtClean="0"/>
              <a:t> </a:t>
            </a:r>
            <a:r>
              <a:rPr lang="en-US" dirty="0" smtClean="0"/>
              <a:t>NN</a:t>
            </a:r>
          </a:p>
          <a:p>
            <a:r>
              <a:rPr lang="en-US" dirty="0" smtClean="0"/>
              <a:t>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2615862"/>
            <a:ext cx="20923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</a:t>
            </a:r>
            <a:r>
              <a:rPr lang="en-US" dirty="0">
                <a:sym typeface="Symbol" charset="2"/>
              </a:rPr>
              <a:t></a:t>
            </a:r>
            <a:r>
              <a:rPr lang="en-US" dirty="0" smtClean="0"/>
              <a:t> </a:t>
            </a:r>
            <a:r>
              <a:rPr lang="en-US" dirty="0" smtClean="0"/>
              <a:t>VP</a:t>
            </a:r>
          </a:p>
          <a:p>
            <a:r>
              <a:rPr lang="en-US" dirty="0" smtClean="0"/>
              <a:t>VP </a:t>
            </a:r>
            <a:r>
              <a:rPr lang="en-US" dirty="0" smtClean="0">
                <a:sym typeface="Symbol" charset="2"/>
              </a:rPr>
              <a:t> </a:t>
            </a:r>
            <a:r>
              <a:rPr lang="en-US" dirty="0" smtClean="0"/>
              <a:t>VB </a:t>
            </a:r>
            <a:r>
              <a:rPr lang="en-US" dirty="0" smtClean="0"/>
              <a:t>NP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VP </a:t>
            </a:r>
            <a:r>
              <a:rPr lang="en-US" dirty="0">
                <a:solidFill>
                  <a:srgbClr val="FF0000"/>
                </a:solidFill>
                <a:sym typeface="Symbol" charset="2"/>
              </a:rPr>
              <a:t>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VP2 PP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VP2 </a:t>
            </a:r>
            <a:r>
              <a:rPr lang="en-US" dirty="0">
                <a:solidFill>
                  <a:srgbClr val="FF0000"/>
                </a:solidFill>
                <a:sym typeface="Symbol" charset="2"/>
              </a:rPr>
              <a:t>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VB NP</a:t>
            </a:r>
          </a:p>
          <a:p>
            <a:r>
              <a:rPr lang="en-US" dirty="0" smtClean="0"/>
              <a:t>NP </a:t>
            </a:r>
            <a:r>
              <a:rPr lang="en-US" dirty="0">
                <a:sym typeface="Symbol" charset="2"/>
              </a:rPr>
              <a:t></a:t>
            </a:r>
            <a:r>
              <a:rPr lang="en-US" dirty="0" smtClean="0"/>
              <a:t> </a:t>
            </a:r>
            <a:r>
              <a:rPr lang="en-US" dirty="0" smtClean="0"/>
              <a:t>DT NN </a:t>
            </a:r>
          </a:p>
          <a:p>
            <a:r>
              <a:rPr lang="en-US" dirty="0" smtClean="0"/>
              <a:t>NP </a:t>
            </a:r>
            <a:r>
              <a:rPr lang="en-US" dirty="0">
                <a:sym typeface="Symbol" charset="2"/>
              </a:rPr>
              <a:t></a:t>
            </a:r>
            <a:r>
              <a:rPr lang="en-US" dirty="0" smtClean="0"/>
              <a:t> </a:t>
            </a:r>
            <a:r>
              <a:rPr lang="en-US" dirty="0" smtClean="0"/>
              <a:t>NN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648200" y="1828800"/>
            <a:ext cx="24791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Actual grammar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1447800" y="1828800"/>
            <a:ext cx="7983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CNF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12648" y="4875787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 get a CNF parse tree</a:t>
            </a:r>
          </a:p>
        </p:txBody>
      </p:sp>
      <p:sp>
        <p:nvSpPr>
          <p:cNvPr id="9" name="Rectangle 8"/>
          <p:cNvSpPr/>
          <p:nvPr/>
        </p:nvSpPr>
        <p:spPr>
          <a:xfrm>
            <a:off x="4800600" y="4724400"/>
            <a:ext cx="27373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but want one for the actual grammar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24200" y="595378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Ideas?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122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ambiguity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0874" y="56343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612774" y="5443835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98474" y="479613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PRP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4674" y="404580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613568" y="4604841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993774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31874" y="4796135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1527174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65274" y="4796135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2289174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27274" y="47961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013074" y="47961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rot="5400000">
            <a:off x="2975768" y="5443041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632074" y="404580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  <a:endParaRPr lang="en-US" dirty="0"/>
          </a:p>
        </p:txBody>
      </p:sp>
      <p:cxnSp>
        <p:nvCxnSpPr>
          <p:cNvPr id="18" name="Straight Connector 17"/>
          <p:cNvCxnSpPr>
            <a:stCxn id="14" idx="0"/>
          </p:cNvCxnSpPr>
          <p:nvPr/>
        </p:nvCxnSpPr>
        <p:spPr>
          <a:xfrm rot="5400000" flipH="1" flipV="1">
            <a:off x="2536824" y="4472285"/>
            <a:ext cx="381000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V="1">
            <a:off x="2847458" y="4478119"/>
            <a:ext cx="369332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946274" y="34362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21" name="Straight Connector 20"/>
          <p:cNvCxnSpPr>
            <a:stCxn id="12" idx="0"/>
          </p:cNvCxnSpPr>
          <p:nvPr/>
        </p:nvCxnSpPr>
        <p:spPr>
          <a:xfrm rot="5400000" flipH="1" flipV="1">
            <a:off x="1393824" y="4167485"/>
            <a:ext cx="990600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20" idx="2"/>
          </p:cNvCxnSpPr>
          <p:nvPr/>
        </p:nvCxnSpPr>
        <p:spPr>
          <a:xfrm rot="10800000">
            <a:off x="2251074" y="3805535"/>
            <a:ext cx="533400" cy="2402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412874" y="28266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VP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rot="5400000" flipH="1" flipV="1">
            <a:off x="575071" y="3805932"/>
            <a:ext cx="1600200" cy="3802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23" idx="2"/>
          </p:cNvCxnSpPr>
          <p:nvPr/>
        </p:nvCxnSpPr>
        <p:spPr>
          <a:xfrm rot="10800000">
            <a:off x="1717674" y="3195935"/>
            <a:ext cx="304800" cy="2402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55674" y="21408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 rot="5400000" flipH="1" flipV="1">
            <a:off x="149343" y="3163272"/>
            <a:ext cx="1535668" cy="2293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0800000">
            <a:off x="1185068" y="2510135"/>
            <a:ext cx="380206" cy="3164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962400" y="56343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cxnSp>
        <p:nvCxnSpPr>
          <p:cNvPr id="30" name="Straight Connector 29"/>
          <p:cNvCxnSpPr/>
          <p:nvPr/>
        </p:nvCxnSpPr>
        <p:spPr>
          <a:xfrm rot="5400000">
            <a:off x="3924300" y="5443835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810000" y="479613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PRP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886200" y="404580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 rot="5400000">
            <a:off x="3925094" y="4604841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4305300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343400" y="4796135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</a:t>
            </a:r>
            <a:endParaRPr lang="en-US" dirty="0"/>
          </a:p>
        </p:txBody>
      </p:sp>
      <p:cxnSp>
        <p:nvCxnSpPr>
          <p:cNvPr id="36" name="Straight Connector 35"/>
          <p:cNvCxnSpPr/>
          <p:nvPr/>
        </p:nvCxnSpPr>
        <p:spPr>
          <a:xfrm rot="5400000">
            <a:off x="4838700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876800" y="4796135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rot="5400000">
            <a:off x="5600700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638800" y="47961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324600" y="47961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 rot="5400000">
            <a:off x="6287294" y="5443041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943600" y="404580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  <a:endParaRPr lang="en-US" dirty="0"/>
          </a:p>
        </p:txBody>
      </p:sp>
      <p:cxnSp>
        <p:nvCxnSpPr>
          <p:cNvPr id="43" name="Straight Connector 42"/>
          <p:cNvCxnSpPr>
            <a:stCxn id="39" idx="0"/>
          </p:cNvCxnSpPr>
          <p:nvPr/>
        </p:nvCxnSpPr>
        <p:spPr>
          <a:xfrm rot="5400000" flipH="1" flipV="1">
            <a:off x="5848350" y="4472285"/>
            <a:ext cx="381000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6200000" flipV="1">
            <a:off x="6158984" y="4478119"/>
            <a:ext cx="369332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876800" y="3962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46" name="Straight Connector 45"/>
          <p:cNvCxnSpPr>
            <a:stCxn id="37" idx="0"/>
          </p:cNvCxnSpPr>
          <p:nvPr/>
        </p:nvCxnSpPr>
        <p:spPr>
          <a:xfrm rot="5400000" flipH="1" flipV="1">
            <a:off x="4876800" y="4605635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724400" y="28266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VP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rot="5400000" flipH="1" flipV="1">
            <a:off x="3886597" y="3805932"/>
            <a:ext cx="1600200" cy="3802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endCxn id="48" idx="2"/>
          </p:cNvCxnSpPr>
          <p:nvPr/>
        </p:nvCxnSpPr>
        <p:spPr>
          <a:xfrm rot="5400000" flipH="1" flipV="1">
            <a:off x="4645571" y="3578771"/>
            <a:ext cx="766465" cy="7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267200" y="21408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cxnSp>
        <p:nvCxnSpPr>
          <p:cNvPr id="52" name="Straight Connector 51"/>
          <p:cNvCxnSpPr/>
          <p:nvPr/>
        </p:nvCxnSpPr>
        <p:spPr>
          <a:xfrm rot="5400000" flipH="1" flipV="1">
            <a:off x="3460869" y="3163272"/>
            <a:ext cx="1535668" cy="2293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10800000">
            <a:off x="4496594" y="2510135"/>
            <a:ext cx="380206" cy="3164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10800000">
            <a:off x="5181602" y="3200401"/>
            <a:ext cx="990601" cy="8454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858000" y="1953716"/>
            <a:ext cx="209232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 </a:t>
            </a:r>
            <a:r>
              <a:rPr lang="en-US" sz="1400" dirty="0">
                <a:sym typeface="Symbol" charset="2"/>
              </a:rPr>
              <a:t></a:t>
            </a:r>
            <a:r>
              <a:rPr lang="en-US" sz="1400" dirty="0" smtClean="0"/>
              <a:t> </a:t>
            </a:r>
            <a:r>
              <a:rPr lang="en-US" sz="1400" dirty="0" smtClean="0"/>
              <a:t>NP  VP</a:t>
            </a:r>
          </a:p>
          <a:p>
            <a:r>
              <a:rPr lang="en-US" sz="1400" dirty="0" smtClean="0"/>
              <a:t>NP </a:t>
            </a:r>
            <a:r>
              <a:rPr lang="en-US" sz="1400" dirty="0">
                <a:sym typeface="Symbol" charset="2"/>
              </a:rPr>
              <a:t></a:t>
            </a:r>
            <a:r>
              <a:rPr lang="en-US" sz="1400" dirty="0" smtClean="0"/>
              <a:t> </a:t>
            </a:r>
            <a:r>
              <a:rPr lang="en-US" sz="1400" dirty="0" smtClean="0"/>
              <a:t>PRP</a:t>
            </a:r>
          </a:p>
          <a:p>
            <a:r>
              <a:rPr lang="en-US" sz="1400" dirty="0" smtClean="0"/>
              <a:t>NP </a:t>
            </a:r>
            <a:r>
              <a:rPr lang="en-US" sz="1400" dirty="0">
                <a:sym typeface="Symbol" charset="2"/>
              </a:rPr>
              <a:t></a:t>
            </a:r>
            <a:r>
              <a:rPr lang="en-US" sz="1400" dirty="0" smtClean="0"/>
              <a:t> </a:t>
            </a:r>
            <a:r>
              <a:rPr lang="en-US" sz="1400" dirty="0" smtClean="0"/>
              <a:t>N PP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VP </a:t>
            </a:r>
            <a:r>
              <a:rPr lang="en-US" sz="1400" dirty="0">
                <a:solidFill>
                  <a:srgbClr val="FF0000"/>
                </a:solidFill>
                <a:sym typeface="Symbol" charset="2"/>
              </a:rPr>
              <a:t>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smtClean="0">
                <a:solidFill>
                  <a:srgbClr val="FF0000"/>
                </a:solidFill>
              </a:rPr>
              <a:t>V NP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VP </a:t>
            </a:r>
            <a:r>
              <a:rPr lang="en-US" sz="1400" dirty="0">
                <a:solidFill>
                  <a:srgbClr val="FF0000"/>
                </a:solidFill>
                <a:sym typeface="Symbol" charset="2"/>
              </a:rPr>
              <a:t>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smtClean="0">
                <a:solidFill>
                  <a:srgbClr val="FF0000"/>
                </a:solidFill>
              </a:rPr>
              <a:t>V NP PP</a:t>
            </a:r>
          </a:p>
          <a:p>
            <a:r>
              <a:rPr lang="en-US" sz="1400" dirty="0" smtClean="0"/>
              <a:t>PP </a:t>
            </a:r>
            <a:r>
              <a:rPr lang="en-US" sz="1400" dirty="0">
                <a:sym typeface="Symbol" charset="2"/>
              </a:rPr>
              <a:t></a:t>
            </a:r>
            <a:r>
              <a:rPr lang="en-US" sz="1400" dirty="0" smtClean="0"/>
              <a:t> </a:t>
            </a:r>
            <a:r>
              <a:rPr lang="en-US" sz="1400" dirty="0" smtClean="0"/>
              <a:t>IN N</a:t>
            </a:r>
          </a:p>
          <a:p>
            <a:r>
              <a:rPr lang="en-US" sz="1400" dirty="0" smtClean="0"/>
              <a:t>PRP </a:t>
            </a:r>
            <a:r>
              <a:rPr lang="en-US" sz="1400" dirty="0">
                <a:sym typeface="Symbol" charset="2"/>
              </a:rPr>
              <a:t></a:t>
            </a:r>
            <a:r>
              <a:rPr lang="en-US" sz="1400" dirty="0" smtClean="0"/>
              <a:t> </a:t>
            </a:r>
            <a:r>
              <a:rPr lang="en-US" sz="1400" dirty="0" smtClean="0"/>
              <a:t>I</a:t>
            </a:r>
          </a:p>
          <a:p>
            <a:r>
              <a:rPr lang="en-US" sz="1400" dirty="0" smtClean="0"/>
              <a:t>V </a:t>
            </a:r>
            <a:r>
              <a:rPr lang="en-US" sz="1400" dirty="0" smtClean="0">
                <a:sym typeface="Symbol" charset="2"/>
              </a:rPr>
              <a:t> </a:t>
            </a:r>
            <a:r>
              <a:rPr lang="en-US" sz="1400" dirty="0" smtClean="0"/>
              <a:t>eat</a:t>
            </a:r>
            <a:endParaRPr lang="en-US" sz="1400" dirty="0" smtClean="0"/>
          </a:p>
          <a:p>
            <a:r>
              <a:rPr lang="en-US" sz="1400" dirty="0" smtClean="0"/>
              <a:t>N </a:t>
            </a:r>
            <a:r>
              <a:rPr lang="en-US" sz="1400" dirty="0">
                <a:sym typeface="Symbol" charset="2"/>
              </a:rPr>
              <a:t></a:t>
            </a:r>
            <a:r>
              <a:rPr lang="en-US" sz="1400" dirty="0" smtClean="0"/>
              <a:t> </a:t>
            </a:r>
            <a:r>
              <a:rPr lang="en-US" sz="1400" dirty="0" smtClean="0"/>
              <a:t>sushi</a:t>
            </a:r>
          </a:p>
          <a:p>
            <a:r>
              <a:rPr lang="en-US" sz="1400" dirty="0" smtClean="0"/>
              <a:t>N </a:t>
            </a:r>
            <a:r>
              <a:rPr lang="en-US" sz="1400" dirty="0">
                <a:sym typeface="Symbol" charset="2"/>
              </a:rPr>
              <a:t></a:t>
            </a:r>
            <a:r>
              <a:rPr lang="en-US" sz="1400" dirty="0" smtClean="0"/>
              <a:t> </a:t>
            </a:r>
            <a:r>
              <a:rPr lang="en-US" sz="1400" dirty="0" smtClean="0"/>
              <a:t>tuna</a:t>
            </a:r>
          </a:p>
          <a:p>
            <a:r>
              <a:rPr lang="en-US" sz="1400" dirty="0" smtClean="0"/>
              <a:t>IN </a:t>
            </a:r>
            <a:r>
              <a:rPr lang="en-US" sz="1400" dirty="0">
                <a:sym typeface="Symbol" charset="2"/>
              </a:rPr>
              <a:t></a:t>
            </a:r>
            <a:r>
              <a:rPr lang="en-US" sz="1400" dirty="0" smtClean="0"/>
              <a:t> </a:t>
            </a:r>
            <a:r>
              <a:rPr lang="en-US" sz="1400" dirty="0" smtClean="0"/>
              <a:t>with</a:t>
            </a:r>
            <a:endParaRPr lang="en-US" sz="1400" dirty="0"/>
          </a:p>
        </p:txBody>
      </p:sp>
      <p:sp>
        <p:nvSpPr>
          <p:cNvPr id="59" name="TextBox 58"/>
          <p:cNvSpPr txBox="1"/>
          <p:nvPr/>
        </p:nvSpPr>
        <p:spPr>
          <a:xfrm>
            <a:off x="498474" y="6248400"/>
            <a:ext cx="7159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can we decide between these?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268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charset="-127"/>
                <a:cs typeface="굴림" charset="-127"/>
              </a:rPr>
              <a:t>A Simple </a:t>
            </a:r>
            <a:r>
              <a:rPr lang="en-US" altLang="ko-KR" dirty="0" smtClean="0">
                <a:ea typeface="굴림" charset="-127"/>
                <a:cs typeface="굴림" charset="-127"/>
              </a:rPr>
              <a:t>PCFG</a:t>
            </a:r>
            <a:endParaRPr lang="en-US" altLang="ko-KR" dirty="0">
              <a:ea typeface="굴림" charset="-127"/>
              <a:cs typeface="굴림" charset="-127"/>
            </a:endParaRPr>
          </a:p>
        </p:txBody>
      </p:sp>
      <p:graphicFrame>
        <p:nvGraphicFramePr>
          <p:cNvPr id="520217" name="Group 25"/>
          <p:cNvGraphicFramePr>
            <a:graphicFrameLocks noGrp="1"/>
          </p:cNvGraphicFramePr>
          <p:nvPr/>
        </p:nvGraphicFramePr>
        <p:xfrm>
          <a:off x="1052513" y="2986088"/>
          <a:ext cx="7704137" cy="2627313"/>
        </p:xfrm>
        <a:graphic>
          <a:graphicData uri="http://schemas.openxmlformats.org/drawingml/2006/table">
            <a:tbl>
              <a:tblPr/>
              <a:tblGrid>
                <a:gridCol w="3852862"/>
                <a:gridCol w="3851275"/>
              </a:tblGrid>
              <a:tr h="2627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S      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NP  VP       1.0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VP    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V  NP         0.7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VP    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   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VP  PP        0.3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PP    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   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P  NP          1.0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P      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 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</a:t>
                      </a:r>
                      <a:r>
                        <a:rPr kumimoji="0" lang="en-US" altLang="ko-KR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with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       1.0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V      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 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</a:t>
                      </a:r>
                      <a:r>
                        <a:rPr kumimoji="0" lang="en-US" altLang="ko-KR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saw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        1.0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NP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NP PP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  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NP 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astronomers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0.1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     </a:t>
                      </a:r>
                      <a:endParaRPr kumimoji="0" lang="en-US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" charset="0"/>
                        <a:ea typeface="굴림" charset="-127"/>
                        <a:cs typeface="굴림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NP 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ears         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0.18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NP 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saw          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0.04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NP 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stars        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0.18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NP 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telescope        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0.1</a:t>
                      </a:r>
                      <a:endParaRPr kumimoji="0" lang="en-US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" charset="0"/>
                        <a:ea typeface="굴림" charset="-127"/>
                        <a:cs typeface="굴림" charset="-127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16002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Probabilities!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52513" y="3429000"/>
            <a:ext cx="3214687" cy="685800"/>
          </a:xfrm>
          <a:prstGeom prst="rect">
            <a:avLst/>
          </a:prstGeom>
          <a:solidFill>
            <a:srgbClr val="FF0000">
              <a:alpha val="3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464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42" name="Picture 2"/>
          <p:cNvPicPr>
            <a:picLocks noChangeAspect="1" noChangeArrowheads="1"/>
          </p:cNvPicPr>
          <p:nvPr/>
        </p:nvPicPr>
        <p:blipFill>
          <a:blip r:embed="rId3"/>
          <a:srcRect l="16927" t="17708" r="28611" b="21875"/>
          <a:stretch>
            <a:fillRect/>
          </a:stretch>
        </p:blipFill>
        <p:spPr bwMode="auto">
          <a:xfrm>
            <a:off x="228600" y="228600"/>
            <a:ext cx="4472152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17617" t="23008" r="30129" b="27083"/>
          <a:stretch>
            <a:fillRect/>
          </a:stretch>
        </p:blipFill>
        <p:spPr bwMode="auto">
          <a:xfrm>
            <a:off x="4724400" y="76200"/>
            <a:ext cx="4403791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28600" y="4267200"/>
            <a:ext cx="4724400" cy="928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= 1.0 * 0.1 * 0.7 * 1.0 * 0.4 * 0.18 </a:t>
            </a:r>
          </a:p>
          <a:p>
            <a:pPr>
              <a:lnSpc>
                <a:spcPct val="90000"/>
              </a:lnSpc>
              <a:buFont typeface="Times" charset="0"/>
              <a:buNone/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         * 1.0 * 1.0 * 0.18</a:t>
            </a:r>
          </a:p>
          <a:p>
            <a:pPr>
              <a:lnSpc>
                <a:spcPct val="90000"/>
              </a:lnSpc>
              <a:buFont typeface="Times" charset="0"/>
              <a:buNone/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=  0.0009072</a:t>
            </a:r>
            <a:endParaRPr lang="en-US" altLang="ko-KR" sz="2000" dirty="0">
              <a:solidFill>
                <a:srgbClr val="0000FF"/>
              </a:solidFill>
              <a:ea typeface="굴림" charset="-127"/>
              <a:cs typeface="굴림" charset="-127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48200" y="4267200"/>
            <a:ext cx="4572000" cy="92845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= 1.0 * 0.1 * 0.3 * 0.7 * 1.0 * 0.18</a:t>
            </a:r>
          </a:p>
          <a:p>
            <a:pPr>
              <a:lnSpc>
                <a:spcPct val="90000"/>
              </a:lnSpc>
              <a:buFont typeface="Times" charset="0"/>
              <a:buNone/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         * 1.0 * 1.0 * 0.18</a:t>
            </a:r>
          </a:p>
          <a:p>
            <a:pPr>
              <a:lnSpc>
                <a:spcPct val="90000"/>
              </a:lnSpc>
              <a:buFont typeface="Times" charset="0"/>
              <a:buNone/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= 0.0006804 </a:t>
            </a:r>
          </a:p>
        </p:txBody>
      </p:sp>
      <p:sp>
        <p:nvSpPr>
          <p:cNvPr id="8" name="Rectangle 7"/>
          <p:cNvSpPr/>
          <p:nvPr/>
        </p:nvSpPr>
        <p:spPr>
          <a:xfrm>
            <a:off x="1676400" y="4267200"/>
            <a:ext cx="457200" cy="381000"/>
          </a:xfrm>
          <a:prstGeom prst="rect">
            <a:avLst/>
          </a:prstGeom>
          <a:solidFill>
            <a:srgbClr val="FF0000">
              <a:alpha val="3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96000" y="4267200"/>
            <a:ext cx="457200" cy="381000"/>
          </a:xfrm>
          <a:prstGeom prst="rect">
            <a:avLst/>
          </a:prstGeom>
          <a:solidFill>
            <a:srgbClr val="FF0000">
              <a:alpha val="3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315200" y="685800"/>
            <a:ext cx="685800" cy="381000"/>
          </a:xfrm>
          <a:prstGeom prst="rect">
            <a:avLst/>
          </a:prstGeom>
          <a:solidFill>
            <a:srgbClr val="FF0000">
              <a:alpha val="3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438400" y="838200"/>
            <a:ext cx="685800" cy="381000"/>
          </a:xfrm>
          <a:prstGeom prst="rect">
            <a:avLst/>
          </a:prstGeom>
          <a:solidFill>
            <a:srgbClr val="FF0000">
              <a:alpha val="3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60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with </a:t>
            </a:r>
            <a:r>
              <a:rPr lang="en-US" dirty="0" err="1" smtClean="0"/>
              <a:t>PCFGs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does this change our CKY algorithm?</a:t>
            </a:r>
          </a:p>
          <a:p>
            <a:pPr lvl="1"/>
            <a:r>
              <a:rPr lang="en-US" dirty="0" smtClean="0"/>
              <a:t>We need to keep track of the probability of a constituent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</a:t>
            </a:r>
            <a:r>
              <a:rPr lang="en-US" dirty="0" smtClean="0">
                <a:solidFill>
                  <a:srgbClr val="FF0000"/>
                </a:solidFill>
              </a:rPr>
              <a:t>do we calculate the probability of a constituent?</a:t>
            </a:r>
          </a:p>
          <a:p>
            <a:pPr lvl="1"/>
            <a:r>
              <a:rPr lang="en-US" dirty="0" smtClean="0"/>
              <a:t>Product of the PCFG rule times the product of the probabilities of the sub-constituents (right hand sides)</a:t>
            </a:r>
          </a:p>
          <a:p>
            <a:pPr lvl="1"/>
            <a:r>
              <a:rPr lang="en-US" dirty="0" smtClean="0"/>
              <a:t>Building up the product from the bottom-up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</a:t>
            </a:r>
            <a:r>
              <a:rPr lang="en-US" dirty="0" smtClean="0">
                <a:solidFill>
                  <a:srgbClr val="FF0000"/>
                </a:solidFill>
              </a:rPr>
              <a:t>if there are multiple ways of deriving a particular constituent?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max: pick the most likely derivation of that constituent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651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Probabilistic CKY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00200"/>
            <a:ext cx="8537448" cy="452628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dirty="0" smtClean="0"/>
              <a:t>Include in each </a:t>
            </a:r>
            <a:r>
              <a:rPr lang="en-US" dirty="0"/>
              <a:t>cell a probability for each non-</a:t>
            </a:r>
            <a:r>
              <a:rPr lang="en-US" dirty="0" smtClean="0"/>
              <a:t>terminal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dirty="0" smtClean="0"/>
              <a:t>Cell</a:t>
            </a:r>
            <a:r>
              <a:rPr lang="en-US" dirty="0"/>
              <a:t>[</a:t>
            </a:r>
            <a:r>
              <a:rPr lang="en-US" i="1" dirty="0" err="1"/>
              <a:t>i</a:t>
            </a:r>
            <a:r>
              <a:rPr lang="en-US" dirty="0" err="1"/>
              <a:t>,</a:t>
            </a:r>
            <a:r>
              <a:rPr lang="en-US" i="1" dirty="0" err="1"/>
              <a:t>j</a:t>
            </a:r>
            <a:r>
              <a:rPr lang="en-US" dirty="0"/>
              <a:t>] must retain the </a:t>
            </a:r>
            <a:r>
              <a:rPr lang="en-US" i="1" dirty="0">
                <a:solidFill>
                  <a:srgbClr val="FF6600"/>
                </a:solidFill>
              </a:rPr>
              <a:t>most probable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dirty="0"/>
              <a:t>derivation of each constituent (non-terminal) covering words </a:t>
            </a:r>
            <a:r>
              <a:rPr lang="en-US" i="1" dirty="0" err="1"/>
              <a:t>i</a:t>
            </a:r>
            <a:r>
              <a:rPr lang="en-US" dirty="0" smtClean="0"/>
              <a:t> through </a:t>
            </a:r>
            <a:r>
              <a:rPr lang="en-US" i="1" dirty="0" smtClean="0">
                <a:latin typeface="Arial"/>
                <a:cs typeface="Arial"/>
              </a:rPr>
              <a:t>j</a:t>
            </a:r>
            <a:endParaRPr lang="en-US" dirty="0" smtClean="0"/>
          </a:p>
          <a:p>
            <a:pPr marL="0" indent="0">
              <a:lnSpc>
                <a:spcPct val="90000"/>
              </a:lnSpc>
              <a:buNone/>
            </a:pPr>
            <a:endParaRPr lang="en-US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dirty="0" smtClean="0"/>
              <a:t>When </a:t>
            </a:r>
            <a:r>
              <a:rPr lang="en-US" dirty="0"/>
              <a:t>transforming the grammar to CNF, must set production probabilities to preserve the probability of </a:t>
            </a:r>
            <a:r>
              <a:rPr lang="en-US" dirty="0" smtClean="0"/>
              <a:t>derivations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183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772400" cy="990600"/>
          </a:xfrm>
        </p:spPr>
        <p:txBody>
          <a:bodyPr>
            <a:normAutofit fontScale="90000"/>
          </a:bodyPr>
          <a:lstStyle/>
          <a:p>
            <a:r>
              <a:rPr lang="en-US"/>
              <a:t> Probabilistic Grammar Conversion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609600" y="1546225"/>
            <a:ext cx="3621088" cy="5292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</a:rPr>
              <a:t>S </a:t>
            </a: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→ NP VP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S → Aux NP VP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S → VP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NP → Pronoun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NP → Proper-Noun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NP → </a:t>
            </a:r>
            <a:r>
              <a:rPr lang="en-US" b="1" dirty="0" err="1">
                <a:latin typeface="Times New Roman" charset="0"/>
                <a:ea typeface="Times New Roman" charset="0"/>
                <a:cs typeface="Times New Roman" charset="0"/>
              </a:rPr>
              <a:t>Det</a:t>
            </a: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 Nominal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Nominal → Noun 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Nominal → Nominal Noun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Nominal → Nominal PP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VP → Verb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VP → Verb NP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VP → VP PP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PP → Prep NP</a:t>
            </a:r>
          </a:p>
        </p:txBody>
      </p:sp>
      <p:sp>
        <p:nvSpPr>
          <p:cNvPr id="26628" name="Text Box 7"/>
          <p:cNvSpPr txBox="1">
            <a:spLocks noChangeArrowheads="1"/>
          </p:cNvSpPr>
          <p:nvPr/>
        </p:nvSpPr>
        <p:spPr bwMode="auto">
          <a:xfrm>
            <a:off x="685800" y="762000"/>
            <a:ext cx="26749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latin typeface="Times New Roman" charset="0"/>
              </a:rPr>
              <a:t>Original Grammar</a:t>
            </a:r>
          </a:p>
        </p:txBody>
      </p:sp>
      <p:sp>
        <p:nvSpPr>
          <p:cNvPr id="26629" name="Text Box 8"/>
          <p:cNvSpPr txBox="1">
            <a:spLocks noChangeArrowheads="1"/>
          </p:cNvSpPr>
          <p:nvPr/>
        </p:nvSpPr>
        <p:spPr bwMode="auto">
          <a:xfrm>
            <a:off x="4648200" y="762000"/>
            <a:ext cx="32972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latin typeface="Times New Roman" charset="0"/>
              </a:rPr>
              <a:t>Chomsky Normal Form</a:t>
            </a:r>
          </a:p>
        </p:txBody>
      </p:sp>
      <p:sp>
        <p:nvSpPr>
          <p:cNvPr id="26630" name="Text Box 4"/>
          <p:cNvSpPr txBox="1">
            <a:spLocks noChangeArrowheads="1"/>
          </p:cNvSpPr>
          <p:nvPr/>
        </p:nvSpPr>
        <p:spPr bwMode="auto">
          <a:xfrm>
            <a:off x="4191000" y="1524000"/>
            <a:ext cx="3998913" cy="5292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</a:rPr>
              <a:t>S </a:t>
            </a: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→ NP VP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S → X1 VP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X1 → Aux NP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S → book | include | prefer</a:t>
            </a:r>
          </a:p>
          <a:p>
            <a:pPr>
              <a:lnSpc>
                <a:spcPct val="90000"/>
              </a:lnSpc>
            </a:pPr>
            <a:r>
              <a:rPr lang="en-US" dirty="0"/>
              <a:t>          </a:t>
            </a:r>
            <a:r>
              <a:rPr lang="en-US" b="1" dirty="0">
                <a:latin typeface="Times New Roman" charset="0"/>
              </a:rPr>
              <a:t>0.01     0.004    0.006</a:t>
            </a: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S → Verb NP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S → VP PP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NP →  I   |  he  |  she |  me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          0.1   0.02  0.02    0.06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NP → Houston | NWA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             0.16           .04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NP → </a:t>
            </a:r>
            <a:r>
              <a:rPr lang="en-US" b="1" dirty="0" err="1">
                <a:latin typeface="Times New Roman" charset="0"/>
                <a:ea typeface="Times New Roman" charset="0"/>
                <a:cs typeface="Times New Roman" charset="0"/>
              </a:rPr>
              <a:t>Det</a:t>
            </a: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 Nominal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Nominal → book | flight | meal | money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                      0.03    0.15   0.06     0.06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Nominal → Nominal Noun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Nominal → Nominal PP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VP → book | include | prefer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             0.1      0.04        0.06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VP → Verb NP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VP → VP PP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PP → Prep NP</a:t>
            </a:r>
          </a:p>
        </p:txBody>
      </p:sp>
      <p:sp>
        <p:nvSpPr>
          <p:cNvPr id="26631" name="Text Box 4"/>
          <p:cNvSpPr txBox="1">
            <a:spLocks noChangeArrowheads="1"/>
          </p:cNvSpPr>
          <p:nvPr/>
        </p:nvSpPr>
        <p:spPr bwMode="auto">
          <a:xfrm>
            <a:off x="3352800" y="1546225"/>
            <a:ext cx="533400" cy="5292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ea typeface="Times New Roman" charset="0"/>
                <a:cs typeface="Times New Roman" charset="0"/>
              </a:rPr>
              <a:t>0.8</a:t>
            </a:r>
          </a:p>
          <a:p>
            <a:pPr>
              <a:lnSpc>
                <a:spcPct val="90000"/>
              </a:lnSpc>
            </a:pPr>
            <a:r>
              <a:rPr lang="en-US"/>
              <a:t>0.1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0.1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0.2</a:t>
            </a:r>
          </a:p>
          <a:p>
            <a:pPr>
              <a:lnSpc>
                <a:spcPct val="90000"/>
              </a:lnSpc>
            </a:pPr>
            <a:r>
              <a:rPr lang="en-US"/>
              <a:t> 0.2</a:t>
            </a:r>
          </a:p>
          <a:p>
            <a:pPr>
              <a:lnSpc>
                <a:spcPct val="90000"/>
              </a:lnSpc>
            </a:pPr>
            <a:r>
              <a:rPr lang="en-US"/>
              <a:t> 0.6</a:t>
            </a:r>
          </a:p>
          <a:p>
            <a:pPr>
              <a:lnSpc>
                <a:spcPct val="90000"/>
              </a:lnSpc>
            </a:pPr>
            <a:r>
              <a:rPr lang="en-US"/>
              <a:t>0.3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0.2</a:t>
            </a:r>
          </a:p>
          <a:p>
            <a:pPr>
              <a:lnSpc>
                <a:spcPct val="90000"/>
              </a:lnSpc>
            </a:pPr>
            <a:r>
              <a:rPr lang="en-US"/>
              <a:t>0.5</a:t>
            </a:r>
          </a:p>
          <a:p>
            <a:pPr>
              <a:lnSpc>
                <a:spcPct val="90000"/>
              </a:lnSpc>
            </a:pPr>
            <a:r>
              <a:rPr lang="en-US"/>
              <a:t>0.2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0.5</a:t>
            </a:r>
          </a:p>
          <a:p>
            <a:pPr>
              <a:lnSpc>
                <a:spcPct val="90000"/>
              </a:lnSpc>
            </a:pPr>
            <a:r>
              <a:rPr lang="en-US"/>
              <a:t>0.3</a:t>
            </a:r>
          </a:p>
          <a:p>
            <a:pPr>
              <a:lnSpc>
                <a:spcPct val="90000"/>
              </a:lnSpc>
            </a:pPr>
            <a:r>
              <a:rPr lang="en-US"/>
              <a:t>1.0</a:t>
            </a:r>
          </a:p>
        </p:txBody>
      </p:sp>
      <p:sp>
        <p:nvSpPr>
          <p:cNvPr id="26632" name="Text Box 4"/>
          <p:cNvSpPr txBox="1">
            <a:spLocks noChangeArrowheads="1"/>
          </p:cNvSpPr>
          <p:nvPr/>
        </p:nvSpPr>
        <p:spPr bwMode="auto">
          <a:xfrm>
            <a:off x="8077200" y="1546225"/>
            <a:ext cx="838200" cy="5292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ea typeface="Times New Roman" charset="0"/>
                <a:cs typeface="Times New Roman" charset="0"/>
              </a:rPr>
              <a:t>0.8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FF0000"/>
                </a:solidFill>
              </a:rPr>
              <a:t>0.1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FF0000"/>
                </a:solidFill>
              </a:rPr>
              <a:t>1.0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0.05</a:t>
            </a:r>
          </a:p>
          <a:p>
            <a:pPr>
              <a:lnSpc>
                <a:spcPct val="90000"/>
              </a:lnSpc>
            </a:pPr>
            <a:r>
              <a:rPr lang="en-US" dirty="0"/>
              <a:t>0.03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0.6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0.2</a:t>
            </a:r>
          </a:p>
          <a:p>
            <a:pPr>
              <a:lnSpc>
                <a:spcPct val="90000"/>
              </a:lnSpc>
            </a:pPr>
            <a:r>
              <a:rPr lang="en-US" dirty="0"/>
              <a:t>0.5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0.5</a:t>
            </a:r>
          </a:p>
          <a:p>
            <a:pPr>
              <a:lnSpc>
                <a:spcPct val="90000"/>
              </a:lnSpc>
            </a:pPr>
            <a:r>
              <a:rPr lang="en-US" dirty="0"/>
              <a:t>0.3</a:t>
            </a:r>
          </a:p>
          <a:p>
            <a:pPr>
              <a:lnSpc>
                <a:spcPct val="90000"/>
              </a:lnSpc>
            </a:pPr>
            <a:r>
              <a:rPr lang="en-US" dirty="0"/>
              <a:t>1.0</a:t>
            </a:r>
          </a:p>
        </p:txBody>
      </p:sp>
    </p:spTree>
    <p:extLst>
      <p:ext uri="{BB962C8B-B14F-4D97-AF65-F5344CB8AC3E}">
        <p14:creationId xmlns:p14="http://schemas.microsoft.com/office/powerpoint/2010/main" val="420524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27652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27653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4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5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6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7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8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9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0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1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2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3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4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5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6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725863" y="3100388"/>
            <a:ext cx="946150" cy="785812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19215" y="5279851"/>
            <a:ext cx="3406648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NP → </a:t>
            </a:r>
            <a:r>
              <a:rPr lang="en-US" b="1" dirty="0" err="1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Det</a:t>
            </a:r>
            <a:r>
              <a:rPr lang="en-US" b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Nominal	0.60</a:t>
            </a:r>
            <a:endParaRPr lang="en-US" b="1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4800" y="5791200"/>
            <a:ext cx="3087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probability of the NP?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999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27652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27653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4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5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6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7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8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9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0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1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2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3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4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5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6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3657600" y="3200400"/>
            <a:ext cx="101812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 dirty="0">
              <a:solidFill>
                <a:srgbClr val="FF0000"/>
              </a:solidFill>
              <a:latin typeface="Times New Roman" charset="0"/>
            </a:endParaRPr>
          </a:p>
          <a:p>
            <a:r>
              <a:rPr lang="en-US" sz="1200" b="1" dirty="0">
                <a:solidFill>
                  <a:srgbClr val="FF0000"/>
                </a:solidFill>
                <a:latin typeface="Times New Roman" charset="0"/>
              </a:rPr>
              <a:t>NP:.6*.6*.15</a:t>
            </a:r>
          </a:p>
          <a:p>
            <a:r>
              <a:rPr lang="en-US" sz="1200" b="1" dirty="0">
                <a:solidFill>
                  <a:srgbClr val="FF0000"/>
                </a:solidFill>
                <a:latin typeface="Times New Roman" charset="0"/>
              </a:rPr>
              <a:t>     =.054</a:t>
            </a:r>
          </a:p>
        </p:txBody>
      </p:sp>
      <p:cxnSp>
        <p:nvCxnSpPr>
          <p:cNvPr id="34" name="Straight Arrow Connector 33"/>
          <p:cNvCxnSpPr>
            <a:cxnSpLocks noChangeShapeType="1"/>
            <a:stCxn id="30" idx="1"/>
          </p:cNvCxnSpPr>
          <p:nvPr/>
        </p:nvCxnSpPr>
        <p:spPr bwMode="auto">
          <a:xfrm rot="10800000" flipV="1">
            <a:off x="3200400" y="3523566"/>
            <a:ext cx="457200" cy="21023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" name="Straight Arrow Connector 35"/>
          <p:cNvCxnSpPr>
            <a:cxnSpLocks noChangeShapeType="1"/>
          </p:cNvCxnSpPr>
          <p:nvPr/>
        </p:nvCxnSpPr>
        <p:spPr bwMode="auto">
          <a:xfrm rot="16200000" flipH="1">
            <a:off x="3472656" y="3918744"/>
            <a:ext cx="690563" cy="158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6" name="Rectangle 25"/>
          <p:cNvSpPr/>
          <p:nvPr/>
        </p:nvSpPr>
        <p:spPr>
          <a:xfrm>
            <a:off x="319215" y="5279851"/>
            <a:ext cx="3406648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NP → </a:t>
            </a:r>
            <a:r>
              <a:rPr lang="en-US" b="1" dirty="0" err="1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Det</a:t>
            </a:r>
            <a:r>
              <a:rPr lang="en-US" b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Nominal	0.60</a:t>
            </a:r>
            <a:endParaRPr lang="en-US" b="1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394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28676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28677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78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79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0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1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2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3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4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5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6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7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8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9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90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91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28692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28693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28694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28695" name="TextBox 29"/>
          <p:cNvSpPr txBox="1">
            <a:spLocks noChangeArrowheads="1"/>
          </p:cNvSpPr>
          <p:nvPr/>
        </p:nvSpPr>
        <p:spPr bwMode="auto">
          <a:xfrm>
            <a:off x="3657600" y="3200400"/>
            <a:ext cx="1017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NP:.6*.6*.15</a:t>
            </a:r>
          </a:p>
          <a:p>
            <a:r>
              <a:rPr lang="en-US" sz="1200" b="1">
                <a:latin typeface="Times New Roman" charset="0"/>
              </a:rPr>
              <a:t>     =.054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702050" y="2262188"/>
            <a:ext cx="946150" cy="785812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09600" y="5114664"/>
            <a:ext cx="3027492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VP → Verb NP	0.5</a:t>
            </a:r>
            <a:endParaRPr lang="en-US" b="1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4800" y="5791200"/>
            <a:ext cx="3087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probability of the VP?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132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28676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28677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78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79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0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1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2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3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4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5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6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7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8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9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90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91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28692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28693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28694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28695" name="TextBox 29"/>
          <p:cNvSpPr txBox="1">
            <a:spLocks noChangeArrowheads="1"/>
          </p:cNvSpPr>
          <p:nvPr/>
        </p:nvSpPr>
        <p:spPr bwMode="auto">
          <a:xfrm>
            <a:off x="3657600" y="3200400"/>
            <a:ext cx="1017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NP:.6*.6*.15</a:t>
            </a:r>
          </a:p>
          <a:p>
            <a:r>
              <a:rPr lang="en-US" sz="1200" b="1">
                <a:latin typeface="Times New Roman" charset="0"/>
              </a:rPr>
              <a:t>     =.054</a:t>
            </a:r>
          </a:p>
        </p:txBody>
      </p:sp>
      <p:sp>
        <p:nvSpPr>
          <p:cNvPr id="28696" name="TextBox 25"/>
          <p:cNvSpPr txBox="1">
            <a:spLocks noChangeArrowheads="1"/>
          </p:cNvSpPr>
          <p:nvPr/>
        </p:nvSpPr>
        <p:spPr bwMode="auto">
          <a:xfrm>
            <a:off x="3613150" y="2362200"/>
            <a:ext cx="110799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 dirty="0">
              <a:solidFill>
                <a:srgbClr val="FF0000"/>
              </a:solidFill>
              <a:latin typeface="Times New Roman" charset="0"/>
            </a:endParaRPr>
          </a:p>
          <a:p>
            <a:r>
              <a:rPr lang="en-US" sz="1200" b="1" dirty="0">
                <a:solidFill>
                  <a:srgbClr val="FF0000"/>
                </a:solidFill>
                <a:latin typeface="Times New Roman" charset="0"/>
              </a:rPr>
              <a:t>VP:.5*.5*.054</a:t>
            </a:r>
          </a:p>
          <a:p>
            <a:r>
              <a:rPr lang="en-US" sz="1200" b="1" dirty="0">
                <a:solidFill>
                  <a:srgbClr val="FF0000"/>
                </a:solidFill>
                <a:latin typeface="Times New Roman" charset="0"/>
              </a:rPr>
              <a:t>     =.0135</a:t>
            </a:r>
          </a:p>
        </p:txBody>
      </p:sp>
      <p:cxnSp>
        <p:nvCxnSpPr>
          <p:cNvPr id="28697" name="Straight Arrow Connector 27"/>
          <p:cNvCxnSpPr>
            <a:cxnSpLocks noChangeShapeType="1"/>
            <a:stCxn id="28696" idx="1"/>
          </p:cNvCxnSpPr>
          <p:nvPr/>
        </p:nvCxnSpPr>
        <p:spPr bwMode="auto">
          <a:xfrm rot="10800000">
            <a:off x="2362200" y="2514600"/>
            <a:ext cx="1250950" cy="17076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8698" name="Straight Arrow Connector 31"/>
          <p:cNvCxnSpPr>
            <a:cxnSpLocks noChangeShapeType="1"/>
          </p:cNvCxnSpPr>
          <p:nvPr/>
        </p:nvCxnSpPr>
        <p:spPr bwMode="auto">
          <a:xfrm rot="5400000">
            <a:off x="3467101" y="3086100"/>
            <a:ext cx="685800" cy="31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6" name="Rectangle 25"/>
          <p:cNvSpPr/>
          <p:nvPr/>
        </p:nvSpPr>
        <p:spPr>
          <a:xfrm>
            <a:off x="609600" y="5114664"/>
            <a:ext cx="3027492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VP → Verb NP	0.5</a:t>
            </a:r>
            <a:endParaRPr lang="en-US" b="1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769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29700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29701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02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03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04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05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06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07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08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09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10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11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12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13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14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15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29716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29717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29718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29719" name="TextBox 29"/>
          <p:cNvSpPr txBox="1">
            <a:spLocks noChangeArrowheads="1"/>
          </p:cNvSpPr>
          <p:nvPr/>
        </p:nvSpPr>
        <p:spPr bwMode="auto">
          <a:xfrm>
            <a:off x="3657600" y="3200400"/>
            <a:ext cx="1017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NP:.6*.6*.15</a:t>
            </a:r>
          </a:p>
          <a:p>
            <a:r>
              <a:rPr lang="en-US" sz="1200" b="1">
                <a:latin typeface="Times New Roman" charset="0"/>
              </a:rPr>
              <a:t>     =.054</a:t>
            </a:r>
          </a:p>
        </p:txBody>
      </p:sp>
      <p:sp>
        <p:nvSpPr>
          <p:cNvPr id="29720" name="TextBox 25"/>
          <p:cNvSpPr txBox="1">
            <a:spLocks noChangeArrowheads="1"/>
          </p:cNvSpPr>
          <p:nvPr/>
        </p:nvSpPr>
        <p:spPr bwMode="auto">
          <a:xfrm>
            <a:off x="3617913" y="26670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VP:.5*.5*.054</a:t>
            </a:r>
          </a:p>
          <a:p>
            <a:r>
              <a:rPr lang="en-US" sz="1200" b="1">
                <a:latin typeface="Times New Roman" charset="0"/>
              </a:rPr>
              <a:t>     =.0135</a:t>
            </a:r>
          </a:p>
        </p:txBody>
      </p:sp>
      <p:sp>
        <p:nvSpPr>
          <p:cNvPr id="29721" name="TextBox 26"/>
          <p:cNvSpPr txBox="1">
            <a:spLocks noChangeArrowheads="1"/>
          </p:cNvSpPr>
          <p:nvPr/>
        </p:nvSpPr>
        <p:spPr bwMode="auto">
          <a:xfrm>
            <a:off x="3657600" y="22098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S:.05*.5*.054</a:t>
            </a:r>
          </a:p>
          <a:p>
            <a:r>
              <a:rPr lang="en-US" sz="1200" b="1">
                <a:latin typeface="Times New Roman" charset="0"/>
              </a:rPr>
              <a:t>     =.00135</a:t>
            </a:r>
          </a:p>
        </p:txBody>
      </p:sp>
      <p:cxnSp>
        <p:nvCxnSpPr>
          <p:cNvPr id="29722" name="Straight Arrow Connector 32"/>
          <p:cNvCxnSpPr>
            <a:cxnSpLocks noChangeShapeType="1"/>
          </p:cNvCxnSpPr>
          <p:nvPr/>
        </p:nvCxnSpPr>
        <p:spPr bwMode="auto">
          <a:xfrm rot="10800000" flipV="1">
            <a:off x="2362200" y="2286000"/>
            <a:ext cx="1371600" cy="228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9723" name="Straight Arrow Connector 34"/>
          <p:cNvCxnSpPr>
            <a:cxnSpLocks noChangeShapeType="1"/>
          </p:cNvCxnSpPr>
          <p:nvPr/>
        </p:nvCxnSpPr>
        <p:spPr bwMode="auto">
          <a:xfrm rot="5400000">
            <a:off x="3276600" y="2895600"/>
            <a:ext cx="1066800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1862702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30725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26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27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28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29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30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31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32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33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34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35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36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37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38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39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0740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30741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0742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0743" name="TextBox 29"/>
          <p:cNvSpPr txBox="1">
            <a:spLocks noChangeArrowheads="1"/>
          </p:cNvSpPr>
          <p:nvPr/>
        </p:nvSpPr>
        <p:spPr bwMode="auto">
          <a:xfrm>
            <a:off x="3657600" y="3200400"/>
            <a:ext cx="1017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NP:.6*.6*.15</a:t>
            </a:r>
          </a:p>
          <a:p>
            <a:r>
              <a:rPr lang="en-US" sz="1200" b="1">
                <a:latin typeface="Times New Roman" charset="0"/>
              </a:rPr>
              <a:t>     =.054</a:t>
            </a:r>
          </a:p>
        </p:txBody>
      </p:sp>
      <p:sp>
        <p:nvSpPr>
          <p:cNvPr id="30744" name="TextBox 25"/>
          <p:cNvSpPr txBox="1">
            <a:spLocks noChangeArrowheads="1"/>
          </p:cNvSpPr>
          <p:nvPr/>
        </p:nvSpPr>
        <p:spPr bwMode="auto">
          <a:xfrm>
            <a:off x="3617913" y="26670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VP:.5*.5*.054</a:t>
            </a:r>
          </a:p>
          <a:p>
            <a:r>
              <a:rPr lang="en-US" sz="1200" b="1">
                <a:latin typeface="Times New Roman" charset="0"/>
              </a:rPr>
              <a:t>     =.0135</a:t>
            </a:r>
          </a:p>
        </p:txBody>
      </p:sp>
      <p:sp>
        <p:nvSpPr>
          <p:cNvPr id="30745" name="TextBox 26"/>
          <p:cNvSpPr txBox="1">
            <a:spLocks noChangeArrowheads="1"/>
          </p:cNvSpPr>
          <p:nvPr/>
        </p:nvSpPr>
        <p:spPr bwMode="auto">
          <a:xfrm>
            <a:off x="3657600" y="22098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S:.05*.5*.054</a:t>
            </a:r>
          </a:p>
          <a:p>
            <a:r>
              <a:rPr lang="en-US" sz="1200" b="1">
                <a:latin typeface="Times New Roman" charset="0"/>
              </a:rPr>
              <a:t>     =.00135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716463" y="4367213"/>
            <a:ext cx="52546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687888" y="3521075"/>
            <a:ext cx="5270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660900" y="2674938"/>
            <a:ext cx="5254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611688" y="5029200"/>
            <a:ext cx="666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Prep:.2</a:t>
            </a:r>
          </a:p>
        </p:txBody>
      </p:sp>
    </p:spTree>
    <p:extLst>
      <p:ext uri="{BB962C8B-B14F-4D97-AF65-F5344CB8AC3E}">
        <p14:creationId xmlns:p14="http://schemas.microsoft.com/office/powerpoint/2010/main" val="322801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31748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31749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50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51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52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53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54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55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56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57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58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59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60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61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62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63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1764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31765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1766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1767" name="TextBox 29"/>
          <p:cNvSpPr txBox="1">
            <a:spLocks noChangeArrowheads="1"/>
          </p:cNvSpPr>
          <p:nvPr/>
        </p:nvSpPr>
        <p:spPr bwMode="auto">
          <a:xfrm>
            <a:off x="3657600" y="3200400"/>
            <a:ext cx="1017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NP:.6*.6*.15</a:t>
            </a:r>
          </a:p>
          <a:p>
            <a:r>
              <a:rPr lang="en-US" sz="1200" b="1">
                <a:latin typeface="Times New Roman" charset="0"/>
              </a:rPr>
              <a:t>     =.054</a:t>
            </a:r>
          </a:p>
        </p:txBody>
      </p:sp>
      <p:sp>
        <p:nvSpPr>
          <p:cNvPr id="31768" name="TextBox 25"/>
          <p:cNvSpPr txBox="1">
            <a:spLocks noChangeArrowheads="1"/>
          </p:cNvSpPr>
          <p:nvPr/>
        </p:nvSpPr>
        <p:spPr bwMode="auto">
          <a:xfrm>
            <a:off x="3617913" y="26670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VP:.5*.5*.054</a:t>
            </a:r>
          </a:p>
          <a:p>
            <a:r>
              <a:rPr lang="en-US" sz="1200" b="1">
                <a:latin typeface="Times New Roman" charset="0"/>
              </a:rPr>
              <a:t>     =.0135</a:t>
            </a:r>
          </a:p>
        </p:txBody>
      </p:sp>
      <p:sp>
        <p:nvSpPr>
          <p:cNvPr id="31769" name="TextBox 26"/>
          <p:cNvSpPr txBox="1">
            <a:spLocks noChangeArrowheads="1"/>
          </p:cNvSpPr>
          <p:nvPr/>
        </p:nvSpPr>
        <p:spPr bwMode="auto">
          <a:xfrm>
            <a:off x="3657600" y="22098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S:.05*.5*.054</a:t>
            </a:r>
          </a:p>
          <a:p>
            <a:r>
              <a:rPr lang="en-US" sz="1200" b="1">
                <a:latin typeface="Times New Roman" charset="0"/>
              </a:rPr>
              <a:t>     =.00135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716463" y="4367213"/>
            <a:ext cx="52546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687888" y="3521075"/>
            <a:ext cx="5270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660900" y="2674938"/>
            <a:ext cx="5254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611688" y="5029200"/>
            <a:ext cx="666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Prep:.2</a:t>
            </a:r>
          </a:p>
        </p:txBody>
      </p:sp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5562600" y="5791200"/>
            <a:ext cx="1066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NP:.16</a:t>
            </a:r>
          </a:p>
          <a:p>
            <a:r>
              <a:rPr lang="en-US" sz="1200" b="1">
                <a:latin typeface="Times New Roman" charset="0"/>
              </a:rPr>
              <a:t>PropNoun:.8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5562600" y="4953000"/>
            <a:ext cx="1079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PP:1.0*.2*.16</a:t>
            </a:r>
          </a:p>
          <a:p>
            <a:r>
              <a:rPr lang="en-US" sz="1200" b="1">
                <a:latin typeface="Times New Roman" charset="0"/>
              </a:rPr>
              <a:t>       =.032</a:t>
            </a:r>
          </a:p>
        </p:txBody>
      </p:sp>
      <p:cxnSp>
        <p:nvCxnSpPr>
          <p:cNvPr id="37" name="Straight Arrow Connector 36"/>
          <p:cNvCxnSpPr>
            <a:cxnSpLocks noChangeShapeType="1"/>
          </p:cNvCxnSpPr>
          <p:nvPr/>
        </p:nvCxnSpPr>
        <p:spPr bwMode="auto">
          <a:xfrm rot="5400000">
            <a:off x="5334001" y="5486400"/>
            <a:ext cx="762000" cy="31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42" name="Straight Arrow Connector 41"/>
          <p:cNvCxnSpPr>
            <a:cxnSpLocks noChangeShapeType="1"/>
            <a:endCxn id="34" idx="3"/>
          </p:cNvCxnSpPr>
          <p:nvPr/>
        </p:nvCxnSpPr>
        <p:spPr bwMode="auto">
          <a:xfrm rot="10800000" flipV="1">
            <a:off x="5278438" y="5105400"/>
            <a:ext cx="436562" cy="6191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3723487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32772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32773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74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75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76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77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78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79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80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81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82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83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84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85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86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87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2788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32789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2790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2791" name="TextBox 29"/>
          <p:cNvSpPr txBox="1">
            <a:spLocks noChangeArrowheads="1"/>
          </p:cNvSpPr>
          <p:nvPr/>
        </p:nvSpPr>
        <p:spPr bwMode="auto">
          <a:xfrm>
            <a:off x="3657600" y="3200400"/>
            <a:ext cx="1017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NP:.6*.6*.15</a:t>
            </a:r>
          </a:p>
          <a:p>
            <a:r>
              <a:rPr lang="en-US" sz="1200" b="1">
                <a:latin typeface="Times New Roman" charset="0"/>
              </a:rPr>
              <a:t>     =.054</a:t>
            </a:r>
          </a:p>
        </p:txBody>
      </p:sp>
      <p:sp>
        <p:nvSpPr>
          <p:cNvPr id="32792" name="TextBox 25"/>
          <p:cNvSpPr txBox="1">
            <a:spLocks noChangeArrowheads="1"/>
          </p:cNvSpPr>
          <p:nvPr/>
        </p:nvSpPr>
        <p:spPr bwMode="auto">
          <a:xfrm>
            <a:off x="3617913" y="26670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VP:.5*.5*.054</a:t>
            </a:r>
          </a:p>
          <a:p>
            <a:r>
              <a:rPr lang="en-US" sz="1200" b="1">
                <a:latin typeface="Times New Roman" charset="0"/>
              </a:rPr>
              <a:t>     =.0135</a:t>
            </a:r>
          </a:p>
        </p:txBody>
      </p:sp>
      <p:sp>
        <p:nvSpPr>
          <p:cNvPr id="32793" name="TextBox 26"/>
          <p:cNvSpPr txBox="1">
            <a:spLocks noChangeArrowheads="1"/>
          </p:cNvSpPr>
          <p:nvPr/>
        </p:nvSpPr>
        <p:spPr bwMode="auto">
          <a:xfrm>
            <a:off x="3657600" y="22098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S:.05*.5*.054</a:t>
            </a:r>
          </a:p>
          <a:p>
            <a:r>
              <a:rPr lang="en-US" sz="1200" b="1">
                <a:latin typeface="Times New Roman" charset="0"/>
              </a:rPr>
              <a:t>     =.00135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716463" y="4367213"/>
            <a:ext cx="52546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687888" y="3521075"/>
            <a:ext cx="5270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660900" y="2674938"/>
            <a:ext cx="5254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611688" y="5029200"/>
            <a:ext cx="666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Prep:.2</a:t>
            </a:r>
          </a:p>
        </p:txBody>
      </p:sp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5562600" y="5791200"/>
            <a:ext cx="1066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NP:.16</a:t>
            </a:r>
          </a:p>
          <a:p>
            <a:r>
              <a:rPr lang="en-US" sz="1200" b="1">
                <a:latin typeface="Times New Roman" charset="0"/>
              </a:rPr>
              <a:t>PropNoun:.8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5562600" y="4953000"/>
            <a:ext cx="1079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PP:1.0*.2*.16</a:t>
            </a:r>
          </a:p>
          <a:p>
            <a:r>
              <a:rPr lang="en-US" sz="1200" b="1">
                <a:latin typeface="Times New Roman" charset="0"/>
              </a:rPr>
              <a:t>       =.032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638800" y="4038600"/>
            <a:ext cx="9159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Nominal:</a:t>
            </a:r>
          </a:p>
          <a:p>
            <a:r>
              <a:rPr lang="en-US" sz="1200" b="1">
                <a:latin typeface="Times New Roman" charset="0"/>
              </a:rPr>
              <a:t>.5*.15*.032</a:t>
            </a:r>
          </a:p>
          <a:p>
            <a:r>
              <a:rPr lang="en-US" sz="1200" b="1">
                <a:latin typeface="Times New Roman" charset="0"/>
              </a:rPr>
              <a:t>=.0024</a:t>
            </a:r>
          </a:p>
        </p:txBody>
      </p:sp>
      <p:cxnSp>
        <p:nvCxnSpPr>
          <p:cNvPr id="32801" name="Straight Arrow Connector 42"/>
          <p:cNvCxnSpPr>
            <a:cxnSpLocks noChangeShapeType="1"/>
            <a:endCxn id="32789" idx="3"/>
          </p:cNvCxnSpPr>
          <p:nvPr/>
        </p:nvCxnSpPr>
        <p:spPr bwMode="auto">
          <a:xfrm rot="10800000" flipV="1">
            <a:off x="4689475" y="4191000"/>
            <a:ext cx="1101725" cy="1079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2802" name="Straight Arrow Connector 44"/>
          <p:cNvCxnSpPr>
            <a:cxnSpLocks noChangeShapeType="1"/>
          </p:cNvCxnSpPr>
          <p:nvPr/>
        </p:nvCxnSpPr>
        <p:spPr bwMode="auto">
          <a:xfrm rot="5400000">
            <a:off x="5295901" y="4610100"/>
            <a:ext cx="838200" cy="31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2660167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33796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33797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798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799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00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01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02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03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04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05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06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07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08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09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10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11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3812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33813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3814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3815" name="TextBox 29"/>
          <p:cNvSpPr txBox="1">
            <a:spLocks noChangeArrowheads="1"/>
          </p:cNvSpPr>
          <p:nvPr/>
        </p:nvSpPr>
        <p:spPr bwMode="auto">
          <a:xfrm>
            <a:off x="3657600" y="3200400"/>
            <a:ext cx="1017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NP:.6*.6*.15</a:t>
            </a:r>
          </a:p>
          <a:p>
            <a:r>
              <a:rPr lang="en-US" sz="1200" b="1">
                <a:latin typeface="Times New Roman" charset="0"/>
              </a:rPr>
              <a:t>     =.054</a:t>
            </a:r>
          </a:p>
        </p:txBody>
      </p:sp>
      <p:sp>
        <p:nvSpPr>
          <p:cNvPr id="33816" name="TextBox 25"/>
          <p:cNvSpPr txBox="1">
            <a:spLocks noChangeArrowheads="1"/>
          </p:cNvSpPr>
          <p:nvPr/>
        </p:nvSpPr>
        <p:spPr bwMode="auto">
          <a:xfrm>
            <a:off x="3617913" y="26670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VP:.5*.5*.054</a:t>
            </a:r>
          </a:p>
          <a:p>
            <a:r>
              <a:rPr lang="en-US" sz="1200" b="1">
                <a:latin typeface="Times New Roman" charset="0"/>
              </a:rPr>
              <a:t>     =.0135</a:t>
            </a:r>
          </a:p>
        </p:txBody>
      </p:sp>
      <p:sp>
        <p:nvSpPr>
          <p:cNvPr id="33817" name="TextBox 26"/>
          <p:cNvSpPr txBox="1">
            <a:spLocks noChangeArrowheads="1"/>
          </p:cNvSpPr>
          <p:nvPr/>
        </p:nvSpPr>
        <p:spPr bwMode="auto">
          <a:xfrm>
            <a:off x="3657600" y="22098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S:.05*.5*.054</a:t>
            </a:r>
          </a:p>
          <a:p>
            <a:r>
              <a:rPr lang="en-US" sz="1200" b="1">
                <a:latin typeface="Times New Roman" charset="0"/>
              </a:rPr>
              <a:t>     =.00135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716463" y="4367213"/>
            <a:ext cx="52546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687888" y="3521075"/>
            <a:ext cx="5270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660900" y="2674938"/>
            <a:ext cx="5254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611688" y="5029200"/>
            <a:ext cx="666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Prep:.2</a:t>
            </a:r>
          </a:p>
        </p:txBody>
      </p:sp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5562600" y="5791200"/>
            <a:ext cx="1066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NP:.16</a:t>
            </a:r>
          </a:p>
          <a:p>
            <a:r>
              <a:rPr lang="en-US" sz="1200" b="1">
                <a:latin typeface="Times New Roman" charset="0"/>
              </a:rPr>
              <a:t>PropNoun:.8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5562600" y="4953000"/>
            <a:ext cx="1079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PP:1.0*.2*.16</a:t>
            </a:r>
          </a:p>
          <a:p>
            <a:r>
              <a:rPr lang="en-US" sz="1200" b="1">
                <a:latin typeface="Times New Roman" charset="0"/>
              </a:rPr>
              <a:t>       =.032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638800" y="4038600"/>
            <a:ext cx="9159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Nominal:</a:t>
            </a:r>
          </a:p>
          <a:p>
            <a:r>
              <a:rPr lang="en-US" sz="1200" b="1">
                <a:latin typeface="Times New Roman" charset="0"/>
              </a:rPr>
              <a:t>.5*.15*.032</a:t>
            </a:r>
          </a:p>
          <a:p>
            <a:r>
              <a:rPr lang="en-US" sz="1200" b="1">
                <a:latin typeface="Times New Roman" charset="0"/>
              </a:rPr>
              <a:t>=.0024</a:t>
            </a:r>
          </a:p>
        </p:txBody>
      </p:sp>
      <p:sp>
        <p:nvSpPr>
          <p:cNvPr id="33825" name="TextBox 36"/>
          <p:cNvSpPr txBox="1">
            <a:spLocks noChangeArrowheads="1"/>
          </p:cNvSpPr>
          <p:nvPr/>
        </p:nvSpPr>
        <p:spPr bwMode="auto">
          <a:xfrm>
            <a:off x="5562600" y="2971800"/>
            <a:ext cx="965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</a:t>
            </a:r>
          </a:p>
          <a:p>
            <a:r>
              <a:rPr lang="en-US" sz="1200" b="1">
                <a:latin typeface="Times New Roman" charset="0"/>
              </a:rPr>
              <a:t>       .0024</a:t>
            </a:r>
          </a:p>
          <a:p>
            <a:r>
              <a:rPr lang="en-US" sz="1200" b="1">
                <a:latin typeface="Times New Roman" charset="0"/>
              </a:rPr>
              <a:t>     =.000864</a:t>
            </a:r>
          </a:p>
        </p:txBody>
      </p:sp>
      <p:cxnSp>
        <p:nvCxnSpPr>
          <p:cNvPr id="33826" name="Straight Arrow Connector 41"/>
          <p:cNvCxnSpPr>
            <a:cxnSpLocks noChangeShapeType="1"/>
            <a:endCxn id="33812" idx="3"/>
          </p:cNvCxnSpPr>
          <p:nvPr/>
        </p:nvCxnSpPr>
        <p:spPr bwMode="auto">
          <a:xfrm rot="10800000" flipV="1">
            <a:off x="3346450" y="3352800"/>
            <a:ext cx="2368550" cy="37941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3827" name="Straight Arrow Connector 45"/>
          <p:cNvCxnSpPr>
            <a:cxnSpLocks noChangeShapeType="1"/>
          </p:cNvCxnSpPr>
          <p:nvPr/>
        </p:nvCxnSpPr>
        <p:spPr bwMode="auto">
          <a:xfrm rot="5400000">
            <a:off x="5334001" y="3733800"/>
            <a:ext cx="762000" cy="31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1197212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34820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34821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2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3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4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5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6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7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8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9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30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31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32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33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34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35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4836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34837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4838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4839" name="TextBox 29"/>
          <p:cNvSpPr txBox="1">
            <a:spLocks noChangeArrowheads="1"/>
          </p:cNvSpPr>
          <p:nvPr/>
        </p:nvSpPr>
        <p:spPr bwMode="auto">
          <a:xfrm>
            <a:off x="3657600" y="3200400"/>
            <a:ext cx="1017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NP:.6*.6*.15</a:t>
            </a:r>
          </a:p>
          <a:p>
            <a:r>
              <a:rPr lang="en-US" sz="1200" b="1">
                <a:latin typeface="Times New Roman" charset="0"/>
              </a:rPr>
              <a:t>     =.054</a:t>
            </a:r>
          </a:p>
        </p:txBody>
      </p:sp>
      <p:sp>
        <p:nvSpPr>
          <p:cNvPr id="34840" name="TextBox 25"/>
          <p:cNvSpPr txBox="1">
            <a:spLocks noChangeArrowheads="1"/>
          </p:cNvSpPr>
          <p:nvPr/>
        </p:nvSpPr>
        <p:spPr bwMode="auto">
          <a:xfrm>
            <a:off x="3617913" y="26670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VP:.5*.5*.054</a:t>
            </a:r>
          </a:p>
          <a:p>
            <a:r>
              <a:rPr lang="en-US" sz="1200" b="1">
                <a:latin typeface="Times New Roman" charset="0"/>
              </a:rPr>
              <a:t>     =.0135</a:t>
            </a:r>
          </a:p>
        </p:txBody>
      </p:sp>
      <p:sp>
        <p:nvSpPr>
          <p:cNvPr id="34841" name="TextBox 26"/>
          <p:cNvSpPr txBox="1">
            <a:spLocks noChangeArrowheads="1"/>
          </p:cNvSpPr>
          <p:nvPr/>
        </p:nvSpPr>
        <p:spPr bwMode="auto">
          <a:xfrm>
            <a:off x="3657600" y="22098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S:.05*.5*.054</a:t>
            </a:r>
          </a:p>
          <a:p>
            <a:r>
              <a:rPr lang="en-US" sz="1200" b="1">
                <a:latin typeface="Times New Roman" charset="0"/>
              </a:rPr>
              <a:t>     =.00135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716463" y="4367213"/>
            <a:ext cx="52546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687888" y="3521075"/>
            <a:ext cx="5270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660900" y="2674938"/>
            <a:ext cx="5254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611688" y="5029200"/>
            <a:ext cx="666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Prep:.2</a:t>
            </a:r>
          </a:p>
        </p:txBody>
      </p:sp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5562600" y="5791200"/>
            <a:ext cx="1066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NP:.16</a:t>
            </a:r>
          </a:p>
          <a:p>
            <a:r>
              <a:rPr lang="en-US" sz="1200" b="1">
                <a:latin typeface="Times New Roman" charset="0"/>
              </a:rPr>
              <a:t>PropNoun:.8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5562600" y="4953000"/>
            <a:ext cx="1079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PP:1.0*.2*.16</a:t>
            </a:r>
          </a:p>
          <a:p>
            <a:r>
              <a:rPr lang="en-US" sz="1200" b="1">
                <a:latin typeface="Times New Roman" charset="0"/>
              </a:rPr>
              <a:t>       =.032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638800" y="4038600"/>
            <a:ext cx="9159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Nominal:</a:t>
            </a:r>
          </a:p>
          <a:p>
            <a:r>
              <a:rPr lang="en-US" sz="1200" b="1">
                <a:latin typeface="Times New Roman" charset="0"/>
              </a:rPr>
              <a:t>.5*.15*.032</a:t>
            </a:r>
          </a:p>
          <a:p>
            <a:r>
              <a:rPr lang="en-US" sz="1200" b="1">
                <a:latin typeface="Times New Roman" charset="0"/>
              </a:rPr>
              <a:t>=.0024</a:t>
            </a:r>
          </a:p>
        </p:txBody>
      </p:sp>
      <p:sp>
        <p:nvSpPr>
          <p:cNvPr id="34849" name="TextBox 36"/>
          <p:cNvSpPr txBox="1">
            <a:spLocks noChangeArrowheads="1"/>
          </p:cNvSpPr>
          <p:nvPr/>
        </p:nvSpPr>
        <p:spPr bwMode="auto">
          <a:xfrm>
            <a:off x="5562600" y="2971800"/>
            <a:ext cx="965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</a:t>
            </a:r>
          </a:p>
          <a:p>
            <a:r>
              <a:rPr lang="en-US" sz="1200" b="1">
                <a:latin typeface="Times New Roman" charset="0"/>
              </a:rPr>
              <a:t>       .0024</a:t>
            </a:r>
          </a:p>
          <a:p>
            <a:r>
              <a:rPr lang="en-US" sz="1200" b="1">
                <a:latin typeface="Times New Roman" charset="0"/>
              </a:rPr>
              <a:t>     =.000864</a:t>
            </a:r>
          </a:p>
        </p:txBody>
      </p:sp>
      <p:sp>
        <p:nvSpPr>
          <p:cNvPr id="34850" name="TextBox 40"/>
          <p:cNvSpPr txBox="1">
            <a:spLocks noChangeArrowheads="1"/>
          </p:cNvSpPr>
          <p:nvPr/>
        </p:nvSpPr>
        <p:spPr bwMode="auto">
          <a:xfrm>
            <a:off x="6657975" y="2060575"/>
            <a:ext cx="1095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rgbClr val="000090"/>
                </a:solidFill>
                <a:latin typeface="Times New Roman" charset="0"/>
              </a:rPr>
              <a:t>S:.05*.5*</a:t>
            </a:r>
          </a:p>
          <a:p>
            <a:r>
              <a:rPr lang="en-US" sz="1200" b="1" dirty="0">
                <a:solidFill>
                  <a:srgbClr val="000090"/>
                </a:solidFill>
                <a:latin typeface="Times New Roman" charset="0"/>
              </a:rPr>
              <a:t>     .000864</a:t>
            </a:r>
          </a:p>
          <a:p>
            <a:r>
              <a:rPr lang="en-US" sz="1200" b="1" dirty="0">
                <a:solidFill>
                  <a:srgbClr val="000090"/>
                </a:solidFill>
                <a:latin typeface="Times New Roman" charset="0"/>
              </a:rPr>
              <a:t>   =.0000216</a:t>
            </a:r>
          </a:p>
        </p:txBody>
      </p:sp>
      <p:cxnSp>
        <p:nvCxnSpPr>
          <p:cNvPr id="34851" name="Straight Arrow Connector 46"/>
          <p:cNvCxnSpPr>
            <a:cxnSpLocks noChangeShapeType="1"/>
          </p:cNvCxnSpPr>
          <p:nvPr/>
        </p:nvCxnSpPr>
        <p:spPr bwMode="auto">
          <a:xfrm rot="10800000" flipV="1">
            <a:off x="2286000" y="2514600"/>
            <a:ext cx="3733800" cy="1"/>
          </a:xfrm>
          <a:prstGeom prst="straightConnector1">
            <a:avLst/>
          </a:prstGeom>
          <a:noFill/>
          <a:ln w="28575" cap="flat" cmpd="sng" algn="ctr">
            <a:solidFill>
              <a:srgbClr val="00009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34852" name="Straight Arrow Connector 48"/>
          <p:cNvCxnSpPr>
            <a:cxnSpLocks noChangeShapeType="1"/>
          </p:cNvCxnSpPr>
          <p:nvPr/>
        </p:nvCxnSpPr>
        <p:spPr bwMode="auto">
          <a:xfrm rot="5400000">
            <a:off x="5524501" y="2705101"/>
            <a:ext cx="685798" cy="304800"/>
          </a:xfrm>
          <a:prstGeom prst="straightConnector1">
            <a:avLst/>
          </a:prstGeom>
          <a:noFill/>
          <a:ln w="28575" cap="flat" cmpd="sng" algn="ctr">
            <a:solidFill>
              <a:srgbClr val="00009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37" name="Straight Arrow Connector 43"/>
          <p:cNvCxnSpPr>
            <a:cxnSpLocks noChangeShapeType="1"/>
          </p:cNvCxnSpPr>
          <p:nvPr/>
        </p:nvCxnSpPr>
        <p:spPr bwMode="auto">
          <a:xfrm rot="10800000" flipV="1">
            <a:off x="3886200" y="2655094"/>
            <a:ext cx="2133600" cy="88106"/>
          </a:xfrm>
          <a:prstGeom prst="straightConnector1">
            <a:avLst/>
          </a:prstGeom>
          <a:noFill/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38" name="Straight Arrow Connector 54"/>
          <p:cNvCxnSpPr>
            <a:cxnSpLocks noChangeShapeType="1"/>
          </p:cNvCxnSpPr>
          <p:nvPr/>
        </p:nvCxnSpPr>
        <p:spPr bwMode="auto">
          <a:xfrm rot="5400000">
            <a:off x="4716860" y="3727848"/>
            <a:ext cx="2375694" cy="230186"/>
          </a:xfrm>
          <a:prstGeom prst="straightConnector1">
            <a:avLst/>
          </a:prstGeom>
          <a:noFill/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49" name="TextBox 41"/>
          <p:cNvSpPr txBox="1">
            <a:spLocks noChangeArrowheads="1"/>
          </p:cNvSpPr>
          <p:nvPr/>
        </p:nvSpPr>
        <p:spPr bwMode="auto">
          <a:xfrm>
            <a:off x="6642100" y="2947987"/>
            <a:ext cx="1095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rgbClr val="3366FF"/>
                </a:solidFill>
                <a:latin typeface="Times New Roman" charset="0"/>
              </a:rPr>
              <a:t>S:.03*.0135*</a:t>
            </a:r>
          </a:p>
          <a:p>
            <a:r>
              <a:rPr lang="en-US" sz="1200" b="1" dirty="0">
                <a:solidFill>
                  <a:srgbClr val="3366FF"/>
                </a:solidFill>
                <a:latin typeface="Times New Roman" charset="0"/>
              </a:rPr>
              <a:t>    .032</a:t>
            </a:r>
          </a:p>
          <a:p>
            <a:r>
              <a:rPr lang="en-US" sz="1200" b="1" dirty="0">
                <a:solidFill>
                  <a:srgbClr val="3366FF"/>
                </a:solidFill>
                <a:latin typeface="Times New Roman" charset="0"/>
              </a:rPr>
              <a:t>  =.00001296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09600" y="5132300"/>
            <a:ext cx="2217738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3366FF"/>
                </a:solidFill>
                <a:latin typeface="Times New Roman" charset="0"/>
                <a:ea typeface="Times New Roman" charset="0"/>
                <a:cs typeface="Times New Roman" charset="0"/>
              </a:rPr>
              <a:t>S → VP PP	0.03</a:t>
            </a:r>
            <a:endParaRPr lang="en-US" b="1" dirty="0">
              <a:solidFill>
                <a:srgbClr val="3366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28060" y="5597351"/>
            <a:ext cx="2953340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000090"/>
                </a:solidFill>
                <a:latin typeface="Times New Roman" charset="0"/>
                <a:ea typeface="Times New Roman" charset="0"/>
                <a:cs typeface="Times New Roman" charset="0"/>
              </a:rPr>
              <a:t>S → Verb NP	0.05</a:t>
            </a:r>
            <a:endParaRPr lang="en-US" b="1" dirty="0">
              <a:solidFill>
                <a:srgbClr val="00009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57975" y="4275667"/>
            <a:ext cx="2526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Which parse do we pick?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791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36868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36869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70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71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72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73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74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75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76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77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78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79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80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81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82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83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6884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36885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6886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6887" name="TextBox 29"/>
          <p:cNvSpPr txBox="1">
            <a:spLocks noChangeArrowheads="1"/>
          </p:cNvSpPr>
          <p:nvPr/>
        </p:nvSpPr>
        <p:spPr bwMode="auto">
          <a:xfrm>
            <a:off x="3657600" y="3200400"/>
            <a:ext cx="1017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NP:.6*.6*.15</a:t>
            </a:r>
          </a:p>
          <a:p>
            <a:r>
              <a:rPr lang="en-US" sz="1200" b="1">
                <a:latin typeface="Times New Roman" charset="0"/>
              </a:rPr>
              <a:t>     =.054</a:t>
            </a:r>
          </a:p>
        </p:txBody>
      </p:sp>
      <p:sp>
        <p:nvSpPr>
          <p:cNvPr id="36888" name="TextBox 25"/>
          <p:cNvSpPr txBox="1">
            <a:spLocks noChangeArrowheads="1"/>
          </p:cNvSpPr>
          <p:nvPr/>
        </p:nvSpPr>
        <p:spPr bwMode="auto">
          <a:xfrm>
            <a:off x="3617913" y="26670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VP:.5*.5*.054</a:t>
            </a:r>
          </a:p>
          <a:p>
            <a:r>
              <a:rPr lang="en-US" sz="1200" b="1">
                <a:latin typeface="Times New Roman" charset="0"/>
              </a:rPr>
              <a:t>     =.0135</a:t>
            </a:r>
          </a:p>
        </p:txBody>
      </p:sp>
      <p:sp>
        <p:nvSpPr>
          <p:cNvPr id="36889" name="TextBox 26"/>
          <p:cNvSpPr txBox="1">
            <a:spLocks noChangeArrowheads="1"/>
          </p:cNvSpPr>
          <p:nvPr/>
        </p:nvSpPr>
        <p:spPr bwMode="auto">
          <a:xfrm>
            <a:off x="3657600" y="22098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S:.05*.5*.054</a:t>
            </a:r>
          </a:p>
          <a:p>
            <a:r>
              <a:rPr lang="en-US" sz="1200" b="1">
                <a:latin typeface="Times New Roman" charset="0"/>
              </a:rPr>
              <a:t>     =.00135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716463" y="4367213"/>
            <a:ext cx="52546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687888" y="3521075"/>
            <a:ext cx="5270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660900" y="2674938"/>
            <a:ext cx="5254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611688" y="5029200"/>
            <a:ext cx="666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Prep:.2</a:t>
            </a:r>
          </a:p>
        </p:txBody>
      </p:sp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5562600" y="5791200"/>
            <a:ext cx="1066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NP:.16</a:t>
            </a:r>
          </a:p>
          <a:p>
            <a:r>
              <a:rPr lang="en-US" sz="1200" b="1">
                <a:latin typeface="Times New Roman" charset="0"/>
              </a:rPr>
              <a:t>PropNoun:.8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5562600" y="4953000"/>
            <a:ext cx="1079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PP:1.0*.2*.16</a:t>
            </a:r>
          </a:p>
          <a:p>
            <a:r>
              <a:rPr lang="en-US" sz="1200" b="1">
                <a:latin typeface="Times New Roman" charset="0"/>
              </a:rPr>
              <a:t>       =.032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638800" y="4038600"/>
            <a:ext cx="9159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Nominal:</a:t>
            </a:r>
          </a:p>
          <a:p>
            <a:r>
              <a:rPr lang="en-US" sz="1200" b="1">
                <a:latin typeface="Times New Roman" charset="0"/>
              </a:rPr>
              <a:t>.5*.15*.032</a:t>
            </a:r>
          </a:p>
          <a:p>
            <a:r>
              <a:rPr lang="en-US" sz="1200" b="1">
                <a:latin typeface="Times New Roman" charset="0"/>
              </a:rPr>
              <a:t>=.0024</a:t>
            </a:r>
          </a:p>
        </p:txBody>
      </p:sp>
      <p:sp>
        <p:nvSpPr>
          <p:cNvPr id="36897" name="TextBox 36"/>
          <p:cNvSpPr txBox="1">
            <a:spLocks noChangeArrowheads="1"/>
          </p:cNvSpPr>
          <p:nvPr/>
        </p:nvSpPr>
        <p:spPr bwMode="auto">
          <a:xfrm>
            <a:off x="5562600" y="2971800"/>
            <a:ext cx="965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</a:t>
            </a:r>
          </a:p>
          <a:p>
            <a:r>
              <a:rPr lang="en-US" sz="1200" b="1">
                <a:latin typeface="Times New Roman" charset="0"/>
              </a:rPr>
              <a:t>       .0024</a:t>
            </a:r>
          </a:p>
          <a:p>
            <a:r>
              <a:rPr lang="en-US" sz="1200" b="1">
                <a:latin typeface="Times New Roman" charset="0"/>
              </a:rPr>
              <a:t>     =.000864</a:t>
            </a:r>
          </a:p>
        </p:txBody>
      </p:sp>
      <p:sp>
        <p:nvSpPr>
          <p:cNvPr id="36898" name="TextBox 40"/>
          <p:cNvSpPr txBox="1">
            <a:spLocks noChangeArrowheads="1"/>
          </p:cNvSpPr>
          <p:nvPr/>
        </p:nvSpPr>
        <p:spPr bwMode="auto">
          <a:xfrm>
            <a:off x="5638800" y="2438400"/>
            <a:ext cx="1095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S:.0000216</a:t>
            </a:r>
          </a:p>
        </p:txBody>
      </p:sp>
      <p:cxnSp>
        <p:nvCxnSpPr>
          <p:cNvPr id="36899" name="Straight Arrow Connector 44"/>
          <p:cNvCxnSpPr>
            <a:cxnSpLocks noChangeShapeType="1"/>
          </p:cNvCxnSpPr>
          <p:nvPr/>
        </p:nvCxnSpPr>
        <p:spPr bwMode="auto">
          <a:xfrm rot="10800000">
            <a:off x="2286000" y="2514600"/>
            <a:ext cx="3429000" cy="60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900" name="Straight Arrow Connector 46"/>
          <p:cNvCxnSpPr>
            <a:cxnSpLocks noChangeShapeType="1"/>
          </p:cNvCxnSpPr>
          <p:nvPr/>
        </p:nvCxnSpPr>
        <p:spPr bwMode="auto">
          <a:xfrm rot="5400000">
            <a:off x="5486400" y="2895600"/>
            <a:ext cx="533400" cy="76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901" name="Straight Arrow Connector 55"/>
          <p:cNvCxnSpPr>
            <a:cxnSpLocks noChangeShapeType="1"/>
          </p:cNvCxnSpPr>
          <p:nvPr/>
        </p:nvCxnSpPr>
        <p:spPr bwMode="auto">
          <a:xfrm rot="10800000" flipV="1">
            <a:off x="3200400" y="3352800"/>
            <a:ext cx="2514600" cy="381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902" name="Straight Arrow Connector 57"/>
          <p:cNvCxnSpPr>
            <a:cxnSpLocks noChangeShapeType="1"/>
          </p:cNvCxnSpPr>
          <p:nvPr/>
        </p:nvCxnSpPr>
        <p:spPr bwMode="auto">
          <a:xfrm rot="16200000" flipH="1">
            <a:off x="5372100" y="3695700"/>
            <a:ext cx="762000" cy="76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903" name="Straight Arrow Connector 59"/>
          <p:cNvCxnSpPr>
            <a:cxnSpLocks noChangeShapeType="1"/>
          </p:cNvCxnSpPr>
          <p:nvPr/>
        </p:nvCxnSpPr>
        <p:spPr bwMode="auto">
          <a:xfrm rot="10800000" flipV="1">
            <a:off x="4572000" y="4191000"/>
            <a:ext cx="1219200" cy="76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904" name="Straight Arrow Connector 61"/>
          <p:cNvCxnSpPr>
            <a:cxnSpLocks noChangeShapeType="1"/>
          </p:cNvCxnSpPr>
          <p:nvPr/>
        </p:nvCxnSpPr>
        <p:spPr bwMode="auto">
          <a:xfrm rot="5400000">
            <a:off x="5295901" y="4610100"/>
            <a:ext cx="838200" cy="31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905" name="Straight Arrow Connector 65"/>
          <p:cNvCxnSpPr>
            <a:cxnSpLocks noChangeShapeType="1"/>
          </p:cNvCxnSpPr>
          <p:nvPr/>
        </p:nvCxnSpPr>
        <p:spPr bwMode="auto">
          <a:xfrm rot="10800000" flipV="1">
            <a:off x="5181600" y="5105400"/>
            <a:ext cx="533400" cy="76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906" name="Straight Arrow Connector 67"/>
          <p:cNvCxnSpPr>
            <a:cxnSpLocks noChangeShapeType="1"/>
          </p:cNvCxnSpPr>
          <p:nvPr/>
        </p:nvCxnSpPr>
        <p:spPr bwMode="auto">
          <a:xfrm rot="16200000" flipH="1">
            <a:off x="5410200" y="5486400"/>
            <a:ext cx="685800" cy="76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69" name="TextBox 68"/>
          <p:cNvSpPr txBox="1"/>
          <p:nvPr/>
        </p:nvSpPr>
        <p:spPr>
          <a:xfrm>
            <a:off x="6546850" y="2209800"/>
            <a:ext cx="2657475" cy="1938338"/>
          </a:xfrm>
          <a:prstGeom prst="rect">
            <a:avLst/>
          </a:prstGeom>
          <a:noFill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charset="0"/>
              </a:rPr>
              <a:t>Pick most probable</a:t>
            </a:r>
          </a:p>
          <a:p>
            <a:r>
              <a:rPr lang="en-US" sz="2000" b="1" dirty="0">
                <a:solidFill>
                  <a:srgbClr val="0000FF"/>
                </a:solidFill>
                <a:latin typeface="Times New Roman" charset="0"/>
              </a:rPr>
              <a:t>parse, i.e. take max to</a:t>
            </a:r>
          </a:p>
          <a:p>
            <a:r>
              <a:rPr lang="en-US" sz="2000" b="1" dirty="0">
                <a:solidFill>
                  <a:srgbClr val="0000FF"/>
                </a:solidFill>
                <a:latin typeface="Times New Roman" charset="0"/>
              </a:rPr>
              <a:t>combine probabilities</a:t>
            </a:r>
          </a:p>
          <a:p>
            <a:r>
              <a:rPr lang="en-US" sz="2000" b="1" dirty="0">
                <a:solidFill>
                  <a:srgbClr val="0000FF"/>
                </a:solidFill>
                <a:latin typeface="Times New Roman" charset="0"/>
              </a:rPr>
              <a:t>of multiple derivations</a:t>
            </a:r>
          </a:p>
          <a:p>
            <a:r>
              <a:rPr lang="en-US" sz="2000" b="1" dirty="0">
                <a:solidFill>
                  <a:srgbClr val="0000FF"/>
                </a:solidFill>
                <a:latin typeface="Times New Roman" charset="0"/>
              </a:rPr>
              <a:t>of each constituent in</a:t>
            </a:r>
          </a:p>
          <a:p>
            <a:r>
              <a:rPr lang="en-US" sz="2000" b="1" dirty="0">
                <a:solidFill>
                  <a:srgbClr val="0000FF"/>
                </a:solidFill>
                <a:latin typeface="Times New Roman" charset="0"/>
              </a:rPr>
              <a:t>each </a:t>
            </a:r>
            <a:r>
              <a:rPr lang="en-US" sz="2000" b="1" dirty="0" smtClean="0">
                <a:solidFill>
                  <a:srgbClr val="0000FF"/>
                </a:solidFill>
                <a:latin typeface="Times New Roman" charset="0"/>
              </a:rPr>
              <a:t>cell</a:t>
            </a:r>
            <a:endParaRPr lang="en-US" sz="2000" b="1" dirty="0">
              <a:solidFill>
                <a:srgbClr val="0000FF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623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Generic </a:t>
            </a:r>
            <a:r>
              <a:rPr lang="en-US" dirty="0"/>
              <a:t>PCFG Limitations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dirty="0" err="1" smtClean="0"/>
              <a:t>PCFGs</a:t>
            </a:r>
            <a:r>
              <a:rPr lang="en-US" sz="2800" dirty="0" smtClean="0"/>
              <a:t> </a:t>
            </a:r>
            <a:r>
              <a:rPr lang="en-US" sz="2800" dirty="0"/>
              <a:t>do not rely on specific words or concepts, only general structural disambiguation is possible (e.g. prefer to attach </a:t>
            </a:r>
            <a:r>
              <a:rPr lang="en-US" sz="2800" dirty="0" err="1"/>
              <a:t>PPs</a:t>
            </a:r>
            <a:r>
              <a:rPr lang="en-US" sz="2800" dirty="0"/>
              <a:t> to </a:t>
            </a:r>
            <a:r>
              <a:rPr lang="en-US" sz="2800" dirty="0" err="1"/>
              <a:t>Nominals</a:t>
            </a:r>
            <a:r>
              <a:rPr lang="en-US" sz="28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2500" dirty="0" smtClean="0"/>
              <a:t>Generic </a:t>
            </a:r>
            <a:r>
              <a:rPr lang="en-US" sz="2500" dirty="0" err="1" smtClean="0"/>
              <a:t>PCFGs</a:t>
            </a:r>
            <a:r>
              <a:rPr lang="en-US" sz="2500" dirty="0" smtClean="0"/>
              <a:t> </a:t>
            </a:r>
            <a:r>
              <a:rPr lang="en-US" sz="2500" dirty="0"/>
              <a:t>cannot resolve syntactic ambiguities that require semantics to resolve, e.g. ate with fork vs. </a:t>
            </a:r>
            <a:r>
              <a:rPr lang="en-US" sz="2500" dirty="0" smtClean="0"/>
              <a:t>meatballs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Smoothing/dealing with out of vocabulary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MLE estimates are not always the best</a:t>
            </a:r>
          </a:p>
        </p:txBody>
      </p:sp>
    </p:spTree>
    <p:extLst>
      <p:ext uri="{BB962C8B-B14F-4D97-AF65-F5344CB8AC3E}">
        <p14:creationId xmlns:p14="http://schemas.microsoft.com/office/powerpoint/2010/main" val="617237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4798</TotalTime>
  <Words>4705</Words>
  <Application>Microsoft Macintosh PowerPoint</Application>
  <PresentationFormat>On-screen Show (4:3)</PresentationFormat>
  <Paragraphs>1901</Paragraphs>
  <Slides>109</Slides>
  <Notes>88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109</vt:i4>
      </vt:variant>
    </vt:vector>
  </HeadingPairs>
  <TitlesOfParts>
    <vt:vector size="110" baseType="lpstr">
      <vt:lpstr>Median</vt:lpstr>
      <vt:lpstr>Parsing</vt:lpstr>
      <vt:lpstr>Admin</vt:lpstr>
      <vt:lpstr>Parsing</vt:lpstr>
      <vt:lpstr>Parsing</vt:lpstr>
      <vt:lpstr>Parsing</vt:lpstr>
      <vt:lpstr>Parsing</vt:lpstr>
      <vt:lpstr>Parsing Example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Parsing</vt:lpstr>
      <vt:lpstr>Why is parsing hard?</vt:lpstr>
      <vt:lpstr>Why is parsing hard?</vt:lpstr>
      <vt:lpstr>Structural Ambiguity Can Give Exponential Parses</vt:lpstr>
      <vt:lpstr>Dynamic Programming Parsing</vt:lpstr>
      <vt:lpstr>Dynamic Programming Parsing Methods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unary rules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CKY: some things to talk about</vt:lpstr>
      <vt:lpstr>CKY: retrieving the parse</vt:lpstr>
      <vt:lpstr>CKY: retrieving the parse</vt:lpstr>
      <vt:lpstr>CKY: retrieving the parse</vt:lpstr>
      <vt:lpstr>CKY: retrieving the parse</vt:lpstr>
      <vt:lpstr>CKY: retrieving the parse</vt:lpstr>
      <vt:lpstr>CKY: retrieving the parse</vt:lpstr>
      <vt:lpstr>CKY: retrieving the parse</vt:lpstr>
      <vt:lpstr>CKY: retrieving the parse</vt:lpstr>
      <vt:lpstr>CKY: some things to think about</vt:lpstr>
      <vt:lpstr>Parsing ambiguity</vt:lpstr>
      <vt:lpstr>A Simple PCFG</vt:lpstr>
      <vt:lpstr>PowerPoint Presentation</vt:lpstr>
      <vt:lpstr>Parsing with PCFGs</vt:lpstr>
      <vt:lpstr>Probabilistic CKY</vt:lpstr>
      <vt:lpstr> Probabilistic Grammar Conversion</vt:lpstr>
      <vt:lpstr>Probabilistic CKY Parser</vt:lpstr>
      <vt:lpstr>Probabilistic CKY Parser</vt:lpstr>
      <vt:lpstr>Probabilistic CKY Parser</vt:lpstr>
      <vt:lpstr>Probabilistic CKY Parser</vt:lpstr>
      <vt:lpstr>Probabilistic CKY Parser</vt:lpstr>
      <vt:lpstr>Probabilistic CKY Parser</vt:lpstr>
      <vt:lpstr>Probabilistic CKY Parser</vt:lpstr>
      <vt:lpstr>Probabilistic CKY Parser</vt:lpstr>
      <vt:lpstr>Probabilistic CKY Parser</vt:lpstr>
      <vt:lpstr>Probabilistic CKY Parser</vt:lpstr>
      <vt:lpstr>Probabilistic CKY Parser</vt:lpstr>
      <vt:lpstr>Generic PCFG Limitations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408</cp:revision>
  <dcterms:created xsi:type="dcterms:W3CDTF">2011-02-09T18:38:39Z</dcterms:created>
  <dcterms:modified xsi:type="dcterms:W3CDTF">2014-09-30T20:28:13Z</dcterms:modified>
</cp:coreProperties>
</file>