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9"/>
  </p:notesMasterIdLst>
  <p:handoutMasterIdLst>
    <p:handoutMasterId r:id="rId140"/>
  </p:handoutMasterIdLst>
  <p:sldIdLst>
    <p:sldId id="256" r:id="rId2"/>
    <p:sldId id="336" r:id="rId3"/>
    <p:sldId id="499" r:id="rId4"/>
    <p:sldId id="507" r:id="rId5"/>
    <p:sldId id="267" r:id="rId6"/>
    <p:sldId id="353" r:id="rId7"/>
    <p:sldId id="354" r:id="rId8"/>
    <p:sldId id="355" r:id="rId9"/>
    <p:sldId id="339" r:id="rId10"/>
    <p:sldId id="357" r:id="rId11"/>
    <p:sldId id="375" r:id="rId12"/>
    <p:sldId id="376" r:id="rId13"/>
    <p:sldId id="500" r:id="rId14"/>
    <p:sldId id="377" r:id="rId15"/>
    <p:sldId id="378" r:id="rId16"/>
    <p:sldId id="379" r:id="rId17"/>
    <p:sldId id="380" r:id="rId18"/>
    <p:sldId id="382" r:id="rId19"/>
    <p:sldId id="381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501" r:id="rId28"/>
    <p:sldId id="390" r:id="rId29"/>
    <p:sldId id="391" r:id="rId30"/>
    <p:sldId id="392" r:id="rId31"/>
    <p:sldId id="393" r:id="rId32"/>
    <p:sldId id="394" r:id="rId33"/>
    <p:sldId id="395" r:id="rId34"/>
    <p:sldId id="396" r:id="rId35"/>
    <p:sldId id="397" r:id="rId36"/>
    <p:sldId id="398" r:id="rId37"/>
    <p:sldId id="399" r:id="rId38"/>
    <p:sldId id="400" r:id="rId39"/>
    <p:sldId id="401" r:id="rId40"/>
    <p:sldId id="402" r:id="rId41"/>
    <p:sldId id="405" r:id="rId42"/>
    <p:sldId id="406" r:id="rId43"/>
    <p:sldId id="407" r:id="rId44"/>
    <p:sldId id="404" r:id="rId45"/>
    <p:sldId id="408" r:id="rId46"/>
    <p:sldId id="409" r:id="rId47"/>
    <p:sldId id="410" r:id="rId48"/>
    <p:sldId id="412" r:id="rId49"/>
    <p:sldId id="411" r:id="rId50"/>
    <p:sldId id="413" r:id="rId51"/>
    <p:sldId id="502" r:id="rId52"/>
    <p:sldId id="414" r:id="rId53"/>
    <p:sldId id="415" r:id="rId54"/>
    <p:sldId id="416" r:id="rId55"/>
    <p:sldId id="417" r:id="rId56"/>
    <p:sldId id="418" r:id="rId57"/>
    <p:sldId id="503" r:id="rId58"/>
    <p:sldId id="419" r:id="rId59"/>
    <p:sldId id="420" r:id="rId60"/>
    <p:sldId id="421" r:id="rId61"/>
    <p:sldId id="422" r:id="rId62"/>
    <p:sldId id="423" r:id="rId63"/>
    <p:sldId id="424" r:id="rId64"/>
    <p:sldId id="425" r:id="rId65"/>
    <p:sldId id="426" r:id="rId66"/>
    <p:sldId id="427" r:id="rId67"/>
    <p:sldId id="428" r:id="rId68"/>
    <p:sldId id="429" r:id="rId69"/>
    <p:sldId id="430" r:id="rId70"/>
    <p:sldId id="431" r:id="rId71"/>
    <p:sldId id="432" r:id="rId72"/>
    <p:sldId id="433" r:id="rId73"/>
    <p:sldId id="434" r:id="rId74"/>
    <p:sldId id="504" r:id="rId75"/>
    <p:sldId id="435" r:id="rId76"/>
    <p:sldId id="441" r:id="rId77"/>
    <p:sldId id="436" r:id="rId78"/>
    <p:sldId id="442" r:id="rId79"/>
    <p:sldId id="437" r:id="rId80"/>
    <p:sldId id="443" r:id="rId81"/>
    <p:sldId id="438" r:id="rId82"/>
    <p:sldId id="439" r:id="rId83"/>
    <p:sldId id="440" r:id="rId84"/>
    <p:sldId id="444" r:id="rId85"/>
    <p:sldId id="445" r:id="rId86"/>
    <p:sldId id="446" r:id="rId87"/>
    <p:sldId id="447" r:id="rId88"/>
    <p:sldId id="448" r:id="rId89"/>
    <p:sldId id="505" r:id="rId90"/>
    <p:sldId id="449" r:id="rId91"/>
    <p:sldId id="450" r:id="rId92"/>
    <p:sldId id="451" r:id="rId93"/>
    <p:sldId id="452" r:id="rId94"/>
    <p:sldId id="453" r:id="rId95"/>
    <p:sldId id="454" r:id="rId96"/>
    <p:sldId id="455" r:id="rId97"/>
    <p:sldId id="456" r:id="rId98"/>
    <p:sldId id="457" r:id="rId99"/>
    <p:sldId id="458" r:id="rId100"/>
    <p:sldId id="459" r:id="rId101"/>
    <p:sldId id="460" r:id="rId102"/>
    <p:sldId id="461" r:id="rId103"/>
    <p:sldId id="462" r:id="rId104"/>
    <p:sldId id="463" r:id="rId105"/>
    <p:sldId id="465" r:id="rId106"/>
    <p:sldId id="464" r:id="rId107"/>
    <p:sldId id="466" r:id="rId108"/>
    <p:sldId id="467" r:id="rId109"/>
    <p:sldId id="468" r:id="rId110"/>
    <p:sldId id="469" r:id="rId111"/>
    <p:sldId id="470" r:id="rId112"/>
    <p:sldId id="471" r:id="rId113"/>
    <p:sldId id="472" r:id="rId114"/>
    <p:sldId id="473" r:id="rId115"/>
    <p:sldId id="474" r:id="rId116"/>
    <p:sldId id="475" r:id="rId117"/>
    <p:sldId id="476" r:id="rId118"/>
    <p:sldId id="477" r:id="rId119"/>
    <p:sldId id="478" r:id="rId120"/>
    <p:sldId id="479" r:id="rId121"/>
    <p:sldId id="480" r:id="rId122"/>
    <p:sldId id="481" r:id="rId123"/>
    <p:sldId id="482" r:id="rId124"/>
    <p:sldId id="483" r:id="rId125"/>
    <p:sldId id="484" r:id="rId126"/>
    <p:sldId id="486" r:id="rId127"/>
    <p:sldId id="485" r:id="rId128"/>
    <p:sldId id="489" r:id="rId129"/>
    <p:sldId id="490" r:id="rId130"/>
    <p:sldId id="492" r:id="rId131"/>
    <p:sldId id="493" r:id="rId132"/>
    <p:sldId id="494" r:id="rId133"/>
    <p:sldId id="495" r:id="rId134"/>
    <p:sldId id="496" r:id="rId135"/>
    <p:sldId id="497" r:id="rId136"/>
    <p:sldId id="498" r:id="rId137"/>
    <p:sldId id="506" r:id="rId1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088" y="-1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handoutMaster" Target="handoutMasters/handoutMaster1.xml"/><Relationship Id="rId141" Type="http://schemas.openxmlformats.org/officeDocument/2006/relationships/printerSettings" Target="printerSettings/printerSettings1.bin"/><Relationship Id="rId142" Type="http://schemas.openxmlformats.org/officeDocument/2006/relationships/presProps" Target="presProps.xml"/><Relationship Id="rId143" Type="http://schemas.openxmlformats.org/officeDocument/2006/relationships/viewProps" Target="viewProps.xml"/><Relationship Id="rId144" Type="http://schemas.openxmlformats.org/officeDocument/2006/relationships/theme" Target="theme/theme1.xml"/><Relationship Id="rId14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F6DBD-60BB-0249-A5EA-09B56A9130B9}" type="datetimeFigureOut">
              <a:rPr lang="en-US" smtClean="0"/>
              <a:t>10/6/15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1E706-B18D-A847-A296-392B92B53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22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10/6/15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41b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41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CS41B recursion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52 – Fall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780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Midterm back on Thursday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Assignments</a:t>
            </a:r>
            <a:endParaRPr lang="en-US" dirty="0"/>
          </a:p>
          <a:p>
            <a:pPr lvl="1"/>
            <a:r>
              <a:rPr lang="en-US" dirty="0" smtClean="0"/>
              <a:t>Assignment 4: due Monday (10/12 at 11:59pm)</a:t>
            </a:r>
          </a:p>
          <a:p>
            <a:pPr lvl="1"/>
            <a:r>
              <a:rPr lang="en-US" dirty="0" smtClean="0"/>
              <a:t>Assignment 5: due Friday (10/23 at 5pm)</a:t>
            </a:r>
          </a:p>
          <a:p>
            <a:pPr lvl="1"/>
            <a:r>
              <a:rPr lang="en-US" dirty="0" smtClean="0"/>
              <a:t>Assignment 6: due Monday (11/2 at 11:59pm)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Survey in assignment 4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Academic Honesty</a:t>
            </a:r>
          </a:p>
        </p:txBody>
      </p:sp>
    </p:spTree>
    <p:extLst>
      <p:ext uri="{BB962C8B-B14F-4D97-AF65-F5344CB8AC3E}">
        <p14:creationId xmlns:p14="http://schemas.microsoft.com/office/powerpoint/2010/main" val="2535374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 Honesty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97556" y="1600200"/>
            <a:ext cx="8568492" cy="506024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A few rules to follow for this course to keep you out of </a:t>
            </a:r>
            <a:r>
              <a:rPr lang="en-US" dirty="0" smtClean="0"/>
              <a:t>trouble: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If </a:t>
            </a:r>
            <a:r>
              <a:rPr lang="en-US" dirty="0"/>
              <a:t>you talk with someone in the class about a problem, you should not take notes. If you understand the material you talked about, you should be able to recreate it on your </a:t>
            </a:r>
            <a:r>
              <a:rPr lang="en-US" dirty="0" smtClean="0"/>
              <a:t>own.</a:t>
            </a:r>
          </a:p>
          <a:p>
            <a:endParaRPr lang="en-US" dirty="0" smtClean="0"/>
          </a:p>
          <a:p>
            <a:r>
              <a:rPr lang="en-US" dirty="0" smtClean="0"/>
              <a:t>Similarly</a:t>
            </a:r>
            <a:r>
              <a:rPr lang="en-US" dirty="0"/>
              <a:t>, if you talk with someone, you must wait 5 minutes before resuming </a:t>
            </a:r>
            <a:r>
              <a:rPr lang="en-US" dirty="0" smtClean="0"/>
              <a:t>work </a:t>
            </a:r>
            <a:r>
              <a:rPr lang="en-US" dirty="0"/>
              <a:t>on the problem. Stretch. Use the restroom. Go for a quick walk. This will ensure that you really understand the </a:t>
            </a:r>
            <a:r>
              <a:rPr lang="en-US" dirty="0" smtClean="0"/>
              <a:t>material.</a:t>
            </a:r>
          </a:p>
          <a:p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may not sit next to (or where you can see the screen of) anyone you are talking with about the </a:t>
            </a:r>
            <a:r>
              <a:rPr lang="en-US" dirty="0" smtClean="0"/>
              <a:t>assignment.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only time you may look at someone else's screen is if they are asking you for help with a basic programming problem (e.g. syntax error). You should not look at someone else's code to help yourself!</a:t>
            </a:r>
          </a:p>
        </p:txBody>
      </p:sp>
    </p:spTree>
    <p:extLst>
      <p:ext uri="{BB962C8B-B14F-4D97-AF65-F5344CB8AC3E}">
        <p14:creationId xmlns:p14="http://schemas.microsoft.com/office/powerpoint/2010/main" val="4143704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examples/cs41b/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750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19453970">
            <a:off x="2480917" y="4731023"/>
            <a:ext cx="1828136" cy="386203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92958" y="2808549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657728" y="2795667"/>
            <a:ext cx="32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92958" y="3525394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657728" y="3512512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r0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318359" y="4255483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683129" y="4242601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333529" y="4909097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698299" y="4896215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358930" y="5639186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3700" y="5626304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99671" y="2504516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counter</a:t>
            </a:r>
          </a:p>
          <a:p>
            <a:r>
              <a:rPr lang="en-US" dirty="0" smtClean="0"/>
              <a:t>(location in memory of the next</a:t>
            </a:r>
          </a:p>
          <a:p>
            <a:r>
              <a:rPr lang="en-US" dirty="0" smtClean="0"/>
              <a:t> instruction in memory)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13782" y="3541918"/>
            <a:ext cx="282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holds the value 0 (read only)</a:t>
            </a:r>
            <a:endParaRPr lang="en-US" dirty="0"/>
          </a:p>
        </p:txBody>
      </p:sp>
      <p:sp>
        <p:nvSpPr>
          <p:cNvPr id="36" name="Right Brace 35"/>
          <p:cNvSpPr/>
          <p:nvPr/>
        </p:nvSpPr>
        <p:spPr>
          <a:xfrm>
            <a:off x="5799671" y="4233175"/>
            <a:ext cx="578551" cy="182008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589889" y="470506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general purpose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read/write</a:t>
            </a:r>
          </a:p>
        </p:txBody>
      </p:sp>
    </p:spTree>
    <p:extLst>
      <p:ext uri="{BB962C8B-B14F-4D97-AF65-F5344CB8AC3E}">
        <p14:creationId xmlns:p14="http://schemas.microsoft.com/office/powerpoint/2010/main" val="427589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09" y="1930335"/>
            <a:ext cx="3255223" cy="4278554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4919" y="17033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851109" y="1930335"/>
            <a:ext cx="3255223" cy="1018887"/>
          </a:xfrm>
          <a:prstGeom prst="rect">
            <a:avLst/>
          </a:prstGeom>
          <a:solidFill>
            <a:srgbClr val="0080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47334" y="2141557"/>
            <a:ext cx="958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Code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51109" y="2949222"/>
            <a:ext cx="3255223" cy="1018887"/>
          </a:xfrm>
          <a:prstGeom prst="rect">
            <a:avLst/>
          </a:prstGeom>
          <a:solidFill>
            <a:srgbClr val="FF66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47334" y="3134123"/>
            <a:ext cx="977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Heap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851109" y="5190002"/>
            <a:ext cx="3255223" cy="1018887"/>
          </a:xfrm>
          <a:prstGeom prst="rect">
            <a:avLst/>
          </a:prstGeom>
          <a:solidFill>
            <a:srgbClr val="0000FF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47334" y="5409689"/>
            <a:ext cx="962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Stack</a:t>
            </a:r>
            <a:endParaRPr lang="en-US" sz="2800" dirty="0"/>
          </a:p>
        </p:txBody>
      </p:sp>
      <p:cxnSp>
        <p:nvCxnSpPr>
          <p:cNvPr id="13" name="Straight Arrow Connector 12"/>
          <p:cNvCxnSpPr>
            <a:stCxn id="10" idx="0"/>
          </p:cNvCxnSpPr>
          <p:nvPr/>
        </p:nvCxnSpPr>
        <p:spPr>
          <a:xfrm flipV="1">
            <a:off x="2478721" y="468488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78721" y="396810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275666" y="3063801"/>
            <a:ext cx="3767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dynamically allocated program data is stored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4275666" y="5154895"/>
            <a:ext cx="3767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program/function execution information is stored, parameters, and local variables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1152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1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 unit for keeping track of a function call</a:t>
            </a:r>
          </a:p>
          <a:p>
            <a:pPr>
              <a:buFontTx/>
              <a:buChar char="-"/>
            </a:pPr>
            <a:r>
              <a:rPr lang="en-US" dirty="0" smtClean="0"/>
              <a:t>return address (where to go when we’re done executing)</a:t>
            </a:r>
          </a:p>
          <a:p>
            <a:pPr>
              <a:buFontTx/>
              <a:buChar char="-"/>
            </a:pPr>
            <a:r>
              <a:rPr lang="en-US" dirty="0" smtClean="0"/>
              <a:t>parameters</a:t>
            </a:r>
          </a:p>
          <a:p>
            <a:pPr>
              <a:buFontTx/>
              <a:buChar char="-"/>
            </a:pPr>
            <a:r>
              <a:rPr lang="en-US" dirty="0" smtClean="0"/>
              <a:t>local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30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function call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r1: reserved </a:t>
            </a:r>
            <a:r>
              <a:rPr lang="en-US" dirty="0" smtClean="0"/>
              <a:t>for the stack pointer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r2: </a:t>
            </a:r>
            <a:r>
              <a:rPr lang="en-US" dirty="0" smtClean="0"/>
              <a:t>contains the return address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r3: </a:t>
            </a:r>
            <a:r>
              <a:rPr lang="en-US" dirty="0" smtClean="0"/>
              <a:t>contains the first parameter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additional parameters go on the stack (more on this)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 smtClean="0"/>
              <a:t>result (i.e. the return value) </a:t>
            </a:r>
            <a:r>
              <a:rPr lang="en-US" dirty="0" smtClean="0"/>
              <a:t>should go in r3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67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Structure of a single parameter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as argument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445" y="4783667"/>
            <a:ext cx="639149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conventions: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argument is in r3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r1 is off-limits since it’s used for the stack pointer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return value goes in </a:t>
            </a:r>
            <a:r>
              <a:rPr lang="en-US" sz="2400" dirty="0" smtClean="0"/>
              <a:t>r3</a:t>
            </a:r>
            <a:endParaRPr lang="en-US" sz="2400" dirty="0" smtClean="0"/>
          </a:p>
          <a:p>
            <a:pPr marL="285750" indent="-285750"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8339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61639" y="1727200"/>
            <a:ext cx="8993971" cy="4622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      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get variable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increment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call 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r3       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write result,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r>
              <a:rPr lang="en-US" dirty="0" smtClean="0">
                <a:latin typeface="Courier New"/>
                <a:cs typeface="Courier New"/>
              </a:rPr>
              <a:t>               ;    </a:t>
            </a:r>
            <a:r>
              <a:rPr lang="en-US" dirty="0">
                <a:latin typeface="Courier New"/>
                <a:cs typeface="Courier New"/>
              </a:rPr>
              <a:t>and halt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          </a:t>
            </a:r>
            <a:r>
              <a:rPr lang="en-US" dirty="0" smtClean="0">
                <a:latin typeface="Courier New"/>
                <a:cs typeface="Courier New"/>
              </a:rPr>
              <a:t> ; </a:t>
            </a:r>
            <a:r>
              <a:rPr lang="en-US" dirty="0">
                <a:latin typeface="Courier New"/>
                <a:cs typeface="Courier New"/>
              </a:rPr>
              <a:t>save the return address on the stack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     </a:t>
            </a:r>
            <a:r>
              <a:rPr lang="en-US" dirty="0" smtClean="0">
                <a:latin typeface="Courier New"/>
                <a:cs typeface="Courier New"/>
              </a:rPr>
              <a:t>  ; </a:t>
            </a:r>
            <a:r>
              <a:rPr lang="en-US" dirty="0">
                <a:latin typeface="Courier New"/>
                <a:cs typeface="Courier New"/>
              </a:rPr>
              <a:t>add 1 to the input parameter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         </a:t>
            </a:r>
            <a:r>
              <a:rPr lang="en-US" dirty="0" smtClean="0">
                <a:latin typeface="Courier New"/>
                <a:cs typeface="Courier New"/>
              </a:rPr>
              <a:t>  ; </a:t>
            </a:r>
            <a:r>
              <a:rPr lang="en-US" dirty="0">
                <a:latin typeface="Courier New"/>
                <a:cs typeface="Courier New"/>
              </a:rPr>
              <a:t>get the return address from </a:t>
            </a:r>
            <a:r>
              <a:rPr lang="en-US" dirty="0" smtClean="0">
                <a:latin typeface="Courier New"/>
                <a:cs typeface="Courier New"/>
              </a:rPr>
              <a:t>stack       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        </a:t>
            </a:r>
            <a:r>
              <a:rPr lang="en-US" dirty="0" smtClean="0">
                <a:latin typeface="Courier New"/>
                <a:cs typeface="Courier New"/>
              </a:rPr>
              <a:t>   ; </a:t>
            </a:r>
            <a:r>
              <a:rPr lang="en-US" dirty="0">
                <a:latin typeface="Courier New"/>
                <a:cs typeface="Courier New"/>
              </a:rPr>
              <a:t>go back to where we were called </a:t>
            </a:r>
            <a:r>
              <a:rPr lang="en-US" dirty="0" smtClean="0">
                <a:latin typeface="Courier New"/>
                <a:cs typeface="Courier New"/>
              </a:rPr>
              <a:t>from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40533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45" y="4783667"/>
            <a:ext cx="54040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conventions: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first argument is in r3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r1 is off-limits since it’s used for the stack pointer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return value goes in </a:t>
            </a:r>
            <a:r>
              <a:rPr lang="en-US" sz="2000" dirty="0" smtClean="0"/>
              <a:t>r3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24288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99" y="4614333"/>
            <a:ext cx="7072283" cy="4797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7778" y="5771444"/>
            <a:ext cx="659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operation do? What is the 4?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7778" y="2342444"/>
            <a:ext cx="1806222" cy="4092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03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99" y="4374444"/>
            <a:ext cx="7072283" cy="4797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6315" y="4854222"/>
            <a:ext cx="82509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 is the stack pointer and points at the top (next) slot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stacks grow towards smaller memory </a:t>
            </a:r>
            <a:r>
              <a:rPr lang="en-US" sz="2800" dirty="0" smtClean="0">
                <a:solidFill>
                  <a:srgbClr val="0000FF"/>
                </a:solidFill>
              </a:rPr>
              <a:t>values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7778" y="2342444"/>
            <a:ext cx="1806222" cy="4092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99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99" y="4374444"/>
            <a:ext cx="7072283" cy="4797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6315" y="4854222"/>
            <a:ext cx="825097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 is the stack pointer and points at the top (next) slot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stacks grow towards smaller memory values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r1+2 is then the top value of the stack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r1+4 is the </a:t>
            </a:r>
            <a:r>
              <a:rPr lang="en-US" sz="2800" dirty="0" smtClean="0">
                <a:solidFill>
                  <a:srgbClr val="0000FF"/>
                </a:solidFill>
              </a:rPr>
              <a:t>2</a:t>
            </a:r>
            <a:r>
              <a:rPr lang="en-US" sz="2800" baseline="30000" dirty="0" smtClean="0">
                <a:solidFill>
                  <a:srgbClr val="0000FF"/>
                </a:solidFill>
              </a:rPr>
              <a:t>nd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value of the stack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7778" y="2342444"/>
            <a:ext cx="1806222" cy="4092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36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495574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max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5778" y="3541889"/>
            <a:ext cx="3733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code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87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495574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max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5778" y="3541889"/>
            <a:ext cx="2857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max, </a:t>
            </a:r>
            <a:r>
              <a:rPr lang="en-US" sz="2800" dirty="0" smtClean="0">
                <a:solidFill>
                  <a:srgbClr val="0000FF"/>
                </a:solidFill>
              </a:rPr>
              <a:t>as </a:t>
            </a:r>
            <a:r>
              <a:rPr lang="en-US" sz="2800" dirty="0" smtClean="0">
                <a:solidFill>
                  <a:srgbClr val="0000FF"/>
                </a:solidFill>
              </a:rPr>
              <a:t>a function!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046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max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8093" y="1600200"/>
            <a:ext cx="3578351" cy="513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r3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psh</a:t>
            </a:r>
            <a:r>
              <a:rPr lang="en-US" sz="2400" dirty="0" smtClean="0">
                <a:latin typeface="Courier New"/>
                <a:cs typeface="Courier New"/>
              </a:rPr>
              <a:t> r2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lcw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max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cal</a:t>
            </a:r>
            <a:r>
              <a:rPr lang="en-US" sz="2400" dirty="0">
                <a:latin typeface="Courier New"/>
                <a:cs typeface="Courier New"/>
              </a:rPr>
              <a:t> r2 </a:t>
            </a:r>
            <a:r>
              <a:rPr lang="en-US" sz="2400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	</a:t>
            </a:r>
            <a:r>
              <a:rPr lang="en-US" sz="2400" dirty="0" smtClean="0">
                <a:latin typeface="Courier New"/>
                <a:cs typeface="Courier New"/>
              </a:rPr>
              <a:t>pop r2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sto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r0 </a:t>
            </a:r>
            <a:r>
              <a:rPr lang="en-US" sz="2400" dirty="0" smtClean="0">
                <a:latin typeface="Courier New"/>
                <a:cs typeface="Courier New"/>
              </a:rPr>
              <a:t>r3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hlt</a:t>
            </a:r>
            <a:endParaRPr lang="en-US" sz="2400" dirty="0" smtClean="0">
              <a:latin typeface="Courier New"/>
              <a:cs typeface="Courier New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29667" y="2497667"/>
            <a:ext cx="2514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Anything different?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91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max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8093" y="1600200"/>
            <a:ext cx="3578351" cy="513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r3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psh</a:t>
            </a:r>
            <a:r>
              <a:rPr lang="en-US" sz="2400" dirty="0" smtClean="0">
                <a:latin typeface="Courier New"/>
                <a:cs typeface="Courier New"/>
              </a:rPr>
              <a:t> r2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lcw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max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cal</a:t>
            </a:r>
            <a:r>
              <a:rPr lang="en-US" sz="2400" dirty="0">
                <a:latin typeface="Courier New"/>
                <a:cs typeface="Courier New"/>
              </a:rPr>
              <a:t> r2 </a:t>
            </a:r>
            <a:r>
              <a:rPr lang="en-US" sz="2400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	</a:t>
            </a:r>
            <a:r>
              <a:rPr lang="en-US" sz="2400" dirty="0" smtClean="0">
                <a:latin typeface="Courier New"/>
                <a:cs typeface="Courier New"/>
              </a:rPr>
              <a:t>pop r2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sto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r0 </a:t>
            </a:r>
            <a:r>
              <a:rPr lang="en-US" sz="2400" dirty="0" smtClean="0">
                <a:latin typeface="Courier New"/>
                <a:cs typeface="Courier New"/>
              </a:rPr>
              <a:t>r3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hlt</a:t>
            </a:r>
            <a:endParaRPr lang="en-US" sz="2400" dirty="0" smtClean="0">
              <a:latin typeface="Courier New"/>
              <a:cs typeface="Courier New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48667" y="2913165"/>
            <a:ext cx="3826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For the second argument, push it on the stac</a:t>
            </a:r>
            <a:r>
              <a:rPr lang="en-US" sz="2800" dirty="0">
                <a:solidFill>
                  <a:srgbClr val="0000FF"/>
                </a:solidFill>
              </a:rPr>
              <a:t>k</a:t>
            </a:r>
          </a:p>
        </p:txBody>
      </p:sp>
      <p:sp>
        <p:nvSpPr>
          <p:cNvPr id="4" name="Rectangle 3"/>
          <p:cNvSpPr/>
          <p:nvPr/>
        </p:nvSpPr>
        <p:spPr>
          <a:xfrm>
            <a:off x="1157111" y="3048000"/>
            <a:ext cx="2257778" cy="395111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73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99087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60779" y="127000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301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14762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60779" y="488245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561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30411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066800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99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12121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066800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196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2276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428044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2895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05826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max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428044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257079" y="2342444"/>
            <a:ext cx="35983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Notice that we overwrote the value in r2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If we hadn’t save it on the stack, it would have been lost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09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03190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max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789288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19462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28018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832557" y="1789288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410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47935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3778955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3304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22566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3778955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loc</a:t>
            </a:r>
            <a:r>
              <a:rPr lang="en-US" sz="2800" dirty="0" smtClean="0">
                <a:solidFill>
                  <a:srgbClr val="0000FF"/>
                </a:solidFill>
              </a:rPr>
              <a:t>: </a:t>
            </a:r>
            <a:r>
              <a:rPr lang="en-US" sz="2800" dirty="0" err="1" smtClean="0">
                <a:solidFill>
                  <a:srgbClr val="0000FF"/>
                </a:solidFill>
              </a:rPr>
              <a:t>cal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19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15999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4140199"/>
            <a:ext cx="1834443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6186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25460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4140199"/>
            <a:ext cx="1834443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360333" y="4854222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3097743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74556" y="5134116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74556" y="562911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068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62297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4140199"/>
            <a:ext cx="1834443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360333" y="4854222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3097743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74556" y="5134116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74556" y="562911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585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13367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5" y="4772872"/>
            <a:ext cx="2427111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8156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12756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5777088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39132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00588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2400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5777088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89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580930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2400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6138332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2841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68843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2400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116666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76005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40717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116666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19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6874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793999"/>
            <a:ext cx="142522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54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54380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793999"/>
            <a:ext cx="142522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90444" y="2906889"/>
            <a:ext cx="7274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10!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720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05310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3130421"/>
            <a:ext cx="142522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485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Real</a:t>
            </a:r>
            <a:r>
              <a:rPr lang="en-US" sz="3600" dirty="0" smtClean="0"/>
              <a:t> structure of CS41B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60" y="1797755"/>
            <a:ext cx="5582130" cy="49473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lcw</a:t>
            </a:r>
            <a:r>
              <a:rPr lang="en-US" sz="1800" dirty="0" smtClean="0">
                <a:latin typeface="Courier New"/>
                <a:cs typeface="Courier New"/>
              </a:rPr>
              <a:t> </a:t>
            </a:r>
            <a:r>
              <a:rPr lang="en-US" sz="1800" dirty="0">
                <a:latin typeface="Courier New"/>
                <a:cs typeface="Courier New"/>
              </a:rPr>
              <a:t>r1 stack        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 stack area: 50 </a:t>
            </a:r>
            <a:r>
              <a:rPr lang="nl-NL" sz="1800" dirty="0" err="1">
                <a:latin typeface="Courier New"/>
                <a:cs typeface="Courier New"/>
              </a:rPr>
              <a:t>words</a:t>
            </a:r>
            <a:endParaRPr lang="nl-NL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        dat 100</a:t>
            </a:r>
          </a:p>
          <a:p>
            <a:pPr marL="0" indent="0">
              <a:buNone/>
            </a:pPr>
            <a:r>
              <a:rPr lang="nl-NL" sz="1800" dirty="0" smtClean="0">
                <a:latin typeface="Courier New"/>
                <a:cs typeface="Courier New"/>
              </a:rPr>
              <a:t>stack</a:t>
            </a:r>
            <a:r>
              <a:rPr lang="en-US" sz="1800" dirty="0" smtClean="0">
                <a:latin typeface="Courier New"/>
                <a:cs typeface="Courier New"/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end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4035778" y="4995333"/>
            <a:ext cx="338666" cy="1622778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52622" y="2217830"/>
            <a:ext cx="368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Save address of highest end (highest address) of the stack in r1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52622" y="5773508"/>
            <a:ext cx="3339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Reserve 50 words for the stack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025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245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smtClean="0"/>
              <a:t>mystery(</a:t>
            </a:r>
            <a:r>
              <a:rPr lang="en-US" dirty="0" err="1"/>
              <a:t>int</a:t>
            </a:r>
            <a:r>
              <a:rPr lang="en-US" dirty="0"/>
              <a:t> a, </a:t>
            </a:r>
            <a:r>
              <a:rPr lang="en-US" dirty="0" err="1"/>
              <a:t>int</a:t>
            </a:r>
            <a:r>
              <a:rPr lang="en-US" dirty="0"/>
              <a:t> b){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if( b &lt;= 0 ){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a + </a:t>
            </a:r>
            <a:r>
              <a:rPr lang="en-US" dirty="0" smtClean="0"/>
              <a:t>mystery(</a:t>
            </a:r>
            <a:r>
              <a:rPr lang="en-US" dirty="0"/>
              <a:t>a, b-1)</a:t>
            </a:r>
          </a:p>
          <a:p>
            <a:pPr marL="0" indent="0">
              <a:buNone/>
            </a:pPr>
            <a:r>
              <a:rPr lang="en-US" dirty="0" smtClean="0"/>
              <a:t> 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71890" y="5359779"/>
            <a:ext cx="4123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function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65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245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smtClean="0"/>
              <a:t>mystery(</a:t>
            </a:r>
            <a:r>
              <a:rPr lang="en-US" dirty="0" err="1"/>
              <a:t>int</a:t>
            </a:r>
            <a:r>
              <a:rPr lang="en-US" dirty="0"/>
              <a:t> a, </a:t>
            </a:r>
            <a:r>
              <a:rPr lang="en-US" dirty="0" err="1"/>
              <a:t>int</a:t>
            </a:r>
            <a:r>
              <a:rPr lang="en-US" dirty="0"/>
              <a:t> b){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if( b &lt;= 0 ){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a + </a:t>
            </a:r>
            <a:r>
              <a:rPr lang="en-US" dirty="0" smtClean="0"/>
              <a:t>mystery(</a:t>
            </a:r>
            <a:r>
              <a:rPr lang="en-US" dirty="0"/>
              <a:t>a, b-1)</a:t>
            </a:r>
          </a:p>
          <a:p>
            <a:pPr marL="0" indent="0">
              <a:buNone/>
            </a:pPr>
            <a:r>
              <a:rPr lang="en-US" dirty="0" smtClean="0"/>
              <a:t> 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5223" y="5359779"/>
            <a:ext cx="6426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Multiplication… a*b (assuming b is positive)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6208889"/>
            <a:ext cx="7740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Note to future Dave from past Dave: write the function up on the board </a:t>
            </a:r>
            <a:r>
              <a:rPr lang="en-US" sz="2000" dirty="0" smtClean="0">
                <a:solidFill>
                  <a:srgbClr val="FF6600"/>
                </a:solidFill>
                <a:sym typeface="Wingdings"/>
              </a:rPr>
              <a:t></a:t>
            </a:r>
            <a:r>
              <a:rPr lang="en-US" sz="2000" dirty="0" smtClean="0">
                <a:solidFill>
                  <a:srgbClr val="FF6600"/>
                </a:solidFill>
              </a:rPr>
              <a:t> 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9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15711" y="76200"/>
            <a:ext cx="6544734" cy="67818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/>
              <a:t>mult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</a:t>
            </a:r>
            <a:r>
              <a:rPr lang="en-US" dirty="0" smtClean="0"/>
              <a:t>	; </a:t>
            </a:r>
            <a:r>
              <a:rPr lang="en-US" dirty="0"/>
              <a:t>save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</a:t>
            </a:r>
            <a:r>
              <a:rPr lang="en-US" dirty="0" smtClean="0"/>
              <a:t>	; </a:t>
            </a:r>
            <a:r>
              <a:rPr lang="en-US" dirty="0"/>
              <a:t>save first argument, a, on </a:t>
            </a:r>
            <a:r>
              <a:rPr lang="en-US" dirty="0" smtClean="0"/>
              <a:t>stack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6     </a:t>
            </a:r>
            <a:r>
              <a:rPr lang="en-US" dirty="0" smtClean="0"/>
              <a:t>   	; </a:t>
            </a:r>
            <a:r>
              <a:rPr lang="en-US" dirty="0"/>
              <a:t>get at the 2nd argument, b</a:t>
            </a:r>
          </a:p>
          <a:p>
            <a:pPr marL="0" indent="0">
              <a:buNone/>
            </a:pPr>
            <a:r>
              <a:rPr lang="en-US" dirty="0"/>
              <a:t>                            </a:t>
            </a:r>
            <a:r>
              <a:rPr lang="en-US" dirty="0" smtClean="0"/>
              <a:t>   	; </a:t>
            </a:r>
            <a:r>
              <a:rPr lang="en-US" dirty="0"/>
              <a:t>b</a:t>
            </a:r>
            <a:r>
              <a:rPr lang="en-US" dirty="0" smtClean="0"/>
              <a:t> </a:t>
            </a:r>
            <a:r>
              <a:rPr lang="en-US" dirty="0"/>
              <a:t>= r2, </a:t>
            </a:r>
            <a:r>
              <a:rPr lang="en-US" dirty="0" smtClean="0"/>
              <a:t>a </a:t>
            </a:r>
            <a:r>
              <a:rPr lang="en-US" dirty="0"/>
              <a:t>= </a:t>
            </a:r>
            <a:r>
              <a:rPr lang="en-US" dirty="0" smtClean="0"/>
              <a:t>r3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blt</a:t>
            </a:r>
            <a:r>
              <a:rPr lang="en-US" dirty="0"/>
              <a:t> r0 r2 else     </a:t>
            </a:r>
            <a:r>
              <a:rPr lang="en-US" dirty="0" smtClean="0"/>
              <a:t>	; </a:t>
            </a:r>
            <a:r>
              <a:rPr lang="en-US" dirty="0"/>
              <a:t>0 &lt; r2, i.e. recursive case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adc</a:t>
            </a:r>
            <a:r>
              <a:rPr lang="en-US" dirty="0"/>
              <a:t> r3 r0 0       </a:t>
            </a:r>
            <a:r>
              <a:rPr lang="en-US" dirty="0" smtClean="0"/>
              <a:t>	;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sbc</a:t>
            </a:r>
            <a:r>
              <a:rPr lang="en-US" dirty="0"/>
              <a:t> r2 r2 1         </a:t>
            </a:r>
            <a:r>
              <a:rPr lang="en-US" dirty="0" smtClean="0"/>
              <a:t>; </a:t>
            </a:r>
            <a:r>
              <a:rPr lang="en-US" dirty="0"/>
              <a:t>r2 = </a:t>
            </a:r>
            <a:r>
              <a:rPr lang="en-US" dirty="0" smtClean="0"/>
              <a:t>b-</a:t>
            </a:r>
            <a:r>
              <a:rPr lang="en-US" dirty="0"/>
              <a:t>1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add r2 as 2nd </a:t>
            </a:r>
            <a:r>
              <a:rPr lang="en-US" dirty="0" smtClean="0"/>
              <a:t>argument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</a:t>
            </a:r>
            <a:r>
              <a:rPr lang="en-US" dirty="0" err="1"/>
              <a:t>mult</a:t>
            </a:r>
            <a:r>
              <a:rPr lang="en-US" dirty="0"/>
              <a:t>         </a:t>
            </a:r>
            <a:r>
              <a:rPr lang="en-US" dirty="0" smtClean="0"/>
              <a:t>; </a:t>
            </a:r>
            <a:r>
              <a:rPr lang="en-US" dirty="0"/>
              <a:t>call </a:t>
            </a:r>
            <a:r>
              <a:rPr lang="en-US" dirty="0" err="1"/>
              <a:t>mult</a:t>
            </a:r>
            <a:r>
              <a:rPr lang="en-US" dirty="0"/>
              <a:t> recursively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</a:t>
            </a:r>
          </a:p>
          <a:p>
            <a:pPr marL="0" indent="0">
              <a:buNone/>
            </a:pPr>
            <a:r>
              <a:rPr lang="en-US" dirty="0"/>
              <a:t>        pop r2              </a:t>
            </a:r>
            <a:r>
              <a:rPr lang="en-US" dirty="0" smtClean="0"/>
              <a:t>	; </a:t>
            </a:r>
            <a:r>
              <a:rPr lang="en-US" dirty="0"/>
              <a:t>pop 2nd argument off stack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2         </a:t>
            </a:r>
            <a:r>
              <a:rPr lang="en-US" dirty="0" smtClean="0"/>
              <a:t>; </a:t>
            </a:r>
            <a:r>
              <a:rPr lang="en-US" dirty="0"/>
              <a:t>load a into r2 off of the stack</a:t>
            </a:r>
          </a:p>
          <a:p>
            <a:pPr marL="0" indent="0">
              <a:buNone/>
            </a:pPr>
            <a:r>
              <a:rPr lang="en-US" dirty="0"/>
              <a:t>        add r3 r3 r2       </a:t>
            </a:r>
            <a:r>
              <a:rPr lang="en-US" dirty="0" smtClean="0"/>
              <a:t>; </a:t>
            </a:r>
            <a:r>
              <a:rPr lang="en-US" dirty="0"/>
              <a:t>r3 = a + </a:t>
            </a:r>
            <a:r>
              <a:rPr lang="en-US" dirty="0" err="1"/>
              <a:t>mult</a:t>
            </a:r>
            <a:r>
              <a:rPr lang="en-US" dirty="0"/>
              <a:t>(a, b-1)</a:t>
            </a:r>
          </a:p>
          <a:p>
            <a:pPr marL="0" indent="0">
              <a:buNone/>
            </a:pP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pop </a:t>
            </a:r>
            <a:r>
              <a:rPr lang="en-US" dirty="0" smtClean="0"/>
              <a:t>r0              	; </a:t>
            </a:r>
            <a:r>
              <a:rPr lang="en-US" dirty="0"/>
              <a:t>remove first argument from stack</a:t>
            </a:r>
          </a:p>
          <a:p>
            <a:pPr marL="0" indent="0">
              <a:buNone/>
            </a:pPr>
            <a:r>
              <a:rPr lang="en-US" dirty="0"/>
              <a:t>        pop r2              </a:t>
            </a:r>
            <a:r>
              <a:rPr lang="en-US" dirty="0" smtClean="0"/>
              <a:t>	; </a:t>
            </a:r>
            <a:r>
              <a:rPr lang="en-US" dirty="0"/>
              <a:t>get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return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9430" y="625059"/>
            <a:ext cx="208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startup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13558" y="1798515"/>
            <a:ext cx="1394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Base case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26788" y="3924716"/>
            <a:ext cx="192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Recursive case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136" y="5094872"/>
            <a:ext cx="16715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</a:rPr>
              <a:t>answer calculation</a:t>
            </a:r>
            <a:endParaRPr lang="en-US" sz="16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76788" y="4047827"/>
            <a:ext cx="126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</a:rPr>
              <a:t>Recursive call</a:t>
            </a:r>
            <a:endParaRPr lang="en-US" sz="16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68013" y="5989515"/>
            <a:ext cx="3543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cleanup and return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8" name="Right Brace 17"/>
          <p:cNvSpPr/>
          <p:nvPr/>
        </p:nvSpPr>
        <p:spPr>
          <a:xfrm>
            <a:off x="4675136" y="239889"/>
            <a:ext cx="629363" cy="12700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4675136" y="1509889"/>
            <a:ext cx="629363" cy="8890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>
            <a:off x="6032005" y="2566160"/>
            <a:ext cx="629363" cy="2963333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Brace 20"/>
          <p:cNvSpPr/>
          <p:nvPr/>
        </p:nvSpPr>
        <p:spPr>
          <a:xfrm>
            <a:off x="4827536" y="5768622"/>
            <a:ext cx="629363" cy="8890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24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15711" y="76200"/>
            <a:ext cx="6544734" cy="67818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/>
              <a:t>mult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</a:t>
            </a:r>
            <a:r>
              <a:rPr lang="en-US" dirty="0" smtClean="0"/>
              <a:t>	; </a:t>
            </a:r>
            <a:r>
              <a:rPr lang="en-US" dirty="0"/>
              <a:t>save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</a:t>
            </a:r>
            <a:r>
              <a:rPr lang="en-US" dirty="0" smtClean="0"/>
              <a:t>	; </a:t>
            </a:r>
            <a:r>
              <a:rPr lang="en-US" dirty="0"/>
              <a:t>save first argument, a, on </a:t>
            </a:r>
            <a:r>
              <a:rPr lang="en-US" dirty="0" smtClean="0"/>
              <a:t>stack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6     </a:t>
            </a:r>
            <a:r>
              <a:rPr lang="en-US" dirty="0" smtClean="0"/>
              <a:t>   	; </a:t>
            </a:r>
            <a:r>
              <a:rPr lang="en-US" dirty="0"/>
              <a:t>get at the 2nd argument, b</a:t>
            </a:r>
          </a:p>
          <a:p>
            <a:pPr marL="0" indent="0">
              <a:buNone/>
            </a:pPr>
            <a:r>
              <a:rPr lang="en-US" dirty="0"/>
              <a:t>                            </a:t>
            </a:r>
            <a:r>
              <a:rPr lang="en-US" dirty="0" smtClean="0"/>
              <a:t>   	; </a:t>
            </a:r>
            <a:r>
              <a:rPr lang="en-US" dirty="0"/>
              <a:t>b</a:t>
            </a:r>
            <a:r>
              <a:rPr lang="en-US" dirty="0" smtClean="0"/>
              <a:t> </a:t>
            </a:r>
            <a:r>
              <a:rPr lang="en-US" dirty="0"/>
              <a:t>= r2, </a:t>
            </a:r>
            <a:r>
              <a:rPr lang="en-US" dirty="0" smtClean="0"/>
              <a:t>a </a:t>
            </a:r>
            <a:r>
              <a:rPr lang="en-US" dirty="0"/>
              <a:t>= </a:t>
            </a:r>
            <a:r>
              <a:rPr lang="en-US" dirty="0" smtClean="0"/>
              <a:t>r3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blt</a:t>
            </a:r>
            <a:r>
              <a:rPr lang="en-US" dirty="0"/>
              <a:t> r0 r2 else     </a:t>
            </a:r>
            <a:r>
              <a:rPr lang="en-US" dirty="0" smtClean="0"/>
              <a:t>	; </a:t>
            </a:r>
            <a:r>
              <a:rPr lang="en-US" dirty="0"/>
              <a:t>0 &lt; r2, i.e. recursive case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adc</a:t>
            </a:r>
            <a:r>
              <a:rPr lang="en-US" dirty="0"/>
              <a:t> r3 r0 0       </a:t>
            </a:r>
            <a:r>
              <a:rPr lang="en-US" dirty="0" smtClean="0"/>
              <a:t>	;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sbc</a:t>
            </a:r>
            <a:r>
              <a:rPr lang="en-US" dirty="0"/>
              <a:t> r2 r2 1         </a:t>
            </a:r>
            <a:r>
              <a:rPr lang="en-US" dirty="0" smtClean="0"/>
              <a:t>; </a:t>
            </a:r>
            <a:r>
              <a:rPr lang="en-US" dirty="0"/>
              <a:t>r2 = </a:t>
            </a:r>
            <a:r>
              <a:rPr lang="en-US" dirty="0" smtClean="0"/>
              <a:t>b-</a:t>
            </a:r>
            <a:r>
              <a:rPr lang="en-US" dirty="0"/>
              <a:t>1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add r2 as 2nd argument, r3 shouldn't have changed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</a:t>
            </a:r>
            <a:r>
              <a:rPr lang="en-US" dirty="0" err="1"/>
              <a:t>mult</a:t>
            </a:r>
            <a:r>
              <a:rPr lang="en-US" dirty="0"/>
              <a:t>         </a:t>
            </a:r>
            <a:r>
              <a:rPr lang="en-US" dirty="0" smtClean="0"/>
              <a:t>; </a:t>
            </a:r>
            <a:r>
              <a:rPr lang="en-US" dirty="0"/>
              <a:t>call </a:t>
            </a:r>
            <a:r>
              <a:rPr lang="en-US" dirty="0" err="1"/>
              <a:t>mult</a:t>
            </a:r>
            <a:r>
              <a:rPr lang="en-US" dirty="0"/>
              <a:t> recursively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</a:t>
            </a:r>
          </a:p>
          <a:p>
            <a:pPr marL="0" indent="0">
              <a:buNone/>
            </a:pPr>
            <a:r>
              <a:rPr lang="en-US" dirty="0"/>
              <a:t>        pop r2              </a:t>
            </a:r>
            <a:r>
              <a:rPr lang="en-US" dirty="0" smtClean="0"/>
              <a:t>	; </a:t>
            </a:r>
            <a:r>
              <a:rPr lang="en-US" dirty="0"/>
              <a:t>pop 2nd argument off stack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2         </a:t>
            </a:r>
            <a:r>
              <a:rPr lang="en-US" dirty="0" smtClean="0"/>
              <a:t>; </a:t>
            </a:r>
            <a:r>
              <a:rPr lang="en-US" dirty="0"/>
              <a:t>load a into r2 off of the stack</a:t>
            </a:r>
          </a:p>
          <a:p>
            <a:pPr marL="0" indent="0">
              <a:buNone/>
            </a:pPr>
            <a:r>
              <a:rPr lang="en-US" dirty="0"/>
              <a:t>        add r3 r3 r2       </a:t>
            </a:r>
            <a:r>
              <a:rPr lang="en-US" dirty="0" smtClean="0"/>
              <a:t>; </a:t>
            </a:r>
            <a:r>
              <a:rPr lang="en-US" dirty="0"/>
              <a:t>r3 = a + </a:t>
            </a:r>
            <a:r>
              <a:rPr lang="en-US" dirty="0" err="1"/>
              <a:t>mult</a:t>
            </a:r>
            <a:r>
              <a:rPr lang="en-US" dirty="0"/>
              <a:t>(a, b-1)</a:t>
            </a:r>
          </a:p>
          <a:p>
            <a:pPr marL="0" indent="0">
              <a:buNone/>
            </a:pP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pop </a:t>
            </a:r>
            <a:r>
              <a:rPr lang="en-US" dirty="0" smtClean="0"/>
              <a:t>r0              	; </a:t>
            </a:r>
            <a:r>
              <a:rPr lang="en-US" dirty="0"/>
              <a:t>remove first argument from stack</a:t>
            </a:r>
          </a:p>
          <a:p>
            <a:pPr marL="0" indent="0">
              <a:buNone/>
            </a:pPr>
            <a:r>
              <a:rPr lang="en-US" dirty="0"/>
              <a:t>        pop r2              </a:t>
            </a:r>
            <a:r>
              <a:rPr lang="en-US" dirty="0" smtClean="0"/>
              <a:t>	; </a:t>
            </a:r>
            <a:r>
              <a:rPr lang="en-US" dirty="0"/>
              <a:t>get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return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84890" y="2288442"/>
            <a:ext cx="4192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Notice symmetry of </a:t>
            </a:r>
            <a:r>
              <a:rPr lang="en-US" sz="2400" dirty="0" err="1" smtClean="0">
                <a:solidFill>
                  <a:srgbClr val="FF6600"/>
                </a:solidFill>
              </a:rPr>
              <a:t>psh</a:t>
            </a:r>
            <a:r>
              <a:rPr lang="en-US" sz="2400" dirty="0">
                <a:solidFill>
                  <a:srgbClr val="FF6600"/>
                </a:solidFill>
              </a:rPr>
              <a:t> </a:t>
            </a:r>
            <a:r>
              <a:rPr lang="en-US" sz="2400" dirty="0" smtClean="0">
                <a:solidFill>
                  <a:srgbClr val="FF6600"/>
                </a:solidFill>
              </a:rPr>
              <a:t>and pop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4999" y="366889"/>
            <a:ext cx="351366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0" y="6008511"/>
            <a:ext cx="3400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999" y="667455"/>
            <a:ext cx="4049891" cy="296333"/>
          </a:xfrm>
          <a:prstGeom prst="rect">
            <a:avLst/>
          </a:prstGeom>
          <a:solidFill>
            <a:srgbClr val="FF66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5000" y="5702299"/>
            <a:ext cx="4205111" cy="296333"/>
          </a:xfrm>
          <a:prstGeom prst="rect">
            <a:avLst/>
          </a:prstGeom>
          <a:solidFill>
            <a:srgbClr val="FF66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4998" y="4368800"/>
            <a:ext cx="3866445" cy="296333"/>
          </a:xfrm>
          <a:prstGeom prst="rect">
            <a:avLst/>
          </a:prstGeom>
          <a:solidFill>
            <a:srgbClr val="0000FF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34998" y="3222978"/>
            <a:ext cx="5771446" cy="296333"/>
          </a:xfrm>
          <a:prstGeom prst="rect">
            <a:avLst/>
          </a:prstGeom>
          <a:solidFill>
            <a:srgbClr val="0000FF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62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79646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3761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8131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99157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60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98240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99157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45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92647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128790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94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88273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931333" y="128790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49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07911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182412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73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7022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182412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89407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16698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7222" y="214868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28596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45861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7222" y="214868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53902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56782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mult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7222" y="241679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2301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6195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04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36877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33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07989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67756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loc</a:t>
            </a:r>
            <a:r>
              <a:rPr lang="en-US" sz="2400" dirty="0" smtClean="0">
                <a:solidFill>
                  <a:srgbClr val="0000FF"/>
                </a:solidFill>
              </a:rPr>
              <a:t>: cal0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375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27621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67756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5475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344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34312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708811" y="407078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5475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99000" y="2596444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push r3?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509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59456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708811" y="407078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5475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86509" y="2060222"/>
            <a:ext cx="41627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Not always required, but allows us to use r3 for computation without worrying about losing first parameter</a:t>
            </a:r>
          </a:p>
        </p:txBody>
      </p:sp>
    </p:spTree>
    <p:extLst>
      <p:ext uri="{BB962C8B-B14F-4D97-AF65-F5344CB8AC3E}">
        <p14:creationId xmlns:p14="http://schemas.microsoft.com/office/powerpoint/2010/main" val="2756631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29797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708811" y="407078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95108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588914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53362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708811" y="407078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95108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360333" y="4854222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6200000">
            <a:off x="3097743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74556" y="472784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74556" y="5222840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69841" y="5698335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+6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425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33636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708811" y="407078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95108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360333" y="4854222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6200000">
            <a:off x="3097743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74556" y="472784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74556" y="5222840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69841" y="5698335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+6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886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67427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708811" y="407078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147743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67144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62902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708811" y="407078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2648656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22388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02495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708811" y="407078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2648656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91901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55113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708811" y="407078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2930878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72700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81886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609118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2930878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15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88327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609118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460951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0670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29548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609118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460951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31380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30082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mult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609118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757284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5214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32186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609118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42206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94101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88821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609118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42206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84653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5755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14745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42206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loc</a:t>
            </a:r>
            <a:r>
              <a:rPr lang="en-US" sz="2400" dirty="0" smtClean="0">
                <a:solidFill>
                  <a:srgbClr val="0000FF"/>
                </a:solidFill>
              </a:rPr>
              <a:t>: cal1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897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36449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147453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638539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19957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82309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54067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638539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11074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36616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54067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934872"/>
            <a:ext cx="1495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97216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09416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54067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927100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94788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66771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54067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1435100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22811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91705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54067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2615274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19373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24756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54067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2615274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96475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81591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54067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2927742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24706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28505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12323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2927742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66868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963725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19447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12323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469355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66868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37326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91385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12323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469355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66868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611715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40593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mult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12323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765688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66868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144756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2173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12323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58423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66868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547282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01125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12323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58423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66868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066074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2520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74240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358423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66868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204071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loc</a:t>
            </a:r>
            <a:r>
              <a:rPr lang="en-US" sz="2400" dirty="0" smtClean="0">
                <a:solidFill>
                  <a:srgbClr val="0000FF"/>
                </a:solidFill>
              </a:rPr>
              <a:t>: cal1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991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31804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74240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654756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66868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204071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6455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88929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5309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654756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67156" y="199257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30474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222719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5309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951089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67156" y="199257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379086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389477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5309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951089"/>
            <a:ext cx="1778000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67156" y="199257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54129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350955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5309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1513972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67156" y="199257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51897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275411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5309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1778919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67156" y="199257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710935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770768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5309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1778919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67156" y="199257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24908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65673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5309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2066029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67156" y="199257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96596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611249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5309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67156" y="199257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2" name="Rectangle 1"/>
          <p:cNvSpPr/>
          <p:nvPr/>
        </p:nvSpPr>
        <p:spPr>
          <a:xfrm>
            <a:off x="5122333" y="1992570"/>
            <a:ext cx="1763889" cy="1307114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22333" y="3403808"/>
            <a:ext cx="1763889" cy="1307114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22333" y="4814542"/>
            <a:ext cx="1763889" cy="1307114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0370" y="1374461"/>
            <a:ext cx="1837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Stack frames!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53097" y="5192889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mult</a:t>
            </a:r>
            <a:r>
              <a:rPr lang="en-US" dirty="0" smtClean="0">
                <a:solidFill>
                  <a:srgbClr val="FF6600"/>
                </a:solidFill>
              </a:rPr>
              <a:t>(6,2)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52041" y="3719353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mult</a:t>
            </a:r>
            <a:r>
              <a:rPr lang="en-US" dirty="0" smtClean="0">
                <a:solidFill>
                  <a:srgbClr val="FF6600"/>
                </a:solidFill>
              </a:rPr>
              <a:t>(6,1)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53097" y="2367337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mult</a:t>
            </a:r>
            <a:r>
              <a:rPr lang="en-US" dirty="0" smtClean="0">
                <a:solidFill>
                  <a:srgbClr val="FF6600"/>
                </a:solidFill>
              </a:rPr>
              <a:t>(6,0)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761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248069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5309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452724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67156" y="199257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31558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46720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99257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452724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060524" y="1145862"/>
            <a:ext cx="5418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We don’t actually care about this value, but need to get it off the stack to cleanup… just put it in r0, which throws it away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284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20393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199257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741393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9440" y="237340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8366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90369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cal1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39458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741393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457156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54697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39458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6037726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476297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727289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39458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6037726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9786" y="637299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978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01457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cal1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39458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021562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41636" y="28380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507377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871128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881397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021562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85989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716324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881397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610226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68276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041150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881397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610226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6532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72301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881397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906559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704710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054575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881397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906559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87916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681599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2881397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452724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13414" y="330402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10164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284807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33290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452724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3601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36266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33290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752114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79440" y="3708064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9265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373748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77861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752114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45516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37992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77861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6048447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6462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098066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77861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6048447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1829786" y="637299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9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962426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377861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076172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0712" y="4240284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7017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654791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414167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076172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86718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761663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414167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603337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87305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576235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414167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603337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795463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34964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414167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923725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5014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395903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414167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4923725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980082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451224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414167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452724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10712" y="475839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528939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175157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467756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452724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8699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225974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467756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21773" y="513922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889000" y="5749057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25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431363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13311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5749057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3434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13311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6059501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33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185319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13311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6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blt</a:t>
            </a:r>
            <a:r>
              <a:rPr lang="en-US" dirty="0" smtClean="0">
                <a:latin typeface="Courier New"/>
                <a:cs typeface="Courier New"/>
              </a:rPr>
              <a:t> r0 r2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sbc</a:t>
            </a:r>
            <a:r>
              <a:rPr lang="en-US" dirty="0" smtClean="0">
                <a:latin typeface="Courier New"/>
                <a:cs typeface="Courier New"/>
              </a:rPr>
              <a:t> r2 r2 1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       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9000" y="6059501"/>
            <a:ext cx="1876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29786" y="637299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048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945493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13311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296712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2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096544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296712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08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853544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350334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96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289576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350334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82489" y="2906889"/>
            <a:ext cx="2687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Print the answer: 12!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83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109970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379968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82489" y="2906889"/>
            <a:ext cx="2687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Print the answer: 12!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639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mult.a41 in simulator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507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programming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Match your push and pops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Follow the register conventions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Develop code incrementally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Debugging: write out stack, registers, etc. on paper and compare against system execution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11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examples/cs41b/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750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12562</TotalTime>
  <Words>4795</Words>
  <Application>Microsoft Macintosh PowerPoint</Application>
  <PresentationFormat>On-screen Show (4:3)</PresentationFormat>
  <Paragraphs>3595</Paragraphs>
  <Slides>137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137</vt:i4>
      </vt:variant>
    </vt:vector>
  </HeadingPairs>
  <TitlesOfParts>
    <vt:vector size="138" baseType="lpstr">
      <vt:lpstr>Median</vt:lpstr>
      <vt:lpstr>CS41B recursion</vt:lpstr>
      <vt:lpstr>Admin</vt:lpstr>
      <vt:lpstr>Academic Honesty</vt:lpstr>
      <vt:lpstr>Examples from this lecture</vt:lpstr>
      <vt:lpstr>CS41B machine</vt:lpstr>
      <vt:lpstr>Memory layout</vt:lpstr>
      <vt:lpstr>Stack frame</vt:lpstr>
      <vt:lpstr>CS41B function call conventions</vt:lpstr>
      <vt:lpstr>Structure of a single parameter function</vt:lpstr>
      <vt:lpstr>Our first function call</vt:lpstr>
      <vt:lpstr>Functions with multiple arguments</vt:lpstr>
      <vt:lpstr>Functions with multiple arguments</vt:lpstr>
      <vt:lpstr>Functions with multiple arguments</vt:lpstr>
      <vt:lpstr>Functions with multiple arguments</vt:lpstr>
      <vt:lpstr>Multiple arguments</vt:lpstr>
      <vt:lpstr>Multiple arguments</vt:lpstr>
      <vt:lpstr>Calling max</vt:lpstr>
      <vt:lpstr>Calling max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Real structure of CS41B program</vt:lpstr>
      <vt:lpstr>Recursion</vt:lpstr>
      <vt:lpstr>Recursion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Run mult.a41 in simulator</vt:lpstr>
      <vt:lpstr>CS41B programming advice</vt:lpstr>
      <vt:lpstr>Examples from this lecture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2498</cp:revision>
  <cp:lastPrinted>2015-10-06T18:14:53Z</cp:lastPrinted>
  <dcterms:created xsi:type="dcterms:W3CDTF">2013-09-08T20:10:23Z</dcterms:created>
  <dcterms:modified xsi:type="dcterms:W3CDTF">2015-10-06T18:16:13Z</dcterms:modified>
</cp:coreProperties>
</file>