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ppt/embeddings/oleObject32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1"/>
  </p:notesMasterIdLst>
  <p:sldIdLst>
    <p:sldId id="256" r:id="rId2"/>
    <p:sldId id="479" r:id="rId3"/>
    <p:sldId id="449" r:id="rId4"/>
    <p:sldId id="450" r:id="rId5"/>
    <p:sldId id="452" r:id="rId6"/>
    <p:sldId id="453" r:id="rId7"/>
    <p:sldId id="454" r:id="rId8"/>
    <p:sldId id="455" r:id="rId9"/>
    <p:sldId id="456" r:id="rId10"/>
    <p:sldId id="457" r:id="rId11"/>
    <p:sldId id="458" r:id="rId12"/>
    <p:sldId id="459" r:id="rId13"/>
    <p:sldId id="460" r:id="rId14"/>
    <p:sldId id="462" r:id="rId15"/>
    <p:sldId id="463" r:id="rId16"/>
    <p:sldId id="464" r:id="rId17"/>
    <p:sldId id="440" r:id="rId18"/>
    <p:sldId id="441" r:id="rId19"/>
    <p:sldId id="442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B8A8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98" autoAdjust="0"/>
    <p:restoredTop sz="82529" autoAdjust="0"/>
  </p:normalViewPr>
  <p:slideViewPr>
    <p:cSldViewPr snapToObjects="1">
      <p:cViewPr varScale="1">
        <p:scale>
          <a:sx n="85" d="100"/>
          <a:sy n="85" d="100"/>
        </p:scale>
        <p:origin x="-1200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0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Relationship Id="rId2" Type="http://schemas.openxmlformats.org/officeDocument/2006/relationships/image" Target="../media/image9.emf"/><Relationship Id="rId3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Relationship Id="rId2" Type="http://schemas.openxmlformats.org/officeDocument/2006/relationships/image" Target="../media/image12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Relationship Id="rId2" Type="http://schemas.openxmlformats.org/officeDocument/2006/relationships/image" Target="../media/image12.emf"/><Relationship Id="rId3" Type="http://schemas.openxmlformats.org/officeDocument/2006/relationships/image" Target="../media/image13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Relationship Id="rId2" Type="http://schemas.openxmlformats.org/officeDocument/2006/relationships/image" Target="../media/image14.emf"/><Relationship Id="rId3" Type="http://schemas.openxmlformats.org/officeDocument/2006/relationships/image" Target="../media/image15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Relationship Id="rId2" Type="http://schemas.openxmlformats.org/officeDocument/2006/relationships/image" Target="../media/image16.emf"/><Relationship Id="rId3" Type="http://schemas.openxmlformats.org/officeDocument/2006/relationships/image" Target="../media/image17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4" Type="http://schemas.openxmlformats.org/officeDocument/2006/relationships/image" Target="../media/image18.emf"/><Relationship Id="rId5" Type="http://schemas.openxmlformats.org/officeDocument/2006/relationships/image" Target="../media/image19.emf"/><Relationship Id="rId6" Type="http://schemas.openxmlformats.org/officeDocument/2006/relationships/image" Target="../media/image20.emf"/><Relationship Id="rId1" Type="http://schemas.openxmlformats.org/officeDocument/2006/relationships/image" Target="../media/image14.emf"/><Relationship Id="rId2" Type="http://schemas.openxmlformats.org/officeDocument/2006/relationships/image" Target="../media/image16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4" Type="http://schemas.openxmlformats.org/officeDocument/2006/relationships/image" Target="../media/image24.emf"/><Relationship Id="rId1" Type="http://schemas.openxmlformats.org/officeDocument/2006/relationships/image" Target="../media/image21.emf"/><Relationship Id="rId2" Type="http://schemas.openxmlformats.org/officeDocument/2006/relationships/image" Target="../media/image22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10/15/15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632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10/15/15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10/15/15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10/15/15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10/15/15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10/15/15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10/15/15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10/15/15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10/15/15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10/15/15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10/15/15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7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8.emf"/><Relationship Id="rId5" Type="http://schemas.openxmlformats.org/officeDocument/2006/relationships/oleObject" Target="../embeddings/oleObject3.bin"/><Relationship Id="rId6" Type="http://schemas.openxmlformats.org/officeDocument/2006/relationships/image" Target="../media/image9.emf"/><Relationship Id="rId7" Type="http://schemas.openxmlformats.org/officeDocument/2006/relationships/oleObject" Target="../embeddings/oleObject4.bin"/><Relationship Id="rId8" Type="http://schemas.openxmlformats.org/officeDocument/2006/relationships/image" Target="../media/image10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image" Target="../media/image8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4" Type="http://schemas.openxmlformats.org/officeDocument/2006/relationships/image" Target="../media/image11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4" Type="http://schemas.openxmlformats.org/officeDocument/2006/relationships/image" Target="../media/image11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image" Target="../media/image11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4" Type="http://schemas.openxmlformats.org/officeDocument/2006/relationships/image" Target="../media/image11.emf"/><Relationship Id="rId5" Type="http://schemas.openxmlformats.org/officeDocument/2006/relationships/oleObject" Target="../embeddings/oleObject10.bin"/><Relationship Id="rId6" Type="http://schemas.openxmlformats.org/officeDocument/2006/relationships/image" Target="../media/image12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4" Type="http://schemas.openxmlformats.org/officeDocument/2006/relationships/image" Target="../media/image11.emf"/><Relationship Id="rId5" Type="http://schemas.openxmlformats.org/officeDocument/2006/relationships/oleObject" Target="../embeddings/oleObject12.bin"/><Relationship Id="rId6" Type="http://schemas.openxmlformats.org/officeDocument/2006/relationships/image" Target="../media/image12.emf"/><Relationship Id="rId7" Type="http://schemas.openxmlformats.org/officeDocument/2006/relationships/oleObject" Target="../embeddings/oleObject13.bin"/><Relationship Id="rId8" Type="http://schemas.openxmlformats.org/officeDocument/2006/relationships/image" Target="../media/image13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4" Type="http://schemas.openxmlformats.org/officeDocument/2006/relationships/image" Target="../media/image11.emf"/><Relationship Id="rId5" Type="http://schemas.openxmlformats.org/officeDocument/2006/relationships/oleObject" Target="../embeddings/oleObject15.bin"/><Relationship Id="rId6" Type="http://schemas.openxmlformats.org/officeDocument/2006/relationships/image" Target="../media/image14.emf"/><Relationship Id="rId7" Type="http://schemas.openxmlformats.org/officeDocument/2006/relationships/oleObject" Target="../embeddings/oleObject16.bin"/><Relationship Id="rId8" Type="http://schemas.openxmlformats.org/officeDocument/2006/relationships/image" Target="../media/image15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4" Type="http://schemas.openxmlformats.org/officeDocument/2006/relationships/image" Target="../media/image14.emf"/><Relationship Id="rId5" Type="http://schemas.openxmlformats.org/officeDocument/2006/relationships/oleObject" Target="../embeddings/oleObject18.bin"/><Relationship Id="rId6" Type="http://schemas.openxmlformats.org/officeDocument/2006/relationships/image" Target="../media/image16.emf"/><Relationship Id="rId7" Type="http://schemas.openxmlformats.org/officeDocument/2006/relationships/oleObject" Target="../embeddings/oleObject19.bin"/><Relationship Id="rId8" Type="http://schemas.openxmlformats.org/officeDocument/2006/relationships/image" Target="../media/image17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24.bin"/><Relationship Id="rId12" Type="http://schemas.openxmlformats.org/officeDocument/2006/relationships/image" Target="../media/image19.emf"/><Relationship Id="rId13" Type="http://schemas.openxmlformats.org/officeDocument/2006/relationships/oleObject" Target="../embeddings/oleObject25.bin"/><Relationship Id="rId14" Type="http://schemas.openxmlformats.org/officeDocument/2006/relationships/image" Target="../media/image20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20.bin"/><Relationship Id="rId4" Type="http://schemas.openxmlformats.org/officeDocument/2006/relationships/image" Target="../media/image14.emf"/><Relationship Id="rId5" Type="http://schemas.openxmlformats.org/officeDocument/2006/relationships/oleObject" Target="../embeddings/oleObject21.bin"/><Relationship Id="rId6" Type="http://schemas.openxmlformats.org/officeDocument/2006/relationships/image" Target="../media/image16.emf"/><Relationship Id="rId7" Type="http://schemas.openxmlformats.org/officeDocument/2006/relationships/oleObject" Target="../embeddings/oleObject22.bin"/><Relationship Id="rId8" Type="http://schemas.openxmlformats.org/officeDocument/2006/relationships/image" Target="../media/image17.emf"/><Relationship Id="rId9" Type="http://schemas.openxmlformats.org/officeDocument/2006/relationships/oleObject" Target="../embeddings/oleObject23.bin"/><Relationship Id="rId10" Type="http://schemas.openxmlformats.org/officeDocument/2006/relationships/image" Target="../media/image18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4" Type="http://schemas.openxmlformats.org/officeDocument/2006/relationships/image" Target="../media/image21.emf"/><Relationship Id="rId5" Type="http://schemas.openxmlformats.org/officeDocument/2006/relationships/oleObject" Target="../embeddings/oleObject27.bin"/><Relationship Id="rId6" Type="http://schemas.openxmlformats.org/officeDocument/2006/relationships/image" Target="../media/image22.emf"/><Relationship Id="rId7" Type="http://schemas.openxmlformats.org/officeDocument/2006/relationships/oleObject" Target="../embeddings/oleObject28.bin"/><Relationship Id="rId8" Type="http://schemas.openxmlformats.org/officeDocument/2006/relationships/image" Target="../media/image23.emf"/><Relationship Id="rId9" Type="http://schemas.openxmlformats.org/officeDocument/2006/relationships/oleObject" Target="../embeddings/oleObject29.bin"/><Relationship Id="rId10" Type="http://schemas.openxmlformats.org/officeDocument/2006/relationships/image" Target="../media/image24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4" Type="http://schemas.openxmlformats.org/officeDocument/2006/relationships/image" Target="../media/image25.e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4" Type="http://schemas.openxmlformats.org/officeDocument/2006/relationships/image" Target="../media/image26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4" Type="http://schemas.openxmlformats.org/officeDocument/2006/relationships/image" Target="../media/image27.e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Induction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CS52 – Spring 2015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2-to-1 multiplexer</a:t>
            </a:r>
            <a:endParaRPr lang="en-US" dirty="0"/>
          </a:p>
        </p:txBody>
      </p:sp>
      <p:grpSp>
        <p:nvGrpSpPr>
          <p:cNvPr id="45" name="Group 44"/>
          <p:cNvGrpSpPr/>
          <p:nvPr/>
        </p:nvGrpSpPr>
        <p:grpSpPr>
          <a:xfrm>
            <a:off x="457453" y="1676400"/>
            <a:ext cx="7848347" cy="2948464"/>
            <a:chOff x="304800" y="2602468"/>
            <a:chExt cx="7848347" cy="2948464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00800" y="3822700"/>
              <a:ext cx="1104900" cy="67310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40200" y="3886200"/>
              <a:ext cx="1193800" cy="78740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09800" y="4095750"/>
              <a:ext cx="838200" cy="647700"/>
            </a:xfrm>
            <a:prstGeom prst="rect">
              <a:avLst/>
            </a:prstGeom>
          </p:spPr>
        </p:pic>
        <p:cxnSp>
          <p:nvCxnSpPr>
            <p:cNvPr id="7" name="Straight Connector 6"/>
            <p:cNvCxnSpPr/>
            <p:nvPr/>
          </p:nvCxnSpPr>
          <p:spPr>
            <a:xfrm>
              <a:off x="1219200" y="5448300"/>
              <a:ext cx="685800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V="1">
              <a:off x="1905000" y="4419600"/>
              <a:ext cx="0" cy="101600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1905000" y="4419600"/>
              <a:ext cx="457200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2819400" y="4419600"/>
              <a:ext cx="1447800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352174" y="5181600"/>
              <a:ext cx="7908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control</a:t>
              </a:r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819400" y="4343400"/>
              <a:ext cx="15508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control_negate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029200" y="3821668"/>
              <a:ext cx="10623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and_out1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04800" y="3962400"/>
              <a:ext cx="7547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input</a:t>
              </a:r>
              <a:r>
                <a:rPr lang="en-US" dirty="0"/>
                <a:t>0</a:t>
              </a:r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1232042" y="4191000"/>
              <a:ext cx="303515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14800" y="2667000"/>
              <a:ext cx="1193800" cy="787400"/>
            </a:xfrm>
            <a:prstGeom prst="rect">
              <a:avLst/>
            </a:prstGeom>
          </p:spPr>
        </p:pic>
        <p:cxnSp>
          <p:nvCxnSpPr>
            <p:cNvPr id="25" name="Straight Connector 24"/>
            <p:cNvCxnSpPr/>
            <p:nvPr/>
          </p:nvCxnSpPr>
          <p:spPr>
            <a:xfrm flipV="1">
              <a:off x="1600200" y="3200400"/>
              <a:ext cx="0" cy="224790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Oval 26"/>
            <p:cNvSpPr/>
            <p:nvPr/>
          </p:nvSpPr>
          <p:spPr>
            <a:xfrm>
              <a:off x="1524000" y="5410200"/>
              <a:ext cx="76200" cy="87868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1600200" y="3203250"/>
              <a:ext cx="2667000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352174" y="2743200"/>
              <a:ext cx="7547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input</a:t>
              </a:r>
              <a:r>
                <a:rPr lang="en-US" dirty="0"/>
                <a:t>1</a:t>
              </a:r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1295400" y="2971800"/>
              <a:ext cx="303515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5029200" y="2602468"/>
              <a:ext cx="10623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and_out2</a:t>
              </a:r>
              <a:endParaRPr lang="en-US" dirty="0"/>
            </a:p>
          </p:txBody>
        </p:sp>
        <p:cxnSp>
          <p:nvCxnSpPr>
            <p:cNvPr id="33" name="Straight Connector 32"/>
            <p:cNvCxnSpPr/>
            <p:nvPr/>
          </p:nvCxnSpPr>
          <p:spPr>
            <a:xfrm>
              <a:off x="5029200" y="3048000"/>
              <a:ext cx="1143000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6172200" y="3048000"/>
              <a:ext cx="0" cy="99060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5105400" y="4251130"/>
              <a:ext cx="1504786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6172200" y="4038600"/>
              <a:ext cx="437986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7391400" y="3853934"/>
              <a:ext cx="7617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output</a:t>
              </a:r>
              <a:endParaRPr lang="en-US" dirty="0"/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3200" y="4491603"/>
            <a:ext cx="3810253" cy="218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6402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useful identity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70623" y="2001985"/>
            <a:ext cx="77751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is the sum of the powers of 2 from from </a:t>
            </a:r>
            <a:r>
              <a:rPr lang="en-US" sz="2800" dirty="0">
                <a:solidFill>
                  <a:srgbClr val="FF0000"/>
                </a:solidFill>
              </a:rPr>
              <a:t>0</a:t>
            </a:r>
            <a:r>
              <a:rPr lang="en-US" sz="2800" dirty="0" smtClean="0">
                <a:solidFill>
                  <a:srgbClr val="FF0000"/>
                </a:solidFill>
              </a:rPr>
              <a:t> to n?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8060570"/>
              </p:ext>
            </p:extLst>
          </p:nvPr>
        </p:nvGraphicFramePr>
        <p:xfrm>
          <a:off x="1114425" y="3200400"/>
          <a:ext cx="3468688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1" name="Equation" r:id="rId3" imgW="1485900" imgH="457200" progId="Equation.3">
                  <p:embed/>
                </p:oleObj>
              </mc:Choice>
              <mc:Fallback>
                <p:oleObj name="Equation" r:id="rId3" imgW="14859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14425" y="3200400"/>
                        <a:ext cx="3468688" cy="1066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592111" y="3308684"/>
            <a:ext cx="4980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sz="4000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242001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useful identity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82316" y="4440808"/>
            <a:ext cx="32106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For example, what is: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02825" y="5181600"/>
            <a:ext cx="4349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 + 2 + 4 + 8 + 16 = 31 = 2</a:t>
            </a:r>
            <a:r>
              <a:rPr lang="en-US" sz="2400" baseline="30000" dirty="0">
                <a:solidFill>
                  <a:srgbClr val="0000FF"/>
                </a:solidFill>
              </a:rPr>
              <a:t>5</a:t>
            </a:r>
            <a:r>
              <a:rPr lang="en-US" sz="2400" dirty="0" smtClean="0">
                <a:solidFill>
                  <a:srgbClr val="0000FF"/>
                </a:solidFill>
              </a:rPr>
              <a:t>-1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02825" y="5867400"/>
            <a:ext cx="53433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 + 2 + 4 + 8 + … + 2</a:t>
            </a:r>
            <a:r>
              <a:rPr lang="en-US" sz="2400" baseline="30000" dirty="0" smtClean="0">
                <a:solidFill>
                  <a:srgbClr val="0000FF"/>
                </a:solidFill>
              </a:rPr>
              <a:t>9</a:t>
            </a:r>
            <a:r>
              <a:rPr lang="en-US" sz="2400" dirty="0" smtClean="0">
                <a:solidFill>
                  <a:srgbClr val="0000FF"/>
                </a:solidFill>
              </a:rPr>
              <a:t> = 2</a:t>
            </a:r>
            <a:r>
              <a:rPr lang="en-US" sz="2400" baseline="30000" dirty="0" smtClean="0">
                <a:solidFill>
                  <a:srgbClr val="0000FF"/>
                </a:solidFill>
              </a:rPr>
              <a:t>10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-1=1023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9844432"/>
              </p:ext>
            </p:extLst>
          </p:nvPr>
        </p:nvGraphicFramePr>
        <p:xfrm>
          <a:off x="914400" y="2819400"/>
          <a:ext cx="447675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53" name="Equation" r:id="rId3" imgW="1917700" imgH="457200" progId="Equation.3">
                  <p:embed/>
                </p:oleObj>
              </mc:Choice>
              <mc:Fallback>
                <p:oleObj name="Equation" r:id="rId3" imgW="19177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2819400"/>
                        <a:ext cx="4476750" cy="1066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4709248"/>
              </p:ext>
            </p:extLst>
          </p:nvPr>
        </p:nvGraphicFramePr>
        <p:xfrm>
          <a:off x="4191000" y="4270375"/>
          <a:ext cx="603902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54" name="Equation" r:id="rId5" imgW="330200" imgH="457200" progId="Equation.3">
                  <p:embed/>
                </p:oleObj>
              </mc:Choice>
              <mc:Fallback>
                <p:oleObj name="Equation" r:id="rId5" imgW="3302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191000" y="4270375"/>
                        <a:ext cx="603902" cy="835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5313001"/>
              </p:ext>
            </p:extLst>
          </p:nvPr>
        </p:nvGraphicFramePr>
        <p:xfrm>
          <a:off x="5419224" y="4274204"/>
          <a:ext cx="603902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55" name="Equation" r:id="rId7" imgW="330200" imgH="457200" progId="Equation.3">
                  <p:embed/>
                </p:oleObj>
              </mc:Choice>
              <mc:Fallback>
                <p:oleObj name="Equation" r:id="rId7" imgW="3302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419224" y="4274204"/>
                        <a:ext cx="603902" cy="835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4724400" y="4343400"/>
            <a:ext cx="4414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sz="36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19800" y="4343400"/>
            <a:ext cx="4414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sz="36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70623" y="2001985"/>
            <a:ext cx="68648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The sum of the powers of 2 from from </a:t>
            </a:r>
            <a:r>
              <a:rPr lang="en-US" sz="2800" dirty="0"/>
              <a:t>0</a:t>
            </a:r>
            <a:r>
              <a:rPr lang="en-US" sz="2800" dirty="0" smtClean="0"/>
              <a:t> to n is: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45433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8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useful identity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70623" y="2001985"/>
            <a:ext cx="68648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The sum of the powers of 2 from from </a:t>
            </a:r>
            <a:r>
              <a:rPr lang="en-US" sz="2800" dirty="0"/>
              <a:t>0</a:t>
            </a:r>
            <a:r>
              <a:rPr lang="en-US" sz="2800" dirty="0" smtClean="0"/>
              <a:t> to n is:</a:t>
            </a:r>
            <a:endParaRPr lang="en-US" sz="2800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7388186"/>
              </p:ext>
            </p:extLst>
          </p:nvPr>
        </p:nvGraphicFramePr>
        <p:xfrm>
          <a:off x="914400" y="2819400"/>
          <a:ext cx="447675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10" name="Equation" r:id="rId3" imgW="1917700" imgH="457200" progId="Equation.3">
                  <p:embed/>
                </p:oleObj>
              </mc:Choice>
              <mc:Fallback>
                <p:oleObj name="Equation" r:id="rId3" imgW="19177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2819400"/>
                        <a:ext cx="4476750" cy="1066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066800" y="4495800"/>
            <a:ext cx="453441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How would you </a:t>
            </a:r>
            <a:r>
              <a:rPr lang="en-US" sz="3200" b="1" dirty="0" smtClean="0">
                <a:solidFill>
                  <a:srgbClr val="FF0000"/>
                </a:solidFill>
              </a:rPr>
              <a:t>prove</a:t>
            </a:r>
            <a:r>
              <a:rPr lang="en-US" sz="3200" dirty="0" smtClean="0">
                <a:solidFill>
                  <a:srgbClr val="FF0000"/>
                </a:solidFill>
              </a:rPr>
              <a:t> this?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25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 by induction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76800"/>
          </a:xfrm>
        </p:spPr>
        <p:txBody>
          <a:bodyPr>
            <a:normAutofit fontScale="925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State what you’re trying to prove!</a:t>
            </a:r>
          </a:p>
          <a:p>
            <a:pPr marL="514350" indent="-514350">
              <a:buAutoNum type="arabicPeriod"/>
            </a:pPr>
            <a:r>
              <a:rPr lang="en-US" dirty="0" smtClean="0"/>
              <a:t>State and prove the base case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What is the smallest possible case you need to consider?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Should be fairly easy to </a:t>
            </a:r>
            <a:r>
              <a:rPr lang="en-US" dirty="0" smtClean="0"/>
              <a:t>prove</a:t>
            </a:r>
          </a:p>
          <a:p>
            <a:pPr marL="514350" indent="-514350">
              <a:buAutoNum type="arabicPeriod"/>
            </a:pPr>
            <a:r>
              <a:rPr lang="en-US" dirty="0" smtClean="0"/>
              <a:t>Assume it’s true for k (or k-1).  Write out specifically what this assumption is (called the </a:t>
            </a:r>
            <a:r>
              <a:rPr lang="en-US" i="1" dirty="0" smtClean="0"/>
              <a:t>inductive hypothesis)</a:t>
            </a:r>
            <a:r>
              <a:rPr lang="en-US" dirty="0" smtClean="0"/>
              <a:t>.</a:t>
            </a:r>
          </a:p>
          <a:p>
            <a:pPr marL="514350" indent="-514350">
              <a:buAutoNum type="arabicPeriod"/>
            </a:pPr>
            <a:r>
              <a:rPr lang="en-US" dirty="0" smtClean="0"/>
              <a:t>Prove that it then holds for k+1 (or k)</a:t>
            </a:r>
          </a:p>
          <a:p>
            <a:pPr marL="834390" lvl="1" indent="-514350">
              <a:buAutoNum type="alphaLcPeriod"/>
            </a:pPr>
            <a:r>
              <a:rPr lang="en-US" dirty="0" smtClean="0"/>
              <a:t>State what you’re trying to prove (should be a variation on step 1)</a:t>
            </a:r>
          </a:p>
          <a:p>
            <a:pPr marL="834390" lvl="1" indent="-514350">
              <a:buFont typeface="Wingdings 2"/>
              <a:buAutoNum type="alphaLcPeriod"/>
            </a:pPr>
            <a:r>
              <a:rPr lang="en-US" dirty="0"/>
              <a:t>Prove it.  </a:t>
            </a:r>
            <a:r>
              <a:rPr lang="en-US" dirty="0" smtClean="0"/>
              <a:t>You will need to use inductive hypothesis.</a:t>
            </a:r>
            <a:endParaRPr lang="en-US" dirty="0"/>
          </a:p>
          <a:p>
            <a:pPr marL="834390" lvl="1" indent="-514350">
              <a:buAutoNum type="alphaLcPeriod"/>
            </a:pPr>
            <a:endParaRPr lang="en-US" dirty="0" smtClean="0"/>
          </a:p>
          <a:p>
            <a:pPr marL="514350" indent="-514350">
              <a:buAutoNum type="arabicPeriod"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777240" lvl="1" indent="-457200">
              <a:buFontTx/>
              <a:buChar char="-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08159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example</a:t>
            </a:r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6609071"/>
              </p:ext>
            </p:extLst>
          </p:nvPr>
        </p:nvGraphicFramePr>
        <p:xfrm>
          <a:off x="1447800" y="2514600"/>
          <a:ext cx="1752600" cy="9136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29" name="Equation" r:id="rId3" imgW="876300" imgH="457200" progId="Equation.3">
                  <p:embed/>
                </p:oleObj>
              </mc:Choice>
              <mc:Fallback>
                <p:oleObj name="Equation" r:id="rId3" imgW="8763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47800" y="2514600"/>
                        <a:ext cx="1752600" cy="9136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533400" y="1828800"/>
            <a:ext cx="48141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buAutoNum type="arabicPeriod"/>
            </a:pPr>
            <a:r>
              <a:rPr lang="en-US" sz="2400" dirty="0"/>
              <a:t>State what you’re trying to prove!</a:t>
            </a:r>
          </a:p>
        </p:txBody>
      </p:sp>
    </p:spTree>
    <p:extLst>
      <p:ext uri="{BB962C8B-B14F-4D97-AF65-F5344CB8AC3E}">
        <p14:creationId xmlns:p14="http://schemas.microsoft.com/office/powerpoint/2010/main" val="1387474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example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33400" y="1676400"/>
            <a:ext cx="20386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2.    Base case:</a:t>
            </a:r>
            <a:endParaRPr lang="en-US" sz="24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5994324"/>
              </p:ext>
            </p:extLst>
          </p:nvPr>
        </p:nvGraphicFramePr>
        <p:xfrm>
          <a:off x="5486400" y="304800"/>
          <a:ext cx="1492138" cy="7779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51" name="Equation" r:id="rId3" imgW="876300" imgH="457200" progId="Equation.3">
                  <p:embed/>
                </p:oleObj>
              </mc:Choice>
              <mc:Fallback>
                <p:oleObj name="Equation" r:id="rId3" imgW="8763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86400" y="304800"/>
                        <a:ext cx="1492138" cy="7779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876800" y="457200"/>
            <a:ext cx="4219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1.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8200" y="2470666"/>
            <a:ext cx="6553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0040" lvl="1"/>
            <a:r>
              <a:rPr lang="en-US" sz="2400" dirty="0">
                <a:solidFill>
                  <a:srgbClr val="FF0000"/>
                </a:solidFill>
              </a:rPr>
              <a:t>What is the smallest possible case you need to consider?</a:t>
            </a:r>
          </a:p>
        </p:txBody>
      </p:sp>
    </p:spTree>
    <p:extLst>
      <p:ext uri="{BB962C8B-B14F-4D97-AF65-F5344CB8AC3E}">
        <p14:creationId xmlns:p14="http://schemas.microsoft.com/office/powerpoint/2010/main" val="23073626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example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33400" y="1676400"/>
            <a:ext cx="20386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2.    Base case:</a:t>
            </a:r>
            <a:endParaRPr lang="en-US" sz="24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0427550"/>
              </p:ext>
            </p:extLst>
          </p:nvPr>
        </p:nvGraphicFramePr>
        <p:xfrm>
          <a:off x="5486400" y="304800"/>
          <a:ext cx="1492138" cy="7779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72" name="Equation" r:id="rId3" imgW="876300" imgH="457200" progId="Equation.3">
                  <p:embed/>
                </p:oleObj>
              </mc:Choice>
              <mc:Fallback>
                <p:oleObj name="Equation" r:id="rId3" imgW="8763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86400" y="304800"/>
                        <a:ext cx="1492138" cy="7779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876800" y="457200"/>
            <a:ext cx="4219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1.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2286000"/>
            <a:ext cx="643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0000FF"/>
                </a:solidFill>
              </a:rPr>
              <a:t>i</a:t>
            </a:r>
            <a:r>
              <a:rPr lang="en-US" dirty="0" smtClean="0">
                <a:solidFill>
                  <a:srgbClr val="0000FF"/>
                </a:solidFill>
              </a:rPr>
              <a:t> = 0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8200" y="2886164"/>
            <a:ext cx="6553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0040" lvl="1"/>
            <a:r>
              <a:rPr lang="en-US" sz="2400" dirty="0">
                <a:solidFill>
                  <a:srgbClr val="FF0000"/>
                </a:solidFill>
              </a:rPr>
              <a:t>What </a:t>
            </a:r>
            <a:r>
              <a:rPr lang="en-US" sz="2400" dirty="0" smtClean="0">
                <a:solidFill>
                  <a:srgbClr val="FF0000"/>
                </a:solidFill>
              </a:rPr>
              <a:t>does the identity say the answer should be?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337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example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33400" y="1676400"/>
            <a:ext cx="20386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2.    Base case:</a:t>
            </a:r>
            <a:endParaRPr lang="en-US" sz="24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5797204"/>
              </p:ext>
            </p:extLst>
          </p:nvPr>
        </p:nvGraphicFramePr>
        <p:xfrm>
          <a:off x="5486400" y="304800"/>
          <a:ext cx="1492138" cy="7779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74" name="Equation" r:id="rId3" imgW="876300" imgH="457200" progId="Equation.3">
                  <p:embed/>
                </p:oleObj>
              </mc:Choice>
              <mc:Fallback>
                <p:oleObj name="Equation" r:id="rId3" imgW="8763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86400" y="304800"/>
                        <a:ext cx="1492138" cy="7779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876800" y="457200"/>
            <a:ext cx="4219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1.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2286000"/>
            <a:ext cx="643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0000FF"/>
                </a:solidFill>
              </a:rPr>
              <a:t>i</a:t>
            </a:r>
            <a:r>
              <a:rPr lang="en-US" dirty="0" smtClean="0">
                <a:solidFill>
                  <a:srgbClr val="0000FF"/>
                </a:solidFill>
              </a:rPr>
              <a:t> = 0</a:t>
            </a:r>
            <a:endParaRPr lang="en-US" dirty="0">
              <a:solidFill>
                <a:srgbClr val="0000FF"/>
              </a:solidFill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7879791"/>
              </p:ext>
            </p:extLst>
          </p:nvPr>
        </p:nvGraphicFramePr>
        <p:xfrm>
          <a:off x="1652926" y="2768741"/>
          <a:ext cx="1838325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75" name="Equation" r:id="rId5" imgW="1079500" imgH="457200" progId="Equation.3">
                  <p:embed/>
                </p:oleObj>
              </mc:Choice>
              <mc:Fallback>
                <p:oleObj name="Equation" r:id="rId5" imgW="1079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52926" y="2768741"/>
                        <a:ext cx="1838325" cy="777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592011" y="3810000"/>
            <a:ext cx="1300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Is that right?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4192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example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33400" y="1676400"/>
            <a:ext cx="20386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2.    Base case:</a:t>
            </a:r>
            <a:endParaRPr lang="en-US" sz="24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4621786"/>
              </p:ext>
            </p:extLst>
          </p:nvPr>
        </p:nvGraphicFramePr>
        <p:xfrm>
          <a:off x="5486400" y="304800"/>
          <a:ext cx="1492138" cy="7779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75" name="Equation" r:id="rId3" imgW="876300" imgH="457200" progId="Equation.3">
                  <p:embed/>
                </p:oleObj>
              </mc:Choice>
              <mc:Fallback>
                <p:oleObj name="Equation" r:id="rId3" imgW="8763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86400" y="304800"/>
                        <a:ext cx="1492138" cy="7779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876800" y="457200"/>
            <a:ext cx="4219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1.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2286000"/>
            <a:ext cx="643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0000FF"/>
                </a:solidFill>
              </a:rPr>
              <a:t>i</a:t>
            </a:r>
            <a:r>
              <a:rPr lang="en-US" dirty="0" smtClean="0">
                <a:solidFill>
                  <a:srgbClr val="0000FF"/>
                </a:solidFill>
              </a:rPr>
              <a:t> = 0</a:t>
            </a:r>
            <a:endParaRPr lang="en-US" dirty="0">
              <a:solidFill>
                <a:srgbClr val="0000FF"/>
              </a:solidFill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6982300"/>
              </p:ext>
            </p:extLst>
          </p:nvPr>
        </p:nvGraphicFramePr>
        <p:xfrm>
          <a:off x="1652926" y="2768741"/>
          <a:ext cx="1838325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76" name="Equation" r:id="rId5" imgW="1079500" imgH="457200" progId="Equation.3">
                  <p:embed/>
                </p:oleObj>
              </mc:Choice>
              <mc:Fallback>
                <p:oleObj name="Equation" r:id="rId5" imgW="1079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52926" y="2768741"/>
                        <a:ext cx="1838325" cy="777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2690517"/>
              </p:ext>
            </p:extLst>
          </p:nvPr>
        </p:nvGraphicFramePr>
        <p:xfrm>
          <a:off x="2108539" y="4038600"/>
          <a:ext cx="1382712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77" name="Equation" r:id="rId7" imgW="812800" imgH="457200" progId="Equation.3">
                  <p:embed/>
                </p:oleObj>
              </mc:Choice>
              <mc:Fallback>
                <p:oleObj name="Equation" r:id="rId7" imgW="8128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108539" y="4038600"/>
                        <a:ext cx="1382712" cy="777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Straight Arrow Connector 10"/>
          <p:cNvCxnSpPr/>
          <p:nvPr/>
        </p:nvCxnSpPr>
        <p:spPr>
          <a:xfrm>
            <a:off x="3352800" y="3352800"/>
            <a:ext cx="0" cy="838200"/>
          </a:xfrm>
          <a:prstGeom prst="straightConnector1">
            <a:avLst/>
          </a:prstGeom>
          <a:ln>
            <a:solidFill>
              <a:srgbClr val="0000FF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648743" y="3546616"/>
            <a:ext cx="1860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Base case proved!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606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example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33400" y="1676400"/>
            <a:ext cx="39805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3.    Assume it’s true for some k</a:t>
            </a:r>
            <a:endParaRPr lang="en-US" sz="24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9244928"/>
              </p:ext>
            </p:extLst>
          </p:nvPr>
        </p:nvGraphicFramePr>
        <p:xfrm>
          <a:off x="5486400" y="304800"/>
          <a:ext cx="1492138" cy="7779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986" name="Equation" r:id="rId3" imgW="876300" imgH="457200" progId="Equation.3">
                  <p:embed/>
                </p:oleObj>
              </mc:Choice>
              <mc:Fallback>
                <p:oleObj name="Equation" r:id="rId3" imgW="8763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86400" y="304800"/>
                        <a:ext cx="1492138" cy="7779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876800" y="457200"/>
            <a:ext cx="4219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1.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5247995"/>
              </p:ext>
            </p:extLst>
          </p:nvPr>
        </p:nvGraphicFramePr>
        <p:xfrm>
          <a:off x="6127862" y="1749113"/>
          <a:ext cx="1492138" cy="7779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987" name="Equation" r:id="rId5" imgW="876300" imgH="457200" progId="Equation.3">
                  <p:embed/>
                </p:oleObj>
              </mc:Choice>
              <mc:Fallback>
                <p:oleObj name="Equation" r:id="rId5" imgW="8763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127862" y="1749113"/>
                        <a:ext cx="1492138" cy="7779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381000" y="2743200"/>
            <a:ext cx="83850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533400" y="3124200"/>
            <a:ext cx="40022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4</a:t>
            </a:r>
            <a:r>
              <a:rPr lang="en-US" sz="2400" dirty="0" smtClean="0"/>
              <a:t>.    Prove that it’s true for k+1</a:t>
            </a:r>
            <a:endParaRPr lang="en-US" sz="2400" dirty="0"/>
          </a:p>
        </p:txBody>
      </p:sp>
      <p:sp>
        <p:nvSpPr>
          <p:cNvPr id="15" name="Rectangle 14"/>
          <p:cNvSpPr/>
          <p:nvPr/>
        </p:nvSpPr>
        <p:spPr>
          <a:xfrm>
            <a:off x="914400" y="3733800"/>
            <a:ext cx="49003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a.    State what you’re trying to prove:</a:t>
            </a:r>
            <a:endParaRPr lang="en-US" sz="2400" dirty="0"/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317868"/>
              </p:ext>
            </p:extLst>
          </p:nvPr>
        </p:nvGraphicFramePr>
        <p:xfrm>
          <a:off x="1905000" y="4419600"/>
          <a:ext cx="1514475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988" name="Equation" r:id="rId7" imgW="889000" imgH="457200" progId="Equation.3">
                  <p:embed/>
                </p:oleObj>
              </mc:Choice>
              <mc:Fallback>
                <p:oleObj name="Equation" r:id="rId7" imgW="8890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905000" y="4419600"/>
                        <a:ext cx="1514475" cy="777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748118" y="2069068"/>
            <a:ext cx="2058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i="1" dirty="0" smtClean="0"/>
              <a:t>inductive hypothesis)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915834" y="1912471"/>
            <a:ext cx="1137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Assume:</a:t>
            </a:r>
            <a:endParaRPr lang="en-US" sz="24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8710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Prove it!</a:t>
            </a:r>
            <a:endParaRPr lang="en-US" dirty="0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2050781"/>
              </p:ext>
            </p:extLst>
          </p:nvPr>
        </p:nvGraphicFramePr>
        <p:xfrm>
          <a:off x="1905000" y="1600200"/>
          <a:ext cx="1492138" cy="7779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89" name="Equation" r:id="rId3" imgW="876300" imgH="457200" progId="Equation.3">
                  <p:embed/>
                </p:oleObj>
              </mc:Choice>
              <mc:Fallback>
                <p:oleObj name="Equation" r:id="rId3" imgW="8763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05000" y="1600200"/>
                        <a:ext cx="1492138" cy="7779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745605"/>
              </p:ext>
            </p:extLst>
          </p:nvPr>
        </p:nvGraphicFramePr>
        <p:xfrm>
          <a:off x="5280551" y="1600200"/>
          <a:ext cx="1514475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90" name="Equation" r:id="rId5" imgW="889000" imgH="457200" progId="Equation.3">
                  <p:embed/>
                </p:oleObj>
              </mc:Choice>
              <mc:Fallback>
                <p:oleObj name="Equation" r:id="rId5" imgW="8890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80551" y="1600200"/>
                        <a:ext cx="1514475" cy="777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00103" y="1809901"/>
            <a:ext cx="11601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Assuming: 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86200" y="1752600"/>
            <a:ext cx="813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Prove: 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381000" y="2743200"/>
            <a:ext cx="83850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812329" y="4114800"/>
            <a:ext cx="9665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Ideas?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334809"/>
              </p:ext>
            </p:extLst>
          </p:nvPr>
        </p:nvGraphicFramePr>
        <p:xfrm>
          <a:off x="762000" y="2895600"/>
          <a:ext cx="2921000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91" name="Equation" r:id="rId7" imgW="1714500" imgH="457200" progId="Equation.3">
                  <p:embed/>
                </p:oleObj>
              </mc:Choice>
              <mc:Fallback>
                <p:oleObj name="Equation" r:id="rId7" imgW="1714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62000" y="2895600"/>
                        <a:ext cx="2921000" cy="777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7287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Prove it!</a:t>
            </a:r>
            <a:endParaRPr lang="en-US" dirty="0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1776743"/>
              </p:ext>
            </p:extLst>
          </p:nvPr>
        </p:nvGraphicFramePr>
        <p:xfrm>
          <a:off x="1905000" y="1600200"/>
          <a:ext cx="1492138" cy="7779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16" name="Equation" r:id="rId3" imgW="876300" imgH="457200" progId="Equation.3">
                  <p:embed/>
                </p:oleObj>
              </mc:Choice>
              <mc:Fallback>
                <p:oleObj name="Equation" r:id="rId3" imgW="8763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05000" y="1600200"/>
                        <a:ext cx="1492138" cy="7779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866185"/>
              </p:ext>
            </p:extLst>
          </p:nvPr>
        </p:nvGraphicFramePr>
        <p:xfrm>
          <a:off x="5280551" y="1600200"/>
          <a:ext cx="1514475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17" name="Equation" r:id="rId5" imgW="889000" imgH="457200" progId="Equation.3">
                  <p:embed/>
                </p:oleObj>
              </mc:Choice>
              <mc:Fallback>
                <p:oleObj name="Equation" r:id="rId5" imgW="8890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80551" y="1600200"/>
                        <a:ext cx="1514475" cy="777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00103" y="1809901"/>
            <a:ext cx="11601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Assuming: 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86200" y="1752600"/>
            <a:ext cx="813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Prove: 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381000" y="2743200"/>
            <a:ext cx="83850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7691027"/>
              </p:ext>
            </p:extLst>
          </p:nvPr>
        </p:nvGraphicFramePr>
        <p:xfrm>
          <a:off x="762000" y="2895600"/>
          <a:ext cx="2921000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18" name="Equation" r:id="rId7" imgW="1714500" imgH="457200" progId="Equation.3">
                  <p:embed/>
                </p:oleObj>
              </mc:Choice>
              <mc:Fallback>
                <p:oleObj name="Equation" r:id="rId7" imgW="1714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62000" y="2895600"/>
                        <a:ext cx="2921000" cy="777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1623096"/>
              </p:ext>
            </p:extLst>
          </p:nvPr>
        </p:nvGraphicFramePr>
        <p:xfrm>
          <a:off x="1351943" y="3855482"/>
          <a:ext cx="151447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19" name="Equation" r:id="rId9" imgW="889000" imgH="190500" progId="Equation.3">
                  <p:embed/>
                </p:oleObj>
              </mc:Choice>
              <mc:Fallback>
                <p:oleObj name="Equation" r:id="rId9" imgW="889000" imgH="190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351943" y="3855482"/>
                        <a:ext cx="1514475" cy="323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477788" y="3810000"/>
            <a:ext cx="26182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by the inductive hypothesis</a:t>
            </a:r>
            <a:endParaRPr lang="en-US" dirty="0"/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2729219"/>
              </p:ext>
            </p:extLst>
          </p:nvPr>
        </p:nvGraphicFramePr>
        <p:xfrm>
          <a:off x="1342418" y="4560332"/>
          <a:ext cx="1277937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20" name="Equation" r:id="rId11" imgW="749300" imgH="190500" progId="Equation.3">
                  <p:embed/>
                </p:oleObj>
              </mc:Choice>
              <mc:Fallback>
                <p:oleObj name="Equation" r:id="rId11" imgW="749300" imgH="190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342418" y="4560332"/>
                        <a:ext cx="1277937" cy="323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5574563"/>
              </p:ext>
            </p:extLst>
          </p:nvPr>
        </p:nvGraphicFramePr>
        <p:xfrm>
          <a:off x="1358293" y="5398532"/>
          <a:ext cx="97472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21" name="Equation" r:id="rId13" imgW="571500" imgH="190500" progId="Equation.3">
                  <p:embed/>
                </p:oleObj>
              </mc:Choice>
              <mc:Fallback>
                <p:oleObj name="Equation" r:id="rId13" imgW="571500" imgH="190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358293" y="5398532"/>
                        <a:ext cx="974725" cy="323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960369" y="5943600"/>
            <a:ext cx="706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Done!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2286000" y="2152710"/>
            <a:ext cx="3962400" cy="3257490"/>
          </a:xfrm>
          <a:prstGeom prst="straightConnector1">
            <a:avLst/>
          </a:prstGeom>
          <a:ln>
            <a:solidFill>
              <a:srgbClr val="0000FF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Left Bracket 10"/>
          <p:cNvSpPr/>
          <p:nvPr/>
        </p:nvSpPr>
        <p:spPr>
          <a:xfrm rot="16200000">
            <a:off x="2178315" y="2635511"/>
            <a:ext cx="139173" cy="1600201"/>
          </a:xfrm>
          <a:prstGeom prst="leftBracket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3484104" y="4495800"/>
            <a:ext cx="30458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by math (combine the two 2</a:t>
            </a:r>
            <a:r>
              <a:rPr lang="en-US" baseline="30000" dirty="0" smtClean="0"/>
              <a:t>k+1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3581400" y="5334000"/>
            <a:ext cx="924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by math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894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8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 by induction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438400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State what you’re trying to prove!</a:t>
            </a:r>
          </a:p>
          <a:p>
            <a:pPr marL="514350" indent="-514350">
              <a:buAutoNum type="arabicPeriod"/>
            </a:pPr>
            <a:r>
              <a:rPr lang="en-US" dirty="0" smtClean="0"/>
              <a:t>State and prove the base case</a:t>
            </a:r>
          </a:p>
          <a:p>
            <a:pPr marL="514350" indent="-514350">
              <a:buAutoNum type="arabicPeriod"/>
            </a:pPr>
            <a:r>
              <a:rPr lang="en-US" dirty="0" smtClean="0"/>
              <a:t>Assume it’s true for k (or k-1)</a:t>
            </a:r>
          </a:p>
          <a:p>
            <a:pPr marL="514350" indent="-514350">
              <a:buAutoNum type="arabicPeriod"/>
            </a:pPr>
            <a:r>
              <a:rPr lang="en-US" dirty="0" smtClean="0"/>
              <a:t>Show that it holds for k+1 (or k)</a:t>
            </a:r>
          </a:p>
          <a:p>
            <a:pPr marL="777240" lvl="1" indent="-457200">
              <a:buFontTx/>
              <a:buChar char="-"/>
            </a:pP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133600" y="4976163"/>
            <a:ext cx="39435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Why does this prove anything?</a:t>
            </a:r>
          </a:p>
        </p:txBody>
      </p:sp>
    </p:spTree>
    <p:extLst>
      <p:ext uri="{BB962C8B-B14F-4D97-AF65-F5344CB8AC3E}">
        <p14:creationId xmlns:p14="http://schemas.microsoft.com/office/powerpoint/2010/main" val="107366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 by induction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72408" y="1976678"/>
            <a:ext cx="40073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We proved the base case is true, e.g. </a:t>
            </a:r>
            <a:endParaRPr lang="en-US" sz="2000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2847627"/>
              </p:ext>
            </p:extLst>
          </p:nvPr>
        </p:nvGraphicFramePr>
        <p:xfrm>
          <a:off x="6029325" y="1771650"/>
          <a:ext cx="1341438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187" name="Equation" r:id="rId3" imgW="787400" imgH="457200" progId="Equation.3">
                  <p:embed/>
                </p:oleObj>
              </mc:Choice>
              <mc:Fallback>
                <p:oleObj name="Equation" r:id="rId3" imgW="7874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29325" y="1771650"/>
                        <a:ext cx="1341438" cy="777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85015" y="3048000"/>
            <a:ext cx="50809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If k = 0 is true (the base case) then k = 1 is true</a:t>
            </a:r>
            <a:endParaRPr lang="en-US" sz="2000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6864001"/>
              </p:ext>
            </p:extLst>
          </p:nvPr>
        </p:nvGraphicFramePr>
        <p:xfrm>
          <a:off x="5867400" y="2803525"/>
          <a:ext cx="1362075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188" name="Equation" r:id="rId5" imgW="800100" imgH="457200" progId="Equation.3">
                  <p:embed/>
                </p:oleObj>
              </mc:Choice>
              <mc:Fallback>
                <p:oleObj name="Equation" r:id="rId5" imgW="8001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867400" y="2803525"/>
                        <a:ext cx="1362075" cy="777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09600" y="4114800"/>
            <a:ext cx="34690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If k = 1 is true then k = 2 is true</a:t>
            </a:r>
            <a:endParaRPr lang="en-US" sz="2000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6081741"/>
              </p:ext>
            </p:extLst>
          </p:nvPr>
        </p:nvGraphicFramePr>
        <p:xfrm>
          <a:off x="5891985" y="3870325"/>
          <a:ext cx="1362075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189" name="Equation" r:id="rId7" imgW="800100" imgH="457200" progId="Equation.3">
                  <p:embed/>
                </p:oleObj>
              </mc:Choice>
              <mc:Fallback>
                <p:oleObj name="Equation" r:id="rId7" imgW="8001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891985" y="3870325"/>
                        <a:ext cx="1362075" cy="777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10692" y="5959475"/>
            <a:ext cx="27877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If n-1 is true then n is true</a:t>
            </a:r>
            <a:endParaRPr lang="en-US" sz="2000" dirty="0"/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0357374"/>
              </p:ext>
            </p:extLst>
          </p:nvPr>
        </p:nvGraphicFramePr>
        <p:xfrm>
          <a:off x="5893077" y="5715000"/>
          <a:ext cx="1362075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190" name="Equation" r:id="rId9" imgW="800100" imgH="457200" progId="Equation.3">
                  <p:embed/>
                </p:oleObj>
              </mc:Choice>
              <mc:Fallback>
                <p:oleObj name="Equation" r:id="rId9" imgW="8001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893077" y="5715000"/>
                        <a:ext cx="1362075" cy="777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2895600" y="4800600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05718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3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useful identity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49158" y="1828800"/>
            <a:ext cx="64719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is the sum of the numbers from 1 to n?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2432739"/>
              </p:ext>
            </p:extLst>
          </p:nvPr>
        </p:nvGraphicFramePr>
        <p:xfrm>
          <a:off x="1219200" y="3200400"/>
          <a:ext cx="3259667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1" name="Equation" r:id="rId3" imgW="1397000" imgH="457200" progId="Equation.3">
                  <p:embed/>
                </p:oleObj>
              </mc:Choice>
              <mc:Fallback>
                <p:oleObj name="Equation" r:id="rId3" imgW="13970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19200" y="3200400"/>
                        <a:ext cx="3259667" cy="1066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572000" y="3276600"/>
            <a:ext cx="4980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sz="4000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468942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useful identity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49158" y="1828800"/>
            <a:ext cx="55616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The sum of the numbers from 1 to n is:</a:t>
            </a:r>
            <a:endParaRPr lang="en-US" sz="28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9964075"/>
              </p:ext>
            </p:extLst>
          </p:nvPr>
        </p:nvGraphicFramePr>
        <p:xfrm>
          <a:off x="1376362" y="2971800"/>
          <a:ext cx="4414838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3" name="Equation" r:id="rId3" imgW="1892300" imgH="457200" progId="Equation.3">
                  <p:embed/>
                </p:oleObj>
              </mc:Choice>
              <mc:Fallback>
                <p:oleObj name="Equation" r:id="rId3" imgW="18923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76362" y="2971800"/>
                        <a:ext cx="4414838" cy="1066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82316" y="4440808"/>
            <a:ext cx="71104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For example, what is sum from 1 to 5? 1 to 100?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19200" y="5109229"/>
            <a:ext cx="4422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 + 2 + 3 + 4 + 5 = 15 = 5*6/2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02825" y="5867400"/>
            <a:ext cx="76363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 + 2 + 3 + … + 100 = 100 * 101/2 = 10100/2 = 5050 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48966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Prove it!</a:t>
            </a: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7641043"/>
              </p:ext>
            </p:extLst>
          </p:nvPr>
        </p:nvGraphicFramePr>
        <p:xfrm>
          <a:off x="5105400" y="228824"/>
          <a:ext cx="1703387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9" name="Equation" r:id="rId3" imgW="863600" imgH="457200" progId="Equation.3">
                  <p:embed/>
                </p:oleObj>
              </mc:Choice>
              <mc:Fallback>
                <p:oleObj name="Equation" r:id="rId3" imgW="8636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05400" y="228824"/>
                        <a:ext cx="1703387" cy="901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76800"/>
          </a:xfrm>
        </p:spPr>
        <p:txBody>
          <a:bodyPr>
            <a:normAutofit fontScale="925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State what you’re trying to prove!</a:t>
            </a:r>
          </a:p>
          <a:p>
            <a:pPr marL="514350" indent="-514350">
              <a:buAutoNum type="arabicPeriod"/>
            </a:pPr>
            <a:r>
              <a:rPr lang="en-US" dirty="0" smtClean="0"/>
              <a:t>State and prove the base case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What is the smallest possible case you need to consider?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Should be fairly easy to </a:t>
            </a:r>
            <a:r>
              <a:rPr lang="en-US" dirty="0" smtClean="0"/>
              <a:t>prove</a:t>
            </a:r>
          </a:p>
          <a:p>
            <a:pPr marL="514350" indent="-514350">
              <a:buAutoNum type="arabicPeriod"/>
            </a:pPr>
            <a:r>
              <a:rPr lang="en-US" dirty="0" smtClean="0"/>
              <a:t>Assume it’s true for k (or k-1).  Write out specifically what this assumption is (called </a:t>
            </a:r>
            <a:r>
              <a:rPr lang="en-US" dirty="0"/>
              <a:t>the </a:t>
            </a:r>
            <a:r>
              <a:rPr lang="en-US" i="1" dirty="0"/>
              <a:t>inductive hypothesis)</a:t>
            </a:r>
            <a:r>
              <a:rPr lang="en-US" dirty="0"/>
              <a:t>.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Prove that it holds for k+1 (or k)</a:t>
            </a:r>
          </a:p>
          <a:p>
            <a:pPr marL="834390" lvl="1" indent="-514350">
              <a:buAutoNum type="alphaLcPeriod"/>
            </a:pPr>
            <a:r>
              <a:rPr lang="en-US" dirty="0" smtClean="0"/>
              <a:t>State what you’re trying to prove (should be a variation on step 1)</a:t>
            </a:r>
          </a:p>
          <a:p>
            <a:pPr marL="834390" lvl="1" indent="-514350">
              <a:buFont typeface="Wingdings 2"/>
              <a:buAutoNum type="alphaLcPeriod"/>
            </a:pPr>
            <a:r>
              <a:rPr lang="en-US" dirty="0"/>
              <a:t>Prove it. </a:t>
            </a:r>
            <a:r>
              <a:rPr lang="en-US" dirty="0" smtClean="0"/>
              <a:t> You will need to use the inductive hypothesis.</a:t>
            </a:r>
            <a:endParaRPr lang="en-US" dirty="0"/>
          </a:p>
          <a:p>
            <a:pPr marL="834390" lvl="1" indent="-514350">
              <a:buAutoNum type="alphaLcPeriod"/>
            </a:pPr>
            <a:endParaRPr lang="en-US" dirty="0" smtClean="0"/>
          </a:p>
          <a:p>
            <a:pPr marL="514350" indent="-514350">
              <a:buAutoNum type="arabicPeriod"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777240" lvl="1" indent="-457200">
              <a:buFontTx/>
              <a:buChar char="-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859869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6674</TotalTime>
  <Words>650</Words>
  <Application>Microsoft Macintosh PowerPoint</Application>
  <PresentationFormat>On-screen Show (4:3)</PresentationFormat>
  <Paragraphs>105</Paragraphs>
  <Slides>19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Median</vt:lpstr>
      <vt:lpstr>Equation</vt:lpstr>
      <vt:lpstr>Induction</vt:lpstr>
      <vt:lpstr>2-to-1 multiplexer</vt:lpstr>
      <vt:lpstr>A useful identity</vt:lpstr>
      <vt:lpstr>A useful identity</vt:lpstr>
      <vt:lpstr>A useful identity</vt:lpstr>
      <vt:lpstr>Proof by induction</vt:lpstr>
      <vt:lpstr>An example</vt:lpstr>
      <vt:lpstr>An example</vt:lpstr>
      <vt:lpstr>An example</vt:lpstr>
      <vt:lpstr>An example</vt:lpstr>
      <vt:lpstr>An example</vt:lpstr>
      <vt:lpstr>An example</vt:lpstr>
      <vt:lpstr>Prove it!</vt:lpstr>
      <vt:lpstr>Prove it!</vt:lpstr>
      <vt:lpstr>Proof by induction</vt:lpstr>
      <vt:lpstr>Proof by induction</vt:lpstr>
      <vt:lpstr>Another useful identity</vt:lpstr>
      <vt:lpstr>A useful identity</vt:lpstr>
      <vt:lpstr>Prove it!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Kauchak</cp:lastModifiedBy>
  <cp:revision>770</cp:revision>
  <dcterms:created xsi:type="dcterms:W3CDTF">2011-02-02T19:47:14Z</dcterms:created>
  <dcterms:modified xsi:type="dcterms:W3CDTF">2015-10-15T19:58:08Z</dcterms:modified>
</cp:coreProperties>
</file>