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handoutMasterIdLst>
    <p:handoutMasterId r:id="rId65"/>
  </p:handoutMasterIdLst>
  <p:sldIdLst>
    <p:sldId id="256" r:id="rId2"/>
    <p:sldId id="508" r:id="rId3"/>
    <p:sldId id="509" r:id="rId4"/>
    <p:sldId id="510" r:id="rId5"/>
    <p:sldId id="511" r:id="rId6"/>
    <p:sldId id="512" r:id="rId7"/>
    <p:sldId id="513" r:id="rId8"/>
    <p:sldId id="516" r:id="rId9"/>
    <p:sldId id="517" r:id="rId10"/>
    <p:sldId id="519" r:id="rId11"/>
    <p:sldId id="520" r:id="rId12"/>
    <p:sldId id="525" r:id="rId13"/>
    <p:sldId id="521" r:id="rId14"/>
    <p:sldId id="522" r:id="rId15"/>
    <p:sldId id="523" r:id="rId16"/>
    <p:sldId id="524" r:id="rId17"/>
    <p:sldId id="527" r:id="rId18"/>
    <p:sldId id="526" r:id="rId19"/>
    <p:sldId id="528" r:id="rId20"/>
    <p:sldId id="529" r:id="rId21"/>
    <p:sldId id="530" r:id="rId22"/>
    <p:sldId id="531" r:id="rId23"/>
    <p:sldId id="532" r:id="rId24"/>
    <p:sldId id="545" r:id="rId25"/>
    <p:sldId id="534" r:id="rId26"/>
    <p:sldId id="536" r:id="rId27"/>
    <p:sldId id="535" r:id="rId28"/>
    <p:sldId id="537" r:id="rId29"/>
    <p:sldId id="538" r:id="rId30"/>
    <p:sldId id="540" r:id="rId31"/>
    <p:sldId id="541" r:id="rId32"/>
    <p:sldId id="542" r:id="rId33"/>
    <p:sldId id="543" r:id="rId34"/>
    <p:sldId id="544" r:id="rId35"/>
    <p:sldId id="548" r:id="rId36"/>
    <p:sldId id="549" r:id="rId37"/>
    <p:sldId id="546" r:id="rId38"/>
    <p:sldId id="547" r:id="rId39"/>
    <p:sldId id="550" r:id="rId40"/>
    <p:sldId id="551" r:id="rId41"/>
    <p:sldId id="553" r:id="rId42"/>
    <p:sldId id="554" r:id="rId43"/>
    <p:sldId id="555" r:id="rId44"/>
    <p:sldId id="556" r:id="rId45"/>
    <p:sldId id="563" r:id="rId46"/>
    <p:sldId id="558" r:id="rId47"/>
    <p:sldId id="559" r:id="rId48"/>
    <p:sldId id="561" r:id="rId49"/>
    <p:sldId id="562" r:id="rId50"/>
    <p:sldId id="564" r:id="rId51"/>
    <p:sldId id="565" r:id="rId52"/>
    <p:sldId id="566" r:id="rId53"/>
    <p:sldId id="567" r:id="rId54"/>
    <p:sldId id="568" r:id="rId55"/>
    <p:sldId id="569" r:id="rId56"/>
    <p:sldId id="570" r:id="rId57"/>
    <p:sldId id="571" r:id="rId58"/>
    <p:sldId id="572" r:id="rId59"/>
    <p:sldId id="557" r:id="rId60"/>
    <p:sldId id="573" r:id="rId61"/>
    <p:sldId id="574" r:id="rId62"/>
    <p:sldId id="575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30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872" y="-1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interSettings" Target="printerSettings/printerSettings1.bin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10/28/15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</a:t>
            </a:r>
            <a:r>
              <a:rPr lang="en-US" baseline="0" dirty="0" smtClean="0"/>
              <a:t> (mod n) is notation NOT the mod operator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8.png"/><Relationship Id="rId7" Type="http://schemas.openxmlformats.org/officeDocument/2006/relationships/image" Target="../media/image20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4</a:t>
            </a:r>
            <a:r>
              <a:rPr lang="en-US" dirty="0" smtClean="0"/>
              <a:t> more assignments:</a:t>
            </a:r>
            <a:endParaRPr lang="en-US" dirty="0"/>
          </a:p>
          <a:p>
            <a:pPr marL="822960" lvl="1" indent="-457200"/>
            <a:r>
              <a:rPr lang="en-US" dirty="0"/>
              <a:t>Assignment 7, due 11/13 5pm</a:t>
            </a:r>
          </a:p>
          <a:p>
            <a:pPr marL="822960" lvl="1" indent="-457200"/>
            <a:r>
              <a:rPr lang="en-US" dirty="0"/>
              <a:t>Assignment 8, due 11/20 5pm</a:t>
            </a:r>
          </a:p>
          <a:p>
            <a:pPr marL="822960" lvl="1" indent="-457200"/>
            <a:r>
              <a:rPr lang="en-US" dirty="0"/>
              <a:t>Assignments 9 &amp; 10, due 12/9 11:59pm</a:t>
            </a:r>
          </a:p>
          <a:p>
            <a:pPr marL="4572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Midterm next Thursday</a:t>
            </a:r>
          </a:p>
          <a:p>
            <a:pPr lvl="1"/>
            <a:r>
              <a:rPr lang="en-US" dirty="0" smtClean="0"/>
              <a:t>Covers everything from 9/24 – 10/27 + some minor SML</a:t>
            </a:r>
          </a:p>
          <a:p>
            <a:pPr lvl="1"/>
            <a:r>
              <a:rPr lang="en-US" dirty="0" smtClean="0"/>
              <a:t>Will not have to </a:t>
            </a:r>
            <a:r>
              <a:rPr lang="en-US" i="1" dirty="0" smtClean="0"/>
              <a:t>write</a:t>
            </a:r>
            <a:r>
              <a:rPr lang="en-US" dirty="0" smtClean="0"/>
              <a:t> any assembly</a:t>
            </a:r>
          </a:p>
          <a:p>
            <a:pPr lvl="1"/>
            <a:r>
              <a:rPr lang="en-US" dirty="0" smtClean="0"/>
              <a:t>2 pages of notes</a:t>
            </a:r>
          </a:p>
          <a:p>
            <a:pPr lvl="1"/>
            <a:r>
              <a:rPr lang="en-US" dirty="0" smtClean="0"/>
              <a:t>Review sessions next week (TBA)</a:t>
            </a: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3199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8800" y="2971800"/>
            <a:ext cx="5330952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it and why do we need it?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7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590800"/>
            <a:ext cx="2339695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57400"/>
            <a:ext cx="1744546" cy="4267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71800" y="3505200"/>
            <a:ext cx="2895600" cy="1143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2659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590800"/>
            <a:ext cx="2339695" cy="299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57400"/>
            <a:ext cx="1744546" cy="4267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71800" y="3505200"/>
            <a:ext cx="2895600" cy="1143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562600" y="2017295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57999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Encryption: a bad attempt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2286000"/>
            <a:ext cx="6862456" cy="391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55389" y="3352800"/>
            <a:ext cx="112161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I like bananas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821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Encryption: the basic idea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596104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5916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2" grpId="0" animBg="1"/>
      <p:bldP spid="14" grpId="0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Encryption: a better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2286000"/>
            <a:ext cx="6862456" cy="391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79189" y="3416968"/>
            <a:ext cx="11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the hawk sleeps at midnight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01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95400" y="3276600"/>
            <a:ext cx="6092952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have you seen encryption used?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68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uses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57636"/>
            <a:ext cx="1828800" cy="7802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479" y="1635386"/>
            <a:ext cx="5905500" cy="44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50" y="2637924"/>
            <a:ext cx="1600200" cy="16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3124200"/>
            <a:ext cx="1825752" cy="12149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895600"/>
            <a:ext cx="1906125" cy="2120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4967" y="4724400"/>
            <a:ext cx="1692965" cy="177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0589" y="4572000"/>
            <a:ext cx="211455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39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800" y="3921285"/>
            <a:ext cx="664072" cy="3459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128" y="3962400"/>
            <a:ext cx="664072" cy="34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6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811" y="2867806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495" y="2579048"/>
            <a:ext cx="1121494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968" y="3341048"/>
            <a:ext cx="1662506" cy="108242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829968" y="4423471"/>
            <a:ext cx="1662506" cy="0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098148" y="4423471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88748" y="4423471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748" y="1705811"/>
            <a:ext cx="1676400" cy="8732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2474" y="1676400"/>
            <a:ext cx="1676400" cy="87323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343400" y="1877206"/>
            <a:ext cx="914400" cy="5334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21748" y="5715000"/>
            <a:ext cx="39669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problems with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57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214" y="2946400"/>
            <a:ext cx="4817550" cy="2514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00400"/>
            <a:ext cx="93457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key encryption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214" y="2946400"/>
            <a:ext cx="4817550" cy="2514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00400"/>
            <a:ext cx="934578" cy="2286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142429"/>
            <a:ext cx="1299618" cy="6769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9800" y="1828800"/>
            <a:ext cx="68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6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3200400"/>
            <a:ext cx="1662506" cy="108242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828800" y="4381889"/>
            <a:ext cx="1662506" cy="0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96980" y="4381889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87580" y="4381889"/>
            <a:ext cx="0" cy="898777"/>
          </a:xfrm>
          <a:prstGeom prst="line">
            <a:avLst/>
          </a:prstGeom>
          <a:ln w="57150" cmpd="sng">
            <a:solidFill>
              <a:schemeClr val="bg2">
                <a:lumMod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183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98842" y="2152316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2152316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26198" b="25614"/>
          <a:stretch/>
        </p:blipFill>
        <p:spPr>
          <a:xfrm>
            <a:off x="5334000" y="3124200"/>
            <a:ext cx="1767211" cy="8515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25283" b="25697"/>
          <a:stretch/>
        </p:blipFill>
        <p:spPr>
          <a:xfrm>
            <a:off x="2104188" y="3191356"/>
            <a:ext cx="1883825" cy="9234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76400" y="4874826"/>
            <a:ext cx="5792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Two keys</a:t>
            </a:r>
            <a:r>
              <a:rPr lang="en-US" sz="2800" dirty="0" smtClean="0"/>
              <a:t>, one you make publicly available and one you keep to yourself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4023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20" y="2653632"/>
            <a:ext cx="1487094" cy="1905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905920" y="1834148"/>
            <a:ext cx="2057400" cy="15052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05920" y="2806032"/>
            <a:ext cx="2514600" cy="533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89301" y="5240421"/>
            <a:ext cx="536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Share your public key with everyone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191920" y="1802064"/>
            <a:ext cx="1767211" cy="851568"/>
            <a:chOff x="5191920" y="1802064"/>
            <a:chExt cx="1767211" cy="8515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133600" y="3962400"/>
            <a:ext cx="466345" cy="228600"/>
            <a:chOff x="5683102" y="3505200"/>
            <a:chExt cx="2149005" cy="10534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667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78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295400" y="3505200"/>
            <a:ext cx="4134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Only the person with the private key can decrypt!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5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Normal arithmetic:</a:t>
            </a:r>
          </a:p>
          <a:p>
            <a:pPr marL="0" indent="0">
              <a:buNone/>
            </a:pPr>
            <a:r>
              <a:rPr lang="en-US" dirty="0" smtClean="0"/>
              <a:t>a = b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 is equal to b </a:t>
            </a:r>
            <a:r>
              <a:rPr lang="en-US" i="1" dirty="0" smtClean="0">
                <a:solidFill>
                  <a:srgbClr val="FF6600"/>
                </a:solidFill>
              </a:rPr>
              <a:t>or a-b = 0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Modular arithmetic:</a:t>
            </a:r>
          </a:p>
          <a:p>
            <a:pPr marL="0" indent="0">
              <a:buNone/>
            </a:pPr>
            <a:r>
              <a:rPr lang="en-US" dirty="0" smtClean="0"/>
              <a:t>a     b </a:t>
            </a:r>
            <a:r>
              <a:rPr lang="en-US" i="1" dirty="0" smtClean="0">
                <a:solidFill>
                  <a:srgbClr val="660066"/>
                </a:solidFill>
              </a:rPr>
              <a:t>(mod n)</a:t>
            </a:r>
            <a:r>
              <a:rPr lang="en-US" i="1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a-b = n*k for some integer k or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 = b + n*k for some integer k or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a % n = b % n (where % is the mod operator)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00" y="4381500"/>
            <a:ext cx="3683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18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statements are true?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4384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55" y="2514600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5092" y="2438400"/>
            <a:ext cx="1654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 </a:t>
            </a:r>
            <a:r>
              <a:rPr lang="en-US" sz="2800" i="1" dirty="0" smtClean="0">
                <a:solidFill>
                  <a:srgbClr val="660066"/>
                </a:solidFill>
              </a:rPr>
              <a:t>(mod 7)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4290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52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3505200"/>
            <a:ext cx="368300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81292" y="34290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92 </a:t>
            </a:r>
            <a:r>
              <a:rPr lang="en-US" sz="2800" i="1" dirty="0" smtClean="0">
                <a:solidFill>
                  <a:srgbClr val="660066"/>
                </a:solidFill>
              </a:rPr>
              <a:t>(mod 10)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50598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4582180"/>
            <a:ext cx="368300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81292" y="4505980"/>
            <a:ext cx="1852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</a:t>
            </a:r>
            <a:r>
              <a:rPr lang="en-US" sz="2800" i="1" dirty="0" smtClean="0">
                <a:solidFill>
                  <a:srgbClr val="660066"/>
                </a:solidFill>
              </a:rPr>
              <a:t>(mod 6)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65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55" y="5867400"/>
            <a:ext cx="3683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57492" y="57912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33 </a:t>
            </a:r>
            <a:r>
              <a:rPr lang="en-US" sz="2800" i="1" dirty="0" smtClean="0">
                <a:solidFill>
                  <a:srgbClr val="660066"/>
                </a:solidFill>
              </a:rPr>
              <a:t>(mod 32)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4048" y="455210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a-b = n*k for some integer k or</a:t>
            </a:r>
          </a:p>
          <a:p>
            <a:r>
              <a:rPr lang="en-US" dirty="0">
                <a:solidFill>
                  <a:srgbClr val="FF6600"/>
                </a:solidFill>
              </a:rPr>
              <a:t>a = b + n*k for some integer k or</a:t>
            </a:r>
          </a:p>
          <a:p>
            <a:r>
              <a:rPr lang="en-US" dirty="0">
                <a:solidFill>
                  <a:srgbClr val="FF6600"/>
                </a:solidFill>
              </a:rPr>
              <a:t>a % n = b % n (where % is the mod operator)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69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statements are true?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4384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855" y="2514600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5092" y="2438400"/>
            <a:ext cx="1654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 </a:t>
            </a:r>
            <a:r>
              <a:rPr lang="en-US" sz="2800" i="1" dirty="0" smtClean="0">
                <a:solidFill>
                  <a:srgbClr val="660066"/>
                </a:solidFill>
              </a:rPr>
              <a:t>(mod 7)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4290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52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3505200"/>
            <a:ext cx="368300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81292" y="34290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92 </a:t>
            </a:r>
            <a:r>
              <a:rPr lang="en-US" sz="2800" i="1" dirty="0" smtClean="0">
                <a:solidFill>
                  <a:srgbClr val="660066"/>
                </a:solidFill>
              </a:rPr>
              <a:t>(mod 10)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50598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55" y="4582180"/>
            <a:ext cx="368300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81292" y="4505980"/>
            <a:ext cx="1852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 </a:t>
            </a:r>
            <a:r>
              <a:rPr lang="en-US" sz="2800" i="1" dirty="0" smtClean="0">
                <a:solidFill>
                  <a:srgbClr val="660066"/>
                </a:solidFill>
              </a:rPr>
              <a:t>(mod 6)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7912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65</a:t>
            </a:r>
            <a:endParaRPr lang="en-US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55" y="5867400"/>
            <a:ext cx="3683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857492" y="5791200"/>
            <a:ext cx="2050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33 </a:t>
            </a:r>
            <a:r>
              <a:rPr lang="en-US" sz="2800" i="1" dirty="0" smtClean="0">
                <a:solidFill>
                  <a:srgbClr val="660066"/>
                </a:solidFill>
              </a:rPr>
              <a:t>(mod 32)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65053" y="2253734"/>
            <a:ext cx="28061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12-5    = 7  = 1*7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12 % 7 = 5 = 5 % 7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65053" y="3276600"/>
            <a:ext cx="3485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92-52    = 40  = 4*10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92 % 10 = 2   = 52 % 20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638800"/>
            <a:ext cx="3485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65-33    = 32  = 1*32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65 % 32 = 1   = 33 % 32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4400" y="4286072"/>
            <a:ext cx="168116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17-12   = 5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17 % 6 = 5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12 % 6 = 0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57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properties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0021" y="214110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92" y="2293506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0451" y="2148305"/>
            <a:ext cx="1612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 </a:t>
            </a:r>
            <a:r>
              <a:rPr lang="en-US" sz="2800" i="1" dirty="0" smtClean="0">
                <a:solidFill>
                  <a:srgbClr val="660066"/>
                </a:solidFill>
              </a:rPr>
              <a:t>(mod n)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316" y="1828800"/>
            <a:ext cx="422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2105" y="2979306"/>
            <a:ext cx="1355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mod n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123170"/>
            <a:ext cx="368300" cy="342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64568" y="2977969"/>
            <a:ext cx="2585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 mod n </a:t>
            </a:r>
            <a:r>
              <a:rPr lang="en-US" sz="2800" i="1" dirty="0" smtClean="0">
                <a:solidFill>
                  <a:srgbClr val="660066"/>
                </a:solidFill>
              </a:rPr>
              <a:t>(mod n)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2667000"/>
            <a:ext cx="759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then: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1650451" y="3502526"/>
            <a:ext cx="559349" cy="145047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309839" y="3502526"/>
            <a:ext cx="1119161" cy="145047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0825" y="5013158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“mod”/remainder operator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4648200" y="3502526"/>
            <a:ext cx="702769" cy="160287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95800" y="5077326"/>
            <a:ext cx="19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congruence (mod n)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9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 properties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0021" y="214110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92" y="2293506"/>
            <a:ext cx="368300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0451" y="2148305"/>
            <a:ext cx="1612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 </a:t>
            </a:r>
            <a:r>
              <a:rPr lang="en-US" sz="2800" i="1" dirty="0" smtClean="0">
                <a:solidFill>
                  <a:srgbClr val="660066"/>
                </a:solidFill>
              </a:rPr>
              <a:t>(mod n)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316" y="1828800"/>
            <a:ext cx="422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2105" y="2979306"/>
            <a:ext cx="1355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 mod n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123170"/>
            <a:ext cx="368300" cy="342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64568" y="2977969"/>
            <a:ext cx="2585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 mod n </a:t>
            </a:r>
            <a:r>
              <a:rPr lang="en-US" sz="2800" i="1" dirty="0" smtClean="0">
                <a:solidFill>
                  <a:srgbClr val="660066"/>
                </a:solidFill>
              </a:rPr>
              <a:t>(mod n)</a:t>
            </a:r>
            <a:endParaRPr lang="en-US" sz="2800" i="1" dirty="0">
              <a:solidFill>
                <a:srgbClr val="6600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2667000"/>
            <a:ext cx="759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then: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33684" y="3788247"/>
            <a:ext cx="2382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More importantly: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11442" y="4353580"/>
            <a:ext cx="6818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</a:t>
            </a:r>
            <a:r>
              <a:rPr lang="en-US" sz="2800" dirty="0" err="1" smtClean="0"/>
              <a:t>a+b</a:t>
            </a:r>
            <a:r>
              <a:rPr lang="en-US" sz="2800" dirty="0" smtClean="0"/>
              <a:t>) mod n    (a mod n) + (b mod n)  </a:t>
            </a:r>
            <a:r>
              <a:rPr lang="en-US" sz="2800" i="1" dirty="0" smtClean="0">
                <a:solidFill>
                  <a:srgbClr val="660066"/>
                </a:solidFill>
              </a:rPr>
              <a:t>(mod n) </a:t>
            </a:r>
            <a:endParaRPr lang="en-US" sz="2800" i="1" dirty="0">
              <a:solidFill>
                <a:srgbClr val="660066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100" y="4466543"/>
            <a:ext cx="368300" cy="3429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1442" y="5410200"/>
            <a:ext cx="6752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(a*b) mod n     (a mod n) * (b mod n)  </a:t>
            </a:r>
            <a:r>
              <a:rPr lang="en-US" sz="2800" i="1" dirty="0" smtClean="0">
                <a:solidFill>
                  <a:srgbClr val="660066"/>
                </a:solidFill>
              </a:rPr>
              <a:t>(mod n) </a:t>
            </a:r>
            <a:endParaRPr lang="en-US" sz="2800" i="1" dirty="0">
              <a:solidFill>
                <a:srgbClr val="660066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100" y="5523163"/>
            <a:ext cx="368300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29810" y="4903537"/>
            <a:ext cx="540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2601" y="6122736"/>
            <a:ext cx="3032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 these say?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21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talk about modular arithmetic and congruence?  How is it useful? Why might it be better than normal arithmetic?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We can limit the size of the numbers we’re dealing with to be at most n (if it gets larger than n at any point, we can always just take the result % n)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The mod operator can be thought of as mapping a number in the range 0 … number-1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754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8800" y="3200400"/>
            <a:ext cx="5330952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GCD stand for?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04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777916"/>
            <a:ext cx="27847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(25, 15) =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186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3227898"/>
            <a:ext cx="2853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(25, 15) = 5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7674" y="4356318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25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4889718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45829" y="4925813"/>
            <a:ext cx="5879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/>
              <a:t>25</a:t>
            </a:r>
          </a:p>
          <a:p>
            <a:pPr algn="r"/>
            <a:r>
              <a:rPr lang="en-US" sz="2800" dirty="0" smtClean="0">
                <a:solidFill>
                  <a:srgbClr val="0000FF"/>
                </a:solidFill>
              </a:rPr>
              <a:t>5</a:t>
            </a:r>
          </a:p>
          <a:p>
            <a:pPr algn="r"/>
            <a:r>
              <a:rPr lang="en-US" sz="2800" dirty="0"/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03914" y="4267200"/>
            <a:ext cx="846213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1053" y="5227053"/>
            <a:ext cx="14973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Divisors: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724" y="4320223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47450" y="4853623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73879" y="4889718"/>
            <a:ext cx="58797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/>
              <a:t>1</a:t>
            </a:r>
            <a:r>
              <a:rPr lang="en-US" sz="2800" dirty="0" smtClean="0"/>
              <a:t>5</a:t>
            </a:r>
          </a:p>
          <a:p>
            <a:pPr algn="r"/>
            <a:r>
              <a:rPr lang="en-US" sz="2800" dirty="0" smtClean="0">
                <a:solidFill>
                  <a:srgbClr val="0000FF"/>
                </a:solidFill>
              </a:rPr>
              <a:t>5</a:t>
            </a:r>
          </a:p>
          <a:p>
            <a:pPr algn="r"/>
            <a:r>
              <a:rPr lang="en-US" sz="2800" dirty="0"/>
              <a:t>3</a:t>
            </a:r>
            <a:endParaRPr lang="en-US" sz="2800" dirty="0" smtClean="0"/>
          </a:p>
          <a:p>
            <a:pPr algn="r"/>
            <a:r>
              <a:rPr lang="en-US" sz="28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19091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581400"/>
            <a:ext cx="30111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(100, 52) =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2667000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(100, 52) = 4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7674" y="3998495"/>
            <a:ext cx="779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100</a:t>
            </a:r>
            <a:endParaRPr lang="en-US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4531895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98779" y="4567990"/>
            <a:ext cx="6463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100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50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25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20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10</a:t>
            </a: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5</a:t>
            </a:r>
          </a:p>
          <a:p>
            <a:pPr algn="r"/>
            <a:r>
              <a:rPr lang="en-US" sz="1400" dirty="0">
                <a:solidFill>
                  <a:srgbClr val="0000FF"/>
                </a:solidFill>
              </a:rPr>
              <a:t>4</a:t>
            </a:r>
            <a:endParaRPr lang="en-US" sz="1400" dirty="0" smtClean="0">
              <a:solidFill>
                <a:srgbClr val="0000FF"/>
              </a:solidFill>
            </a:endParaRPr>
          </a:p>
          <a:p>
            <a:pPr algn="r"/>
            <a:r>
              <a:rPr lang="en-US" sz="1400" dirty="0" smtClean="0">
                <a:solidFill>
                  <a:srgbClr val="000000"/>
                </a:solidFill>
              </a:rPr>
              <a:t>2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03914" y="3706302"/>
            <a:ext cx="846213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1053" y="4869230"/>
            <a:ext cx="14973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Divisors: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724" y="3962400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52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47450" y="4495800"/>
            <a:ext cx="1295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17272" y="4648200"/>
            <a:ext cx="6445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52</a:t>
            </a:r>
          </a:p>
          <a:p>
            <a:pPr algn="r"/>
            <a:r>
              <a:rPr lang="en-US" dirty="0" smtClean="0"/>
              <a:t>13</a:t>
            </a:r>
          </a:p>
          <a:p>
            <a:pPr algn="r"/>
            <a:r>
              <a:rPr lang="en-US" dirty="0">
                <a:solidFill>
                  <a:srgbClr val="0000FF"/>
                </a:solidFill>
              </a:rPr>
              <a:t>4</a:t>
            </a:r>
            <a:endParaRPr lang="en-US" dirty="0" smtClean="0">
              <a:solidFill>
                <a:srgbClr val="0000FF"/>
              </a:solidFill>
            </a:endParaRPr>
          </a:p>
          <a:p>
            <a:pPr algn="r"/>
            <a:r>
              <a:rPr lang="en-US" dirty="0"/>
              <a:t>2</a:t>
            </a:r>
            <a:endParaRPr lang="en-US" dirty="0" smtClean="0"/>
          </a:p>
          <a:p>
            <a:pPr algn="r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2168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5131" y="4343400"/>
            <a:ext cx="27847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(100, 9)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1239" y="4343400"/>
            <a:ext cx="25583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(23, 5)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996624"/>
            <a:ext cx="25583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(7, 56)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1239" y="2996624"/>
            <a:ext cx="27847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(14, 63) = 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5562600"/>
            <a:ext cx="30111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gcd</a:t>
            </a:r>
            <a:r>
              <a:rPr lang="en-US" sz="3200" dirty="0" smtClean="0">
                <a:solidFill>
                  <a:srgbClr val="FF0000"/>
                </a:solidFill>
              </a:rPr>
              <a:t>(111, 17) = 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8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</a:t>
            </a:r>
            <a:r>
              <a:rPr lang="en-US" dirty="0"/>
              <a:t>C</a:t>
            </a:r>
            <a:r>
              <a:rPr lang="en-US" dirty="0" smtClean="0"/>
              <a:t>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gcd</a:t>
            </a:r>
            <a:r>
              <a:rPr lang="en-US" dirty="0" smtClean="0"/>
              <a:t>(a, b) is the largest positive integer that divides both numbers without a remainder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5131" y="3962400"/>
            <a:ext cx="2853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(100, 9) =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1239" y="3962400"/>
            <a:ext cx="26268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(23, 5) =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996624"/>
            <a:ext cx="26268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(7, 56) = 7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1239" y="2996624"/>
            <a:ext cx="2853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(14, 63) = 7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4889212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gcd</a:t>
            </a:r>
            <a:r>
              <a:rPr lang="en-US" sz="3200" dirty="0" smtClean="0">
                <a:solidFill>
                  <a:srgbClr val="0000FF"/>
                </a:solidFill>
              </a:rPr>
              <a:t>(111, 17) = 1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5908842"/>
            <a:ext cx="31235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observations?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441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the </a:t>
            </a:r>
            <a:r>
              <a:rPr lang="en-US" dirty="0" err="1" smtClean="0"/>
              <a:t>gcd</a:t>
            </a:r>
            <a:r>
              <a:rPr lang="en-US" dirty="0" smtClean="0"/>
              <a:t> = 1, the two numbers share no factors/divisors in common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err="1" smtClean="0"/>
              <a:t>a,b</a:t>
            </a:r>
            <a:r>
              <a:rPr lang="en-US" dirty="0" smtClean="0"/>
              <a:t>) = 1 then a is </a:t>
            </a:r>
            <a:r>
              <a:rPr lang="en-US" i="1" dirty="0" smtClean="0">
                <a:solidFill>
                  <a:srgbClr val="FF6600"/>
                </a:solidFill>
              </a:rPr>
              <a:t>relatively prime </a:t>
            </a:r>
            <a:r>
              <a:rPr lang="en-US" dirty="0" smtClean="0"/>
              <a:t>to 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a weaker condition than </a:t>
            </a:r>
            <a:r>
              <a:rPr lang="en-US" dirty="0" err="1" smtClean="0"/>
              <a:t>primality</a:t>
            </a:r>
            <a:r>
              <a:rPr lang="en-US" dirty="0" smtClean="0"/>
              <a:t>, since any two prime numbers are also relatively prime, but not vice versa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69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two numbers are relatively prime (i.e.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err="1" smtClean="0"/>
              <a:t>a,b</a:t>
            </a:r>
            <a:r>
              <a:rPr lang="en-US" dirty="0" smtClean="0"/>
              <a:t>) = 1), then there exists a </a:t>
            </a:r>
            <a:r>
              <a:rPr lang="en-US" i="1" dirty="0" smtClean="0"/>
              <a:t>c</a:t>
            </a:r>
            <a:r>
              <a:rPr lang="en-US" dirty="0" smtClean="0"/>
              <a:t> such that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4412401"/>
            <a:ext cx="232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a*c mod b = 1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6032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Have you heard of it?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it stand for?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10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RSA is one of the most popular public key encryption algorithms in use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RSA = Ron </a:t>
            </a:r>
            <a:r>
              <a:rPr lang="en-US" dirty="0" err="1" smtClean="0">
                <a:solidFill>
                  <a:srgbClr val="0000FF"/>
                </a:solidFill>
              </a:rPr>
              <a:t>R</a:t>
            </a:r>
            <a:r>
              <a:rPr lang="en-US" dirty="0" err="1" smtClean="0"/>
              <a:t>ivest</a:t>
            </a:r>
            <a:r>
              <a:rPr lang="en-US" dirty="0" smtClean="0"/>
              <a:t>, </a:t>
            </a:r>
            <a:r>
              <a:rPr lang="en-US" dirty="0" err="1" smtClean="0"/>
              <a:t>Adi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hamir and Leonard 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err="1" smtClean="0"/>
              <a:t>dleman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4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r>
              <a:rPr lang="en-US" dirty="0" smtClean="0"/>
              <a:t>Security increase with the value of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, </a:t>
            </a:r>
            <a:r>
              <a:rPr lang="en-US" dirty="0" smtClean="0"/>
              <a:t>though so does computation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 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r>
              <a:rPr lang="en-US" dirty="0" err="1" smtClean="0"/>
              <a:t>ϕ</a:t>
            </a:r>
            <a:r>
              <a:rPr lang="en-US" dirty="0" smtClean="0"/>
              <a:t>() is called </a:t>
            </a:r>
            <a:r>
              <a:rPr lang="en-US" i="1" dirty="0" smtClean="0"/>
              <a:t>Euler’s </a:t>
            </a:r>
            <a:r>
              <a:rPr lang="en-US" i="1" dirty="0" err="1" smtClean="0"/>
              <a:t>totient</a:t>
            </a:r>
            <a:r>
              <a:rPr lang="en-US" i="1" dirty="0" smtClean="0"/>
              <a:t> function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94360" lvl="2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Remember, we know one exists!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7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28600" y="3505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2994" y="3729789"/>
            <a:ext cx="7986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Given this setup, you can prove that given a number </a:t>
            </a:r>
            <a:r>
              <a:rPr lang="en-US" sz="2800" i="1" dirty="0" smtClean="0">
                <a:solidFill>
                  <a:srgbClr val="FF6600"/>
                </a:solidFill>
              </a:rPr>
              <a:t>m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881929" y="4648200"/>
            <a:ext cx="41378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(m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)</a:t>
            </a:r>
            <a:r>
              <a:rPr lang="en-US" sz="3200" baseline="30000" dirty="0" smtClean="0"/>
              <a:t>d</a:t>
            </a:r>
            <a:r>
              <a:rPr lang="en-US" sz="3200" dirty="0" smtClean="0"/>
              <a:t> = m</a:t>
            </a:r>
            <a:r>
              <a:rPr lang="en-US" sz="3200" baseline="30000" dirty="0" smtClean="0"/>
              <a:t>ed</a:t>
            </a:r>
            <a:r>
              <a:rPr lang="en-US" sz="3200" dirty="0" smtClean="0"/>
              <a:t> = m (mod n)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881929" y="5935579"/>
            <a:ext cx="4263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What does this do for us, though?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0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439471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87758" y="439780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26198" b="25614"/>
          <a:stretch/>
        </p:blipFill>
        <p:spPr>
          <a:xfrm>
            <a:off x="4955674" y="3471271"/>
            <a:ext cx="1767211" cy="8515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25283" b="25697"/>
          <a:stretch/>
        </p:blipFill>
        <p:spPr>
          <a:xfrm>
            <a:off x="1752600" y="3471271"/>
            <a:ext cx="1883825" cy="9234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510540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22786" y="510540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62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48000"/>
            <a:ext cx="8378952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 have a number </a:t>
            </a:r>
            <a:r>
              <a:rPr lang="en-US" i="1" dirty="0" smtClean="0">
                <a:solidFill>
                  <a:srgbClr val="FF6600"/>
                </a:solidFill>
              </a:rPr>
              <a:t>m</a:t>
            </a:r>
            <a:r>
              <a:rPr lang="en-US" dirty="0" smtClean="0"/>
              <a:t> that you want to send encrypted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56182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7758" y="156491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27251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786" y="227251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9194" y="3987224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20632" y="4050632"/>
            <a:ext cx="3030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public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600" y="5440947"/>
            <a:ext cx="5303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encrypt the message?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09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48000"/>
            <a:ext cx="8378952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 have a number </a:t>
            </a:r>
            <a:r>
              <a:rPr lang="en-US" i="1" dirty="0" smtClean="0">
                <a:solidFill>
                  <a:srgbClr val="FF6600"/>
                </a:solidFill>
              </a:rPr>
              <a:t>m</a:t>
            </a:r>
            <a:r>
              <a:rPr lang="en-US" dirty="0" smtClean="0"/>
              <a:t> that you want to send encrypted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56182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7758" y="156491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27251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786" y="227251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9194" y="3987224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20632" y="4050632"/>
            <a:ext cx="3030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public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800600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Maps </a:t>
            </a:r>
            <a:r>
              <a:rPr lang="en-US" sz="2800" i="1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 onto some number in the range 0 to </a:t>
            </a:r>
            <a:r>
              <a:rPr lang="en-US" sz="2800" i="1" dirty="0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-1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If you vary e, it will map to a different number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Therefore, unless you know d, it’s hard to know original </a:t>
            </a:r>
            <a:r>
              <a:rPr lang="en-US" sz="2800" i="1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 was after the transformation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5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048000"/>
            <a:ext cx="8378952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</a:t>
            </a:r>
            <a:r>
              <a:rPr lang="en-US" dirty="0" smtClean="0"/>
              <a:t>ou have a number </a:t>
            </a:r>
            <a:r>
              <a:rPr lang="en-US" i="1" dirty="0" smtClean="0">
                <a:solidFill>
                  <a:srgbClr val="FF6600"/>
                </a:solidFill>
              </a:rPr>
              <a:t>m</a:t>
            </a:r>
            <a:r>
              <a:rPr lang="en-US" dirty="0" smtClean="0"/>
              <a:t> that you want to send encrypted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1561825"/>
            <a:ext cx="1799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private key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87758" y="1564910"/>
            <a:ext cx="1627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public key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2272510"/>
            <a:ext cx="1120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(d, n)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786" y="2272510"/>
            <a:ext cx="107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8000"/>
                </a:solidFill>
              </a:rPr>
              <a:t>(e, n)</a:t>
            </a:r>
            <a:endParaRPr lang="en-US" sz="3600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9194" y="3987224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20632" y="4050632"/>
            <a:ext cx="3030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public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9194" y="51816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320632" y="5213685"/>
            <a:ext cx="3202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(uses the private key)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2532" y="6136105"/>
            <a:ext cx="2365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work?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9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16764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3622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3124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8842" y="3505200"/>
            <a:ext cx="1985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decrypt(z) =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515380"/>
            <a:ext cx="2881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402669" y="4191000"/>
            <a:ext cx="3220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3669268"/>
            <a:ext cx="284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 is some encrypted message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42672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 of decrypt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4876800"/>
            <a:ext cx="2181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0" y="4954488"/>
            <a:ext cx="189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14600" y="5562600"/>
            <a:ext cx="173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 mod 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202256" y="5638800"/>
            <a:ext cx="2408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</a:t>
            </a:r>
            <a:r>
              <a:rPr lang="en-US" baseline="30000" dirty="0"/>
              <a:t>e</a:t>
            </a:r>
            <a:r>
              <a:rPr lang="en-US" dirty="0"/>
              <a:t>)</a:t>
            </a:r>
            <a:r>
              <a:rPr lang="en-US" baseline="30000" dirty="0"/>
              <a:t>d</a:t>
            </a:r>
            <a:r>
              <a:rPr lang="en-US" dirty="0"/>
              <a:t> = m</a:t>
            </a:r>
            <a:r>
              <a:rPr lang="en-US" baseline="30000" dirty="0"/>
              <a:t>ed</a:t>
            </a:r>
            <a:r>
              <a:rPr lang="en-US" dirty="0"/>
              <a:t> = m (mod n)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86000" y="6283158"/>
            <a:ext cx="4261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Did we get the original message?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5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encryption/decryption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16764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3622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3124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8842" y="3505200"/>
            <a:ext cx="1985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decrypt(z) =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515380"/>
            <a:ext cx="2881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402669" y="4191000"/>
            <a:ext cx="3220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3669268"/>
            <a:ext cx="2848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 is some encrypted message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42672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definition of decrypt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4876800"/>
            <a:ext cx="2181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mod 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0" y="4954488"/>
            <a:ext cx="189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modular arithmetic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14600" y="5562600"/>
            <a:ext cx="173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 mod 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202256" y="5638800"/>
            <a:ext cx="2408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</a:t>
            </a:r>
            <a:r>
              <a:rPr lang="en-US" baseline="30000" dirty="0"/>
              <a:t>e</a:t>
            </a:r>
            <a:r>
              <a:rPr lang="en-US" dirty="0"/>
              <a:t>)</a:t>
            </a:r>
            <a:r>
              <a:rPr lang="en-US" baseline="30000" dirty="0"/>
              <a:t>d</a:t>
            </a:r>
            <a:r>
              <a:rPr lang="en-US" dirty="0"/>
              <a:t> = m</a:t>
            </a:r>
            <a:r>
              <a:rPr lang="en-US" baseline="30000" dirty="0"/>
              <a:t>ed</a:t>
            </a:r>
            <a:r>
              <a:rPr lang="en-US" dirty="0"/>
              <a:t> = m (mod n)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743200" y="6248400"/>
            <a:ext cx="2332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0 ≤ m &lt; n, yes!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2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3983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</a:t>
            </a:r>
            <a:r>
              <a:rPr lang="en-US" sz="2800" dirty="0" smtClean="0">
                <a:solidFill>
                  <a:srgbClr val="000000"/>
                </a:solidFill>
              </a:rPr>
              <a:t>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d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e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32665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21664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06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23650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</a:t>
            </a:r>
            <a:r>
              <a:rPr lang="en-US" sz="2800" dirty="0">
                <a:solidFill>
                  <a:srgbClr val="0000FF"/>
                </a:solidFill>
              </a:rPr>
              <a:t>3</a:t>
            </a:r>
            <a:r>
              <a:rPr lang="en-US" sz="2800" dirty="0" smtClean="0">
                <a:solidFill>
                  <a:srgbClr val="0000FF"/>
                </a:solidFill>
              </a:rPr>
              <a:t>*13 = 39</a:t>
            </a:r>
          </a:p>
        </p:txBody>
      </p:sp>
    </p:spTree>
    <p:extLst>
      <p:ext uri="{BB962C8B-B14F-4D97-AF65-F5344CB8AC3E}">
        <p14:creationId xmlns:p14="http://schemas.microsoft.com/office/powerpoint/2010/main" val="4783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41745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i="1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99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284567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</a:t>
            </a:r>
            <a:r>
              <a:rPr lang="en-US" sz="2800" dirty="0" smtClean="0">
                <a:solidFill>
                  <a:srgbClr val="0000FF"/>
                </a:solidFill>
              </a:rPr>
              <a:t>= 2*12 = 24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74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6564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dirty="0" smtClean="0"/>
              <a:t>24</a:t>
            </a:r>
          </a:p>
          <a:p>
            <a:r>
              <a:rPr lang="en-US" sz="2800" dirty="0" smtClean="0"/>
              <a:t>d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/>
              <a:t>e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044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828800"/>
            <a:ext cx="25263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q</a:t>
            </a:r>
            <a:r>
              <a:rPr lang="en-US" sz="2800" dirty="0" smtClean="0"/>
              <a:t>: prime number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n</a:t>
            </a:r>
            <a:r>
              <a:rPr lang="en-US" sz="2800" dirty="0" smtClean="0"/>
              <a:t>  = </a:t>
            </a:r>
            <a:r>
              <a:rPr lang="en-US" sz="2800" dirty="0" err="1" smtClean="0"/>
              <a:t>pq</a:t>
            </a: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815405"/>
            <a:ext cx="526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>
                <a:solidFill>
                  <a:srgbClr val="FF6600"/>
                </a:solidFill>
              </a:rPr>
              <a:t>ϕ</a:t>
            </a:r>
            <a:r>
              <a:rPr lang="en-US" sz="2800" i="1" dirty="0">
                <a:solidFill>
                  <a:srgbClr val="FF6600"/>
                </a:solidFill>
              </a:rPr>
              <a:t>(n)</a:t>
            </a:r>
            <a:r>
              <a:rPr lang="en-US" sz="2800" dirty="0"/>
              <a:t> = (</a:t>
            </a:r>
            <a:r>
              <a:rPr lang="en-US" sz="2800" i="1" dirty="0"/>
              <a:t>p</a:t>
            </a:r>
            <a:r>
              <a:rPr lang="en-US" sz="2800" dirty="0"/>
              <a:t>-1)(</a:t>
            </a:r>
            <a:r>
              <a:rPr lang="en-US" sz="2800" i="1" dirty="0"/>
              <a:t>q</a:t>
            </a:r>
            <a:r>
              <a:rPr lang="en-US" sz="2800" dirty="0"/>
              <a:t>-1</a:t>
            </a:r>
            <a:r>
              <a:rPr lang="en-US" sz="2800" dirty="0" smtClean="0"/>
              <a:t>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d</a:t>
            </a:r>
            <a:r>
              <a:rPr lang="en-US" sz="2800" dirty="0" smtClean="0"/>
              <a:t>:   0 </a:t>
            </a:r>
            <a:r>
              <a:rPr lang="en-US" sz="2800" dirty="0"/>
              <a:t>&lt; d &lt; n and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i="1" dirty="0" err="1"/>
              <a:t>d</a:t>
            </a:r>
            <a:r>
              <a:rPr lang="en-US" sz="2800" dirty="0" err="1"/>
              <a:t>,</a:t>
            </a:r>
            <a:r>
              <a:rPr lang="en-US" sz="2800" i="1" dirty="0" err="1"/>
              <a:t>ϕ</a:t>
            </a:r>
            <a:r>
              <a:rPr lang="en-US" sz="2800" i="1" dirty="0"/>
              <a:t>(n)) = 1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e</a:t>
            </a:r>
            <a:r>
              <a:rPr lang="en-US" sz="2800" dirty="0" smtClean="0"/>
              <a:t>:   </a:t>
            </a:r>
            <a:r>
              <a:rPr lang="en-US" sz="2800" i="1" dirty="0"/>
              <a:t>de</a:t>
            </a:r>
            <a:r>
              <a:rPr lang="en-US" sz="2800" dirty="0"/>
              <a:t> mod </a:t>
            </a:r>
            <a:r>
              <a:rPr lang="en-US" sz="2800" i="1" dirty="0" err="1"/>
              <a:t>ϕ</a:t>
            </a:r>
            <a:r>
              <a:rPr lang="en-US" sz="2800" i="1" dirty="0"/>
              <a:t>(n) = </a:t>
            </a:r>
            <a:r>
              <a:rPr lang="en-US" sz="2800" i="1" dirty="0" smtClean="0"/>
              <a:t>1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4632" y="3581400"/>
            <a:ext cx="16564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 = 3</a:t>
            </a:r>
          </a:p>
          <a:p>
            <a:r>
              <a:rPr lang="en-US" sz="2800" dirty="0" smtClean="0"/>
              <a:t>q = 13</a:t>
            </a:r>
          </a:p>
          <a:p>
            <a:r>
              <a:rPr lang="en-US" sz="2800" dirty="0" smtClean="0"/>
              <a:t>n = 39</a:t>
            </a:r>
          </a:p>
          <a:p>
            <a:r>
              <a:rPr lang="en-US" sz="2800" i="1" dirty="0" err="1"/>
              <a:t>ϕ</a:t>
            </a:r>
            <a:r>
              <a:rPr lang="en-US" sz="2800" i="1" dirty="0"/>
              <a:t>(n</a:t>
            </a:r>
            <a:r>
              <a:rPr lang="en-US" sz="2800" i="1" dirty="0" smtClean="0"/>
              <a:t>) = </a:t>
            </a:r>
            <a:r>
              <a:rPr lang="en-US" sz="2800" dirty="0" smtClean="0"/>
              <a:t>24</a:t>
            </a:r>
          </a:p>
          <a:p>
            <a:r>
              <a:rPr lang="en-US" sz="2800" dirty="0" smtClean="0"/>
              <a:t>d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/>
              <a:t>e = </a:t>
            </a:r>
            <a:r>
              <a:rPr lang="en-US" sz="2800" dirty="0">
                <a:solidFill>
                  <a:srgbClr val="0000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79836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4343400"/>
            <a:ext cx="2420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646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4658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10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4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23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4658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10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4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00200" y="4724400"/>
            <a:ext cx="2263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decrypt(4)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75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4658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encrypt(10) = 10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4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00200" y="4724400"/>
            <a:ext cx="456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decrypt(4) = 4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10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5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4343400"/>
            <a:ext cx="2222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encrypt(2)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0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6505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encrypt(2) = 2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32 mod 39 = 32 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5105400"/>
            <a:ext cx="2461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decrypt(32)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491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encryption: an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74" y="1676400"/>
            <a:ext cx="1175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 = 39</a:t>
            </a:r>
          </a:p>
          <a:p>
            <a:r>
              <a:rPr lang="en-US" sz="2800" dirty="0" smtClean="0"/>
              <a:t>d = </a:t>
            </a:r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 smtClean="0"/>
              <a:t>e = </a:t>
            </a:r>
            <a:r>
              <a:rPr lang="en-US" sz="2800" dirty="0"/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818843"/>
            <a:ext cx="6505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encrypt(2) = 2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32 mod 39 = 32 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761797" y="1524000"/>
            <a:ext cx="392520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encrypt(m) = 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37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decrypt(z) = </a:t>
            </a:r>
            <a:r>
              <a:rPr lang="en-US" sz="3200" dirty="0" err="1" smtClean="0"/>
              <a:t>z</a:t>
            </a:r>
            <a:r>
              <a:rPr lang="en-US" sz="3200" baseline="30000" dirty="0" err="1"/>
              <a:t>d</a:t>
            </a:r>
            <a:r>
              <a:rPr lang="en-US" sz="3200" dirty="0" smtClean="0"/>
              <a:t> mod n</a:t>
            </a:r>
            <a:endParaRPr lang="en-US" sz="32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01752" y="3352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95400" y="4800600"/>
            <a:ext cx="4765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decrypt(32) = 32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mod 39 = 2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319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227" y="1676400"/>
            <a:ext cx="46951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For RSA to work: 0 ≤ m &lt; 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895600"/>
            <a:ext cx="785984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message isn’t a number?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if our message is a number that’s larger than 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1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9227" y="1676400"/>
            <a:ext cx="46951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For RSA to work: 0 ≤ m &lt; n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743200"/>
            <a:ext cx="845820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message isn’t a number?</a:t>
            </a:r>
            <a:endParaRPr lang="en-US" sz="2800" dirty="0" smtClean="0">
              <a:solidFill>
                <a:srgbClr val="0000FF"/>
              </a:solidFill>
            </a:endParaRP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We can always convert the message into a number (remember everything is stored in binary already somewhere!)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if our message is a number that’s larger than n?</a:t>
            </a: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Break it into m sized chunks and encrypt/decrypt those chunks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144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9050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encrypt(“I like bananas”) =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4674" y="2727158"/>
            <a:ext cx="381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0101100101011100 …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2794000"/>
            <a:ext cx="372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encode as a binary string (i.e. number)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098" y="3733800"/>
            <a:ext cx="2819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4, 15, 6, 2, 22, …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326756" y="3821668"/>
            <a:ext cx="351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break into multiple &lt; n size numbers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098" y="4800600"/>
            <a:ext cx="3215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17, 1, 43, 15, 12, …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26756" y="480060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encrypt each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51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encryption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905000"/>
            <a:ext cx="81534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decrypt((</a:t>
            </a:r>
            <a:r>
              <a:rPr lang="en-US" sz="3200" dirty="0" smtClean="0"/>
              <a:t>17</a:t>
            </a:r>
            <a:r>
              <a:rPr lang="en-US" sz="3200" dirty="0"/>
              <a:t>, 1, 43, 15, 12, </a:t>
            </a:r>
            <a:r>
              <a:rPr lang="en-US" sz="3200" dirty="0" smtClean="0"/>
              <a:t>…)</a:t>
            </a:r>
            <a:r>
              <a:rPr lang="en-US" dirty="0" smtClean="0"/>
              <a:t>) =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098" y="3821668"/>
            <a:ext cx="381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0101100101011100 …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27940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decrypt each number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098" y="2697596"/>
            <a:ext cx="2819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4, 15, 6, 2, 22, …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326756" y="3821668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put back together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098" y="4800600"/>
            <a:ext cx="2451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“I like bananas”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326756" y="4800600"/>
            <a:ext cx="3588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turn back into a string (or whatever the original message was)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64881" y="5791200"/>
            <a:ext cx="6378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Often encrypt and decrypt just assume sequences of bits and the interpretation is done outside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0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9110</TotalTime>
  <Words>2810</Words>
  <Application>Microsoft Macintosh PowerPoint</Application>
  <PresentationFormat>On-screen Show (4:3)</PresentationFormat>
  <Paragraphs>465</Paragraphs>
  <Slides>62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Median</vt:lpstr>
      <vt:lpstr>Encryption</vt:lpstr>
      <vt:lpstr>Admin</vt:lpstr>
      <vt:lpstr>Admin</vt:lpstr>
      <vt:lpstr>Encryption</vt:lpstr>
      <vt:lpstr>Encryption</vt:lpstr>
      <vt:lpstr>Encryption</vt:lpstr>
      <vt:lpstr>Encryption: a bad attempt</vt:lpstr>
      <vt:lpstr>Encryption: the basic idea</vt:lpstr>
      <vt:lpstr>Encryption: a better approach</vt:lpstr>
      <vt:lpstr>Encryption uses</vt:lpstr>
      <vt:lpstr>Encryption uses</vt:lpstr>
      <vt:lpstr>Private key encryption</vt:lpstr>
      <vt:lpstr>Private key encryption</vt:lpstr>
      <vt:lpstr>Private key encryption</vt:lpstr>
      <vt:lpstr>Private key encryption</vt:lpstr>
      <vt:lpstr>Public key encryption</vt:lpstr>
      <vt:lpstr>Public key encryption</vt:lpstr>
      <vt:lpstr>Public key encryption</vt:lpstr>
      <vt:lpstr>Public key encryption</vt:lpstr>
      <vt:lpstr>Modular arithmetic</vt:lpstr>
      <vt:lpstr>Modular arithmetic</vt:lpstr>
      <vt:lpstr>Modular arithmetic</vt:lpstr>
      <vt:lpstr>Modular arithmetic properties</vt:lpstr>
      <vt:lpstr>Modular arithmetic properties</vt:lpstr>
      <vt:lpstr>Modular arithmetic</vt:lpstr>
      <vt:lpstr>GCD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Greatest Common Divisor</vt:lpstr>
      <vt:lpstr>RSA public key encryption</vt:lpstr>
      <vt:lpstr>RSA public key encryption</vt:lpstr>
      <vt:lpstr>RSA public key encryption</vt:lpstr>
      <vt:lpstr>RSA public key encryption</vt:lpstr>
      <vt:lpstr>RSA public key encryption</vt:lpstr>
      <vt:lpstr>RSA encryption/decryption</vt:lpstr>
      <vt:lpstr>RSA encryption/decryption</vt:lpstr>
      <vt:lpstr>RSA encryption/decryption</vt:lpstr>
      <vt:lpstr>RSA encryption/decryption</vt:lpstr>
      <vt:lpstr>RSA encryption/decryption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encryption: an example</vt:lpstr>
      <vt:lpstr>RSA encryption in practice</vt:lpstr>
      <vt:lpstr>RSA encryption in practice</vt:lpstr>
      <vt:lpstr>RSA encryption in practice</vt:lpstr>
      <vt:lpstr>RSA encryption in practice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1511</cp:revision>
  <cp:lastPrinted>2015-10-27T18:07:31Z</cp:lastPrinted>
  <dcterms:created xsi:type="dcterms:W3CDTF">2011-02-02T19:47:14Z</dcterms:created>
  <dcterms:modified xsi:type="dcterms:W3CDTF">2015-10-29T20:44:50Z</dcterms:modified>
</cp:coreProperties>
</file>