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9"/>
  </p:notesMasterIdLst>
  <p:sldIdLst>
    <p:sldId id="256" r:id="rId2"/>
    <p:sldId id="257" r:id="rId3"/>
    <p:sldId id="258" r:id="rId4"/>
    <p:sldId id="336" r:id="rId5"/>
    <p:sldId id="277" r:id="rId6"/>
    <p:sldId id="278" r:id="rId7"/>
    <p:sldId id="279" r:id="rId8"/>
    <p:sldId id="280" r:id="rId9"/>
    <p:sldId id="281" r:id="rId10"/>
    <p:sldId id="282" r:id="rId11"/>
    <p:sldId id="284" r:id="rId12"/>
    <p:sldId id="283" r:id="rId13"/>
    <p:sldId id="286" r:id="rId14"/>
    <p:sldId id="289" r:id="rId15"/>
    <p:sldId id="290" r:id="rId16"/>
    <p:sldId id="291" r:id="rId17"/>
    <p:sldId id="292" r:id="rId18"/>
    <p:sldId id="293" r:id="rId19"/>
    <p:sldId id="294" r:id="rId20"/>
    <p:sldId id="287" r:id="rId21"/>
    <p:sldId id="295" r:id="rId22"/>
    <p:sldId id="298" r:id="rId23"/>
    <p:sldId id="299" r:id="rId24"/>
    <p:sldId id="300" r:id="rId25"/>
    <p:sldId id="301" r:id="rId26"/>
    <p:sldId id="302" r:id="rId27"/>
    <p:sldId id="303" r:id="rId28"/>
    <p:sldId id="304" r:id="rId29"/>
    <p:sldId id="305" r:id="rId30"/>
    <p:sldId id="306" r:id="rId31"/>
    <p:sldId id="307" r:id="rId32"/>
    <p:sldId id="296" r:id="rId33"/>
    <p:sldId id="297" r:id="rId34"/>
    <p:sldId id="288" r:id="rId35"/>
    <p:sldId id="308" r:id="rId36"/>
    <p:sldId id="309" r:id="rId37"/>
    <p:sldId id="310" r:id="rId38"/>
    <p:sldId id="311" r:id="rId39"/>
    <p:sldId id="312" r:id="rId40"/>
    <p:sldId id="259" r:id="rId41"/>
    <p:sldId id="260" r:id="rId42"/>
    <p:sldId id="263" r:id="rId43"/>
    <p:sldId id="261" r:id="rId44"/>
    <p:sldId id="264" r:id="rId45"/>
    <p:sldId id="262" r:id="rId46"/>
    <p:sldId id="265" r:id="rId47"/>
    <p:sldId id="266" r:id="rId48"/>
    <p:sldId id="268" r:id="rId49"/>
    <p:sldId id="269" r:id="rId50"/>
    <p:sldId id="270" r:id="rId51"/>
    <p:sldId id="271" r:id="rId52"/>
    <p:sldId id="272" r:id="rId53"/>
    <p:sldId id="273" r:id="rId54"/>
    <p:sldId id="275" r:id="rId55"/>
    <p:sldId id="276" r:id="rId56"/>
    <p:sldId id="267" r:id="rId57"/>
    <p:sldId id="274" r:id="rId58"/>
    <p:sldId id="313" r:id="rId59"/>
    <p:sldId id="316" r:id="rId60"/>
    <p:sldId id="317" r:id="rId61"/>
    <p:sldId id="318" r:id="rId62"/>
    <p:sldId id="314" r:id="rId63"/>
    <p:sldId id="319" r:id="rId64"/>
    <p:sldId id="320" r:id="rId65"/>
    <p:sldId id="321" r:id="rId66"/>
    <p:sldId id="322" r:id="rId67"/>
    <p:sldId id="323" r:id="rId6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D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57" autoAdjust="0"/>
    <p:restoredTop sz="94660"/>
  </p:normalViewPr>
  <p:slideViewPr>
    <p:cSldViewPr snapToGrid="0" snapToObjects="1">
      <p:cViewPr>
        <p:scale>
          <a:sx n="90" d="100"/>
          <a:sy n="90" d="100"/>
        </p:scale>
        <p:origin x="-608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notesMaster" Target="notesMasters/notesMaster1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printerSettings" Target="printerSettings/printerSettings1.bin"/><Relationship Id="rId71" Type="http://schemas.openxmlformats.org/officeDocument/2006/relationships/presProps" Target="presProps.xml"/><Relationship Id="rId72" Type="http://schemas.openxmlformats.org/officeDocument/2006/relationships/viewProps" Target="view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theme" Target="theme/theme1.xml"/><Relationship Id="rId74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9/23/15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9/23/15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9/23/15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9/23/15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9/23/15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9/23/15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9/23/15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9/23/15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9/23/15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 smtClean="0"/>
              <a:t>CS41B machine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</a:t>
            </a:r>
            <a:r>
              <a:rPr lang="en-US" dirty="0" smtClean="0"/>
              <a:t>52</a:t>
            </a:r>
            <a:r>
              <a:rPr lang="en-US" dirty="0" smtClean="0"/>
              <a:t> </a:t>
            </a:r>
            <a:r>
              <a:rPr lang="en-US" dirty="0" smtClean="0"/>
              <a:t>– Fall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Assignment 3 </a:t>
            </a:r>
          </a:p>
          <a:p>
            <a:pPr lvl="1"/>
            <a:r>
              <a:rPr lang="en-US" dirty="0" smtClean="0"/>
              <a:t>due Monday at 11:59pm</a:t>
            </a:r>
          </a:p>
          <a:p>
            <a:pPr lvl="1"/>
            <a:r>
              <a:rPr lang="en-US" dirty="0" smtClean="0"/>
              <a:t>one small error in 5b (fast division) that’s been fixed</a:t>
            </a:r>
          </a:p>
          <a:p>
            <a:r>
              <a:rPr lang="en-US" dirty="0" smtClean="0"/>
              <a:t>Midterm next Thursday in-class (10/1)</a:t>
            </a:r>
          </a:p>
          <a:p>
            <a:pPr lvl="1"/>
            <a:r>
              <a:rPr lang="en-US" dirty="0" smtClean="0"/>
              <a:t>Comprehensive </a:t>
            </a:r>
            <a:r>
              <a:rPr lang="en-US" dirty="0" smtClean="0">
                <a:sym typeface="Wingdings"/>
              </a:rPr>
              <a:t></a:t>
            </a:r>
          </a:p>
          <a:p>
            <a:pPr lvl="1"/>
            <a:r>
              <a:rPr lang="en-US" dirty="0" smtClean="0"/>
              <a:t>Closed books, notes, computers, etc.</a:t>
            </a:r>
          </a:p>
          <a:p>
            <a:pPr lvl="1"/>
            <a:r>
              <a:rPr lang="en-US" b="1" i="1" dirty="0" smtClean="0"/>
              <a:t>Except</a:t>
            </a:r>
            <a:r>
              <a:rPr lang="en-US" dirty="0" smtClean="0"/>
              <a:t>, may bring up to 2 pages of notes</a:t>
            </a:r>
          </a:p>
          <a:p>
            <a:pPr lvl="1"/>
            <a:r>
              <a:rPr lang="en-US" dirty="0" smtClean="0"/>
              <a:t>Practice problems posted</a:t>
            </a:r>
          </a:p>
          <a:p>
            <a:pPr lvl="2"/>
            <a:r>
              <a:rPr lang="en-US" dirty="0" smtClean="0"/>
              <a:t>Also some practice problems in the Intro SML reading</a:t>
            </a:r>
          </a:p>
          <a:p>
            <a:pPr lvl="1"/>
            <a:r>
              <a:rPr lang="en-US" dirty="0" smtClean="0"/>
              <a:t>Midterm review sessions Tuesday and Wednesday (Q&amp;A session for midterm)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143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SML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recursion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math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885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topics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257801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Basic syntax</a:t>
            </a:r>
          </a:p>
          <a:p>
            <a:r>
              <a:rPr lang="en-US" dirty="0" smtClean="0"/>
              <a:t>SML built-in types</a:t>
            </a:r>
          </a:p>
          <a:p>
            <a:r>
              <a:rPr lang="en-US" dirty="0" smtClean="0"/>
              <a:t>Defining function</a:t>
            </a:r>
          </a:p>
          <a:p>
            <a:pPr lvl="1"/>
            <a:r>
              <a:rPr lang="en-US" dirty="0" smtClean="0"/>
              <a:t>pattern matching</a:t>
            </a:r>
          </a:p>
          <a:p>
            <a:r>
              <a:rPr lang="en-US" dirty="0" smtClean="0"/>
              <a:t>Function type signatures</a:t>
            </a:r>
          </a:p>
          <a:p>
            <a:r>
              <a:rPr lang="en-US" dirty="0" smtClean="0"/>
              <a:t>Recursion!</a:t>
            </a:r>
          </a:p>
          <a:p>
            <a:r>
              <a:rPr lang="en-US" dirty="0" smtClean="0"/>
              <a:t>map</a:t>
            </a:r>
          </a:p>
          <a:p>
            <a:r>
              <a:rPr lang="en-US" dirty="0" smtClean="0"/>
              <a:t>exceptions</a:t>
            </a:r>
          </a:p>
          <a:p>
            <a:r>
              <a:rPr lang="en-US" dirty="0" smtClean="0"/>
              <a:t>Defining </a:t>
            </a:r>
            <a:r>
              <a:rPr lang="en-US" dirty="0" err="1" smtClean="0"/>
              <a:t>datatypes</a:t>
            </a:r>
            <a:endParaRPr lang="en-US" dirty="0" smtClean="0"/>
          </a:p>
          <a:p>
            <a:r>
              <a:rPr lang="en-US" dirty="0" smtClean="0"/>
              <a:t>addition, subtraction, multiplication manually and on list digits</a:t>
            </a:r>
          </a:p>
          <a:p>
            <a:r>
              <a:rPr lang="en-US" dirty="0" smtClean="0"/>
              <a:t>Numbers in different bases</a:t>
            </a:r>
          </a:p>
          <a:p>
            <a:r>
              <a:rPr lang="en-US" dirty="0" smtClean="0"/>
              <a:t>Binary number representation (first part of today’s lecture)</a:t>
            </a:r>
          </a:p>
          <a:p>
            <a:r>
              <a:rPr lang="en-US" i="1" dirty="0" smtClean="0"/>
              <a:t>NOT CS41B material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688880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number revisited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58334" y="2687612"/>
            <a:ext cx="67668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number does 1001 represent in binary?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04447" y="3864002"/>
            <a:ext cx="674295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Depends!</a:t>
            </a:r>
          </a:p>
          <a:p>
            <a:r>
              <a:rPr lang="en-US" sz="3200" dirty="0" smtClean="0">
                <a:solidFill>
                  <a:srgbClr val="0000FF"/>
                </a:solidFill>
              </a:rPr>
              <a:t>Is it a signed number or unsigned?</a:t>
            </a:r>
          </a:p>
          <a:p>
            <a:r>
              <a:rPr lang="en-US" sz="3200" dirty="0" smtClean="0">
                <a:solidFill>
                  <a:srgbClr val="0000FF"/>
                </a:solidFill>
              </a:rPr>
              <a:t>If signed, what convention are we using?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939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Twos complement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372555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540955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723466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905978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63221" y="1834444"/>
            <a:ext cx="71966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For a number with </a:t>
            </a:r>
            <a:r>
              <a:rPr lang="en-US" sz="2800" i="1" dirty="0" smtClean="0"/>
              <a:t>n</a:t>
            </a:r>
            <a:r>
              <a:rPr lang="en-US" sz="2800" dirty="0" smtClean="0"/>
              <a:t> digits high order bit represents -2</a:t>
            </a:r>
            <a:r>
              <a:rPr lang="en-US" sz="2800" baseline="30000" dirty="0" smtClean="0"/>
              <a:t>n-1</a:t>
            </a:r>
            <a:endParaRPr lang="en-US" sz="2800" baseline="30000" dirty="0"/>
          </a:p>
        </p:txBody>
      </p:sp>
      <p:sp>
        <p:nvSpPr>
          <p:cNvPr id="16" name="TextBox 15"/>
          <p:cNvSpPr txBox="1"/>
          <p:nvPr/>
        </p:nvSpPr>
        <p:spPr>
          <a:xfrm>
            <a:off x="915035" y="3172558"/>
            <a:ext cx="125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unsigned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97890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18" name="TextBox 17"/>
          <p:cNvSpPr txBox="1"/>
          <p:nvPr/>
        </p:nvSpPr>
        <p:spPr>
          <a:xfrm>
            <a:off x="5923845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9421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20" name="TextBox 19"/>
          <p:cNvSpPr txBox="1"/>
          <p:nvPr/>
        </p:nvSpPr>
        <p:spPr>
          <a:xfrm>
            <a:off x="3558820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3364088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532488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714999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897511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97087" y="4947735"/>
            <a:ext cx="24214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signed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(twos complement)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89423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29" name="TextBox 28"/>
          <p:cNvSpPr txBox="1"/>
          <p:nvPr/>
        </p:nvSpPr>
        <p:spPr>
          <a:xfrm>
            <a:off x="5915378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0954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31" name="TextBox 30"/>
          <p:cNvSpPr txBox="1"/>
          <p:nvPr/>
        </p:nvSpPr>
        <p:spPr>
          <a:xfrm>
            <a:off x="3550353" y="5500511"/>
            <a:ext cx="570188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-2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5508911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Twos complement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372555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540955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723466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905978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63221" y="1834444"/>
            <a:ext cx="7196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number is it?</a:t>
            </a:r>
            <a:endParaRPr lang="en-US" sz="2800" baseline="300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15035" y="3172558"/>
            <a:ext cx="125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unsigned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97890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18" name="TextBox 17"/>
          <p:cNvSpPr txBox="1"/>
          <p:nvPr/>
        </p:nvSpPr>
        <p:spPr>
          <a:xfrm>
            <a:off x="5923845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9421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20" name="TextBox 19"/>
          <p:cNvSpPr txBox="1"/>
          <p:nvPr/>
        </p:nvSpPr>
        <p:spPr>
          <a:xfrm>
            <a:off x="3558820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3364088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532488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714999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897511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97087" y="4947735"/>
            <a:ext cx="24214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signed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(twos complement)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89423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29" name="TextBox 28"/>
          <p:cNvSpPr txBox="1"/>
          <p:nvPr/>
        </p:nvSpPr>
        <p:spPr>
          <a:xfrm>
            <a:off x="5915378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0954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31" name="TextBox 30"/>
          <p:cNvSpPr txBox="1"/>
          <p:nvPr/>
        </p:nvSpPr>
        <p:spPr>
          <a:xfrm>
            <a:off x="3550353" y="5500511"/>
            <a:ext cx="570188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-2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sp>
        <p:nvSpPr>
          <p:cNvPr id="3" name="TextBox 2"/>
          <p:cNvSpPr txBox="1"/>
          <p:nvPr/>
        </p:nvSpPr>
        <p:spPr>
          <a:xfrm>
            <a:off x="3654778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4825723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0</a:t>
            </a:r>
            <a:endParaRPr lang="en-US" sz="2800" dirty="0"/>
          </a:p>
        </p:txBody>
      </p:sp>
      <p:sp>
        <p:nvSpPr>
          <p:cNvPr id="33" name="TextBox 32"/>
          <p:cNvSpPr txBox="1"/>
          <p:nvPr/>
        </p:nvSpPr>
        <p:spPr>
          <a:xfrm>
            <a:off x="5997465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0</a:t>
            </a:r>
            <a:endParaRPr lang="en-US" sz="2800" dirty="0"/>
          </a:p>
        </p:txBody>
      </p:sp>
      <p:sp>
        <p:nvSpPr>
          <p:cNvPr id="34" name="TextBox 33"/>
          <p:cNvSpPr txBox="1"/>
          <p:nvPr/>
        </p:nvSpPr>
        <p:spPr>
          <a:xfrm>
            <a:off x="7196118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  <a:endParaRPr lang="en-US" sz="2800" dirty="0"/>
          </a:p>
        </p:txBody>
      </p:sp>
      <p:sp>
        <p:nvSpPr>
          <p:cNvPr id="43" name="TextBox 42"/>
          <p:cNvSpPr txBox="1"/>
          <p:nvPr/>
        </p:nvSpPr>
        <p:spPr>
          <a:xfrm>
            <a:off x="3587562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44" name="TextBox 43"/>
          <p:cNvSpPr txBox="1"/>
          <p:nvPr/>
        </p:nvSpPr>
        <p:spPr>
          <a:xfrm>
            <a:off x="4758507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0</a:t>
            </a:r>
            <a:endParaRPr lang="en-US" sz="2800" dirty="0"/>
          </a:p>
        </p:txBody>
      </p:sp>
      <p:sp>
        <p:nvSpPr>
          <p:cNvPr id="45" name="TextBox 44"/>
          <p:cNvSpPr txBox="1"/>
          <p:nvPr/>
        </p:nvSpPr>
        <p:spPr>
          <a:xfrm>
            <a:off x="5930249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0</a:t>
            </a:r>
            <a:endParaRPr lang="en-US" sz="2800" dirty="0"/>
          </a:p>
        </p:txBody>
      </p:sp>
      <p:sp>
        <p:nvSpPr>
          <p:cNvPr id="46" name="TextBox 45"/>
          <p:cNvSpPr txBox="1"/>
          <p:nvPr/>
        </p:nvSpPr>
        <p:spPr>
          <a:xfrm>
            <a:off x="7128902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256586" y="3217277"/>
            <a:ext cx="4676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</a:rPr>
              <a:t>9</a:t>
            </a:r>
            <a:endParaRPr lang="en-US" sz="4000" dirty="0">
              <a:solidFill>
                <a:srgbClr val="0000FF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214253" y="5019568"/>
            <a:ext cx="6385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</a:rPr>
              <a:t>-7</a:t>
            </a:r>
            <a:endParaRPr lang="en-US" sz="4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339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Twos complement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372555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540955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723466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905978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63221" y="1834444"/>
            <a:ext cx="7196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number is it?</a:t>
            </a:r>
            <a:endParaRPr lang="en-US" sz="2800" baseline="300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15035" y="3172558"/>
            <a:ext cx="125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unsigned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97890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18" name="TextBox 17"/>
          <p:cNvSpPr txBox="1"/>
          <p:nvPr/>
        </p:nvSpPr>
        <p:spPr>
          <a:xfrm>
            <a:off x="5923845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9421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20" name="TextBox 19"/>
          <p:cNvSpPr txBox="1"/>
          <p:nvPr/>
        </p:nvSpPr>
        <p:spPr>
          <a:xfrm>
            <a:off x="3558820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3364088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532488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714999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897511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97087" y="4947735"/>
            <a:ext cx="24214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signed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(twos complement)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89423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29" name="TextBox 28"/>
          <p:cNvSpPr txBox="1"/>
          <p:nvPr/>
        </p:nvSpPr>
        <p:spPr>
          <a:xfrm>
            <a:off x="5915378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0954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31" name="TextBox 30"/>
          <p:cNvSpPr txBox="1"/>
          <p:nvPr/>
        </p:nvSpPr>
        <p:spPr>
          <a:xfrm>
            <a:off x="3550353" y="5500511"/>
            <a:ext cx="570188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-2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sp>
        <p:nvSpPr>
          <p:cNvPr id="3" name="TextBox 2"/>
          <p:cNvSpPr txBox="1"/>
          <p:nvPr/>
        </p:nvSpPr>
        <p:spPr>
          <a:xfrm>
            <a:off x="3654778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4825723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33" name="TextBox 32"/>
          <p:cNvSpPr txBox="1"/>
          <p:nvPr/>
        </p:nvSpPr>
        <p:spPr>
          <a:xfrm>
            <a:off x="5997465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  <a:endParaRPr lang="en-US" sz="2800" dirty="0"/>
          </a:p>
        </p:txBody>
      </p:sp>
      <p:sp>
        <p:nvSpPr>
          <p:cNvPr id="34" name="TextBox 33"/>
          <p:cNvSpPr txBox="1"/>
          <p:nvPr/>
        </p:nvSpPr>
        <p:spPr>
          <a:xfrm>
            <a:off x="7196118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  <a:endParaRPr lang="en-US" sz="2800" dirty="0"/>
          </a:p>
        </p:txBody>
      </p:sp>
      <p:sp>
        <p:nvSpPr>
          <p:cNvPr id="43" name="TextBox 42"/>
          <p:cNvSpPr txBox="1"/>
          <p:nvPr/>
        </p:nvSpPr>
        <p:spPr>
          <a:xfrm>
            <a:off x="3587562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44" name="TextBox 43"/>
          <p:cNvSpPr txBox="1"/>
          <p:nvPr/>
        </p:nvSpPr>
        <p:spPr>
          <a:xfrm>
            <a:off x="4758507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45" name="TextBox 44"/>
          <p:cNvSpPr txBox="1"/>
          <p:nvPr/>
        </p:nvSpPr>
        <p:spPr>
          <a:xfrm>
            <a:off x="5930249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  <a:endParaRPr lang="en-US" sz="2800" dirty="0"/>
          </a:p>
        </p:txBody>
      </p:sp>
      <p:sp>
        <p:nvSpPr>
          <p:cNvPr id="46" name="TextBox 45"/>
          <p:cNvSpPr txBox="1"/>
          <p:nvPr/>
        </p:nvSpPr>
        <p:spPr>
          <a:xfrm>
            <a:off x="7128902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256586" y="3217277"/>
            <a:ext cx="7507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</a:rPr>
              <a:t>15</a:t>
            </a:r>
            <a:endParaRPr lang="en-US" sz="4000" dirty="0">
              <a:solidFill>
                <a:srgbClr val="0000FF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214253" y="5019568"/>
            <a:ext cx="6385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</a:rPr>
              <a:t>-1</a:t>
            </a:r>
            <a:endParaRPr lang="en-US" sz="4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359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Twos complement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372555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540955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723466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905978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63221" y="1834444"/>
            <a:ext cx="7196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number is it?</a:t>
            </a:r>
            <a:endParaRPr lang="en-US" sz="2800" baseline="300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15035" y="3172558"/>
            <a:ext cx="125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unsigned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97890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18" name="TextBox 17"/>
          <p:cNvSpPr txBox="1"/>
          <p:nvPr/>
        </p:nvSpPr>
        <p:spPr>
          <a:xfrm>
            <a:off x="5923845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9421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20" name="TextBox 19"/>
          <p:cNvSpPr txBox="1"/>
          <p:nvPr/>
        </p:nvSpPr>
        <p:spPr>
          <a:xfrm>
            <a:off x="3558820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3364088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532488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714999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897511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97087" y="4947735"/>
            <a:ext cx="24214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signed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(twos complement)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89423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29" name="TextBox 28"/>
          <p:cNvSpPr txBox="1"/>
          <p:nvPr/>
        </p:nvSpPr>
        <p:spPr>
          <a:xfrm>
            <a:off x="5915378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0954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31" name="TextBox 30"/>
          <p:cNvSpPr txBox="1"/>
          <p:nvPr/>
        </p:nvSpPr>
        <p:spPr>
          <a:xfrm>
            <a:off x="3550353" y="5500511"/>
            <a:ext cx="570188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-2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sp>
        <p:nvSpPr>
          <p:cNvPr id="3" name="TextBox 2"/>
          <p:cNvSpPr txBox="1"/>
          <p:nvPr/>
        </p:nvSpPr>
        <p:spPr>
          <a:xfrm>
            <a:off x="3654778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4825723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33" name="TextBox 32"/>
          <p:cNvSpPr txBox="1"/>
          <p:nvPr/>
        </p:nvSpPr>
        <p:spPr>
          <a:xfrm>
            <a:off x="5997465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0</a:t>
            </a:r>
            <a:endParaRPr lang="en-US" sz="2800" dirty="0"/>
          </a:p>
        </p:txBody>
      </p:sp>
      <p:sp>
        <p:nvSpPr>
          <p:cNvPr id="34" name="TextBox 33"/>
          <p:cNvSpPr txBox="1"/>
          <p:nvPr/>
        </p:nvSpPr>
        <p:spPr>
          <a:xfrm>
            <a:off x="7196118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0</a:t>
            </a:r>
            <a:endParaRPr lang="en-US" sz="2800" dirty="0"/>
          </a:p>
        </p:txBody>
      </p:sp>
      <p:sp>
        <p:nvSpPr>
          <p:cNvPr id="43" name="TextBox 42"/>
          <p:cNvSpPr txBox="1"/>
          <p:nvPr/>
        </p:nvSpPr>
        <p:spPr>
          <a:xfrm>
            <a:off x="3587562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44" name="TextBox 43"/>
          <p:cNvSpPr txBox="1"/>
          <p:nvPr/>
        </p:nvSpPr>
        <p:spPr>
          <a:xfrm>
            <a:off x="4758507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45" name="TextBox 44"/>
          <p:cNvSpPr txBox="1"/>
          <p:nvPr/>
        </p:nvSpPr>
        <p:spPr>
          <a:xfrm>
            <a:off x="5930249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0</a:t>
            </a:r>
            <a:endParaRPr lang="en-US" sz="2800" dirty="0"/>
          </a:p>
        </p:txBody>
      </p:sp>
      <p:sp>
        <p:nvSpPr>
          <p:cNvPr id="46" name="TextBox 45"/>
          <p:cNvSpPr txBox="1"/>
          <p:nvPr/>
        </p:nvSpPr>
        <p:spPr>
          <a:xfrm>
            <a:off x="7128902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0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256586" y="3217277"/>
            <a:ext cx="7507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</a:rPr>
              <a:t>12</a:t>
            </a:r>
            <a:endParaRPr lang="en-US" sz="4000" dirty="0">
              <a:solidFill>
                <a:srgbClr val="0000FF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214253" y="5019568"/>
            <a:ext cx="6385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</a:rPr>
              <a:t>-4</a:t>
            </a:r>
            <a:endParaRPr lang="en-US" sz="4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860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Twos complement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301435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469835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652346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834858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63221" y="1622778"/>
            <a:ext cx="71966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many numbers can we represent with each approach using 4 bits?</a:t>
            </a:r>
            <a:endParaRPr lang="en-US" sz="2800" baseline="300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43915" y="4412694"/>
            <a:ext cx="125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unsigned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26770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18" name="TextBox 17"/>
          <p:cNvSpPr txBox="1"/>
          <p:nvPr/>
        </p:nvSpPr>
        <p:spPr>
          <a:xfrm>
            <a:off x="5852725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78301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20" name="TextBox 19"/>
          <p:cNvSpPr txBox="1"/>
          <p:nvPr/>
        </p:nvSpPr>
        <p:spPr>
          <a:xfrm>
            <a:off x="3487700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3301435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469835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652346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834858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34434" y="5540022"/>
            <a:ext cx="24214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signed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(twos complement)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26770" y="609279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29" name="TextBox 28"/>
          <p:cNvSpPr txBox="1"/>
          <p:nvPr/>
        </p:nvSpPr>
        <p:spPr>
          <a:xfrm>
            <a:off x="5852725" y="609279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78301" y="609279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31" name="TextBox 30"/>
          <p:cNvSpPr txBox="1"/>
          <p:nvPr/>
        </p:nvSpPr>
        <p:spPr>
          <a:xfrm>
            <a:off x="3487700" y="6092798"/>
            <a:ext cx="570188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-2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sp>
        <p:nvSpPr>
          <p:cNvPr id="5" name="TextBox 4"/>
          <p:cNvSpPr txBox="1"/>
          <p:nvPr/>
        </p:nvSpPr>
        <p:spPr>
          <a:xfrm>
            <a:off x="1472894" y="2906890"/>
            <a:ext cx="599388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16 (2</a:t>
            </a:r>
            <a:r>
              <a:rPr lang="en-US" sz="2800" baseline="30000" dirty="0" smtClean="0">
                <a:solidFill>
                  <a:srgbClr val="0000FF"/>
                </a:solidFill>
              </a:rPr>
              <a:t>4</a:t>
            </a:r>
            <a:r>
              <a:rPr lang="en-US" sz="2800" dirty="0" smtClean="0">
                <a:solidFill>
                  <a:srgbClr val="0000FF"/>
                </a:solidFill>
              </a:rPr>
              <a:t>) numbers, 0000, 0001, …., 1111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Doesn’t matter the representation!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055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Twos complement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301435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469835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652346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834858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63221" y="1622778"/>
            <a:ext cx="71966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many numbers can we represent with each approach using 32 bits?</a:t>
            </a:r>
            <a:endParaRPr lang="en-US" sz="2800" baseline="300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43915" y="4412694"/>
            <a:ext cx="125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unsigned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26770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18" name="TextBox 17"/>
          <p:cNvSpPr txBox="1"/>
          <p:nvPr/>
        </p:nvSpPr>
        <p:spPr>
          <a:xfrm>
            <a:off x="5852725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78301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20" name="TextBox 19"/>
          <p:cNvSpPr txBox="1"/>
          <p:nvPr/>
        </p:nvSpPr>
        <p:spPr>
          <a:xfrm>
            <a:off x="3487700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3301435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469835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652346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834858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34434" y="5540022"/>
            <a:ext cx="24214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signed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(twos complement)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26770" y="609279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29" name="TextBox 28"/>
          <p:cNvSpPr txBox="1"/>
          <p:nvPr/>
        </p:nvSpPr>
        <p:spPr>
          <a:xfrm>
            <a:off x="5852725" y="609279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78301" y="609279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31" name="TextBox 30"/>
          <p:cNvSpPr txBox="1"/>
          <p:nvPr/>
        </p:nvSpPr>
        <p:spPr>
          <a:xfrm>
            <a:off x="3487700" y="6092798"/>
            <a:ext cx="570188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-2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sp>
        <p:nvSpPr>
          <p:cNvPr id="5" name="TextBox 4"/>
          <p:cNvSpPr txBox="1"/>
          <p:nvPr/>
        </p:nvSpPr>
        <p:spPr>
          <a:xfrm>
            <a:off x="2157146" y="2906890"/>
            <a:ext cx="35964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 2</a:t>
            </a:r>
            <a:r>
              <a:rPr lang="en-US" sz="2800" baseline="30000" dirty="0" smtClean="0">
                <a:solidFill>
                  <a:srgbClr val="0000FF"/>
                </a:solidFill>
              </a:rPr>
              <a:t>32</a:t>
            </a:r>
            <a:r>
              <a:rPr lang="en-US" sz="2800" dirty="0" smtClean="0">
                <a:solidFill>
                  <a:srgbClr val="0000FF"/>
                </a:solidFill>
              </a:rPr>
              <a:t> ≈ 4 billion numbers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035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Twos complement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301435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469835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652346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834858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63221" y="1622778"/>
            <a:ext cx="71966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the range of numbers we can represent for each approach?</a:t>
            </a:r>
            <a:endParaRPr lang="en-US" sz="2800" baseline="300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43915" y="4412694"/>
            <a:ext cx="125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unsigned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26770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18" name="TextBox 17"/>
          <p:cNvSpPr txBox="1"/>
          <p:nvPr/>
        </p:nvSpPr>
        <p:spPr>
          <a:xfrm>
            <a:off x="5852725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78301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20" name="TextBox 19"/>
          <p:cNvSpPr txBox="1"/>
          <p:nvPr/>
        </p:nvSpPr>
        <p:spPr>
          <a:xfrm>
            <a:off x="3487700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3301435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469835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652346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834858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34434" y="5540022"/>
            <a:ext cx="24214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signed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(twos complement)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26770" y="609279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29" name="TextBox 28"/>
          <p:cNvSpPr txBox="1"/>
          <p:nvPr/>
        </p:nvSpPr>
        <p:spPr>
          <a:xfrm>
            <a:off x="5852725" y="609279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78301" y="609279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31" name="TextBox 30"/>
          <p:cNvSpPr txBox="1"/>
          <p:nvPr/>
        </p:nvSpPr>
        <p:spPr>
          <a:xfrm>
            <a:off x="3487700" y="6092798"/>
            <a:ext cx="570188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-2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sp>
        <p:nvSpPr>
          <p:cNvPr id="5" name="TextBox 4"/>
          <p:cNvSpPr txBox="1"/>
          <p:nvPr/>
        </p:nvSpPr>
        <p:spPr>
          <a:xfrm>
            <a:off x="1472894" y="2906890"/>
            <a:ext cx="321451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unsigned: 0, 1, … 15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signed: -8, -7, …, 7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773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3368485"/>
              </p:ext>
            </p:extLst>
          </p:nvPr>
        </p:nvGraphicFramePr>
        <p:xfrm>
          <a:off x="1171221" y="163772"/>
          <a:ext cx="6096000" cy="657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binary</a:t>
                      </a:r>
                      <a:r>
                        <a:rPr lang="en-US" baseline="0" dirty="0" smtClean="0"/>
                        <a:t> representation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unsigned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964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4595535"/>
              </p:ext>
            </p:extLst>
          </p:nvPr>
        </p:nvGraphicFramePr>
        <p:xfrm>
          <a:off x="1171221" y="163772"/>
          <a:ext cx="6096000" cy="657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binary</a:t>
                      </a:r>
                      <a:r>
                        <a:rPr lang="en-US" baseline="0" dirty="0" smtClean="0"/>
                        <a:t> representation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unsigned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two</a:t>
                      </a:r>
                      <a:r>
                        <a:rPr lang="en-US" baseline="0" dirty="0" smtClean="0"/>
                        <a:t>s complement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7199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901991"/>
              </p:ext>
            </p:extLst>
          </p:nvPr>
        </p:nvGraphicFramePr>
        <p:xfrm>
          <a:off x="1171221" y="163772"/>
          <a:ext cx="6096000" cy="657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binary</a:t>
                      </a:r>
                      <a:r>
                        <a:rPr lang="en-US" baseline="0" dirty="0" smtClean="0"/>
                        <a:t> representation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unsigned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two</a:t>
                      </a:r>
                      <a:r>
                        <a:rPr lang="en-US" baseline="0" dirty="0" smtClean="0"/>
                        <a:t>s complement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83199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7838379"/>
              </p:ext>
            </p:extLst>
          </p:nvPr>
        </p:nvGraphicFramePr>
        <p:xfrm>
          <a:off x="1171221" y="163772"/>
          <a:ext cx="6096000" cy="657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binary</a:t>
                      </a:r>
                      <a:r>
                        <a:rPr lang="en-US" baseline="0" dirty="0" smtClean="0"/>
                        <a:t> representation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unsigned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two</a:t>
                      </a:r>
                      <a:r>
                        <a:rPr lang="en-US" baseline="0" dirty="0" smtClean="0"/>
                        <a:t>s complement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-8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0174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959298"/>
              </p:ext>
            </p:extLst>
          </p:nvPr>
        </p:nvGraphicFramePr>
        <p:xfrm>
          <a:off x="1171221" y="163772"/>
          <a:ext cx="6096000" cy="657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binary</a:t>
                      </a:r>
                      <a:r>
                        <a:rPr lang="en-US" baseline="0" dirty="0" smtClean="0"/>
                        <a:t> representation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unsigned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two</a:t>
                      </a:r>
                      <a:r>
                        <a:rPr lang="en-US" baseline="0" dirty="0" smtClean="0"/>
                        <a:t>s complement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-8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-7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4854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2490145"/>
              </p:ext>
            </p:extLst>
          </p:nvPr>
        </p:nvGraphicFramePr>
        <p:xfrm>
          <a:off x="183443" y="163772"/>
          <a:ext cx="6096000" cy="657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binary</a:t>
                      </a:r>
                      <a:r>
                        <a:rPr lang="en-US" baseline="0" dirty="0" smtClean="0"/>
                        <a:t> representation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unsigned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two</a:t>
                      </a:r>
                      <a:r>
                        <a:rPr lang="en-US" baseline="0" dirty="0" smtClean="0"/>
                        <a:t>s complement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-8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-7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618111" y="2017888"/>
            <a:ext cx="25117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How can you tell if a number is negative?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44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0081087"/>
              </p:ext>
            </p:extLst>
          </p:nvPr>
        </p:nvGraphicFramePr>
        <p:xfrm>
          <a:off x="183443" y="163772"/>
          <a:ext cx="6096000" cy="657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binary</a:t>
                      </a:r>
                      <a:r>
                        <a:rPr lang="en-US" baseline="0" dirty="0" smtClean="0"/>
                        <a:t> representation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unsigned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two</a:t>
                      </a:r>
                      <a:r>
                        <a:rPr lang="en-US" baseline="0" dirty="0" smtClean="0"/>
                        <a:t>s complement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dirty="0" smtClean="0"/>
                        <a:t>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dirty="0" smtClean="0"/>
                        <a:t>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dirty="0" smtClean="0"/>
                        <a:t>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dirty="0" smtClean="0"/>
                        <a:t>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dirty="0" smtClean="0"/>
                        <a:t>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dirty="0" smtClean="0"/>
                        <a:t>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dirty="0" smtClean="0"/>
                        <a:t>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dirty="0" smtClean="0"/>
                        <a:t>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-8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dirty="0" smtClean="0"/>
                        <a:t>001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-7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dirty="0" smtClean="0"/>
                        <a:t>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dirty="0" smtClean="0"/>
                        <a:t>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dirty="0" smtClean="0"/>
                        <a:t>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dirty="0" smtClean="0"/>
                        <a:t>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dirty="0" smtClean="0"/>
                        <a:t>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618111" y="2088443"/>
            <a:ext cx="25117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High order bit!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09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two’s complement trick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3368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You can also calculate the value of a negative number represented as twos complement as follows:</a:t>
            </a:r>
          </a:p>
          <a:p>
            <a:pPr lvl="1"/>
            <a:r>
              <a:rPr lang="en-US" dirty="0" smtClean="0"/>
              <a:t>Flip all of the bits (0 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 1 and 1</a:t>
            </a:r>
            <a:r>
              <a:rPr lang="en-US" dirty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</a:t>
            </a:r>
            <a:r>
              <a:rPr lang="en-US" dirty="0" smtClean="0"/>
              <a:t>0)</a:t>
            </a:r>
          </a:p>
          <a:p>
            <a:pPr lvl="1"/>
            <a:r>
              <a:rPr lang="en-US" dirty="0" smtClean="0"/>
              <a:t>Add 1</a:t>
            </a:r>
          </a:p>
          <a:p>
            <a:pPr lvl="1"/>
            <a:r>
              <a:rPr lang="en-US" dirty="0" smtClean="0"/>
              <a:t>Resulting number is the magnitude of the original negative number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30341" y="5014331"/>
            <a:ext cx="109036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1101</a:t>
            </a:r>
            <a:endParaRPr lang="en-US" sz="3200" dirty="0"/>
          </a:p>
        </p:txBody>
      </p:sp>
      <p:sp>
        <p:nvSpPr>
          <p:cNvPr id="6" name="Right Arrow 5"/>
          <p:cNvSpPr/>
          <p:nvPr/>
        </p:nvSpPr>
        <p:spPr>
          <a:xfrm>
            <a:off x="2568222" y="512844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827741" y="4988552"/>
            <a:ext cx="109036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0011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2144888" y="4534554"/>
            <a:ext cx="1213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flip the bits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4921955" y="512844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553031" y="4988552"/>
            <a:ext cx="109036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001</a:t>
            </a:r>
            <a:r>
              <a:rPr lang="en-US" sz="3200" dirty="0"/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99116" y="5046218"/>
            <a:ext cx="5023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-3</a:t>
            </a:r>
            <a:endParaRPr lang="en-US" sz="2800" dirty="0"/>
          </a:p>
        </p:txBody>
      </p:sp>
      <p:sp>
        <p:nvSpPr>
          <p:cNvPr id="12" name="Right Arrow 11"/>
          <p:cNvSpPr/>
          <p:nvPr/>
        </p:nvSpPr>
        <p:spPr>
          <a:xfrm>
            <a:off x="6985837" y="512844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813264" y="4553552"/>
            <a:ext cx="757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add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741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/>
      <p:bldP spid="9" grpId="0" animBg="1"/>
      <p:bldP spid="10" grpId="0"/>
      <p:bldP spid="11" grpId="0"/>
      <p:bldP spid="12" grpId="0" animBg="1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two’s complement trick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3368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You can also calculate the value of a negative number represented as twos complement as follows:</a:t>
            </a:r>
          </a:p>
          <a:p>
            <a:pPr lvl="1"/>
            <a:r>
              <a:rPr lang="en-US" dirty="0" smtClean="0"/>
              <a:t>Flip all of the bits (0 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 1 and 1</a:t>
            </a:r>
            <a:r>
              <a:rPr lang="en-US" dirty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</a:t>
            </a:r>
            <a:r>
              <a:rPr lang="en-US" dirty="0" smtClean="0"/>
              <a:t>0)</a:t>
            </a:r>
          </a:p>
          <a:p>
            <a:pPr lvl="1"/>
            <a:r>
              <a:rPr lang="en-US" dirty="0" smtClean="0"/>
              <a:t>Add 1</a:t>
            </a:r>
          </a:p>
          <a:p>
            <a:pPr lvl="1"/>
            <a:r>
              <a:rPr lang="en-US" dirty="0" smtClean="0"/>
              <a:t>Resulting number is the magnitude of the original negative number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30341" y="5014331"/>
            <a:ext cx="109036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1110</a:t>
            </a:r>
            <a:endParaRPr lang="en-US" sz="3200" dirty="0"/>
          </a:p>
        </p:txBody>
      </p:sp>
      <p:sp>
        <p:nvSpPr>
          <p:cNvPr id="6" name="Right Arrow 5"/>
          <p:cNvSpPr/>
          <p:nvPr/>
        </p:nvSpPr>
        <p:spPr>
          <a:xfrm>
            <a:off x="2568222" y="512844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827741" y="4988552"/>
            <a:ext cx="109036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0010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2144888" y="4534554"/>
            <a:ext cx="1213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flip the bits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4921955" y="512844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553031" y="4988552"/>
            <a:ext cx="109036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0001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7899116" y="5046218"/>
            <a:ext cx="5023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-2</a:t>
            </a:r>
            <a:endParaRPr lang="en-US" sz="2800" dirty="0"/>
          </a:p>
        </p:txBody>
      </p:sp>
      <p:sp>
        <p:nvSpPr>
          <p:cNvPr id="12" name="Right Arrow 11"/>
          <p:cNvSpPr/>
          <p:nvPr/>
        </p:nvSpPr>
        <p:spPr>
          <a:xfrm>
            <a:off x="6985837" y="512844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813264" y="4553552"/>
            <a:ext cx="757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add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754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/>
      <p:bldP spid="9" grpId="0" animBg="1"/>
      <p:bldP spid="10" grpId="0"/>
      <p:bldP spid="11" grpId="0"/>
      <p:bldP spid="12" grpId="0" animBg="1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Addition with twos complement numbers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89749" y="2388667"/>
            <a:ext cx="13167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0001</a:t>
            </a:r>
          </a:p>
          <a:p>
            <a:r>
              <a:rPr lang="en-US" sz="4000" dirty="0" smtClean="0"/>
              <a:t>0101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145481" y="3042664"/>
            <a:ext cx="492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+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145481" y="3740328"/>
            <a:ext cx="2229556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85685" y="3740328"/>
            <a:ext cx="3820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732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Addition with twos complement numbers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89749" y="2388667"/>
            <a:ext cx="13167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0001</a:t>
            </a:r>
          </a:p>
          <a:p>
            <a:r>
              <a:rPr lang="en-US" sz="4000" dirty="0" smtClean="0"/>
              <a:t>0101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145481" y="3042664"/>
            <a:ext cx="492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+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145481" y="3740328"/>
            <a:ext cx="2229556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61527" y="3740328"/>
            <a:ext cx="13167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0110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4233333" y="213322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607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Addition with twos complement numbers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89749" y="2388667"/>
            <a:ext cx="13167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0110</a:t>
            </a:r>
          </a:p>
          <a:p>
            <a:r>
              <a:rPr lang="en-US" sz="4000" dirty="0" smtClean="0"/>
              <a:t>0101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145481" y="3042664"/>
            <a:ext cx="492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+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145481" y="3740328"/>
            <a:ext cx="2229556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85685" y="3740328"/>
            <a:ext cx="3820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404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Addition with twos complement numbers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89749" y="2388667"/>
            <a:ext cx="13167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0110</a:t>
            </a:r>
          </a:p>
          <a:p>
            <a:r>
              <a:rPr lang="en-US" sz="4000" dirty="0" smtClean="0"/>
              <a:t>0101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145481" y="3042664"/>
            <a:ext cx="492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+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145481" y="3740328"/>
            <a:ext cx="2229556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603860" y="3740328"/>
            <a:ext cx="15141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1011?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66296" y="222033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672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Addition with twos complement numbers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89749" y="2388667"/>
            <a:ext cx="13167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0110</a:t>
            </a:r>
          </a:p>
          <a:p>
            <a:r>
              <a:rPr lang="en-US" sz="4000" dirty="0" smtClean="0"/>
              <a:t>0101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145481" y="3042664"/>
            <a:ext cx="492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+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145481" y="3740328"/>
            <a:ext cx="2229556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603860" y="3740328"/>
            <a:ext cx="15141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1011?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66296" y="222033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544081" y="2533219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6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44081" y="311906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18996" y="3915994"/>
            <a:ext cx="524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7444" y="5085054"/>
            <a:ext cx="85643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Overflow!  We cannot represent this number (it’s too large)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413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Addition with twos complement numbers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89749" y="2388667"/>
            <a:ext cx="13167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0110</a:t>
            </a:r>
          </a:p>
          <a:p>
            <a:r>
              <a:rPr lang="en-US" sz="4000" dirty="0"/>
              <a:t>1</a:t>
            </a:r>
            <a:r>
              <a:rPr lang="en-US" sz="4000" dirty="0" smtClean="0"/>
              <a:t>101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145481" y="3042664"/>
            <a:ext cx="492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+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145481" y="3740328"/>
            <a:ext cx="2229556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85685" y="3740328"/>
            <a:ext cx="3820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831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Addition with twos complement numbers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89749" y="2388667"/>
            <a:ext cx="13167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0110</a:t>
            </a:r>
          </a:p>
          <a:p>
            <a:r>
              <a:rPr lang="en-US" sz="4000" dirty="0"/>
              <a:t>1</a:t>
            </a:r>
            <a:r>
              <a:rPr lang="en-US" sz="4000" dirty="0" smtClean="0"/>
              <a:t>101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145481" y="3042664"/>
            <a:ext cx="492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+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145481" y="3740328"/>
            <a:ext cx="2229556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61527" y="3740328"/>
            <a:ext cx="13167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0011</a:t>
            </a:r>
            <a:endParaRPr lang="en-US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3666296" y="222033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296814" y="2222395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046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Addition with twos complement numbers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89749" y="2388667"/>
            <a:ext cx="13167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0110</a:t>
            </a:r>
          </a:p>
          <a:p>
            <a:r>
              <a:rPr lang="en-US" sz="4000" dirty="0"/>
              <a:t>1</a:t>
            </a:r>
            <a:r>
              <a:rPr lang="en-US" sz="4000" dirty="0" smtClean="0"/>
              <a:t>101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145481" y="3042664"/>
            <a:ext cx="492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+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145481" y="3740328"/>
            <a:ext cx="2229556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61527" y="3740328"/>
            <a:ext cx="13167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0011</a:t>
            </a:r>
            <a:endParaRPr lang="en-US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3666296" y="222033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296814" y="2222395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489223" y="2477616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6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45856" y="3113219"/>
            <a:ext cx="5023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-3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04096" y="3826217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3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1110" y="2913164"/>
            <a:ext cx="22509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ignore the last carry</a:t>
            </a:r>
            <a:endParaRPr lang="en-US" sz="2000" dirty="0"/>
          </a:p>
        </p:txBody>
      </p:sp>
      <p:cxnSp>
        <p:nvCxnSpPr>
          <p:cNvPr id="14" name="Straight Arrow Connector 13"/>
          <p:cNvCxnSpPr>
            <a:endCxn id="11" idx="1"/>
          </p:cNvCxnSpPr>
          <p:nvPr/>
        </p:nvCxnSpPr>
        <p:spPr>
          <a:xfrm flipV="1">
            <a:off x="2511778" y="2407061"/>
            <a:ext cx="785036" cy="63560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9726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434870" y="3251200"/>
            <a:ext cx="1362908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Ideas?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267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Negate the 2</a:t>
            </a:r>
            <a:r>
              <a:rPr lang="en-US" baseline="30000" dirty="0" smtClean="0"/>
              <a:t>nd</a:t>
            </a:r>
            <a:r>
              <a:rPr lang="en-US" dirty="0" smtClean="0"/>
              <a:t> number (flip the bits and add 1)</a:t>
            </a:r>
          </a:p>
          <a:p>
            <a:r>
              <a:rPr lang="en-US" dirty="0" smtClean="0"/>
              <a:t>Add them!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132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two’s complement trick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3368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You can also calculate the value of a negative number represented as twos complement as follows:</a:t>
            </a:r>
          </a:p>
          <a:p>
            <a:pPr lvl="1"/>
            <a:r>
              <a:rPr lang="en-US" dirty="0" smtClean="0"/>
              <a:t>Flip all of the bits (0 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 1 and 1</a:t>
            </a:r>
            <a:r>
              <a:rPr lang="en-US" dirty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</a:t>
            </a:r>
            <a:r>
              <a:rPr lang="en-US" dirty="0" smtClean="0"/>
              <a:t>0)</a:t>
            </a:r>
          </a:p>
          <a:p>
            <a:pPr lvl="1"/>
            <a:r>
              <a:rPr lang="en-US" dirty="0" smtClean="0"/>
              <a:t>Add 1</a:t>
            </a:r>
          </a:p>
          <a:p>
            <a:pPr lvl="1"/>
            <a:r>
              <a:rPr lang="en-US" dirty="0" smtClean="0"/>
              <a:t>Resulting number is the magnitude of the original negative number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40001" y="3937000"/>
            <a:ext cx="355558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Why does this work?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066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two’s complement trick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3368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You can also calculate the value of a negative number represented as twos complement as follows:</a:t>
            </a:r>
          </a:p>
          <a:p>
            <a:pPr lvl="1"/>
            <a:r>
              <a:rPr lang="en-US" dirty="0" smtClean="0"/>
              <a:t>Flip all of the bits (0 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 1 and 1</a:t>
            </a:r>
            <a:r>
              <a:rPr lang="en-US" dirty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</a:t>
            </a:r>
            <a:r>
              <a:rPr lang="en-US" dirty="0" smtClean="0"/>
              <a:t>0)</a:t>
            </a:r>
          </a:p>
          <a:p>
            <a:pPr lvl="1"/>
            <a:r>
              <a:rPr lang="en-US" dirty="0" smtClean="0"/>
              <a:t>Add 1</a:t>
            </a:r>
          </a:p>
          <a:p>
            <a:pPr lvl="1"/>
            <a:r>
              <a:rPr lang="en-US" dirty="0" smtClean="0"/>
              <a:t>Resulting number is the magnitude of the original negative number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30341" y="4721943"/>
            <a:ext cx="159050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1101  +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254000" y="4162778"/>
            <a:ext cx="13725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is: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51405" y="4721943"/>
            <a:ext cx="109036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001</a:t>
            </a:r>
            <a:r>
              <a:rPr lang="en-US" sz="3200" dirty="0"/>
              <a:t>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45500" y="4727223"/>
            <a:ext cx="34256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68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Hexadecimal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3902908" cy="57291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Hexadecimal = base 16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11048" y="2849033"/>
            <a:ext cx="3902908" cy="57291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>
                <a:solidFill>
                  <a:srgbClr val="FF0000"/>
                </a:solidFill>
              </a:rPr>
              <a:t>What will be the digits?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796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Hexadecimal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3902908" cy="57291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Hexadecimal = base 16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49156" y="2224500"/>
            <a:ext cx="8612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Digits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100667" y="2794000"/>
            <a:ext cx="1270000" cy="1411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524000" y="2864556"/>
            <a:ext cx="917664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0</a:t>
            </a:r>
          </a:p>
          <a:p>
            <a:r>
              <a:rPr lang="en-US" sz="2000" dirty="0" smtClean="0"/>
              <a:t>1</a:t>
            </a:r>
          </a:p>
          <a:p>
            <a:r>
              <a:rPr lang="en-US" sz="2000" dirty="0" smtClean="0"/>
              <a:t>2</a:t>
            </a:r>
          </a:p>
          <a:p>
            <a:r>
              <a:rPr lang="en-US" sz="2000" dirty="0" smtClean="0"/>
              <a:t>…</a:t>
            </a:r>
          </a:p>
          <a:p>
            <a:r>
              <a:rPr lang="en-US" sz="2000" dirty="0"/>
              <a:t>9</a:t>
            </a:r>
            <a:endParaRPr lang="en-US" sz="2000" dirty="0" smtClean="0"/>
          </a:p>
          <a:p>
            <a:r>
              <a:rPr lang="en-US" sz="2000" dirty="0" smtClean="0"/>
              <a:t>a  (10)</a:t>
            </a:r>
          </a:p>
          <a:p>
            <a:r>
              <a:rPr lang="en-US" sz="2000" dirty="0" smtClean="0"/>
              <a:t>b  (11)</a:t>
            </a:r>
          </a:p>
          <a:p>
            <a:r>
              <a:rPr lang="en-US" sz="2000" dirty="0" smtClean="0"/>
              <a:t>c   (12)</a:t>
            </a:r>
          </a:p>
          <a:p>
            <a:r>
              <a:rPr lang="en-US" sz="2000" dirty="0" smtClean="0"/>
              <a:t>d  (13)</a:t>
            </a:r>
          </a:p>
          <a:p>
            <a:r>
              <a:rPr lang="en-US" sz="2000" dirty="0" smtClean="0"/>
              <a:t>e  (14)</a:t>
            </a:r>
          </a:p>
          <a:p>
            <a:r>
              <a:rPr lang="en-US" sz="2000" dirty="0" smtClean="0"/>
              <a:t>f  (15)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34556" y="3498335"/>
            <a:ext cx="32757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number is 1ad?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803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Hexadecimal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3902908" cy="57291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Hexadecimal = base 16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49156" y="2224500"/>
            <a:ext cx="8612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Digits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100667" y="2794000"/>
            <a:ext cx="1270000" cy="1411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524000" y="2864556"/>
            <a:ext cx="917664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0</a:t>
            </a:r>
          </a:p>
          <a:p>
            <a:r>
              <a:rPr lang="en-US" sz="2000" dirty="0" smtClean="0"/>
              <a:t>1</a:t>
            </a:r>
          </a:p>
          <a:p>
            <a:r>
              <a:rPr lang="en-US" sz="2000" dirty="0" smtClean="0"/>
              <a:t>2</a:t>
            </a:r>
          </a:p>
          <a:p>
            <a:r>
              <a:rPr lang="en-US" sz="2000" dirty="0" smtClean="0"/>
              <a:t>…</a:t>
            </a:r>
          </a:p>
          <a:p>
            <a:r>
              <a:rPr lang="en-US" sz="2000" dirty="0"/>
              <a:t>9</a:t>
            </a:r>
            <a:endParaRPr lang="en-US" sz="2000" dirty="0" smtClean="0"/>
          </a:p>
          <a:p>
            <a:r>
              <a:rPr lang="en-US" sz="2000" dirty="0" smtClean="0"/>
              <a:t>a  (10)</a:t>
            </a:r>
          </a:p>
          <a:p>
            <a:r>
              <a:rPr lang="en-US" sz="2000" dirty="0" smtClean="0"/>
              <a:t>b  (11)</a:t>
            </a:r>
          </a:p>
          <a:p>
            <a:r>
              <a:rPr lang="en-US" sz="2000" dirty="0" smtClean="0"/>
              <a:t>c   (12)</a:t>
            </a:r>
          </a:p>
          <a:p>
            <a:r>
              <a:rPr lang="en-US" sz="2000" dirty="0" smtClean="0"/>
              <a:t>d  (13)</a:t>
            </a:r>
          </a:p>
          <a:p>
            <a:r>
              <a:rPr lang="en-US" sz="2000" dirty="0" smtClean="0"/>
              <a:t>e  (14)</a:t>
            </a:r>
          </a:p>
          <a:p>
            <a:r>
              <a:rPr lang="en-US" sz="2000" dirty="0" smtClean="0"/>
              <a:t>f  (15)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26563" y="3236725"/>
            <a:ext cx="56605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indent="-742950">
              <a:buAutoNum type="arabicPlain"/>
            </a:pPr>
            <a:r>
              <a:rPr lang="en-US" sz="3600" dirty="0" smtClean="0">
                <a:solidFill>
                  <a:srgbClr val="0000FF"/>
                </a:solidFill>
              </a:rPr>
              <a:t>a  d = 256+10*16+13=</a:t>
            </a:r>
          </a:p>
          <a:p>
            <a:r>
              <a:rPr lang="en-US" sz="3600" dirty="0">
                <a:solidFill>
                  <a:srgbClr val="0000FF"/>
                </a:solidFill>
              </a:rPr>
              <a:t> </a:t>
            </a:r>
            <a:r>
              <a:rPr lang="en-US" sz="3600" dirty="0" smtClean="0">
                <a:solidFill>
                  <a:srgbClr val="0000FF"/>
                </a:solidFill>
              </a:rPr>
              <a:t>            = 429  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27821" y="4078111"/>
            <a:ext cx="524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16</a:t>
            </a:r>
            <a:r>
              <a:rPr lang="en-US" baseline="30000" dirty="0" smtClean="0"/>
              <a:t>0</a:t>
            </a:r>
            <a:endParaRPr lang="en-US" baseline="30000" dirty="0"/>
          </a:p>
        </p:txBody>
      </p:sp>
      <p:sp>
        <p:nvSpPr>
          <p:cNvPr id="9" name="TextBox 8"/>
          <p:cNvSpPr txBox="1"/>
          <p:nvPr/>
        </p:nvSpPr>
        <p:spPr>
          <a:xfrm>
            <a:off x="3817630" y="4074067"/>
            <a:ext cx="524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16</a:t>
            </a:r>
            <a:r>
              <a:rPr lang="en-US" baseline="30000" dirty="0"/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50995" y="4064000"/>
            <a:ext cx="524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16</a:t>
            </a:r>
            <a:r>
              <a:rPr lang="en-US" baseline="30000" dirty="0" smtClean="0"/>
              <a:t>2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1642507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Hexadecimal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3902908" cy="57291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Hexadecimal = base 16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49156" y="2224500"/>
            <a:ext cx="8612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Digits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100667" y="2794000"/>
            <a:ext cx="1270000" cy="1411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524000" y="2864556"/>
            <a:ext cx="917664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0</a:t>
            </a:r>
          </a:p>
          <a:p>
            <a:r>
              <a:rPr lang="en-US" sz="2000" dirty="0" smtClean="0"/>
              <a:t>1</a:t>
            </a:r>
          </a:p>
          <a:p>
            <a:r>
              <a:rPr lang="en-US" sz="2000" dirty="0" smtClean="0"/>
              <a:t>2</a:t>
            </a:r>
          </a:p>
          <a:p>
            <a:r>
              <a:rPr lang="en-US" sz="2000" dirty="0" smtClean="0"/>
              <a:t>…</a:t>
            </a:r>
          </a:p>
          <a:p>
            <a:r>
              <a:rPr lang="en-US" sz="2000" dirty="0"/>
              <a:t>9</a:t>
            </a:r>
            <a:endParaRPr lang="en-US" sz="2000" dirty="0" smtClean="0"/>
          </a:p>
          <a:p>
            <a:r>
              <a:rPr lang="en-US" sz="2000" dirty="0" smtClean="0"/>
              <a:t>a  (10)</a:t>
            </a:r>
          </a:p>
          <a:p>
            <a:r>
              <a:rPr lang="en-US" sz="2000" dirty="0" smtClean="0"/>
              <a:t>b  (11)</a:t>
            </a:r>
          </a:p>
          <a:p>
            <a:r>
              <a:rPr lang="en-US" sz="2000" dirty="0" smtClean="0"/>
              <a:t>c   (12)</a:t>
            </a:r>
          </a:p>
          <a:p>
            <a:r>
              <a:rPr lang="en-US" sz="2000" dirty="0" smtClean="0"/>
              <a:t>d  (13)</a:t>
            </a:r>
          </a:p>
          <a:p>
            <a:r>
              <a:rPr lang="en-US" sz="2000" dirty="0" smtClean="0"/>
              <a:t>e  (14)</a:t>
            </a:r>
          </a:p>
          <a:p>
            <a:r>
              <a:rPr lang="en-US" sz="2000" dirty="0" smtClean="0"/>
              <a:t>f  (15)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67668" y="3021281"/>
            <a:ext cx="449090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Hexadecimal is common in CS.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Why?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460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Hexadecimal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3902908" cy="57291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Hexadecimal = base 16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49156" y="2224500"/>
            <a:ext cx="8612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Digits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100667" y="2794000"/>
            <a:ext cx="1270000" cy="1411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524000" y="2864556"/>
            <a:ext cx="917664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0</a:t>
            </a:r>
          </a:p>
          <a:p>
            <a:r>
              <a:rPr lang="en-US" sz="2000" dirty="0" smtClean="0"/>
              <a:t>1</a:t>
            </a:r>
          </a:p>
          <a:p>
            <a:r>
              <a:rPr lang="en-US" sz="2000" dirty="0" smtClean="0"/>
              <a:t>2</a:t>
            </a:r>
          </a:p>
          <a:p>
            <a:r>
              <a:rPr lang="en-US" sz="2000" dirty="0" smtClean="0"/>
              <a:t>…</a:t>
            </a:r>
          </a:p>
          <a:p>
            <a:r>
              <a:rPr lang="en-US" sz="2000" dirty="0"/>
              <a:t>9</a:t>
            </a:r>
            <a:endParaRPr lang="en-US" sz="2000" dirty="0" smtClean="0"/>
          </a:p>
          <a:p>
            <a:r>
              <a:rPr lang="en-US" sz="2000" dirty="0" smtClean="0"/>
              <a:t>a  (10)</a:t>
            </a:r>
          </a:p>
          <a:p>
            <a:r>
              <a:rPr lang="en-US" sz="2000" dirty="0" smtClean="0"/>
              <a:t>b  (11)</a:t>
            </a:r>
          </a:p>
          <a:p>
            <a:r>
              <a:rPr lang="en-US" sz="2000" dirty="0" smtClean="0"/>
              <a:t>c   (12)</a:t>
            </a:r>
          </a:p>
          <a:p>
            <a:r>
              <a:rPr lang="en-US" sz="2000" dirty="0" smtClean="0"/>
              <a:t>d  (13)</a:t>
            </a:r>
          </a:p>
          <a:p>
            <a:r>
              <a:rPr lang="en-US" sz="2000" dirty="0" smtClean="0"/>
              <a:t>e  (14)</a:t>
            </a:r>
          </a:p>
          <a:p>
            <a:r>
              <a:rPr lang="en-US" sz="2000" dirty="0" smtClean="0"/>
              <a:t>f  (15)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67668" y="3021281"/>
            <a:ext cx="449090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Hexadecimal is common in CS.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4 bits = 1 hexadecimal digit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64112" y="4345001"/>
            <a:ext cx="46944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following number in hex?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79335" y="5136444"/>
            <a:ext cx="36517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0110 </a:t>
            </a:r>
            <a:r>
              <a:rPr lang="en-US" sz="2800" dirty="0"/>
              <a:t>1</a:t>
            </a:r>
            <a:r>
              <a:rPr lang="en-US" sz="2800" dirty="0" smtClean="0"/>
              <a:t>101 0101 0001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46822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Hexadecimal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3902908" cy="57291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Hexadecimal = base 16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49156" y="2224500"/>
            <a:ext cx="8612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Digits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100667" y="2794000"/>
            <a:ext cx="1270000" cy="1411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524000" y="2864556"/>
            <a:ext cx="917664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0</a:t>
            </a:r>
          </a:p>
          <a:p>
            <a:r>
              <a:rPr lang="en-US" sz="2000" dirty="0" smtClean="0"/>
              <a:t>1</a:t>
            </a:r>
          </a:p>
          <a:p>
            <a:r>
              <a:rPr lang="en-US" sz="2000" dirty="0" smtClean="0"/>
              <a:t>2</a:t>
            </a:r>
          </a:p>
          <a:p>
            <a:r>
              <a:rPr lang="en-US" sz="2000" dirty="0" smtClean="0"/>
              <a:t>…</a:t>
            </a:r>
          </a:p>
          <a:p>
            <a:r>
              <a:rPr lang="en-US" sz="2000" dirty="0"/>
              <a:t>9</a:t>
            </a:r>
            <a:endParaRPr lang="en-US" sz="2000" dirty="0" smtClean="0"/>
          </a:p>
          <a:p>
            <a:r>
              <a:rPr lang="en-US" sz="2000" dirty="0" smtClean="0"/>
              <a:t>a  (10)</a:t>
            </a:r>
          </a:p>
          <a:p>
            <a:r>
              <a:rPr lang="en-US" sz="2000" dirty="0" smtClean="0"/>
              <a:t>b  (11)</a:t>
            </a:r>
          </a:p>
          <a:p>
            <a:r>
              <a:rPr lang="en-US" sz="2000" dirty="0" smtClean="0"/>
              <a:t>c   (12)</a:t>
            </a:r>
          </a:p>
          <a:p>
            <a:r>
              <a:rPr lang="en-US" sz="2000" dirty="0" smtClean="0"/>
              <a:t>d  (13)</a:t>
            </a:r>
          </a:p>
          <a:p>
            <a:r>
              <a:rPr lang="en-US" sz="2000" dirty="0" smtClean="0"/>
              <a:t>e  (14)</a:t>
            </a:r>
          </a:p>
          <a:p>
            <a:r>
              <a:rPr lang="en-US" sz="2000" dirty="0" smtClean="0"/>
              <a:t>f  (15)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67668" y="3021281"/>
            <a:ext cx="449090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Hexadecimal is common in CS.</a:t>
            </a:r>
          </a:p>
          <a:p>
            <a:r>
              <a:rPr lang="en-US" sz="2800" dirty="0" smtClean="0"/>
              <a:t>4 bits = 1 hexadecimal digit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564112" y="4345001"/>
            <a:ext cx="46944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following number in hex?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79335" y="5136444"/>
            <a:ext cx="36517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0110 </a:t>
            </a:r>
            <a:r>
              <a:rPr lang="en-US" sz="2800" dirty="0"/>
              <a:t>1</a:t>
            </a:r>
            <a:r>
              <a:rPr lang="en-US" sz="2800" dirty="0" smtClean="0"/>
              <a:t>101 0101 0001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4289778" y="577144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6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91290" y="577144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87724" y="577144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71030" y="577144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441207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internals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222" y="1679222"/>
            <a:ext cx="6735704" cy="505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61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internals simplified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09886" y="2667000"/>
            <a:ext cx="2667000" cy="3386667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79219" y="3908778"/>
            <a:ext cx="22436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What does it stand for?</a:t>
            </a:r>
          </a:p>
          <a:p>
            <a:r>
              <a:rPr lang="en-US" sz="2000" dirty="0">
                <a:solidFill>
                  <a:srgbClr val="FF0000"/>
                </a:solidFill>
              </a:rPr>
              <a:t/>
            </a:r>
            <a:br>
              <a:rPr lang="en-US" sz="2000" dirty="0">
                <a:solidFill>
                  <a:srgbClr val="FF0000"/>
                </a:solidFill>
              </a:rPr>
            </a:br>
            <a:r>
              <a:rPr lang="en-US" sz="2000" dirty="0" smtClean="0">
                <a:solidFill>
                  <a:srgbClr val="FF0000"/>
                </a:solidFill>
              </a:rPr>
              <a:t>What does it do?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48088" y="2926280"/>
            <a:ext cx="812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CPU</a:t>
            </a:r>
          </a:p>
        </p:txBody>
      </p:sp>
      <p:sp>
        <p:nvSpPr>
          <p:cNvPr id="7" name="Rectangle 6"/>
          <p:cNvSpPr/>
          <p:nvPr/>
        </p:nvSpPr>
        <p:spPr>
          <a:xfrm>
            <a:off x="4981219" y="2667000"/>
            <a:ext cx="2102555" cy="3386667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549710" y="2926280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RAM</a:t>
            </a:r>
            <a:endParaRPr lang="en-US" sz="2800" b="1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176886" y="3908778"/>
            <a:ext cx="804333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4176886" y="4159956"/>
            <a:ext cx="804333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218286" y="3908778"/>
            <a:ext cx="14562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What does it stand for?</a:t>
            </a:r>
          </a:p>
          <a:p>
            <a:r>
              <a:rPr lang="en-US" sz="2000" dirty="0">
                <a:solidFill>
                  <a:srgbClr val="FF0000"/>
                </a:solidFill>
              </a:rPr>
              <a:t/>
            </a:r>
            <a:br>
              <a:rPr lang="en-US" sz="2000" dirty="0">
                <a:solidFill>
                  <a:srgbClr val="FF0000"/>
                </a:solidFill>
              </a:rPr>
            </a:br>
            <a:r>
              <a:rPr lang="en-US" sz="2000" dirty="0" smtClean="0">
                <a:solidFill>
                  <a:srgbClr val="FF0000"/>
                </a:solidFill>
              </a:rPr>
              <a:t>What does it do?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388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internals simplified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09886" y="2667000"/>
            <a:ext cx="2667000" cy="3386667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79219" y="3908778"/>
            <a:ext cx="22436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(</a:t>
            </a:r>
            <a:r>
              <a:rPr lang="en-US" sz="2000" b="1" dirty="0" smtClean="0"/>
              <a:t>C</a:t>
            </a:r>
            <a:r>
              <a:rPr lang="en-US" sz="2000" dirty="0" smtClean="0"/>
              <a:t>entral </a:t>
            </a:r>
            <a:r>
              <a:rPr lang="en-US" sz="2000" b="1" dirty="0" smtClean="0"/>
              <a:t>P</a:t>
            </a:r>
            <a:r>
              <a:rPr lang="en-US" sz="2000" dirty="0" smtClean="0"/>
              <a:t>rocessing </a:t>
            </a:r>
            <a:r>
              <a:rPr lang="en-US" sz="2000" b="1" dirty="0" smtClean="0"/>
              <a:t>U</a:t>
            </a:r>
            <a:r>
              <a:rPr lang="en-US" sz="2000" dirty="0" smtClean="0"/>
              <a:t>nit, </a:t>
            </a:r>
          </a:p>
          <a:p>
            <a:r>
              <a:rPr lang="en-US" sz="2000" dirty="0" smtClean="0"/>
              <a:t>aka “</a:t>
            </a:r>
            <a:r>
              <a:rPr lang="en-US" sz="2000" i="1" dirty="0" smtClean="0"/>
              <a:t>the processor</a:t>
            </a:r>
            <a:r>
              <a:rPr lang="en-US" sz="2000" dirty="0" smtClean="0"/>
              <a:t>”)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2448088" y="2926280"/>
            <a:ext cx="812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CPU</a:t>
            </a:r>
          </a:p>
        </p:txBody>
      </p:sp>
      <p:sp>
        <p:nvSpPr>
          <p:cNvPr id="7" name="Rectangle 6"/>
          <p:cNvSpPr/>
          <p:nvPr/>
        </p:nvSpPr>
        <p:spPr>
          <a:xfrm>
            <a:off x="4981219" y="2667000"/>
            <a:ext cx="2102555" cy="3386667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549710" y="2926280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RAM</a:t>
            </a:r>
            <a:endParaRPr lang="en-US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122332" y="3908778"/>
            <a:ext cx="18767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(</a:t>
            </a:r>
            <a:r>
              <a:rPr lang="en-US" sz="2000" b="1" dirty="0" smtClean="0"/>
              <a:t>R</a:t>
            </a:r>
            <a:r>
              <a:rPr lang="en-US" sz="2000" dirty="0" smtClean="0"/>
              <a:t>andom </a:t>
            </a:r>
            <a:r>
              <a:rPr lang="en-US" sz="2000" b="1" dirty="0" smtClean="0"/>
              <a:t>A</a:t>
            </a:r>
            <a:r>
              <a:rPr lang="en-US" sz="2000" dirty="0" smtClean="0"/>
              <a:t>ccess </a:t>
            </a:r>
            <a:r>
              <a:rPr lang="en-US" sz="2000" b="1" dirty="0" smtClean="0"/>
              <a:t>M</a:t>
            </a:r>
            <a:r>
              <a:rPr lang="en-US" sz="2000" dirty="0" smtClean="0"/>
              <a:t>emory, </a:t>
            </a:r>
          </a:p>
          <a:p>
            <a:r>
              <a:rPr lang="en-US" sz="2000" dirty="0" smtClean="0"/>
              <a:t>aka “</a:t>
            </a:r>
            <a:r>
              <a:rPr lang="en-US" sz="2000" i="1" dirty="0" smtClean="0"/>
              <a:t>memory</a:t>
            </a:r>
            <a:r>
              <a:rPr lang="en-US" sz="2000" dirty="0" smtClean="0"/>
              <a:t>” or “</a:t>
            </a:r>
            <a:r>
              <a:rPr lang="en-US" sz="2000" i="1" dirty="0" smtClean="0"/>
              <a:t>main memory”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176886" y="3908778"/>
            <a:ext cx="804333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4176886" y="4159956"/>
            <a:ext cx="804333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650997" y="6237112"/>
            <a:ext cx="2376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Does all the work!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37285" y="6223000"/>
            <a:ext cx="2518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Temporary storage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626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internals simplified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09886" y="2667001"/>
            <a:ext cx="1750719" cy="22577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041829" y="3433171"/>
            <a:ext cx="812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CPU</a:t>
            </a:r>
          </a:p>
        </p:txBody>
      </p:sp>
      <p:sp>
        <p:nvSpPr>
          <p:cNvPr id="7" name="Rectangle 6"/>
          <p:cNvSpPr/>
          <p:nvPr/>
        </p:nvSpPr>
        <p:spPr>
          <a:xfrm>
            <a:off x="4080985" y="2695220"/>
            <a:ext cx="818448" cy="2257779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052762" y="3461391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RAM</a:t>
            </a:r>
            <a:endParaRPr lang="en-US" sz="2800" b="1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276651" y="3697111"/>
            <a:ext cx="804333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3276651" y="3948289"/>
            <a:ext cx="804333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67" y="3404949"/>
            <a:ext cx="1519830" cy="151983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326444" y="2187222"/>
            <a:ext cx="3795889" cy="30197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635045" y="3019779"/>
            <a:ext cx="1147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hard drive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535033" y="2241225"/>
            <a:ext cx="1539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“the computer”</a:t>
            </a:r>
            <a:endParaRPr lang="en-US" dirty="0"/>
          </a:p>
        </p:txBody>
      </p:sp>
      <p:sp>
        <p:nvSpPr>
          <p:cNvPr id="20" name="Left-Right Arrow 19"/>
          <p:cNvSpPr/>
          <p:nvPr/>
        </p:nvSpPr>
        <p:spPr>
          <a:xfrm>
            <a:off x="5305778" y="3697111"/>
            <a:ext cx="1072445" cy="409222"/>
          </a:xfrm>
          <a:prstGeom prst="leftRightArrow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090334" y="5785556"/>
            <a:ext cx="47070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Why do we need a hard drive?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067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internals simplified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09886" y="2667001"/>
            <a:ext cx="1750719" cy="22577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041829" y="3433171"/>
            <a:ext cx="812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CPU</a:t>
            </a:r>
          </a:p>
        </p:txBody>
      </p:sp>
      <p:sp>
        <p:nvSpPr>
          <p:cNvPr id="7" name="Rectangle 6"/>
          <p:cNvSpPr/>
          <p:nvPr/>
        </p:nvSpPr>
        <p:spPr>
          <a:xfrm>
            <a:off x="4080985" y="2695220"/>
            <a:ext cx="818448" cy="2257779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052762" y="3461391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RAM</a:t>
            </a:r>
            <a:endParaRPr lang="en-US" sz="2800" b="1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276651" y="3697111"/>
            <a:ext cx="804333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3276651" y="3948289"/>
            <a:ext cx="804333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67" y="3404949"/>
            <a:ext cx="1519830" cy="151983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326444" y="2187222"/>
            <a:ext cx="3795889" cy="30197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635045" y="3019779"/>
            <a:ext cx="1147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hard drive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535033" y="2241225"/>
            <a:ext cx="1539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“the computer”</a:t>
            </a:r>
            <a:endParaRPr lang="en-US" dirty="0"/>
          </a:p>
        </p:txBody>
      </p:sp>
      <p:sp>
        <p:nvSpPr>
          <p:cNvPr id="20" name="Left-Right Arrow 19"/>
          <p:cNvSpPr/>
          <p:nvPr/>
        </p:nvSpPr>
        <p:spPr>
          <a:xfrm>
            <a:off x="5305778" y="3697111"/>
            <a:ext cx="1072445" cy="409222"/>
          </a:xfrm>
          <a:prstGeom prst="leftRightArrow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890513" y="5523945"/>
            <a:ext cx="66043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Persistent memory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RAM only stores data while it has power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22333" y="2187222"/>
            <a:ext cx="3033889" cy="3019778"/>
          </a:xfrm>
          <a:prstGeom prst="rect">
            <a:avLst/>
          </a:prstGeom>
          <a:noFill/>
          <a:ln w="38100" cmpd="sng"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634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simplified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6218" y="2074335"/>
            <a:ext cx="1519830" cy="151983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446596" y="1689165"/>
            <a:ext cx="1147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hard drive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499" y="3851236"/>
            <a:ext cx="1635542" cy="163554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338589" y="5500890"/>
            <a:ext cx="1289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media drive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6900" y="4614334"/>
            <a:ext cx="1954389" cy="1954389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2394704" y="2074335"/>
            <a:ext cx="1750719" cy="22577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926647" y="2840505"/>
            <a:ext cx="812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CPU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965803" y="2102554"/>
            <a:ext cx="818448" cy="2257779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937580" y="2868725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RAM</a:t>
            </a:r>
            <a:endParaRPr lang="en-US" sz="2800" b="1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4161469" y="3104445"/>
            <a:ext cx="804333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4161469" y="3355623"/>
            <a:ext cx="804333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2211262" y="1594556"/>
            <a:ext cx="3795889" cy="30197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419851" y="1648559"/>
            <a:ext cx="1539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“the computer”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010404" y="6384057"/>
            <a:ext cx="85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display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364" y="2702278"/>
            <a:ext cx="1266571" cy="13066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0918" y="4101719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network</a:t>
            </a:r>
            <a:endParaRPr lang="en-US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8935" y="5058001"/>
            <a:ext cx="1110545" cy="1110545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713952" y="6023391"/>
            <a:ext cx="1366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input devices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908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Inside the CPU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71276" y="2513168"/>
            <a:ext cx="2709334" cy="327900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67145" y="1911896"/>
            <a:ext cx="812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CPU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116" y="2976873"/>
            <a:ext cx="2240131" cy="159167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83516" y="2567651"/>
            <a:ext cx="1049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processor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8664" y="2677720"/>
            <a:ext cx="2240131" cy="1890825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8664" y="4760154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229286" y="4757333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409908" y="4754512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596174" y="4754512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776796" y="4751691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957418" y="4748870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2387243" y="4810096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…</a:t>
            </a:r>
            <a:endParaRPr lang="en-US" sz="2400" dirty="0"/>
          </a:p>
        </p:txBody>
      </p:sp>
      <p:sp>
        <p:nvSpPr>
          <p:cNvPr id="22" name="Rectangle 21"/>
          <p:cNvSpPr/>
          <p:nvPr/>
        </p:nvSpPr>
        <p:spPr>
          <a:xfrm>
            <a:off x="3180140" y="4760154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674387" y="5425282"/>
            <a:ext cx="963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registers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4219223" y="3259666"/>
            <a:ext cx="4217471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processor: does the work</a:t>
            </a:r>
          </a:p>
          <a:p>
            <a:endParaRPr lang="en-US" sz="2400" dirty="0"/>
          </a:p>
          <a:p>
            <a:r>
              <a:rPr lang="en-US" sz="2400" dirty="0" smtClean="0"/>
              <a:t>registers: local, fast memory slots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2667000" y="6025444"/>
            <a:ext cx="41653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all these levels of memory?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110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speed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1127096"/>
              </p:ext>
            </p:extLst>
          </p:nvPr>
        </p:nvGraphicFramePr>
        <p:xfrm>
          <a:off x="866648" y="2427112"/>
          <a:ext cx="7331908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2977"/>
                <a:gridCol w="1832977"/>
                <a:gridCol w="1832977"/>
                <a:gridCol w="183297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operation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access</a:t>
                      </a:r>
                      <a:r>
                        <a:rPr lang="en-US" sz="2400" baseline="0" dirty="0" smtClean="0"/>
                        <a:t> time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times</a:t>
                      </a:r>
                      <a:r>
                        <a:rPr lang="en-US" sz="2400" baseline="0" dirty="0" smtClean="0"/>
                        <a:t> slower than register access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for </a:t>
                      </a:r>
                      <a:r>
                        <a:rPr lang="en-US" sz="2400" dirty="0" smtClean="0"/>
                        <a:t>comparison…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register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0.3 ns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 s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RAM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120 ns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 min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Hard disk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1ms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~million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 month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google.com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0.4s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~billion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30</a:t>
                      </a:r>
                      <a:r>
                        <a:rPr lang="en-US" sz="2400" baseline="0" dirty="0" smtClean="0"/>
                        <a:t> years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72785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36054" y="2995725"/>
            <a:ext cx="818448" cy="2257779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7831" y="3761896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RAM</a:t>
            </a:r>
            <a:endParaRPr lang="en-US" sz="2800" b="1" dirty="0"/>
          </a:p>
        </p:txBody>
      </p:sp>
      <p:sp>
        <p:nvSpPr>
          <p:cNvPr id="6" name="Right Arrow 5"/>
          <p:cNvSpPr/>
          <p:nvPr/>
        </p:nvSpPr>
        <p:spPr>
          <a:xfrm>
            <a:off x="1720252" y="3634896"/>
            <a:ext cx="1030112" cy="852437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132666" y="3742015"/>
            <a:ext cx="482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010101111000101000010010 …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2017889" y="5253504"/>
            <a:ext cx="24648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a byte?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4238" y="4356593"/>
            <a:ext cx="2671233" cy="179382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01699" y="5301699"/>
            <a:ext cx="34256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046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36054" y="2995725"/>
            <a:ext cx="818448" cy="2257779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7831" y="3761896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RAM</a:t>
            </a:r>
            <a:endParaRPr lang="en-US" sz="2800" b="1" dirty="0"/>
          </a:p>
        </p:txBody>
      </p:sp>
      <p:sp>
        <p:nvSpPr>
          <p:cNvPr id="6" name="Right Arrow 5"/>
          <p:cNvSpPr/>
          <p:nvPr/>
        </p:nvSpPr>
        <p:spPr>
          <a:xfrm>
            <a:off x="1720252" y="3634896"/>
            <a:ext cx="1030112" cy="852437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132666" y="3742015"/>
            <a:ext cx="482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01010111 10001010 00010010 …</a:t>
            </a:r>
            <a:endParaRPr lang="en-US" sz="2400" dirty="0"/>
          </a:p>
        </p:txBody>
      </p:sp>
      <p:sp>
        <p:nvSpPr>
          <p:cNvPr id="13" name="Left Brace 12"/>
          <p:cNvSpPr/>
          <p:nvPr/>
        </p:nvSpPr>
        <p:spPr>
          <a:xfrm rot="16200000">
            <a:off x="3692869" y="3650532"/>
            <a:ext cx="283653" cy="1389948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132669" y="4699000"/>
            <a:ext cx="32081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byte = 8 bits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byte is abbreviated as B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7831" y="5825446"/>
            <a:ext cx="85954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My laptop has 16GB (gigabytes) of memory.  How many bits is that?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518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sizes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8406044"/>
              </p:ext>
            </p:extLst>
          </p:nvPr>
        </p:nvGraphicFramePr>
        <p:xfrm>
          <a:off x="1360537" y="2201333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bits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byte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kilobyte</a:t>
                      </a:r>
                      <a:r>
                        <a:rPr lang="en-US" baseline="0" dirty="0" smtClean="0"/>
                        <a:t> (KB)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2^10 bytes =</a:t>
                      </a:r>
                      <a:r>
                        <a:rPr lang="en-US" baseline="0" dirty="0" smtClean="0"/>
                        <a:t> ~8,000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megabyte</a:t>
                      </a:r>
                      <a:r>
                        <a:rPr lang="en-US" baseline="0" dirty="0" smtClean="0"/>
                        <a:t> (MB)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2^20</a:t>
                      </a:r>
                      <a:r>
                        <a:rPr lang="en-US" baseline="0" dirty="0" smtClean="0"/>
                        <a:t> =~ </a:t>
                      </a:r>
                      <a:r>
                        <a:rPr lang="en-US" dirty="0" smtClean="0"/>
                        <a:t>8 million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gigabyte</a:t>
                      </a:r>
                      <a:r>
                        <a:rPr lang="en-US" baseline="0" dirty="0" smtClean="0"/>
                        <a:t> (GB)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2^30</a:t>
                      </a:r>
                      <a:r>
                        <a:rPr lang="en-US" baseline="0" dirty="0" smtClean="0"/>
                        <a:t> = ~8 billion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7831" y="5321448"/>
            <a:ext cx="85954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My laptop has 16GB (gigabytes) of memory.  How many bits is that?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873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sizes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8440636"/>
              </p:ext>
            </p:extLst>
          </p:nvPr>
        </p:nvGraphicFramePr>
        <p:xfrm>
          <a:off x="1360537" y="2201333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bits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byte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kilobyte</a:t>
                      </a:r>
                      <a:r>
                        <a:rPr lang="en-US" baseline="0" dirty="0" smtClean="0"/>
                        <a:t> (KB)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2^10 bytes =</a:t>
                      </a:r>
                      <a:r>
                        <a:rPr lang="en-US" baseline="0" dirty="0" smtClean="0"/>
                        <a:t> ~8,000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megabyte</a:t>
                      </a:r>
                      <a:r>
                        <a:rPr lang="en-US" baseline="0" dirty="0" smtClean="0"/>
                        <a:t> (MB)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2^20</a:t>
                      </a:r>
                      <a:r>
                        <a:rPr lang="en-US" baseline="0" dirty="0" smtClean="0"/>
                        <a:t> =~ </a:t>
                      </a:r>
                      <a:r>
                        <a:rPr lang="en-US" dirty="0" smtClean="0"/>
                        <a:t>8 million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gigabyte</a:t>
                      </a:r>
                      <a:r>
                        <a:rPr lang="en-US" baseline="0" dirty="0" smtClean="0"/>
                        <a:t> (GB)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2^30</a:t>
                      </a:r>
                      <a:r>
                        <a:rPr lang="en-US" baseline="0" dirty="0" smtClean="0"/>
                        <a:t> = ~8 billion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45387" y="5073008"/>
            <a:ext cx="2284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~128 billion bits!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554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51110" y="1930335"/>
            <a:ext cx="818448" cy="2257779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2887" y="2696506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RAM</a:t>
            </a:r>
            <a:endParaRPr lang="en-US" sz="2800" b="1" dirty="0"/>
          </a:p>
        </p:txBody>
      </p:sp>
      <p:sp>
        <p:nvSpPr>
          <p:cNvPr id="6" name="Right Arrow 5"/>
          <p:cNvSpPr/>
          <p:nvPr/>
        </p:nvSpPr>
        <p:spPr>
          <a:xfrm>
            <a:off x="2235308" y="2569506"/>
            <a:ext cx="1030112" cy="852437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392036" y="2347124"/>
            <a:ext cx="15945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01010111 </a:t>
            </a:r>
          </a:p>
          <a:p>
            <a:r>
              <a:rPr lang="en-US" sz="2400" dirty="0" smtClean="0"/>
              <a:t>10001010 </a:t>
            </a:r>
          </a:p>
          <a:p>
            <a:r>
              <a:rPr lang="en-US" sz="2400" dirty="0" smtClean="0"/>
              <a:t>00010010 </a:t>
            </a:r>
          </a:p>
          <a:p>
            <a:r>
              <a:rPr lang="en-US" sz="2400" dirty="0" smtClean="0"/>
              <a:t>01011010</a:t>
            </a:r>
          </a:p>
          <a:p>
            <a:r>
              <a:rPr lang="en-US" sz="2400" dirty="0" smtClean="0"/>
              <a:t>…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969603" y="5292719"/>
            <a:ext cx="42784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Memory is byte addressable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358445" y="1853234"/>
            <a:ext cx="1019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address</a:t>
            </a:r>
            <a:endParaRPr lang="en-US" sz="2000" b="1" dirty="0">
              <a:solidFill>
                <a:srgbClr val="0000FF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344331" y="2310247"/>
            <a:ext cx="96468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649644" y="2347124"/>
            <a:ext cx="6593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0</a:t>
            </a:r>
          </a:p>
          <a:p>
            <a:r>
              <a:rPr lang="en-US" sz="2400" dirty="0" smtClean="0"/>
              <a:t>1</a:t>
            </a:r>
          </a:p>
          <a:p>
            <a:r>
              <a:rPr lang="en-US" sz="2400" dirty="0" smtClean="0"/>
              <a:t>2</a:t>
            </a:r>
          </a:p>
          <a:p>
            <a:r>
              <a:rPr lang="en-US" sz="2400" dirty="0" smtClean="0"/>
              <a:t>3</a:t>
            </a:r>
          </a:p>
          <a:p>
            <a:r>
              <a:rPr lang="en-US" sz="2400" dirty="0" smtClean="0"/>
              <a:t>…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9631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51110" y="1930335"/>
            <a:ext cx="818448" cy="2257779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2887" y="2696506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RAM</a:t>
            </a:r>
            <a:endParaRPr lang="en-US" sz="2800" b="1" dirty="0"/>
          </a:p>
        </p:txBody>
      </p:sp>
      <p:sp>
        <p:nvSpPr>
          <p:cNvPr id="6" name="Right Arrow 5"/>
          <p:cNvSpPr/>
          <p:nvPr/>
        </p:nvSpPr>
        <p:spPr>
          <a:xfrm>
            <a:off x="2235308" y="2569506"/>
            <a:ext cx="1030112" cy="852437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392036" y="2347124"/>
            <a:ext cx="15945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01010111 </a:t>
            </a:r>
          </a:p>
          <a:p>
            <a:r>
              <a:rPr lang="en-US" sz="2400" dirty="0" smtClean="0"/>
              <a:t>10001010 </a:t>
            </a:r>
          </a:p>
          <a:p>
            <a:r>
              <a:rPr lang="en-US" sz="2400" dirty="0" smtClean="0"/>
              <a:t>00010010 </a:t>
            </a:r>
          </a:p>
          <a:p>
            <a:r>
              <a:rPr lang="en-US" sz="2400" dirty="0" smtClean="0"/>
              <a:t>01011010</a:t>
            </a:r>
          </a:p>
          <a:p>
            <a:r>
              <a:rPr lang="en-US" sz="2400" dirty="0" smtClean="0"/>
              <a:t>…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751346" y="5010496"/>
            <a:ext cx="59890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Memory is organized into “words”, which is the most common functional unit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358445" y="1853234"/>
            <a:ext cx="1019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address</a:t>
            </a:r>
            <a:endParaRPr lang="en-US" sz="2000" b="1" dirty="0">
              <a:solidFill>
                <a:srgbClr val="0000FF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344331" y="2310247"/>
            <a:ext cx="96468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649644" y="2347124"/>
            <a:ext cx="6593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0</a:t>
            </a:r>
          </a:p>
          <a:p>
            <a:r>
              <a:rPr lang="en-US" sz="2400" dirty="0" smtClean="0"/>
              <a:t>1</a:t>
            </a:r>
          </a:p>
          <a:p>
            <a:r>
              <a:rPr lang="en-US" sz="2400" dirty="0" smtClean="0"/>
              <a:t>2</a:t>
            </a:r>
          </a:p>
          <a:p>
            <a:r>
              <a:rPr lang="en-US" sz="2400" dirty="0" smtClean="0"/>
              <a:t>3</a:t>
            </a:r>
          </a:p>
          <a:p>
            <a:r>
              <a:rPr lang="en-US" sz="2400" dirty="0" smtClean="0"/>
              <a:t>…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476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51110" y="1930335"/>
            <a:ext cx="818448" cy="2257779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2887" y="2696506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RAM</a:t>
            </a:r>
            <a:endParaRPr lang="en-US" sz="2800" b="1" dirty="0"/>
          </a:p>
        </p:txBody>
      </p:sp>
      <p:sp>
        <p:nvSpPr>
          <p:cNvPr id="6" name="Right Arrow 5"/>
          <p:cNvSpPr/>
          <p:nvPr/>
        </p:nvSpPr>
        <p:spPr>
          <a:xfrm>
            <a:off x="2235308" y="2569506"/>
            <a:ext cx="1030112" cy="852437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123924" y="2347124"/>
            <a:ext cx="5020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10101011 10001010 00010010 01011010</a:t>
            </a:r>
          </a:p>
          <a:p>
            <a:r>
              <a:rPr lang="en-US" sz="2000" dirty="0" smtClean="0"/>
              <a:t>11001011 00001110 01010010 01010110</a:t>
            </a:r>
            <a:endParaRPr lang="en-US" sz="2000" dirty="0"/>
          </a:p>
          <a:p>
            <a:r>
              <a:rPr lang="en-US" sz="2000" dirty="0" smtClean="0"/>
              <a:t>10111011 10010010 00000000 01110100</a:t>
            </a:r>
            <a:endParaRPr lang="en-US" sz="2000" dirty="0"/>
          </a:p>
          <a:p>
            <a:r>
              <a:rPr lang="en-US" sz="2000" dirty="0" smtClean="0"/>
              <a:t>…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440901" y="5250385"/>
            <a:ext cx="66447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Most modern computers use 32-bit (4 byte) or 64-bit (8 byte) words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358445" y="1853234"/>
            <a:ext cx="1019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address</a:t>
            </a:r>
            <a:endParaRPr lang="en-US" sz="2000" b="1" dirty="0">
              <a:solidFill>
                <a:srgbClr val="0000FF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344331" y="2310247"/>
            <a:ext cx="96468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649644" y="2347124"/>
            <a:ext cx="6593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0</a:t>
            </a:r>
          </a:p>
          <a:p>
            <a:r>
              <a:rPr lang="en-US" sz="2000" dirty="0"/>
              <a:t>4</a:t>
            </a:r>
            <a:endParaRPr lang="en-US" sz="2000" dirty="0" smtClean="0"/>
          </a:p>
          <a:p>
            <a:r>
              <a:rPr lang="en-US" sz="2000" dirty="0"/>
              <a:t>8</a:t>
            </a:r>
            <a:endParaRPr lang="en-US" sz="2000" dirty="0" smtClean="0"/>
          </a:p>
          <a:p>
            <a:r>
              <a:rPr lang="en-US" sz="2000" dirty="0" smtClean="0"/>
              <a:t>...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76334" y="1905000"/>
            <a:ext cx="1366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32-bit words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292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in the CS41B Machine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51110" y="1930335"/>
            <a:ext cx="818448" cy="2257779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2887" y="2696506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RAM</a:t>
            </a:r>
            <a:endParaRPr lang="en-US" sz="2800" b="1" dirty="0"/>
          </a:p>
        </p:txBody>
      </p:sp>
      <p:sp>
        <p:nvSpPr>
          <p:cNvPr id="6" name="Right Arrow 5"/>
          <p:cNvSpPr/>
          <p:nvPr/>
        </p:nvSpPr>
        <p:spPr>
          <a:xfrm>
            <a:off x="2235308" y="2569506"/>
            <a:ext cx="1030112" cy="852437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123924" y="2347124"/>
            <a:ext cx="5020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10101011 10001010</a:t>
            </a:r>
          </a:p>
          <a:p>
            <a:r>
              <a:rPr lang="en-US" sz="2000" dirty="0" smtClean="0"/>
              <a:t>00010010 01011010</a:t>
            </a:r>
          </a:p>
          <a:p>
            <a:r>
              <a:rPr lang="en-US" sz="2000" dirty="0" smtClean="0"/>
              <a:t>11001011 00001110</a:t>
            </a:r>
          </a:p>
          <a:p>
            <a:r>
              <a:rPr lang="en-US" sz="2000" dirty="0" smtClean="0"/>
              <a:t>…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440901" y="5250385"/>
            <a:ext cx="66447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We’ll use 16-bit words for our model (the CS41B machine)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358445" y="1853234"/>
            <a:ext cx="1019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address</a:t>
            </a:r>
            <a:endParaRPr lang="en-US" sz="2000" b="1" dirty="0">
              <a:solidFill>
                <a:srgbClr val="0000FF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344331" y="2310247"/>
            <a:ext cx="96468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649644" y="2347124"/>
            <a:ext cx="6593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0</a:t>
            </a:r>
          </a:p>
          <a:p>
            <a:r>
              <a:rPr lang="en-US" sz="2000" dirty="0" smtClean="0"/>
              <a:t>2</a:t>
            </a:r>
          </a:p>
          <a:p>
            <a:r>
              <a:rPr lang="en-US" sz="2000" dirty="0" smtClean="0"/>
              <a:t>4</a:t>
            </a:r>
          </a:p>
          <a:p>
            <a:r>
              <a:rPr lang="en-US" sz="2000" dirty="0" smtClean="0"/>
              <a:t>...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76334" y="1905000"/>
            <a:ext cx="1366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16-bit words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130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CS41B machine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45221" y="2712961"/>
            <a:ext cx="2709334" cy="327900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341090" y="2111689"/>
            <a:ext cx="812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CPU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061" y="3176666"/>
            <a:ext cx="2240131" cy="15916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57461" y="2767444"/>
            <a:ext cx="1049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processor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22609" y="2877513"/>
            <a:ext cx="2240131" cy="1890825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75045" y="4951484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755667" y="4948663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936289" y="4945842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122555" y="4945842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303177" y="4943021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448332" y="5625075"/>
            <a:ext cx="963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registers</a:t>
            </a:r>
            <a:endParaRPr lang="en-US" dirty="0"/>
          </a:p>
        </p:txBody>
      </p:sp>
      <p:sp>
        <p:nvSpPr>
          <p:cNvPr id="20" name="Right Arrow 19"/>
          <p:cNvSpPr/>
          <p:nvPr/>
        </p:nvSpPr>
        <p:spPr>
          <a:xfrm rot="19453970">
            <a:off x="2480917" y="4731023"/>
            <a:ext cx="1828136" cy="386203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292958" y="2808549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657728" y="2795667"/>
            <a:ext cx="324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ic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4292958" y="3525394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657728" y="3512512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r0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4318359" y="4255483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4683129" y="4242601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r1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4333529" y="4909097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4698299" y="4896215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r2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4358930" y="5639186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4723700" y="5626304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r3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799671" y="2504516"/>
            <a:ext cx="30315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instruction counter</a:t>
            </a:r>
          </a:p>
          <a:p>
            <a:r>
              <a:rPr lang="en-US" dirty="0" smtClean="0"/>
              <a:t>(location in memory of the next</a:t>
            </a:r>
          </a:p>
          <a:p>
            <a:r>
              <a:rPr lang="en-US" dirty="0" smtClean="0"/>
              <a:t> instruction in memory)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13782" y="3541918"/>
            <a:ext cx="2826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holds the value 0 (read only)</a:t>
            </a:r>
            <a:endParaRPr lang="en-US" dirty="0"/>
          </a:p>
        </p:txBody>
      </p:sp>
      <p:sp>
        <p:nvSpPr>
          <p:cNvPr id="36" name="Right Brace 35"/>
          <p:cNvSpPr/>
          <p:nvPr/>
        </p:nvSpPr>
        <p:spPr>
          <a:xfrm>
            <a:off x="5799671" y="4233175"/>
            <a:ext cx="578551" cy="1820089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6589889" y="4705066"/>
            <a:ext cx="19672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general purpose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read/write</a:t>
            </a:r>
          </a:p>
        </p:txBody>
      </p:sp>
    </p:spTree>
    <p:extLst>
      <p:ext uri="{BB962C8B-B14F-4D97-AF65-F5344CB8AC3E}">
        <p14:creationId xmlns:p14="http://schemas.microsoft.com/office/powerpoint/2010/main" val="4275899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CS41B instructions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45221" y="2712961"/>
            <a:ext cx="2709334" cy="327900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341090" y="2111689"/>
            <a:ext cx="812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CPU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061" y="3176666"/>
            <a:ext cx="2240131" cy="15916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57461" y="2767444"/>
            <a:ext cx="1049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processor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22609" y="2877513"/>
            <a:ext cx="2240131" cy="1890825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75045" y="4951484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755667" y="4948663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936289" y="4945842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122555" y="4945842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303177" y="4943021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448332" y="5625075"/>
            <a:ext cx="963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registers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852333" y="3838222"/>
            <a:ext cx="4388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types of operations might we want to do (think really basic)?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789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26660"/>
          <a:stretch/>
        </p:blipFill>
        <p:spPr>
          <a:xfrm>
            <a:off x="1320800" y="309033"/>
            <a:ext cx="5981700" cy="3148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27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26660"/>
          <a:stretch/>
        </p:blipFill>
        <p:spPr>
          <a:xfrm>
            <a:off x="1320800" y="309033"/>
            <a:ext cx="5981700" cy="3148189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594555" y="1213556"/>
            <a:ext cx="1072445" cy="2624666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77550" y="4500223"/>
            <a:ext cx="37788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operation name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(always three characters)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111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26660"/>
          <a:stretch/>
        </p:blipFill>
        <p:spPr>
          <a:xfrm>
            <a:off x="1320800" y="309033"/>
            <a:ext cx="5981700" cy="3148189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864555" y="1213556"/>
            <a:ext cx="1072445" cy="2624666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934661" y="4232112"/>
            <a:ext cx="381378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operation arguments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R = register (e.g. r0)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S = signed number (byte)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07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26660"/>
          <a:stretch/>
        </p:blipFill>
        <p:spPr>
          <a:xfrm>
            <a:off x="1320800" y="309033"/>
            <a:ext cx="5981700" cy="3148189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937000" y="1213556"/>
            <a:ext cx="2878667" cy="2624666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726772" y="4232112"/>
            <a:ext cx="371560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operation function</a:t>
            </a:r>
          </a:p>
          <a:p>
            <a:r>
              <a:rPr lang="en-US" sz="2800" dirty="0" err="1" smtClean="0">
                <a:solidFill>
                  <a:srgbClr val="0000FF"/>
                </a:solidFill>
              </a:rPr>
              <a:t>dest</a:t>
            </a:r>
            <a:r>
              <a:rPr lang="en-US" sz="2800" dirty="0" smtClean="0">
                <a:solidFill>
                  <a:srgbClr val="0000FF"/>
                </a:solidFill>
              </a:rPr>
              <a:t> = first register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src0 = second register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src1 = third register</a:t>
            </a:r>
          </a:p>
          <a:p>
            <a:r>
              <a:rPr lang="en-US" sz="2800" dirty="0" err="1" smtClean="0">
                <a:solidFill>
                  <a:srgbClr val="0000FF"/>
                </a:solidFill>
              </a:rPr>
              <a:t>arg</a:t>
            </a:r>
            <a:r>
              <a:rPr lang="en-US" sz="2800" dirty="0" smtClean="0">
                <a:solidFill>
                  <a:srgbClr val="0000FF"/>
                </a:solidFill>
              </a:rPr>
              <a:t> = number/argument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216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27693" y="577334"/>
            <a:ext cx="229281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add r1 r2 r3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b="26660"/>
          <a:stretch/>
        </p:blipFill>
        <p:spPr>
          <a:xfrm>
            <a:off x="1320800" y="3457222"/>
            <a:ext cx="5981700" cy="31481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737556" y="1806222"/>
            <a:ext cx="29390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do?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144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27693" y="577334"/>
            <a:ext cx="229281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add r1 r2 r3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b="26660"/>
          <a:stretch/>
        </p:blipFill>
        <p:spPr>
          <a:xfrm>
            <a:off x="1320800" y="3457222"/>
            <a:ext cx="5981700" cy="31481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07517" y="1544612"/>
            <a:ext cx="20129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r1 = r2 + r3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05632" y="2294466"/>
            <a:ext cx="47968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Add contents of registers r2 and r3 and store the result in r1</a:t>
            </a:r>
          </a:p>
        </p:txBody>
      </p:sp>
    </p:spTree>
    <p:extLst>
      <p:ext uri="{BB962C8B-B14F-4D97-AF65-F5344CB8AC3E}">
        <p14:creationId xmlns:p14="http://schemas.microsoft.com/office/powerpoint/2010/main" val="2834634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27693" y="577334"/>
            <a:ext cx="231405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adc</a:t>
            </a:r>
            <a:r>
              <a:rPr lang="en-US" sz="3200" dirty="0" smtClean="0"/>
              <a:t> r2 r1 10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b="26660"/>
          <a:stretch/>
        </p:blipFill>
        <p:spPr>
          <a:xfrm>
            <a:off x="1320800" y="3457222"/>
            <a:ext cx="5981700" cy="31481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737556" y="1806222"/>
            <a:ext cx="29390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do?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311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27693" y="577334"/>
            <a:ext cx="231405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adc</a:t>
            </a:r>
            <a:r>
              <a:rPr lang="en-US" sz="3200" dirty="0" smtClean="0"/>
              <a:t> r2 r1 10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b="26660"/>
          <a:stretch/>
        </p:blipFill>
        <p:spPr>
          <a:xfrm>
            <a:off x="1320800" y="3457222"/>
            <a:ext cx="5981700" cy="31481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07517" y="1544612"/>
            <a:ext cx="2091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r2 = r1 + 10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05632" y="2294466"/>
            <a:ext cx="47968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Add 10 to the contents of register r1 and store in r2</a:t>
            </a:r>
          </a:p>
        </p:txBody>
      </p:sp>
    </p:spTree>
    <p:extLst>
      <p:ext uri="{BB962C8B-B14F-4D97-AF65-F5344CB8AC3E}">
        <p14:creationId xmlns:p14="http://schemas.microsoft.com/office/powerpoint/2010/main" val="3541576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27693" y="284946"/>
            <a:ext cx="215636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adc</a:t>
            </a:r>
            <a:r>
              <a:rPr lang="en-US" sz="3200" dirty="0" smtClean="0"/>
              <a:t> r1 r0 8</a:t>
            </a:r>
          </a:p>
          <a:p>
            <a:r>
              <a:rPr lang="en-US" sz="3200" dirty="0" err="1" smtClean="0"/>
              <a:t>neg</a:t>
            </a:r>
            <a:r>
              <a:rPr lang="en-US" sz="3200" dirty="0" smtClean="0"/>
              <a:t> r2 r1</a:t>
            </a:r>
          </a:p>
          <a:p>
            <a:r>
              <a:rPr lang="en-US" sz="3200" dirty="0" smtClean="0"/>
              <a:t>sub r2 r1 r2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b="26660"/>
          <a:stretch/>
        </p:blipFill>
        <p:spPr>
          <a:xfrm>
            <a:off x="1320800" y="3457222"/>
            <a:ext cx="5981700" cy="31481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96444" y="2370667"/>
            <a:ext cx="33340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number is in r2?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411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27693" y="284946"/>
            <a:ext cx="215636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adc</a:t>
            </a:r>
            <a:r>
              <a:rPr lang="en-US" sz="3200" dirty="0" smtClean="0"/>
              <a:t> r1 r0 8</a:t>
            </a:r>
          </a:p>
          <a:p>
            <a:r>
              <a:rPr lang="en-US" sz="3200" dirty="0" err="1" smtClean="0"/>
              <a:t>neg</a:t>
            </a:r>
            <a:r>
              <a:rPr lang="en-US" sz="3200" dirty="0" smtClean="0"/>
              <a:t> r2 r1</a:t>
            </a:r>
          </a:p>
          <a:p>
            <a:r>
              <a:rPr lang="en-US" sz="3200" dirty="0" smtClean="0"/>
              <a:t>sub r2 r1 r2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b="26660"/>
          <a:stretch/>
        </p:blipFill>
        <p:spPr>
          <a:xfrm>
            <a:off x="1320800" y="3457222"/>
            <a:ext cx="5981700" cy="31481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940777" y="309223"/>
            <a:ext cx="1001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r1 = 8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54888" y="799110"/>
            <a:ext cx="2074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r2 = -8, r1 = 8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83110" y="1265942"/>
            <a:ext cx="1171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r2 = 16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250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11080</TotalTime>
  <Words>2046</Words>
  <Application>Microsoft Macintosh PowerPoint</Application>
  <PresentationFormat>On-screen Show (4:3)</PresentationFormat>
  <Paragraphs>861</Paragraphs>
  <Slides>67</Slides>
  <Notes>0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8" baseType="lpstr">
      <vt:lpstr>Median</vt:lpstr>
      <vt:lpstr>CS41B machine</vt:lpstr>
      <vt:lpstr>Admin</vt:lpstr>
      <vt:lpstr>Midterm topics</vt:lpstr>
      <vt:lpstr>Midterm topics</vt:lpstr>
      <vt:lpstr>Binary number revisited</vt:lpstr>
      <vt:lpstr>Twos complement</vt:lpstr>
      <vt:lpstr>Twos complement</vt:lpstr>
      <vt:lpstr>Twos complement</vt:lpstr>
      <vt:lpstr>Twos complement</vt:lpstr>
      <vt:lpstr>Twos complement</vt:lpstr>
      <vt:lpstr>Twos complement</vt:lpstr>
      <vt:lpstr>Twos complement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two’s complement trick</vt:lpstr>
      <vt:lpstr>A two’s complement trick</vt:lpstr>
      <vt:lpstr>Addition with twos complement numbers</vt:lpstr>
      <vt:lpstr>Addition with twos complement numbers</vt:lpstr>
      <vt:lpstr>Addition with twos complement numbers</vt:lpstr>
      <vt:lpstr>Addition with twos complement numbers</vt:lpstr>
      <vt:lpstr>Addition with twos complement numbers</vt:lpstr>
      <vt:lpstr>Addition with twos complement numbers</vt:lpstr>
      <vt:lpstr>Addition with twos complement numbers</vt:lpstr>
      <vt:lpstr>Addition with twos complement numbers</vt:lpstr>
      <vt:lpstr>Subtraction</vt:lpstr>
      <vt:lpstr>Subtraction</vt:lpstr>
      <vt:lpstr>A two’s complement trick</vt:lpstr>
      <vt:lpstr>A two’s complement trick</vt:lpstr>
      <vt:lpstr>Hexadecimal numbers</vt:lpstr>
      <vt:lpstr>Hexadecimal numbers</vt:lpstr>
      <vt:lpstr>Hexadecimal numbers</vt:lpstr>
      <vt:lpstr>Hexadecimal numbers</vt:lpstr>
      <vt:lpstr>Hexadecimal numbers</vt:lpstr>
      <vt:lpstr>Hexadecimal numbers</vt:lpstr>
      <vt:lpstr>Computer internals</vt:lpstr>
      <vt:lpstr>Computer internals simplified</vt:lpstr>
      <vt:lpstr>Computer internals simplified</vt:lpstr>
      <vt:lpstr>Computer internals simplified</vt:lpstr>
      <vt:lpstr>Computer internals simplified</vt:lpstr>
      <vt:lpstr>Computer simplified</vt:lpstr>
      <vt:lpstr>Inside the CPU</vt:lpstr>
      <vt:lpstr>Memory speed</vt:lpstr>
      <vt:lpstr>Memory</vt:lpstr>
      <vt:lpstr>Memory</vt:lpstr>
      <vt:lpstr>Memory sizes</vt:lpstr>
      <vt:lpstr>Memory sizes</vt:lpstr>
      <vt:lpstr>Memory</vt:lpstr>
      <vt:lpstr>Memory</vt:lpstr>
      <vt:lpstr>Memory</vt:lpstr>
      <vt:lpstr>Memory in the CS41B Machine</vt:lpstr>
      <vt:lpstr>CS41B machine</vt:lpstr>
      <vt:lpstr>CS41B instructions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2149</cp:revision>
  <cp:lastPrinted>2013-09-17T22:01:58Z</cp:lastPrinted>
  <dcterms:created xsi:type="dcterms:W3CDTF">2013-09-08T20:10:23Z</dcterms:created>
  <dcterms:modified xsi:type="dcterms:W3CDTF">2015-09-24T19:49:16Z</dcterms:modified>
</cp:coreProperties>
</file>