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344" r:id="rId2"/>
    <p:sldId id="256" r:id="rId3"/>
    <p:sldId id="258" r:id="rId4"/>
    <p:sldId id="259" r:id="rId5"/>
    <p:sldId id="257" r:id="rId6"/>
    <p:sldId id="260" r:id="rId7"/>
    <p:sldId id="261" r:id="rId8"/>
    <p:sldId id="262" r:id="rId9"/>
    <p:sldId id="263" r:id="rId10"/>
    <p:sldId id="264" r:id="rId11"/>
    <p:sldId id="266" r:id="rId12"/>
    <p:sldId id="267" r:id="rId13"/>
    <p:sldId id="343" r:id="rId14"/>
    <p:sldId id="269" r:id="rId15"/>
    <p:sldId id="275" r:id="rId16"/>
    <p:sldId id="303" r:id="rId17"/>
    <p:sldId id="304" r:id="rId18"/>
    <p:sldId id="305" r:id="rId19"/>
    <p:sldId id="302" r:id="rId20"/>
    <p:sldId id="278" r:id="rId21"/>
    <p:sldId id="279" r:id="rId22"/>
    <p:sldId id="280" r:id="rId23"/>
    <p:sldId id="287" r:id="rId24"/>
    <p:sldId id="286" r:id="rId25"/>
    <p:sldId id="281" r:id="rId26"/>
    <p:sldId id="288" r:id="rId27"/>
    <p:sldId id="284" r:id="rId28"/>
    <p:sldId id="282" r:id="rId29"/>
    <p:sldId id="289" r:id="rId30"/>
    <p:sldId id="290" r:id="rId31"/>
    <p:sldId id="283" r:id="rId32"/>
    <p:sldId id="291" r:id="rId33"/>
    <p:sldId id="292" r:id="rId34"/>
    <p:sldId id="293" r:id="rId35"/>
    <p:sldId id="306" r:id="rId36"/>
    <p:sldId id="274" r:id="rId37"/>
    <p:sldId id="307" r:id="rId38"/>
    <p:sldId id="308" r:id="rId39"/>
    <p:sldId id="309" r:id="rId40"/>
    <p:sldId id="310" r:id="rId41"/>
    <p:sldId id="311" r:id="rId42"/>
    <p:sldId id="312" r:id="rId43"/>
    <p:sldId id="313" r:id="rId44"/>
    <p:sldId id="314" r:id="rId45"/>
    <p:sldId id="315" r:id="rId46"/>
    <p:sldId id="316" r:id="rId47"/>
    <p:sldId id="317" r:id="rId48"/>
    <p:sldId id="318" r:id="rId49"/>
    <p:sldId id="319" r:id="rId50"/>
    <p:sldId id="320" r:id="rId51"/>
    <p:sldId id="321" r:id="rId52"/>
    <p:sldId id="322" r:id="rId53"/>
    <p:sldId id="323"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20" y="-5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E918EF-26F2-F641-9B39-65E2E78847ED}" type="datetimeFigureOut">
              <a:rPr lang="en-US" smtClean="0"/>
              <a:t>8/30/16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13207C-337C-5744-B32B-244402CD9E30}" type="slidenum">
              <a:rPr lang="en-US" smtClean="0"/>
              <a:t>‹#›</a:t>
            </a:fld>
            <a:endParaRPr lang="en-US"/>
          </a:p>
        </p:txBody>
      </p:sp>
    </p:spTree>
    <p:extLst>
      <p:ext uri="{BB962C8B-B14F-4D97-AF65-F5344CB8AC3E}">
        <p14:creationId xmlns:p14="http://schemas.microsoft.com/office/powerpoint/2010/main" val="13100829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lgn="ctr" eaLnBrk="1" latinLnBrk="0" hangingPunct="1"/>
            <a:fld id="{23A271A1-F6D6-438B-A432-4747EE7ECD40}" type="datetimeFigureOut">
              <a:rPr lang="en-US" smtClean="0"/>
              <a:pPr algn="ctr" eaLnBrk="1" latinLnBrk="0" hangingPunct="1"/>
              <a:t>8/30/16</a:t>
            </a:fld>
            <a:endParaRPr lang="en-US" sz="2000" dirty="0">
              <a:solidFill>
                <a:srgbClr val="FFFFFF"/>
              </a:solidFill>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lgn="r" eaLnBrk="1" latinLnBrk="0" hangingPunct="1"/>
            <a:endParaRPr kumimoji="0" lang="en-US" dirty="0">
              <a:solidFill>
                <a:schemeClr val="tx2"/>
              </a:solidFill>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8/30/16</a:t>
            </a:fld>
            <a:endParaRPr lang="en-US" dirty="0"/>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8/30/16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8/30/16</a:t>
            </a:fld>
            <a:endParaRPr lang="en-US"/>
          </a:p>
        </p:txBody>
      </p:sp>
      <p:sp>
        <p:nvSpPr>
          <p:cNvPr id="10" name="Slide Number Placeholder 9"/>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2" name="Footer Placeholder 11"/>
          <p:cNvSpPr>
            <a:spLocks noGrp="1"/>
          </p:cNvSpPr>
          <p:nvPr>
            <p:ph type="ftr" sz="quarter" idx="17"/>
          </p:nvPr>
        </p:nvSpPr>
        <p:spPr/>
        <p:txBody>
          <a:bodyPr rtlCol="0"/>
          <a:lstStyle/>
          <a:p>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pPr eaLnBrk="1" latinLnBrk="0" hangingPunct="1"/>
            <a:fld id="{23A271A1-F6D6-438B-A432-4747EE7ECD40}" type="datetimeFigureOut">
              <a:rPr lang="en-US" smtClean="0"/>
              <a:pPr eaLnBrk="1" latinLnBrk="0" hangingPunct="1"/>
              <a:t>8/30/16</a:t>
            </a:fld>
            <a:endParaRPr lang="en-US"/>
          </a:p>
        </p:txBody>
      </p:sp>
      <p:sp>
        <p:nvSpPr>
          <p:cNvPr id="12" name="Slide Number Placeholder 11"/>
          <p:cNvSpPr>
            <a:spLocks noGrp="1"/>
          </p:cNvSpPr>
          <p:nvPr>
            <p:ph type="sldNum" sz="quarter" idx="16"/>
          </p:nvPr>
        </p:nvSpPr>
        <p:spPr/>
        <p:txBody>
          <a:bodyPr rtlCol="0"/>
          <a:lstStyle/>
          <a:p>
            <a:pPr algn="ctr" eaLnBrk="1" latinLnBrk="0" hangingPunct="1"/>
            <a:fld id="{F0C94032-CD4C-4C25-B0C2-CEC720522D92}" type="slidenum">
              <a:rPr kumimoji="0" lang="en-US" smtClean="0"/>
              <a:pPr algn="ctr" eaLnBrk="1" latinLnBrk="0" hangingPunct="1"/>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8/30/16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8/30/16</a:t>
            </a:fld>
            <a:endParaRPr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0C94032-CD4C-4C25-B0C2-CEC720522D92}" type="slidenum">
              <a:rPr kumimoji="0" lang="en-US" smtClean="0"/>
              <a:pPr eaLnBrk="1" latinLnBrk="0" hangingPunct="1"/>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8/30/16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0C94032-CD4C-4C25-B0C2-CEC720522D92}" type="slidenum">
              <a:rPr kumimoji="0" lang="en-US" smtClean="0"/>
              <a:pPr eaLnBrk="1" latinLnBrk="0" hangingPunct="1"/>
              <a:t>‹#›</a:t>
            </a:fld>
            <a:endParaRPr kumimoji="0" lang="en-US" dirty="0">
              <a:solidFill>
                <a:srgbClr val="FFFFFF"/>
              </a:solidFill>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eaLnBrk="1" latinLnBrk="0" hangingPunct="1"/>
            <a:fld id="{23A271A1-F6D6-438B-A432-4747EE7ECD40}" type="datetimeFigureOut">
              <a:rPr lang="en-US" smtClean="0"/>
              <a:pPr eaLnBrk="1" latinLnBrk="0" hangingPunct="1"/>
              <a:t>8/30/16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lgn="ctr" eaLnBrk="1" latinLnBrk="0" hangingPunct="1"/>
            <a:fld id="{F0C94032-CD4C-4C25-B0C2-CEC720522D92}" type="slidenum">
              <a:rPr kumimoji="0" lang="en-US" smtClean="0"/>
              <a:pPr algn="ctr" eaLnBrk="1" latinLnBrk="0" hangingPunct="1"/>
              <a:t>‹#›</a:t>
            </a:fld>
            <a:endParaRPr kumimoji="0" lang="en-US" sz="2800" dirty="0"/>
          </a:p>
        </p:txBody>
      </p:sp>
      <p:sp>
        <p:nvSpPr>
          <p:cNvPr id="14" name="Footer Placeholder 13"/>
          <p:cNvSpPr>
            <a:spLocks noGrp="1"/>
          </p:cNvSpPr>
          <p:nvPr>
            <p:ph type="ftr" sz="quarter" idx="12"/>
          </p:nvPr>
        </p:nvSpPr>
        <p:spPr>
          <a:xfrm>
            <a:off x="1600200" y="6248206"/>
            <a:ext cx="4572000" cy="365125"/>
          </a:xfrm>
        </p:spPr>
        <p:txBody>
          <a:bodyPr rtlCol="0"/>
          <a:lstStyle/>
          <a:p>
            <a:endParaRPr kumimoji="0"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eaLnBrk="1" latinLnBrk="0" hangingPunct="1"/>
            <a:fld id="{23A271A1-F6D6-438B-A432-4747EE7ECD40}" type="datetimeFigureOut">
              <a:rPr lang="en-US" smtClean="0"/>
              <a:pPr eaLnBrk="1" latinLnBrk="0" hangingPunct="1"/>
              <a:t>8/30/16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F0C94032-CD4C-4C25-B0C2-CEC720522D92}" type="slidenum">
              <a:rPr kumimoji="0" lang="en-US" smtClean="0"/>
              <a:pPr eaLnBrk="1" latinLnBrk="0" hangingPunct="1"/>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eaLnBrk="1" latinLnBrk="0" hangingPunct="1"/>
            <a:fld id="{23A271A1-F6D6-438B-A432-4747EE7ECD40}" type="datetimeFigureOut">
              <a:rPr lang="en-US" smtClean="0"/>
              <a:pPr eaLnBrk="1" latinLnBrk="0" hangingPunct="1"/>
              <a:t>8/30/16</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kumimoji="0"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0C94032-CD4C-4C25-B0C2-CEC720522D92}" type="slidenum">
              <a:rPr kumimoji="0" lang="en-US" smtClean="0"/>
              <a:pPr eaLnBrk="1" latinLnBrk="0" hangingPunct="1"/>
              <a:t>‹#›</a:t>
            </a:fld>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Footer Placeholder 4"/>
          <p:cNvSpPr>
            <a:spLocks noGrp="1"/>
          </p:cNvSpPr>
          <p:nvPr>
            <p:ph type="ftr" sz="quarter" idx="10"/>
          </p:nvPr>
        </p:nvSpPr>
        <p:spPr>
          <a:xfrm>
            <a:off x="0" y="6642100"/>
            <a:ext cx="6048375" cy="215900"/>
          </a:xfrm>
        </p:spPr>
        <p:txBody>
          <a:bodyPr/>
          <a:lstStyle>
            <a:lvl1pPr>
              <a:defRPr/>
            </a:lvl1pPr>
          </a:lstStyle>
          <a:p>
            <a:r>
              <a:rPr lang="en-US" smtClean="0"/>
              <a:t>Lecture Notes for E Alpaydın 2010 Introduction to Machine Learning 2e © The MIT Press (V1.0)</a:t>
            </a:r>
            <a:endParaRPr lang="tr-TR"/>
          </a:p>
        </p:txBody>
      </p:sp>
      <p:sp>
        <p:nvSpPr>
          <p:cNvPr id="6" name="Slide Number Placeholder 5"/>
          <p:cNvSpPr>
            <a:spLocks noGrp="1"/>
          </p:cNvSpPr>
          <p:nvPr>
            <p:ph type="sldNum" sz="quarter" idx="11"/>
          </p:nvPr>
        </p:nvSpPr>
        <p:spPr>
          <a:xfrm>
            <a:off x="6588125" y="6237288"/>
            <a:ext cx="2133600" cy="457200"/>
          </a:xfrm>
        </p:spPr>
        <p:txBody>
          <a:bodyPr/>
          <a:lstStyle>
            <a:lvl1pPr>
              <a:defRPr/>
            </a:lvl1pPr>
          </a:lstStyle>
          <a:p>
            <a:fld id="{B25A429E-EC32-4435-B6D9-2C358E91B0C4}" type="slidenum">
              <a:rPr lang="tr-TR"/>
              <a:pPr/>
              <a:t>‹#›</a:t>
            </a:fld>
            <a:endParaRPr lang="tr-TR"/>
          </a:p>
        </p:txBody>
      </p:sp>
    </p:spTree>
    <p:extLst>
      <p:ext uri="{BB962C8B-B14F-4D97-AF65-F5344CB8AC3E}">
        <p14:creationId xmlns:p14="http://schemas.microsoft.com/office/powerpoint/2010/main" val="22231142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eaLnBrk="1" latinLnBrk="0" hangingPunct="1"/>
            <a:fld id="{23A271A1-F6D6-438B-A432-4747EE7ECD40}" type="datetimeFigureOut">
              <a:rPr lang="en-US" smtClean="0"/>
              <a:pPr eaLnBrk="1" latinLnBrk="0" hangingPunct="1"/>
              <a:t>8/30/16</a:t>
            </a:fld>
            <a:endParaRPr lang="en-US" sz="1400" dirty="0">
              <a:solidFill>
                <a:schemeClr val="tx2"/>
              </a:solidFill>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lgn="r" eaLnBrk="1" latinLnBrk="0" hangingPunct="1"/>
            <a:endParaRPr kumimoji="0" lang="en-US" sz="1400" dirty="0">
              <a:solidFill>
                <a:schemeClr val="tx2"/>
              </a:solidFill>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lgn="ctr" eaLnBrk="1" latinLnBrk="0" hangingPunct="1"/>
            <a:fld id="{F0C94032-CD4C-4C25-B0C2-CEC720522D92}"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s.pomona.edu/~dkauchak/classes/cs158/"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youtube.com/watch?v=VCdxqn0fcnE" TargetMode="External"/><Relationship Id="rId3" Type="http://schemas.openxmlformats.org/officeDocument/2006/relationships/image" Target="../media/image2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27300" y="273011"/>
            <a:ext cx="4076700" cy="5346700"/>
          </a:xfrm>
          <a:prstGeom prst="rect">
            <a:avLst/>
          </a:prstGeom>
        </p:spPr>
      </p:pic>
      <p:sp>
        <p:nvSpPr>
          <p:cNvPr id="5" name="Rectangle 4"/>
          <p:cNvSpPr/>
          <p:nvPr/>
        </p:nvSpPr>
        <p:spPr>
          <a:xfrm>
            <a:off x="3293980" y="6192792"/>
            <a:ext cx="2351926" cy="369332"/>
          </a:xfrm>
          <a:prstGeom prst="rect">
            <a:avLst/>
          </a:prstGeom>
        </p:spPr>
        <p:txBody>
          <a:bodyPr wrap="none">
            <a:spAutoFit/>
          </a:bodyPr>
          <a:lstStyle/>
          <a:p>
            <a:r>
              <a:rPr lang="en-US" dirty="0"/>
              <a:t>https://</a:t>
            </a:r>
            <a:r>
              <a:rPr lang="en-US" dirty="0" err="1"/>
              <a:t>xkcd.com</a:t>
            </a:r>
            <a:r>
              <a:rPr lang="en-US" dirty="0"/>
              <a:t>/894/</a:t>
            </a:r>
          </a:p>
        </p:txBody>
      </p:sp>
    </p:spTree>
    <p:extLst>
      <p:ext uri="{BB962C8B-B14F-4D97-AF65-F5344CB8AC3E}">
        <p14:creationId xmlns:p14="http://schemas.microsoft.com/office/powerpoint/2010/main" val="36737584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Machine Learning</a:t>
            </a:r>
            <a:endParaRPr lang="en-US" dirty="0"/>
          </a:p>
        </p:txBody>
      </p:sp>
      <p:sp>
        <p:nvSpPr>
          <p:cNvPr id="3" name="Subtitle 2"/>
          <p:cNvSpPr>
            <a:spLocks noGrp="1"/>
          </p:cNvSpPr>
          <p:nvPr>
            <p:ph type="subTitle" idx="1"/>
          </p:nvPr>
        </p:nvSpPr>
        <p:spPr/>
        <p:txBody>
          <a:bodyPr>
            <a:normAutofit fontScale="92500" lnSpcReduction="20000"/>
          </a:bodyPr>
          <a:lstStyle/>
          <a:p>
            <a:r>
              <a:rPr lang="en-US" dirty="0" smtClean="0"/>
              <a:t>David Kauchak</a:t>
            </a:r>
            <a:br>
              <a:rPr lang="en-US" dirty="0" smtClean="0"/>
            </a:br>
            <a:r>
              <a:rPr lang="en-US" dirty="0" smtClean="0"/>
              <a:t>CS </a:t>
            </a:r>
            <a:r>
              <a:rPr lang="en-US" dirty="0" smtClean="0"/>
              <a:t>158</a:t>
            </a:r>
            <a:r>
              <a:rPr lang="en-US" dirty="0" smtClean="0"/>
              <a:t> </a:t>
            </a:r>
            <a:r>
              <a:rPr lang="en-US" dirty="0" smtClean="0"/>
              <a:t>– Fall </a:t>
            </a:r>
            <a:r>
              <a:rPr lang="en-US" dirty="0" smtClean="0"/>
              <a:t>2016</a:t>
            </a:r>
            <a:endParaRPr lang="en-US" dirty="0"/>
          </a:p>
        </p:txBody>
      </p:sp>
    </p:spTree>
    <p:extLst>
      <p:ext uri="{BB962C8B-B14F-4D97-AF65-F5344CB8AC3E}">
        <p14:creationId xmlns:p14="http://schemas.microsoft.com/office/powerpoint/2010/main" val="365120034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a:normAutofit/>
          </a:bodyPr>
          <a:lstStyle/>
          <a:p>
            <a:r>
              <a:rPr lang="en-US" sz="4000" dirty="0" smtClean="0"/>
              <a:t>Why are you here?</a:t>
            </a:r>
            <a:endParaRPr lang="en-US" sz="4000" dirty="0"/>
          </a:p>
        </p:txBody>
      </p:sp>
      <p:sp>
        <p:nvSpPr>
          <p:cNvPr id="3" name="Content Placeholder 2"/>
          <p:cNvSpPr>
            <a:spLocks noGrp="1"/>
          </p:cNvSpPr>
          <p:nvPr>
            <p:ph sz="quarter" idx="1"/>
          </p:nvPr>
        </p:nvSpPr>
        <p:spPr>
          <a:xfrm>
            <a:off x="558800" y="1679222"/>
            <a:ext cx="7772400" cy="4724400"/>
          </a:xfrm>
        </p:spPr>
        <p:txBody>
          <a:bodyPr>
            <a:normAutofit/>
          </a:bodyPr>
          <a:lstStyle/>
          <a:p>
            <a:pPr marL="0" indent="0">
              <a:buNone/>
            </a:pPr>
            <a:endParaRPr lang="en-US" sz="3200" dirty="0" smtClean="0"/>
          </a:p>
          <a:p>
            <a:pPr marL="0" indent="0">
              <a:buNone/>
            </a:pPr>
            <a:r>
              <a:rPr lang="en-US" sz="3200" dirty="0" smtClean="0"/>
              <a:t>What is Machine Learning?</a:t>
            </a:r>
          </a:p>
          <a:p>
            <a:pPr marL="0" indent="0">
              <a:buNone/>
            </a:pPr>
            <a:endParaRPr lang="en-US" sz="3200" dirty="0" smtClean="0"/>
          </a:p>
          <a:p>
            <a:pPr marL="0" indent="0">
              <a:buNone/>
            </a:pPr>
            <a:r>
              <a:rPr lang="en-US" sz="3200" dirty="0" smtClean="0"/>
              <a:t>Why are you taking this course?</a:t>
            </a:r>
          </a:p>
          <a:p>
            <a:pPr marL="0" indent="0">
              <a:buNone/>
            </a:pPr>
            <a:endParaRPr lang="en-US" sz="3200" dirty="0"/>
          </a:p>
          <a:p>
            <a:pPr marL="0" indent="0">
              <a:buNone/>
            </a:pPr>
            <a:r>
              <a:rPr lang="en-US" sz="3200" dirty="0" smtClean="0"/>
              <a:t>What topics would you like to see covered?</a:t>
            </a:r>
            <a:endParaRPr lang="en-US" sz="3200" dirty="0"/>
          </a:p>
        </p:txBody>
      </p:sp>
    </p:spTree>
    <p:extLst>
      <p:ext uri="{BB962C8B-B14F-4D97-AF65-F5344CB8AC3E}">
        <p14:creationId xmlns:p14="http://schemas.microsoft.com/office/powerpoint/2010/main" val="13310582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708602" y="1924570"/>
            <a:ext cx="8057446" cy="1200328"/>
          </a:xfrm>
          <a:prstGeom prst="rect">
            <a:avLst/>
          </a:prstGeom>
        </p:spPr>
        <p:txBody>
          <a:bodyPr wrap="square">
            <a:spAutoFit/>
          </a:bodyPr>
          <a:lstStyle/>
          <a:p>
            <a:r>
              <a:rPr lang="en-US" sz="2400" dirty="0"/>
              <a:t>Machine learning is a subfield of computer </a:t>
            </a:r>
            <a:r>
              <a:rPr lang="en-US" sz="2400" dirty="0" smtClean="0"/>
              <a:t>science </a:t>
            </a:r>
            <a:r>
              <a:rPr lang="en-US" sz="2400" dirty="0"/>
              <a:t>that evolved from the study of pattern recognition and computational learning theory in artificial intelligence.</a:t>
            </a:r>
            <a:endParaRPr lang="en-US" sz="2400" dirty="0"/>
          </a:p>
        </p:txBody>
      </p:sp>
      <p:pic>
        <p:nvPicPr>
          <p:cNvPr id="7" name="Picture 6"/>
          <p:cNvPicPr>
            <a:picLocks noChangeAspect="1"/>
          </p:cNvPicPr>
          <p:nvPr/>
        </p:nvPicPr>
        <p:blipFill>
          <a:blip r:embed="rId2"/>
          <a:stretch>
            <a:fillRect/>
          </a:stretch>
        </p:blipFill>
        <p:spPr>
          <a:xfrm>
            <a:off x="3090354" y="3730980"/>
            <a:ext cx="2253564" cy="2238022"/>
          </a:xfrm>
          <a:prstGeom prst="rect">
            <a:avLst/>
          </a:prstGeom>
        </p:spPr>
      </p:pic>
    </p:spTree>
    <p:extLst>
      <p:ext uri="{BB962C8B-B14F-4D97-AF65-F5344CB8AC3E}">
        <p14:creationId xmlns:p14="http://schemas.microsoft.com/office/powerpoint/2010/main" val="30361988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3" name="Content Placeholder 2"/>
          <p:cNvSpPr>
            <a:spLocks noGrp="1"/>
          </p:cNvSpPr>
          <p:nvPr>
            <p:ph sz="quarter" idx="1"/>
          </p:nvPr>
        </p:nvSpPr>
        <p:spPr>
          <a:xfrm>
            <a:off x="612648" y="1755421"/>
            <a:ext cx="8153400" cy="4848578"/>
          </a:xfrm>
        </p:spPr>
        <p:txBody>
          <a:bodyPr>
            <a:normAutofit fontScale="77500" lnSpcReduction="20000"/>
          </a:bodyPr>
          <a:lstStyle/>
          <a:p>
            <a:pPr marL="0" indent="0">
              <a:buNone/>
            </a:pPr>
            <a:r>
              <a:rPr lang="tr-TR" dirty="0" smtClean="0"/>
              <a:t>Machine </a:t>
            </a:r>
            <a:r>
              <a:rPr lang="tr-TR" dirty="0" err="1" smtClean="0"/>
              <a:t>learning</a:t>
            </a:r>
            <a:r>
              <a:rPr lang="tr-TR" dirty="0" smtClean="0"/>
              <a:t> is </a:t>
            </a:r>
            <a:r>
              <a:rPr lang="tr-TR" dirty="0" err="1" smtClean="0"/>
              <a:t>programming</a:t>
            </a:r>
            <a:r>
              <a:rPr lang="tr-TR" dirty="0" smtClean="0"/>
              <a:t> </a:t>
            </a:r>
            <a:r>
              <a:rPr lang="tr-TR" dirty="0" err="1"/>
              <a:t>computers</a:t>
            </a:r>
            <a:r>
              <a:rPr lang="tr-TR" dirty="0"/>
              <a:t> </a:t>
            </a:r>
            <a:r>
              <a:rPr lang="tr-TR" dirty="0" err="1"/>
              <a:t>to</a:t>
            </a:r>
            <a:r>
              <a:rPr lang="tr-TR" dirty="0"/>
              <a:t> optimize a </a:t>
            </a:r>
            <a:r>
              <a:rPr lang="tr-TR" dirty="0" err="1"/>
              <a:t>performance</a:t>
            </a:r>
            <a:r>
              <a:rPr lang="tr-TR" dirty="0"/>
              <a:t> </a:t>
            </a:r>
            <a:r>
              <a:rPr lang="tr-TR" dirty="0" err="1"/>
              <a:t>criterion</a:t>
            </a:r>
            <a:r>
              <a:rPr lang="tr-TR" dirty="0"/>
              <a:t> </a:t>
            </a:r>
            <a:r>
              <a:rPr lang="tr-TR" dirty="0" err="1"/>
              <a:t>using</a:t>
            </a:r>
            <a:r>
              <a:rPr lang="tr-TR" dirty="0"/>
              <a:t> </a:t>
            </a:r>
            <a:r>
              <a:rPr lang="tr-TR" dirty="0" err="1"/>
              <a:t>example</a:t>
            </a:r>
            <a:r>
              <a:rPr lang="tr-TR" dirty="0"/>
              <a:t> data </a:t>
            </a:r>
            <a:r>
              <a:rPr lang="tr-TR" dirty="0" err="1"/>
              <a:t>or</a:t>
            </a:r>
            <a:r>
              <a:rPr lang="tr-TR" dirty="0"/>
              <a:t> </a:t>
            </a:r>
            <a:r>
              <a:rPr lang="tr-TR" dirty="0" err="1"/>
              <a:t>past</a:t>
            </a:r>
            <a:r>
              <a:rPr lang="tr-TR" dirty="0"/>
              <a:t> </a:t>
            </a:r>
            <a:r>
              <a:rPr lang="tr-TR" dirty="0" err="1"/>
              <a:t>experience</a:t>
            </a:r>
            <a:r>
              <a:rPr lang="tr-TR" dirty="0" smtClean="0"/>
              <a:t>.</a:t>
            </a:r>
          </a:p>
          <a:p>
            <a:pPr marL="0" indent="0">
              <a:buNone/>
            </a:pPr>
            <a:r>
              <a:rPr lang="tr-TR" dirty="0" smtClean="0">
                <a:solidFill>
                  <a:schemeClr val="tx2"/>
                </a:solidFill>
              </a:rPr>
              <a:t>					-- Ethem </a:t>
            </a:r>
            <a:r>
              <a:rPr lang="tr-TR" dirty="0" err="1" smtClean="0">
                <a:solidFill>
                  <a:schemeClr val="tx2"/>
                </a:solidFill>
              </a:rPr>
              <a:t>Alpaydin</a:t>
            </a:r>
            <a:endParaRPr lang="tr-TR" dirty="0" smtClean="0">
              <a:solidFill>
                <a:schemeClr val="tx2"/>
              </a:solidFill>
            </a:endParaRPr>
          </a:p>
          <a:p>
            <a:pPr marL="0" indent="0">
              <a:buNone/>
            </a:pPr>
            <a:endParaRPr lang="tr-TR" dirty="0">
              <a:solidFill>
                <a:schemeClr val="tx2"/>
              </a:solidFill>
            </a:endParaRPr>
          </a:p>
          <a:p>
            <a:pPr marL="0" indent="0">
              <a:buNone/>
            </a:pPr>
            <a:r>
              <a:rPr lang="en-US" dirty="0" smtClean="0"/>
              <a:t>The goal of machine learning is to develop methods that can automatically detect patterns in data, and then to use the uncovered patterns to predict future data or other outcomes of interest.</a:t>
            </a:r>
          </a:p>
          <a:p>
            <a:pPr marL="0" indent="0">
              <a:buNone/>
            </a:pPr>
            <a:r>
              <a:rPr lang="tr-TR" dirty="0">
                <a:solidFill>
                  <a:schemeClr val="tx2"/>
                </a:solidFill>
              </a:rPr>
              <a:t>					-- </a:t>
            </a:r>
            <a:r>
              <a:rPr lang="tr-TR" dirty="0" err="1">
                <a:solidFill>
                  <a:schemeClr val="tx2"/>
                </a:solidFill>
              </a:rPr>
              <a:t>Kevin</a:t>
            </a:r>
            <a:r>
              <a:rPr lang="tr-TR" dirty="0">
                <a:solidFill>
                  <a:schemeClr val="tx2"/>
                </a:solidFill>
              </a:rPr>
              <a:t> </a:t>
            </a:r>
            <a:r>
              <a:rPr lang="tr-TR" dirty="0" smtClean="0">
                <a:solidFill>
                  <a:schemeClr val="tx2"/>
                </a:solidFill>
              </a:rPr>
              <a:t>P. Murphy</a:t>
            </a:r>
          </a:p>
          <a:p>
            <a:pPr marL="0" indent="0">
              <a:buNone/>
            </a:pPr>
            <a:endParaRPr lang="tr-TR" dirty="0" smtClean="0">
              <a:solidFill>
                <a:schemeClr val="tx2"/>
              </a:solidFill>
            </a:endParaRPr>
          </a:p>
          <a:p>
            <a:pPr marL="0" indent="0">
              <a:buNone/>
            </a:pPr>
            <a:r>
              <a:rPr lang="en-US" dirty="0" smtClean="0"/>
              <a:t>The field of pattern recognition is concerned with the automatic discovery of regularities in data through the use of computer algorithms and with the use of these regularities to take actions.</a:t>
            </a:r>
            <a:endParaRPr lang="en-US" dirty="0"/>
          </a:p>
          <a:p>
            <a:pPr marL="0" indent="0">
              <a:buNone/>
            </a:pPr>
            <a:r>
              <a:rPr lang="tr-TR" dirty="0">
                <a:solidFill>
                  <a:schemeClr val="tx2"/>
                </a:solidFill>
              </a:rPr>
              <a:t>					-- </a:t>
            </a:r>
            <a:r>
              <a:rPr lang="tr-TR" dirty="0" err="1" smtClean="0">
                <a:solidFill>
                  <a:schemeClr val="tx2"/>
                </a:solidFill>
              </a:rPr>
              <a:t>Christopher</a:t>
            </a:r>
            <a:r>
              <a:rPr lang="tr-TR" dirty="0" smtClean="0">
                <a:solidFill>
                  <a:schemeClr val="tx2"/>
                </a:solidFill>
              </a:rPr>
              <a:t> M. </a:t>
            </a:r>
            <a:r>
              <a:rPr lang="tr-TR" dirty="0" err="1" smtClean="0">
                <a:solidFill>
                  <a:schemeClr val="tx2"/>
                </a:solidFill>
              </a:rPr>
              <a:t>Bishop</a:t>
            </a:r>
            <a:endParaRPr lang="tr-TR" dirty="0">
              <a:solidFill>
                <a:schemeClr val="tx2"/>
              </a:solidFill>
            </a:endParaRPr>
          </a:p>
          <a:p>
            <a:pPr marL="0" indent="0">
              <a:buNone/>
            </a:pPr>
            <a:endParaRPr lang="tr-TR" dirty="0">
              <a:solidFill>
                <a:schemeClr val="tx2"/>
              </a:solidFill>
            </a:endParaRPr>
          </a:p>
          <a:p>
            <a:pPr marL="0" indent="0">
              <a:buNone/>
            </a:pPr>
            <a:endParaRPr lang="tr-TR" dirty="0" smtClean="0">
              <a:solidFill>
                <a:schemeClr val="tx2"/>
              </a:solidFill>
            </a:endParaRPr>
          </a:p>
          <a:p>
            <a:pPr marL="0" indent="0">
              <a:buNone/>
            </a:pPr>
            <a:endParaRPr lang="en-US" dirty="0">
              <a:solidFill>
                <a:schemeClr val="tx2"/>
              </a:solidFill>
            </a:endParaRPr>
          </a:p>
          <a:p>
            <a:pPr marL="0" indent="0">
              <a:buNone/>
            </a:pPr>
            <a:endParaRPr lang="tr-TR" dirty="0">
              <a:solidFill>
                <a:schemeClr val="tx2"/>
              </a:solidFill>
            </a:endParaRPr>
          </a:p>
        </p:txBody>
      </p:sp>
    </p:spTree>
    <p:extLst>
      <p:ext uri="{BB962C8B-B14F-4D97-AF65-F5344CB8AC3E}">
        <p14:creationId xmlns:p14="http://schemas.microsoft.com/office/powerpoint/2010/main" val="325442990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pic>
        <p:nvPicPr>
          <p:cNvPr id="3" name="Picture 2"/>
          <p:cNvPicPr>
            <a:picLocks noChangeAspect="1"/>
          </p:cNvPicPr>
          <p:nvPr/>
        </p:nvPicPr>
        <p:blipFill>
          <a:blip r:embed="rId2"/>
          <a:stretch>
            <a:fillRect/>
          </a:stretch>
        </p:blipFill>
        <p:spPr>
          <a:xfrm>
            <a:off x="2837745" y="3430411"/>
            <a:ext cx="3095522" cy="2820811"/>
          </a:xfrm>
          <a:prstGeom prst="rect">
            <a:avLst/>
          </a:prstGeom>
        </p:spPr>
      </p:pic>
    </p:spTree>
    <p:extLst>
      <p:ext uri="{BB962C8B-B14F-4D97-AF65-F5344CB8AC3E}">
        <p14:creationId xmlns:p14="http://schemas.microsoft.com/office/powerpoint/2010/main" val="2503907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sp>
        <p:nvSpPr>
          <p:cNvPr id="5" name="Rectangle 4"/>
          <p:cNvSpPr/>
          <p:nvPr/>
        </p:nvSpPr>
        <p:spPr>
          <a:xfrm>
            <a:off x="324561"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3854" y="4655446"/>
            <a:ext cx="1308346" cy="954107"/>
          </a:xfrm>
          <a:prstGeom prst="rect">
            <a:avLst/>
          </a:prstGeom>
          <a:noFill/>
        </p:spPr>
        <p:txBody>
          <a:bodyPr wrap="none" rtlCol="0">
            <a:spAutoFit/>
          </a:bodyPr>
          <a:lstStyle/>
          <a:p>
            <a:pPr algn="ctr"/>
            <a:r>
              <a:rPr lang="en-US" sz="2800" dirty="0" smtClean="0"/>
              <a:t>Training</a:t>
            </a:r>
          </a:p>
          <a:p>
            <a:pPr algn="ctr"/>
            <a:r>
              <a:rPr lang="en-US" sz="2800" dirty="0" smtClean="0"/>
              <a:t>Data</a:t>
            </a:r>
            <a:endParaRPr lang="en-US" sz="2800" dirty="0"/>
          </a:p>
        </p:txBody>
      </p:sp>
      <p:sp>
        <p:nvSpPr>
          <p:cNvPr id="7" name="TextBox 6"/>
          <p:cNvSpPr txBox="1"/>
          <p:nvPr/>
        </p:nvSpPr>
        <p:spPr>
          <a:xfrm rot="19287826">
            <a:off x="1648475" y="4111748"/>
            <a:ext cx="925078" cy="523220"/>
          </a:xfrm>
          <a:prstGeom prst="rect">
            <a:avLst/>
          </a:prstGeom>
          <a:noFill/>
        </p:spPr>
        <p:txBody>
          <a:bodyPr wrap="none" rtlCol="0">
            <a:spAutoFit/>
          </a:bodyPr>
          <a:lstStyle/>
          <a:p>
            <a:r>
              <a:rPr lang="en-US" sz="2800" dirty="0" smtClean="0"/>
              <a:t>learn</a:t>
            </a:r>
            <a:endParaRPr lang="en-US" sz="2800" dirty="0"/>
          </a:p>
        </p:txBody>
      </p:sp>
      <p:sp>
        <p:nvSpPr>
          <p:cNvPr id="9" name="Oval 8"/>
          <p:cNvSpPr/>
          <p:nvPr/>
        </p:nvSpPr>
        <p:spPr>
          <a:xfrm>
            <a:off x="2511793" y="4473223"/>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p:cNvSpPr txBox="1"/>
          <p:nvPr/>
        </p:nvSpPr>
        <p:spPr>
          <a:xfrm>
            <a:off x="2723459" y="4706779"/>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1" name="TextBox 10"/>
          <p:cNvSpPr txBox="1"/>
          <p:nvPr/>
        </p:nvSpPr>
        <p:spPr>
          <a:xfrm>
            <a:off x="539269" y="3541889"/>
            <a:ext cx="710200" cy="461665"/>
          </a:xfrm>
          <a:prstGeom prst="rect">
            <a:avLst/>
          </a:prstGeom>
          <a:noFill/>
        </p:spPr>
        <p:txBody>
          <a:bodyPr wrap="none" rtlCol="0">
            <a:spAutoFit/>
          </a:bodyPr>
          <a:lstStyle/>
          <a:p>
            <a:r>
              <a:rPr lang="en-US" sz="2400" dirty="0" smtClean="0"/>
              <a:t>past</a:t>
            </a:r>
          </a:p>
        </p:txBody>
      </p:sp>
      <p:sp>
        <p:nvSpPr>
          <p:cNvPr id="12" name="Right Arrow 11"/>
          <p:cNvSpPr/>
          <p:nvPr/>
        </p:nvSpPr>
        <p:spPr>
          <a:xfrm>
            <a:off x="177801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p:cNvCxnSpPr/>
          <p:nvPr/>
        </p:nvCxnSpPr>
        <p:spPr>
          <a:xfrm>
            <a:off x="4176891" y="3541889"/>
            <a:ext cx="0" cy="3048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9287826">
            <a:off x="7931673" y="3974257"/>
            <a:ext cx="1194207" cy="523220"/>
          </a:xfrm>
          <a:prstGeom prst="rect">
            <a:avLst/>
          </a:prstGeom>
          <a:noFill/>
        </p:spPr>
        <p:txBody>
          <a:bodyPr wrap="none" rtlCol="0">
            <a:spAutoFit/>
          </a:bodyPr>
          <a:lstStyle/>
          <a:p>
            <a:r>
              <a:rPr lang="en-US" sz="2800" dirty="0" smtClean="0"/>
              <a:t>predict</a:t>
            </a:r>
            <a:endParaRPr lang="en-US" sz="2800" dirty="0"/>
          </a:p>
        </p:txBody>
      </p:sp>
      <p:sp>
        <p:nvSpPr>
          <p:cNvPr id="25" name="Oval 24"/>
          <p:cNvSpPr/>
          <p:nvPr/>
        </p:nvSpPr>
        <p:spPr>
          <a:xfrm>
            <a:off x="6485952" y="4481002"/>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TextBox 25"/>
          <p:cNvSpPr txBox="1"/>
          <p:nvPr/>
        </p:nvSpPr>
        <p:spPr>
          <a:xfrm>
            <a:off x="6697618" y="4714558"/>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27" name="TextBox 26"/>
          <p:cNvSpPr txBox="1"/>
          <p:nvPr/>
        </p:nvSpPr>
        <p:spPr>
          <a:xfrm>
            <a:off x="4586994" y="3541889"/>
            <a:ext cx="902811" cy="461665"/>
          </a:xfrm>
          <a:prstGeom prst="rect">
            <a:avLst/>
          </a:prstGeom>
          <a:noFill/>
        </p:spPr>
        <p:txBody>
          <a:bodyPr wrap="none" rtlCol="0">
            <a:spAutoFit/>
          </a:bodyPr>
          <a:lstStyle/>
          <a:p>
            <a:r>
              <a:rPr lang="en-US" sz="2400" dirty="0" smtClean="0"/>
              <a:t>future</a:t>
            </a:r>
          </a:p>
        </p:txBody>
      </p:sp>
      <p:sp>
        <p:nvSpPr>
          <p:cNvPr id="30" name="Rectangle 29"/>
          <p:cNvSpPr/>
          <p:nvPr/>
        </p:nvSpPr>
        <p:spPr>
          <a:xfrm>
            <a:off x="4394934"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4466543" y="4655446"/>
            <a:ext cx="1143713" cy="954107"/>
          </a:xfrm>
          <a:prstGeom prst="rect">
            <a:avLst/>
          </a:prstGeom>
          <a:noFill/>
        </p:spPr>
        <p:txBody>
          <a:bodyPr wrap="none" rtlCol="0">
            <a:spAutoFit/>
          </a:bodyPr>
          <a:lstStyle/>
          <a:p>
            <a:pPr algn="ctr"/>
            <a:r>
              <a:rPr lang="en-US" sz="2800" dirty="0" smtClean="0"/>
              <a:t>Testing</a:t>
            </a:r>
          </a:p>
          <a:p>
            <a:pPr algn="ctr"/>
            <a:r>
              <a:rPr lang="en-US" sz="2800" dirty="0" smtClean="0"/>
              <a:t>Data</a:t>
            </a:r>
            <a:endParaRPr lang="en-US" sz="2800" dirty="0"/>
          </a:p>
        </p:txBody>
      </p:sp>
      <p:sp>
        <p:nvSpPr>
          <p:cNvPr id="32" name="Right Arrow 31"/>
          <p:cNvSpPr/>
          <p:nvPr/>
        </p:nvSpPr>
        <p:spPr>
          <a:xfrm>
            <a:off x="5777251" y="4866958"/>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Right Arrow 32"/>
          <p:cNvSpPr/>
          <p:nvPr/>
        </p:nvSpPr>
        <p:spPr>
          <a:xfrm>
            <a:off x="815927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053111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aka</a:t>
            </a:r>
            <a:endParaRPr lang="en-US" dirty="0"/>
          </a:p>
        </p:txBody>
      </p:sp>
      <p:sp>
        <p:nvSpPr>
          <p:cNvPr id="3" name="Content Placeholder 2"/>
          <p:cNvSpPr>
            <a:spLocks noGrp="1"/>
          </p:cNvSpPr>
          <p:nvPr>
            <p:ph sz="quarter" idx="1"/>
          </p:nvPr>
        </p:nvSpPr>
        <p:spPr>
          <a:xfrm>
            <a:off x="612648" y="1600200"/>
            <a:ext cx="8153400" cy="5130800"/>
          </a:xfrm>
        </p:spPr>
        <p:txBody>
          <a:bodyPr>
            <a:normAutofit fontScale="92500" lnSpcReduction="20000"/>
          </a:bodyPr>
          <a:lstStyle/>
          <a:p>
            <a:pPr marL="0" indent="0">
              <a:buNone/>
            </a:pPr>
            <a:r>
              <a:rPr lang="en-US" i="1" dirty="0" smtClean="0"/>
              <a:t>data mining</a:t>
            </a:r>
            <a:r>
              <a:rPr lang="en-US" dirty="0" smtClean="0"/>
              <a:t>: </a:t>
            </a:r>
            <a:r>
              <a:rPr lang="en-US" dirty="0" smtClean="0"/>
              <a:t>data analysis, not prediction, though often involves some shared techniques</a:t>
            </a:r>
            <a:endParaRPr lang="en-US" dirty="0" smtClean="0"/>
          </a:p>
          <a:p>
            <a:pPr marL="0" indent="0">
              <a:buNone/>
            </a:pPr>
            <a:endParaRPr lang="en-US" i="1" dirty="0" smtClean="0"/>
          </a:p>
          <a:p>
            <a:pPr marL="0" indent="0">
              <a:buNone/>
            </a:pPr>
            <a:r>
              <a:rPr lang="en-US" i="1" dirty="0" smtClean="0"/>
              <a:t>inference</a:t>
            </a:r>
            <a:r>
              <a:rPr lang="en-US" dirty="0" smtClean="0"/>
              <a:t> and/or </a:t>
            </a:r>
            <a:r>
              <a:rPr lang="en-US" i="1" dirty="0" smtClean="0"/>
              <a:t>estimation </a:t>
            </a:r>
            <a:r>
              <a:rPr lang="en-US" dirty="0" smtClean="0"/>
              <a:t>in statistics</a:t>
            </a:r>
            <a:endParaRPr lang="en-US" i="1" dirty="0"/>
          </a:p>
          <a:p>
            <a:pPr marL="0" indent="0">
              <a:buNone/>
            </a:pPr>
            <a:endParaRPr lang="en-US" i="1" dirty="0" smtClean="0"/>
          </a:p>
          <a:p>
            <a:pPr marL="0" indent="0">
              <a:buNone/>
            </a:pPr>
            <a:r>
              <a:rPr lang="en-US" i="1" dirty="0" smtClean="0"/>
              <a:t>pattern recognition</a:t>
            </a:r>
            <a:r>
              <a:rPr lang="en-US" dirty="0" smtClean="0"/>
              <a:t> in engineering</a:t>
            </a:r>
          </a:p>
          <a:p>
            <a:pPr marL="0" indent="0">
              <a:buNone/>
            </a:pPr>
            <a:endParaRPr lang="en-US" i="1" dirty="0" smtClean="0"/>
          </a:p>
          <a:p>
            <a:pPr marL="0" indent="0">
              <a:buNone/>
            </a:pPr>
            <a:r>
              <a:rPr lang="en-US" i="1" dirty="0" smtClean="0"/>
              <a:t>signal processing</a:t>
            </a:r>
            <a:r>
              <a:rPr lang="en-US" dirty="0" smtClean="0"/>
              <a:t> in electrical engineering</a:t>
            </a:r>
          </a:p>
          <a:p>
            <a:pPr marL="0" indent="0">
              <a:buNone/>
            </a:pPr>
            <a:endParaRPr lang="en-US" i="1" dirty="0" smtClean="0"/>
          </a:p>
          <a:p>
            <a:pPr marL="0" indent="0">
              <a:buNone/>
            </a:pPr>
            <a:r>
              <a:rPr lang="en-US" i="1" dirty="0" smtClean="0"/>
              <a:t>induction</a:t>
            </a:r>
          </a:p>
          <a:p>
            <a:pPr marL="0" indent="0">
              <a:buNone/>
            </a:pPr>
            <a:endParaRPr lang="en-US" i="1" dirty="0" smtClean="0"/>
          </a:p>
          <a:p>
            <a:pPr marL="0" indent="0">
              <a:buNone/>
            </a:pPr>
            <a:r>
              <a:rPr lang="en-US" i="1" dirty="0" smtClean="0"/>
              <a:t>optimization</a:t>
            </a:r>
            <a:endParaRPr lang="en-US" i="1" dirty="0"/>
          </a:p>
        </p:txBody>
      </p:sp>
    </p:spTree>
    <p:extLst>
      <p:ext uri="{BB962C8B-B14F-4D97-AF65-F5344CB8AC3E}">
        <p14:creationId xmlns:p14="http://schemas.microsoft.com/office/powerpoint/2010/main" val="240287655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course: learn about…</a:t>
            </a:r>
            <a:endParaRPr lang="en-US" dirty="0"/>
          </a:p>
        </p:txBody>
      </p:sp>
      <p:sp>
        <p:nvSpPr>
          <p:cNvPr id="3" name="Content Placeholder 2"/>
          <p:cNvSpPr>
            <a:spLocks noGrp="1"/>
          </p:cNvSpPr>
          <p:nvPr>
            <p:ph sz="quarter" idx="1"/>
          </p:nvPr>
        </p:nvSpPr>
        <p:spPr>
          <a:xfrm>
            <a:off x="612648" y="1600200"/>
            <a:ext cx="8153400" cy="4848578"/>
          </a:xfrm>
        </p:spPr>
        <p:txBody>
          <a:bodyPr>
            <a:normAutofit fontScale="92500" lnSpcReduction="10000"/>
          </a:bodyPr>
          <a:lstStyle/>
          <a:p>
            <a:pPr marL="0" indent="0">
              <a:buNone/>
            </a:pPr>
            <a:r>
              <a:rPr lang="en-US" dirty="0" smtClean="0"/>
              <a:t>Different machine learning problems</a:t>
            </a:r>
          </a:p>
          <a:p>
            <a:pPr marL="0" indent="0">
              <a:buNone/>
            </a:pPr>
            <a:endParaRPr lang="en-US" dirty="0"/>
          </a:p>
          <a:p>
            <a:pPr marL="0" indent="0">
              <a:buNone/>
            </a:pPr>
            <a:r>
              <a:rPr lang="en-US" dirty="0" smtClean="0"/>
              <a:t>Common techniques/tools used</a:t>
            </a:r>
          </a:p>
          <a:p>
            <a:pPr lvl="1"/>
            <a:r>
              <a:rPr lang="en-US" dirty="0" smtClean="0"/>
              <a:t>theoretical understanding</a:t>
            </a:r>
          </a:p>
          <a:p>
            <a:pPr lvl="1"/>
            <a:r>
              <a:rPr lang="en-US" dirty="0" smtClean="0"/>
              <a:t>practical implementation</a:t>
            </a:r>
          </a:p>
          <a:p>
            <a:pPr marL="0" indent="0">
              <a:buNone/>
            </a:pPr>
            <a:endParaRPr lang="en-US" dirty="0"/>
          </a:p>
          <a:p>
            <a:pPr marL="0" indent="0">
              <a:buNone/>
            </a:pPr>
            <a:r>
              <a:rPr lang="en-US" dirty="0" smtClean="0"/>
              <a:t>Proper experimentation and evaluation</a:t>
            </a:r>
          </a:p>
          <a:p>
            <a:pPr marL="0" indent="0">
              <a:buNone/>
            </a:pPr>
            <a:endParaRPr lang="en-US" dirty="0"/>
          </a:p>
          <a:p>
            <a:pPr marL="0" indent="0">
              <a:buNone/>
            </a:pPr>
            <a:r>
              <a:rPr lang="en-US" dirty="0" smtClean="0"/>
              <a:t>Dealing with large (huge) data </a:t>
            </a:r>
            <a:r>
              <a:rPr lang="en-US" dirty="0" smtClean="0"/>
              <a:t>sets</a:t>
            </a:r>
            <a:endParaRPr lang="en-US" dirty="0" smtClean="0"/>
          </a:p>
          <a:p>
            <a:pPr lvl="1"/>
            <a:r>
              <a:rPr lang="en-US" dirty="0" smtClean="0"/>
              <a:t>Parallelization frameworks</a:t>
            </a:r>
          </a:p>
          <a:p>
            <a:pPr lvl="1"/>
            <a:r>
              <a:rPr lang="en-US" dirty="0" smtClean="0"/>
              <a:t>Programming tools</a:t>
            </a:r>
            <a:endParaRPr lang="en-US" dirty="0"/>
          </a:p>
        </p:txBody>
      </p:sp>
    </p:spTree>
    <p:extLst>
      <p:ext uri="{BB962C8B-B14F-4D97-AF65-F5344CB8AC3E}">
        <p14:creationId xmlns:p14="http://schemas.microsoft.com/office/powerpoint/2010/main" val="319487928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the course</a:t>
            </a:r>
            <a:endParaRPr lang="en-US" dirty="0"/>
          </a:p>
        </p:txBody>
      </p:sp>
      <p:sp>
        <p:nvSpPr>
          <p:cNvPr id="5" name="TextBox 4"/>
          <p:cNvSpPr txBox="1"/>
          <p:nvPr/>
        </p:nvSpPr>
        <p:spPr>
          <a:xfrm>
            <a:off x="2300111" y="5925446"/>
            <a:ext cx="4466187" cy="830997"/>
          </a:xfrm>
          <a:prstGeom prst="rect">
            <a:avLst/>
          </a:prstGeom>
          <a:noFill/>
        </p:spPr>
        <p:txBody>
          <a:bodyPr wrap="none" rtlCol="0">
            <a:spAutoFit/>
          </a:bodyPr>
          <a:lstStyle/>
          <a:p>
            <a:r>
              <a:rPr lang="en-US" sz="2400" dirty="0" smtClean="0"/>
              <a:t>Be able to laugh at these signs</a:t>
            </a:r>
          </a:p>
          <a:p>
            <a:r>
              <a:rPr lang="en-US" sz="2400" dirty="0" smtClean="0"/>
              <a:t>(or at least know why one might…)</a:t>
            </a:r>
            <a:endParaRPr lang="en-US" sz="2400" dirty="0"/>
          </a:p>
        </p:txBody>
      </p:sp>
      <p:pic>
        <p:nvPicPr>
          <p:cNvPr id="6" name="Picture 5"/>
          <p:cNvPicPr>
            <a:picLocks noChangeAspect="1"/>
          </p:cNvPicPr>
          <p:nvPr/>
        </p:nvPicPr>
        <p:blipFill>
          <a:blip r:embed="rId2"/>
          <a:stretch>
            <a:fillRect/>
          </a:stretch>
        </p:blipFill>
        <p:spPr>
          <a:xfrm>
            <a:off x="1397000" y="1604433"/>
            <a:ext cx="6350000" cy="4241800"/>
          </a:xfrm>
          <a:prstGeom prst="rect">
            <a:avLst/>
          </a:prstGeom>
        </p:spPr>
      </p:pic>
    </p:spTree>
    <p:extLst>
      <p:ext uri="{BB962C8B-B14F-4D97-AF65-F5344CB8AC3E}">
        <p14:creationId xmlns:p14="http://schemas.microsoft.com/office/powerpoint/2010/main" val="366114689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a:xfrm>
            <a:off x="612648" y="1600200"/>
            <a:ext cx="8153400" cy="5003800"/>
          </a:xfrm>
        </p:spPr>
        <p:txBody>
          <a:bodyPr>
            <a:normAutofit fontScale="92500" lnSpcReduction="20000"/>
          </a:bodyPr>
          <a:lstStyle/>
          <a:p>
            <a:pPr marL="0" indent="0">
              <a:buNone/>
            </a:pPr>
            <a:r>
              <a:rPr lang="en-US" sz="2800" dirty="0" smtClean="0"/>
              <a:t>Course page:</a:t>
            </a:r>
          </a:p>
          <a:p>
            <a:pPr lvl="1"/>
            <a:r>
              <a:rPr lang="en-US" sz="2000" dirty="0">
                <a:hlinkClick r:id="rId2"/>
              </a:rPr>
              <a:t>http://www.cs.pomona.edu/~dkauchak/classes</a:t>
            </a:r>
            <a:r>
              <a:rPr lang="en-US" sz="2000" dirty="0" smtClean="0">
                <a:hlinkClick r:id="rId2"/>
              </a:rPr>
              <a:t>/</a:t>
            </a:r>
            <a:r>
              <a:rPr lang="en-US" sz="2000" dirty="0" smtClean="0">
                <a:hlinkClick r:id="rId2"/>
              </a:rPr>
              <a:t>cs158/</a:t>
            </a:r>
            <a:endParaRPr lang="en-US" sz="2000" dirty="0" smtClean="0"/>
          </a:p>
          <a:p>
            <a:pPr marL="365760" lvl="1" indent="0">
              <a:buNone/>
            </a:pPr>
            <a:endParaRPr lang="en-US" sz="2400" dirty="0" smtClean="0"/>
          </a:p>
          <a:p>
            <a:pPr marL="45720" indent="0">
              <a:buNone/>
            </a:pPr>
            <a:r>
              <a:rPr lang="en-US" sz="2400" dirty="0" smtClean="0"/>
              <a:t>Assignments</a:t>
            </a:r>
            <a:endParaRPr lang="en-US" sz="2400" dirty="0"/>
          </a:p>
          <a:p>
            <a:pPr marL="822960" lvl="1" indent="-457200"/>
            <a:r>
              <a:rPr lang="en-US" sz="2000" dirty="0" smtClean="0"/>
              <a:t>Weekly</a:t>
            </a:r>
          </a:p>
          <a:p>
            <a:pPr marL="822960" lvl="1" indent="-457200"/>
            <a:r>
              <a:rPr lang="en-US" sz="2000" dirty="0" smtClean="0"/>
              <a:t>Mostly programming (Java, mostly)</a:t>
            </a:r>
            <a:endParaRPr lang="en-US" sz="2000" dirty="0"/>
          </a:p>
          <a:p>
            <a:pPr marL="822960" lvl="1" indent="-457200"/>
            <a:r>
              <a:rPr lang="en-US" sz="2000" dirty="0" smtClean="0"/>
              <a:t>Some written/write-up</a:t>
            </a:r>
          </a:p>
          <a:p>
            <a:pPr marL="822960" lvl="1" indent="-457200"/>
            <a:r>
              <a:rPr lang="en-US" sz="2000" dirty="0" smtClean="0"/>
              <a:t>Generally due Sunday evenings</a:t>
            </a:r>
          </a:p>
          <a:p>
            <a:pPr marL="45720" indent="0">
              <a:buNone/>
            </a:pPr>
            <a:endParaRPr lang="en-US" sz="2300" dirty="0"/>
          </a:p>
          <a:p>
            <a:pPr marL="45720" indent="0">
              <a:buNone/>
            </a:pPr>
            <a:r>
              <a:rPr lang="en-US" sz="2300" dirty="0" smtClean="0"/>
              <a:t>Two “midterm” exams and one final</a:t>
            </a:r>
          </a:p>
          <a:p>
            <a:pPr marL="45720" indent="0">
              <a:buNone/>
            </a:pPr>
            <a:endParaRPr lang="en-US" sz="2300" dirty="0"/>
          </a:p>
          <a:p>
            <a:pPr marL="45720" indent="0">
              <a:buNone/>
            </a:pPr>
            <a:r>
              <a:rPr lang="en-US" sz="2300" dirty="0" smtClean="0"/>
              <a:t>Late Policy</a:t>
            </a:r>
          </a:p>
          <a:p>
            <a:pPr marL="45720" indent="0">
              <a:buNone/>
            </a:pPr>
            <a:endParaRPr lang="en-US" sz="2300" dirty="0"/>
          </a:p>
          <a:p>
            <a:pPr marL="45720" indent="0">
              <a:buNone/>
            </a:pPr>
            <a:r>
              <a:rPr lang="en-US" sz="2300" dirty="0" smtClean="0"/>
              <a:t>Collaboration</a:t>
            </a:r>
          </a:p>
        </p:txBody>
      </p:sp>
    </p:spTree>
    <p:extLst>
      <p:ext uri="{BB962C8B-B14F-4D97-AF65-F5344CB8AC3E}">
        <p14:creationId xmlns:p14="http://schemas.microsoft.com/office/powerpoint/2010/main" val="17038432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expectations</a:t>
            </a:r>
            <a:endParaRPr lang="en-US" dirty="0"/>
          </a:p>
        </p:txBody>
      </p:sp>
      <p:sp>
        <p:nvSpPr>
          <p:cNvPr id="3" name="Content Placeholder 2"/>
          <p:cNvSpPr>
            <a:spLocks noGrp="1"/>
          </p:cNvSpPr>
          <p:nvPr>
            <p:ph sz="quarter" idx="1"/>
          </p:nvPr>
        </p:nvSpPr>
        <p:spPr/>
        <p:txBody>
          <a:bodyPr/>
          <a:lstStyle/>
          <a:p>
            <a:pPr marL="0" indent="0">
              <a:buNone/>
            </a:pPr>
            <a:r>
              <a:rPr lang="en-US" dirty="0" smtClean="0"/>
              <a:t>Plan to stay busy!</a:t>
            </a:r>
          </a:p>
          <a:p>
            <a:pPr marL="0" indent="0">
              <a:buNone/>
            </a:pPr>
            <a:endParaRPr lang="en-US" dirty="0"/>
          </a:p>
          <a:p>
            <a:pPr marL="0" indent="0">
              <a:buNone/>
            </a:pPr>
            <a:r>
              <a:rPr lang="en-US" dirty="0" smtClean="0"/>
              <a:t>Applied class, so lots of programming</a:t>
            </a:r>
          </a:p>
          <a:p>
            <a:pPr marL="0" indent="0">
              <a:buNone/>
            </a:pPr>
            <a:endParaRPr lang="en-US" dirty="0" smtClean="0"/>
          </a:p>
          <a:p>
            <a:pPr marL="0" indent="0">
              <a:buNone/>
            </a:pPr>
            <a:r>
              <a:rPr lang="en-US" dirty="0" smtClean="0"/>
              <a:t>Machine learning involves math</a:t>
            </a:r>
            <a:endParaRPr lang="en-US" dirty="0"/>
          </a:p>
        </p:txBody>
      </p:sp>
    </p:spTree>
    <p:extLst>
      <p:ext uri="{BB962C8B-B14F-4D97-AF65-F5344CB8AC3E}">
        <p14:creationId xmlns:p14="http://schemas.microsoft.com/office/powerpoint/2010/main" val="99583399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things to note</a:t>
            </a:r>
            <a:endParaRPr lang="en-US" dirty="0"/>
          </a:p>
        </p:txBody>
      </p:sp>
      <p:sp>
        <p:nvSpPr>
          <p:cNvPr id="3" name="Content Placeholder 2"/>
          <p:cNvSpPr>
            <a:spLocks noGrp="1"/>
          </p:cNvSpPr>
          <p:nvPr>
            <p:ph idx="1"/>
          </p:nvPr>
        </p:nvSpPr>
        <p:spPr/>
        <p:txBody>
          <a:bodyPr/>
          <a:lstStyle/>
          <a:p>
            <a:pPr marL="0" indent="0">
              <a:buNone/>
            </a:pPr>
            <a:r>
              <a:rPr lang="en-US" dirty="0" smtClean="0"/>
              <a:t>Videos before class</a:t>
            </a:r>
          </a:p>
          <a:p>
            <a:pPr marL="0" indent="0">
              <a:buNone/>
            </a:pPr>
            <a:endParaRPr lang="en-US" dirty="0"/>
          </a:p>
          <a:p>
            <a:pPr marL="0" indent="0">
              <a:buNone/>
            </a:pPr>
            <a:r>
              <a:rPr lang="en-US" dirty="0" smtClean="0"/>
              <a:t>Lots of class participation!</a:t>
            </a:r>
          </a:p>
          <a:p>
            <a:pPr marL="0" indent="0">
              <a:buNone/>
            </a:pPr>
            <a:endParaRPr lang="en-US" dirty="0"/>
          </a:p>
          <a:p>
            <a:pPr marL="0" indent="0">
              <a:buNone/>
            </a:pPr>
            <a:r>
              <a:rPr lang="en-US" dirty="0" smtClean="0"/>
              <a:t>Read the book (it’s good)</a:t>
            </a:r>
            <a:endParaRPr lang="en-US" dirty="0"/>
          </a:p>
        </p:txBody>
      </p:sp>
    </p:spTree>
    <p:extLst>
      <p:ext uri="{BB962C8B-B14F-4D97-AF65-F5344CB8AC3E}">
        <p14:creationId xmlns:p14="http://schemas.microsoft.com/office/powerpoint/2010/main" val="160790767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problems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solidFill>
                  <a:srgbClr val="FF0000"/>
                </a:solidFill>
              </a:rPr>
              <a:t>What high-level machine learning problems have you seen or heard of before?</a:t>
            </a:r>
          </a:p>
        </p:txBody>
      </p:sp>
    </p:spTree>
    <p:extLst>
      <p:ext uri="{BB962C8B-B14F-4D97-AF65-F5344CB8AC3E}">
        <p14:creationId xmlns:p14="http://schemas.microsoft.com/office/powerpoint/2010/main" val="16211005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pic>
        <p:nvPicPr>
          <p:cNvPr id="5" name="Picture 4"/>
          <p:cNvPicPr>
            <a:picLocks noChangeAspect="1"/>
          </p:cNvPicPr>
          <p:nvPr/>
        </p:nvPicPr>
        <p:blipFill>
          <a:blip r:embed="rId2"/>
          <a:stretch>
            <a:fillRect/>
          </a:stretch>
        </p:blipFill>
        <p:spPr>
          <a:xfrm>
            <a:off x="4384114" y="2681102"/>
            <a:ext cx="1146630" cy="1124147"/>
          </a:xfrm>
          <a:prstGeom prst="rect">
            <a:avLst/>
          </a:prstGeom>
        </p:spPr>
      </p:pic>
      <p:pic>
        <p:nvPicPr>
          <p:cNvPr id="6" name="Picture 5"/>
          <p:cNvPicPr>
            <a:picLocks noChangeAspect="1"/>
          </p:cNvPicPr>
          <p:nvPr/>
        </p:nvPicPr>
        <p:blipFill>
          <a:blip r:embed="rId3"/>
          <a:stretch>
            <a:fillRect/>
          </a:stretch>
        </p:blipFill>
        <p:spPr>
          <a:xfrm>
            <a:off x="4470001" y="3939242"/>
            <a:ext cx="887704" cy="894429"/>
          </a:xfrm>
          <a:prstGeom prst="rect">
            <a:avLst/>
          </a:prstGeom>
        </p:spPr>
      </p:pic>
      <p:pic>
        <p:nvPicPr>
          <p:cNvPr id="7" name="Picture 6"/>
          <p:cNvPicPr>
            <a:picLocks noChangeAspect="1"/>
          </p:cNvPicPr>
          <p:nvPr/>
        </p:nvPicPr>
        <p:blipFill>
          <a:blip r:embed="rId4"/>
          <a:stretch>
            <a:fillRect/>
          </a:stretch>
        </p:blipFill>
        <p:spPr>
          <a:xfrm>
            <a:off x="4377770" y="4929593"/>
            <a:ext cx="1103502" cy="649119"/>
          </a:xfrm>
          <a:prstGeom prst="rect">
            <a:avLst/>
          </a:prstGeom>
        </p:spPr>
      </p:pic>
      <p:pic>
        <p:nvPicPr>
          <p:cNvPr id="8" name="Picture 7"/>
          <p:cNvPicPr>
            <a:picLocks noChangeAspect="1"/>
          </p:cNvPicPr>
          <p:nvPr/>
        </p:nvPicPr>
        <p:blipFill>
          <a:blip r:embed="rId5"/>
          <a:stretch>
            <a:fillRect/>
          </a:stretch>
        </p:blipFill>
        <p:spPr>
          <a:xfrm>
            <a:off x="4261264" y="5753744"/>
            <a:ext cx="1220008" cy="696376"/>
          </a:xfrm>
          <a:prstGeom prst="rect">
            <a:avLst/>
          </a:prstGeom>
        </p:spPr>
      </p:pic>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74124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14675" y="1746695"/>
            <a:ext cx="381000" cy="148781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2"/>
          <a:stretch>
            <a:fillRect/>
          </a:stretch>
        </p:blipFill>
        <p:spPr>
          <a:xfrm>
            <a:off x="4377478" y="2933987"/>
            <a:ext cx="1371600" cy="711200"/>
          </a:xfrm>
          <a:prstGeom prst="rect">
            <a:avLst/>
          </a:prstGeom>
        </p:spPr>
      </p:pic>
      <p:pic>
        <p:nvPicPr>
          <p:cNvPr id="15" name="Picture 14"/>
          <p:cNvPicPr>
            <a:picLocks noChangeAspect="1"/>
          </p:cNvPicPr>
          <p:nvPr/>
        </p:nvPicPr>
        <p:blipFill>
          <a:blip r:embed="rId2"/>
          <a:stretch>
            <a:fillRect/>
          </a:stretch>
        </p:blipFill>
        <p:spPr>
          <a:xfrm>
            <a:off x="4377478" y="3755556"/>
            <a:ext cx="1371600" cy="711200"/>
          </a:xfrm>
          <a:prstGeom prst="rect">
            <a:avLst/>
          </a:prstGeom>
        </p:spPr>
      </p:pic>
      <p:pic>
        <p:nvPicPr>
          <p:cNvPr id="16" name="Picture 15"/>
          <p:cNvPicPr>
            <a:picLocks noChangeAspect="1"/>
          </p:cNvPicPr>
          <p:nvPr/>
        </p:nvPicPr>
        <p:blipFill>
          <a:blip r:embed="rId2"/>
          <a:stretch>
            <a:fillRect/>
          </a:stretch>
        </p:blipFill>
        <p:spPr>
          <a:xfrm>
            <a:off x="4377478" y="4542956"/>
            <a:ext cx="1371600" cy="711200"/>
          </a:xfrm>
          <a:prstGeom prst="rect">
            <a:avLst/>
          </a:prstGeom>
        </p:spPr>
      </p:pic>
      <p:pic>
        <p:nvPicPr>
          <p:cNvPr id="17" name="Picture 16"/>
          <p:cNvPicPr>
            <a:picLocks noChangeAspect="1"/>
          </p:cNvPicPr>
          <p:nvPr/>
        </p:nvPicPr>
        <p:blipFill>
          <a:blip r:embed="rId2"/>
          <a:stretch>
            <a:fillRect/>
          </a:stretch>
        </p:blipFill>
        <p:spPr>
          <a:xfrm>
            <a:off x="4377478" y="5406556"/>
            <a:ext cx="1371600" cy="711200"/>
          </a:xfrm>
          <a:prstGeom prst="rect">
            <a:avLst/>
          </a:prstGeom>
        </p:spPr>
      </p:pic>
    </p:spTree>
    <p:extLst>
      <p:ext uri="{BB962C8B-B14F-4D97-AF65-F5344CB8AC3E}">
        <p14:creationId xmlns:p14="http://schemas.microsoft.com/office/powerpoint/2010/main" val="340424758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5344990" y="1462717"/>
            <a:ext cx="381000" cy="2055770"/>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4377478" y="2949222"/>
            <a:ext cx="2185895" cy="749013"/>
          </a:xfrm>
          <a:prstGeom prst="rect">
            <a:avLst/>
          </a:prstGeom>
        </p:spPr>
      </p:pic>
      <p:pic>
        <p:nvPicPr>
          <p:cNvPr id="18" name="Picture 17"/>
          <p:cNvPicPr>
            <a:picLocks noChangeAspect="1"/>
          </p:cNvPicPr>
          <p:nvPr/>
        </p:nvPicPr>
        <p:blipFill>
          <a:blip r:embed="rId2"/>
          <a:stretch>
            <a:fillRect/>
          </a:stretch>
        </p:blipFill>
        <p:spPr>
          <a:xfrm>
            <a:off x="4377480" y="3736649"/>
            <a:ext cx="2185895" cy="749013"/>
          </a:xfrm>
          <a:prstGeom prst="rect">
            <a:avLst/>
          </a:prstGeom>
        </p:spPr>
      </p:pic>
      <p:pic>
        <p:nvPicPr>
          <p:cNvPr id="23" name="Picture 22"/>
          <p:cNvPicPr>
            <a:picLocks noChangeAspect="1"/>
          </p:cNvPicPr>
          <p:nvPr/>
        </p:nvPicPr>
        <p:blipFill>
          <a:blip r:embed="rId2"/>
          <a:stretch>
            <a:fillRect/>
          </a:stretch>
        </p:blipFill>
        <p:spPr>
          <a:xfrm>
            <a:off x="4377478" y="4638062"/>
            <a:ext cx="2185895" cy="749013"/>
          </a:xfrm>
          <a:prstGeom prst="rect">
            <a:avLst/>
          </a:prstGeom>
        </p:spPr>
      </p:pic>
      <p:pic>
        <p:nvPicPr>
          <p:cNvPr id="26" name="Picture 25"/>
          <p:cNvPicPr>
            <a:picLocks noChangeAspect="1"/>
          </p:cNvPicPr>
          <p:nvPr/>
        </p:nvPicPr>
        <p:blipFill>
          <a:blip r:embed="rId2"/>
          <a:stretch>
            <a:fillRect/>
          </a:stretch>
        </p:blipFill>
        <p:spPr>
          <a:xfrm>
            <a:off x="4377478" y="5578713"/>
            <a:ext cx="2185895" cy="749013"/>
          </a:xfrm>
          <a:prstGeom prst="rect">
            <a:avLst/>
          </a:prstGeom>
        </p:spPr>
      </p:pic>
    </p:spTree>
    <p:extLst>
      <p:ext uri="{BB962C8B-B14F-4D97-AF65-F5344CB8AC3E}">
        <p14:creationId xmlns:p14="http://schemas.microsoft.com/office/powerpoint/2010/main" val="356061931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2"/>
          <a:stretch>
            <a:fillRect/>
          </a:stretch>
        </p:blipFill>
        <p:spPr>
          <a:xfrm>
            <a:off x="4306923" y="2823921"/>
            <a:ext cx="1231900" cy="660400"/>
          </a:xfrm>
          <a:prstGeom prst="rect">
            <a:avLst/>
          </a:prstGeom>
        </p:spPr>
      </p:pic>
      <p:pic>
        <p:nvPicPr>
          <p:cNvPr id="5" name="Picture 4"/>
          <p:cNvPicPr>
            <a:picLocks noChangeAspect="1"/>
          </p:cNvPicPr>
          <p:nvPr/>
        </p:nvPicPr>
        <p:blipFill>
          <a:blip r:embed="rId3"/>
          <a:stretch>
            <a:fillRect/>
          </a:stretch>
        </p:blipFill>
        <p:spPr>
          <a:xfrm>
            <a:off x="4096455" y="3851497"/>
            <a:ext cx="1587500" cy="711200"/>
          </a:xfrm>
          <a:prstGeom prst="rect">
            <a:avLst/>
          </a:prstGeom>
        </p:spPr>
      </p:pic>
      <p:pic>
        <p:nvPicPr>
          <p:cNvPr id="4" name="Picture 3"/>
          <p:cNvPicPr>
            <a:picLocks noChangeAspect="1"/>
          </p:cNvPicPr>
          <p:nvPr/>
        </p:nvPicPr>
        <p:blipFill>
          <a:blip r:embed="rId4"/>
          <a:stretch>
            <a:fillRect/>
          </a:stretch>
        </p:blipFill>
        <p:spPr>
          <a:xfrm>
            <a:off x="4157506" y="4634376"/>
            <a:ext cx="1766589" cy="1323237"/>
          </a:xfrm>
          <a:prstGeom prst="rect">
            <a:avLst/>
          </a:prstGeom>
        </p:spPr>
      </p:pic>
    </p:spTree>
    <p:extLst>
      <p:ext uri="{BB962C8B-B14F-4D97-AF65-F5344CB8AC3E}">
        <p14:creationId xmlns:p14="http://schemas.microsoft.com/office/powerpoint/2010/main" val="410127175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pic>
        <p:nvPicPr>
          <p:cNvPr id="5" name="Picture 4"/>
          <p:cNvPicPr>
            <a:picLocks noChangeAspect="1"/>
          </p:cNvPicPr>
          <p:nvPr/>
        </p:nvPicPr>
        <p:blipFill>
          <a:blip r:embed="rId2"/>
          <a:stretch>
            <a:fillRect/>
          </a:stretch>
        </p:blipFill>
        <p:spPr>
          <a:xfrm>
            <a:off x="799891" y="2384769"/>
            <a:ext cx="1146630" cy="1124147"/>
          </a:xfrm>
          <a:prstGeom prst="rect">
            <a:avLst/>
          </a:prstGeom>
        </p:spPr>
      </p:pic>
      <p:pic>
        <p:nvPicPr>
          <p:cNvPr id="6" name="Picture 5"/>
          <p:cNvPicPr>
            <a:picLocks noChangeAspect="1"/>
          </p:cNvPicPr>
          <p:nvPr/>
        </p:nvPicPr>
        <p:blipFill>
          <a:blip r:embed="rId3"/>
          <a:stretch>
            <a:fillRect/>
          </a:stretch>
        </p:blipFill>
        <p:spPr>
          <a:xfrm>
            <a:off x="885778" y="3642909"/>
            <a:ext cx="887704" cy="894429"/>
          </a:xfrm>
          <a:prstGeom prst="rect">
            <a:avLst/>
          </a:prstGeom>
        </p:spPr>
      </p:pic>
      <p:pic>
        <p:nvPicPr>
          <p:cNvPr id="7" name="Picture 6"/>
          <p:cNvPicPr>
            <a:picLocks noChangeAspect="1"/>
          </p:cNvPicPr>
          <p:nvPr/>
        </p:nvPicPr>
        <p:blipFill>
          <a:blip r:embed="rId4"/>
          <a:stretch>
            <a:fillRect/>
          </a:stretch>
        </p:blipFill>
        <p:spPr>
          <a:xfrm>
            <a:off x="793547" y="4633260"/>
            <a:ext cx="1103502" cy="649119"/>
          </a:xfrm>
          <a:prstGeom prst="rect">
            <a:avLst/>
          </a:prstGeom>
        </p:spPr>
      </p:pic>
      <p:pic>
        <p:nvPicPr>
          <p:cNvPr id="8" name="Picture 7"/>
          <p:cNvPicPr>
            <a:picLocks noChangeAspect="1"/>
          </p:cNvPicPr>
          <p:nvPr/>
        </p:nvPicPr>
        <p:blipFill>
          <a:blip r:embed="rId5"/>
          <a:stretch>
            <a:fillRect/>
          </a:stretch>
        </p:blipFill>
        <p:spPr>
          <a:xfrm>
            <a:off x="677041" y="5457411"/>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14" name="TextBox 13"/>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15" name="TextBox 14"/>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16" name="TextBox 15"/>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
        <p:nvSpPr>
          <p:cNvPr id="17" name="Right Brace 16"/>
          <p:cNvSpPr/>
          <p:nvPr/>
        </p:nvSpPr>
        <p:spPr>
          <a:xfrm>
            <a:off x="3683000" y="2384769"/>
            <a:ext cx="860778" cy="3681279"/>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826001" y="3785242"/>
            <a:ext cx="2756559" cy="523220"/>
          </a:xfrm>
          <a:prstGeom prst="rect">
            <a:avLst/>
          </a:prstGeom>
          <a:noFill/>
        </p:spPr>
        <p:txBody>
          <a:bodyPr wrap="none" rtlCol="0">
            <a:spAutoFit/>
          </a:bodyPr>
          <a:lstStyle/>
          <a:p>
            <a:r>
              <a:rPr lang="en-US" sz="2800" dirty="0" smtClean="0">
                <a:solidFill>
                  <a:srgbClr val="008000"/>
                </a:solidFill>
              </a:rPr>
              <a:t>labeled examples</a:t>
            </a:r>
            <a:endParaRPr lang="en-US" sz="2800" dirty="0">
              <a:solidFill>
                <a:srgbClr val="008000"/>
              </a:solidFill>
            </a:endParaRPr>
          </a:p>
        </p:txBody>
      </p:sp>
      <p:sp>
        <p:nvSpPr>
          <p:cNvPr id="19" name="Right Brace 18"/>
          <p:cNvSpPr/>
          <p:nvPr/>
        </p:nvSpPr>
        <p:spPr>
          <a:xfrm rot="16200000">
            <a:off x="1219715" y="1707435"/>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793255" y="1425864"/>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Tree>
    <p:extLst>
      <p:ext uri="{BB962C8B-B14F-4D97-AF65-F5344CB8AC3E}">
        <p14:creationId xmlns:p14="http://schemas.microsoft.com/office/powerpoint/2010/main" val="228761450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19"/>
          <p:cNvPicPr>
            <a:picLocks noChangeAspect="1"/>
          </p:cNvPicPr>
          <p:nvPr/>
        </p:nvPicPr>
        <p:blipFill>
          <a:blip r:embed="rId2"/>
          <a:stretch>
            <a:fillRect/>
          </a:stretch>
        </p:blipFill>
        <p:spPr>
          <a:xfrm>
            <a:off x="799891" y="2384769"/>
            <a:ext cx="1146630" cy="1124147"/>
          </a:xfrm>
          <a:prstGeom prst="rect">
            <a:avLst/>
          </a:prstGeom>
        </p:spPr>
      </p:pic>
      <p:pic>
        <p:nvPicPr>
          <p:cNvPr id="21" name="Picture 20"/>
          <p:cNvPicPr>
            <a:picLocks noChangeAspect="1"/>
          </p:cNvPicPr>
          <p:nvPr/>
        </p:nvPicPr>
        <p:blipFill>
          <a:blip r:embed="rId3"/>
          <a:stretch>
            <a:fillRect/>
          </a:stretch>
        </p:blipFill>
        <p:spPr>
          <a:xfrm>
            <a:off x="885778" y="3642909"/>
            <a:ext cx="887704" cy="894429"/>
          </a:xfrm>
          <a:prstGeom prst="rect">
            <a:avLst/>
          </a:prstGeom>
        </p:spPr>
      </p:pic>
      <p:pic>
        <p:nvPicPr>
          <p:cNvPr id="22" name="Picture 21"/>
          <p:cNvPicPr>
            <a:picLocks noChangeAspect="1"/>
          </p:cNvPicPr>
          <p:nvPr/>
        </p:nvPicPr>
        <p:blipFill>
          <a:blip r:embed="rId4"/>
          <a:stretch>
            <a:fillRect/>
          </a:stretch>
        </p:blipFill>
        <p:spPr>
          <a:xfrm>
            <a:off x="793547" y="4633260"/>
            <a:ext cx="1103502" cy="649119"/>
          </a:xfrm>
          <a:prstGeom prst="rect">
            <a:avLst/>
          </a:prstGeom>
        </p:spPr>
      </p:pic>
      <p:pic>
        <p:nvPicPr>
          <p:cNvPr id="23" name="Picture 22"/>
          <p:cNvPicPr>
            <a:picLocks noChangeAspect="1"/>
          </p:cNvPicPr>
          <p:nvPr/>
        </p:nvPicPr>
        <p:blipFill>
          <a:blip r:embed="rId5"/>
          <a:stretch>
            <a:fillRect/>
          </a:stretch>
        </p:blipFill>
        <p:spPr>
          <a:xfrm>
            <a:off x="677041" y="5457411"/>
            <a:ext cx="1220008" cy="696376"/>
          </a:xfrm>
          <a:prstGeom prst="rect">
            <a:avLst/>
          </a:prstGeom>
        </p:spPr>
      </p:pic>
      <p:sp>
        <p:nvSpPr>
          <p:cNvPr id="24" name="TextBox 23"/>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25" name="TextBox 24"/>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26" name="TextBox 25"/>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27" name="TextBox 26"/>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28" name="TextBox 27"/>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Tree>
    <p:extLst>
      <p:ext uri="{BB962C8B-B14F-4D97-AF65-F5344CB8AC3E}">
        <p14:creationId xmlns:p14="http://schemas.microsoft.com/office/powerpoint/2010/main" val="83823602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a:off x="838200" y="6096000"/>
            <a:ext cx="7772400" cy="523220"/>
          </a:xfrm>
          <a:prstGeom prst="rect">
            <a:avLst/>
          </a:prstGeom>
          <a:noFill/>
        </p:spPr>
        <p:txBody>
          <a:bodyPr wrap="square" rtlCol="0">
            <a:spAutoFit/>
          </a:bodyPr>
          <a:lstStyle/>
          <a:p>
            <a:r>
              <a:rPr lang="en-US" sz="2800" dirty="0" smtClean="0">
                <a:solidFill>
                  <a:srgbClr val="0000FF"/>
                </a:solidFill>
              </a:rPr>
              <a:t>Supervised learning: learn to predict new example</a:t>
            </a:r>
            <a:endParaRPr lang="en-US" sz="2800" dirty="0">
              <a:solidFill>
                <a:srgbClr val="0000FF"/>
              </a:solidFill>
            </a:endParaRPr>
          </a:p>
        </p:txBody>
      </p:sp>
      <p:pic>
        <p:nvPicPr>
          <p:cNvPr id="21" name="Picture 20"/>
          <p:cNvPicPr>
            <a:picLocks noChangeAspect="1"/>
          </p:cNvPicPr>
          <p:nvPr/>
        </p:nvPicPr>
        <p:blipFill>
          <a:blip r:embed="rId2"/>
          <a:stretch>
            <a:fillRect/>
          </a:stretch>
        </p:blipFill>
        <p:spPr>
          <a:xfrm>
            <a:off x="1066800" y="2590800"/>
            <a:ext cx="1816100" cy="2019300"/>
          </a:xfrm>
          <a:prstGeom prst="rect">
            <a:avLst/>
          </a:prstGeom>
        </p:spPr>
      </p:pic>
      <p:sp>
        <p:nvSpPr>
          <p:cNvPr id="22" name="Right Arrow 21"/>
          <p:cNvSpPr/>
          <p:nvPr/>
        </p:nvSpPr>
        <p:spPr>
          <a:xfrm>
            <a:off x="6050854"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7112000" y="3526230"/>
            <a:ext cx="1611476" cy="369332"/>
          </a:xfrm>
          <a:prstGeom prst="rect">
            <a:avLst/>
          </a:prstGeom>
          <a:noFill/>
        </p:spPr>
        <p:txBody>
          <a:bodyPr wrap="none" rtlCol="0">
            <a:spAutoFit/>
          </a:bodyPr>
          <a:lstStyle/>
          <a:p>
            <a:r>
              <a:rPr lang="en-US" dirty="0" smtClean="0"/>
              <a:t>predicted label</a:t>
            </a:r>
            <a:endParaRPr lang="en-US" baseline="-25000" dirty="0"/>
          </a:p>
        </p:txBody>
      </p:sp>
    </p:spTree>
    <p:extLst>
      <p:ext uri="{BB962C8B-B14F-4D97-AF65-F5344CB8AC3E}">
        <p14:creationId xmlns:p14="http://schemas.microsoft.com/office/powerpoint/2010/main" val="219870520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classification</a:t>
            </a:r>
            <a:endParaRPr lang="en-US" dirty="0"/>
          </a:p>
        </p:txBody>
      </p:sp>
      <p:pic>
        <p:nvPicPr>
          <p:cNvPr id="5" name="Picture 4"/>
          <p:cNvPicPr>
            <a:picLocks noChangeAspect="1"/>
          </p:cNvPicPr>
          <p:nvPr/>
        </p:nvPicPr>
        <p:blipFill>
          <a:blip r:embed="rId2"/>
          <a:stretch>
            <a:fillRect/>
          </a:stretch>
        </p:blipFill>
        <p:spPr>
          <a:xfrm>
            <a:off x="822379" y="1935657"/>
            <a:ext cx="1146630" cy="1124147"/>
          </a:xfrm>
          <a:prstGeom prst="rect">
            <a:avLst/>
          </a:prstGeom>
        </p:spPr>
      </p:pic>
      <p:pic>
        <p:nvPicPr>
          <p:cNvPr id="6" name="Picture 5"/>
          <p:cNvPicPr>
            <a:picLocks noChangeAspect="1"/>
          </p:cNvPicPr>
          <p:nvPr/>
        </p:nvPicPr>
        <p:blipFill>
          <a:blip r:embed="rId3"/>
          <a:stretch>
            <a:fillRect/>
          </a:stretch>
        </p:blipFill>
        <p:spPr>
          <a:xfrm>
            <a:off x="907045" y="3228572"/>
            <a:ext cx="887704" cy="894429"/>
          </a:xfrm>
          <a:prstGeom prst="rect">
            <a:avLst/>
          </a:prstGeom>
        </p:spPr>
      </p:pic>
      <p:pic>
        <p:nvPicPr>
          <p:cNvPr id="7" name="Picture 6"/>
          <p:cNvPicPr>
            <a:picLocks noChangeAspect="1"/>
          </p:cNvPicPr>
          <p:nvPr/>
        </p:nvPicPr>
        <p:blipFill>
          <a:blip r:embed="rId4"/>
          <a:stretch>
            <a:fillRect/>
          </a:stretch>
        </p:blipFill>
        <p:spPr>
          <a:xfrm>
            <a:off x="814814" y="4218923"/>
            <a:ext cx="1103502" cy="649119"/>
          </a:xfrm>
          <a:prstGeom prst="rect">
            <a:avLst/>
          </a:prstGeom>
        </p:spPr>
      </p:pic>
      <p:pic>
        <p:nvPicPr>
          <p:cNvPr id="8" name="Picture 7"/>
          <p:cNvPicPr>
            <a:picLocks noChangeAspect="1"/>
          </p:cNvPicPr>
          <p:nvPr/>
        </p:nvPicPr>
        <p:blipFill>
          <a:blip r:embed="rId5"/>
          <a:stretch>
            <a:fillRect/>
          </a:stretch>
        </p:blipFill>
        <p:spPr>
          <a:xfrm>
            <a:off x="698308" y="5043074"/>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64121" y="18485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64121" y="2500111"/>
            <a:ext cx="732780" cy="369332"/>
          </a:xfrm>
          <a:prstGeom prst="rect">
            <a:avLst/>
          </a:prstGeom>
          <a:noFill/>
        </p:spPr>
        <p:txBody>
          <a:bodyPr wrap="none" rtlCol="0">
            <a:spAutoFit/>
          </a:bodyPr>
          <a:lstStyle/>
          <a:p>
            <a:r>
              <a:rPr lang="en-US" dirty="0" smtClean="0"/>
              <a:t>apple</a:t>
            </a:r>
            <a:endParaRPr lang="en-US" baseline="-25000" dirty="0"/>
          </a:p>
        </p:txBody>
      </p:sp>
      <p:sp>
        <p:nvSpPr>
          <p:cNvPr id="14" name="TextBox 13"/>
          <p:cNvSpPr txBox="1"/>
          <p:nvPr/>
        </p:nvSpPr>
        <p:spPr>
          <a:xfrm>
            <a:off x="2362900" y="3320466"/>
            <a:ext cx="732780" cy="369332"/>
          </a:xfrm>
          <a:prstGeom prst="rect">
            <a:avLst/>
          </a:prstGeom>
          <a:noFill/>
        </p:spPr>
        <p:txBody>
          <a:bodyPr wrap="none" rtlCol="0">
            <a:spAutoFit/>
          </a:bodyPr>
          <a:lstStyle/>
          <a:p>
            <a:r>
              <a:rPr lang="en-US" dirty="0" smtClean="0"/>
              <a:t>apple</a:t>
            </a:r>
            <a:endParaRPr lang="en-US" baseline="-25000" dirty="0"/>
          </a:p>
        </p:txBody>
      </p:sp>
      <p:sp>
        <p:nvSpPr>
          <p:cNvPr id="15" name="TextBox 14"/>
          <p:cNvSpPr txBox="1"/>
          <p:nvPr/>
        </p:nvSpPr>
        <p:spPr>
          <a:xfrm>
            <a:off x="2362900" y="4284458"/>
            <a:ext cx="896324" cy="369332"/>
          </a:xfrm>
          <a:prstGeom prst="rect">
            <a:avLst/>
          </a:prstGeom>
          <a:noFill/>
        </p:spPr>
        <p:txBody>
          <a:bodyPr wrap="none" rtlCol="0">
            <a:spAutoFit/>
          </a:bodyPr>
          <a:lstStyle/>
          <a:p>
            <a:r>
              <a:rPr lang="en-US" dirty="0" smtClean="0"/>
              <a:t>banana</a:t>
            </a:r>
            <a:endParaRPr lang="en-US" baseline="-25000" dirty="0"/>
          </a:p>
        </p:txBody>
      </p:sp>
      <p:sp>
        <p:nvSpPr>
          <p:cNvPr id="16" name="TextBox 15"/>
          <p:cNvSpPr txBox="1"/>
          <p:nvPr/>
        </p:nvSpPr>
        <p:spPr>
          <a:xfrm>
            <a:off x="2362900" y="5097713"/>
            <a:ext cx="896324" cy="369332"/>
          </a:xfrm>
          <a:prstGeom prst="rect">
            <a:avLst/>
          </a:prstGeom>
          <a:noFill/>
        </p:spPr>
        <p:txBody>
          <a:bodyPr wrap="none" rtlCol="0">
            <a:spAutoFit/>
          </a:bodyPr>
          <a:lstStyle/>
          <a:p>
            <a:r>
              <a:rPr lang="en-US" dirty="0" smtClean="0"/>
              <a:t>banana</a:t>
            </a:r>
            <a:endParaRPr lang="en-US" baseline="-25000" dirty="0"/>
          </a:p>
        </p:txBody>
      </p:sp>
      <p:sp>
        <p:nvSpPr>
          <p:cNvPr id="18" name="TextBox 17"/>
          <p:cNvSpPr txBox="1"/>
          <p:nvPr/>
        </p:nvSpPr>
        <p:spPr>
          <a:xfrm>
            <a:off x="4035780" y="3080623"/>
            <a:ext cx="4941936" cy="954107"/>
          </a:xfrm>
          <a:prstGeom prst="rect">
            <a:avLst/>
          </a:prstGeom>
          <a:noFill/>
        </p:spPr>
        <p:txBody>
          <a:bodyPr wrap="square" rtlCol="0">
            <a:spAutoFit/>
          </a:bodyPr>
          <a:lstStyle/>
          <a:p>
            <a:r>
              <a:rPr lang="en-US" sz="2800" dirty="0" smtClean="0">
                <a:solidFill>
                  <a:srgbClr val="008000"/>
                </a:solidFill>
              </a:rPr>
              <a:t>Classification: a finite set of labels</a:t>
            </a:r>
            <a:endParaRPr lang="en-US" sz="2800" dirty="0">
              <a:solidFill>
                <a:srgbClr val="008000"/>
              </a:solidFill>
            </a:endParaRPr>
          </a:p>
        </p:txBody>
      </p:sp>
    </p:spTree>
    <p:extLst>
      <p:ext uri="{BB962C8B-B14F-4D97-AF65-F5344CB8AC3E}">
        <p14:creationId xmlns:p14="http://schemas.microsoft.com/office/powerpoint/2010/main" val="333959107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dirty="0" smtClean="0"/>
              <a:t>Classification Example</a:t>
            </a:r>
            <a:endParaRPr lang="tr-TR" dirty="0"/>
          </a:p>
        </p:txBody>
      </p:sp>
      <p:pic>
        <p:nvPicPr>
          <p:cNvPr id="26633" name="Picture 9"/>
          <p:cNvPicPr>
            <a:picLocks noGrp="1" noChangeAspect="1" noChangeArrowheads="1"/>
          </p:cNvPicPr>
          <p:nvPr>
            <p:ph idx="1"/>
          </p:nvPr>
        </p:nvPicPr>
        <p:blipFill>
          <a:blip r:embed="rId2" cstate="print"/>
          <a:srcRect/>
          <a:stretch>
            <a:fillRect/>
          </a:stretch>
        </p:blipFill>
        <p:spPr>
          <a:xfrm>
            <a:off x="3946525" y="1946275"/>
            <a:ext cx="4689475" cy="4464050"/>
          </a:xfrm>
        </p:spPr>
      </p:pic>
      <p:sp>
        <p:nvSpPr>
          <p:cNvPr id="26627" name="Rectangle 3"/>
          <p:cNvSpPr>
            <a:spLocks noGrp="1" noChangeArrowheads="1"/>
          </p:cNvSpPr>
          <p:nvPr>
            <p:ph type="body" sz="half" idx="4294967295"/>
          </p:nvPr>
        </p:nvSpPr>
        <p:spPr>
          <a:xfrm>
            <a:off x="623887" y="2818342"/>
            <a:ext cx="3322638" cy="3168650"/>
          </a:xfrm>
        </p:spPr>
        <p:txBody>
          <a:bodyPr>
            <a:normAutofit/>
          </a:bodyPr>
          <a:lstStyle/>
          <a:p>
            <a:pPr marL="0" indent="0">
              <a:buNone/>
            </a:pPr>
            <a:r>
              <a:rPr lang="tr-TR" dirty="0" err="1" smtClean="0"/>
              <a:t>Differentiate</a:t>
            </a:r>
            <a:r>
              <a:rPr lang="tr-TR" dirty="0" smtClean="0"/>
              <a:t> </a:t>
            </a:r>
            <a:r>
              <a:rPr lang="tr-TR" dirty="0"/>
              <a:t>between </a:t>
            </a:r>
            <a:r>
              <a:rPr lang="tr-TR" dirty="0">
                <a:solidFill>
                  <a:srgbClr val="FF33CC"/>
                </a:solidFill>
              </a:rPr>
              <a:t>low-risk</a:t>
            </a:r>
            <a:r>
              <a:rPr lang="tr-TR" dirty="0"/>
              <a:t> and </a:t>
            </a:r>
            <a:r>
              <a:rPr lang="tr-TR" dirty="0">
                <a:solidFill>
                  <a:srgbClr val="FF0000"/>
                </a:solidFill>
              </a:rPr>
              <a:t>high-risk</a:t>
            </a:r>
            <a:r>
              <a:rPr lang="tr-TR" dirty="0"/>
              <a:t> customers from their </a:t>
            </a:r>
            <a:r>
              <a:rPr lang="tr-TR" i="1" dirty="0"/>
              <a:t>income</a:t>
            </a:r>
            <a:r>
              <a:rPr lang="tr-TR" dirty="0"/>
              <a:t> and </a:t>
            </a:r>
            <a:r>
              <a:rPr lang="tr-TR" i="1" dirty="0"/>
              <a:t>savings</a:t>
            </a:r>
          </a:p>
        </p:txBody>
      </p:sp>
    </p:spTree>
    <p:extLst>
      <p:ext uri="{BB962C8B-B14F-4D97-AF65-F5344CB8AC3E}">
        <p14:creationId xmlns:p14="http://schemas.microsoft.com/office/powerpoint/2010/main" val="361606324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tr-TR" dirty="0" smtClean="0"/>
              <a:t>Classification </a:t>
            </a:r>
            <a:r>
              <a:rPr lang="tr-TR" dirty="0"/>
              <a:t>Applications</a:t>
            </a:r>
          </a:p>
        </p:txBody>
      </p:sp>
      <p:sp>
        <p:nvSpPr>
          <p:cNvPr id="88067" name="Rectangle 3"/>
          <p:cNvSpPr>
            <a:spLocks noGrp="1" noChangeArrowheads="1"/>
          </p:cNvSpPr>
          <p:nvPr>
            <p:ph idx="1"/>
          </p:nvPr>
        </p:nvSpPr>
        <p:spPr>
          <a:xfrm>
            <a:off x="598537" y="1741310"/>
            <a:ext cx="8153400" cy="4933244"/>
          </a:xfrm>
        </p:spPr>
        <p:txBody>
          <a:bodyPr>
            <a:normAutofit fontScale="92500" lnSpcReduction="10000"/>
          </a:bodyPr>
          <a:lstStyle/>
          <a:p>
            <a:pPr marL="0" indent="0">
              <a:lnSpc>
                <a:spcPct val="90000"/>
              </a:lnSpc>
              <a:buNone/>
            </a:pPr>
            <a:r>
              <a:rPr lang="tr-TR" dirty="0" err="1" smtClean="0">
                <a:solidFill>
                  <a:schemeClr val="accent1"/>
                </a:solidFill>
              </a:rPr>
              <a:t>Face</a:t>
            </a:r>
            <a:r>
              <a:rPr lang="tr-TR" dirty="0" smtClean="0">
                <a:solidFill>
                  <a:schemeClr val="accent1"/>
                </a:solidFill>
              </a:rPr>
              <a:t> </a:t>
            </a:r>
            <a:r>
              <a:rPr lang="tr-TR" dirty="0" err="1" smtClean="0">
                <a:solidFill>
                  <a:schemeClr val="accent1"/>
                </a:solidFill>
              </a:rPr>
              <a:t>recognition</a:t>
            </a:r>
            <a:endParaRPr lang="tr-TR" dirty="0">
              <a:solidFill>
                <a:schemeClr val="accent1"/>
              </a:solidFill>
            </a:endParaRPr>
          </a:p>
          <a:p>
            <a:pPr marL="0" indent="0">
              <a:lnSpc>
                <a:spcPct val="90000"/>
              </a:lnSpc>
              <a:buNone/>
            </a:pPr>
            <a:endParaRPr lang="tr-TR" dirty="0" smtClean="0">
              <a:solidFill>
                <a:schemeClr val="accent1"/>
              </a:solidFill>
            </a:endParaRPr>
          </a:p>
          <a:p>
            <a:pPr marL="0" indent="0">
              <a:lnSpc>
                <a:spcPct val="90000"/>
              </a:lnSpc>
              <a:buNone/>
            </a:pPr>
            <a:r>
              <a:rPr lang="en-US" dirty="0" smtClean="0">
                <a:solidFill>
                  <a:schemeClr val="accent1"/>
                </a:solidFill>
              </a:rPr>
              <a:t>Character</a:t>
            </a:r>
            <a:r>
              <a:rPr lang="tr-TR" dirty="0" smtClean="0">
                <a:solidFill>
                  <a:schemeClr val="accent1"/>
                </a:solidFill>
              </a:rPr>
              <a:t> </a:t>
            </a:r>
            <a:r>
              <a:rPr lang="tr-TR" dirty="0" err="1" smtClean="0">
                <a:solidFill>
                  <a:schemeClr val="accent1"/>
                </a:solidFill>
              </a:rPr>
              <a:t>recognition</a:t>
            </a:r>
            <a:endParaRPr lang="tr-TR" dirty="0" smtClean="0">
              <a:solidFill>
                <a:schemeClr val="accent1"/>
              </a:solidFill>
            </a:endParaRP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Spam</a:t>
            </a:r>
            <a:r>
              <a:rPr lang="tr-TR" dirty="0" smtClean="0">
                <a:solidFill>
                  <a:schemeClr val="accent1"/>
                </a:solidFill>
              </a:rPr>
              <a:t> </a:t>
            </a:r>
            <a:r>
              <a:rPr lang="tr-TR" dirty="0" err="1" smtClean="0">
                <a:solidFill>
                  <a:schemeClr val="accent1"/>
                </a:solidFill>
              </a:rPr>
              <a:t>detection</a:t>
            </a:r>
            <a:endParaRPr lang="tr-TR" dirty="0" smtClean="0">
              <a:solidFill>
                <a:schemeClr val="accent1"/>
              </a:solidFill>
            </a:endParaRP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Medical</a:t>
            </a:r>
            <a:r>
              <a:rPr lang="tr-TR" dirty="0" smtClean="0">
                <a:solidFill>
                  <a:schemeClr val="accent1"/>
                </a:solidFill>
              </a:rPr>
              <a:t> </a:t>
            </a:r>
            <a:r>
              <a:rPr lang="tr-TR" dirty="0">
                <a:solidFill>
                  <a:schemeClr val="accent1"/>
                </a:solidFill>
              </a:rPr>
              <a:t>diagnosis: </a:t>
            </a:r>
            <a:r>
              <a:rPr lang="tr-TR" dirty="0"/>
              <a:t>From symptoms to </a:t>
            </a:r>
            <a:r>
              <a:rPr lang="tr-TR" dirty="0" smtClean="0"/>
              <a:t>illnesses</a:t>
            </a: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chemeClr val="accent1"/>
                </a:solidFill>
              </a:rPr>
              <a:t>Biometrics</a:t>
            </a:r>
            <a:r>
              <a:rPr lang="tr-TR" dirty="0" smtClean="0">
                <a:solidFill>
                  <a:schemeClr val="accent1"/>
                </a:solidFill>
              </a:rPr>
              <a:t>: </a:t>
            </a:r>
            <a:r>
              <a:rPr lang="tr-TR" dirty="0" smtClean="0"/>
              <a:t>Recognition/authentication using physical and/or behavioral characteristics: Face, iris, signature, </a:t>
            </a:r>
            <a:r>
              <a:rPr lang="tr-TR" dirty="0" err="1" smtClean="0"/>
              <a:t>etc</a:t>
            </a:r>
            <a:endParaRPr lang="tr-TR" dirty="0" smtClean="0"/>
          </a:p>
          <a:p>
            <a:pPr marL="0" indent="0">
              <a:lnSpc>
                <a:spcPct val="90000"/>
              </a:lnSpc>
              <a:buNone/>
            </a:pPr>
            <a:endParaRPr lang="tr-TR" dirty="0"/>
          </a:p>
          <a:p>
            <a:pPr marL="0" indent="0">
              <a:lnSpc>
                <a:spcPct val="90000"/>
              </a:lnSpc>
              <a:buNone/>
            </a:pPr>
            <a:r>
              <a:rPr lang="tr-TR" dirty="0" smtClean="0"/>
              <a:t>...</a:t>
            </a:r>
            <a:endParaRPr lang="tr-TR" dirty="0"/>
          </a:p>
        </p:txBody>
      </p:sp>
    </p:spTree>
    <p:extLst>
      <p:ext uri="{BB962C8B-B14F-4D97-AF65-F5344CB8AC3E}">
        <p14:creationId xmlns:p14="http://schemas.microsoft.com/office/powerpoint/2010/main" val="3186927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06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0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6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67">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0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regression</a:t>
            </a:r>
            <a:endParaRPr lang="en-US" dirty="0"/>
          </a:p>
        </p:txBody>
      </p:sp>
      <p:pic>
        <p:nvPicPr>
          <p:cNvPr id="5" name="Picture 4"/>
          <p:cNvPicPr>
            <a:picLocks noChangeAspect="1"/>
          </p:cNvPicPr>
          <p:nvPr/>
        </p:nvPicPr>
        <p:blipFill>
          <a:blip r:embed="rId2"/>
          <a:stretch>
            <a:fillRect/>
          </a:stretch>
        </p:blipFill>
        <p:spPr>
          <a:xfrm>
            <a:off x="814814" y="1904989"/>
            <a:ext cx="1146630" cy="1124147"/>
          </a:xfrm>
          <a:prstGeom prst="rect">
            <a:avLst/>
          </a:prstGeom>
        </p:spPr>
      </p:pic>
      <p:pic>
        <p:nvPicPr>
          <p:cNvPr id="6" name="Picture 5"/>
          <p:cNvPicPr>
            <a:picLocks noChangeAspect="1"/>
          </p:cNvPicPr>
          <p:nvPr/>
        </p:nvPicPr>
        <p:blipFill>
          <a:blip r:embed="rId3"/>
          <a:stretch>
            <a:fillRect/>
          </a:stretch>
        </p:blipFill>
        <p:spPr>
          <a:xfrm>
            <a:off x="907045" y="3150247"/>
            <a:ext cx="887704" cy="894429"/>
          </a:xfrm>
          <a:prstGeom prst="rect">
            <a:avLst/>
          </a:prstGeom>
        </p:spPr>
      </p:pic>
      <p:pic>
        <p:nvPicPr>
          <p:cNvPr id="7" name="Picture 6"/>
          <p:cNvPicPr>
            <a:picLocks noChangeAspect="1"/>
          </p:cNvPicPr>
          <p:nvPr/>
        </p:nvPicPr>
        <p:blipFill>
          <a:blip r:embed="rId4"/>
          <a:stretch>
            <a:fillRect/>
          </a:stretch>
        </p:blipFill>
        <p:spPr>
          <a:xfrm>
            <a:off x="814814" y="4140598"/>
            <a:ext cx="1103502" cy="649119"/>
          </a:xfrm>
          <a:prstGeom prst="rect">
            <a:avLst/>
          </a:prstGeom>
        </p:spPr>
      </p:pic>
      <p:pic>
        <p:nvPicPr>
          <p:cNvPr id="8" name="Picture 7"/>
          <p:cNvPicPr>
            <a:picLocks noChangeAspect="1"/>
          </p:cNvPicPr>
          <p:nvPr/>
        </p:nvPicPr>
        <p:blipFill>
          <a:blip r:embed="rId5"/>
          <a:stretch>
            <a:fillRect/>
          </a:stretch>
        </p:blipFill>
        <p:spPr>
          <a:xfrm>
            <a:off x="698308" y="4964749"/>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16741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469443"/>
            <a:ext cx="566869" cy="369332"/>
          </a:xfrm>
          <a:prstGeom prst="rect">
            <a:avLst/>
          </a:prstGeom>
          <a:noFill/>
        </p:spPr>
        <p:txBody>
          <a:bodyPr wrap="none" rtlCol="0">
            <a:spAutoFit/>
          </a:bodyPr>
          <a:lstStyle/>
          <a:p>
            <a:r>
              <a:rPr lang="en-US" dirty="0" smtClean="0"/>
              <a:t>-4.5</a:t>
            </a:r>
            <a:endParaRPr lang="en-US" baseline="-25000" dirty="0"/>
          </a:p>
        </p:txBody>
      </p:sp>
      <p:sp>
        <p:nvSpPr>
          <p:cNvPr id="14" name="TextBox 13"/>
          <p:cNvSpPr txBox="1"/>
          <p:nvPr/>
        </p:nvSpPr>
        <p:spPr>
          <a:xfrm>
            <a:off x="2362900" y="3242141"/>
            <a:ext cx="617364" cy="369332"/>
          </a:xfrm>
          <a:prstGeom prst="rect">
            <a:avLst/>
          </a:prstGeom>
          <a:noFill/>
        </p:spPr>
        <p:txBody>
          <a:bodyPr wrap="none" rtlCol="0">
            <a:spAutoFit/>
          </a:bodyPr>
          <a:lstStyle/>
          <a:p>
            <a:r>
              <a:rPr lang="en-US" dirty="0" smtClean="0"/>
              <a:t>10.1</a:t>
            </a:r>
            <a:endParaRPr lang="en-US" baseline="-25000" dirty="0"/>
          </a:p>
        </p:txBody>
      </p:sp>
      <p:sp>
        <p:nvSpPr>
          <p:cNvPr id="15" name="TextBox 14"/>
          <p:cNvSpPr txBox="1"/>
          <p:nvPr/>
        </p:nvSpPr>
        <p:spPr>
          <a:xfrm>
            <a:off x="2362900" y="4206133"/>
            <a:ext cx="490000" cy="369332"/>
          </a:xfrm>
          <a:prstGeom prst="rect">
            <a:avLst/>
          </a:prstGeom>
          <a:noFill/>
        </p:spPr>
        <p:txBody>
          <a:bodyPr wrap="none" rtlCol="0">
            <a:spAutoFit/>
          </a:bodyPr>
          <a:lstStyle/>
          <a:p>
            <a:r>
              <a:rPr lang="en-US" dirty="0" smtClean="0"/>
              <a:t>3.2</a:t>
            </a:r>
            <a:endParaRPr lang="en-US" baseline="-25000" dirty="0"/>
          </a:p>
        </p:txBody>
      </p:sp>
      <p:sp>
        <p:nvSpPr>
          <p:cNvPr id="16" name="TextBox 15"/>
          <p:cNvSpPr txBox="1"/>
          <p:nvPr/>
        </p:nvSpPr>
        <p:spPr>
          <a:xfrm>
            <a:off x="2362900" y="5019388"/>
            <a:ext cx="502824" cy="369332"/>
          </a:xfrm>
          <a:prstGeom prst="rect">
            <a:avLst/>
          </a:prstGeom>
          <a:noFill/>
        </p:spPr>
        <p:txBody>
          <a:bodyPr wrap="none" rtlCol="0">
            <a:spAutoFit/>
          </a:bodyPr>
          <a:lstStyle/>
          <a:p>
            <a:r>
              <a:rPr lang="en-US" dirty="0" smtClean="0"/>
              <a:t>4.3</a:t>
            </a:r>
            <a:endParaRPr lang="en-US" baseline="-25000" dirty="0"/>
          </a:p>
        </p:txBody>
      </p:sp>
      <p:sp>
        <p:nvSpPr>
          <p:cNvPr id="18" name="TextBox 17"/>
          <p:cNvSpPr txBox="1"/>
          <p:nvPr/>
        </p:nvSpPr>
        <p:spPr>
          <a:xfrm>
            <a:off x="4035780" y="3080623"/>
            <a:ext cx="4941936" cy="523220"/>
          </a:xfrm>
          <a:prstGeom prst="rect">
            <a:avLst/>
          </a:prstGeom>
          <a:noFill/>
        </p:spPr>
        <p:txBody>
          <a:bodyPr wrap="square" rtlCol="0">
            <a:spAutoFit/>
          </a:bodyPr>
          <a:lstStyle/>
          <a:p>
            <a:r>
              <a:rPr lang="en-US" sz="2800" dirty="0" smtClean="0">
                <a:solidFill>
                  <a:srgbClr val="008000"/>
                </a:solidFill>
              </a:rPr>
              <a:t>Regression: label is real-valued</a:t>
            </a:r>
            <a:endParaRPr lang="en-US" sz="2800" dirty="0">
              <a:solidFill>
                <a:srgbClr val="008000"/>
              </a:solidFill>
            </a:endParaRPr>
          </a:p>
        </p:txBody>
      </p:sp>
    </p:spTree>
    <p:extLst>
      <p:ext uri="{BB962C8B-B14F-4D97-AF65-F5344CB8AC3E}">
        <p14:creationId xmlns:p14="http://schemas.microsoft.com/office/powerpoint/2010/main" val="10760123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a:xfrm>
            <a:off x="457200" y="0"/>
            <a:ext cx="8229600" cy="1371600"/>
          </a:xfrm>
        </p:spPr>
        <p:txBody>
          <a:bodyPr/>
          <a:lstStyle/>
          <a:p>
            <a:r>
              <a:rPr lang="tr-TR" dirty="0" err="1" smtClean="0"/>
              <a:t>Regression</a:t>
            </a:r>
            <a:r>
              <a:rPr lang="tr-TR" dirty="0" smtClean="0"/>
              <a:t> Example</a:t>
            </a:r>
            <a:endParaRPr lang="tr-TR" dirty="0"/>
          </a:p>
        </p:txBody>
      </p:sp>
      <p:sp>
        <p:nvSpPr>
          <p:cNvPr id="90117" name="Rectangle 5"/>
          <p:cNvSpPr>
            <a:spLocks noGrp="1" noChangeArrowheads="1"/>
          </p:cNvSpPr>
          <p:nvPr>
            <p:ph type="body" sz="half" idx="1"/>
          </p:nvPr>
        </p:nvSpPr>
        <p:spPr/>
        <p:txBody>
          <a:bodyPr/>
          <a:lstStyle/>
          <a:p>
            <a:pPr marL="0" indent="0">
              <a:buNone/>
            </a:pPr>
            <a:r>
              <a:rPr lang="tr-TR" dirty="0" err="1" smtClean="0"/>
              <a:t>Price</a:t>
            </a:r>
            <a:r>
              <a:rPr lang="tr-TR" dirty="0" smtClean="0"/>
              <a:t> </a:t>
            </a:r>
            <a:r>
              <a:rPr lang="tr-TR" dirty="0"/>
              <a:t>of a used car</a:t>
            </a:r>
          </a:p>
          <a:p>
            <a:pPr marL="0" indent="0">
              <a:buNone/>
            </a:pPr>
            <a:endParaRPr lang="tr-TR" i="1" dirty="0" smtClean="0"/>
          </a:p>
          <a:p>
            <a:pPr marL="0" indent="0">
              <a:buNone/>
            </a:pPr>
            <a:r>
              <a:rPr lang="tr-TR" i="1" dirty="0" smtClean="0"/>
              <a:t>x </a:t>
            </a:r>
            <a:r>
              <a:rPr lang="tr-TR" dirty="0"/>
              <a:t>: car </a:t>
            </a:r>
            <a:r>
              <a:rPr lang="tr-TR" dirty="0" err="1" smtClean="0"/>
              <a:t>attributes</a:t>
            </a:r>
            <a:r>
              <a:rPr lang="tr-TR" dirty="0"/>
              <a:t/>
            </a:r>
            <a:br>
              <a:rPr lang="tr-TR" dirty="0"/>
            </a:br>
            <a:r>
              <a:rPr lang="tr-TR" dirty="0" smtClean="0"/>
              <a:t>     (</a:t>
            </a:r>
            <a:r>
              <a:rPr lang="tr-TR" dirty="0" err="1" smtClean="0"/>
              <a:t>e.g</a:t>
            </a:r>
            <a:r>
              <a:rPr lang="tr-TR" dirty="0" smtClean="0"/>
              <a:t>. </a:t>
            </a:r>
            <a:r>
              <a:rPr lang="tr-TR" dirty="0" err="1" smtClean="0"/>
              <a:t>mileage</a:t>
            </a:r>
            <a:r>
              <a:rPr lang="tr-TR" dirty="0" smtClean="0"/>
              <a:t>)</a:t>
            </a:r>
            <a:endParaRPr lang="tr-TR" dirty="0"/>
          </a:p>
          <a:p>
            <a:pPr>
              <a:buFont typeface="Wingdings" pitchFamily="2" charset="2"/>
              <a:buNone/>
            </a:pPr>
            <a:r>
              <a:rPr lang="tr-TR" i="1" dirty="0" smtClean="0"/>
              <a:t>y </a:t>
            </a:r>
            <a:r>
              <a:rPr lang="tr-TR" dirty="0"/>
              <a:t>: price</a:t>
            </a:r>
          </a:p>
          <a:p>
            <a:pPr>
              <a:buFont typeface="Wingdings" pitchFamily="2" charset="2"/>
              <a:buNone/>
            </a:pPr>
            <a:endParaRPr lang="tr-TR" dirty="0"/>
          </a:p>
        </p:txBody>
      </p:sp>
      <p:pic>
        <p:nvPicPr>
          <p:cNvPr id="90118" name="Picture 6"/>
          <p:cNvPicPr>
            <a:picLocks noGrp="1" noChangeAspect="1" noChangeArrowheads="1"/>
          </p:cNvPicPr>
          <p:nvPr>
            <p:ph sz="half" idx="2"/>
          </p:nvPr>
        </p:nvPicPr>
        <p:blipFill>
          <a:blip r:embed="rId2" cstate="print"/>
          <a:srcRect/>
          <a:stretch>
            <a:fillRect/>
          </a:stretch>
        </p:blipFill>
        <p:spPr>
          <a:xfrm>
            <a:off x="4140200" y="1492250"/>
            <a:ext cx="4546600" cy="4375150"/>
          </a:xfrm>
        </p:spPr>
      </p:pic>
      <p:sp>
        <p:nvSpPr>
          <p:cNvPr id="90121" name="Text Box 9"/>
          <p:cNvSpPr txBox="1">
            <a:spLocks noChangeArrowheads="1"/>
          </p:cNvSpPr>
          <p:nvPr/>
        </p:nvSpPr>
        <p:spPr bwMode="auto">
          <a:xfrm>
            <a:off x="6227763" y="2779713"/>
            <a:ext cx="1444626" cy="461665"/>
          </a:xfrm>
          <a:prstGeom prst="rect">
            <a:avLst/>
          </a:prstGeom>
          <a:noFill/>
          <a:ln w="9525">
            <a:noFill/>
            <a:miter lim="800000"/>
            <a:headEnd/>
            <a:tailEnd/>
          </a:ln>
          <a:effectLst/>
        </p:spPr>
        <p:txBody>
          <a:bodyPr wrap="none">
            <a:spAutoFit/>
          </a:bodyPr>
          <a:lstStyle/>
          <a:p>
            <a:r>
              <a:rPr lang="tr-TR" sz="2400" i="1" dirty="0">
                <a:solidFill>
                  <a:schemeClr val="accent1"/>
                </a:solidFill>
                <a:latin typeface="+mn-lt"/>
              </a:rPr>
              <a:t>y </a:t>
            </a:r>
            <a:r>
              <a:rPr lang="tr-TR" sz="2400" dirty="0">
                <a:solidFill>
                  <a:schemeClr val="accent1"/>
                </a:solidFill>
                <a:latin typeface="+mn-lt"/>
              </a:rPr>
              <a:t>= </a:t>
            </a:r>
            <a:r>
              <a:rPr lang="tr-TR" sz="2400" i="1" dirty="0">
                <a:solidFill>
                  <a:schemeClr val="accent1"/>
                </a:solidFill>
                <a:latin typeface="+mn-lt"/>
              </a:rPr>
              <a:t>wx</a:t>
            </a:r>
            <a:r>
              <a:rPr lang="tr-TR" sz="2400" dirty="0">
                <a:solidFill>
                  <a:schemeClr val="accent1"/>
                </a:solidFill>
                <a:latin typeface="+mn-lt"/>
              </a:rPr>
              <a:t>+</a:t>
            </a:r>
            <a:r>
              <a:rPr lang="tr-TR" sz="2400" i="1" dirty="0">
                <a:solidFill>
                  <a:schemeClr val="accent1"/>
                </a:solidFill>
                <a:latin typeface="+mn-lt"/>
              </a:rPr>
              <a:t>w</a:t>
            </a:r>
            <a:r>
              <a:rPr lang="tr-TR" sz="2400" baseline="-25000" dirty="0">
                <a:solidFill>
                  <a:schemeClr val="accent1"/>
                </a:solidFill>
                <a:latin typeface="+mn-lt"/>
              </a:rPr>
              <a:t>0</a:t>
            </a:r>
            <a:endParaRPr lang="en-GB" sz="2400" baseline="-25000" dirty="0">
              <a:solidFill>
                <a:schemeClr val="accent1"/>
              </a:solidFill>
              <a:latin typeface="+mn-lt"/>
            </a:endParaRPr>
          </a:p>
        </p:txBody>
      </p:sp>
      <p:sp>
        <p:nvSpPr>
          <p:cNvPr id="10" name="Slide Number Placeholder 9"/>
          <p:cNvSpPr>
            <a:spLocks noGrp="1"/>
          </p:cNvSpPr>
          <p:nvPr>
            <p:ph type="sldNum" sz="quarter" idx="11"/>
          </p:nvPr>
        </p:nvSpPr>
        <p:spPr/>
        <p:txBody>
          <a:bodyPr/>
          <a:lstStyle/>
          <a:p>
            <a:fld id="{B25A429E-EC32-4435-B6D9-2C358E91B0C4}" type="slidenum">
              <a:rPr lang="tr-TR" smtClean="0"/>
              <a:pPr/>
              <a:t>26</a:t>
            </a:fld>
            <a:endParaRPr lang="tr-TR"/>
          </a:p>
        </p:txBody>
      </p:sp>
    </p:spTree>
    <p:extLst>
      <p:ext uri="{BB962C8B-B14F-4D97-AF65-F5344CB8AC3E}">
        <p14:creationId xmlns:p14="http://schemas.microsoft.com/office/powerpoint/2010/main" val="105496061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Applications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t>Economics/Finance: predict the value of a stock</a:t>
            </a:r>
          </a:p>
          <a:p>
            <a:pPr marL="0" indent="0">
              <a:buNone/>
            </a:pPr>
            <a:endParaRPr lang="en-US" dirty="0" smtClean="0"/>
          </a:p>
          <a:p>
            <a:pPr marL="0" indent="0">
              <a:buNone/>
            </a:pPr>
            <a:r>
              <a:rPr lang="en-US" dirty="0" smtClean="0"/>
              <a:t>Epidemiology</a:t>
            </a:r>
            <a:endParaRPr lang="en-US" dirty="0"/>
          </a:p>
          <a:p>
            <a:pPr marL="0" indent="0">
              <a:buNone/>
            </a:pPr>
            <a:endParaRPr lang="en-US" dirty="0"/>
          </a:p>
          <a:p>
            <a:pPr marL="0" indent="0">
              <a:buNone/>
            </a:pPr>
            <a:r>
              <a:rPr lang="en-US" dirty="0" smtClean="0"/>
              <a:t>Car/plane navigation: angle of the steering wheel, acceleration, …</a:t>
            </a:r>
          </a:p>
          <a:p>
            <a:pPr marL="0" indent="0">
              <a:buNone/>
            </a:pPr>
            <a:endParaRPr lang="en-US" dirty="0"/>
          </a:p>
          <a:p>
            <a:pPr marL="0" indent="0">
              <a:buNone/>
            </a:pPr>
            <a:r>
              <a:rPr lang="en-US" dirty="0" smtClean="0"/>
              <a:t>Temporal trends: weather over time</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504715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 ranking</a:t>
            </a:r>
            <a:endParaRPr lang="en-US" dirty="0"/>
          </a:p>
        </p:txBody>
      </p:sp>
      <p:pic>
        <p:nvPicPr>
          <p:cNvPr id="5" name="Picture 4"/>
          <p:cNvPicPr>
            <a:picLocks noChangeAspect="1"/>
          </p:cNvPicPr>
          <p:nvPr/>
        </p:nvPicPr>
        <p:blipFill>
          <a:blip r:embed="rId2"/>
          <a:stretch>
            <a:fillRect/>
          </a:stretch>
        </p:blipFill>
        <p:spPr>
          <a:xfrm>
            <a:off x="814814" y="2067881"/>
            <a:ext cx="1146630" cy="1124147"/>
          </a:xfrm>
          <a:prstGeom prst="rect">
            <a:avLst/>
          </a:prstGeom>
        </p:spPr>
      </p:pic>
      <p:pic>
        <p:nvPicPr>
          <p:cNvPr id="6" name="Picture 5"/>
          <p:cNvPicPr>
            <a:picLocks noChangeAspect="1"/>
          </p:cNvPicPr>
          <p:nvPr/>
        </p:nvPicPr>
        <p:blipFill>
          <a:blip r:embed="rId3"/>
          <a:stretch>
            <a:fillRect/>
          </a:stretch>
        </p:blipFill>
        <p:spPr>
          <a:xfrm>
            <a:off x="919869" y="3366349"/>
            <a:ext cx="887704" cy="894429"/>
          </a:xfrm>
          <a:prstGeom prst="rect">
            <a:avLst/>
          </a:prstGeom>
        </p:spPr>
      </p:pic>
      <p:pic>
        <p:nvPicPr>
          <p:cNvPr id="7" name="Picture 6"/>
          <p:cNvPicPr>
            <a:picLocks noChangeAspect="1"/>
          </p:cNvPicPr>
          <p:nvPr/>
        </p:nvPicPr>
        <p:blipFill>
          <a:blip r:embed="rId4"/>
          <a:stretch>
            <a:fillRect/>
          </a:stretch>
        </p:blipFill>
        <p:spPr>
          <a:xfrm>
            <a:off x="827638" y="4356700"/>
            <a:ext cx="1103502" cy="649119"/>
          </a:xfrm>
          <a:prstGeom prst="rect">
            <a:avLst/>
          </a:prstGeom>
        </p:spPr>
      </p:pic>
      <p:pic>
        <p:nvPicPr>
          <p:cNvPr id="8" name="Picture 7"/>
          <p:cNvPicPr>
            <a:picLocks noChangeAspect="1"/>
          </p:cNvPicPr>
          <p:nvPr/>
        </p:nvPicPr>
        <p:blipFill>
          <a:blip r:embed="rId5"/>
          <a:stretch>
            <a:fillRect/>
          </a:stretch>
        </p:blipFill>
        <p:spPr>
          <a:xfrm>
            <a:off x="711132" y="5180851"/>
            <a:ext cx="1220008" cy="696376"/>
          </a:xfrm>
          <a:prstGeom prst="rect">
            <a:avLst/>
          </a:prstGeom>
        </p:spPr>
      </p:pic>
      <p:sp>
        <p:nvSpPr>
          <p:cNvPr id="9" name="TextBox 8"/>
          <p:cNvSpPr txBox="1"/>
          <p:nvPr/>
        </p:nvSpPr>
        <p:spPr>
          <a:xfrm>
            <a:off x="2341633" y="6138333"/>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56556" y="1980780"/>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632335"/>
            <a:ext cx="312030" cy="369332"/>
          </a:xfrm>
          <a:prstGeom prst="rect">
            <a:avLst/>
          </a:prstGeom>
          <a:noFill/>
        </p:spPr>
        <p:txBody>
          <a:bodyPr wrap="none" rtlCol="0">
            <a:spAutoFit/>
          </a:bodyPr>
          <a:lstStyle/>
          <a:p>
            <a:r>
              <a:rPr lang="en-US" dirty="0" smtClean="0"/>
              <a:t>1</a:t>
            </a:r>
            <a:endParaRPr lang="en-US" baseline="-25000" dirty="0"/>
          </a:p>
        </p:txBody>
      </p:sp>
      <p:sp>
        <p:nvSpPr>
          <p:cNvPr id="14" name="TextBox 13"/>
          <p:cNvSpPr txBox="1"/>
          <p:nvPr/>
        </p:nvSpPr>
        <p:spPr>
          <a:xfrm>
            <a:off x="2375724" y="3458243"/>
            <a:ext cx="324854" cy="369332"/>
          </a:xfrm>
          <a:prstGeom prst="rect">
            <a:avLst/>
          </a:prstGeom>
          <a:noFill/>
        </p:spPr>
        <p:txBody>
          <a:bodyPr wrap="none" rtlCol="0">
            <a:spAutoFit/>
          </a:bodyPr>
          <a:lstStyle/>
          <a:p>
            <a:r>
              <a:rPr lang="en-US" dirty="0"/>
              <a:t>4</a:t>
            </a:r>
            <a:endParaRPr lang="en-US" baseline="-25000" dirty="0"/>
          </a:p>
        </p:txBody>
      </p:sp>
      <p:sp>
        <p:nvSpPr>
          <p:cNvPr id="15" name="TextBox 14"/>
          <p:cNvSpPr txBox="1"/>
          <p:nvPr/>
        </p:nvSpPr>
        <p:spPr>
          <a:xfrm>
            <a:off x="2375724" y="4422235"/>
            <a:ext cx="312030" cy="369332"/>
          </a:xfrm>
          <a:prstGeom prst="rect">
            <a:avLst/>
          </a:prstGeom>
          <a:noFill/>
        </p:spPr>
        <p:txBody>
          <a:bodyPr wrap="none" rtlCol="0">
            <a:spAutoFit/>
          </a:bodyPr>
          <a:lstStyle/>
          <a:p>
            <a:r>
              <a:rPr lang="en-US" dirty="0"/>
              <a:t>2</a:t>
            </a:r>
            <a:endParaRPr lang="en-US" baseline="-25000" dirty="0"/>
          </a:p>
        </p:txBody>
      </p:sp>
      <p:sp>
        <p:nvSpPr>
          <p:cNvPr id="16" name="TextBox 15"/>
          <p:cNvSpPr txBox="1"/>
          <p:nvPr/>
        </p:nvSpPr>
        <p:spPr>
          <a:xfrm>
            <a:off x="2375724" y="5235490"/>
            <a:ext cx="312030" cy="369332"/>
          </a:xfrm>
          <a:prstGeom prst="rect">
            <a:avLst/>
          </a:prstGeom>
          <a:noFill/>
        </p:spPr>
        <p:txBody>
          <a:bodyPr wrap="none" rtlCol="0">
            <a:spAutoFit/>
          </a:bodyPr>
          <a:lstStyle/>
          <a:p>
            <a:r>
              <a:rPr lang="en-US" dirty="0"/>
              <a:t>3</a:t>
            </a:r>
            <a:endParaRPr lang="en-US" baseline="-25000" dirty="0"/>
          </a:p>
        </p:txBody>
      </p:sp>
      <p:sp>
        <p:nvSpPr>
          <p:cNvPr id="18" name="TextBox 17"/>
          <p:cNvSpPr txBox="1"/>
          <p:nvPr/>
        </p:nvSpPr>
        <p:spPr>
          <a:xfrm>
            <a:off x="4035780" y="3080623"/>
            <a:ext cx="4941936" cy="523220"/>
          </a:xfrm>
          <a:prstGeom prst="rect">
            <a:avLst/>
          </a:prstGeom>
          <a:noFill/>
        </p:spPr>
        <p:txBody>
          <a:bodyPr wrap="square" rtlCol="0">
            <a:spAutoFit/>
          </a:bodyPr>
          <a:lstStyle/>
          <a:p>
            <a:r>
              <a:rPr lang="en-US" sz="2800" dirty="0" smtClean="0">
                <a:solidFill>
                  <a:srgbClr val="008000"/>
                </a:solidFill>
              </a:rPr>
              <a:t>Ranking: label is a ranking</a:t>
            </a:r>
            <a:endParaRPr lang="en-US" sz="2800" dirty="0">
              <a:solidFill>
                <a:srgbClr val="008000"/>
              </a:solidFill>
            </a:endParaRPr>
          </a:p>
        </p:txBody>
      </p:sp>
    </p:spTree>
    <p:extLst>
      <p:ext uri="{BB962C8B-B14F-4D97-AF65-F5344CB8AC3E}">
        <p14:creationId xmlns:p14="http://schemas.microsoft.com/office/powerpoint/2010/main" val="271169571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example</a:t>
            </a:r>
            <a:endParaRPr lang="en-US" dirty="0"/>
          </a:p>
        </p:txBody>
      </p:sp>
      <p:sp>
        <p:nvSpPr>
          <p:cNvPr id="3" name="Content Placeholder 2"/>
          <p:cNvSpPr>
            <a:spLocks noGrp="1"/>
          </p:cNvSpPr>
          <p:nvPr>
            <p:ph sz="quarter" idx="1"/>
          </p:nvPr>
        </p:nvSpPr>
        <p:spPr>
          <a:xfrm>
            <a:off x="225777" y="2489199"/>
            <a:ext cx="3211463" cy="2788356"/>
          </a:xfrm>
        </p:spPr>
        <p:txBody>
          <a:bodyPr/>
          <a:lstStyle/>
          <a:p>
            <a:pPr marL="0" indent="0">
              <a:buNone/>
            </a:pPr>
            <a:r>
              <a:rPr lang="en-US" dirty="0" smtClean="0"/>
              <a:t>Given a query and</a:t>
            </a:r>
          </a:p>
          <a:p>
            <a:pPr marL="0" indent="0">
              <a:buNone/>
            </a:pPr>
            <a:r>
              <a:rPr lang="en-US" dirty="0" smtClean="0"/>
              <a:t>a set of web pages, </a:t>
            </a:r>
          </a:p>
          <a:p>
            <a:pPr marL="0" indent="0">
              <a:buNone/>
            </a:pPr>
            <a:r>
              <a:rPr lang="en-US" dirty="0" smtClean="0"/>
              <a:t>rank them according</a:t>
            </a:r>
          </a:p>
          <a:p>
            <a:pPr marL="0" indent="0">
              <a:buNone/>
            </a:pPr>
            <a:r>
              <a:rPr lang="en-US" dirty="0" smtClean="0"/>
              <a:t>to relevance</a:t>
            </a:r>
            <a:endParaRPr lang="en-US" dirty="0"/>
          </a:p>
        </p:txBody>
      </p:sp>
      <p:pic>
        <p:nvPicPr>
          <p:cNvPr id="4" name="Picture 3"/>
          <p:cNvPicPr>
            <a:picLocks noChangeAspect="1"/>
          </p:cNvPicPr>
          <p:nvPr/>
        </p:nvPicPr>
        <p:blipFill>
          <a:blip r:embed="rId2"/>
          <a:stretch>
            <a:fillRect/>
          </a:stretch>
        </p:blipFill>
        <p:spPr>
          <a:xfrm>
            <a:off x="3566385" y="2074333"/>
            <a:ext cx="5199663" cy="4148667"/>
          </a:xfrm>
          <a:prstGeom prst="rect">
            <a:avLst/>
          </a:prstGeom>
        </p:spPr>
      </p:pic>
    </p:spTree>
    <p:extLst>
      <p:ext uri="{BB962C8B-B14F-4D97-AF65-F5344CB8AC3E}">
        <p14:creationId xmlns:p14="http://schemas.microsoft.com/office/powerpoint/2010/main" val="281921831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Ranking Applications</a:t>
            </a:r>
            <a:endParaRPr lang="en-US" dirty="0"/>
          </a:p>
        </p:txBody>
      </p:sp>
      <p:sp>
        <p:nvSpPr>
          <p:cNvPr id="3" name="Content Placeholder 2"/>
          <p:cNvSpPr>
            <a:spLocks noGrp="1"/>
          </p:cNvSpPr>
          <p:nvPr>
            <p:ph sz="quarter" idx="1"/>
          </p:nvPr>
        </p:nvSpPr>
        <p:spPr>
          <a:xfrm>
            <a:off x="612648" y="1600200"/>
            <a:ext cx="8153400" cy="4820356"/>
          </a:xfrm>
        </p:spPr>
        <p:txBody>
          <a:bodyPr>
            <a:normAutofit fontScale="92500" lnSpcReduction="10000"/>
          </a:bodyPr>
          <a:lstStyle/>
          <a:p>
            <a:pPr marL="0" indent="0">
              <a:buNone/>
            </a:pPr>
            <a:r>
              <a:rPr lang="en-US" dirty="0" smtClean="0"/>
              <a:t>User preference, e.g. </a:t>
            </a:r>
            <a:r>
              <a:rPr lang="en-US" dirty="0"/>
              <a:t>Netflix “My List</a:t>
            </a:r>
            <a:r>
              <a:rPr lang="en-US" dirty="0" smtClean="0"/>
              <a:t>” -- </a:t>
            </a:r>
            <a:r>
              <a:rPr lang="en-US" dirty="0"/>
              <a:t>movie queue ranking</a:t>
            </a:r>
          </a:p>
          <a:p>
            <a:pPr marL="0" indent="0">
              <a:buNone/>
            </a:pPr>
            <a:endParaRPr lang="en-US" dirty="0"/>
          </a:p>
          <a:p>
            <a:pPr marL="0" indent="0">
              <a:buNone/>
            </a:pPr>
            <a:r>
              <a:rPr lang="en-US" dirty="0" smtClean="0"/>
              <a:t>iTunes</a:t>
            </a:r>
          </a:p>
          <a:p>
            <a:pPr marL="0" indent="0">
              <a:buNone/>
            </a:pPr>
            <a:endParaRPr lang="en-US" dirty="0" smtClean="0"/>
          </a:p>
          <a:p>
            <a:pPr marL="0" indent="0">
              <a:buNone/>
            </a:pPr>
            <a:r>
              <a:rPr lang="en-US" dirty="0" smtClean="0"/>
              <a:t>flight search (search in general)</a:t>
            </a:r>
          </a:p>
          <a:p>
            <a:pPr marL="0" indent="0">
              <a:buNone/>
            </a:pPr>
            <a:endParaRPr lang="en-US" dirty="0" smtClean="0"/>
          </a:p>
          <a:p>
            <a:pPr marL="0" indent="0">
              <a:buNone/>
            </a:pPr>
            <a:r>
              <a:rPr lang="en-US" dirty="0" err="1" smtClean="0"/>
              <a:t>reranking</a:t>
            </a:r>
            <a:r>
              <a:rPr lang="en-US" dirty="0" smtClean="0"/>
              <a:t> N-best output lists</a:t>
            </a:r>
            <a:endParaRPr lang="en-US" dirty="0"/>
          </a:p>
          <a:p>
            <a:pPr marL="0" indent="0">
              <a:buNone/>
            </a:pPr>
            <a:endParaRPr lang="en-US" dirty="0" smtClean="0"/>
          </a:p>
          <a:p>
            <a:pPr marL="0" indent="0">
              <a:buNone/>
            </a:pPr>
            <a:r>
              <a:rPr lang="en-US" dirty="0" smtClean="0"/>
              <a:t>…</a:t>
            </a:r>
            <a:endParaRPr lang="en-US" dirty="0"/>
          </a:p>
        </p:txBody>
      </p:sp>
    </p:spTree>
    <p:extLst>
      <p:ext uri="{BB962C8B-B14F-4D97-AF65-F5344CB8AC3E}">
        <p14:creationId xmlns:p14="http://schemas.microsoft.com/office/powerpoint/2010/main" val="36916975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a:t>
            </a:r>
            <a:endParaRPr lang="en-US" dirty="0"/>
          </a:p>
        </p:txBody>
      </p:sp>
      <p:pic>
        <p:nvPicPr>
          <p:cNvPr id="4" name="Picture 3"/>
          <p:cNvPicPr>
            <a:picLocks noChangeAspect="1"/>
          </p:cNvPicPr>
          <p:nvPr/>
        </p:nvPicPr>
        <p:blipFill>
          <a:blip r:embed="rId2"/>
          <a:stretch>
            <a:fillRect/>
          </a:stretch>
        </p:blipFill>
        <p:spPr>
          <a:xfrm>
            <a:off x="5495798" y="3431117"/>
            <a:ext cx="1993900" cy="1917700"/>
          </a:xfrm>
          <a:prstGeom prst="rect">
            <a:avLst/>
          </a:prstGeom>
        </p:spPr>
      </p:pic>
      <p:pic>
        <p:nvPicPr>
          <p:cNvPr id="5" name="Picture 4"/>
          <p:cNvPicPr>
            <a:picLocks noChangeAspect="1"/>
          </p:cNvPicPr>
          <p:nvPr/>
        </p:nvPicPr>
        <p:blipFill>
          <a:blip r:embed="rId3"/>
          <a:stretch>
            <a:fillRect/>
          </a:stretch>
        </p:blipFill>
        <p:spPr>
          <a:xfrm>
            <a:off x="1425448" y="1526117"/>
            <a:ext cx="1943100" cy="1905000"/>
          </a:xfrm>
          <a:prstGeom prst="rect">
            <a:avLst/>
          </a:prstGeom>
        </p:spPr>
      </p:pic>
      <p:pic>
        <p:nvPicPr>
          <p:cNvPr id="6" name="Picture 5"/>
          <p:cNvPicPr>
            <a:picLocks noChangeAspect="1"/>
          </p:cNvPicPr>
          <p:nvPr/>
        </p:nvPicPr>
        <p:blipFill>
          <a:blip r:embed="rId4"/>
          <a:stretch>
            <a:fillRect/>
          </a:stretch>
        </p:blipFill>
        <p:spPr>
          <a:xfrm>
            <a:off x="4010200" y="1526117"/>
            <a:ext cx="1676400" cy="1689100"/>
          </a:xfrm>
          <a:prstGeom prst="rect">
            <a:avLst/>
          </a:prstGeom>
        </p:spPr>
      </p:pic>
      <p:pic>
        <p:nvPicPr>
          <p:cNvPr id="7" name="Picture 6"/>
          <p:cNvPicPr>
            <a:picLocks noChangeAspect="1"/>
          </p:cNvPicPr>
          <p:nvPr/>
        </p:nvPicPr>
        <p:blipFill>
          <a:blip r:embed="rId5"/>
          <a:stretch>
            <a:fillRect/>
          </a:stretch>
        </p:blipFill>
        <p:spPr>
          <a:xfrm>
            <a:off x="6175248" y="1691217"/>
            <a:ext cx="2590800" cy="1524000"/>
          </a:xfrm>
          <a:prstGeom prst="rect">
            <a:avLst/>
          </a:prstGeom>
        </p:spPr>
      </p:pic>
      <p:pic>
        <p:nvPicPr>
          <p:cNvPr id="8" name="Picture 7"/>
          <p:cNvPicPr>
            <a:picLocks noChangeAspect="1"/>
          </p:cNvPicPr>
          <p:nvPr/>
        </p:nvPicPr>
        <p:blipFill>
          <a:blip r:embed="rId6"/>
          <a:stretch>
            <a:fillRect/>
          </a:stretch>
        </p:blipFill>
        <p:spPr>
          <a:xfrm>
            <a:off x="1679448" y="3575050"/>
            <a:ext cx="2870200" cy="1638300"/>
          </a:xfrm>
          <a:prstGeom prst="rect">
            <a:avLst/>
          </a:prstGeom>
        </p:spPr>
      </p:pic>
      <p:sp>
        <p:nvSpPr>
          <p:cNvPr id="9" name="Rectangle 8"/>
          <p:cNvSpPr/>
          <p:nvPr/>
        </p:nvSpPr>
        <p:spPr>
          <a:xfrm>
            <a:off x="1679448" y="6016260"/>
            <a:ext cx="6501875" cy="400110"/>
          </a:xfrm>
          <a:prstGeom prst="rect">
            <a:avLst/>
          </a:prstGeom>
        </p:spPr>
        <p:txBody>
          <a:bodyPr wrap="none">
            <a:spAutoFit/>
          </a:bodyPr>
          <a:lstStyle/>
          <a:p>
            <a:r>
              <a:rPr lang="en-US" sz="2000" dirty="0" err="1" smtClean="0">
                <a:solidFill>
                  <a:srgbClr val="0000FF"/>
                </a:solidFill>
              </a:rPr>
              <a:t>Unupervised</a:t>
            </a:r>
            <a:r>
              <a:rPr lang="en-US" sz="2000" dirty="0" smtClean="0">
                <a:solidFill>
                  <a:srgbClr val="0000FF"/>
                </a:solidFill>
              </a:rPr>
              <a:t> learning: given data, i.e. examples, but no labels</a:t>
            </a:r>
            <a:endParaRPr lang="en-US" sz="2000" dirty="0">
              <a:solidFill>
                <a:srgbClr val="0000FF"/>
              </a:solidFill>
            </a:endParaRPr>
          </a:p>
        </p:txBody>
      </p:sp>
    </p:spTree>
    <p:extLst>
      <p:ext uri="{BB962C8B-B14F-4D97-AF65-F5344CB8AC3E}">
        <p14:creationId xmlns:p14="http://schemas.microsoft.com/office/powerpoint/2010/main" val="407251803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 applications</a:t>
            </a:r>
            <a:endParaRPr lang="en-US" dirty="0"/>
          </a:p>
        </p:txBody>
      </p:sp>
      <p:sp>
        <p:nvSpPr>
          <p:cNvPr id="3" name="Content Placeholder 2"/>
          <p:cNvSpPr>
            <a:spLocks noGrp="1"/>
          </p:cNvSpPr>
          <p:nvPr>
            <p:ph sz="quarter" idx="1"/>
          </p:nvPr>
        </p:nvSpPr>
        <p:spPr/>
        <p:txBody>
          <a:bodyPr>
            <a:normAutofit lnSpcReduction="10000"/>
          </a:bodyPr>
          <a:lstStyle/>
          <a:p>
            <a:pPr marL="0" lvl="1" indent="0">
              <a:spcBef>
                <a:spcPts val="700"/>
              </a:spcBef>
              <a:buClr>
                <a:schemeClr val="accent2"/>
              </a:buClr>
              <a:buSzPct val="60000"/>
              <a:buNone/>
            </a:pPr>
            <a:r>
              <a:rPr lang="en-US" dirty="0"/>
              <a:t>learn clusters/groups without any label</a:t>
            </a:r>
          </a:p>
          <a:p>
            <a:pPr marL="0" indent="0">
              <a:buNone/>
            </a:pPr>
            <a:endParaRPr lang="en-US" dirty="0" smtClean="0"/>
          </a:p>
          <a:p>
            <a:pPr marL="0" indent="0">
              <a:buNone/>
            </a:pPr>
            <a:r>
              <a:rPr lang="en-US" dirty="0" smtClean="0"/>
              <a:t>customer segmentation (i.e. grouping)</a:t>
            </a:r>
          </a:p>
          <a:p>
            <a:pPr marL="0" indent="0">
              <a:buNone/>
            </a:pPr>
            <a:endParaRPr lang="en-US" dirty="0"/>
          </a:p>
          <a:p>
            <a:pPr marL="0" indent="0">
              <a:buNone/>
            </a:pPr>
            <a:r>
              <a:rPr lang="en-US" dirty="0" smtClean="0"/>
              <a:t>image compression</a:t>
            </a:r>
          </a:p>
          <a:p>
            <a:pPr marL="0" indent="0">
              <a:buNone/>
            </a:pPr>
            <a:endParaRPr lang="en-US" dirty="0"/>
          </a:p>
          <a:p>
            <a:pPr marL="0" indent="0">
              <a:buNone/>
            </a:pPr>
            <a:r>
              <a:rPr lang="en-US" dirty="0" smtClean="0"/>
              <a:t>bioinformatics: learn motifs</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1643517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a:t>
            </a:r>
            <a:endParaRPr lang="en-US" dirty="0"/>
          </a:p>
        </p:txBody>
      </p:sp>
      <p:sp>
        <p:nvSpPr>
          <p:cNvPr id="4" name="TextBox 3"/>
          <p:cNvSpPr txBox="1"/>
          <p:nvPr/>
        </p:nvSpPr>
        <p:spPr>
          <a:xfrm>
            <a:off x="612648" y="1989667"/>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5" name="TextBox 4"/>
          <p:cNvSpPr txBox="1"/>
          <p:nvPr/>
        </p:nvSpPr>
        <p:spPr>
          <a:xfrm>
            <a:off x="612648" y="2511133"/>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6" name="TextBox 5"/>
          <p:cNvSpPr txBox="1"/>
          <p:nvPr/>
        </p:nvSpPr>
        <p:spPr>
          <a:xfrm>
            <a:off x="6829777" y="2032000"/>
            <a:ext cx="858002" cy="369332"/>
          </a:xfrm>
          <a:prstGeom prst="rect">
            <a:avLst/>
          </a:prstGeom>
          <a:noFill/>
        </p:spPr>
        <p:txBody>
          <a:bodyPr wrap="none" rtlCol="0">
            <a:spAutoFit/>
          </a:bodyPr>
          <a:lstStyle/>
          <a:p>
            <a:r>
              <a:rPr lang="en-US" b="1" dirty="0" smtClean="0">
                <a:solidFill>
                  <a:srgbClr val="008000"/>
                </a:solidFill>
              </a:rPr>
              <a:t>GOOD</a:t>
            </a:r>
            <a:endParaRPr lang="en-US" b="1" dirty="0">
              <a:solidFill>
                <a:srgbClr val="008000"/>
              </a:solidFill>
            </a:endParaRPr>
          </a:p>
        </p:txBody>
      </p:sp>
      <p:sp>
        <p:nvSpPr>
          <p:cNvPr id="7" name="TextBox 6"/>
          <p:cNvSpPr txBox="1"/>
          <p:nvPr/>
        </p:nvSpPr>
        <p:spPr>
          <a:xfrm>
            <a:off x="6914443" y="2508577"/>
            <a:ext cx="607671" cy="369332"/>
          </a:xfrm>
          <a:prstGeom prst="rect">
            <a:avLst/>
          </a:prstGeom>
          <a:noFill/>
        </p:spPr>
        <p:txBody>
          <a:bodyPr wrap="none" rtlCol="0">
            <a:spAutoFit/>
          </a:bodyPr>
          <a:lstStyle/>
          <a:p>
            <a:r>
              <a:rPr lang="en-US" b="1" dirty="0" smtClean="0">
                <a:solidFill>
                  <a:srgbClr val="FF0000"/>
                </a:solidFill>
              </a:rPr>
              <a:t>BAD</a:t>
            </a:r>
            <a:endParaRPr lang="en-US" b="1" dirty="0">
              <a:solidFill>
                <a:srgbClr val="FF0000"/>
              </a:solidFill>
            </a:endParaRPr>
          </a:p>
        </p:txBody>
      </p:sp>
      <p:sp>
        <p:nvSpPr>
          <p:cNvPr id="8" name="TextBox 7"/>
          <p:cNvSpPr txBox="1"/>
          <p:nvPr/>
        </p:nvSpPr>
        <p:spPr>
          <a:xfrm>
            <a:off x="612648" y="3291246"/>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9" name="TextBox 8"/>
          <p:cNvSpPr txBox="1"/>
          <p:nvPr/>
        </p:nvSpPr>
        <p:spPr>
          <a:xfrm>
            <a:off x="612648" y="3812712"/>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10" name="TextBox 9"/>
          <p:cNvSpPr txBox="1"/>
          <p:nvPr/>
        </p:nvSpPr>
        <p:spPr>
          <a:xfrm>
            <a:off x="6829777" y="3333579"/>
            <a:ext cx="612179" cy="369332"/>
          </a:xfrm>
          <a:prstGeom prst="rect">
            <a:avLst/>
          </a:prstGeom>
          <a:noFill/>
        </p:spPr>
        <p:txBody>
          <a:bodyPr wrap="none" rtlCol="0">
            <a:spAutoFit/>
          </a:bodyPr>
          <a:lstStyle/>
          <a:p>
            <a:r>
              <a:rPr lang="en-US" b="1" dirty="0" smtClean="0">
                <a:solidFill>
                  <a:srgbClr val="008000"/>
                </a:solidFill>
              </a:rPr>
              <a:t>18.5</a:t>
            </a:r>
            <a:endParaRPr lang="en-US" b="1" dirty="0">
              <a:solidFill>
                <a:srgbClr val="008000"/>
              </a:solidFill>
            </a:endParaRPr>
          </a:p>
        </p:txBody>
      </p:sp>
      <p:sp>
        <p:nvSpPr>
          <p:cNvPr id="11" name="TextBox 10"/>
          <p:cNvSpPr txBox="1"/>
          <p:nvPr/>
        </p:nvSpPr>
        <p:spPr>
          <a:xfrm>
            <a:off x="6914443" y="3810156"/>
            <a:ext cx="379431" cy="369332"/>
          </a:xfrm>
          <a:prstGeom prst="rect">
            <a:avLst/>
          </a:prstGeom>
          <a:noFill/>
        </p:spPr>
        <p:txBody>
          <a:bodyPr wrap="none" rtlCol="0">
            <a:spAutoFit/>
          </a:bodyPr>
          <a:lstStyle/>
          <a:p>
            <a:r>
              <a:rPr lang="en-US" b="1" dirty="0" smtClean="0">
                <a:solidFill>
                  <a:srgbClr val="FF0000"/>
                </a:solidFill>
              </a:rPr>
              <a:t>-3</a:t>
            </a:r>
            <a:endParaRPr lang="en-US" b="1" dirty="0">
              <a:solidFill>
                <a:srgbClr val="FF0000"/>
              </a:solidFill>
            </a:endParaRPr>
          </a:p>
        </p:txBody>
      </p:sp>
      <p:cxnSp>
        <p:nvCxnSpPr>
          <p:cNvPr id="13" name="Straight Connector 12"/>
          <p:cNvCxnSpPr/>
          <p:nvPr/>
        </p:nvCxnSpPr>
        <p:spPr>
          <a:xfrm flipV="1">
            <a:off x="479778" y="3146778"/>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79778" y="4329289"/>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62890" y="4595167"/>
            <a:ext cx="7919110" cy="1200328"/>
          </a:xfrm>
          <a:prstGeom prst="rect">
            <a:avLst/>
          </a:prstGeom>
          <a:noFill/>
        </p:spPr>
        <p:txBody>
          <a:bodyPr wrap="square" rtlCol="0">
            <a:spAutoFit/>
          </a:bodyPr>
          <a:lstStyle/>
          <a:p>
            <a:r>
              <a:rPr lang="en-US" sz="2400" dirty="0" smtClean="0"/>
              <a:t>Given a </a:t>
            </a:r>
            <a:r>
              <a:rPr lang="en-US" sz="2400" i="1" dirty="0" smtClean="0">
                <a:solidFill>
                  <a:srgbClr val="FF6600"/>
                </a:solidFill>
              </a:rPr>
              <a:t>sequence</a:t>
            </a:r>
            <a:r>
              <a:rPr lang="en-US" sz="2400" dirty="0" smtClean="0"/>
              <a:t> of examples/states and a </a:t>
            </a:r>
            <a:r>
              <a:rPr lang="en-US" sz="2400" i="1" dirty="0" smtClean="0">
                <a:solidFill>
                  <a:srgbClr val="FF6600"/>
                </a:solidFill>
              </a:rPr>
              <a:t>reward</a:t>
            </a:r>
            <a:r>
              <a:rPr lang="en-US" sz="2400" dirty="0" smtClean="0"/>
              <a:t> after completing that sequence, learn to predict the action to take in for an individual example/state</a:t>
            </a:r>
            <a:endParaRPr lang="en-US" sz="2400" dirty="0"/>
          </a:p>
        </p:txBody>
      </p:sp>
    </p:spTree>
    <p:extLst>
      <p:ext uri="{BB962C8B-B14F-4D97-AF65-F5344CB8AC3E}">
        <p14:creationId xmlns:p14="http://schemas.microsoft.com/office/powerpoint/2010/main" val="336951138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a:t>
            </a:r>
            <a:r>
              <a:rPr lang="en-US" dirty="0"/>
              <a:t>e</a:t>
            </a:r>
            <a:r>
              <a:rPr lang="en-US" dirty="0" smtClean="0"/>
              <a:t>xample</a:t>
            </a:r>
            <a:endParaRPr lang="en-US" dirty="0"/>
          </a:p>
        </p:txBody>
      </p:sp>
      <p:pic>
        <p:nvPicPr>
          <p:cNvPr id="4" name="Picture 3"/>
          <p:cNvPicPr>
            <a:picLocks noChangeAspect="1"/>
          </p:cNvPicPr>
          <p:nvPr/>
        </p:nvPicPr>
        <p:blipFill>
          <a:blip r:embed="rId2"/>
          <a:stretch>
            <a:fillRect/>
          </a:stretch>
        </p:blipFill>
        <p:spPr>
          <a:xfrm>
            <a:off x="458611" y="2329743"/>
            <a:ext cx="1320234" cy="1071033"/>
          </a:xfrm>
          <a:prstGeom prst="rect">
            <a:avLst/>
          </a:prstGeom>
        </p:spPr>
      </p:pic>
      <p:pic>
        <p:nvPicPr>
          <p:cNvPr id="5" name="Picture 4"/>
          <p:cNvPicPr>
            <a:picLocks noChangeAspect="1"/>
          </p:cNvPicPr>
          <p:nvPr/>
        </p:nvPicPr>
        <p:blipFill>
          <a:blip r:embed="rId2"/>
          <a:stretch>
            <a:fillRect/>
          </a:stretch>
        </p:blipFill>
        <p:spPr>
          <a:xfrm>
            <a:off x="2360789" y="2329743"/>
            <a:ext cx="1320234" cy="1071033"/>
          </a:xfrm>
          <a:prstGeom prst="rect">
            <a:avLst/>
          </a:prstGeom>
        </p:spPr>
      </p:pic>
      <p:pic>
        <p:nvPicPr>
          <p:cNvPr id="6" name="Picture 5"/>
          <p:cNvPicPr>
            <a:picLocks noChangeAspect="1"/>
          </p:cNvPicPr>
          <p:nvPr/>
        </p:nvPicPr>
        <p:blipFill>
          <a:blip r:embed="rId2"/>
          <a:stretch>
            <a:fillRect/>
          </a:stretch>
        </p:blipFill>
        <p:spPr>
          <a:xfrm>
            <a:off x="4855629" y="2329743"/>
            <a:ext cx="1320234" cy="1071033"/>
          </a:xfrm>
          <a:prstGeom prst="rect">
            <a:avLst/>
          </a:prstGeom>
        </p:spPr>
      </p:pic>
      <p:cxnSp>
        <p:nvCxnSpPr>
          <p:cNvPr id="11" name="Straight Arrow Connector 10"/>
          <p:cNvCxnSpPr/>
          <p:nvPr/>
        </p:nvCxnSpPr>
        <p:spPr>
          <a:xfrm>
            <a:off x="189088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37467"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46051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087353" y="2566999"/>
            <a:ext cx="415498" cy="369332"/>
          </a:xfrm>
          <a:prstGeom prst="rect">
            <a:avLst/>
          </a:prstGeom>
          <a:noFill/>
        </p:spPr>
        <p:txBody>
          <a:bodyPr wrap="none" rtlCol="0">
            <a:spAutoFit/>
          </a:bodyPr>
          <a:lstStyle/>
          <a:p>
            <a:r>
              <a:rPr lang="en-US" dirty="0" smtClean="0"/>
              <a:t>…</a:t>
            </a:r>
            <a:endParaRPr lang="en-US" dirty="0"/>
          </a:p>
        </p:txBody>
      </p:sp>
      <p:sp>
        <p:nvSpPr>
          <p:cNvPr id="17" name="TextBox 16"/>
          <p:cNvSpPr txBox="1"/>
          <p:nvPr/>
        </p:nvSpPr>
        <p:spPr>
          <a:xfrm>
            <a:off x="6660444" y="2549054"/>
            <a:ext cx="784139" cy="461665"/>
          </a:xfrm>
          <a:prstGeom prst="rect">
            <a:avLst/>
          </a:prstGeom>
          <a:noFill/>
        </p:spPr>
        <p:txBody>
          <a:bodyPr wrap="none" rtlCol="0">
            <a:spAutoFit/>
          </a:bodyPr>
          <a:lstStyle/>
          <a:p>
            <a:r>
              <a:rPr lang="en-US" sz="2400" b="1" dirty="0" smtClean="0">
                <a:solidFill>
                  <a:srgbClr val="008000"/>
                </a:solidFill>
              </a:rPr>
              <a:t>WIN!</a:t>
            </a:r>
            <a:endParaRPr lang="en-US" sz="2400" b="1" dirty="0">
              <a:solidFill>
                <a:srgbClr val="008000"/>
              </a:solidFill>
            </a:endParaRPr>
          </a:p>
        </p:txBody>
      </p:sp>
      <p:pic>
        <p:nvPicPr>
          <p:cNvPr id="18" name="Picture 17"/>
          <p:cNvPicPr>
            <a:picLocks noChangeAspect="1"/>
          </p:cNvPicPr>
          <p:nvPr/>
        </p:nvPicPr>
        <p:blipFill>
          <a:blip r:embed="rId2"/>
          <a:stretch>
            <a:fillRect/>
          </a:stretch>
        </p:blipFill>
        <p:spPr>
          <a:xfrm>
            <a:off x="472722" y="3910301"/>
            <a:ext cx="1320234" cy="1071033"/>
          </a:xfrm>
          <a:prstGeom prst="rect">
            <a:avLst/>
          </a:prstGeom>
        </p:spPr>
      </p:pic>
      <p:pic>
        <p:nvPicPr>
          <p:cNvPr id="19" name="Picture 18"/>
          <p:cNvPicPr>
            <a:picLocks noChangeAspect="1"/>
          </p:cNvPicPr>
          <p:nvPr/>
        </p:nvPicPr>
        <p:blipFill>
          <a:blip r:embed="rId2"/>
          <a:stretch>
            <a:fillRect/>
          </a:stretch>
        </p:blipFill>
        <p:spPr>
          <a:xfrm>
            <a:off x="2374900" y="3910301"/>
            <a:ext cx="1320234" cy="1071033"/>
          </a:xfrm>
          <a:prstGeom prst="rect">
            <a:avLst/>
          </a:prstGeom>
        </p:spPr>
      </p:pic>
      <p:pic>
        <p:nvPicPr>
          <p:cNvPr id="20" name="Picture 19"/>
          <p:cNvPicPr>
            <a:picLocks noChangeAspect="1"/>
          </p:cNvPicPr>
          <p:nvPr/>
        </p:nvPicPr>
        <p:blipFill>
          <a:blip r:embed="rId2"/>
          <a:stretch>
            <a:fillRect/>
          </a:stretch>
        </p:blipFill>
        <p:spPr>
          <a:xfrm>
            <a:off x="4869740" y="3910301"/>
            <a:ext cx="1320234" cy="1071033"/>
          </a:xfrm>
          <a:prstGeom prst="rect">
            <a:avLst/>
          </a:prstGeom>
        </p:spPr>
      </p:pic>
      <p:cxnSp>
        <p:nvCxnSpPr>
          <p:cNvPr id="21" name="Straight Arrow Connector 20"/>
          <p:cNvCxnSpPr/>
          <p:nvPr/>
        </p:nvCxnSpPr>
        <p:spPr>
          <a:xfrm>
            <a:off x="190499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751578"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47462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101464" y="4147557"/>
            <a:ext cx="415498" cy="369332"/>
          </a:xfrm>
          <a:prstGeom prst="rect">
            <a:avLst/>
          </a:prstGeom>
          <a:noFill/>
        </p:spPr>
        <p:txBody>
          <a:bodyPr wrap="none" rtlCol="0">
            <a:spAutoFit/>
          </a:bodyPr>
          <a:lstStyle/>
          <a:p>
            <a:r>
              <a:rPr lang="en-US" dirty="0" smtClean="0"/>
              <a:t>…</a:t>
            </a:r>
            <a:endParaRPr lang="en-US" dirty="0"/>
          </a:p>
        </p:txBody>
      </p:sp>
      <p:sp>
        <p:nvSpPr>
          <p:cNvPr id="25" name="TextBox 24"/>
          <p:cNvSpPr txBox="1"/>
          <p:nvPr/>
        </p:nvSpPr>
        <p:spPr>
          <a:xfrm>
            <a:off x="6674555" y="4129612"/>
            <a:ext cx="898804" cy="461665"/>
          </a:xfrm>
          <a:prstGeom prst="rect">
            <a:avLst/>
          </a:prstGeom>
          <a:noFill/>
        </p:spPr>
        <p:txBody>
          <a:bodyPr wrap="none" rtlCol="0">
            <a:spAutoFit/>
          </a:bodyPr>
          <a:lstStyle/>
          <a:p>
            <a:r>
              <a:rPr lang="en-US" sz="2400" b="1" dirty="0" smtClean="0">
                <a:solidFill>
                  <a:srgbClr val="FF0000"/>
                </a:solidFill>
              </a:rPr>
              <a:t>LOSE!</a:t>
            </a:r>
            <a:endParaRPr lang="en-US" sz="2400" b="1" dirty="0">
              <a:solidFill>
                <a:srgbClr val="FF0000"/>
              </a:solidFill>
            </a:endParaRPr>
          </a:p>
        </p:txBody>
      </p:sp>
      <p:sp>
        <p:nvSpPr>
          <p:cNvPr id="26" name="TextBox 25"/>
          <p:cNvSpPr txBox="1"/>
          <p:nvPr/>
        </p:nvSpPr>
        <p:spPr>
          <a:xfrm>
            <a:off x="98778" y="1693334"/>
            <a:ext cx="1800493" cy="461665"/>
          </a:xfrm>
          <a:prstGeom prst="rect">
            <a:avLst/>
          </a:prstGeom>
          <a:noFill/>
        </p:spPr>
        <p:txBody>
          <a:bodyPr wrap="none" rtlCol="0">
            <a:spAutoFit/>
          </a:bodyPr>
          <a:lstStyle/>
          <a:p>
            <a:r>
              <a:rPr lang="en-US" sz="2400" dirty="0" smtClean="0"/>
              <a:t>Backgammon</a:t>
            </a:r>
            <a:endParaRPr lang="en-US" sz="2400" dirty="0"/>
          </a:p>
        </p:txBody>
      </p:sp>
      <p:sp>
        <p:nvSpPr>
          <p:cNvPr id="27" name="TextBox 26"/>
          <p:cNvSpPr txBox="1"/>
          <p:nvPr/>
        </p:nvSpPr>
        <p:spPr>
          <a:xfrm>
            <a:off x="366888" y="5376333"/>
            <a:ext cx="8085666" cy="954107"/>
          </a:xfrm>
          <a:prstGeom prst="rect">
            <a:avLst/>
          </a:prstGeom>
          <a:noFill/>
        </p:spPr>
        <p:txBody>
          <a:bodyPr wrap="square" rtlCol="0">
            <a:spAutoFit/>
          </a:bodyPr>
          <a:lstStyle/>
          <a:p>
            <a:r>
              <a:rPr lang="en-US" sz="2800" dirty="0" smtClean="0"/>
              <a:t>Given sequences of moves and whether or not the player won at the end, learn to make good moves</a:t>
            </a:r>
            <a:endParaRPr lang="en-US" sz="2800" dirty="0"/>
          </a:p>
        </p:txBody>
      </p:sp>
    </p:spTree>
    <p:extLst>
      <p:ext uri="{BB962C8B-B14F-4D97-AF65-F5344CB8AC3E}">
        <p14:creationId xmlns:p14="http://schemas.microsoft.com/office/powerpoint/2010/main" val="1946292152"/>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example</a:t>
            </a:r>
            <a:endParaRPr lang="en-US" dirty="0"/>
          </a:p>
        </p:txBody>
      </p:sp>
      <p:sp>
        <p:nvSpPr>
          <p:cNvPr id="4" name="Rectangle 3"/>
          <p:cNvSpPr/>
          <p:nvPr/>
        </p:nvSpPr>
        <p:spPr>
          <a:xfrm>
            <a:off x="1665110" y="5899835"/>
            <a:ext cx="6858000" cy="646331"/>
          </a:xfrm>
          <a:prstGeom prst="rect">
            <a:avLst/>
          </a:prstGeom>
        </p:spPr>
        <p:txBody>
          <a:bodyPr wrap="square">
            <a:spAutoFit/>
          </a:bodyPr>
          <a:lstStyle/>
          <a:p>
            <a:r>
              <a:rPr lang="en-US" dirty="0">
                <a:hlinkClick r:id="rId2"/>
              </a:rPr>
              <a:t>http://www.youtube.com/watch?v=</a:t>
            </a:r>
            <a:r>
              <a:rPr lang="en-US" dirty="0" smtClean="0">
                <a:hlinkClick r:id="rId2"/>
              </a:rPr>
              <a:t>VCdxqn0fcnE</a:t>
            </a:r>
            <a:endParaRPr lang="en-US" dirty="0" smtClean="0"/>
          </a:p>
          <a:p>
            <a:endParaRPr lang="en-US" dirty="0"/>
          </a:p>
        </p:txBody>
      </p:sp>
      <p:pic>
        <p:nvPicPr>
          <p:cNvPr id="5" name="Picture 4"/>
          <p:cNvPicPr>
            <a:picLocks noChangeAspect="1"/>
          </p:cNvPicPr>
          <p:nvPr/>
        </p:nvPicPr>
        <p:blipFill>
          <a:blip r:embed="rId3"/>
          <a:stretch>
            <a:fillRect/>
          </a:stretch>
        </p:blipFill>
        <p:spPr>
          <a:xfrm>
            <a:off x="1038578" y="1838677"/>
            <a:ext cx="6743700" cy="3873500"/>
          </a:xfrm>
          <a:prstGeom prst="rect">
            <a:avLst/>
          </a:prstGeom>
        </p:spPr>
      </p:pic>
    </p:spTree>
    <p:extLst>
      <p:ext uri="{BB962C8B-B14F-4D97-AF65-F5344CB8AC3E}">
        <p14:creationId xmlns:p14="http://schemas.microsoft.com/office/powerpoint/2010/main" val="382470174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learning variations</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What data is available:</a:t>
            </a:r>
          </a:p>
          <a:p>
            <a:pPr lvl="2"/>
            <a:r>
              <a:rPr lang="en-US" dirty="0" smtClean="0"/>
              <a:t>Supervised, unsupervised, </a:t>
            </a:r>
            <a:r>
              <a:rPr lang="en-US" dirty="0"/>
              <a:t>reinforcement </a:t>
            </a:r>
            <a:r>
              <a:rPr lang="en-US" dirty="0" smtClean="0"/>
              <a:t>learning</a:t>
            </a:r>
          </a:p>
          <a:p>
            <a:pPr lvl="2"/>
            <a:r>
              <a:rPr lang="en-US" dirty="0" smtClean="0"/>
              <a:t>semi-supervised, active learning, …</a:t>
            </a:r>
            <a:endParaRPr lang="en-US" dirty="0"/>
          </a:p>
          <a:p>
            <a:pPr lvl="2"/>
            <a:endParaRPr lang="en-US" dirty="0" smtClean="0"/>
          </a:p>
          <a:p>
            <a:pPr marL="0" indent="0">
              <a:buNone/>
            </a:pPr>
            <a:r>
              <a:rPr lang="en-US" dirty="0" smtClean="0"/>
              <a:t>How are we getting the data:</a:t>
            </a:r>
          </a:p>
          <a:p>
            <a:pPr lvl="2"/>
            <a:r>
              <a:rPr lang="en-US" dirty="0" smtClean="0"/>
              <a:t>online vs. offline learning</a:t>
            </a:r>
          </a:p>
          <a:p>
            <a:pPr marL="45720" indent="0">
              <a:buNone/>
            </a:pPr>
            <a:endParaRPr lang="en-US" dirty="0" smtClean="0"/>
          </a:p>
          <a:p>
            <a:pPr marL="45720" indent="0">
              <a:buNone/>
            </a:pPr>
            <a:r>
              <a:rPr lang="en-US" dirty="0" smtClean="0"/>
              <a:t>Type of model:</a:t>
            </a:r>
          </a:p>
          <a:p>
            <a:pPr lvl="2"/>
            <a:r>
              <a:rPr lang="en-US" dirty="0" smtClean="0"/>
              <a:t>generative vs. discriminative</a:t>
            </a:r>
          </a:p>
          <a:p>
            <a:pPr lvl="2"/>
            <a:r>
              <a:rPr lang="en-US" dirty="0" smtClean="0"/>
              <a:t>parametric vs. non-parametric</a:t>
            </a:r>
          </a:p>
        </p:txBody>
      </p:sp>
    </p:spTree>
    <p:extLst>
      <p:ext uri="{BB962C8B-B14F-4D97-AF65-F5344CB8AC3E}">
        <p14:creationId xmlns:p14="http://schemas.microsoft.com/office/powerpoint/2010/main" val="167120546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Representing examples</a:t>
            </a:r>
            <a:endParaRPr lang="en-US" dirty="0"/>
          </a:p>
        </p:txBody>
      </p:sp>
      <p:pic>
        <p:nvPicPr>
          <p:cNvPr id="5" name="Picture 4"/>
          <p:cNvPicPr>
            <a:picLocks noChangeAspect="1"/>
          </p:cNvPicPr>
          <p:nvPr/>
        </p:nvPicPr>
        <p:blipFill>
          <a:blip r:embed="rId2"/>
          <a:stretch>
            <a:fillRect/>
          </a:stretch>
        </p:blipFill>
        <p:spPr>
          <a:xfrm>
            <a:off x="876379" y="2681102"/>
            <a:ext cx="1146630" cy="1124147"/>
          </a:xfrm>
          <a:prstGeom prst="rect">
            <a:avLst/>
          </a:prstGeom>
        </p:spPr>
      </p:pic>
      <p:pic>
        <p:nvPicPr>
          <p:cNvPr id="6" name="Picture 5"/>
          <p:cNvPicPr>
            <a:picLocks noChangeAspect="1"/>
          </p:cNvPicPr>
          <p:nvPr/>
        </p:nvPicPr>
        <p:blipFill>
          <a:blip r:embed="rId3"/>
          <a:stretch>
            <a:fillRect/>
          </a:stretch>
        </p:blipFill>
        <p:spPr>
          <a:xfrm>
            <a:off x="962266" y="3939242"/>
            <a:ext cx="887704" cy="894429"/>
          </a:xfrm>
          <a:prstGeom prst="rect">
            <a:avLst/>
          </a:prstGeom>
        </p:spPr>
      </p:pic>
      <p:pic>
        <p:nvPicPr>
          <p:cNvPr id="7" name="Picture 6"/>
          <p:cNvPicPr>
            <a:picLocks noChangeAspect="1"/>
          </p:cNvPicPr>
          <p:nvPr/>
        </p:nvPicPr>
        <p:blipFill>
          <a:blip r:embed="rId4"/>
          <a:stretch>
            <a:fillRect/>
          </a:stretch>
        </p:blipFill>
        <p:spPr>
          <a:xfrm>
            <a:off x="870035" y="4929593"/>
            <a:ext cx="1103502" cy="649119"/>
          </a:xfrm>
          <a:prstGeom prst="rect">
            <a:avLst/>
          </a:prstGeom>
        </p:spPr>
      </p:pic>
      <p:pic>
        <p:nvPicPr>
          <p:cNvPr id="8" name="Picture 7"/>
          <p:cNvPicPr>
            <a:picLocks noChangeAspect="1"/>
          </p:cNvPicPr>
          <p:nvPr/>
        </p:nvPicPr>
        <p:blipFill>
          <a:blip r:embed="rId5"/>
          <a:stretch>
            <a:fillRect/>
          </a:stretch>
        </p:blipFill>
        <p:spPr>
          <a:xfrm>
            <a:off x="753529" y="5753744"/>
            <a:ext cx="1220008" cy="696376"/>
          </a:xfrm>
          <a:prstGeom prst="rect">
            <a:avLst/>
          </a:prstGeom>
        </p:spPr>
      </p:pic>
      <p:sp>
        <p:nvSpPr>
          <p:cNvPr id="19" name="Right Brace 18"/>
          <p:cNvSpPr/>
          <p:nvPr/>
        </p:nvSpPr>
        <p:spPr>
          <a:xfrm rot="16200000">
            <a:off x="1296203"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869743"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3" name="TextBox 2"/>
          <p:cNvSpPr txBox="1"/>
          <p:nvPr/>
        </p:nvSpPr>
        <p:spPr>
          <a:xfrm>
            <a:off x="3499555" y="3435917"/>
            <a:ext cx="3347241" cy="954107"/>
          </a:xfrm>
          <a:prstGeom prst="rect">
            <a:avLst/>
          </a:prstGeom>
          <a:noFill/>
        </p:spPr>
        <p:txBody>
          <a:bodyPr wrap="none" rtlCol="0">
            <a:spAutoFit/>
          </a:bodyPr>
          <a:lstStyle/>
          <a:p>
            <a:r>
              <a:rPr lang="en-US" sz="2800" dirty="0" smtClean="0">
                <a:solidFill>
                  <a:srgbClr val="FF0000"/>
                </a:solidFill>
              </a:rPr>
              <a:t>What is an example?</a:t>
            </a:r>
          </a:p>
          <a:p>
            <a:r>
              <a:rPr lang="en-US" sz="2800" dirty="0" smtClean="0">
                <a:solidFill>
                  <a:srgbClr val="FF0000"/>
                </a:solidFill>
              </a:rPr>
              <a:t>How is it represented?</a:t>
            </a:r>
            <a:endParaRPr lang="en-US" sz="2800" dirty="0">
              <a:solidFill>
                <a:srgbClr val="FF0000"/>
              </a:solidFill>
            </a:endParaRPr>
          </a:p>
        </p:txBody>
      </p:sp>
    </p:spTree>
    <p:extLst>
      <p:ext uri="{BB962C8B-B14F-4D97-AF65-F5344CB8AC3E}">
        <p14:creationId xmlns:p14="http://schemas.microsoft.com/office/powerpoint/2010/main" val="11963868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a:t>
            </a:r>
            <a:endParaRPr lang="en-US" dirty="0"/>
          </a:p>
        </p:txBody>
      </p:sp>
      <p:pic>
        <p:nvPicPr>
          <p:cNvPr id="5" name="Picture 4"/>
          <p:cNvPicPr>
            <a:picLocks noChangeAspect="1"/>
          </p:cNvPicPr>
          <p:nvPr/>
        </p:nvPicPr>
        <p:blipFill>
          <a:blip r:embed="rId2"/>
          <a:stretch>
            <a:fillRect/>
          </a:stretch>
        </p:blipFill>
        <p:spPr>
          <a:xfrm>
            <a:off x="876379" y="2681102"/>
            <a:ext cx="1146630" cy="1124147"/>
          </a:xfrm>
          <a:prstGeom prst="rect">
            <a:avLst/>
          </a:prstGeom>
        </p:spPr>
      </p:pic>
      <p:pic>
        <p:nvPicPr>
          <p:cNvPr id="6" name="Picture 5"/>
          <p:cNvPicPr>
            <a:picLocks noChangeAspect="1"/>
          </p:cNvPicPr>
          <p:nvPr/>
        </p:nvPicPr>
        <p:blipFill>
          <a:blip r:embed="rId3"/>
          <a:stretch>
            <a:fillRect/>
          </a:stretch>
        </p:blipFill>
        <p:spPr>
          <a:xfrm>
            <a:off x="962266" y="3939242"/>
            <a:ext cx="887704" cy="894429"/>
          </a:xfrm>
          <a:prstGeom prst="rect">
            <a:avLst/>
          </a:prstGeom>
        </p:spPr>
      </p:pic>
      <p:pic>
        <p:nvPicPr>
          <p:cNvPr id="7" name="Picture 6"/>
          <p:cNvPicPr>
            <a:picLocks noChangeAspect="1"/>
          </p:cNvPicPr>
          <p:nvPr/>
        </p:nvPicPr>
        <p:blipFill>
          <a:blip r:embed="rId4"/>
          <a:stretch>
            <a:fillRect/>
          </a:stretch>
        </p:blipFill>
        <p:spPr>
          <a:xfrm>
            <a:off x="870035" y="4929593"/>
            <a:ext cx="1103502" cy="649119"/>
          </a:xfrm>
          <a:prstGeom prst="rect">
            <a:avLst/>
          </a:prstGeom>
        </p:spPr>
      </p:pic>
      <p:pic>
        <p:nvPicPr>
          <p:cNvPr id="8" name="Picture 7"/>
          <p:cNvPicPr>
            <a:picLocks noChangeAspect="1"/>
          </p:cNvPicPr>
          <p:nvPr/>
        </p:nvPicPr>
        <p:blipFill>
          <a:blip r:embed="rId5"/>
          <a:stretch>
            <a:fillRect/>
          </a:stretch>
        </p:blipFill>
        <p:spPr>
          <a:xfrm>
            <a:off x="753529" y="5753744"/>
            <a:ext cx="1220008" cy="696376"/>
          </a:xfrm>
          <a:prstGeom prst="rect">
            <a:avLst/>
          </a:prstGeom>
        </p:spPr>
      </p:pic>
      <p:sp>
        <p:nvSpPr>
          <p:cNvPr id="19" name="Right Brace 18"/>
          <p:cNvSpPr/>
          <p:nvPr/>
        </p:nvSpPr>
        <p:spPr>
          <a:xfrm rot="16200000">
            <a:off x="1296203"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869743"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10" name="TextBox 9"/>
          <p:cNvSpPr txBox="1"/>
          <p:nvPr/>
        </p:nvSpPr>
        <p:spPr>
          <a:xfrm>
            <a:off x="3397958" y="2976698"/>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sp>
        <p:nvSpPr>
          <p:cNvPr id="15" name="TextBox 14"/>
          <p:cNvSpPr txBox="1"/>
          <p:nvPr/>
        </p:nvSpPr>
        <p:spPr>
          <a:xfrm>
            <a:off x="3531211" y="1789604"/>
            <a:ext cx="1355159" cy="523220"/>
          </a:xfrm>
          <a:prstGeom prst="rect">
            <a:avLst/>
          </a:prstGeom>
          <a:noFill/>
        </p:spPr>
        <p:txBody>
          <a:bodyPr wrap="none" rtlCol="0">
            <a:spAutoFit/>
          </a:bodyPr>
          <a:lstStyle/>
          <a:p>
            <a:r>
              <a:rPr lang="en-US" sz="2800" dirty="0" smtClean="0">
                <a:solidFill>
                  <a:srgbClr val="008000"/>
                </a:solidFill>
              </a:rPr>
              <a:t>features</a:t>
            </a:r>
            <a:endParaRPr lang="en-US" sz="2800" dirty="0">
              <a:solidFill>
                <a:srgbClr val="008000"/>
              </a:solidFill>
            </a:endParaRPr>
          </a:p>
        </p:txBody>
      </p:sp>
      <p:sp>
        <p:nvSpPr>
          <p:cNvPr id="4" name="Right Arrow 3"/>
          <p:cNvSpPr/>
          <p:nvPr/>
        </p:nvSpPr>
        <p:spPr>
          <a:xfrm>
            <a:off x="2525891" y="3939242"/>
            <a:ext cx="620889" cy="894429"/>
          </a:xfrm>
          <a:prstGeom prst="rightArrow">
            <a:avLst/>
          </a:prstGeom>
          <a:solidFill>
            <a:srgbClr val="0000FF"/>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TextBox 16"/>
          <p:cNvSpPr txBox="1"/>
          <p:nvPr/>
        </p:nvSpPr>
        <p:spPr>
          <a:xfrm>
            <a:off x="3397958" y="3803052"/>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sp>
        <p:nvSpPr>
          <p:cNvPr id="18" name="TextBox 17"/>
          <p:cNvSpPr txBox="1"/>
          <p:nvPr/>
        </p:nvSpPr>
        <p:spPr>
          <a:xfrm>
            <a:off x="3397958" y="4690043"/>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sp>
        <p:nvSpPr>
          <p:cNvPr id="21" name="TextBox 20"/>
          <p:cNvSpPr txBox="1"/>
          <p:nvPr/>
        </p:nvSpPr>
        <p:spPr>
          <a:xfrm>
            <a:off x="3397958" y="5690452"/>
            <a:ext cx="1941457" cy="461665"/>
          </a:xfrm>
          <a:prstGeom prst="rect">
            <a:avLst/>
          </a:prstGeom>
          <a:noFill/>
        </p:spPr>
        <p:txBody>
          <a:bodyPr wrap="none" rtlCol="0">
            <a:spAutoFit/>
          </a:bodyPr>
          <a:lstStyle/>
          <a:p>
            <a:r>
              <a:rPr lang="en-US" sz="2400" dirty="0" smtClean="0">
                <a:solidFill>
                  <a:srgbClr val="FF6600"/>
                </a:solidFill>
              </a:rPr>
              <a:t>f</a:t>
            </a:r>
            <a:r>
              <a:rPr lang="en-US" sz="2400" baseline="-25000" dirty="0" smtClean="0">
                <a:solidFill>
                  <a:srgbClr val="FF6600"/>
                </a:solidFill>
              </a:rPr>
              <a:t>1</a:t>
            </a:r>
            <a:r>
              <a:rPr lang="en-US" sz="2400" dirty="0" smtClean="0">
                <a:solidFill>
                  <a:srgbClr val="FF6600"/>
                </a:solidFill>
              </a:rPr>
              <a:t>, f</a:t>
            </a:r>
            <a:r>
              <a:rPr lang="en-US" sz="2400" baseline="-25000" dirty="0" smtClean="0">
                <a:solidFill>
                  <a:srgbClr val="FF6600"/>
                </a:solidFill>
              </a:rPr>
              <a:t>2</a:t>
            </a:r>
            <a:r>
              <a:rPr lang="en-US" sz="2400" dirty="0" smtClean="0">
                <a:solidFill>
                  <a:srgbClr val="FF6600"/>
                </a:solidFill>
              </a:rPr>
              <a:t>, f</a:t>
            </a:r>
            <a:r>
              <a:rPr lang="en-US" sz="2400" baseline="-25000" dirty="0" smtClean="0">
                <a:solidFill>
                  <a:srgbClr val="FF6600"/>
                </a:solidFill>
              </a:rPr>
              <a:t>3</a:t>
            </a:r>
            <a:r>
              <a:rPr lang="en-US" sz="2400" dirty="0" smtClean="0">
                <a:solidFill>
                  <a:srgbClr val="FF6600"/>
                </a:solidFill>
              </a:rPr>
              <a:t>, …, f</a:t>
            </a:r>
            <a:r>
              <a:rPr lang="en-US" sz="2400" baseline="-25000" dirty="0" smtClean="0">
                <a:solidFill>
                  <a:srgbClr val="FF6600"/>
                </a:solidFill>
              </a:rPr>
              <a:t>n</a:t>
            </a:r>
            <a:endParaRPr lang="en-US" sz="2400" baseline="-25000" dirty="0">
              <a:solidFill>
                <a:srgbClr val="FF6600"/>
              </a:solidFill>
            </a:endParaRPr>
          </a:p>
        </p:txBody>
      </p:sp>
      <p:cxnSp>
        <p:nvCxnSpPr>
          <p:cNvPr id="22" name="Straight Connector 21"/>
          <p:cNvCxnSpPr/>
          <p:nvPr/>
        </p:nvCxnSpPr>
        <p:spPr>
          <a:xfrm>
            <a:off x="5503333" y="1831937"/>
            <a:ext cx="0" cy="456039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785556" y="2782162"/>
            <a:ext cx="3236183" cy="2308324"/>
          </a:xfrm>
          <a:prstGeom prst="rect">
            <a:avLst/>
          </a:prstGeom>
          <a:noFill/>
        </p:spPr>
        <p:txBody>
          <a:bodyPr wrap="square" rtlCol="0">
            <a:spAutoFit/>
          </a:bodyPr>
          <a:lstStyle/>
          <a:p>
            <a:r>
              <a:rPr lang="en-US" sz="2400" dirty="0" smtClean="0"/>
              <a:t>How our algorithms actually “view” the data</a:t>
            </a:r>
          </a:p>
          <a:p>
            <a:endParaRPr lang="en-US" sz="2400" dirty="0"/>
          </a:p>
          <a:p>
            <a:r>
              <a:rPr lang="en-US" sz="2400" dirty="0" smtClean="0"/>
              <a:t>Features are the questions we can ask about the examples</a:t>
            </a:r>
            <a:endParaRPr lang="en-US" sz="2400" dirty="0"/>
          </a:p>
        </p:txBody>
      </p:sp>
    </p:spTree>
    <p:extLst>
      <p:ext uri="{BB962C8B-B14F-4D97-AF65-F5344CB8AC3E}">
        <p14:creationId xmlns:p14="http://schemas.microsoft.com/office/powerpoint/2010/main" val="27738417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a:t>
            </a:r>
            <a:endParaRPr lang="en-US" dirty="0"/>
          </a:p>
        </p:txBody>
      </p:sp>
      <p:pic>
        <p:nvPicPr>
          <p:cNvPr id="5" name="Picture 4"/>
          <p:cNvPicPr>
            <a:picLocks noChangeAspect="1"/>
          </p:cNvPicPr>
          <p:nvPr/>
        </p:nvPicPr>
        <p:blipFill>
          <a:blip r:embed="rId2"/>
          <a:stretch>
            <a:fillRect/>
          </a:stretch>
        </p:blipFill>
        <p:spPr>
          <a:xfrm>
            <a:off x="373497" y="2681102"/>
            <a:ext cx="1146630" cy="1124147"/>
          </a:xfrm>
          <a:prstGeom prst="rect">
            <a:avLst/>
          </a:prstGeom>
        </p:spPr>
      </p:pic>
      <p:pic>
        <p:nvPicPr>
          <p:cNvPr id="6" name="Picture 5"/>
          <p:cNvPicPr>
            <a:picLocks noChangeAspect="1"/>
          </p:cNvPicPr>
          <p:nvPr/>
        </p:nvPicPr>
        <p:blipFill>
          <a:blip r:embed="rId3"/>
          <a:stretch>
            <a:fillRect/>
          </a:stretch>
        </p:blipFill>
        <p:spPr>
          <a:xfrm>
            <a:off x="459384" y="3939242"/>
            <a:ext cx="887704" cy="894429"/>
          </a:xfrm>
          <a:prstGeom prst="rect">
            <a:avLst/>
          </a:prstGeom>
        </p:spPr>
      </p:pic>
      <p:pic>
        <p:nvPicPr>
          <p:cNvPr id="7" name="Picture 6"/>
          <p:cNvPicPr>
            <a:picLocks noChangeAspect="1"/>
          </p:cNvPicPr>
          <p:nvPr/>
        </p:nvPicPr>
        <p:blipFill>
          <a:blip r:embed="rId4"/>
          <a:stretch>
            <a:fillRect/>
          </a:stretch>
        </p:blipFill>
        <p:spPr>
          <a:xfrm>
            <a:off x="367153" y="4929593"/>
            <a:ext cx="1103502" cy="649119"/>
          </a:xfrm>
          <a:prstGeom prst="rect">
            <a:avLst/>
          </a:prstGeom>
        </p:spPr>
      </p:pic>
      <p:pic>
        <p:nvPicPr>
          <p:cNvPr id="8" name="Picture 7"/>
          <p:cNvPicPr>
            <a:picLocks noChangeAspect="1"/>
          </p:cNvPicPr>
          <p:nvPr/>
        </p:nvPicPr>
        <p:blipFill>
          <a:blip r:embed="rId5"/>
          <a:stretch>
            <a:fillRect/>
          </a:stretch>
        </p:blipFill>
        <p:spPr>
          <a:xfrm>
            <a:off x="250647" y="5753744"/>
            <a:ext cx="1220008" cy="696376"/>
          </a:xfrm>
          <a:prstGeom prst="rect">
            <a:avLst/>
          </a:prstGeom>
        </p:spPr>
      </p:pic>
      <p:sp>
        <p:nvSpPr>
          <p:cNvPr id="19" name="Right Brace 18"/>
          <p:cNvSpPr/>
          <p:nvPr/>
        </p:nvSpPr>
        <p:spPr>
          <a:xfrm rot="16200000">
            <a:off x="793321"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366861"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10" name="TextBox 9"/>
          <p:cNvSpPr txBox="1"/>
          <p:nvPr/>
        </p:nvSpPr>
        <p:spPr>
          <a:xfrm>
            <a:off x="2521570" y="2976698"/>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15" name="TextBox 14"/>
          <p:cNvSpPr txBox="1"/>
          <p:nvPr/>
        </p:nvSpPr>
        <p:spPr>
          <a:xfrm>
            <a:off x="3531211" y="1789604"/>
            <a:ext cx="1355159" cy="523220"/>
          </a:xfrm>
          <a:prstGeom prst="rect">
            <a:avLst/>
          </a:prstGeom>
          <a:noFill/>
        </p:spPr>
        <p:txBody>
          <a:bodyPr wrap="none" rtlCol="0">
            <a:spAutoFit/>
          </a:bodyPr>
          <a:lstStyle/>
          <a:p>
            <a:r>
              <a:rPr lang="en-US" sz="2800" dirty="0" smtClean="0">
                <a:solidFill>
                  <a:srgbClr val="008000"/>
                </a:solidFill>
              </a:rPr>
              <a:t>features</a:t>
            </a:r>
            <a:endParaRPr lang="en-US" sz="2800" dirty="0">
              <a:solidFill>
                <a:srgbClr val="008000"/>
              </a:solidFill>
            </a:endParaRPr>
          </a:p>
        </p:txBody>
      </p:sp>
      <p:sp>
        <p:nvSpPr>
          <p:cNvPr id="4" name="Right Arrow 3"/>
          <p:cNvSpPr/>
          <p:nvPr/>
        </p:nvSpPr>
        <p:spPr>
          <a:xfrm>
            <a:off x="1712564" y="3939242"/>
            <a:ext cx="620889" cy="894429"/>
          </a:xfrm>
          <a:prstGeom prst="rightArrow">
            <a:avLst/>
          </a:prstGeom>
          <a:solidFill>
            <a:srgbClr val="0000FF"/>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TextBox 8"/>
          <p:cNvSpPr txBox="1"/>
          <p:nvPr/>
        </p:nvSpPr>
        <p:spPr>
          <a:xfrm>
            <a:off x="5926667" y="2074333"/>
            <a:ext cx="184666" cy="369332"/>
          </a:xfrm>
          <a:prstGeom prst="rect">
            <a:avLst/>
          </a:prstGeom>
          <a:noFill/>
        </p:spPr>
        <p:txBody>
          <a:bodyPr wrap="none" rtlCol="0">
            <a:spAutoFit/>
          </a:bodyPr>
          <a:lstStyle/>
          <a:p>
            <a:endParaRPr lang="en-US" dirty="0"/>
          </a:p>
        </p:txBody>
      </p:sp>
      <p:cxnSp>
        <p:nvCxnSpPr>
          <p:cNvPr id="22" name="Straight Connector 21"/>
          <p:cNvCxnSpPr/>
          <p:nvPr/>
        </p:nvCxnSpPr>
        <p:spPr>
          <a:xfrm>
            <a:off x="5829131" y="1831937"/>
            <a:ext cx="0" cy="456039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887742" y="2782162"/>
            <a:ext cx="3236183" cy="2308324"/>
          </a:xfrm>
          <a:prstGeom prst="rect">
            <a:avLst/>
          </a:prstGeom>
          <a:noFill/>
        </p:spPr>
        <p:txBody>
          <a:bodyPr wrap="square" rtlCol="0">
            <a:spAutoFit/>
          </a:bodyPr>
          <a:lstStyle/>
          <a:p>
            <a:r>
              <a:rPr lang="en-US" sz="2400" dirty="0" smtClean="0"/>
              <a:t>How our algorithms actually “view” the data</a:t>
            </a:r>
          </a:p>
          <a:p>
            <a:endParaRPr lang="en-US" sz="2400" dirty="0"/>
          </a:p>
          <a:p>
            <a:r>
              <a:rPr lang="en-US" sz="2400" dirty="0" smtClean="0"/>
              <a:t>Features are the questions we can ask about the examples</a:t>
            </a:r>
            <a:endParaRPr lang="en-US" sz="2400" dirty="0"/>
          </a:p>
        </p:txBody>
      </p:sp>
      <p:sp>
        <p:nvSpPr>
          <p:cNvPr id="24" name="TextBox 23"/>
          <p:cNvSpPr txBox="1"/>
          <p:nvPr/>
        </p:nvSpPr>
        <p:spPr>
          <a:xfrm>
            <a:off x="2521570" y="3761452"/>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2521570" y="4729538"/>
            <a:ext cx="3354604" cy="400110"/>
          </a:xfrm>
          <a:prstGeom prst="rect">
            <a:avLst/>
          </a:prstGeom>
          <a:noFill/>
        </p:spPr>
        <p:txBody>
          <a:bodyPr wrap="none" rtlCol="0">
            <a:spAutoFit/>
          </a:bodyPr>
          <a:lstStyle/>
          <a:p>
            <a:r>
              <a:rPr lang="en-US" sz="2000" dirty="0" smtClean="0">
                <a:solidFill>
                  <a:srgbClr val="FF6600"/>
                </a:solidFill>
              </a:rPr>
              <a:t>yellow, curved, no leaf, </a:t>
            </a:r>
            <a:r>
              <a:rPr lang="en-US" sz="2000" dirty="0" smtClean="0">
                <a:solidFill>
                  <a:srgbClr val="FF6600"/>
                </a:solidFill>
              </a:rPr>
              <a:t>8oz</a:t>
            </a:r>
            <a:r>
              <a:rPr lang="en-US" sz="2000" dirty="0" smtClean="0">
                <a:solidFill>
                  <a:srgbClr val="FF6600"/>
                </a:solidFill>
              </a:rPr>
              <a:t>, …</a:t>
            </a:r>
            <a:endParaRPr lang="en-US" sz="2000" dirty="0">
              <a:solidFill>
                <a:srgbClr val="FF6600"/>
              </a:solidFill>
            </a:endParaRPr>
          </a:p>
        </p:txBody>
      </p:sp>
      <p:sp>
        <p:nvSpPr>
          <p:cNvPr id="26" name="TextBox 25"/>
          <p:cNvSpPr txBox="1"/>
          <p:nvPr/>
        </p:nvSpPr>
        <p:spPr>
          <a:xfrm>
            <a:off x="2521570" y="5753744"/>
            <a:ext cx="3317911" cy="400110"/>
          </a:xfrm>
          <a:prstGeom prst="rect">
            <a:avLst/>
          </a:prstGeom>
          <a:noFill/>
        </p:spPr>
        <p:txBody>
          <a:bodyPr wrap="none" rtlCol="0">
            <a:spAutoFit/>
          </a:bodyPr>
          <a:lstStyle/>
          <a:p>
            <a:r>
              <a:rPr lang="en-US" sz="2000" dirty="0" smtClean="0">
                <a:solidFill>
                  <a:srgbClr val="FF6600"/>
                </a:solidFill>
              </a:rPr>
              <a:t>green, curved, no leaf, </a:t>
            </a:r>
            <a:r>
              <a:rPr lang="en-US" sz="2000" dirty="0" smtClean="0">
                <a:solidFill>
                  <a:srgbClr val="FF6600"/>
                </a:solidFill>
              </a:rPr>
              <a:t>7oz</a:t>
            </a:r>
            <a:r>
              <a:rPr lang="en-US" sz="2000" dirty="0" smtClean="0">
                <a:solidFill>
                  <a:srgbClr val="FF6600"/>
                </a:solidFill>
              </a:rPr>
              <a:t>, …</a:t>
            </a:r>
            <a:endParaRPr lang="en-US" sz="2000" dirty="0">
              <a:solidFill>
                <a:srgbClr val="FF6600"/>
              </a:solidFill>
            </a:endParaRPr>
          </a:p>
        </p:txBody>
      </p:sp>
    </p:spTree>
    <p:extLst>
      <p:ext uri="{BB962C8B-B14F-4D97-AF65-F5344CB8AC3E}">
        <p14:creationId xmlns:p14="http://schemas.microsoft.com/office/powerpoint/2010/main" val="324998015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1207630" y="2299365"/>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24" name="TextBox 23"/>
          <p:cNvSpPr txBox="1"/>
          <p:nvPr/>
        </p:nvSpPr>
        <p:spPr>
          <a:xfrm>
            <a:off x="1207630" y="3142515"/>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1207630" y="4052205"/>
            <a:ext cx="3354604" cy="400110"/>
          </a:xfrm>
          <a:prstGeom prst="rect">
            <a:avLst/>
          </a:prstGeom>
          <a:noFill/>
        </p:spPr>
        <p:txBody>
          <a:bodyPr wrap="none" rtlCol="0">
            <a:spAutoFit/>
          </a:bodyPr>
          <a:lstStyle/>
          <a:p>
            <a:r>
              <a:rPr lang="en-US" sz="2000" dirty="0" smtClean="0">
                <a:solidFill>
                  <a:srgbClr val="FF6600"/>
                </a:solidFill>
              </a:rPr>
              <a:t>yellow, curved, no leaf, </a:t>
            </a:r>
            <a:r>
              <a:rPr lang="en-US" sz="2000" dirty="0" smtClean="0">
                <a:solidFill>
                  <a:srgbClr val="FF6600"/>
                </a:solidFill>
              </a:rPr>
              <a:t>8oz</a:t>
            </a:r>
            <a:r>
              <a:rPr lang="en-US" sz="2000" dirty="0" smtClean="0">
                <a:solidFill>
                  <a:srgbClr val="FF6600"/>
                </a:solidFill>
              </a:rPr>
              <a:t>, …</a:t>
            </a:r>
            <a:endParaRPr lang="en-US" sz="2000" dirty="0">
              <a:solidFill>
                <a:srgbClr val="FF6600"/>
              </a:solidFill>
            </a:endParaRPr>
          </a:p>
        </p:txBody>
      </p:sp>
      <p:sp>
        <p:nvSpPr>
          <p:cNvPr id="26" name="TextBox 25"/>
          <p:cNvSpPr txBox="1"/>
          <p:nvPr/>
        </p:nvSpPr>
        <p:spPr>
          <a:xfrm>
            <a:off x="1207630" y="5076411"/>
            <a:ext cx="3317911" cy="400110"/>
          </a:xfrm>
          <a:prstGeom prst="rect">
            <a:avLst/>
          </a:prstGeom>
          <a:noFill/>
        </p:spPr>
        <p:txBody>
          <a:bodyPr wrap="none" rtlCol="0">
            <a:spAutoFit/>
          </a:bodyPr>
          <a:lstStyle/>
          <a:p>
            <a:r>
              <a:rPr lang="en-US" sz="2000" dirty="0" smtClean="0">
                <a:solidFill>
                  <a:srgbClr val="FF6600"/>
                </a:solidFill>
              </a:rPr>
              <a:t>green, curved, no leaf, </a:t>
            </a:r>
            <a:r>
              <a:rPr lang="en-US" sz="2000" dirty="0" smtClean="0">
                <a:solidFill>
                  <a:srgbClr val="FF6600"/>
                </a:solidFill>
              </a:rPr>
              <a:t>7oz</a:t>
            </a:r>
            <a:r>
              <a:rPr lang="en-US" sz="2000" dirty="0" smtClean="0">
                <a:solidFill>
                  <a:srgbClr val="FF6600"/>
                </a:solidFill>
              </a:rPr>
              <a:t>, …</a:t>
            </a:r>
            <a:endParaRPr lang="en-US" sz="2000" dirty="0">
              <a:solidFill>
                <a:srgbClr val="FF6600"/>
              </a:solidFill>
            </a:endParaRPr>
          </a:p>
        </p:txBody>
      </p:sp>
      <p:sp>
        <p:nvSpPr>
          <p:cNvPr id="18" name="TextBox 17"/>
          <p:cNvSpPr txBox="1"/>
          <p:nvPr/>
        </p:nvSpPr>
        <p:spPr>
          <a:xfrm>
            <a:off x="4592651" y="1698495"/>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21" name="TextBox 20"/>
          <p:cNvSpPr txBox="1"/>
          <p:nvPr/>
        </p:nvSpPr>
        <p:spPr>
          <a:xfrm>
            <a:off x="4592651" y="2350050"/>
            <a:ext cx="732780" cy="369332"/>
          </a:xfrm>
          <a:prstGeom prst="rect">
            <a:avLst/>
          </a:prstGeom>
          <a:noFill/>
        </p:spPr>
        <p:txBody>
          <a:bodyPr wrap="none" rtlCol="0">
            <a:spAutoFit/>
          </a:bodyPr>
          <a:lstStyle/>
          <a:p>
            <a:r>
              <a:rPr lang="en-US" dirty="0" smtClean="0"/>
              <a:t>apple</a:t>
            </a:r>
            <a:endParaRPr lang="en-US" baseline="-25000" dirty="0"/>
          </a:p>
        </p:txBody>
      </p:sp>
      <p:sp>
        <p:nvSpPr>
          <p:cNvPr id="27" name="TextBox 26"/>
          <p:cNvSpPr txBox="1"/>
          <p:nvPr/>
        </p:nvSpPr>
        <p:spPr>
          <a:xfrm>
            <a:off x="4591430" y="3170405"/>
            <a:ext cx="732780" cy="369332"/>
          </a:xfrm>
          <a:prstGeom prst="rect">
            <a:avLst/>
          </a:prstGeom>
          <a:noFill/>
        </p:spPr>
        <p:txBody>
          <a:bodyPr wrap="none" rtlCol="0">
            <a:spAutoFit/>
          </a:bodyPr>
          <a:lstStyle/>
          <a:p>
            <a:r>
              <a:rPr lang="en-US" dirty="0" smtClean="0"/>
              <a:t>apple</a:t>
            </a:r>
            <a:endParaRPr lang="en-US" baseline="-25000" dirty="0"/>
          </a:p>
        </p:txBody>
      </p:sp>
      <p:sp>
        <p:nvSpPr>
          <p:cNvPr id="28" name="TextBox 27"/>
          <p:cNvSpPr txBox="1"/>
          <p:nvPr/>
        </p:nvSpPr>
        <p:spPr>
          <a:xfrm>
            <a:off x="4591430" y="4134397"/>
            <a:ext cx="896324" cy="369332"/>
          </a:xfrm>
          <a:prstGeom prst="rect">
            <a:avLst/>
          </a:prstGeom>
          <a:noFill/>
        </p:spPr>
        <p:txBody>
          <a:bodyPr wrap="none" rtlCol="0">
            <a:spAutoFit/>
          </a:bodyPr>
          <a:lstStyle/>
          <a:p>
            <a:r>
              <a:rPr lang="en-US" dirty="0" smtClean="0"/>
              <a:t>banana</a:t>
            </a:r>
            <a:endParaRPr lang="en-US" baseline="-25000" dirty="0"/>
          </a:p>
        </p:txBody>
      </p:sp>
      <p:sp>
        <p:nvSpPr>
          <p:cNvPr id="29" name="TextBox 28"/>
          <p:cNvSpPr txBox="1"/>
          <p:nvPr/>
        </p:nvSpPr>
        <p:spPr>
          <a:xfrm>
            <a:off x="4591430" y="5066084"/>
            <a:ext cx="896324" cy="369332"/>
          </a:xfrm>
          <a:prstGeom prst="rect">
            <a:avLst/>
          </a:prstGeom>
          <a:noFill/>
        </p:spPr>
        <p:txBody>
          <a:bodyPr wrap="none" rtlCol="0">
            <a:spAutoFit/>
          </a:bodyPr>
          <a:lstStyle/>
          <a:p>
            <a:r>
              <a:rPr lang="en-US" dirty="0" smtClean="0"/>
              <a:t>banana</a:t>
            </a:r>
            <a:endParaRPr lang="en-US" baseline="-25000" dirty="0"/>
          </a:p>
        </p:txBody>
      </p:sp>
      <p:sp>
        <p:nvSpPr>
          <p:cNvPr id="3" name="TextBox 2"/>
          <p:cNvSpPr txBox="1"/>
          <p:nvPr/>
        </p:nvSpPr>
        <p:spPr>
          <a:xfrm>
            <a:off x="1547323" y="1789941"/>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30" name="Oval 29"/>
          <p:cNvSpPr/>
          <p:nvPr/>
        </p:nvSpPr>
        <p:spPr>
          <a:xfrm>
            <a:off x="6482175"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p:cNvSpPr txBox="1"/>
          <p:nvPr/>
        </p:nvSpPr>
        <p:spPr>
          <a:xfrm>
            <a:off x="6693841" y="3309780"/>
            <a:ext cx="1239191" cy="830997"/>
          </a:xfrm>
          <a:prstGeom prst="rect">
            <a:avLst/>
          </a:prstGeom>
          <a:noFill/>
        </p:spPr>
        <p:txBody>
          <a:bodyPr wrap="none" rtlCol="0">
            <a:spAutoFit/>
          </a:bodyPr>
          <a:lstStyle/>
          <a:p>
            <a:r>
              <a:rPr lang="en-US" sz="2400" dirty="0" smtClean="0"/>
              <a:t>model/</a:t>
            </a:r>
          </a:p>
          <a:p>
            <a:r>
              <a:rPr lang="en-US" sz="2400" dirty="0" smtClean="0"/>
              <a:t>classifier</a:t>
            </a:r>
            <a:endParaRPr lang="en-US" sz="2400" dirty="0"/>
          </a:p>
        </p:txBody>
      </p:sp>
      <p:sp>
        <p:nvSpPr>
          <p:cNvPr id="32" name="Right Arrow 31"/>
          <p:cNvSpPr/>
          <p:nvPr/>
        </p:nvSpPr>
        <p:spPr>
          <a:xfrm>
            <a:off x="5748392"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TextBox 32"/>
          <p:cNvSpPr txBox="1"/>
          <p:nvPr/>
        </p:nvSpPr>
        <p:spPr>
          <a:xfrm rot="19287826">
            <a:off x="5706512" y="2581241"/>
            <a:ext cx="925078" cy="523220"/>
          </a:xfrm>
          <a:prstGeom prst="rect">
            <a:avLst/>
          </a:prstGeom>
          <a:noFill/>
        </p:spPr>
        <p:txBody>
          <a:bodyPr wrap="none" rtlCol="0">
            <a:spAutoFit/>
          </a:bodyPr>
          <a:lstStyle/>
          <a:p>
            <a:r>
              <a:rPr lang="en-US" sz="2800" dirty="0" smtClean="0"/>
              <a:t>learn</a:t>
            </a:r>
            <a:endParaRPr lang="en-US" sz="2800" dirty="0"/>
          </a:p>
        </p:txBody>
      </p:sp>
      <p:sp>
        <p:nvSpPr>
          <p:cNvPr id="11" name="TextBox 10"/>
          <p:cNvSpPr txBox="1"/>
          <p:nvPr/>
        </p:nvSpPr>
        <p:spPr>
          <a:xfrm>
            <a:off x="755479" y="5801415"/>
            <a:ext cx="7967311" cy="830997"/>
          </a:xfrm>
          <a:prstGeom prst="rect">
            <a:avLst/>
          </a:prstGeom>
          <a:noFill/>
        </p:spPr>
        <p:txBody>
          <a:bodyPr wrap="square" rtlCol="0">
            <a:spAutoFit/>
          </a:bodyPr>
          <a:lstStyle/>
          <a:p>
            <a:r>
              <a:rPr lang="en-US" sz="2400" dirty="0" smtClean="0"/>
              <a:t>During learning/training/induction, learn a model of what distinguishes apples and bananas </a:t>
            </a:r>
            <a:r>
              <a:rPr lang="en-US" sz="2400" i="1" dirty="0" smtClean="0">
                <a:solidFill>
                  <a:srgbClr val="FF6600"/>
                </a:solidFill>
              </a:rPr>
              <a:t>based on the features</a:t>
            </a:r>
            <a:endParaRPr lang="en-US" sz="2400" dirty="0">
              <a:solidFill>
                <a:srgbClr val="FF6600"/>
              </a:solidFill>
            </a:endParaRPr>
          </a:p>
        </p:txBody>
      </p:sp>
    </p:spTree>
    <p:extLst>
      <p:ext uri="{BB962C8B-B14F-4D97-AF65-F5344CB8AC3E}">
        <p14:creationId xmlns:p14="http://schemas.microsoft.com/office/powerpoint/2010/main" val="365634041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215684" y="3518083"/>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30" name="Oval 29"/>
          <p:cNvSpPr/>
          <p:nvPr/>
        </p:nvSpPr>
        <p:spPr>
          <a:xfrm>
            <a:off x="4145940" y="3120677"/>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p:cNvSpPr txBox="1"/>
          <p:nvPr/>
        </p:nvSpPr>
        <p:spPr>
          <a:xfrm>
            <a:off x="4357606" y="3354233"/>
            <a:ext cx="1239191" cy="830997"/>
          </a:xfrm>
          <a:prstGeom prst="rect">
            <a:avLst/>
          </a:prstGeom>
          <a:noFill/>
        </p:spPr>
        <p:txBody>
          <a:bodyPr wrap="none" rtlCol="0">
            <a:spAutoFit/>
          </a:bodyPr>
          <a:lstStyle/>
          <a:p>
            <a:r>
              <a:rPr lang="en-US" sz="2400" dirty="0" smtClean="0"/>
              <a:t>model/</a:t>
            </a:r>
          </a:p>
          <a:p>
            <a:r>
              <a:rPr lang="en-US" sz="2400" dirty="0" smtClean="0"/>
              <a:t>classifier</a:t>
            </a:r>
            <a:endParaRPr lang="en-US" sz="2400" dirty="0"/>
          </a:p>
        </p:txBody>
      </p:sp>
      <p:sp>
        <p:nvSpPr>
          <p:cNvPr id="32" name="Right Arrow 31"/>
          <p:cNvSpPr/>
          <p:nvPr/>
        </p:nvSpPr>
        <p:spPr>
          <a:xfrm>
            <a:off x="3412157"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326145" y="6032247"/>
            <a:ext cx="8533012" cy="461665"/>
          </a:xfrm>
          <a:prstGeom prst="rect">
            <a:avLst/>
          </a:prstGeom>
          <a:noFill/>
        </p:spPr>
        <p:txBody>
          <a:bodyPr wrap="square" rtlCol="0">
            <a:spAutoFit/>
          </a:bodyPr>
          <a:lstStyle/>
          <a:p>
            <a:r>
              <a:rPr lang="en-US" sz="2400" dirty="0" smtClean="0"/>
              <a:t>The model can then classify a new example </a:t>
            </a:r>
            <a:r>
              <a:rPr lang="en-US" sz="2400" i="1" dirty="0" smtClean="0">
                <a:solidFill>
                  <a:srgbClr val="FF6600"/>
                </a:solidFill>
              </a:rPr>
              <a:t>based on the features</a:t>
            </a:r>
            <a:endParaRPr lang="en-US" sz="2400" dirty="0">
              <a:solidFill>
                <a:srgbClr val="FF6600"/>
              </a:solidFill>
            </a:endParaRPr>
          </a:p>
        </p:txBody>
      </p:sp>
      <p:sp>
        <p:nvSpPr>
          <p:cNvPr id="19" name="Right Arrow 18"/>
          <p:cNvSpPr/>
          <p:nvPr/>
        </p:nvSpPr>
        <p:spPr>
          <a:xfrm>
            <a:off x="5815568"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rot="19287826">
            <a:off x="5639124" y="2625694"/>
            <a:ext cx="1194207" cy="523220"/>
          </a:xfrm>
          <a:prstGeom prst="rect">
            <a:avLst/>
          </a:prstGeom>
          <a:noFill/>
        </p:spPr>
        <p:txBody>
          <a:bodyPr wrap="none" rtlCol="0">
            <a:spAutoFit/>
          </a:bodyPr>
          <a:lstStyle/>
          <a:p>
            <a:r>
              <a:rPr lang="en-US" sz="2800" dirty="0" smtClean="0"/>
              <a:t>predict</a:t>
            </a:r>
            <a:endParaRPr lang="en-US" sz="2800" dirty="0"/>
          </a:p>
        </p:txBody>
      </p:sp>
      <p:sp>
        <p:nvSpPr>
          <p:cNvPr id="4" name="TextBox 3"/>
          <p:cNvSpPr txBox="1"/>
          <p:nvPr/>
        </p:nvSpPr>
        <p:spPr>
          <a:xfrm>
            <a:off x="6738888" y="3149875"/>
            <a:ext cx="2012562" cy="1077218"/>
          </a:xfrm>
          <a:prstGeom prst="rect">
            <a:avLst/>
          </a:prstGeom>
          <a:noFill/>
        </p:spPr>
        <p:txBody>
          <a:bodyPr wrap="square" rtlCol="0">
            <a:spAutoFit/>
          </a:bodyPr>
          <a:lstStyle/>
          <a:p>
            <a:r>
              <a:rPr lang="en-US" sz="3200" dirty="0" smtClean="0">
                <a:solidFill>
                  <a:srgbClr val="FF0000"/>
                </a:solidFill>
              </a:rPr>
              <a:t>Apple or banana?</a:t>
            </a:r>
            <a:endParaRPr lang="en-US" sz="3200" dirty="0">
              <a:solidFill>
                <a:srgbClr val="FF0000"/>
              </a:solidFill>
            </a:endParaRPr>
          </a:p>
        </p:txBody>
      </p:sp>
    </p:spTree>
    <p:extLst>
      <p:ext uri="{BB962C8B-B14F-4D97-AF65-F5344CB8AC3E}">
        <p14:creationId xmlns:p14="http://schemas.microsoft.com/office/powerpoint/2010/main" val="31518382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215684" y="3518083"/>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30" name="Oval 29"/>
          <p:cNvSpPr/>
          <p:nvPr/>
        </p:nvSpPr>
        <p:spPr>
          <a:xfrm>
            <a:off x="4145940" y="3120677"/>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1" name="TextBox 30"/>
          <p:cNvSpPr txBox="1"/>
          <p:nvPr/>
        </p:nvSpPr>
        <p:spPr>
          <a:xfrm>
            <a:off x="4357606" y="3354233"/>
            <a:ext cx="1239191" cy="830997"/>
          </a:xfrm>
          <a:prstGeom prst="rect">
            <a:avLst/>
          </a:prstGeom>
          <a:noFill/>
        </p:spPr>
        <p:txBody>
          <a:bodyPr wrap="none" rtlCol="0">
            <a:spAutoFit/>
          </a:bodyPr>
          <a:lstStyle/>
          <a:p>
            <a:r>
              <a:rPr lang="en-US" sz="2400" dirty="0" smtClean="0"/>
              <a:t>model/</a:t>
            </a:r>
          </a:p>
          <a:p>
            <a:r>
              <a:rPr lang="en-US" sz="2400" dirty="0" smtClean="0"/>
              <a:t>classifier</a:t>
            </a:r>
            <a:endParaRPr lang="en-US" sz="2400" dirty="0"/>
          </a:p>
        </p:txBody>
      </p:sp>
      <p:sp>
        <p:nvSpPr>
          <p:cNvPr id="32" name="Right Arrow 31"/>
          <p:cNvSpPr/>
          <p:nvPr/>
        </p:nvSpPr>
        <p:spPr>
          <a:xfrm>
            <a:off x="3412157"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TextBox 10"/>
          <p:cNvSpPr txBox="1"/>
          <p:nvPr/>
        </p:nvSpPr>
        <p:spPr>
          <a:xfrm>
            <a:off x="326145" y="6032247"/>
            <a:ext cx="8533012" cy="461665"/>
          </a:xfrm>
          <a:prstGeom prst="rect">
            <a:avLst/>
          </a:prstGeom>
          <a:noFill/>
        </p:spPr>
        <p:txBody>
          <a:bodyPr wrap="square" rtlCol="0">
            <a:spAutoFit/>
          </a:bodyPr>
          <a:lstStyle/>
          <a:p>
            <a:r>
              <a:rPr lang="en-US" sz="2400" dirty="0" smtClean="0"/>
              <a:t>The model can then classify a new example </a:t>
            </a:r>
            <a:r>
              <a:rPr lang="en-US" sz="2400" i="1" dirty="0" smtClean="0">
                <a:solidFill>
                  <a:srgbClr val="FF6600"/>
                </a:solidFill>
              </a:rPr>
              <a:t>based on the features</a:t>
            </a:r>
            <a:endParaRPr lang="en-US" sz="2400" dirty="0">
              <a:solidFill>
                <a:srgbClr val="FF6600"/>
              </a:solidFill>
            </a:endParaRPr>
          </a:p>
        </p:txBody>
      </p:sp>
      <p:sp>
        <p:nvSpPr>
          <p:cNvPr id="19" name="Right Arrow 18"/>
          <p:cNvSpPr/>
          <p:nvPr/>
        </p:nvSpPr>
        <p:spPr>
          <a:xfrm>
            <a:off x="5815568" y="3499503"/>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rot="19287826">
            <a:off x="5639124" y="2625694"/>
            <a:ext cx="1194207" cy="523220"/>
          </a:xfrm>
          <a:prstGeom prst="rect">
            <a:avLst/>
          </a:prstGeom>
          <a:noFill/>
        </p:spPr>
        <p:txBody>
          <a:bodyPr wrap="none" rtlCol="0">
            <a:spAutoFit/>
          </a:bodyPr>
          <a:lstStyle/>
          <a:p>
            <a:r>
              <a:rPr lang="en-US" sz="2800" dirty="0" smtClean="0"/>
              <a:t>predict</a:t>
            </a:r>
            <a:endParaRPr lang="en-US" sz="2800" dirty="0"/>
          </a:p>
        </p:txBody>
      </p:sp>
      <p:sp>
        <p:nvSpPr>
          <p:cNvPr id="4" name="TextBox 3"/>
          <p:cNvSpPr txBox="1"/>
          <p:nvPr/>
        </p:nvSpPr>
        <p:spPr>
          <a:xfrm>
            <a:off x="6846595" y="3442263"/>
            <a:ext cx="2012562" cy="584776"/>
          </a:xfrm>
          <a:prstGeom prst="rect">
            <a:avLst/>
          </a:prstGeom>
          <a:noFill/>
        </p:spPr>
        <p:txBody>
          <a:bodyPr wrap="square" rtlCol="0">
            <a:spAutoFit/>
          </a:bodyPr>
          <a:lstStyle/>
          <a:p>
            <a:r>
              <a:rPr lang="en-US" sz="3200" dirty="0" smtClean="0">
                <a:solidFill>
                  <a:srgbClr val="008000"/>
                </a:solidFill>
              </a:rPr>
              <a:t>Apple</a:t>
            </a:r>
            <a:endParaRPr lang="en-US" sz="3200" dirty="0">
              <a:solidFill>
                <a:srgbClr val="008000"/>
              </a:solidFill>
            </a:endParaRPr>
          </a:p>
        </p:txBody>
      </p:sp>
      <p:sp>
        <p:nvSpPr>
          <p:cNvPr id="3" name="TextBox 2"/>
          <p:cNvSpPr txBox="1"/>
          <p:nvPr/>
        </p:nvSpPr>
        <p:spPr>
          <a:xfrm>
            <a:off x="3781422" y="4876154"/>
            <a:ext cx="1602121" cy="830997"/>
          </a:xfrm>
          <a:prstGeom prst="rect">
            <a:avLst/>
          </a:prstGeom>
          <a:noFill/>
        </p:spPr>
        <p:txBody>
          <a:bodyPr wrap="none" rtlCol="0">
            <a:spAutoFit/>
          </a:bodyPr>
          <a:lstStyle/>
          <a:p>
            <a:r>
              <a:rPr lang="en-US" sz="4800" dirty="0" smtClean="0">
                <a:solidFill>
                  <a:srgbClr val="FF0000"/>
                </a:solidFill>
              </a:rPr>
              <a:t>Why?</a:t>
            </a:r>
            <a:endParaRPr lang="en-US" sz="4800" dirty="0">
              <a:solidFill>
                <a:srgbClr val="FF0000"/>
              </a:solidFill>
            </a:endParaRPr>
          </a:p>
        </p:txBody>
      </p:sp>
    </p:spTree>
    <p:extLst>
      <p:ext uri="{BB962C8B-B14F-4D97-AF65-F5344CB8AC3E}">
        <p14:creationId xmlns:p14="http://schemas.microsoft.com/office/powerpoint/2010/main" val="403967568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314245" y="2720087"/>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24" name="TextBox 23"/>
          <p:cNvSpPr txBox="1"/>
          <p:nvPr/>
        </p:nvSpPr>
        <p:spPr>
          <a:xfrm>
            <a:off x="314245" y="3563237"/>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314245" y="4472927"/>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26" name="TextBox 25"/>
          <p:cNvSpPr txBox="1"/>
          <p:nvPr/>
        </p:nvSpPr>
        <p:spPr>
          <a:xfrm>
            <a:off x="314245" y="5497133"/>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
        <p:nvSpPr>
          <p:cNvPr id="18" name="TextBox 17"/>
          <p:cNvSpPr txBox="1"/>
          <p:nvPr/>
        </p:nvSpPr>
        <p:spPr>
          <a:xfrm>
            <a:off x="3699266" y="2119217"/>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21" name="TextBox 20"/>
          <p:cNvSpPr txBox="1"/>
          <p:nvPr/>
        </p:nvSpPr>
        <p:spPr>
          <a:xfrm>
            <a:off x="3699266" y="2770772"/>
            <a:ext cx="732780" cy="369332"/>
          </a:xfrm>
          <a:prstGeom prst="rect">
            <a:avLst/>
          </a:prstGeom>
          <a:noFill/>
        </p:spPr>
        <p:txBody>
          <a:bodyPr wrap="none" rtlCol="0">
            <a:spAutoFit/>
          </a:bodyPr>
          <a:lstStyle/>
          <a:p>
            <a:r>
              <a:rPr lang="en-US" dirty="0" smtClean="0"/>
              <a:t>apple</a:t>
            </a:r>
            <a:endParaRPr lang="en-US" baseline="-25000" dirty="0"/>
          </a:p>
        </p:txBody>
      </p:sp>
      <p:sp>
        <p:nvSpPr>
          <p:cNvPr id="27" name="TextBox 26"/>
          <p:cNvSpPr txBox="1"/>
          <p:nvPr/>
        </p:nvSpPr>
        <p:spPr>
          <a:xfrm>
            <a:off x="3698045" y="3591127"/>
            <a:ext cx="732780" cy="369332"/>
          </a:xfrm>
          <a:prstGeom prst="rect">
            <a:avLst/>
          </a:prstGeom>
          <a:noFill/>
        </p:spPr>
        <p:txBody>
          <a:bodyPr wrap="none" rtlCol="0">
            <a:spAutoFit/>
          </a:bodyPr>
          <a:lstStyle/>
          <a:p>
            <a:r>
              <a:rPr lang="en-US" dirty="0" smtClean="0"/>
              <a:t>apple</a:t>
            </a:r>
            <a:endParaRPr lang="en-US" baseline="-25000" dirty="0"/>
          </a:p>
        </p:txBody>
      </p:sp>
      <p:sp>
        <p:nvSpPr>
          <p:cNvPr id="28" name="TextBox 27"/>
          <p:cNvSpPr txBox="1"/>
          <p:nvPr/>
        </p:nvSpPr>
        <p:spPr>
          <a:xfrm>
            <a:off x="3698045" y="4555119"/>
            <a:ext cx="896324" cy="369332"/>
          </a:xfrm>
          <a:prstGeom prst="rect">
            <a:avLst/>
          </a:prstGeom>
          <a:noFill/>
        </p:spPr>
        <p:txBody>
          <a:bodyPr wrap="none" rtlCol="0">
            <a:spAutoFit/>
          </a:bodyPr>
          <a:lstStyle/>
          <a:p>
            <a:r>
              <a:rPr lang="en-US" dirty="0" smtClean="0"/>
              <a:t>banana</a:t>
            </a:r>
            <a:endParaRPr lang="en-US" baseline="-25000" dirty="0"/>
          </a:p>
        </p:txBody>
      </p:sp>
      <p:sp>
        <p:nvSpPr>
          <p:cNvPr id="29" name="TextBox 28"/>
          <p:cNvSpPr txBox="1"/>
          <p:nvPr/>
        </p:nvSpPr>
        <p:spPr>
          <a:xfrm>
            <a:off x="3698045" y="5486806"/>
            <a:ext cx="896324" cy="369332"/>
          </a:xfrm>
          <a:prstGeom prst="rect">
            <a:avLst/>
          </a:prstGeom>
          <a:noFill/>
        </p:spPr>
        <p:txBody>
          <a:bodyPr wrap="none" rtlCol="0">
            <a:spAutoFit/>
          </a:bodyPr>
          <a:lstStyle/>
          <a:p>
            <a:r>
              <a:rPr lang="en-US" dirty="0" smtClean="0"/>
              <a:t>banana</a:t>
            </a:r>
            <a:endParaRPr lang="en-US" baseline="-25000" dirty="0"/>
          </a:p>
        </p:txBody>
      </p:sp>
      <p:sp>
        <p:nvSpPr>
          <p:cNvPr id="3" name="TextBox 2"/>
          <p:cNvSpPr txBox="1"/>
          <p:nvPr/>
        </p:nvSpPr>
        <p:spPr>
          <a:xfrm>
            <a:off x="653938" y="2210663"/>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4" name="TextBox 3"/>
          <p:cNvSpPr txBox="1"/>
          <p:nvPr/>
        </p:nvSpPr>
        <p:spPr>
          <a:xfrm>
            <a:off x="1518221"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9" name="TextBox 18"/>
          <p:cNvSpPr txBox="1"/>
          <p:nvPr/>
        </p:nvSpPr>
        <p:spPr>
          <a:xfrm>
            <a:off x="5362500" y="3605389"/>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5" name="TextBox 4"/>
          <p:cNvSpPr txBox="1"/>
          <p:nvPr/>
        </p:nvSpPr>
        <p:spPr>
          <a:xfrm>
            <a:off x="8286146" y="3401627"/>
            <a:ext cx="527007" cy="830997"/>
          </a:xfrm>
          <a:prstGeom prst="rect">
            <a:avLst/>
          </a:prstGeom>
          <a:noFill/>
        </p:spPr>
        <p:txBody>
          <a:bodyPr wrap="none" rtlCol="0">
            <a:spAutoFit/>
          </a:bodyPr>
          <a:lstStyle/>
          <a:p>
            <a:r>
              <a:rPr lang="en-US" sz="4800" dirty="0" smtClean="0">
                <a:solidFill>
                  <a:srgbClr val="FF0000"/>
                </a:solidFill>
                <a:latin typeface="Arial"/>
                <a:cs typeface="Arial"/>
              </a:rPr>
              <a:t>?</a:t>
            </a:r>
            <a:endParaRPr lang="en-US" sz="4800" dirty="0">
              <a:solidFill>
                <a:srgbClr val="FF0000"/>
              </a:solidFill>
              <a:latin typeface="Arial"/>
              <a:cs typeface="Arial"/>
            </a:endParaRPr>
          </a:p>
        </p:txBody>
      </p:sp>
      <p:sp>
        <p:nvSpPr>
          <p:cNvPr id="22" name="TextBox 21"/>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spTree>
    <p:extLst>
      <p:ext uri="{BB962C8B-B14F-4D97-AF65-F5344CB8AC3E}">
        <p14:creationId xmlns:p14="http://schemas.microsoft.com/office/powerpoint/2010/main" val="163673472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revisited</a:t>
            </a:r>
            <a:endParaRPr lang="en-US" dirty="0"/>
          </a:p>
        </p:txBody>
      </p:sp>
      <p:sp>
        <p:nvSpPr>
          <p:cNvPr id="10" name="TextBox 9"/>
          <p:cNvSpPr txBox="1"/>
          <p:nvPr/>
        </p:nvSpPr>
        <p:spPr>
          <a:xfrm>
            <a:off x="314245" y="2720087"/>
            <a:ext cx="2657048" cy="400110"/>
          </a:xfrm>
          <a:prstGeom prst="rect">
            <a:avLst/>
          </a:prstGeom>
          <a:noFill/>
        </p:spPr>
        <p:txBody>
          <a:bodyPr wrap="none" rtlCol="0">
            <a:spAutoFit/>
          </a:bodyPr>
          <a:lstStyle/>
          <a:p>
            <a:r>
              <a:rPr lang="en-US" sz="2000" dirty="0" smtClean="0">
                <a:solidFill>
                  <a:srgbClr val="FF6600"/>
                </a:solidFill>
              </a:rPr>
              <a:t>red, round, leaf, 3oz, …</a:t>
            </a:r>
            <a:endParaRPr lang="en-US" sz="2000" dirty="0">
              <a:solidFill>
                <a:srgbClr val="FF6600"/>
              </a:solidFill>
            </a:endParaRPr>
          </a:p>
        </p:txBody>
      </p:sp>
      <p:sp>
        <p:nvSpPr>
          <p:cNvPr id="24" name="TextBox 23"/>
          <p:cNvSpPr txBox="1"/>
          <p:nvPr/>
        </p:nvSpPr>
        <p:spPr>
          <a:xfrm>
            <a:off x="314245" y="3563237"/>
            <a:ext cx="3208956" cy="400110"/>
          </a:xfrm>
          <a:prstGeom prst="rect">
            <a:avLst/>
          </a:prstGeom>
          <a:noFill/>
        </p:spPr>
        <p:txBody>
          <a:bodyPr wrap="none" rtlCol="0">
            <a:spAutoFit/>
          </a:bodyPr>
          <a:lstStyle/>
          <a:p>
            <a:r>
              <a:rPr lang="en-US" sz="2000" dirty="0" smtClean="0">
                <a:solidFill>
                  <a:srgbClr val="FF6600"/>
                </a:solidFill>
              </a:rPr>
              <a:t>green, round, no leaf, 4oz, …</a:t>
            </a:r>
            <a:endParaRPr lang="en-US" sz="2000" dirty="0">
              <a:solidFill>
                <a:srgbClr val="FF6600"/>
              </a:solidFill>
            </a:endParaRPr>
          </a:p>
        </p:txBody>
      </p:sp>
      <p:sp>
        <p:nvSpPr>
          <p:cNvPr id="25" name="TextBox 24"/>
          <p:cNvSpPr txBox="1"/>
          <p:nvPr/>
        </p:nvSpPr>
        <p:spPr>
          <a:xfrm>
            <a:off x="314245" y="4472927"/>
            <a:ext cx="3354604" cy="400110"/>
          </a:xfrm>
          <a:prstGeom prst="rect">
            <a:avLst/>
          </a:prstGeom>
          <a:noFill/>
        </p:spPr>
        <p:txBody>
          <a:bodyPr wrap="none" rtlCol="0">
            <a:spAutoFit/>
          </a:bodyPr>
          <a:lstStyle/>
          <a:p>
            <a:r>
              <a:rPr lang="en-US" sz="2000" dirty="0" smtClean="0">
                <a:solidFill>
                  <a:srgbClr val="FF6600"/>
                </a:solidFill>
              </a:rPr>
              <a:t>yellow, curved, no leaf, 4oz, …</a:t>
            </a:r>
            <a:endParaRPr lang="en-US" sz="2000" dirty="0">
              <a:solidFill>
                <a:srgbClr val="FF6600"/>
              </a:solidFill>
            </a:endParaRPr>
          </a:p>
        </p:txBody>
      </p:sp>
      <p:sp>
        <p:nvSpPr>
          <p:cNvPr id="26" name="TextBox 25"/>
          <p:cNvSpPr txBox="1"/>
          <p:nvPr/>
        </p:nvSpPr>
        <p:spPr>
          <a:xfrm>
            <a:off x="314245" y="5497133"/>
            <a:ext cx="3317911" cy="400110"/>
          </a:xfrm>
          <a:prstGeom prst="rect">
            <a:avLst/>
          </a:prstGeom>
          <a:noFill/>
        </p:spPr>
        <p:txBody>
          <a:bodyPr wrap="none" rtlCol="0">
            <a:spAutoFit/>
          </a:bodyPr>
          <a:lstStyle/>
          <a:p>
            <a:r>
              <a:rPr lang="en-US" sz="2000" dirty="0" smtClean="0">
                <a:solidFill>
                  <a:srgbClr val="FF6600"/>
                </a:solidFill>
              </a:rPr>
              <a:t>green, curved, no leaf, 5oz, …</a:t>
            </a:r>
            <a:endParaRPr lang="en-US" sz="2000" dirty="0">
              <a:solidFill>
                <a:srgbClr val="FF6600"/>
              </a:solidFill>
            </a:endParaRPr>
          </a:p>
        </p:txBody>
      </p:sp>
      <p:sp>
        <p:nvSpPr>
          <p:cNvPr id="18" name="TextBox 17"/>
          <p:cNvSpPr txBox="1"/>
          <p:nvPr/>
        </p:nvSpPr>
        <p:spPr>
          <a:xfrm>
            <a:off x="3699266" y="2119217"/>
            <a:ext cx="813143" cy="461665"/>
          </a:xfrm>
          <a:prstGeom prst="rect">
            <a:avLst/>
          </a:prstGeom>
          <a:noFill/>
        </p:spPr>
        <p:txBody>
          <a:bodyPr wrap="none" rtlCol="0">
            <a:spAutoFit/>
          </a:bodyPr>
          <a:lstStyle/>
          <a:p>
            <a:r>
              <a:rPr lang="en-US" sz="2400" dirty="0" smtClean="0">
                <a:solidFill>
                  <a:srgbClr val="008000"/>
                </a:solidFill>
              </a:rPr>
              <a:t>label</a:t>
            </a:r>
            <a:endParaRPr lang="en-US" sz="2400" dirty="0">
              <a:solidFill>
                <a:srgbClr val="008000"/>
              </a:solidFill>
            </a:endParaRPr>
          </a:p>
        </p:txBody>
      </p:sp>
      <p:sp>
        <p:nvSpPr>
          <p:cNvPr id="21" name="TextBox 20"/>
          <p:cNvSpPr txBox="1"/>
          <p:nvPr/>
        </p:nvSpPr>
        <p:spPr>
          <a:xfrm>
            <a:off x="3699266" y="2770772"/>
            <a:ext cx="732780" cy="369332"/>
          </a:xfrm>
          <a:prstGeom prst="rect">
            <a:avLst/>
          </a:prstGeom>
          <a:noFill/>
        </p:spPr>
        <p:txBody>
          <a:bodyPr wrap="none" rtlCol="0">
            <a:spAutoFit/>
          </a:bodyPr>
          <a:lstStyle/>
          <a:p>
            <a:r>
              <a:rPr lang="en-US" dirty="0" smtClean="0"/>
              <a:t>apple</a:t>
            </a:r>
            <a:endParaRPr lang="en-US" baseline="-25000" dirty="0"/>
          </a:p>
        </p:txBody>
      </p:sp>
      <p:sp>
        <p:nvSpPr>
          <p:cNvPr id="27" name="TextBox 26"/>
          <p:cNvSpPr txBox="1"/>
          <p:nvPr/>
        </p:nvSpPr>
        <p:spPr>
          <a:xfrm>
            <a:off x="3698045" y="3591127"/>
            <a:ext cx="732780" cy="369332"/>
          </a:xfrm>
          <a:prstGeom prst="rect">
            <a:avLst/>
          </a:prstGeom>
          <a:noFill/>
        </p:spPr>
        <p:txBody>
          <a:bodyPr wrap="none" rtlCol="0">
            <a:spAutoFit/>
          </a:bodyPr>
          <a:lstStyle/>
          <a:p>
            <a:r>
              <a:rPr lang="en-US" dirty="0" smtClean="0"/>
              <a:t>apple</a:t>
            </a:r>
            <a:endParaRPr lang="en-US" baseline="-25000" dirty="0"/>
          </a:p>
        </p:txBody>
      </p:sp>
      <p:sp>
        <p:nvSpPr>
          <p:cNvPr id="28" name="TextBox 27"/>
          <p:cNvSpPr txBox="1"/>
          <p:nvPr/>
        </p:nvSpPr>
        <p:spPr>
          <a:xfrm>
            <a:off x="3698045" y="4555119"/>
            <a:ext cx="896324" cy="369332"/>
          </a:xfrm>
          <a:prstGeom prst="rect">
            <a:avLst/>
          </a:prstGeom>
          <a:noFill/>
        </p:spPr>
        <p:txBody>
          <a:bodyPr wrap="none" rtlCol="0">
            <a:spAutoFit/>
          </a:bodyPr>
          <a:lstStyle/>
          <a:p>
            <a:r>
              <a:rPr lang="en-US" dirty="0" smtClean="0"/>
              <a:t>banana</a:t>
            </a:r>
            <a:endParaRPr lang="en-US" baseline="-25000" dirty="0"/>
          </a:p>
        </p:txBody>
      </p:sp>
      <p:sp>
        <p:nvSpPr>
          <p:cNvPr id="29" name="TextBox 28"/>
          <p:cNvSpPr txBox="1"/>
          <p:nvPr/>
        </p:nvSpPr>
        <p:spPr>
          <a:xfrm>
            <a:off x="3698045" y="5486806"/>
            <a:ext cx="896324" cy="369332"/>
          </a:xfrm>
          <a:prstGeom prst="rect">
            <a:avLst/>
          </a:prstGeom>
          <a:noFill/>
        </p:spPr>
        <p:txBody>
          <a:bodyPr wrap="none" rtlCol="0">
            <a:spAutoFit/>
          </a:bodyPr>
          <a:lstStyle/>
          <a:p>
            <a:r>
              <a:rPr lang="en-US" dirty="0" smtClean="0"/>
              <a:t>banana</a:t>
            </a:r>
            <a:endParaRPr lang="en-US" baseline="-25000" dirty="0"/>
          </a:p>
        </p:txBody>
      </p:sp>
      <p:sp>
        <p:nvSpPr>
          <p:cNvPr id="3" name="TextBox 2"/>
          <p:cNvSpPr txBox="1"/>
          <p:nvPr/>
        </p:nvSpPr>
        <p:spPr>
          <a:xfrm>
            <a:off x="653938" y="2210663"/>
            <a:ext cx="1157488" cy="400110"/>
          </a:xfrm>
          <a:prstGeom prst="rect">
            <a:avLst/>
          </a:prstGeom>
          <a:noFill/>
        </p:spPr>
        <p:txBody>
          <a:bodyPr wrap="none" rtlCol="0">
            <a:spAutoFit/>
          </a:bodyPr>
          <a:lstStyle/>
          <a:p>
            <a:r>
              <a:rPr lang="en-US" sz="2000" dirty="0" smtClean="0">
                <a:solidFill>
                  <a:srgbClr val="008000"/>
                </a:solidFill>
              </a:rPr>
              <a:t>examples</a:t>
            </a:r>
            <a:endParaRPr lang="en-US" sz="2000" dirty="0">
              <a:solidFill>
                <a:srgbClr val="008000"/>
              </a:solidFill>
            </a:endParaRPr>
          </a:p>
        </p:txBody>
      </p:sp>
      <p:sp>
        <p:nvSpPr>
          <p:cNvPr id="4" name="TextBox 3"/>
          <p:cNvSpPr txBox="1"/>
          <p:nvPr/>
        </p:nvSpPr>
        <p:spPr>
          <a:xfrm>
            <a:off x="1518221"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9" name="TextBox 18"/>
          <p:cNvSpPr txBox="1"/>
          <p:nvPr/>
        </p:nvSpPr>
        <p:spPr>
          <a:xfrm>
            <a:off x="5362500" y="3605389"/>
            <a:ext cx="2968381" cy="400110"/>
          </a:xfrm>
          <a:prstGeom prst="rect">
            <a:avLst/>
          </a:prstGeom>
          <a:noFill/>
        </p:spPr>
        <p:txBody>
          <a:bodyPr wrap="none" rtlCol="0">
            <a:spAutoFit/>
          </a:bodyPr>
          <a:lstStyle/>
          <a:p>
            <a:r>
              <a:rPr lang="en-US" sz="2000" dirty="0" smtClean="0">
                <a:solidFill>
                  <a:srgbClr val="FF6600"/>
                </a:solidFill>
              </a:rPr>
              <a:t>red, round, no leaf, 4oz, …</a:t>
            </a:r>
            <a:endParaRPr lang="en-US" sz="2000" dirty="0">
              <a:solidFill>
                <a:srgbClr val="FF6600"/>
              </a:solidFill>
            </a:endParaRPr>
          </a:p>
        </p:txBody>
      </p:sp>
      <p:sp>
        <p:nvSpPr>
          <p:cNvPr id="5" name="TextBox 4"/>
          <p:cNvSpPr txBox="1"/>
          <p:nvPr/>
        </p:nvSpPr>
        <p:spPr>
          <a:xfrm>
            <a:off x="8286146" y="3401627"/>
            <a:ext cx="527007" cy="830997"/>
          </a:xfrm>
          <a:prstGeom prst="rect">
            <a:avLst/>
          </a:prstGeom>
          <a:noFill/>
        </p:spPr>
        <p:txBody>
          <a:bodyPr wrap="none" rtlCol="0">
            <a:spAutoFit/>
          </a:bodyPr>
          <a:lstStyle/>
          <a:p>
            <a:r>
              <a:rPr lang="en-US" sz="4800" dirty="0" smtClean="0">
                <a:solidFill>
                  <a:srgbClr val="FF0000"/>
                </a:solidFill>
                <a:latin typeface="Arial"/>
                <a:cs typeface="Arial"/>
              </a:rPr>
              <a:t>?</a:t>
            </a:r>
            <a:endParaRPr lang="en-US" sz="4800" dirty="0">
              <a:solidFill>
                <a:srgbClr val="FF0000"/>
              </a:solidFill>
              <a:latin typeface="Arial"/>
              <a:cs typeface="Arial"/>
            </a:endParaRPr>
          </a:p>
        </p:txBody>
      </p:sp>
      <p:sp>
        <p:nvSpPr>
          <p:cNvPr id="6" name="Rectangle 5"/>
          <p:cNvSpPr/>
          <p:nvPr/>
        </p:nvSpPr>
        <p:spPr>
          <a:xfrm>
            <a:off x="314245" y="2770772"/>
            <a:ext cx="1203976" cy="349425"/>
          </a:xfrm>
          <a:prstGeom prst="rect">
            <a:avLst/>
          </a:prstGeom>
          <a:solidFill>
            <a:srgbClr val="FFFF00">
              <a:alpha val="37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p:cNvSpPr/>
          <p:nvPr/>
        </p:nvSpPr>
        <p:spPr>
          <a:xfrm>
            <a:off x="1781915" y="3592391"/>
            <a:ext cx="1342118" cy="368068"/>
          </a:xfrm>
          <a:prstGeom prst="rect">
            <a:avLst/>
          </a:prstGeom>
          <a:solidFill>
            <a:srgbClr val="FFFF00">
              <a:alpha val="37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p:cNvSpPr txBox="1"/>
          <p:nvPr/>
        </p:nvSpPr>
        <p:spPr>
          <a:xfrm>
            <a:off x="4700650" y="4569718"/>
            <a:ext cx="4510870" cy="954107"/>
          </a:xfrm>
          <a:prstGeom prst="rect">
            <a:avLst/>
          </a:prstGeom>
          <a:noFill/>
        </p:spPr>
        <p:txBody>
          <a:bodyPr wrap="square" rtlCol="0">
            <a:spAutoFit/>
          </a:bodyPr>
          <a:lstStyle/>
          <a:p>
            <a:r>
              <a:rPr lang="en-US" sz="2800" dirty="0" smtClean="0">
                <a:solidFill>
                  <a:srgbClr val="008000"/>
                </a:solidFill>
              </a:rPr>
              <a:t>Learning is about </a:t>
            </a:r>
            <a:r>
              <a:rPr lang="en-US" sz="2800" b="1" i="1" dirty="0" smtClean="0">
                <a:solidFill>
                  <a:srgbClr val="008000"/>
                </a:solidFill>
              </a:rPr>
              <a:t>generalizing</a:t>
            </a:r>
            <a:r>
              <a:rPr lang="en-US" sz="2800" dirty="0" smtClean="0">
                <a:solidFill>
                  <a:srgbClr val="008000"/>
                </a:solidFill>
              </a:rPr>
              <a:t> from the training data</a:t>
            </a:r>
            <a:endParaRPr lang="en-US" sz="2800" dirty="0">
              <a:solidFill>
                <a:srgbClr val="008000"/>
              </a:solidFill>
            </a:endParaRPr>
          </a:p>
        </p:txBody>
      </p:sp>
      <p:sp>
        <p:nvSpPr>
          <p:cNvPr id="20" name="TextBox 19"/>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sp>
        <p:nvSpPr>
          <p:cNvPr id="8" name="TextBox 7"/>
          <p:cNvSpPr txBox="1"/>
          <p:nvPr/>
        </p:nvSpPr>
        <p:spPr>
          <a:xfrm>
            <a:off x="4700649" y="5649915"/>
            <a:ext cx="4341165" cy="954107"/>
          </a:xfrm>
          <a:prstGeom prst="rect">
            <a:avLst/>
          </a:prstGeom>
          <a:noFill/>
        </p:spPr>
        <p:txBody>
          <a:bodyPr wrap="square" rtlCol="0">
            <a:spAutoFit/>
          </a:bodyPr>
          <a:lstStyle/>
          <a:p>
            <a:r>
              <a:rPr lang="en-US" sz="2800" dirty="0" smtClean="0">
                <a:solidFill>
                  <a:srgbClr val="FF0000"/>
                </a:solidFill>
              </a:rPr>
              <a:t>What does this assume about the training and test set?</a:t>
            </a:r>
            <a:endParaRPr lang="en-US" sz="2800" dirty="0">
              <a:solidFill>
                <a:srgbClr val="FF0000"/>
              </a:solidFill>
            </a:endParaRPr>
          </a:p>
        </p:txBody>
      </p:sp>
    </p:spTree>
    <p:extLst>
      <p:ext uri="{BB962C8B-B14F-4D97-AF65-F5344CB8AC3E}">
        <p14:creationId xmlns:p14="http://schemas.microsoft.com/office/powerpoint/2010/main" val="31119180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predicts future</a:t>
            </a:r>
            <a:endParaRPr lang="en-US" dirty="0"/>
          </a:p>
        </p:txBody>
      </p:sp>
      <p:pic>
        <p:nvPicPr>
          <p:cNvPr id="4" name="Picture 3"/>
          <p:cNvPicPr>
            <a:picLocks noChangeAspect="1"/>
          </p:cNvPicPr>
          <p:nvPr/>
        </p:nvPicPr>
        <p:blipFill>
          <a:blip r:embed="rId2"/>
          <a:stretch>
            <a:fillRect/>
          </a:stretch>
        </p:blipFill>
        <p:spPr>
          <a:xfrm>
            <a:off x="598969" y="2681101"/>
            <a:ext cx="1146630" cy="1124147"/>
          </a:xfrm>
          <a:prstGeom prst="rect">
            <a:avLst/>
          </a:prstGeom>
        </p:spPr>
      </p:pic>
      <p:pic>
        <p:nvPicPr>
          <p:cNvPr id="5" name="Picture 4"/>
          <p:cNvPicPr>
            <a:picLocks noChangeAspect="1"/>
          </p:cNvPicPr>
          <p:nvPr/>
        </p:nvPicPr>
        <p:blipFill>
          <a:blip r:embed="rId3"/>
          <a:stretch>
            <a:fillRect/>
          </a:stretch>
        </p:blipFill>
        <p:spPr>
          <a:xfrm>
            <a:off x="1745599" y="3377168"/>
            <a:ext cx="887704" cy="894429"/>
          </a:xfrm>
          <a:prstGeom prst="rect">
            <a:avLst/>
          </a:prstGeom>
        </p:spPr>
      </p:pic>
      <p:pic>
        <p:nvPicPr>
          <p:cNvPr id="6" name="Picture 5"/>
          <p:cNvPicPr>
            <a:picLocks noChangeAspect="1"/>
          </p:cNvPicPr>
          <p:nvPr/>
        </p:nvPicPr>
        <p:blipFill>
          <a:blip r:embed="rId4"/>
          <a:stretch>
            <a:fillRect/>
          </a:stretch>
        </p:blipFill>
        <p:spPr>
          <a:xfrm>
            <a:off x="985111" y="4367519"/>
            <a:ext cx="1103502" cy="649119"/>
          </a:xfrm>
          <a:prstGeom prst="rect">
            <a:avLst/>
          </a:prstGeom>
        </p:spPr>
      </p:pic>
      <p:pic>
        <p:nvPicPr>
          <p:cNvPr id="7" name="Picture 6"/>
          <p:cNvPicPr>
            <a:picLocks noChangeAspect="1"/>
          </p:cNvPicPr>
          <p:nvPr/>
        </p:nvPicPr>
        <p:blipFill>
          <a:blip r:embed="rId5"/>
          <a:stretch>
            <a:fillRect/>
          </a:stretch>
        </p:blipFill>
        <p:spPr>
          <a:xfrm>
            <a:off x="2313577" y="4668450"/>
            <a:ext cx="1220008" cy="696376"/>
          </a:xfrm>
          <a:prstGeom prst="rect">
            <a:avLst/>
          </a:prstGeom>
        </p:spPr>
      </p:pic>
      <p:sp>
        <p:nvSpPr>
          <p:cNvPr id="10" name="TextBox 9"/>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1" name="TextBox 10"/>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2" name="Picture 11"/>
          <p:cNvPicPr>
            <a:picLocks noChangeAspect="1"/>
          </p:cNvPicPr>
          <p:nvPr/>
        </p:nvPicPr>
        <p:blipFill>
          <a:blip r:embed="rId2"/>
          <a:stretch>
            <a:fillRect/>
          </a:stretch>
        </p:blipFill>
        <p:spPr>
          <a:xfrm>
            <a:off x="2241625" y="2184382"/>
            <a:ext cx="1146630" cy="1124147"/>
          </a:xfrm>
          <a:prstGeom prst="rect">
            <a:avLst/>
          </a:prstGeom>
        </p:spPr>
      </p:pic>
      <p:pic>
        <p:nvPicPr>
          <p:cNvPr id="13" name="Picture 12"/>
          <p:cNvPicPr>
            <a:picLocks noChangeAspect="1"/>
          </p:cNvPicPr>
          <p:nvPr/>
        </p:nvPicPr>
        <p:blipFill>
          <a:blip r:embed="rId3"/>
          <a:stretch>
            <a:fillRect/>
          </a:stretch>
        </p:blipFill>
        <p:spPr>
          <a:xfrm>
            <a:off x="3388255" y="2880449"/>
            <a:ext cx="887704" cy="894429"/>
          </a:xfrm>
          <a:prstGeom prst="rect">
            <a:avLst/>
          </a:prstGeom>
        </p:spPr>
      </p:pic>
      <p:pic>
        <p:nvPicPr>
          <p:cNvPr id="14" name="Picture 13"/>
          <p:cNvPicPr>
            <a:picLocks noChangeAspect="1"/>
          </p:cNvPicPr>
          <p:nvPr/>
        </p:nvPicPr>
        <p:blipFill>
          <a:blip r:embed="rId4"/>
          <a:stretch>
            <a:fillRect/>
          </a:stretch>
        </p:blipFill>
        <p:spPr>
          <a:xfrm>
            <a:off x="2627767" y="3870800"/>
            <a:ext cx="1103502" cy="649119"/>
          </a:xfrm>
          <a:prstGeom prst="rect">
            <a:avLst/>
          </a:prstGeom>
        </p:spPr>
      </p:pic>
      <p:pic>
        <p:nvPicPr>
          <p:cNvPr id="15" name="Picture 14"/>
          <p:cNvPicPr>
            <a:picLocks noChangeAspect="1"/>
          </p:cNvPicPr>
          <p:nvPr/>
        </p:nvPicPr>
        <p:blipFill>
          <a:blip r:embed="rId4"/>
          <a:stretch>
            <a:fillRect/>
          </a:stretch>
        </p:blipFill>
        <p:spPr>
          <a:xfrm>
            <a:off x="985111" y="5373761"/>
            <a:ext cx="1103502" cy="649119"/>
          </a:xfrm>
          <a:prstGeom prst="rect">
            <a:avLst/>
          </a:prstGeom>
        </p:spPr>
      </p:pic>
      <p:pic>
        <p:nvPicPr>
          <p:cNvPr id="16" name="Picture 15"/>
          <p:cNvPicPr>
            <a:picLocks noChangeAspect="1"/>
          </p:cNvPicPr>
          <p:nvPr/>
        </p:nvPicPr>
        <p:blipFill>
          <a:blip r:embed="rId5"/>
          <a:stretch>
            <a:fillRect/>
          </a:stretch>
        </p:blipFill>
        <p:spPr>
          <a:xfrm>
            <a:off x="2627767" y="5373761"/>
            <a:ext cx="1220008" cy="696376"/>
          </a:xfrm>
          <a:prstGeom prst="rect">
            <a:avLst/>
          </a:prstGeom>
        </p:spPr>
      </p:pic>
      <p:pic>
        <p:nvPicPr>
          <p:cNvPr id="17" name="Picture 16"/>
          <p:cNvPicPr>
            <a:picLocks noChangeAspect="1"/>
          </p:cNvPicPr>
          <p:nvPr/>
        </p:nvPicPr>
        <p:blipFill>
          <a:blip r:embed="rId2"/>
          <a:stretch>
            <a:fillRect/>
          </a:stretch>
        </p:blipFill>
        <p:spPr>
          <a:xfrm>
            <a:off x="6094165" y="2631711"/>
            <a:ext cx="1146630" cy="1124147"/>
          </a:xfrm>
          <a:prstGeom prst="rect">
            <a:avLst/>
          </a:prstGeom>
        </p:spPr>
      </p:pic>
      <p:pic>
        <p:nvPicPr>
          <p:cNvPr id="18" name="Picture 17"/>
          <p:cNvPicPr>
            <a:picLocks noChangeAspect="1"/>
          </p:cNvPicPr>
          <p:nvPr/>
        </p:nvPicPr>
        <p:blipFill>
          <a:blip r:embed="rId3"/>
          <a:stretch>
            <a:fillRect/>
          </a:stretch>
        </p:blipFill>
        <p:spPr>
          <a:xfrm>
            <a:off x="7240795" y="3327778"/>
            <a:ext cx="887704" cy="894429"/>
          </a:xfrm>
          <a:prstGeom prst="rect">
            <a:avLst/>
          </a:prstGeom>
        </p:spPr>
      </p:pic>
      <p:pic>
        <p:nvPicPr>
          <p:cNvPr id="19" name="Picture 18"/>
          <p:cNvPicPr>
            <a:picLocks noChangeAspect="1"/>
          </p:cNvPicPr>
          <p:nvPr/>
        </p:nvPicPr>
        <p:blipFill>
          <a:blip r:embed="rId4"/>
          <a:stretch>
            <a:fillRect/>
          </a:stretch>
        </p:blipFill>
        <p:spPr>
          <a:xfrm>
            <a:off x="6480307" y="4318129"/>
            <a:ext cx="1103502" cy="649119"/>
          </a:xfrm>
          <a:prstGeom prst="rect">
            <a:avLst/>
          </a:prstGeom>
        </p:spPr>
      </p:pic>
    </p:spTree>
    <p:extLst>
      <p:ext uri="{BB962C8B-B14F-4D97-AF65-F5344CB8AC3E}">
        <p14:creationId xmlns:p14="http://schemas.microsoft.com/office/powerpoint/2010/main" val="1597214224"/>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predicts future</a:t>
            </a:r>
            <a:endParaRPr lang="en-US" dirty="0"/>
          </a:p>
        </p:txBody>
      </p:sp>
      <p:pic>
        <p:nvPicPr>
          <p:cNvPr id="5" name="Picture 4"/>
          <p:cNvPicPr>
            <a:picLocks noChangeAspect="1"/>
          </p:cNvPicPr>
          <p:nvPr/>
        </p:nvPicPr>
        <p:blipFill>
          <a:blip r:embed="rId2"/>
          <a:stretch>
            <a:fillRect/>
          </a:stretch>
        </p:blipFill>
        <p:spPr>
          <a:xfrm>
            <a:off x="1264143" y="2184496"/>
            <a:ext cx="887704" cy="894429"/>
          </a:xfrm>
          <a:prstGeom prst="rect">
            <a:avLst/>
          </a:prstGeom>
        </p:spPr>
      </p:pic>
      <p:pic>
        <p:nvPicPr>
          <p:cNvPr id="6" name="Picture 5"/>
          <p:cNvPicPr>
            <a:picLocks noChangeAspect="1"/>
          </p:cNvPicPr>
          <p:nvPr/>
        </p:nvPicPr>
        <p:blipFill>
          <a:blip r:embed="rId3"/>
          <a:stretch>
            <a:fillRect/>
          </a:stretch>
        </p:blipFill>
        <p:spPr>
          <a:xfrm>
            <a:off x="1264143" y="3538039"/>
            <a:ext cx="1103502" cy="649119"/>
          </a:xfrm>
          <a:prstGeom prst="rect">
            <a:avLst/>
          </a:prstGeom>
        </p:spPr>
      </p:pic>
      <p:pic>
        <p:nvPicPr>
          <p:cNvPr id="7" name="Picture 6"/>
          <p:cNvPicPr>
            <a:picLocks noChangeAspect="1"/>
          </p:cNvPicPr>
          <p:nvPr/>
        </p:nvPicPr>
        <p:blipFill>
          <a:blip r:embed="rId4"/>
          <a:stretch>
            <a:fillRect/>
          </a:stretch>
        </p:blipFill>
        <p:spPr>
          <a:xfrm>
            <a:off x="6731987" y="2239660"/>
            <a:ext cx="1220008" cy="696376"/>
          </a:xfrm>
          <a:prstGeom prst="rect">
            <a:avLst/>
          </a:prstGeom>
        </p:spPr>
      </p:pic>
      <p:sp>
        <p:nvSpPr>
          <p:cNvPr id="10" name="TextBox 9"/>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1" name="TextBox 10"/>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2"/>
          <a:stretch>
            <a:fillRect/>
          </a:stretch>
        </p:blipFill>
        <p:spPr>
          <a:xfrm>
            <a:off x="2500551" y="2184496"/>
            <a:ext cx="887704" cy="894429"/>
          </a:xfrm>
          <a:prstGeom prst="rect">
            <a:avLst/>
          </a:prstGeom>
        </p:spPr>
      </p:pic>
      <p:pic>
        <p:nvPicPr>
          <p:cNvPr id="14" name="Picture 13"/>
          <p:cNvPicPr>
            <a:picLocks noChangeAspect="1"/>
          </p:cNvPicPr>
          <p:nvPr/>
        </p:nvPicPr>
        <p:blipFill>
          <a:blip r:embed="rId3"/>
          <a:stretch>
            <a:fillRect/>
          </a:stretch>
        </p:blipFill>
        <p:spPr>
          <a:xfrm>
            <a:off x="2981834" y="3221681"/>
            <a:ext cx="1103502" cy="649119"/>
          </a:xfrm>
          <a:prstGeom prst="rect">
            <a:avLst/>
          </a:prstGeom>
        </p:spPr>
      </p:pic>
      <p:pic>
        <p:nvPicPr>
          <p:cNvPr id="15" name="Picture 14"/>
          <p:cNvPicPr>
            <a:picLocks noChangeAspect="1"/>
          </p:cNvPicPr>
          <p:nvPr/>
        </p:nvPicPr>
        <p:blipFill>
          <a:blip r:embed="rId3"/>
          <a:stretch>
            <a:fillRect/>
          </a:stretch>
        </p:blipFill>
        <p:spPr>
          <a:xfrm>
            <a:off x="2226356" y="4222207"/>
            <a:ext cx="1103502" cy="649119"/>
          </a:xfrm>
          <a:prstGeom prst="rect">
            <a:avLst/>
          </a:prstGeom>
        </p:spPr>
      </p:pic>
      <p:pic>
        <p:nvPicPr>
          <p:cNvPr id="16" name="Picture 15"/>
          <p:cNvPicPr>
            <a:picLocks noChangeAspect="1"/>
          </p:cNvPicPr>
          <p:nvPr/>
        </p:nvPicPr>
        <p:blipFill>
          <a:blip r:embed="rId4"/>
          <a:stretch>
            <a:fillRect/>
          </a:stretch>
        </p:blipFill>
        <p:spPr>
          <a:xfrm>
            <a:off x="7046177" y="2944971"/>
            <a:ext cx="1220008" cy="696376"/>
          </a:xfrm>
          <a:prstGeom prst="rect">
            <a:avLst/>
          </a:prstGeom>
        </p:spPr>
      </p:pic>
      <p:pic>
        <p:nvPicPr>
          <p:cNvPr id="20" name="Picture 19"/>
          <p:cNvPicPr>
            <a:picLocks noChangeAspect="1"/>
          </p:cNvPicPr>
          <p:nvPr/>
        </p:nvPicPr>
        <p:blipFill>
          <a:blip r:embed="rId2"/>
          <a:stretch>
            <a:fillRect/>
          </a:stretch>
        </p:blipFill>
        <p:spPr>
          <a:xfrm>
            <a:off x="820291" y="4470397"/>
            <a:ext cx="887704" cy="894429"/>
          </a:xfrm>
          <a:prstGeom prst="rect">
            <a:avLst/>
          </a:prstGeom>
        </p:spPr>
      </p:pic>
      <p:pic>
        <p:nvPicPr>
          <p:cNvPr id="21" name="Picture 20"/>
          <p:cNvPicPr>
            <a:picLocks noChangeAspect="1"/>
          </p:cNvPicPr>
          <p:nvPr/>
        </p:nvPicPr>
        <p:blipFill>
          <a:blip r:embed="rId2"/>
          <a:stretch>
            <a:fillRect/>
          </a:stretch>
        </p:blipFill>
        <p:spPr>
          <a:xfrm>
            <a:off x="2094130" y="5175708"/>
            <a:ext cx="887704" cy="894429"/>
          </a:xfrm>
          <a:prstGeom prst="rect">
            <a:avLst/>
          </a:prstGeom>
        </p:spPr>
      </p:pic>
      <p:pic>
        <p:nvPicPr>
          <p:cNvPr id="22" name="Picture 21"/>
          <p:cNvPicPr>
            <a:picLocks noChangeAspect="1"/>
          </p:cNvPicPr>
          <p:nvPr/>
        </p:nvPicPr>
        <p:blipFill>
          <a:blip r:embed="rId2"/>
          <a:stretch>
            <a:fillRect/>
          </a:stretch>
        </p:blipFill>
        <p:spPr>
          <a:xfrm>
            <a:off x="3533585" y="4187158"/>
            <a:ext cx="887704" cy="894429"/>
          </a:xfrm>
          <a:prstGeom prst="rect">
            <a:avLst/>
          </a:prstGeom>
        </p:spPr>
      </p:pic>
      <p:pic>
        <p:nvPicPr>
          <p:cNvPr id="8" name="Picture 7"/>
          <p:cNvPicPr>
            <a:picLocks noChangeAspect="1"/>
          </p:cNvPicPr>
          <p:nvPr/>
        </p:nvPicPr>
        <p:blipFill>
          <a:blip r:embed="rId5"/>
          <a:stretch>
            <a:fillRect/>
          </a:stretch>
        </p:blipFill>
        <p:spPr>
          <a:xfrm>
            <a:off x="5864352" y="2498831"/>
            <a:ext cx="634277" cy="794328"/>
          </a:xfrm>
          <a:prstGeom prst="rect">
            <a:avLst/>
          </a:prstGeom>
        </p:spPr>
      </p:pic>
      <p:pic>
        <p:nvPicPr>
          <p:cNvPr id="23" name="Picture 22"/>
          <p:cNvPicPr>
            <a:picLocks noChangeAspect="1"/>
          </p:cNvPicPr>
          <p:nvPr/>
        </p:nvPicPr>
        <p:blipFill>
          <a:blip r:embed="rId5"/>
          <a:stretch>
            <a:fillRect/>
          </a:stretch>
        </p:blipFill>
        <p:spPr>
          <a:xfrm>
            <a:off x="6731987" y="3789994"/>
            <a:ext cx="634277" cy="794328"/>
          </a:xfrm>
          <a:prstGeom prst="rect">
            <a:avLst/>
          </a:prstGeom>
        </p:spPr>
      </p:pic>
      <p:pic>
        <p:nvPicPr>
          <p:cNvPr id="24" name="Picture 23"/>
          <p:cNvPicPr>
            <a:picLocks noChangeAspect="1"/>
          </p:cNvPicPr>
          <p:nvPr/>
        </p:nvPicPr>
        <p:blipFill>
          <a:blip r:embed="rId4"/>
          <a:stretch>
            <a:fillRect/>
          </a:stretch>
        </p:blipFill>
        <p:spPr>
          <a:xfrm>
            <a:off x="5278621" y="3441806"/>
            <a:ext cx="1220008" cy="696376"/>
          </a:xfrm>
          <a:prstGeom prst="rect">
            <a:avLst/>
          </a:prstGeom>
        </p:spPr>
      </p:pic>
      <p:pic>
        <p:nvPicPr>
          <p:cNvPr id="25" name="Picture 24"/>
          <p:cNvPicPr>
            <a:picLocks noChangeAspect="1"/>
          </p:cNvPicPr>
          <p:nvPr/>
        </p:nvPicPr>
        <p:blipFill>
          <a:blip r:embed="rId5"/>
          <a:stretch>
            <a:fillRect/>
          </a:stretch>
        </p:blipFill>
        <p:spPr>
          <a:xfrm>
            <a:off x="7812341" y="4076998"/>
            <a:ext cx="634277" cy="794328"/>
          </a:xfrm>
          <a:prstGeom prst="rect">
            <a:avLst/>
          </a:prstGeom>
        </p:spPr>
      </p:pic>
      <p:sp>
        <p:nvSpPr>
          <p:cNvPr id="9" name="TextBox 8"/>
          <p:cNvSpPr txBox="1"/>
          <p:nvPr/>
        </p:nvSpPr>
        <p:spPr>
          <a:xfrm>
            <a:off x="1194684" y="6272556"/>
            <a:ext cx="6453209" cy="461665"/>
          </a:xfrm>
          <a:prstGeom prst="rect">
            <a:avLst/>
          </a:prstGeom>
          <a:noFill/>
        </p:spPr>
        <p:txBody>
          <a:bodyPr wrap="none" rtlCol="0">
            <a:spAutoFit/>
          </a:bodyPr>
          <a:lstStyle/>
          <a:p>
            <a:r>
              <a:rPr lang="en-US" sz="2400" b="1" dirty="0" smtClean="0">
                <a:solidFill>
                  <a:srgbClr val="0000FF"/>
                </a:solidFill>
              </a:rPr>
              <a:t>Not always the case, but we’ll often assume it is!</a:t>
            </a:r>
            <a:endParaRPr lang="en-US" sz="2400" b="1" dirty="0">
              <a:solidFill>
                <a:srgbClr val="0000FF"/>
              </a:solidFill>
            </a:endParaRPr>
          </a:p>
        </p:txBody>
      </p:sp>
    </p:spTree>
    <p:extLst>
      <p:ext uri="{BB962C8B-B14F-4D97-AF65-F5344CB8AC3E}">
        <p14:creationId xmlns:p14="http://schemas.microsoft.com/office/powerpoint/2010/main" val="100277184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Past predicts future</a:t>
            </a:r>
            <a:endParaRPr lang="en-US" dirty="0"/>
          </a:p>
        </p:txBody>
      </p:sp>
      <p:pic>
        <p:nvPicPr>
          <p:cNvPr id="5" name="Picture 4"/>
          <p:cNvPicPr>
            <a:picLocks noChangeAspect="1"/>
          </p:cNvPicPr>
          <p:nvPr/>
        </p:nvPicPr>
        <p:blipFill>
          <a:blip r:embed="rId2"/>
          <a:stretch>
            <a:fillRect/>
          </a:stretch>
        </p:blipFill>
        <p:spPr>
          <a:xfrm>
            <a:off x="1264143" y="2184496"/>
            <a:ext cx="887704" cy="894429"/>
          </a:xfrm>
          <a:prstGeom prst="rect">
            <a:avLst/>
          </a:prstGeom>
        </p:spPr>
      </p:pic>
      <p:pic>
        <p:nvPicPr>
          <p:cNvPr id="6" name="Picture 5"/>
          <p:cNvPicPr>
            <a:picLocks noChangeAspect="1"/>
          </p:cNvPicPr>
          <p:nvPr/>
        </p:nvPicPr>
        <p:blipFill>
          <a:blip r:embed="rId3"/>
          <a:stretch>
            <a:fillRect/>
          </a:stretch>
        </p:blipFill>
        <p:spPr>
          <a:xfrm>
            <a:off x="1264143" y="3538039"/>
            <a:ext cx="1103502" cy="649119"/>
          </a:xfrm>
          <a:prstGeom prst="rect">
            <a:avLst/>
          </a:prstGeom>
        </p:spPr>
      </p:pic>
      <p:sp>
        <p:nvSpPr>
          <p:cNvPr id="10" name="TextBox 9"/>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11" name="TextBox 10"/>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2"/>
          <a:stretch>
            <a:fillRect/>
          </a:stretch>
        </p:blipFill>
        <p:spPr>
          <a:xfrm>
            <a:off x="2500551" y="2184496"/>
            <a:ext cx="887704" cy="894429"/>
          </a:xfrm>
          <a:prstGeom prst="rect">
            <a:avLst/>
          </a:prstGeom>
        </p:spPr>
      </p:pic>
      <p:pic>
        <p:nvPicPr>
          <p:cNvPr id="14" name="Picture 13"/>
          <p:cNvPicPr>
            <a:picLocks noChangeAspect="1"/>
          </p:cNvPicPr>
          <p:nvPr/>
        </p:nvPicPr>
        <p:blipFill>
          <a:blip r:embed="rId3"/>
          <a:stretch>
            <a:fillRect/>
          </a:stretch>
        </p:blipFill>
        <p:spPr>
          <a:xfrm>
            <a:off x="2981834" y="3221681"/>
            <a:ext cx="1103502" cy="649119"/>
          </a:xfrm>
          <a:prstGeom prst="rect">
            <a:avLst/>
          </a:prstGeom>
        </p:spPr>
      </p:pic>
      <p:pic>
        <p:nvPicPr>
          <p:cNvPr id="15" name="Picture 14"/>
          <p:cNvPicPr>
            <a:picLocks noChangeAspect="1"/>
          </p:cNvPicPr>
          <p:nvPr/>
        </p:nvPicPr>
        <p:blipFill>
          <a:blip r:embed="rId3"/>
          <a:stretch>
            <a:fillRect/>
          </a:stretch>
        </p:blipFill>
        <p:spPr>
          <a:xfrm>
            <a:off x="2226356" y="4222207"/>
            <a:ext cx="1103502" cy="649119"/>
          </a:xfrm>
          <a:prstGeom prst="rect">
            <a:avLst/>
          </a:prstGeom>
        </p:spPr>
      </p:pic>
      <p:pic>
        <p:nvPicPr>
          <p:cNvPr id="20" name="Picture 19"/>
          <p:cNvPicPr>
            <a:picLocks noChangeAspect="1"/>
          </p:cNvPicPr>
          <p:nvPr/>
        </p:nvPicPr>
        <p:blipFill>
          <a:blip r:embed="rId2"/>
          <a:stretch>
            <a:fillRect/>
          </a:stretch>
        </p:blipFill>
        <p:spPr>
          <a:xfrm>
            <a:off x="820291" y="4470397"/>
            <a:ext cx="887704" cy="894429"/>
          </a:xfrm>
          <a:prstGeom prst="rect">
            <a:avLst/>
          </a:prstGeom>
        </p:spPr>
      </p:pic>
      <p:pic>
        <p:nvPicPr>
          <p:cNvPr id="21" name="Picture 20"/>
          <p:cNvPicPr>
            <a:picLocks noChangeAspect="1"/>
          </p:cNvPicPr>
          <p:nvPr/>
        </p:nvPicPr>
        <p:blipFill>
          <a:blip r:embed="rId2"/>
          <a:stretch>
            <a:fillRect/>
          </a:stretch>
        </p:blipFill>
        <p:spPr>
          <a:xfrm>
            <a:off x="2094130" y="5175708"/>
            <a:ext cx="887704" cy="894429"/>
          </a:xfrm>
          <a:prstGeom prst="rect">
            <a:avLst/>
          </a:prstGeom>
        </p:spPr>
      </p:pic>
      <p:pic>
        <p:nvPicPr>
          <p:cNvPr id="22" name="Picture 21"/>
          <p:cNvPicPr>
            <a:picLocks noChangeAspect="1"/>
          </p:cNvPicPr>
          <p:nvPr/>
        </p:nvPicPr>
        <p:blipFill>
          <a:blip r:embed="rId2"/>
          <a:stretch>
            <a:fillRect/>
          </a:stretch>
        </p:blipFill>
        <p:spPr>
          <a:xfrm>
            <a:off x="3533585" y="4187158"/>
            <a:ext cx="887704" cy="894429"/>
          </a:xfrm>
          <a:prstGeom prst="rect">
            <a:avLst/>
          </a:prstGeom>
        </p:spPr>
      </p:pic>
      <p:pic>
        <p:nvPicPr>
          <p:cNvPr id="3" name="Picture 2"/>
          <p:cNvPicPr>
            <a:picLocks noChangeAspect="1"/>
          </p:cNvPicPr>
          <p:nvPr/>
        </p:nvPicPr>
        <p:blipFill>
          <a:blip r:embed="rId4"/>
          <a:stretch>
            <a:fillRect/>
          </a:stretch>
        </p:blipFill>
        <p:spPr>
          <a:xfrm>
            <a:off x="5955598" y="2354327"/>
            <a:ext cx="963030" cy="975986"/>
          </a:xfrm>
          <a:prstGeom prst="rect">
            <a:avLst/>
          </a:prstGeom>
        </p:spPr>
      </p:pic>
      <p:pic>
        <p:nvPicPr>
          <p:cNvPr id="4" name="Picture 3"/>
          <p:cNvPicPr>
            <a:picLocks noChangeAspect="1"/>
          </p:cNvPicPr>
          <p:nvPr/>
        </p:nvPicPr>
        <p:blipFill>
          <a:blip r:embed="rId5"/>
          <a:stretch>
            <a:fillRect/>
          </a:stretch>
        </p:blipFill>
        <p:spPr>
          <a:xfrm>
            <a:off x="7307223" y="2523479"/>
            <a:ext cx="964264" cy="806834"/>
          </a:xfrm>
          <a:prstGeom prst="rect">
            <a:avLst/>
          </a:prstGeom>
        </p:spPr>
      </p:pic>
      <p:pic>
        <p:nvPicPr>
          <p:cNvPr id="26" name="Picture 25"/>
          <p:cNvPicPr>
            <a:picLocks noChangeAspect="1"/>
          </p:cNvPicPr>
          <p:nvPr/>
        </p:nvPicPr>
        <p:blipFill>
          <a:blip r:embed="rId4"/>
          <a:stretch>
            <a:fillRect/>
          </a:stretch>
        </p:blipFill>
        <p:spPr>
          <a:xfrm>
            <a:off x="6918628" y="3330313"/>
            <a:ext cx="963030" cy="975986"/>
          </a:xfrm>
          <a:prstGeom prst="rect">
            <a:avLst/>
          </a:prstGeom>
        </p:spPr>
      </p:pic>
      <p:pic>
        <p:nvPicPr>
          <p:cNvPr id="27" name="Picture 26"/>
          <p:cNvPicPr>
            <a:picLocks noChangeAspect="1"/>
          </p:cNvPicPr>
          <p:nvPr/>
        </p:nvPicPr>
        <p:blipFill>
          <a:blip r:embed="rId4"/>
          <a:stretch>
            <a:fillRect/>
          </a:stretch>
        </p:blipFill>
        <p:spPr>
          <a:xfrm>
            <a:off x="6107998" y="3985602"/>
            <a:ext cx="963030" cy="975986"/>
          </a:xfrm>
          <a:prstGeom prst="rect">
            <a:avLst/>
          </a:prstGeom>
        </p:spPr>
      </p:pic>
      <p:pic>
        <p:nvPicPr>
          <p:cNvPr id="28" name="Picture 27"/>
          <p:cNvPicPr>
            <a:picLocks noChangeAspect="1"/>
          </p:cNvPicPr>
          <p:nvPr/>
        </p:nvPicPr>
        <p:blipFill>
          <a:blip r:embed="rId5"/>
          <a:stretch>
            <a:fillRect/>
          </a:stretch>
        </p:blipFill>
        <p:spPr>
          <a:xfrm>
            <a:off x="7459623" y="4318368"/>
            <a:ext cx="964264" cy="806834"/>
          </a:xfrm>
          <a:prstGeom prst="rect">
            <a:avLst/>
          </a:prstGeom>
        </p:spPr>
      </p:pic>
      <p:pic>
        <p:nvPicPr>
          <p:cNvPr id="29" name="Picture 28"/>
          <p:cNvPicPr>
            <a:picLocks noChangeAspect="1"/>
          </p:cNvPicPr>
          <p:nvPr/>
        </p:nvPicPr>
        <p:blipFill>
          <a:blip r:embed="rId5"/>
          <a:stretch>
            <a:fillRect/>
          </a:stretch>
        </p:blipFill>
        <p:spPr>
          <a:xfrm>
            <a:off x="5800496" y="3259982"/>
            <a:ext cx="964264" cy="806834"/>
          </a:xfrm>
          <a:prstGeom prst="rect">
            <a:avLst/>
          </a:prstGeom>
        </p:spPr>
      </p:pic>
      <p:sp>
        <p:nvSpPr>
          <p:cNvPr id="23" name="TextBox 22"/>
          <p:cNvSpPr txBox="1"/>
          <p:nvPr/>
        </p:nvSpPr>
        <p:spPr>
          <a:xfrm>
            <a:off x="1194684" y="6272556"/>
            <a:ext cx="6453209" cy="461665"/>
          </a:xfrm>
          <a:prstGeom prst="rect">
            <a:avLst/>
          </a:prstGeom>
          <a:noFill/>
        </p:spPr>
        <p:txBody>
          <a:bodyPr wrap="none" rtlCol="0">
            <a:spAutoFit/>
          </a:bodyPr>
          <a:lstStyle/>
          <a:p>
            <a:r>
              <a:rPr lang="en-US" sz="2400" b="1" dirty="0" smtClean="0">
                <a:solidFill>
                  <a:srgbClr val="0000FF"/>
                </a:solidFill>
              </a:rPr>
              <a:t>Not always the case, but we’ll often assume it is!</a:t>
            </a:r>
            <a:endParaRPr lang="en-US" sz="2400" b="1" dirty="0">
              <a:solidFill>
                <a:srgbClr val="0000FF"/>
              </a:solidFill>
            </a:endParaRPr>
          </a:p>
        </p:txBody>
      </p:sp>
    </p:spTree>
    <p:extLst>
      <p:ext uri="{BB962C8B-B14F-4D97-AF65-F5344CB8AC3E}">
        <p14:creationId xmlns:p14="http://schemas.microsoft.com/office/powerpoint/2010/main" val="402849983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technically…</a:t>
            </a:r>
            <a:endParaRPr lang="en-US" dirty="0"/>
          </a:p>
        </p:txBody>
      </p:sp>
      <p:sp>
        <p:nvSpPr>
          <p:cNvPr id="3" name="Content Placeholder 2"/>
          <p:cNvSpPr>
            <a:spLocks noGrp="1"/>
          </p:cNvSpPr>
          <p:nvPr>
            <p:ph sz="quarter" idx="1"/>
          </p:nvPr>
        </p:nvSpPr>
        <p:spPr>
          <a:xfrm>
            <a:off x="612648" y="1600200"/>
            <a:ext cx="8153400" cy="3640933"/>
          </a:xfrm>
        </p:spPr>
        <p:txBody>
          <a:bodyPr>
            <a:normAutofit lnSpcReduction="10000"/>
          </a:bodyPr>
          <a:lstStyle/>
          <a:p>
            <a:pPr marL="0" indent="0">
              <a:buNone/>
            </a:pPr>
            <a:r>
              <a:rPr lang="en-US" dirty="0" smtClean="0"/>
              <a:t>We are going to use the </a:t>
            </a:r>
            <a:r>
              <a:rPr lang="en-US" i="1" dirty="0" smtClean="0">
                <a:solidFill>
                  <a:srgbClr val="FF6600"/>
                </a:solidFill>
              </a:rPr>
              <a:t>probabilistic model</a:t>
            </a:r>
            <a:r>
              <a:rPr lang="en-US" dirty="0" smtClean="0"/>
              <a:t> of learning</a:t>
            </a:r>
          </a:p>
          <a:p>
            <a:pPr marL="0" indent="0">
              <a:buNone/>
            </a:pPr>
            <a:endParaRPr lang="en-US" dirty="0"/>
          </a:p>
          <a:p>
            <a:pPr marL="0" indent="0">
              <a:buNone/>
            </a:pPr>
            <a:r>
              <a:rPr lang="en-US" dirty="0" smtClean="0"/>
              <a:t>There is some probability distribution over example/label pairs called the </a:t>
            </a:r>
            <a:r>
              <a:rPr lang="en-US" i="1" dirty="0" smtClean="0">
                <a:solidFill>
                  <a:srgbClr val="FF6600"/>
                </a:solidFill>
              </a:rPr>
              <a:t>data generating distribution</a:t>
            </a:r>
            <a:endParaRPr lang="en-US" dirty="0" smtClean="0">
              <a:solidFill>
                <a:srgbClr val="FF6600"/>
              </a:solidFill>
            </a:endParaRPr>
          </a:p>
          <a:p>
            <a:pPr marL="0" indent="0">
              <a:buNone/>
            </a:pPr>
            <a:endParaRPr lang="en-US" dirty="0"/>
          </a:p>
          <a:p>
            <a:pPr marL="0" indent="0">
              <a:buNone/>
            </a:pPr>
            <a:r>
              <a:rPr lang="en-US" b="1" dirty="0" smtClean="0"/>
              <a:t>Both</a:t>
            </a:r>
            <a:r>
              <a:rPr lang="en-US" dirty="0" smtClean="0"/>
              <a:t> the training data </a:t>
            </a:r>
            <a:r>
              <a:rPr lang="en-US" b="1" dirty="0" smtClean="0"/>
              <a:t>and</a:t>
            </a:r>
            <a:r>
              <a:rPr lang="en-US" dirty="0" smtClean="0"/>
              <a:t> the test set are generated based on this distribution </a:t>
            </a:r>
            <a:endParaRPr lang="en-US" b="1" dirty="0"/>
          </a:p>
        </p:txBody>
      </p:sp>
      <p:sp>
        <p:nvSpPr>
          <p:cNvPr id="4" name="TextBox 3"/>
          <p:cNvSpPr txBox="1"/>
          <p:nvPr/>
        </p:nvSpPr>
        <p:spPr>
          <a:xfrm>
            <a:off x="1999964" y="5578092"/>
            <a:ext cx="5084921" cy="523220"/>
          </a:xfrm>
          <a:prstGeom prst="rect">
            <a:avLst/>
          </a:prstGeom>
          <a:noFill/>
        </p:spPr>
        <p:txBody>
          <a:bodyPr wrap="none" rtlCol="0">
            <a:spAutoFit/>
          </a:bodyPr>
          <a:lstStyle/>
          <a:p>
            <a:r>
              <a:rPr lang="en-US" sz="2800" dirty="0" smtClean="0">
                <a:solidFill>
                  <a:srgbClr val="FF0000"/>
                </a:solidFill>
              </a:rPr>
              <a:t>What is a probability distribution?</a:t>
            </a:r>
            <a:endParaRPr lang="en-US" sz="2800" dirty="0">
              <a:solidFill>
                <a:srgbClr val="FF0000"/>
              </a:solidFill>
            </a:endParaRPr>
          </a:p>
        </p:txBody>
      </p:sp>
    </p:spTree>
    <p:extLst>
      <p:ext uri="{BB962C8B-B14F-4D97-AF65-F5344CB8AC3E}">
        <p14:creationId xmlns:p14="http://schemas.microsoft.com/office/powerpoint/2010/main" val="12200215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distribution</a:t>
            </a:r>
            <a:endParaRPr lang="en-US" dirty="0"/>
          </a:p>
        </p:txBody>
      </p:sp>
      <p:sp>
        <p:nvSpPr>
          <p:cNvPr id="3" name="Content Placeholder 2"/>
          <p:cNvSpPr>
            <a:spLocks noGrp="1"/>
          </p:cNvSpPr>
          <p:nvPr>
            <p:ph sz="quarter" idx="1"/>
          </p:nvPr>
        </p:nvSpPr>
        <p:spPr/>
        <p:txBody>
          <a:bodyPr/>
          <a:lstStyle/>
          <a:p>
            <a:pPr marL="0" indent="0">
              <a:buNone/>
            </a:pPr>
            <a:r>
              <a:rPr lang="en-US" dirty="0" smtClean="0"/>
              <a:t>Describes how likely (i.e. probable) certain events are</a:t>
            </a:r>
            <a:endParaRPr lang="en-US" dirty="0"/>
          </a:p>
        </p:txBody>
      </p:sp>
      <p:pic>
        <p:nvPicPr>
          <p:cNvPr id="4" name="Picture 3"/>
          <p:cNvPicPr>
            <a:picLocks noChangeAspect="1"/>
          </p:cNvPicPr>
          <p:nvPr/>
        </p:nvPicPr>
        <p:blipFill>
          <a:blip r:embed="rId2"/>
          <a:stretch>
            <a:fillRect/>
          </a:stretch>
        </p:blipFill>
        <p:spPr>
          <a:xfrm>
            <a:off x="1904731" y="2429438"/>
            <a:ext cx="4888749" cy="3666562"/>
          </a:xfrm>
          <a:prstGeom prst="rect">
            <a:avLst/>
          </a:prstGeom>
        </p:spPr>
      </p:pic>
    </p:spTree>
    <p:extLst>
      <p:ext uri="{BB962C8B-B14F-4D97-AF65-F5344CB8AC3E}">
        <p14:creationId xmlns:p14="http://schemas.microsoft.com/office/powerpoint/2010/main" val="406613094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Probability distribution</a:t>
            </a:r>
            <a:endParaRPr lang="en-US" dirty="0"/>
          </a:p>
        </p:txBody>
      </p:sp>
      <p:pic>
        <p:nvPicPr>
          <p:cNvPr id="4" name="Picture 3"/>
          <p:cNvPicPr>
            <a:picLocks noChangeAspect="1"/>
          </p:cNvPicPr>
          <p:nvPr/>
        </p:nvPicPr>
        <p:blipFill>
          <a:blip r:embed="rId2"/>
          <a:stretch>
            <a:fillRect/>
          </a:stretch>
        </p:blipFill>
        <p:spPr>
          <a:xfrm>
            <a:off x="411796" y="2815094"/>
            <a:ext cx="1146630" cy="1124147"/>
          </a:xfrm>
          <a:prstGeom prst="rect">
            <a:avLst/>
          </a:prstGeom>
        </p:spPr>
      </p:pic>
      <p:pic>
        <p:nvPicPr>
          <p:cNvPr id="5" name="Picture 4"/>
          <p:cNvPicPr>
            <a:picLocks noChangeAspect="1"/>
          </p:cNvPicPr>
          <p:nvPr/>
        </p:nvPicPr>
        <p:blipFill>
          <a:blip r:embed="rId3"/>
          <a:stretch>
            <a:fillRect/>
          </a:stretch>
        </p:blipFill>
        <p:spPr>
          <a:xfrm>
            <a:off x="1558426" y="3511161"/>
            <a:ext cx="887704" cy="894429"/>
          </a:xfrm>
          <a:prstGeom prst="rect">
            <a:avLst/>
          </a:prstGeom>
        </p:spPr>
      </p:pic>
      <p:pic>
        <p:nvPicPr>
          <p:cNvPr id="6" name="Picture 5"/>
          <p:cNvPicPr>
            <a:picLocks noChangeAspect="1"/>
          </p:cNvPicPr>
          <p:nvPr/>
        </p:nvPicPr>
        <p:blipFill>
          <a:blip r:embed="rId4"/>
          <a:stretch>
            <a:fillRect/>
          </a:stretch>
        </p:blipFill>
        <p:spPr>
          <a:xfrm>
            <a:off x="797938" y="4501512"/>
            <a:ext cx="1103502" cy="649119"/>
          </a:xfrm>
          <a:prstGeom prst="rect">
            <a:avLst/>
          </a:prstGeom>
        </p:spPr>
      </p:pic>
      <p:pic>
        <p:nvPicPr>
          <p:cNvPr id="7" name="Picture 6"/>
          <p:cNvPicPr>
            <a:picLocks noChangeAspect="1"/>
          </p:cNvPicPr>
          <p:nvPr/>
        </p:nvPicPr>
        <p:blipFill>
          <a:blip r:embed="rId5"/>
          <a:stretch>
            <a:fillRect/>
          </a:stretch>
        </p:blipFill>
        <p:spPr>
          <a:xfrm>
            <a:off x="2126404" y="4802443"/>
            <a:ext cx="1220008" cy="696376"/>
          </a:xfrm>
          <a:prstGeom prst="rect">
            <a:avLst/>
          </a:prstGeom>
        </p:spPr>
      </p:pic>
      <p:sp>
        <p:nvSpPr>
          <p:cNvPr id="8" name="TextBox 7"/>
          <p:cNvSpPr txBox="1"/>
          <p:nvPr/>
        </p:nvSpPr>
        <p:spPr>
          <a:xfrm>
            <a:off x="1520822" y="1754511"/>
            <a:ext cx="1825590" cy="461665"/>
          </a:xfrm>
          <a:prstGeom prst="rect">
            <a:avLst/>
          </a:prstGeom>
          <a:noFill/>
        </p:spPr>
        <p:txBody>
          <a:bodyPr wrap="none" rtlCol="0">
            <a:spAutoFit/>
          </a:bodyPr>
          <a:lstStyle/>
          <a:p>
            <a:r>
              <a:rPr lang="en-US" sz="2400" dirty="0" smtClean="0"/>
              <a:t>Training data</a:t>
            </a:r>
            <a:endParaRPr lang="en-US" sz="2400" dirty="0"/>
          </a:p>
        </p:txBody>
      </p:sp>
      <p:pic>
        <p:nvPicPr>
          <p:cNvPr id="9" name="Picture 8"/>
          <p:cNvPicPr>
            <a:picLocks noChangeAspect="1"/>
          </p:cNvPicPr>
          <p:nvPr/>
        </p:nvPicPr>
        <p:blipFill>
          <a:blip r:embed="rId2"/>
          <a:stretch>
            <a:fillRect/>
          </a:stretch>
        </p:blipFill>
        <p:spPr>
          <a:xfrm>
            <a:off x="2054452" y="2318375"/>
            <a:ext cx="1146630" cy="1124147"/>
          </a:xfrm>
          <a:prstGeom prst="rect">
            <a:avLst/>
          </a:prstGeom>
        </p:spPr>
      </p:pic>
      <p:pic>
        <p:nvPicPr>
          <p:cNvPr id="10" name="Picture 9"/>
          <p:cNvPicPr>
            <a:picLocks noChangeAspect="1"/>
          </p:cNvPicPr>
          <p:nvPr/>
        </p:nvPicPr>
        <p:blipFill>
          <a:blip r:embed="rId3"/>
          <a:stretch>
            <a:fillRect/>
          </a:stretch>
        </p:blipFill>
        <p:spPr>
          <a:xfrm>
            <a:off x="3201082" y="3014442"/>
            <a:ext cx="887704" cy="894429"/>
          </a:xfrm>
          <a:prstGeom prst="rect">
            <a:avLst/>
          </a:prstGeom>
        </p:spPr>
      </p:pic>
      <p:pic>
        <p:nvPicPr>
          <p:cNvPr id="11" name="Picture 10"/>
          <p:cNvPicPr>
            <a:picLocks noChangeAspect="1"/>
          </p:cNvPicPr>
          <p:nvPr/>
        </p:nvPicPr>
        <p:blipFill>
          <a:blip r:embed="rId4"/>
          <a:stretch>
            <a:fillRect/>
          </a:stretch>
        </p:blipFill>
        <p:spPr>
          <a:xfrm>
            <a:off x="2440594" y="4004793"/>
            <a:ext cx="1103502" cy="649119"/>
          </a:xfrm>
          <a:prstGeom prst="rect">
            <a:avLst/>
          </a:prstGeom>
        </p:spPr>
      </p:pic>
      <p:pic>
        <p:nvPicPr>
          <p:cNvPr id="12" name="Picture 11"/>
          <p:cNvPicPr>
            <a:picLocks noChangeAspect="1"/>
          </p:cNvPicPr>
          <p:nvPr/>
        </p:nvPicPr>
        <p:blipFill>
          <a:blip r:embed="rId4"/>
          <a:stretch>
            <a:fillRect/>
          </a:stretch>
        </p:blipFill>
        <p:spPr>
          <a:xfrm>
            <a:off x="797938" y="5507754"/>
            <a:ext cx="1103502" cy="649119"/>
          </a:xfrm>
          <a:prstGeom prst="rect">
            <a:avLst/>
          </a:prstGeom>
        </p:spPr>
      </p:pic>
      <p:pic>
        <p:nvPicPr>
          <p:cNvPr id="13" name="Picture 12"/>
          <p:cNvPicPr>
            <a:picLocks noChangeAspect="1"/>
          </p:cNvPicPr>
          <p:nvPr/>
        </p:nvPicPr>
        <p:blipFill>
          <a:blip r:embed="rId5"/>
          <a:stretch>
            <a:fillRect/>
          </a:stretch>
        </p:blipFill>
        <p:spPr>
          <a:xfrm>
            <a:off x="2440594" y="5507754"/>
            <a:ext cx="1220008" cy="696376"/>
          </a:xfrm>
          <a:prstGeom prst="rect">
            <a:avLst/>
          </a:prstGeom>
        </p:spPr>
      </p:pic>
      <p:sp>
        <p:nvSpPr>
          <p:cNvPr id="14" name="TextBox 13"/>
          <p:cNvSpPr txBox="1"/>
          <p:nvPr/>
        </p:nvSpPr>
        <p:spPr>
          <a:xfrm>
            <a:off x="4627657" y="3328630"/>
            <a:ext cx="1887393" cy="2031325"/>
          </a:xfrm>
          <a:prstGeom prst="rect">
            <a:avLst/>
          </a:prstGeom>
          <a:noFill/>
        </p:spPr>
        <p:txBody>
          <a:bodyPr wrap="none" rtlCol="0">
            <a:spAutoFit/>
          </a:bodyPr>
          <a:lstStyle/>
          <a:p>
            <a:r>
              <a:rPr lang="en-US" dirty="0" smtClean="0"/>
              <a:t>round apples</a:t>
            </a:r>
          </a:p>
          <a:p>
            <a:endParaRPr lang="en-US" dirty="0"/>
          </a:p>
          <a:p>
            <a:r>
              <a:rPr lang="en-US" dirty="0" smtClean="0"/>
              <a:t>curved bananas</a:t>
            </a:r>
          </a:p>
          <a:p>
            <a:endParaRPr lang="en-US" dirty="0"/>
          </a:p>
          <a:p>
            <a:r>
              <a:rPr lang="en-US" dirty="0" smtClean="0"/>
              <a:t>apples with leaves</a:t>
            </a:r>
          </a:p>
          <a:p>
            <a:endParaRPr lang="en-US" dirty="0"/>
          </a:p>
          <a:p>
            <a:r>
              <a:rPr lang="en-US" dirty="0" smtClean="0"/>
              <a:t>…</a:t>
            </a:r>
            <a:endParaRPr lang="en-US" dirty="0"/>
          </a:p>
        </p:txBody>
      </p:sp>
      <p:sp>
        <p:nvSpPr>
          <p:cNvPr id="15" name="TextBox 14"/>
          <p:cNvSpPr txBox="1"/>
          <p:nvPr/>
        </p:nvSpPr>
        <p:spPr>
          <a:xfrm>
            <a:off x="4502497" y="2815094"/>
            <a:ext cx="1861432" cy="400110"/>
          </a:xfrm>
          <a:prstGeom prst="rect">
            <a:avLst/>
          </a:prstGeom>
          <a:noFill/>
        </p:spPr>
        <p:txBody>
          <a:bodyPr wrap="none" rtlCol="0">
            <a:spAutoFit/>
          </a:bodyPr>
          <a:lstStyle/>
          <a:p>
            <a:r>
              <a:rPr lang="en-US" sz="2000" dirty="0" smtClean="0">
                <a:solidFill>
                  <a:srgbClr val="008000"/>
                </a:solidFill>
              </a:rPr>
              <a:t>High probability</a:t>
            </a:r>
            <a:endParaRPr lang="en-US" sz="2000" dirty="0">
              <a:solidFill>
                <a:srgbClr val="008000"/>
              </a:solidFill>
            </a:endParaRPr>
          </a:p>
        </p:txBody>
      </p:sp>
      <p:sp>
        <p:nvSpPr>
          <p:cNvPr id="16" name="TextBox 15"/>
          <p:cNvSpPr txBox="1"/>
          <p:nvPr/>
        </p:nvSpPr>
        <p:spPr>
          <a:xfrm>
            <a:off x="6979256" y="2815094"/>
            <a:ext cx="1786792" cy="400110"/>
          </a:xfrm>
          <a:prstGeom prst="rect">
            <a:avLst/>
          </a:prstGeom>
          <a:noFill/>
        </p:spPr>
        <p:txBody>
          <a:bodyPr wrap="none" rtlCol="0">
            <a:spAutoFit/>
          </a:bodyPr>
          <a:lstStyle/>
          <a:p>
            <a:r>
              <a:rPr lang="en-US" sz="2000" dirty="0" smtClean="0">
                <a:solidFill>
                  <a:srgbClr val="FF0000"/>
                </a:solidFill>
              </a:rPr>
              <a:t>Low probability</a:t>
            </a:r>
            <a:endParaRPr lang="en-US" sz="2000" dirty="0">
              <a:solidFill>
                <a:srgbClr val="FF0000"/>
              </a:solidFill>
            </a:endParaRPr>
          </a:p>
        </p:txBody>
      </p:sp>
      <p:cxnSp>
        <p:nvCxnSpPr>
          <p:cNvPr id="18" name="Straight Connector 17"/>
          <p:cNvCxnSpPr/>
          <p:nvPr/>
        </p:nvCxnSpPr>
        <p:spPr>
          <a:xfrm>
            <a:off x="4531693" y="3299432"/>
            <a:ext cx="169375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6993854" y="3305840"/>
            <a:ext cx="169375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7000433" y="3328630"/>
            <a:ext cx="1488621" cy="2031325"/>
          </a:xfrm>
          <a:prstGeom prst="rect">
            <a:avLst/>
          </a:prstGeom>
          <a:noFill/>
        </p:spPr>
        <p:txBody>
          <a:bodyPr wrap="none" rtlCol="0">
            <a:spAutoFit/>
          </a:bodyPr>
          <a:lstStyle/>
          <a:p>
            <a:r>
              <a:rPr lang="en-US" dirty="0" smtClean="0"/>
              <a:t>curved apples</a:t>
            </a:r>
          </a:p>
          <a:p>
            <a:endParaRPr lang="en-US" dirty="0"/>
          </a:p>
          <a:p>
            <a:r>
              <a:rPr lang="en-US" dirty="0" smtClean="0"/>
              <a:t>red bananas</a:t>
            </a:r>
          </a:p>
          <a:p>
            <a:endParaRPr lang="en-US" dirty="0"/>
          </a:p>
          <a:p>
            <a:r>
              <a:rPr lang="en-US" dirty="0" smtClean="0"/>
              <a:t>yellow apples</a:t>
            </a:r>
          </a:p>
          <a:p>
            <a:endParaRPr lang="en-US" dirty="0"/>
          </a:p>
          <a:p>
            <a:r>
              <a:rPr lang="en-US" dirty="0" smtClean="0"/>
              <a:t>…</a:t>
            </a:r>
            <a:endParaRPr lang="en-US" dirty="0"/>
          </a:p>
        </p:txBody>
      </p:sp>
    </p:spTree>
    <p:extLst>
      <p:ext uri="{BB962C8B-B14F-4D97-AF65-F5344CB8AC3E}">
        <p14:creationId xmlns:p14="http://schemas.microsoft.com/office/powerpoint/2010/main" val="4197444185"/>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generating distribution</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4"/>
          <a:stretch>
            <a:fillRect/>
          </a:stretch>
        </p:blipFill>
        <p:spPr>
          <a:xfrm>
            <a:off x="4373862" y="5788790"/>
            <a:ext cx="418573" cy="246219"/>
          </a:xfrm>
          <a:prstGeom prst="rect">
            <a:avLst/>
          </a:prstGeom>
        </p:spPr>
      </p:pic>
      <p:pic>
        <p:nvPicPr>
          <p:cNvPr id="14" name="Picture 13"/>
          <p:cNvPicPr>
            <a:picLocks noChangeAspect="1"/>
          </p:cNvPicPr>
          <p:nvPr/>
        </p:nvPicPr>
        <p:blipFill>
          <a:blip r:embed="rId5"/>
          <a:stretch>
            <a:fillRect/>
          </a:stretch>
        </p:blipFill>
        <p:spPr>
          <a:xfrm>
            <a:off x="5184252" y="5788790"/>
            <a:ext cx="431361" cy="246219"/>
          </a:xfrm>
          <a:prstGeom prst="rect">
            <a:avLst/>
          </a:prstGeom>
        </p:spPr>
      </p:pic>
      <p:pic>
        <p:nvPicPr>
          <p:cNvPr id="18" name="Picture 17"/>
          <p:cNvPicPr>
            <a:picLocks noChangeAspect="1"/>
          </p:cNvPicPr>
          <p:nvPr/>
        </p:nvPicPr>
        <p:blipFill>
          <a:blip r:embed="rId5"/>
          <a:stretch>
            <a:fillRect/>
          </a:stretch>
        </p:blipFill>
        <p:spPr>
          <a:xfrm>
            <a:off x="5138482" y="5408867"/>
            <a:ext cx="431361" cy="246219"/>
          </a:xfrm>
          <a:prstGeom prst="rect">
            <a:avLst/>
          </a:prstGeom>
        </p:spPr>
      </p:pic>
      <p:pic>
        <p:nvPicPr>
          <p:cNvPr id="19" name="Picture 18"/>
          <p:cNvPicPr>
            <a:picLocks noChangeAspect="1"/>
          </p:cNvPicPr>
          <p:nvPr/>
        </p:nvPicPr>
        <p:blipFill>
          <a:blip r:embed="rId4"/>
          <a:stretch>
            <a:fillRect/>
          </a:stretch>
        </p:blipFill>
        <p:spPr>
          <a:xfrm>
            <a:off x="4316975" y="5365965"/>
            <a:ext cx="418573" cy="246219"/>
          </a:xfrm>
          <a:prstGeom prst="rect">
            <a:avLst/>
          </a:prstGeom>
        </p:spPr>
      </p:pic>
      <p:pic>
        <p:nvPicPr>
          <p:cNvPr id="20" name="Picture 19"/>
          <p:cNvPicPr>
            <a:picLocks noChangeAspect="1"/>
          </p:cNvPicPr>
          <p:nvPr/>
        </p:nvPicPr>
        <p:blipFill>
          <a:blip r:embed="rId4"/>
          <a:stretch>
            <a:fillRect/>
          </a:stretch>
        </p:blipFill>
        <p:spPr>
          <a:xfrm>
            <a:off x="4316975" y="4983628"/>
            <a:ext cx="418573" cy="246219"/>
          </a:xfrm>
          <a:prstGeom prst="rect">
            <a:avLst/>
          </a:prstGeom>
        </p:spPr>
      </p:pic>
      <p:pic>
        <p:nvPicPr>
          <p:cNvPr id="21" name="Picture 20"/>
          <p:cNvPicPr>
            <a:picLocks noChangeAspect="1"/>
          </p:cNvPicPr>
          <p:nvPr/>
        </p:nvPicPr>
        <p:blipFill>
          <a:blip r:embed="rId4"/>
          <a:stretch>
            <a:fillRect/>
          </a:stretch>
        </p:blipFill>
        <p:spPr>
          <a:xfrm>
            <a:off x="4300192" y="4627063"/>
            <a:ext cx="418573" cy="246219"/>
          </a:xfrm>
          <a:prstGeom prst="rect">
            <a:avLst/>
          </a:prstGeom>
        </p:spPr>
      </p:pic>
      <p:pic>
        <p:nvPicPr>
          <p:cNvPr id="22" name="Picture 21"/>
          <p:cNvPicPr>
            <a:picLocks noChangeAspect="1"/>
          </p:cNvPicPr>
          <p:nvPr/>
        </p:nvPicPr>
        <p:blipFill>
          <a:blip r:embed="rId2"/>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a:off x="2891411" y="3091655"/>
            <a:ext cx="418573" cy="246219"/>
          </a:xfrm>
          <a:prstGeom prst="rect">
            <a:avLst/>
          </a:prstGeom>
        </p:spPr>
      </p:pic>
      <p:pic>
        <p:nvPicPr>
          <p:cNvPr id="26" name="Picture 25"/>
          <p:cNvPicPr>
            <a:picLocks noChangeAspect="1"/>
          </p:cNvPicPr>
          <p:nvPr/>
        </p:nvPicPr>
        <p:blipFill>
          <a:blip r:embed="rId4"/>
          <a:stretch>
            <a:fillRect/>
          </a:stretch>
        </p:blipFill>
        <p:spPr>
          <a:xfrm>
            <a:off x="1872487" y="2333042"/>
            <a:ext cx="418573" cy="246219"/>
          </a:xfrm>
          <a:prstGeom prst="rect">
            <a:avLst/>
          </a:prstGeom>
        </p:spPr>
      </p:pic>
      <p:pic>
        <p:nvPicPr>
          <p:cNvPr id="27" name="Picture 26"/>
          <p:cNvPicPr>
            <a:picLocks noChangeAspect="1"/>
          </p:cNvPicPr>
          <p:nvPr/>
        </p:nvPicPr>
        <p:blipFill>
          <a:blip r:embed="rId2"/>
          <a:stretch>
            <a:fillRect/>
          </a:stretch>
        </p:blipFill>
        <p:spPr>
          <a:xfrm>
            <a:off x="2462631" y="2333042"/>
            <a:ext cx="428780" cy="420373"/>
          </a:xfrm>
          <a:prstGeom prst="rect">
            <a:avLst/>
          </a:prstGeom>
        </p:spPr>
      </p:pic>
      <p:pic>
        <p:nvPicPr>
          <p:cNvPr id="28" name="Picture 27"/>
          <p:cNvPicPr>
            <a:picLocks noChangeAspect="1"/>
          </p:cNvPicPr>
          <p:nvPr/>
        </p:nvPicPr>
        <p:blipFill>
          <a:blip r:embed="rId5"/>
          <a:stretch>
            <a:fillRect/>
          </a:stretch>
        </p:blipFill>
        <p:spPr>
          <a:xfrm>
            <a:off x="3062995" y="2712965"/>
            <a:ext cx="431361" cy="246219"/>
          </a:xfrm>
          <a:prstGeom prst="rect">
            <a:avLst/>
          </a:prstGeom>
        </p:spPr>
      </p:pic>
      <p:pic>
        <p:nvPicPr>
          <p:cNvPr id="29" name="Picture 28"/>
          <p:cNvPicPr>
            <a:picLocks noChangeAspect="1"/>
          </p:cNvPicPr>
          <p:nvPr/>
        </p:nvPicPr>
        <p:blipFill>
          <a:blip r:embed="rId5"/>
          <a:stretch>
            <a:fillRect/>
          </a:stretch>
        </p:blipFill>
        <p:spPr>
          <a:xfrm>
            <a:off x="2031270" y="2844592"/>
            <a:ext cx="431361" cy="246219"/>
          </a:xfrm>
          <a:prstGeom prst="rect">
            <a:avLst/>
          </a:prstGeom>
        </p:spPr>
      </p:pic>
      <p:pic>
        <p:nvPicPr>
          <p:cNvPr id="30" name="Picture 29"/>
          <p:cNvPicPr>
            <a:picLocks noChangeAspect="1"/>
          </p:cNvPicPr>
          <p:nvPr/>
        </p:nvPicPr>
        <p:blipFill>
          <a:blip r:embed="rId3"/>
          <a:stretch>
            <a:fillRect/>
          </a:stretch>
        </p:blipFill>
        <p:spPr>
          <a:xfrm>
            <a:off x="2419033" y="2959184"/>
            <a:ext cx="375843" cy="378690"/>
          </a:xfrm>
          <a:prstGeom prst="rect">
            <a:avLst/>
          </a:prstGeom>
        </p:spPr>
      </p:pic>
      <p:pic>
        <p:nvPicPr>
          <p:cNvPr id="31" name="Picture 30"/>
          <p:cNvPicPr>
            <a:picLocks noChangeAspect="1"/>
          </p:cNvPicPr>
          <p:nvPr/>
        </p:nvPicPr>
        <p:blipFill>
          <a:blip r:embed="rId4"/>
          <a:stretch>
            <a:fillRect/>
          </a:stretch>
        </p:blipFill>
        <p:spPr>
          <a:xfrm>
            <a:off x="1887093" y="3280087"/>
            <a:ext cx="418573" cy="246219"/>
          </a:xfrm>
          <a:prstGeom prst="rect">
            <a:avLst/>
          </a:prstGeom>
        </p:spPr>
      </p:pic>
      <p:pic>
        <p:nvPicPr>
          <p:cNvPr id="32" name="Picture 31"/>
          <p:cNvPicPr>
            <a:picLocks noChangeAspect="1"/>
          </p:cNvPicPr>
          <p:nvPr/>
        </p:nvPicPr>
        <p:blipFill>
          <a:blip r:embed="rId4"/>
          <a:stretch>
            <a:fillRect/>
          </a:stretch>
        </p:blipFill>
        <p:spPr>
          <a:xfrm>
            <a:off x="1286742" y="3033868"/>
            <a:ext cx="418573" cy="246219"/>
          </a:xfrm>
          <a:prstGeom prst="rect">
            <a:avLst/>
          </a:prstGeom>
        </p:spPr>
      </p:pic>
      <p:pic>
        <p:nvPicPr>
          <p:cNvPr id="33" name="Picture 32"/>
          <p:cNvPicPr>
            <a:picLocks noChangeAspect="1"/>
          </p:cNvPicPr>
          <p:nvPr/>
        </p:nvPicPr>
        <p:blipFill>
          <a:blip r:embed="rId2"/>
          <a:stretch>
            <a:fillRect/>
          </a:stretch>
        </p:blipFill>
        <p:spPr>
          <a:xfrm>
            <a:off x="3405946" y="3033868"/>
            <a:ext cx="428780" cy="420373"/>
          </a:xfrm>
          <a:prstGeom prst="rect">
            <a:avLst/>
          </a:prstGeom>
        </p:spPr>
      </p:pic>
      <p:pic>
        <p:nvPicPr>
          <p:cNvPr id="34" name="Picture 33"/>
          <p:cNvPicPr>
            <a:picLocks noChangeAspect="1"/>
          </p:cNvPicPr>
          <p:nvPr/>
        </p:nvPicPr>
        <p:blipFill>
          <a:blip r:embed="rId5"/>
          <a:stretch>
            <a:fillRect/>
          </a:stretch>
        </p:blipFill>
        <p:spPr>
          <a:xfrm>
            <a:off x="3309984" y="2309092"/>
            <a:ext cx="431361" cy="246219"/>
          </a:xfrm>
          <a:prstGeom prst="rect">
            <a:avLst/>
          </a:prstGeom>
        </p:spPr>
      </p:pic>
      <p:pic>
        <p:nvPicPr>
          <p:cNvPr id="35" name="Picture 34"/>
          <p:cNvPicPr>
            <a:picLocks noChangeAspect="1"/>
          </p:cNvPicPr>
          <p:nvPr/>
        </p:nvPicPr>
        <p:blipFill>
          <a:blip r:embed="rId5"/>
          <a:stretch>
            <a:fillRect/>
          </a:stretch>
        </p:blipFill>
        <p:spPr>
          <a:xfrm>
            <a:off x="1987672" y="3658777"/>
            <a:ext cx="431361" cy="246219"/>
          </a:xfrm>
          <a:prstGeom prst="rect">
            <a:avLst/>
          </a:prstGeom>
        </p:spPr>
      </p:pic>
      <p:pic>
        <p:nvPicPr>
          <p:cNvPr id="36" name="Picture 35"/>
          <p:cNvPicPr>
            <a:picLocks noChangeAspect="1"/>
          </p:cNvPicPr>
          <p:nvPr/>
        </p:nvPicPr>
        <p:blipFill>
          <a:blip r:embed="rId3"/>
          <a:stretch>
            <a:fillRect/>
          </a:stretch>
        </p:blipFill>
        <p:spPr>
          <a:xfrm>
            <a:off x="2875073" y="3526306"/>
            <a:ext cx="375843" cy="378690"/>
          </a:xfrm>
          <a:prstGeom prst="rect">
            <a:avLst/>
          </a:prstGeom>
        </p:spPr>
      </p:pic>
      <p:pic>
        <p:nvPicPr>
          <p:cNvPr id="37" name="Picture 36"/>
          <p:cNvPicPr>
            <a:picLocks noChangeAspect="1"/>
          </p:cNvPicPr>
          <p:nvPr/>
        </p:nvPicPr>
        <p:blipFill>
          <a:blip r:embed="rId4"/>
          <a:stretch>
            <a:fillRect/>
          </a:stretch>
        </p:blipFill>
        <p:spPr>
          <a:xfrm>
            <a:off x="6796856" y="2657004"/>
            <a:ext cx="418573" cy="246219"/>
          </a:xfrm>
          <a:prstGeom prst="rect">
            <a:avLst/>
          </a:prstGeom>
        </p:spPr>
      </p:pic>
      <p:pic>
        <p:nvPicPr>
          <p:cNvPr id="38" name="Picture 37"/>
          <p:cNvPicPr>
            <a:picLocks noChangeAspect="1"/>
          </p:cNvPicPr>
          <p:nvPr/>
        </p:nvPicPr>
        <p:blipFill>
          <a:blip r:embed="rId5"/>
          <a:stretch>
            <a:fillRect/>
          </a:stretch>
        </p:blipFill>
        <p:spPr>
          <a:xfrm>
            <a:off x="5936715" y="2409941"/>
            <a:ext cx="431361" cy="246219"/>
          </a:xfrm>
          <a:prstGeom prst="rect">
            <a:avLst/>
          </a:prstGeom>
        </p:spPr>
      </p:pic>
      <p:pic>
        <p:nvPicPr>
          <p:cNvPr id="39" name="Picture 38"/>
          <p:cNvPicPr>
            <a:picLocks noChangeAspect="1"/>
          </p:cNvPicPr>
          <p:nvPr/>
        </p:nvPicPr>
        <p:blipFill>
          <a:blip r:embed="rId3"/>
          <a:stretch>
            <a:fillRect/>
          </a:stretch>
        </p:blipFill>
        <p:spPr>
          <a:xfrm>
            <a:off x="6324478" y="2524533"/>
            <a:ext cx="375843" cy="378690"/>
          </a:xfrm>
          <a:prstGeom prst="rect">
            <a:avLst/>
          </a:prstGeom>
        </p:spPr>
      </p:pic>
      <p:pic>
        <p:nvPicPr>
          <p:cNvPr id="40" name="Picture 39"/>
          <p:cNvPicPr>
            <a:picLocks noChangeAspect="1"/>
          </p:cNvPicPr>
          <p:nvPr/>
        </p:nvPicPr>
        <p:blipFill>
          <a:blip r:embed="rId4"/>
          <a:stretch>
            <a:fillRect/>
          </a:stretch>
        </p:blipFill>
        <p:spPr>
          <a:xfrm>
            <a:off x="5792538" y="2845436"/>
            <a:ext cx="418573" cy="246219"/>
          </a:xfrm>
          <a:prstGeom prst="rect">
            <a:avLst/>
          </a:prstGeom>
        </p:spPr>
      </p:pic>
      <p:pic>
        <p:nvPicPr>
          <p:cNvPr id="42" name="Picture 41"/>
          <p:cNvPicPr>
            <a:picLocks noChangeAspect="1"/>
          </p:cNvPicPr>
          <p:nvPr/>
        </p:nvPicPr>
        <p:blipFill>
          <a:blip r:embed="rId2"/>
          <a:stretch>
            <a:fillRect/>
          </a:stretch>
        </p:blipFill>
        <p:spPr>
          <a:xfrm>
            <a:off x="6700321" y="2104160"/>
            <a:ext cx="428780" cy="420373"/>
          </a:xfrm>
          <a:prstGeom prst="rect">
            <a:avLst/>
          </a:prstGeom>
        </p:spPr>
      </p:pic>
      <p:pic>
        <p:nvPicPr>
          <p:cNvPr id="43" name="Picture 42"/>
          <p:cNvPicPr>
            <a:picLocks noChangeAspect="1"/>
          </p:cNvPicPr>
          <p:nvPr/>
        </p:nvPicPr>
        <p:blipFill>
          <a:blip r:embed="rId5"/>
          <a:stretch>
            <a:fillRect/>
          </a:stretch>
        </p:blipFill>
        <p:spPr>
          <a:xfrm>
            <a:off x="5893117" y="3224126"/>
            <a:ext cx="431361" cy="246219"/>
          </a:xfrm>
          <a:prstGeom prst="rect">
            <a:avLst/>
          </a:prstGeom>
        </p:spPr>
      </p:pic>
      <p:pic>
        <p:nvPicPr>
          <p:cNvPr id="44" name="Picture 43"/>
          <p:cNvPicPr>
            <a:picLocks noChangeAspect="1"/>
          </p:cNvPicPr>
          <p:nvPr/>
        </p:nvPicPr>
        <p:blipFill>
          <a:blip r:embed="rId3"/>
          <a:stretch>
            <a:fillRect/>
          </a:stretch>
        </p:blipFill>
        <p:spPr>
          <a:xfrm>
            <a:off x="6780518" y="3091655"/>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735388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generating distribution</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4"/>
          <a:stretch>
            <a:fillRect/>
          </a:stretch>
        </p:blipFill>
        <p:spPr>
          <a:xfrm>
            <a:off x="4373862" y="5788790"/>
            <a:ext cx="418573" cy="246219"/>
          </a:xfrm>
          <a:prstGeom prst="rect">
            <a:avLst/>
          </a:prstGeom>
        </p:spPr>
      </p:pic>
      <p:pic>
        <p:nvPicPr>
          <p:cNvPr id="14" name="Picture 13"/>
          <p:cNvPicPr>
            <a:picLocks noChangeAspect="1"/>
          </p:cNvPicPr>
          <p:nvPr/>
        </p:nvPicPr>
        <p:blipFill>
          <a:blip r:embed="rId5"/>
          <a:stretch>
            <a:fillRect/>
          </a:stretch>
        </p:blipFill>
        <p:spPr>
          <a:xfrm>
            <a:off x="5184252" y="5788790"/>
            <a:ext cx="431361" cy="246219"/>
          </a:xfrm>
          <a:prstGeom prst="rect">
            <a:avLst/>
          </a:prstGeom>
        </p:spPr>
      </p:pic>
      <p:pic>
        <p:nvPicPr>
          <p:cNvPr id="18" name="Picture 17"/>
          <p:cNvPicPr>
            <a:picLocks noChangeAspect="1"/>
          </p:cNvPicPr>
          <p:nvPr/>
        </p:nvPicPr>
        <p:blipFill>
          <a:blip r:embed="rId5"/>
          <a:stretch>
            <a:fillRect/>
          </a:stretch>
        </p:blipFill>
        <p:spPr>
          <a:xfrm>
            <a:off x="5138482" y="5408867"/>
            <a:ext cx="431361" cy="246219"/>
          </a:xfrm>
          <a:prstGeom prst="rect">
            <a:avLst/>
          </a:prstGeom>
        </p:spPr>
      </p:pic>
      <p:pic>
        <p:nvPicPr>
          <p:cNvPr id="19" name="Picture 18"/>
          <p:cNvPicPr>
            <a:picLocks noChangeAspect="1"/>
          </p:cNvPicPr>
          <p:nvPr/>
        </p:nvPicPr>
        <p:blipFill>
          <a:blip r:embed="rId4"/>
          <a:stretch>
            <a:fillRect/>
          </a:stretch>
        </p:blipFill>
        <p:spPr>
          <a:xfrm>
            <a:off x="4316975" y="5365965"/>
            <a:ext cx="418573" cy="246219"/>
          </a:xfrm>
          <a:prstGeom prst="rect">
            <a:avLst/>
          </a:prstGeom>
        </p:spPr>
      </p:pic>
      <p:pic>
        <p:nvPicPr>
          <p:cNvPr id="20" name="Picture 19"/>
          <p:cNvPicPr>
            <a:picLocks noChangeAspect="1"/>
          </p:cNvPicPr>
          <p:nvPr/>
        </p:nvPicPr>
        <p:blipFill>
          <a:blip r:embed="rId4"/>
          <a:stretch>
            <a:fillRect/>
          </a:stretch>
        </p:blipFill>
        <p:spPr>
          <a:xfrm>
            <a:off x="4316975" y="4983628"/>
            <a:ext cx="418573" cy="246219"/>
          </a:xfrm>
          <a:prstGeom prst="rect">
            <a:avLst/>
          </a:prstGeom>
        </p:spPr>
      </p:pic>
      <p:pic>
        <p:nvPicPr>
          <p:cNvPr id="21" name="Picture 20"/>
          <p:cNvPicPr>
            <a:picLocks noChangeAspect="1"/>
          </p:cNvPicPr>
          <p:nvPr/>
        </p:nvPicPr>
        <p:blipFill>
          <a:blip r:embed="rId4"/>
          <a:stretch>
            <a:fillRect/>
          </a:stretch>
        </p:blipFill>
        <p:spPr>
          <a:xfrm>
            <a:off x="4300192" y="4627063"/>
            <a:ext cx="418573" cy="246219"/>
          </a:xfrm>
          <a:prstGeom prst="rect">
            <a:avLst/>
          </a:prstGeom>
        </p:spPr>
      </p:pic>
      <p:pic>
        <p:nvPicPr>
          <p:cNvPr id="22" name="Picture 21"/>
          <p:cNvPicPr>
            <a:picLocks noChangeAspect="1"/>
          </p:cNvPicPr>
          <p:nvPr/>
        </p:nvPicPr>
        <p:blipFill>
          <a:blip r:embed="rId2"/>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a:off x="2891411" y="3091655"/>
            <a:ext cx="418573" cy="246219"/>
          </a:xfrm>
          <a:prstGeom prst="rect">
            <a:avLst/>
          </a:prstGeom>
        </p:spPr>
      </p:pic>
      <p:pic>
        <p:nvPicPr>
          <p:cNvPr id="26" name="Picture 25"/>
          <p:cNvPicPr>
            <a:picLocks noChangeAspect="1"/>
          </p:cNvPicPr>
          <p:nvPr/>
        </p:nvPicPr>
        <p:blipFill>
          <a:blip r:embed="rId4"/>
          <a:stretch>
            <a:fillRect/>
          </a:stretch>
        </p:blipFill>
        <p:spPr>
          <a:xfrm>
            <a:off x="1872487" y="2333042"/>
            <a:ext cx="418573" cy="246219"/>
          </a:xfrm>
          <a:prstGeom prst="rect">
            <a:avLst/>
          </a:prstGeom>
        </p:spPr>
      </p:pic>
      <p:pic>
        <p:nvPicPr>
          <p:cNvPr id="27" name="Picture 26"/>
          <p:cNvPicPr>
            <a:picLocks noChangeAspect="1"/>
          </p:cNvPicPr>
          <p:nvPr/>
        </p:nvPicPr>
        <p:blipFill>
          <a:blip r:embed="rId2"/>
          <a:stretch>
            <a:fillRect/>
          </a:stretch>
        </p:blipFill>
        <p:spPr>
          <a:xfrm>
            <a:off x="2462631" y="2333042"/>
            <a:ext cx="428780" cy="420373"/>
          </a:xfrm>
          <a:prstGeom prst="rect">
            <a:avLst/>
          </a:prstGeom>
        </p:spPr>
      </p:pic>
      <p:pic>
        <p:nvPicPr>
          <p:cNvPr id="28" name="Picture 27"/>
          <p:cNvPicPr>
            <a:picLocks noChangeAspect="1"/>
          </p:cNvPicPr>
          <p:nvPr/>
        </p:nvPicPr>
        <p:blipFill>
          <a:blip r:embed="rId5"/>
          <a:stretch>
            <a:fillRect/>
          </a:stretch>
        </p:blipFill>
        <p:spPr>
          <a:xfrm>
            <a:off x="3062995" y="2712965"/>
            <a:ext cx="431361" cy="246219"/>
          </a:xfrm>
          <a:prstGeom prst="rect">
            <a:avLst/>
          </a:prstGeom>
        </p:spPr>
      </p:pic>
      <p:pic>
        <p:nvPicPr>
          <p:cNvPr id="29" name="Picture 28"/>
          <p:cNvPicPr>
            <a:picLocks noChangeAspect="1"/>
          </p:cNvPicPr>
          <p:nvPr/>
        </p:nvPicPr>
        <p:blipFill>
          <a:blip r:embed="rId5"/>
          <a:stretch>
            <a:fillRect/>
          </a:stretch>
        </p:blipFill>
        <p:spPr>
          <a:xfrm>
            <a:off x="2031270" y="2844592"/>
            <a:ext cx="431361" cy="246219"/>
          </a:xfrm>
          <a:prstGeom prst="rect">
            <a:avLst/>
          </a:prstGeom>
        </p:spPr>
      </p:pic>
      <p:pic>
        <p:nvPicPr>
          <p:cNvPr id="30" name="Picture 29"/>
          <p:cNvPicPr>
            <a:picLocks noChangeAspect="1"/>
          </p:cNvPicPr>
          <p:nvPr/>
        </p:nvPicPr>
        <p:blipFill>
          <a:blip r:embed="rId3"/>
          <a:stretch>
            <a:fillRect/>
          </a:stretch>
        </p:blipFill>
        <p:spPr>
          <a:xfrm>
            <a:off x="2419033" y="2959184"/>
            <a:ext cx="375843" cy="378690"/>
          </a:xfrm>
          <a:prstGeom prst="rect">
            <a:avLst/>
          </a:prstGeom>
        </p:spPr>
      </p:pic>
      <p:pic>
        <p:nvPicPr>
          <p:cNvPr id="31" name="Picture 30"/>
          <p:cNvPicPr>
            <a:picLocks noChangeAspect="1"/>
          </p:cNvPicPr>
          <p:nvPr/>
        </p:nvPicPr>
        <p:blipFill>
          <a:blip r:embed="rId4"/>
          <a:stretch>
            <a:fillRect/>
          </a:stretch>
        </p:blipFill>
        <p:spPr>
          <a:xfrm>
            <a:off x="1887093" y="3280087"/>
            <a:ext cx="418573" cy="246219"/>
          </a:xfrm>
          <a:prstGeom prst="rect">
            <a:avLst/>
          </a:prstGeom>
        </p:spPr>
      </p:pic>
      <p:pic>
        <p:nvPicPr>
          <p:cNvPr id="32" name="Picture 31"/>
          <p:cNvPicPr>
            <a:picLocks noChangeAspect="1"/>
          </p:cNvPicPr>
          <p:nvPr/>
        </p:nvPicPr>
        <p:blipFill>
          <a:blip r:embed="rId4"/>
          <a:stretch>
            <a:fillRect/>
          </a:stretch>
        </p:blipFill>
        <p:spPr>
          <a:xfrm>
            <a:off x="1286742" y="3033868"/>
            <a:ext cx="418573" cy="246219"/>
          </a:xfrm>
          <a:prstGeom prst="rect">
            <a:avLst/>
          </a:prstGeom>
        </p:spPr>
      </p:pic>
      <p:pic>
        <p:nvPicPr>
          <p:cNvPr id="33" name="Picture 32"/>
          <p:cNvPicPr>
            <a:picLocks noChangeAspect="1"/>
          </p:cNvPicPr>
          <p:nvPr/>
        </p:nvPicPr>
        <p:blipFill>
          <a:blip r:embed="rId2"/>
          <a:stretch>
            <a:fillRect/>
          </a:stretch>
        </p:blipFill>
        <p:spPr>
          <a:xfrm>
            <a:off x="3405946" y="3033868"/>
            <a:ext cx="428780" cy="420373"/>
          </a:xfrm>
          <a:prstGeom prst="rect">
            <a:avLst/>
          </a:prstGeom>
        </p:spPr>
      </p:pic>
      <p:pic>
        <p:nvPicPr>
          <p:cNvPr id="34" name="Picture 33"/>
          <p:cNvPicPr>
            <a:picLocks noChangeAspect="1"/>
          </p:cNvPicPr>
          <p:nvPr/>
        </p:nvPicPr>
        <p:blipFill>
          <a:blip r:embed="rId5"/>
          <a:stretch>
            <a:fillRect/>
          </a:stretch>
        </p:blipFill>
        <p:spPr>
          <a:xfrm>
            <a:off x="3309984" y="2309092"/>
            <a:ext cx="431361" cy="246219"/>
          </a:xfrm>
          <a:prstGeom prst="rect">
            <a:avLst/>
          </a:prstGeom>
        </p:spPr>
      </p:pic>
      <p:pic>
        <p:nvPicPr>
          <p:cNvPr id="35" name="Picture 34"/>
          <p:cNvPicPr>
            <a:picLocks noChangeAspect="1"/>
          </p:cNvPicPr>
          <p:nvPr/>
        </p:nvPicPr>
        <p:blipFill>
          <a:blip r:embed="rId5"/>
          <a:stretch>
            <a:fillRect/>
          </a:stretch>
        </p:blipFill>
        <p:spPr>
          <a:xfrm>
            <a:off x="1987672" y="3658777"/>
            <a:ext cx="431361" cy="246219"/>
          </a:xfrm>
          <a:prstGeom prst="rect">
            <a:avLst/>
          </a:prstGeom>
        </p:spPr>
      </p:pic>
      <p:pic>
        <p:nvPicPr>
          <p:cNvPr id="36" name="Picture 35"/>
          <p:cNvPicPr>
            <a:picLocks noChangeAspect="1"/>
          </p:cNvPicPr>
          <p:nvPr/>
        </p:nvPicPr>
        <p:blipFill>
          <a:blip r:embed="rId3"/>
          <a:stretch>
            <a:fillRect/>
          </a:stretch>
        </p:blipFill>
        <p:spPr>
          <a:xfrm>
            <a:off x="2875073" y="3526306"/>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pic>
        <p:nvPicPr>
          <p:cNvPr id="49" name="Picture 48"/>
          <p:cNvPicPr>
            <a:picLocks noChangeAspect="1"/>
          </p:cNvPicPr>
          <p:nvPr/>
        </p:nvPicPr>
        <p:blipFill>
          <a:blip r:embed="rId6"/>
          <a:stretch>
            <a:fillRect/>
          </a:stretch>
        </p:blipFill>
        <p:spPr>
          <a:xfrm>
            <a:off x="6090103" y="2121368"/>
            <a:ext cx="299798" cy="375448"/>
          </a:xfrm>
          <a:prstGeom prst="rect">
            <a:avLst/>
          </a:prstGeom>
        </p:spPr>
      </p:pic>
      <p:pic>
        <p:nvPicPr>
          <p:cNvPr id="52" name="Picture 51"/>
          <p:cNvPicPr>
            <a:picLocks noChangeAspect="1"/>
          </p:cNvPicPr>
          <p:nvPr/>
        </p:nvPicPr>
        <p:blipFill>
          <a:blip r:embed="rId5"/>
          <a:stretch>
            <a:fillRect/>
          </a:stretch>
        </p:blipFill>
        <p:spPr>
          <a:xfrm>
            <a:off x="6600424" y="2121368"/>
            <a:ext cx="431361" cy="246219"/>
          </a:xfrm>
          <a:prstGeom prst="rect">
            <a:avLst/>
          </a:prstGeom>
        </p:spPr>
      </p:pic>
      <p:pic>
        <p:nvPicPr>
          <p:cNvPr id="53" name="Picture 52"/>
          <p:cNvPicPr>
            <a:picLocks noChangeAspect="1"/>
          </p:cNvPicPr>
          <p:nvPr/>
        </p:nvPicPr>
        <p:blipFill>
          <a:blip r:embed="rId6"/>
          <a:stretch>
            <a:fillRect/>
          </a:stretch>
        </p:blipFill>
        <p:spPr>
          <a:xfrm>
            <a:off x="6785256" y="2493737"/>
            <a:ext cx="299798" cy="375448"/>
          </a:xfrm>
          <a:prstGeom prst="rect">
            <a:avLst/>
          </a:prstGeom>
        </p:spPr>
      </p:pic>
      <p:pic>
        <p:nvPicPr>
          <p:cNvPr id="54" name="Picture 53"/>
          <p:cNvPicPr>
            <a:picLocks noChangeAspect="1"/>
          </p:cNvPicPr>
          <p:nvPr/>
        </p:nvPicPr>
        <p:blipFill>
          <a:blip r:embed="rId6"/>
          <a:stretch>
            <a:fillRect/>
          </a:stretch>
        </p:blipFill>
        <p:spPr>
          <a:xfrm>
            <a:off x="6090103" y="2712965"/>
            <a:ext cx="299798" cy="375448"/>
          </a:xfrm>
          <a:prstGeom prst="rect">
            <a:avLst/>
          </a:prstGeom>
        </p:spPr>
      </p:pic>
      <p:pic>
        <p:nvPicPr>
          <p:cNvPr id="55" name="Picture 54"/>
          <p:cNvPicPr>
            <a:picLocks noChangeAspect="1"/>
          </p:cNvPicPr>
          <p:nvPr/>
        </p:nvPicPr>
        <p:blipFill>
          <a:blip r:embed="rId6"/>
          <a:stretch>
            <a:fillRect/>
          </a:stretch>
        </p:blipFill>
        <p:spPr>
          <a:xfrm>
            <a:off x="7084850" y="3033868"/>
            <a:ext cx="299798" cy="375448"/>
          </a:xfrm>
          <a:prstGeom prst="rect">
            <a:avLst/>
          </a:prstGeom>
        </p:spPr>
      </p:pic>
      <p:pic>
        <p:nvPicPr>
          <p:cNvPr id="56" name="Picture 55"/>
          <p:cNvPicPr>
            <a:picLocks noChangeAspect="1"/>
          </p:cNvPicPr>
          <p:nvPr/>
        </p:nvPicPr>
        <p:blipFill>
          <a:blip r:embed="rId6"/>
          <a:stretch>
            <a:fillRect/>
          </a:stretch>
        </p:blipFill>
        <p:spPr>
          <a:xfrm>
            <a:off x="7384648" y="2082552"/>
            <a:ext cx="299798" cy="375448"/>
          </a:xfrm>
          <a:prstGeom prst="rect">
            <a:avLst/>
          </a:prstGeom>
        </p:spPr>
      </p:pic>
      <p:pic>
        <p:nvPicPr>
          <p:cNvPr id="57" name="Picture 56"/>
          <p:cNvPicPr>
            <a:picLocks noChangeAspect="1"/>
          </p:cNvPicPr>
          <p:nvPr/>
        </p:nvPicPr>
        <p:blipFill>
          <a:blip r:embed="rId5"/>
          <a:stretch>
            <a:fillRect/>
          </a:stretch>
        </p:blipFill>
        <p:spPr>
          <a:xfrm>
            <a:off x="6416225" y="2995139"/>
            <a:ext cx="431361" cy="246219"/>
          </a:xfrm>
          <a:prstGeom prst="rect">
            <a:avLst/>
          </a:prstGeom>
        </p:spPr>
      </p:pic>
      <p:cxnSp>
        <p:nvCxnSpPr>
          <p:cNvPr id="6" name="Straight Connector 5"/>
          <p:cNvCxnSpPr/>
          <p:nvPr/>
        </p:nvCxnSpPr>
        <p:spPr>
          <a:xfrm>
            <a:off x="5792538" y="3904996"/>
            <a:ext cx="597363" cy="722067"/>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5663218" y="4064000"/>
            <a:ext cx="753007" cy="427789"/>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60473288"/>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generating distribution</a:t>
            </a:r>
            <a:endParaRPr lang="en-US" dirty="0"/>
          </a:p>
        </p:txBody>
      </p:sp>
      <p:pic>
        <p:nvPicPr>
          <p:cNvPr id="4" name="Picture 3"/>
          <p:cNvPicPr>
            <a:picLocks noChangeAspect="1"/>
          </p:cNvPicPr>
          <p:nvPr/>
        </p:nvPicPr>
        <p:blipFill>
          <a:blip r:embed="rId2"/>
          <a:stretch>
            <a:fillRect/>
          </a:stretch>
        </p:blipFill>
        <p:spPr>
          <a:xfrm>
            <a:off x="3620336" y="5655086"/>
            <a:ext cx="428780" cy="420373"/>
          </a:xfrm>
          <a:prstGeom prst="rect">
            <a:avLst/>
          </a:prstGeom>
        </p:spPr>
      </p:pic>
      <p:pic>
        <p:nvPicPr>
          <p:cNvPr id="5" name="Picture 4"/>
          <p:cNvPicPr>
            <a:picLocks noChangeAspect="1"/>
          </p:cNvPicPr>
          <p:nvPr/>
        </p:nvPicPr>
        <p:blipFill>
          <a:blip r:embed="rId3"/>
          <a:stretch>
            <a:fillRect/>
          </a:stretch>
        </p:blipFill>
        <p:spPr>
          <a:xfrm>
            <a:off x="2794876" y="5696769"/>
            <a:ext cx="375843" cy="378690"/>
          </a:xfrm>
          <a:prstGeom prst="rect">
            <a:avLst/>
          </a:prstGeom>
        </p:spPr>
      </p:pic>
      <p:sp>
        <p:nvSpPr>
          <p:cNvPr id="8" name="TextBox 7"/>
          <p:cNvSpPr txBox="1"/>
          <p:nvPr/>
        </p:nvSpPr>
        <p:spPr>
          <a:xfrm>
            <a:off x="1707995" y="1620518"/>
            <a:ext cx="1825590" cy="461665"/>
          </a:xfrm>
          <a:prstGeom prst="rect">
            <a:avLst/>
          </a:prstGeom>
          <a:noFill/>
        </p:spPr>
        <p:txBody>
          <a:bodyPr wrap="none" rtlCol="0">
            <a:spAutoFit/>
          </a:bodyPr>
          <a:lstStyle/>
          <a:p>
            <a:r>
              <a:rPr lang="en-US" sz="2400" dirty="0" smtClean="0"/>
              <a:t>Training data</a:t>
            </a:r>
            <a:endParaRPr lang="en-US" sz="2400" dirty="0"/>
          </a:p>
        </p:txBody>
      </p:sp>
      <p:sp>
        <p:nvSpPr>
          <p:cNvPr id="9" name="TextBox 8"/>
          <p:cNvSpPr txBox="1"/>
          <p:nvPr/>
        </p:nvSpPr>
        <p:spPr>
          <a:xfrm>
            <a:off x="6181491" y="1620518"/>
            <a:ext cx="1059304" cy="461665"/>
          </a:xfrm>
          <a:prstGeom prst="rect">
            <a:avLst/>
          </a:prstGeom>
          <a:noFill/>
        </p:spPr>
        <p:txBody>
          <a:bodyPr wrap="none" rtlCol="0">
            <a:spAutoFit/>
          </a:bodyPr>
          <a:lstStyle/>
          <a:p>
            <a:r>
              <a:rPr lang="en-US" sz="2400" dirty="0" smtClean="0"/>
              <a:t>Test set</a:t>
            </a:r>
            <a:endParaRPr lang="en-US" sz="2400" dirty="0"/>
          </a:p>
        </p:txBody>
      </p:sp>
      <p:pic>
        <p:nvPicPr>
          <p:cNvPr id="13" name="Picture 12"/>
          <p:cNvPicPr>
            <a:picLocks noChangeAspect="1"/>
          </p:cNvPicPr>
          <p:nvPr/>
        </p:nvPicPr>
        <p:blipFill>
          <a:blip r:embed="rId4"/>
          <a:stretch>
            <a:fillRect/>
          </a:stretch>
        </p:blipFill>
        <p:spPr>
          <a:xfrm>
            <a:off x="4373862" y="5788790"/>
            <a:ext cx="418573" cy="246219"/>
          </a:xfrm>
          <a:prstGeom prst="rect">
            <a:avLst/>
          </a:prstGeom>
        </p:spPr>
      </p:pic>
      <p:pic>
        <p:nvPicPr>
          <p:cNvPr id="14" name="Picture 13"/>
          <p:cNvPicPr>
            <a:picLocks noChangeAspect="1"/>
          </p:cNvPicPr>
          <p:nvPr/>
        </p:nvPicPr>
        <p:blipFill>
          <a:blip r:embed="rId5"/>
          <a:stretch>
            <a:fillRect/>
          </a:stretch>
        </p:blipFill>
        <p:spPr>
          <a:xfrm>
            <a:off x="5184252" y="5788790"/>
            <a:ext cx="431361" cy="246219"/>
          </a:xfrm>
          <a:prstGeom prst="rect">
            <a:avLst/>
          </a:prstGeom>
        </p:spPr>
      </p:pic>
      <p:pic>
        <p:nvPicPr>
          <p:cNvPr id="18" name="Picture 17"/>
          <p:cNvPicPr>
            <a:picLocks noChangeAspect="1"/>
          </p:cNvPicPr>
          <p:nvPr/>
        </p:nvPicPr>
        <p:blipFill>
          <a:blip r:embed="rId5"/>
          <a:stretch>
            <a:fillRect/>
          </a:stretch>
        </p:blipFill>
        <p:spPr>
          <a:xfrm>
            <a:off x="5138482" y="5408867"/>
            <a:ext cx="431361" cy="246219"/>
          </a:xfrm>
          <a:prstGeom prst="rect">
            <a:avLst/>
          </a:prstGeom>
        </p:spPr>
      </p:pic>
      <p:pic>
        <p:nvPicPr>
          <p:cNvPr id="19" name="Picture 18"/>
          <p:cNvPicPr>
            <a:picLocks noChangeAspect="1"/>
          </p:cNvPicPr>
          <p:nvPr/>
        </p:nvPicPr>
        <p:blipFill>
          <a:blip r:embed="rId4"/>
          <a:stretch>
            <a:fillRect/>
          </a:stretch>
        </p:blipFill>
        <p:spPr>
          <a:xfrm>
            <a:off x="4316975" y="5365965"/>
            <a:ext cx="418573" cy="246219"/>
          </a:xfrm>
          <a:prstGeom prst="rect">
            <a:avLst/>
          </a:prstGeom>
        </p:spPr>
      </p:pic>
      <p:pic>
        <p:nvPicPr>
          <p:cNvPr id="20" name="Picture 19"/>
          <p:cNvPicPr>
            <a:picLocks noChangeAspect="1"/>
          </p:cNvPicPr>
          <p:nvPr/>
        </p:nvPicPr>
        <p:blipFill>
          <a:blip r:embed="rId4"/>
          <a:stretch>
            <a:fillRect/>
          </a:stretch>
        </p:blipFill>
        <p:spPr>
          <a:xfrm>
            <a:off x="4316975" y="4983628"/>
            <a:ext cx="418573" cy="246219"/>
          </a:xfrm>
          <a:prstGeom prst="rect">
            <a:avLst/>
          </a:prstGeom>
        </p:spPr>
      </p:pic>
      <p:pic>
        <p:nvPicPr>
          <p:cNvPr id="21" name="Picture 20"/>
          <p:cNvPicPr>
            <a:picLocks noChangeAspect="1"/>
          </p:cNvPicPr>
          <p:nvPr/>
        </p:nvPicPr>
        <p:blipFill>
          <a:blip r:embed="rId4"/>
          <a:stretch>
            <a:fillRect/>
          </a:stretch>
        </p:blipFill>
        <p:spPr>
          <a:xfrm>
            <a:off x="4300192" y="4627063"/>
            <a:ext cx="418573" cy="246219"/>
          </a:xfrm>
          <a:prstGeom prst="rect">
            <a:avLst/>
          </a:prstGeom>
        </p:spPr>
      </p:pic>
      <p:pic>
        <p:nvPicPr>
          <p:cNvPr id="22" name="Picture 21"/>
          <p:cNvPicPr>
            <a:picLocks noChangeAspect="1"/>
          </p:cNvPicPr>
          <p:nvPr/>
        </p:nvPicPr>
        <p:blipFill>
          <a:blip r:embed="rId2"/>
          <a:stretch>
            <a:fillRect/>
          </a:stretch>
        </p:blipFill>
        <p:spPr>
          <a:xfrm>
            <a:off x="3620336" y="5155778"/>
            <a:ext cx="428780" cy="420373"/>
          </a:xfrm>
          <a:prstGeom prst="rect">
            <a:avLst/>
          </a:prstGeom>
        </p:spPr>
      </p:pic>
      <p:sp>
        <p:nvSpPr>
          <p:cNvPr id="23" name="TextBox 22"/>
          <p:cNvSpPr txBox="1"/>
          <p:nvPr/>
        </p:nvSpPr>
        <p:spPr>
          <a:xfrm>
            <a:off x="2774157" y="6229689"/>
            <a:ext cx="3615744" cy="461665"/>
          </a:xfrm>
          <a:prstGeom prst="rect">
            <a:avLst/>
          </a:prstGeom>
          <a:noFill/>
        </p:spPr>
        <p:txBody>
          <a:bodyPr wrap="none" rtlCol="0">
            <a:spAutoFit/>
          </a:bodyPr>
          <a:lstStyle/>
          <a:p>
            <a:r>
              <a:rPr lang="en-US" sz="2400" dirty="0" smtClean="0"/>
              <a:t>data generating distribution</a:t>
            </a:r>
            <a:endParaRPr lang="en-US" sz="2400" dirty="0"/>
          </a:p>
        </p:txBody>
      </p:sp>
      <p:sp>
        <p:nvSpPr>
          <p:cNvPr id="24" name="Oval 23"/>
          <p:cNvSpPr/>
          <p:nvPr/>
        </p:nvSpPr>
        <p:spPr>
          <a:xfrm>
            <a:off x="1684417" y="4491788"/>
            <a:ext cx="5347368" cy="1753755"/>
          </a:xfrm>
          <a:prstGeom prst="ellipse">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4"/>
          <a:stretch>
            <a:fillRect/>
          </a:stretch>
        </p:blipFill>
        <p:spPr>
          <a:xfrm>
            <a:off x="2891411" y="3091655"/>
            <a:ext cx="418573" cy="246219"/>
          </a:xfrm>
          <a:prstGeom prst="rect">
            <a:avLst/>
          </a:prstGeom>
        </p:spPr>
      </p:pic>
      <p:pic>
        <p:nvPicPr>
          <p:cNvPr id="26" name="Picture 25"/>
          <p:cNvPicPr>
            <a:picLocks noChangeAspect="1"/>
          </p:cNvPicPr>
          <p:nvPr/>
        </p:nvPicPr>
        <p:blipFill>
          <a:blip r:embed="rId4"/>
          <a:stretch>
            <a:fillRect/>
          </a:stretch>
        </p:blipFill>
        <p:spPr>
          <a:xfrm>
            <a:off x="1872487" y="2333042"/>
            <a:ext cx="418573" cy="246219"/>
          </a:xfrm>
          <a:prstGeom prst="rect">
            <a:avLst/>
          </a:prstGeom>
        </p:spPr>
      </p:pic>
      <p:pic>
        <p:nvPicPr>
          <p:cNvPr id="27" name="Picture 26"/>
          <p:cNvPicPr>
            <a:picLocks noChangeAspect="1"/>
          </p:cNvPicPr>
          <p:nvPr/>
        </p:nvPicPr>
        <p:blipFill>
          <a:blip r:embed="rId2"/>
          <a:stretch>
            <a:fillRect/>
          </a:stretch>
        </p:blipFill>
        <p:spPr>
          <a:xfrm>
            <a:off x="2462631" y="2333042"/>
            <a:ext cx="428780" cy="420373"/>
          </a:xfrm>
          <a:prstGeom prst="rect">
            <a:avLst/>
          </a:prstGeom>
        </p:spPr>
      </p:pic>
      <p:pic>
        <p:nvPicPr>
          <p:cNvPr id="28" name="Picture 27"/>
          <p:cNvPicPr>
            <a:picLocks noChangeAspect="1"/>
          </p:cNvPicPr>
          <p:nvPr/>
        </p:nvPicPr>
        <p:blipFill>
          <a:blip r:embed="rId5"/>
          <a:stretch>
            <a:fillRect/>
          </a:stretch>
        </p:blipFill>
        <p:spPr>
          <a:xfrm>
            <a:off x="3062995" y="2712965"/>
            <a:ext cx="431361" cy="246219"/>
          </a:xfrm>
          <a:prstGeom prst="rect">
            <a:avLst/>
          </a:prstGeom>
        </p:spPr>
      </p:pic>
      <p:pic>
        <p:nvPicPr>
          <p:cNvPr id="29" name="Picture 28"/>
          <p:cNvPicPr>
            <a:picLocks noChangeAspect="1"/>
          </p:cNvPicPr>
          <p:nvPr/>
        </p:nvPicPr>
        <p:blipFill>
          <a:blip r:embed="rId5"/>
          <a:stretch>
            <a:fillRect/>
          </a:stretch>
        </p:blipFill>
        <p:spPr>
          <a:xfrm>
            <a:off x="2031270" y="2844592"/>
            <a:ext cx="431361" cy="246219"/>
          </a:xfrm>
          <a:prstGeom prst="rect">
            <a:avLst/>
          </a:prstGeom>
        </p:spPr>
      </p:pic>
      <p:pic>
        <p:nvPicPr>
          <p:cNvPr id="30" name="Picture 29"/>
          <p:cNvPicPr>
            <a:picLocks noChangeAspect="1"/>
          </p:cNvPicPr>
          <p:nvPr/>
        </p:nvPicPr>
        <p:blipFill>
          <a:blip r:embed="rId3"/>
          <a:stretch>
            <a:fillRect/>
          </a:stretch>
        </p:blipFill>
        <p:spPr>
          <a:xfrm>
            <a:off x="2419033" y="2959184"/>
            <a:ext cx="375843" cy="378690"/>
          </a:xfrm>
          <a:prstGeom prst="rect">
            <a:avLst/>
          </a:prstGeom>
        </p:spPr>
      </p:pic>
      <p:pic>
        <p:nvPicPr>
          <p:cNvPr id="31" name="Picture 30"/>
          <p:cNvPicPr>
            <a:picLocks noChangeAspect="1"/>
          </p:cNvPicPr>
          <p:nvPr/>
        </p:nvPicPr>
        <p:blipFill>
          <a:blip r:embed="rId4"/>
          <a:stretch>
            <a:fillRect/>
          </a:stretch>
        </p:blipFill>
        <p:spPr>
          <a:xfrm>
            <a:off x="1887093" y="3280087"/>
            <a:ext cx="418573" cy="246219"/>
          </a:xfrm>
          <a:prstGeom prst="rect">
            <a:avLst/>
          </a:prstGeom>
        </p:spPr>
      </p:pic>
      <p:pic>
        <p:nvPicPr>
          <p:cNvPr id="32" name="Picture 31"/>
          <p:cNvPicPr>
            <a:picLocks noChangeAspect="1"/>
          </p:cNvPicPr>
          <p:nvPr/>
        </p:nvPicPr>
        <p:blipFill>
          <a:blip r:embed="rId4"/>
          <a:stretch>
            <a:fillRect/>
          </a:stretch>
        </p:blipFill>
        <p:spPr>
          <a:xfrm>
            <a:off x="1286742" y="3033868"/>
            <a:ext cx="418573" cy="246219"/>
          </a:xfrm>
          <a:prstGeom prst="rect">
            <a:avLst/>
          </a:prstGeom>
        </p:spPr>
      </p:pic>
      <p:pic>
        <p:nvPicPr>
          <p:cNvPr id="33" name="Picture 32"/>
          <p:cNvPicPr>
            <a:picLocks noChangeAspect="1"/>
          </p:cNvPicPr>
          <p:nvPr/>
        </p:nvPicPr>
        <p:blipFill>
          <a:blip r:embed="rId2"/>
          <a:stretch>
            <a:fillRect/>
          </a:stretch>
        </p:blipFill>
        <p:spPr>
          <a:xfrm>
            <a:off x="3405946" y="3033868"/>
            <a:ext cx="428780" cy="420373"/>
          </a:xfrm>
          <a:prstGeom prst="rect">
            <a:avLst/>
          </a:prstGeom>
        </p:spPr>
      </p:pic>
      <p:pic>
        <p:nvPicPr>
          <p:cNvPr id="34" name="Picture 33"/>
          <p:cNvPicPr>
            <a:picLocks noChangeAspect="1"/>
          </p:cNvPicPr>
          <p:nvPr/>
        </p:nvPicPr>
        <p:blipFill>
          <a:blip r:embed="rId5"/>
          <a:stretch>
            <a:fillRect/>
          </a:stretch>
        </p:blipFill>
        <p:spPr>
          <a:xfrm>
            <a:off x="3309984" y="2309092"/>
            <a:ext cx="431361" cy="246219"/>
          </a:xfrm>
          <a:prstGeom prst="rect">
            <a:avLst/>
          </a:prstGeom>
        </p:spPr>
      </p:pic>
      <p:pic>
        <p:nvPicPr>
          <p:cNvPr id="35" name="Picture 34"/>
          <p:cNvPicPr>
            <a:picLocks noChangeAspect="1"/>
          </p:cNvPicPr>
          <p:nvPr/>
        </p:nvPicPr>
        <p:blipFill>
          <a:blip r:embed="rId5"/>
          <a:stretch>
            <a:fillRect/>
          </a:stretch>
        </p:blipFill>
        <p:spPr>
          <a:xfrm>
            <a:off x="1987672" y="3658777"/>
            <a:ext cx="431361" cy="246219"/>
          </a:xfrm>
          <a:prstGeom prst="rect">
            <a:avLst/>
          </a:prstGeom>
        </p:spPr>
      </p:pic>
      <p:pic>
        <p:nvPicPr>
          <p:cNvPr id="36" name="Picture 35"/>
          <p:cNvPicPr>
            <a:picLocks noChangeAspect="1"/>
          </p:cNvPicPr>
          <p:nvPr/>
        </p:nvPicPr>
        <p:blipFill>
          <a:blip r:embed="rId3"/>
          <a:stretch>
            <a:fillRect/>
          </a:stretch>
        </p:blipFill>
        <p:spPr>
          <a:xfrm>
            <a:off x="2875073" y="3526306"/>
            <a:ext cx="375843" cy="378690"/>
          </a:xfrm>
          <a:prstGeom prst="rect">
            <a:avLst/>
          </a:prstGeom>
        </p:spPr>
      </p:pic>
      <p:cxnSp>
        <p:nvCxnSpPr>
          <p:cNvPr id="46" name="Straight Arrow Connector 45"/>
          <p:cNvCxnSpPr/>
          <p:nvPr/>
        </p:nvCxnSpPr>
        <p:spPr>
          <a:xfrm flipV="1">
            <a:off x="5792538" y="3658777"/>
            <a:ext cx="597363" cy="110038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H="1" flipV="1">
            <a:off x="2774158" y="3904997"/>
            <a:ext cx="476758" cy="854161"/>
          </a:xfrm>
          <a:prstGeom prst="straightConnector1">
            <a:avLst/>
          </a:prstGeom>
          <a:ln w="57150"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792538" y="3904996"/>
            <a:ext cx="597363" cy="722067"/>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5663218" y="4064000"/>
            <a:ext cx="753007" cy="427789"/>
          </a:xfrm>
          <a:prstGeom prst="line">
            <a:avLst/>
          </a:prstGeom>
          <a:ln w="38100" cmpd="sng">
            <a:solidFill>
              <a:srgbClr val="FF0000"/>
            </a:solidFill>
          </a:ln>
          <a:effectLst/>
        </p:spPr>
        <p:style>
          <a:lnRef idx="2">
            <a:schemeClr val="accent1"/>
          </a:lnRef>
          <a:fillRef idx="0">
            <a:schemeClr val="accent1"/>
          </a:fillRef>
          <a:effectRef idx="1">
            <a:schemeClr val="accent1"/>
          </a:effectRef>
          <a:fontRef idx="minor">
            <a:schemeClr val="tx1"/>
          </a:fontRef>
        </p:style>
      </p:cxnSp>
      <p:pic>
        <p:nvPicPr>
          <p:cNvPr id="39" name="Picture 38"/>
          <p:cNvPicPr>
            <a:picLocks noChangeAspect="1"/>
          </p:cNvPicPr>
          <p:nvPr/>
        </p:nvPicPr>
        <p:blipFill>
          <a:blip r:embed="rId2"/>
          <a:stretch>
            <a:fillRect/>
          </a:stretch>
        </p:blipFill>
        <p:spPr>
          <a:xfrm>
            <a:off x="6083090" y="2083626"/>
            <a:ext cx="428780" cy="420373"/>
          </a:xfrm>
          <a:prstGeom prst="rect">
            <a:avLst/>
          </a:prstGeom>
        </p:spPr>
      </p:pic>
      <p:pic>
        <p:nvPicPr>
          <p:cNvPr id="40" name="Picture 39"/>
          <p:cNvPicPr>
            <a:picLocks noChangeAspect="1"/>
          </p:cNvPicPr>
          <p:nvPr/>
        </p:nvPicPr>
        <p:blipFill>
          <a:blip r:embed="rId2"/>
          <a:stretch>
            <a:fillRect/>
          </a:stretch>
        </p:blipFill>
        <p:spPr>
          <a:xfrm>
            <a:off x="6389901" y="2613495"/>
            <a:ext cx="428780" cy="420373"/>
          </a:xfrm>
          <a:prstGeom prst="rect">
            <a:avLst/>
          </a:prstGeom>
        </p:spPr>
      </p:pic>
      <p:pic>
        <p:nvPicPr>
          <p:cNvPr id="41" name="Picture 40"/>
          <p:cNvPicPr>
            <a:picLocks noChangeAspect="1"/>
          </p:cNvPicPr>
          <p:nvPr/>
        </p:nvPicPr>
        <p:blipFill>
          <a:blip r:embed="rId5"/>
          <a:stretch>
            <a:fillRect/>
          </a:stretch>
        </p:blipFill>
        <p:spPr>
          <a:xfrm>
            <a:off x="5576857" y="2645119"/>
            <a:ext cx="431361" cy="246219"/>
          </a:xfrm>
          <a:prstGeom prst="rect">
            <a:avLst/>
          </a:prstGeom>
        </p:spPr>
      </p:pic>
      <p:pic>
        <p:nvPicPr>
          <p:cNvPr id="42" name="Picture 41"/>
          <p:cNvPicPr>
            <a:picLocks noChangeAspect="1"/>
          </p:cNvPicPr>
          <p:nvPr/>
        </p:nvPicPr>
        <p:blipFill>
          <a:blip r:embed="rId3"/>
          <a:stretch>
            <a:fillRect/>
          </a:stretch>
        </p:blipFill>
        <p:spPr>
          <a:xfrm>
            <a:off x="6689573" y="2106132"/>
            <a:ext cx="375843" cy="378690"/>
          </a:xfrm>
          <a:prstGeom prst="rect">
            <a:avLst/>
          </a:prstGeom>
        </p:spPr>
      </p:pic>
      <p:pic>
        <p:nvPicPr>
          <p:cNvPr id="43" name="Picture 42"/>
          <p:cNvPicPr>
            <a:picLocks noChangeAspect="1"/>
          </p:cNvPicPr>
          <p:nvPr/>
        </p:nvPicPr>
        <p:blipFill>
          <a:blip r:embed="rId3"/>
          <a:stretch>
            <a:fillRect/>
          </a:stretch>
        </p:blipFill>
        <p:spPr>
          <a:xfrm>
            <a:off x="6841973" y="2844523"/>
            <a:ext cx="375843" cy="378690"/>
          </a:xfrm>
          <a:prstGeom prst="rect">
            <a:avLst/>
          </a:prstGeom>
        </p:spPr>
      </p:pic>
      <p:pic>
        <p:nvPicPr>
          <p:cNvPr id="44" name="Picture 43"/>
          <p:cNvPicPr>
            <a:picLocks noChangeAspect="1"/>
          </p:cNvPicPr>
          <p:nvPr/>
        </p:nvPicPr>
        <p:blipFill>
          <a:blip r:embed="rId3"/>
          <a:stretch>
            <a:fillRect/>
          </a:stretch>
        </p:blipFill>
        <p:spPr>
          <a:xfrm>
            <a:off x="5805648" y="2970576"/>
            <a:ext cx="375843" cy="378690"/>
          </a:xfrm>
          <a:prstGeom prst="rect">
            <a:avLst/>
          </a:prstGeom>
        </p:spPr>
      </p:pic>
      <p:pic>
        <p:nvPicPr>
          <p:cNvPr id="45" name="Picture 44"/>
          <p:cNvPicPr>
            <a:picLocks noChangeAspect="1"/>
          </p:cNvPicPr>
          <p:nvPr/>
        </p:nvPicPr>
        <p:blipFill>
          <a:blip r:embed="rId2"/>
          <a:stretch>
            <a:fillRect/>
          </a:stretch>
        </p:blipFill>
        <p:spPr>
          <a:xfrm>
            <a:off x="7202635" y="2292592"/>
            <a:ext cx="428780" cy="420373"/>
          </a:xfrm>
          <a:prstGeom prst="rect">
            <a:avLst/>
          </a:prstGeom>
        </p:spPr>
      </p:pic>
    </p:spTree>
    <p:extLst>
      <p:ext uri="{BB962C8B-B14F-4D97-AF65-F5344CB8AC3E}">
        <p14:creationId xmlns:p14="http://schemas.microsoft.com/office/powerpoint/2010/main" val="421258858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noFill/>
        <a:ln w="38100" cmpd="sng"/>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3063</TotalTime>
  <Words>1399</Words>
  <Application>Microsoft Macintosh PowerPoint</Application>
  <PresentationFormat>On-screen Show (4:3)</PresentationFormat>
  <Paragraphs>380</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Median</vt:lpstr>
      <vt:lpstr>PowerPoint Presentation</vt:lpstr>
      <vt:lpstr>Introduction to Machine Learning</vt:lpstr>
      <vt:lpstr>Why are you here?</vt:lpstr>
      <vt:lpstr>Machine Learning is…</vt:lpstr>
      <vt:lpstr>Machine Learning is…</vt:lpstr>
      <vt:lpstr>Machine Learning is…</vt:lpstr>
      <vt:lpstr>Machine Learning is…</vt:lpstr>
      <vt:lpstr>Machine Learning, aka</vt:lpstr>
      <vt:lpstr>Goals of the course: learn about…</vt:lpstr>
      <vt:lpstr>Goals of the course</vt:lpstr>
      <vt:lpstr>Administrative</vt:lpstr>
      <vt:lpstr>Course expectations</vt:lpstr>
      <vt:lpstr>Other things to note</vt:lpstr>
      <vt:lpstr>Machine learning problems</vt:lpstr>
      <vt:lpstr>Data</vt:lpstr>
      <vt:lpstr>Data</vt:lpstr>
      <vt:lpstr>Data</vt:lpstr>
      <vt:lpstr>Data</vt:lpstr>
      <vt:lpstr>Supervised learning</vt:lpstr>
      <vt:lpstr>Supervised learning</vt:lpstr>
      <vt:lpstr>Supervised learning</vt:lpstr>
      <vt:lpstr>Supervised learning: classification</vt:lpstr>
      <vt:lpstr>Classification Example</vt:lpstr>
      <vt:lpstr>Classification Applications</vt:lpstr>
      <vt:lpstr>Supervised learning: regression</vt:lpstr>
      <vt:lpstr>Regression Example</vt:lpstr>
      <vt:lpstr>Regression Applications</vt:lpstr>
      <vt:lpstr>Supervised learning: ranking</vt:lpstr>
      <vt:lpstr>Ranking example</vt:lpstr>
      <vt:lpstr>Ranking Applications</vt:lpstr>
      <vt:lpstr>Unsupervised learning</vt:lpstr>
      <vt:lpstr>Unsupervised learning applications</vt:lpstr>
      <vt:lpstr>Reinforcement learning</vt:lpstr>
      <vt:lpstr>Reinforcement learning example</vt:lpstr>
      <vt:lpstr>Reinforcement learning example</vt:lpstr>
      <vt:lpstr>Other learning variations</vt:lpstr>
      <vt:lpstr>Representing examples</vt:lpstr>
      <vt:lpstr>Features</vt:lpstr>
      <vt:lpstr>Features</vt:lpstr>
      <vt:lpstr>Classification revisited</vt:lpstr>
      <vt:lpstr>Classification revisited</vt:lpstr>
      <vt:lpstr>Classification revisited</vt:lpstr>
      <vt:lpstr>Classification revisited</vt:lpstr>
      <vt:lpstr>Classification revisited</vt:lpstr>
      <vt:lpstr>Past predicts future</vt:lpstr>
      <vt:lpstr>Past predicts future</vt:lpstr>
      <vt:lpstr>Past predicts future</vt:lpstr>
      <vt:lpstr>More technically…</vt:lpstr>
      <vt:lpstr>Probability distribution</vt:lpstr>
      <vt:lpstr>Probability distribution</vt:lpstr>
      <vt:lpstr>data generating distribution</vt:lpstr>
      <vt:lpstr>data generating distribution</vt:lpstr>
      <vt:lpstr>data generating distribution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Kauchak</dc:creator>
  <cp:lastModifiedBy>David Kauchak</cp:lastModifiedBy>
  <cp:revision>165</cp:revision>
  <dcterms:created xsi:type="dcterms:W3CDTF">2013-09-08T20:10:23Z</dcterms:created>
  <dcterms:modified xsi:type="dcterms:W3CDTF">2016-08-30T21:50:14Z</dcterms:modified>
</cp:coreProperties>
</file>